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tags/tag52.xml" ContentType="application/vnd.openxmlformats-officedocument.presentationml.tags+xml"/>
  <Override PartName="/ppt/tags/tag109.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tags/tag41.xml" ContentType="application/vnd.openxmlformats-officedocument.presentationml.tags+xml"/>
  <Override PartName="/ppt/tags/tag145.xml" ContentType="application/vnd.openxmlformats-officedocument.presentationml.tags+xml"/>
  <Override PartName="/ppt/slides/slide77.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heme/themeOverride6.xml" ContentType="application/vnd.openxmlformats-officedocument.themeOverride+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Default Extension="emf" ContentType="image/x-emf"/>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tags/tag32.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heme/themeOverride8.xml" ContentType="application/vnd.openxmlformats-officedocument.themeOverride+xml"/>
  <Override PartName="/ppt/tags/tag103.xml" ContentType="application/vnd.openxmlformats-officedocument.presentationml.tags+xml"/>
  <Override PartName="/ppt/slides/slide46.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tags/tag59.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charts/chart2.xml" ContentType="application/vnd.openxmlformats-officedocument.drawingml.chart+xml"/>
  <Override PartName="/ppt/theme/themeOverride9.xml" ContentType="application/vnd.openxmlformats-officedocument.themeOverride+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Override PartName="/ppt/theme/themeOverride5.xml" ContentType="application/vnd.openxmlformats-officedocument.themeOverride+xml"/>
  <Override PartName="/ppt/diagrams/quickStyle2.xml" ContentType="application/vnd.openxmlformats-officedocument.drawingml.diagramStyle+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tags/tag45.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heme/themeOverride2.xml" ContentType="application/vnd.openxmlformats-officedocument.themeOverride+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tags/tag53.xml" ContentType="application/vnd.openxmlformats-officedocument.presentationml.tags+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heme/themeOverride7.xml" ContentType="application/vnd.openxmlformats-officedocument.themeOverride+xml"/>
  <Override PartName="/ppt/tags/tag113.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36.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tags/tag47.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36.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143.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tags/tag77.xml" ContentType="application/vnd.openxmlformats-officedocument.presentationml.tags+xml"/>
  <Override PartName="/ppt/tags/tag8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charts/chart6.xml" ContentType="application/vnd.openxmlformats-officedocument.drawingml.chart+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3" r:id="rId3"/>
  </p:sldMasterIdLst>
  <p:notesMasterIdLst>
    <p:notesMasterId r:id="rId90"/>
  </p:notesMasterIdLst>
  <p:handoutMasterIdLst>
    <p:handoutMasterId r:id="rId91"/>
  </p:handoutMasterIdLst>
  <p:sldIdLst>
    <p:sldId id="261" r:id="rId4"/>
    <p:sldId id="695" r:id="rId5"/>
    <p:sldId id="696" r:id="rId6"/>
    <p:sldId id="697" r:id="rId7"/>
    <p:sldId id="698" r:id="rId8"/>
    <p:sldId id="701" r:id="rId9"/>
    <p:sldId id="702" r:id="rId10"/>
    <p:sldId id="703" r:id="rId11"/>
    <p:sldId id="704" r:id="rId12"/>
    <p:sldId id="706" r:id="rId13"/>
    <p:sldId id="710" r:id="rId14"/>
    <p:sldId id="746" r:id="rId15"/>
    <p:sldId id="747" r:id="rId16"/>
    <p:sldId id="748" r:id="rId17"/>
    <p:sldId id="749" r:id="rId18"/>
    <p:sldId id="729" r:id="rId19"/>
    <p:sldId id="846" r:id="rId20"/>
    <p:sldId id="849" r:id="rId21"/>
    <p:sldId id="851" r:id="rId22"/>
    <p:sldId id="852" r:id="rId23"/>
    <p:sldId id="853" r:id="rId24"/>
    <p:sldId id="855" r:id="rId25"/>
    <p:sldId id="854" r:id="rId26"/>
    <p:sldId id="857" r:id="rId27"/>
    <p:sldId id="858" r:id="rId28"/>
    <p:sldId id="859" r:id="rId29"/>
    <p:sldId id="860" r:id="rId30"/>
    <p:sldId id="798" r:id="rId31"/>
    <p:sldId id="796" r:id="rId32"/>
    <p:sldId id="797" r:id="rId33"/>
    <p:sldId id="826" r:id="rId34"/>
    <p:sldId id="827" r:id="rId35"/>
    <p:sldId id="828" r:id="rId36"/>
    <p:sldId id="829" r:id="rId37"/>
    <p:sldId id="830" r:id="rId38"/>
    <p:sldId id="831" r:id="rId39"/>
    <p:sldId id="832" r:id="rId40"/>
    <p:sldId id="833" r:id="rId41"/>
    <p:sldId id="834" r:id="rId42"/>
    <p:sldId id="835" r:id="rId43"/>
    <p:sldId id="836" r:id="rId44"/>
    <p:sldId id="837" r:id="rId45"/>
    <p:sldId id="838" r:id="rId46"/>
    <p:sldId id="839" r:id="rId47"/>
    <p:sldId id="840" r:id="rId48"/>
    <p:sldId id="841" r:id="rId49"/>
    <p:sldId id="842" r:id="rId50"/>
    <p:sldId id="843" r:id="rId51"/>
    <p:sldId id="825" r:id="rId52"/>
    <p:sldId id="712" r:id="rId53"/>
    <p:sldId id="763" r:id="rId54"/>
    <p:sldId id="764" r:id="rId55"/>
    <p:sldId id="765" r:id="rId56"/>
    <p:sldId id="788" r:id="rId57"/>
    <p:sldId id="872" r:id="rId58"/>
    <p:sldId id="861" r:id="rId59"/>
    <p:sldId id="863" r:id="rId60"/>
    <p:sldId id="864" r:id="rId61"/>
    <p:sldId id="871" r:id="rId62"/>
    <p:sldId id="873" r:id="rId63"/>
    <p:sldId id="874" r:id="rId64"/>
    <p:sldId id="876" r:id="rId65"/>
    <p:sldId id="875" r:id="rId66"/>
    <p:sldId id="715" r:id="rId67"/>
    <p:sldId id="716" r:id="rId68"/>
    <p:sldId id="754" r:id="rId69"/>
    <p:sldId id="717" r:id="rId70"/>
    <p:sldId id="718" r:id="rId71"/>
    <p:sldId id="751" r:id="rId72"/>
    <p:sldId id="752" r:id="rId73"/>
    <p:sldId id="753" r:id="rId74"/>
    <p:sldId id="787" r:id="rId75"/>
    <p:sldId id="771" r:id="rId76"/>
    <p:sldId id="772" r:id="rId77"/>
    <p:sldId id="773" r:id="rId78"/>
    <p:sldId id="774" r:id="rId79"/>
    <p:sldId id="775" r:id="rId80"/>
    <p:sldId id="776" r:id="rId81"/>
    <p:sldId id="781" r:id="rId82"/>
    <p:sldId id="782" r:id="rId83"/>
    <p:sldId id="783" r:id="rId84"/>
    <p:sldId id="784" r:id="rId85"/>
    <p:sldId id="785" r:id="rId86"/>
    <p:sldId id="786" r:id="rId87"/>
    <p:sldId id="789" r:id="rId88"/>
    <p:sldId id="750" r:id="rId89"/>
  </p:sldIdLst>
  <p:sldSz cx="9144000" cy="6858000" type="screen4x3"/>
  <p:notesSz cx="6784975" cy="9856788"/>
  <p:custDataLst>
    <p:tags r:id="rId92"/>
  </p:custDataLst>
  <p:defaultTextStyle>
    <a:defPPr>
      <a:defRPr lang="fr-FR"/>
    </a:defPPr>
    <a:lvl1pPr algn="l" rtl="0" fontAlgn="base">
      <a:spcBef>
        <a:spcPct val="0"/>
      </a:spcBef>
      <a:spcAft>
        <a:spcPct val="0"/>
      </a:spcAft>
      <a:defRPr sz="5000" b="1" kern="1200">
        <a:solidFill>
          <a:schemeClr val="bg1"/>
        </a:solidFill>
        <a:latin typeface="Arial" pitchFamily="34" charset="0"/>
        <a:ea typeface="+mn-ea"/>
        <a:cs typeface="+mn-cs"/>
      </a:defRPr>
    </a:lvl1pPr>
    <a:lvl2pPr marL="457200" algn="l" rtl="0" fontAlgn="base">
      <a:spcBef>
        <a:spcPct val="0"/>
      </a:spcBef>
      <a:spcAft>
        <a:spcPct val="0"/>
      </a:spcAft>
      <a:defRPr sz="5000" b="1" kern="1200">
        <a:solidFill>
          <a:schemeClr val="bg1"/>
        </a:solidFill>
        <a:latin typeface="Arial" pitchFamily="34" charset="0"/>
        <a:ea typeface="+mn-ea"/>
        <a:cs typeface="+mn-cs"/>
      </a:defRPr>
    </a:lvl2pPr>
    <a:lvl3pPr marL="914400" algn="l" rtl="0" fontAlgn="base">
      <a:spcBef>
        <a:spcPct val="0"/>
      </a:spcBef>
      <a:spcAft>
        <a:spcPct val="0"/>
      </a:spcAft>
      <a:defRPr sz="5000" b="1" kern="1200">
        <a:solidFill>
          <a:schemeClr val="bg1"/>
        </a:solidFill>
        <a:latin typeface="Arial" pitchFamily="34" charset="0"/>
        <a:ea typeface="+mn-ea"/>
        <a:cs typeface="+mn-cs"/>
      </a:defRPr>
    </a:lvl3pPr>
    <a:lvl4pPr marL="1371600" algn="l" rtl="0" fontAlgn="base">
      <a:spcBef>
        <a:spcPct val="0"/>
      </a:spcBef>
      <a:spcAft>
        <a:spcPct val="0"/>
      </a:spcAft>
      <a:defRPr sz="5000" b="1" kern="1200">
        <a:solidFill>
          <a:schemeClr val="bg1"/>
        </a:solidFill>
        <a:latin typeface="Arial" pitchFamily="34" charset="0"/>
        <a:ea typeface="+mn-ea"/>
        <a:cs typeface="+mn-cs"/>
      </a:defRPr>
    </a:lvl4pPr>
    <a:lvl5pPr marL="1828800" algn="l" rtl="0" fontAlgn="base">
      <a:spcBef>
        <a:spcPct val="0"/>
      </a:spcBef>
      <a:spcAft>
        <a:spcPct val="0"/>
      </a:spcAft>
      <a:defRPr sz="5000" b="1" kern="1200">
        <a:solidFill>
          <a:schemeClr val="bg1"/>
        </a:solidFill>
        <a:latin typeface="Arial" pitchFamily="34" charset="0"/>
        <a:ea typeface="+mn-ea"/>
        <a:cs typeface="+mn-cs"/>
      </a:defRPr>
    </a:lvl5pPr>
    <a:lvl6pPr marL="2286000" algn="l" defTabSz="914400" rtl="0" eaLnBrk="1" latinLnBrk="0" hangingPunct="1">
      <a:defRPr sz="5000" b="1" kern="1200">
        <a:solidFill>
          <a:schemeClr val="bg1"/>
        </a:solidFill>
        <a:latin typeface="Arial" pitchFamily="34" charset="0"/>
        <a:ea typeface="+mn-ea"/>
        <a:cs typeface="+mn-cs"/>
      </a:defRPr>
    </a:lvl6pPr>
    <a:lvl7pPr marL="2743200" algn="l" defTabSz="914400" rtl="0" eaLnBrk="1" latinLnBrk="0" hangingPunct="1">
      <a:defRPr sz="5000" b="1" kern="1200">
        <a:solidFill>
          <a:schemeClr val="bg1"/>
        </a:solidFill>
        <a:latin typeface="Arial" pitchFamily="34" charset="0"/>
        <a:ea typeface="+mn-ea"/>
        <a:cs typeface="+mn-cs"/>
      </a:defRPr>
    </a:lvl7pPr>
    <a:lvl8pPr marL="3200400" algn="l" defTabSz="914400" rtl="0" eaLnBrk="1" latinLnBrk="0" hangingPunct="1">
      <a:defRPr sz="5000" b="1" kern="1200">
        <a:solidFill>
          <a:schemeClr val="bg1"/>
        </a:solidFill>
        <a:latin typeface="Arial" pitchFamily="34" charset="0"/>
        <a:ea typeface="+mn-ea"/>
        <a:cs typeface="+mn-cs"/>
      </a:defRPr>
    </a:lvl8pPr>
    <a:lvl9pPr marL="3657600" algn="l" defTabSz="914400" rtl="0" eaLnBrk="1" latinLnBrk="0" hangingPunct="1">
      <a:defRPr sz="5000" b="1" kern="1200">
        <a:solidFill>
          <a:schemeClr val="bg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D4FFD"/>
    <a:srgbClr val="000000"/>
    <a:srgbClr val="AAC8F8"/>
    <a:srgbClr val="422D9B"/>
    <a:srgbClr val="0C419A"/>
    <a:srgbClr val="508C00"/>
    <a:srgbClr val="558C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59" autoAdjust="0"/>
    <p:restoredTop sz="94657" autoAdjust="0"/>
  </p:normalViewPr>
  <p:slideViewPr>
    <p:cSldViewPr snapToGrid="0">
      <p:cViewPr>
        <p:scale>
          <a:sx n="114" d="100"/>
          <a:sy n="114" d="100"/>
        </p:scale>
        <p:origin x="-72" y="-4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Mes%20documents\__Dossiers%20en%20cours\_Interventions%20articles\2013-03-38-Congr&#232;s%20SFD\Graphique%20dans%202012-11-19%20_Economie%20sant&#233;_MAJ_OCDE.xls"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DEPP\Segmentation\Gaudi_V1\Graphiques_cartographie.xlsx"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oleObject" Target="file:///D:\DEPP\Segmentation\Gaudi_V1\Source_presentation_5_fevrier.xlsx" TargetMode="External"/><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oleObject" Target="file:///D:\DEPP\Segmentation\Gaudi_V1\Source_presentation_5_fevrier.xlsx"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oleObject" Target="file:///D:\DEPP\Segmentation\Gaudi_V1\Graphiques_cartographie.xlsx"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file:///\\SRV_STAT\RESSOURCE\Partage\Travaux%20&amp;%20&#233;tudes%20par%20th&#232;me\Cartographie%20des%20patients\cartographie%20Charges%20&amp;%20Produits%202015\r&#233;sultats_d&#233;penses\D&#233;penses_R&#233;sultats_principaux\Depenses_par_pathologie_2010_2011_2012_2012AncALD_V1.xlsx" TargetMode="External"/><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oleObject" Target="file:///\\SRV_STAT\RESSOURCE\Partage\__Partage\Travaux%20&amp;%20&#201;tudes%20par%20th&#232;me\Segmentation%20des%20patients\segmentation%20Charges%20&amp;%20Produits%202013\r&#233;sultats_finalis&#233;s\Fig1_&#224;_8_12_13_dep%20par%20patho_2011_20130620.xlsx" TargetMode="External"/><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oleObject" Target="file:///\\SRV_STAT\RESSOURCE\Depp\Th&#232;mes%20DEPP%20CNAMTS\Sant&#233;%20mentale\Cohorte%20antid&#233;presseurs\R&#233;sultats\res0.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plotArea>
      <c:layout>
        <c:manualLayout>
          <c:layoutTarget val="inner"/>
          <c:xMode val="edge"/>
          <c:yMode val="edge"/>
          <c:x val="6.5762004175365374E-2"/>
          <c:y val="0.12977980469794423"/>
          <c:w val="0.89600883790847397"/>
          <c:h val="0.76869723926097577"/>
        </c:manualLayout>
      </c:layout>
      <c:barChart>
        <c:barDir val="col"/>
        <c:grouping val="stacked"/>
        <c:ser>
          <c:idx val="1"/>
          <c:order val="0"/>
          <c:tx>
            <c:v>ONDAM voté</c:v>
          </c:tx>
          <c:spPr>
            <a:solidFill>
              <a:srgbClr val="333399"/>
            </a:solidFill>
            <a:ln w="12700">
              <a:solidFill>
                <a:srgbClr val="000000"/>
              </a:solidFill>
              <a:prstDash val="solid"/>
            </a:ln>
          </c:spPr>
          <c:dPt>
            <c:idx val="16"/>
            <c:spPr>
              <a:pattFill prst="wdUpDiag">
                <a:fgClr>
                  <a:srgbClr val="333399"/>
                </a:fgClr>
                <a:bgClr>
                  <a:srgbClr val="FFFFFF"/>
                </a:bgClr>
              </a:pattFill>
              <a:ln w="12700">
                <a:solidFill>
                  <a:srgbClr val="000000"/>
                </a:solidFill>
                <a:prstDash val="solid"/>
              </a:ln>
            </c:spPr>
          </c:dPt>
          <c:cat>
            <c:numRef>
              <c:f>Feuil1!$A$39:$A$55</c:f>
              <c:numCache>
                <c:formatCode>General</c:formatCod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numCache>
            </c:numRef>
          </c:cat>
          <c:val>
            <c:numRef>
              <c:f>Feuil1!$L$39:$L$55</c:f>
              <c:numCache>
                <c:formatCode>#,##0.0</c:formatCode>
                <c:ptCount val="17"/>
                <c:pt idx="0">
                  <c:v>1.7</c:v>
                </c:pt>
                <c:pt idx="1">
                  <c:v>2.2999999999999998</c:v>
                </c:pt>
                <c:pt idx="2">
                  <c:v>2.6</c:v>
                </c:pt>
                <c:pt idx="3" formatCode="0.0">
                  <c:v>2.5</c:v>
                </c:pt>
                <c:pt idx="4" formatCode="0.0">
                  <c:v>3.5</c:v>
                </c:pt>
                <c:pt idx="5" formatCode="0.0">
                  <c:v>4</c:v>
                </c:pt>
                <c:pt idx="6" formatCode="0.0">
                  <c:v>5.3</c:v>
                </c:pt>
                <c:pt idx="7" formatCode="0.0">
                  <c:v>4</c:v>
                </c:pt>
                <c:pt idx="8" formatCode="0.0">
                  <c:v>3.2</c:v>
                </c:pt>
                <c:pt idx="9" formatCode="0.0">
                  <c:v>2.5</c:v>
                </c:pt>
                <c:pt idx="10" formatCode="0.0">
                  <c:v>2.6</c:v>
                </c:pt>
                <c:pt idx="11" formatCode="0.0">
                  <c:v>2.8</c:v>
                </c:pt>
                <c:pt idx="12" formatCode="0.0">
                  <c:v>3.3</c:v>
                </c:pt>
                <c:pt idx="13" formatCode="0.0">
                  <c:v>3</c:v>
                </c:pt>
                <c:pt idx="14" formatCode="0.0">
                  <c:v>2.9</c:v>
                </c:pt>
                <c:pt idx="15" formatCode="0.0">
                  <c:v>2.5</c:v>
                </c:pt>
                <c:pt idx="16" formatCode="0.0">
                  <c:v>2.7</c:v>
                </c:pt>
              </c:numCache>
            </c:numRef>
          </c:val>
        </c:ser>
        <c:ser>
          <c:idx val="0"/>
          <c:order val="1"/>
          <c:tx>
            <c:v>Dépassement ou sous-consomation</c:v>
          </c:tx>
          <c:spPr>
            <a:solidFill>
              <a:srgbClr val="99CC00"/>
            </a:solidFill>
            <a:ln w="12700">
              <a:solidFill>
                <a:srgbClr val="000000"/>
              </a:solidFill>
              <a:prstDash val="solid"/>
            </a:ln>
          </c:spPr>
          <c:dPt>
            <c:idx val="15"/>
            <c:spPr>
              <a:pattFill prst="wdUpDiag">
                <a:fgClr>
                  <a:srgbClr val="99CC00"/>
                </a:fgClr>
                <a:bgClr>
                  <a:srgbClr val="FFFFFF"/>
                </a:bgClr>
              </a:pattFill>
              <a:ln w="12700">
                <a:solidFill>
                  <a:srgbClr val="000000"/>
                </a:solidFill>
                <a:prstDash val="solid"/>
              </a:ln>
            </c:spPr>
          </c:dPt>
          <c:val>
            <c:numRef>
              <c:f>Feuil1!$N$39:$N$54</c:f>
              <c:numCache>
                <c:formatCode>#,##0.0</c:formatCode>
                <c:ptCount val="16"/>
                <c:pt idx="0">
                  <c:v>-0.2</c:v>
                </c:pt>
                <c:pt idx="1">
                  <c:v>1.6</c:v>
                </c:pt>
                <c:pt idx="2">
                  <c:v>1.8</c:v>
                </c:pt>
                <c:pt idx="3">
                  <c:v>2.6</c:v>
                </c:pt>
                <c:pt idx="4">
                  <c:v>2.9</c:v>
                </c:pt>
                <c:pt idx="5">
                  <c:v>3.5</c:v>
                </c:pt>
                <c:pt idx="6">
                  <c:v>0.8</c:v>
                </c:pt>
                <c:pt idx="7">
                  <c:v>0.5</c:v>
                </c:pt>
                <c:pt idx="8">
                  <c:v>0.1</c:v>
                </c:pt>
                <c:pt idx="9">
                  <c:v>1</c:v>
                </c:pt>
                <c:pt idx="10">
                  <c:v>1.9000000000000001</c:v>
                </c:pt>
                <c:pt idx="11">
                  <c:v>0.60000000000000009</c:v>
                </c:pt>
                <c:pt idx="12">
                  <c:v>0.30000000000000004</c:v>
                </c:pt>
                <c:pt idx="13">
                  <c:v>-0.4</c:v>
                </c:pt>
                <c:pt idx="14">
                  <c:v>-0.5</c:v>
                </c:pt>
                <c:pt idx="15">
                  <c:v>-0.5</c:v>
                </c:pt>
              </c:numCache>
            </c:numRef>
          </c:val>
        </c:ser>
        <c:dLbls/>
        <c:gapWidth val="110"/>
        <c:overlap val="100"/>
        <c:axId val="78751616"/>
        <c:axId val="79352960"/>
      </c:barChart>
      <c:catAx>
        <c:axId val="78751616"/>
        <c:scaling>
          <c:orientation val="minMax"/>
        </c:scaling>
        <c:axPos val="b"/>
        <c:numFmt formatCode="General" sourceLinked="1"/>
        <c:tickLblPos val="nextTo"/>
        <c:spPr>
          <a:ln w="3175">
            <a:solidFill>
              <a:srgbClr val="000000"/>
            </a:solidFill>
            <a:prstDash val="solid"/>
          </a:ln>
        </c:spPr>
        <c:txPr>
          <a:bodyPr rot="0" vert="horz"/>
          <a:lstStyle/>
          <a:p>
            <a:pPr>
              <a:defRPr sz="1400" b="1" i="0" u="none" strike="noStrike" baseline="0">
                <a:solidFill>
                  <a:srgbClr val="000080"/>
                </a:solidFill>
                <a:latin typeface="Century Gothic"/>
                <a:ea typeface="Century Gothic"/>
                <a:cs typeface="Century Gothic"/>
              </a:defRPr>
            </a:pPr>
            <a:endParaRPr lang="fr-FR"/>
          </a:p>
        </c:txPr>
        <c:crossAx val="79352960"/>
        <c:crosses val="autoZero"/>
        <c:auto val="1"/>
        <c:lblAlgn val="ctr"/>
        <c:lblOffset val="380"/>
        <c:tickLblSkip val="1"/>
        <c:tickMarkSkip val="1"/>
      </c:catAx>
      <c:valAx>
        <c:axId val="79352960"/>
        <c:scaling>
          <c:orientation val="minMax"/>
        </c:scaling>
        <c:axPos val="l"/>
        <c:majorGridlines>
          <c:spPr>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c:spPr>
        </c:majorGridlines>
        <c:numFmt formatCode="#,##0.0" sourceLinked="1"/>
        <c:tickLblPos val="nextTo"/>
        <c:spPr>
          <a:ln w="3175">
            <a:solidFill>
              <a:srgbClr val="000000"/>
            </a:solidFill>
            <a:prstDash val="solid"/>
          </a:ln>
        </c:spPr>
        <c:txPr>
          <a:bodyPr rot="0" vert="horz"/>
          <a:lstStyle/>
          <a:p>
            <a:pPr>
              <a:defRPr sz="1400" b="1" i="0" u="none" strike="noStrike" baseline="0">
                <a:solidFill>
                  <a:srgbClr val="000080"/>
                </a:solidFill>
                <a:latin typeface="Century Gothic"/>
                <a:ea typeface="Century Gothic"/>
                <a:cs typeface="Century Gothic"/>
              </a:defRPr>
            </a:pPr>
            <a:endParaRPr lang="fr-FR"/>
          </a:p>
        </c:txPr>
        <c:crossAx val="78751616"/>
        <c:crosses val="autoZero"/>
        <c:crossBetween val="between"/>
      </c:valAx>
      <c:spPr>
        <a:solidFill>
          <a:srgbClr val="FFFFFF"/>
        </a:solidFill>
        <a:ln w="25400">
          <a:noFill/>
        </a:ln>
      </c:spPr>
    </c:plotArea>
    <c:legend>
      <c:legendPos val="b"/>
      <c:layout>
        <c:manualLayout>
          <c:xMode val="edge"/>
          <c:yMode val="edge"/>
          <c:x val="0.13753203910334136"/>
          <c:y val="0.91522865318145719"/>
          <c:w val="0.72493579040474521"/>
          <c:h val="8.4771346818542911E-2"/>
        </c:manualLayout>
      </c:layout>
    </c:legend>
    <c:plotVisOnly val="1"/>
    <c:dispBlanksAs val="gap"/>
  </c:chart>
  <c:spPr>
    <a:solidFill>
      <a:srgbClr val="FFFFFF"/>
    </a:solidFill>
    <a:ln w="9525">
      <a:noFill/>
    </a:ln>
  </c:spPr>
  <c:txPr>
    <a:bodyPr/>
    <a:lstStyle/>
    <a:p>
      <a:pPr>
        <a:defRPr sz="1400" b="1" i="0" u="none" strike="noStrike" baseline="0">
          <a:solidFill>
            <a:srgbClr val="000080"/>
          </a:solidFill>
          <a:latin typeface="Century Gothic"/>
          <a:ea typeface="Century Gothic"/>
          <a:cs typeface="Century Gothic"/>
        </a:defRPr>
      </a:pPr>
      <a:endParaRPr lang="fr-FR"/>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964249781277345"/>
          <c:y val="2.4242424242424235E-2"/>
          <c:w val="0.49071861329833777"/>
          <c:h val="0.87381445087959064"/>
        </c:manualLayout>
      </c:layout>
      <c:barChart>
        <c:barDir val="bar"/>
        <c:grouping val="clustered"/>
        <c:ser>
          <c:idx val="0"/>
          <c:order val="0"/>
          <c:tx>
            <c:strRef>
              <c:f>Feuil1!$C$1</c:f>
              <c:strCache>
                <c:ptCount val="1"/>
                <c:pt idx="0">
                  <c:v>effectif</c:v>
                </c:pt>
              </c:strCache>
            </c:strRef>
          </c:tx>
          <c:dLbls>
            <c:numFmt formatCode="#,##0" sourceLinked="0"/>
            <c:txPr>
              <a:bodyPr/>
              <a:lstStyle/>
              <a:p>
                <a:pPr>
                  <a:defRPr sz="1400">
                    <a:latin typeface="+mn-lt"/>
                    <a:cs typeface="Arial" panose="020B0604020202020204" pitchFamily="34" charset="0"/>
                  </a:defRPr>
                </a:pPr>
                <a:endParaRPr lang="fr-FR"/>
              </a:p>
            </c:txPr>
            <c:showVal val="1"/>
          </c:dLbls>
          <c:cat>
            <c:strRef>
              <c:f>Feuil1!$B$2:$B$17</c:f>
              <c:strCache>
                <c:ptCount val="16"/>
                <c:pt idx="0">
                  <c:v>Pas de pathologies, maternité, hospitalisations ou traitement antalgique ou anti-inflammatoire</c:v>
                </c:pt>
                <c:pt idx="1">
                  <c:v>Traitement antalgique ou anti-inflammatoire</c:v>
                </c:pt>
                <c:pt idx="2">
                  <c:v>Hospitalisations ponctuelles</c:v>
                </c:pt>
                <c:pt idx="3">
                  <c:v>Maternité</c:v>
                </c:pt>
                <c:pt idx="4">
                  <c:v>Autres affections de longue durée (dont 31 et 32)</c:v>
                </c:pt>
                <c:pt idx="5">
                  <c:v>Maladies du foie ou du pancréas</c:v>
                </c:pt>
                <c:pt idx="6">
                  <c:v>Maladies inflammatoires ou rares ou VIH ou SIDA</c:v>
                </c:pt>
                <c:pt idx="7">
                  <c:v>Insuffisance rénale chronique terminale</c:v>
                </c:pt>
                <c:pt idx="8">
                  <c:v>Maladies respiratoires chroniques</c:v>
                </c:pt>
                <c:pt idx="9">
                  <c:v>Maladies neurologiques ou dégénératives</c:v>
                </c:pt>
                <c:pt idx="10">
                  <c:v>Traitements psychotropes (hors pathologies)</c:v>
                </c:pt>
                <c:pt idx="11">
                  <c:v>Maladies psychiatriques</c:v>
                </c:pt>
                <c:pt idx="12">
                  <c:v>Cancers</c:v>
                </c:pt>
                <c:pt idx="13">
                  <c:v>Diabète</c:v>
                </c:pt>
                <c:pt idx="14">
                  <c:v>Traitements du risque vasculaire (hors pathologies)</c:v>
                </c:pt>
                <c:pt idx="15">
                  <c:v>Maladies cardioneurovasculaires</c:v>
                </c:pt>
              </c:strCache>
            </c:strRef>
          </c:cat>
          <c:val>
            <c:numRef>
              <c:f>Feuil1!$D$2:$D$17</c:f>
              <c:numCache>
                <c:formatCode>General</c:formatCode>
                <c:ptCount val="16"/>
                <c:pt idx="0">
                  <c:v>33360100</c:v>
                </c:pt>
                <c:pt idx="1">
                  <c:v>7238800</c:v>
                </c:pt>
                <c:pt idx="2">
                  <c:v>7794300</c:v>
                </c:pt>
                <c:pt idx="3">
                  <c:v>1357800</c:v>
                </c:pt>
                <c:pt idx="4">
                  <c:v>1478500</c:v>
                </c:pt>
                <c:pt idx="5">
                  <c:v>470000</c:v>
                </c:pt>
                <c:pt idx="6">
                  <c:v>806800</c:v>
                </c:pt>
                <c:pt idx="7">
                  <c:v>71500</c:v>
                </c:pt>
                <c:pt idx="8">
                  <c:v>2980900</c:v>
                </c:pt>
                <c:pt idx="9">
                  <c:v>1153000</c:v>
                </c:pt>
                <c:pt idx="10">
                  <c:v>5652400</c:v>
                </c:pt>
                <c:pt idx="11">
                  <c:v>1680200</c:v>
                </c:pt>
                <c:pt idx="12">
                  <c:v>2470700</c:v>
                </c:pt>
                <c:pt idx="13">
                  <c:v>2994800</c:v>
                </c:pt>
                <c:pt idx="14">
                  <c:v>7954800</c:v>
                </c:pt>
                <c:pt idx="15">
                  <c:v>3505500</c:v>
                </c:pt>
              </c:numCache>
            </c:numRef>
          </c:val>
        </c:ser>
        <c:dLbls/>
        <c:gapWidth val="90"/>
        <c:axId val="81688832"/>
        <c:axId val="81973248"/>
      </c:barChart>
      <c:catAx>
        <c:axId val="81688832"/>
        <c:scaling>
          <c:orientation val="minMax"/>
        </c:scaling>
        <c:axPos val="l"/>
        <c:tickLblPos val="nextTo"/>
        <c:spPr>
          <a:ln>
            <a:solidFill>
              <a:schemeClr val="bg1">
                <a:lumMod val="75000"/>
              </a:schemeClr>
            </a:solidFill>
          </a:ln>
        </c:spPr>
        <c:txPr>
          <a:bodyPr/>
          <a:lstStyle/>
          <a:p>
            <a:pPr>
              <a:defRPr sz="1400" b="1"/>
            </a:pPr>
            <a:endParaRPr lang="fr-FR"/>
          </a:p>
        </c:txPr>
        <c:crossAx val="81973248"/>
        <c:crosses val="autoZero"/>
        <c:auto val="1"/>
        <c:lblAlgn val="ctr"/>
        <c:lblOffset val="100"/>
      </c:catAx>
      <c:valAx>
        <c:axId val="81973248"/>
        <c:scaling>
          <c:orientation val="minMax"/>
        </c:scaling>
        <c:axPos val="b"/>
        <c:majorGridlines>
          <c:spPr>
            <a:ln>
              <a:solidFill>
                <a:schemeClr val="bg1">
                  <a:lumMod val="75000"/>
                </a:schemeClr>
              </a:solidFill>
            </a:ln>
          </c:spPr>
        </c:majorGridlines>
        <c:title>
          <c:tx>
            <c:rich>
              <a:bodyPr/>
              <a:lstStyle/>
              <a:p>
                <a:pPr>
                  <a:defRPr sz="1400"/>
                </a:pPr>
                <a:r>
                  <a:rPr lang="fr-FR" sz="1400"/>
                  <a:t>Effectifs</a:t>
                </a:r>
              </a:p>
            </c:rich>
          </c:tx>
          <c:layout>
            <c:manualLayout>
              <c:xMode val="edge"/>
              <c:yMode val="edge"/>
              <c:x val="0.87587828083989505"/>
              <c:y val="0.95286286988099078"/>
            </c:manualLayout>
          </c:layout>
        </c:title>
        <c:numFmt formatCode="#,##0" sourceLinked="0"/>
        <c:tickLblPos val="nextTo"/>
        <c:spPr>
          <a:ln>
            <a:solidFill>
              <a:schemeClr val="bg1">
                <a:lumMod val="75000"/>
              </a:schemeClr>
            </a:solidFill>
          </a:ln>
        </c:spPr>
        <c:txPr>
          <a:bodyPr/>
          <a:lstStyle/>
          <a:p>
            <a:pPr>
              <a:defRPr sz="1400" b="1"/>
            </a:pPr>
            <a:endParaRPr lang="fr-FR"/>
          </a:p>
        </c:txPr>
        <c:crossAx val="81688832"/>
        <c:crosses val="autoZero"/>
        <c:crossBetween val="between"/>
        <c:majorUnit val="10000000"/>
      </c:valAx>
      <c:spPr>
        <a:noFill/>
        <a:ln w="25400">
          <a:noFill/>
        </a:ln>
      </c:spPr>
    </c:plotArea>
    <c:plotVisOnly val="1"/>
    <c:dispBlanksAs val="gap"/>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title>
      <c:tx>
        <c:rich>
          <a:bodyPr/>
          <a:lstStyle/>
          <a:p>
            <a:pPr>
              <a:defRPr sz="2000">
                <a:solidFill>
                  <a:srgbClr val="000000"/>
                </a:solidFill>
              </a:defRPr>
            </a:pPr>
            <a:r>
              <a:rPr lang="fr-FR" sz="2000">
                <a:solidFill>
                  <a:srgbClr val="000000"/>
                </a:solidFill>
              </a:rPr>
              <a:t>Hommes</a:t>
            </a:r>
          </a:p>
        </c:rich>
      </c:tx>
    </c:title>
    <c:plotArea>
      <c:layout/>
      <c:lineChart>
        <c:grouping val="standard"/>
        <c:ser>
          <c:idx val="0"/>
          <c:order val="0"/>
          <c:tx>
            <c:strRef>
              <c:f>Feuil2!$J$14</c:f>
              <c:strCache>
                <c:ptCount val="1"/>
                <c:pt idx="0">
                  <c:v>Maladies cardioneurovasculaires</c:v>
                </c:pt>
              </c:strCache>
            </c:strRef>
          </c:tx>
          <c:spPr>
            <a:ln>
              <a:solidFill>
                <a:srgbClr val="C00000"/>
              </a:solidFill>
            </a:ln>
          </c:spPr>
          <c:marker>
            <c:symbol val="none"/>
          </c:marker>
          <c:cat>
            <c:strRef>
              <c:f>Feuil2!$K$13:$P$13</c:f>
              <c:strCache>
                <c:ptCount val="6"/>
                <c:pt idx="0">
                  <c:v>De 0 à 14 ans</c:v>
                </c:pt>
                <c:pt idx="1">
                  <c:v>De 15 à 34 ans</c:v>
                </c:pt>
                <c:pt idx="2">
                  <c:v>De 35 à 54 ans</c:v>
                </c:pt>
                <c:pt idx="3">
                  <c:v>De 55 à 64 ans</c:v>
                </c:pt>
                <c:pt idx="4">
                  <c:v>De 65 à 74 ans</c:v>
                </c:pt>
                <c:pt idx="5">
                  <c:v>75 ans et plus</c:v>
                </c:pt>
              </c:strCache>
            </c:strRef>
          </c:cat>
          <c:val>
            <c:numRef>
              <c:f>Feuil2!$K$14:$P$14</c:f>
              <c:numCache>
                <c:formatCode>0%</c:formatCode>
                <c:ptCount val="6"/>
                <c:pt idx="0">
                  <c:v>3.0826049730947355E-3</c:v>
                </c:pt>
                <c:pt idx="1">
                  <c:v>4.9470360615417276E-3</c:v>
                </c:pt>
                <c:pt idx="2">
                  <c:v>3.5252399542139046E-2</c:v>
                </c:pt>
                <c:pt idx="3">
                  <c:v>0.13733823237836174</c:v>
                </c:pt>
                <c:pt idx="4">
                  <c:v>0.23958755316994126</c:v>
                </c:pt>
                <c:pt idx="5">
                  <c:v>0.41454953150386148</c:v>
                </c:pt>
              </c:numCache>
            </c:numRef>
          </c:val>
        </c:ser>
        <c:ser>
          <c:idx val="1"/>
          <c:order val="1"/>
          <c:tx>
            <c:strRef>
              <c:f>Feuil2!$J$15</c:f>
              <c:strCache>
                <c:ptCount val="1"/>
                <c:pt idx="0">
                  <c:v>Cancers</c:v>
                </c:pt>
              </c:strCache>
            </c:strRef>
          </c:tx>
          <c:spPr>
            <a:ln>
              <a:solidFill>
                <a:srgbClr val="FF0000"/>
              </a:solidFill>
            </a:ln>
          </c:spPr>
          <c:marker>
            <c:symbol val="none"/>
          </c:marker>
          <c:cat>
            <c:strRef>
              <c:f>Feuil2!$K$13:$P$13</c:f>
              <c:strCache>
                <c:ptCount val="6"/>
                <c:pt idx="0">
                  <c:v>De 0 à 14 ans</c:v>
                </c:pt>
                <c:pt idx="1">
                  <c:v>De 15 à 34 ans</c:v>
                </c:pt>
                <c:pt idx="2">
                  <c:v>De 35 à 54 ans</c:v>
                </c:pt>
                <c:pt idx="3">
                  <c:v>De 55 à 64 ans</c:v>
                </c:pt>
                <c:pt idx="4">
                  <c:v>De 65 à 74 ans</c:v>
                </c:pt>
                <c:pt idx="5">
                  <c:v>75 ans et plus</c:v>
                </c:pt>
              </c:strCache>
            </c:strRef>
          </c:cat>
          <c:val>
            <c:numRef>
              <c:f>Feuil2!$K$15:$P$15</c:f>
              <c:numCache>
                <c:formatCode>0%</c:formatCode>
                <c:ptCount val="6"/>
                <c:pt idx="0">
                  <c:v>1.0958554269727124E-3</c:v>
                </c:pt>
                <c:pt idx="1">
                  <c:v>3.4805942370572164E-3</c:v>
                </c:pt>
                <c:pt idx="2">
                  <c:v>1.6113238299376827E-2</c:v>
                </c:pt>
                <c:pt idx="3">
                  <c:v>7.1917223369385733E-2</c:v>
                </c:pt>
                <c:pt idx="4">
                  <c:v>0.15238432825023873</c:v>
                </c:pt>
                <c:pt idx="5">
                  <c:v>0.2371953662282166</c:v>
                </c:pt>
              </c:numCache>
            </c:numRef>
          </c:val>
        </c:ser>
        <c:ser>
          <c:idx val="2"/>
          <c:order val="2"/>
          <c:tx>
            <c:strRef>
              <c:f>Feuil2!$J$16</c:f>
              <c:strCache>
                <c:ptCount val="1"/>
                <c:pt idx="0">
                  <c:v>Maladies psychiatriques</c:v>
                </c:pt>
              </c:strCache>
            </c:strRef>
          </c:tx>
          <c:spPr>
            <a:ln>
              <a:solidFill>
                <a:srgbClr val="FFC000"/>
              </a:solidFill>
            </a:ln>
          </c:spPr>
          <c:marker>
            <c:symbol val="none"/>
          </c:marker>
          <c:cat>
            <c:strRef>
              <c:f>Feuil2!$K$13:$P$13</c:f>
              <c:strCache>
                <c:ptCount val="6"/>
                <c:pt idx="0">
                  <c:v>De 0 à 14 ans</c:v>
                </c:pt>
                <c:pt idx="1">
                  <c:v>De 15 à 34 ans</c:v>
                </c:pt>
                <c:pt idx="2">
                  <c:v>De 35 à 54 ans</c:v>
                </c:pt>
                <c:pt idx="3">
                  <c:v>De 55 à 64 ans</c:v>
                </c:pt>
                <c:pt idx="4">
                  <c:v>De 65 à 74 ans</c:v>
                </c:pt>
                <c:pt idx="5">
                  <c:v>75 ans et plus</c:v>
                </c:pt>
              </c:strCache>
            </c:strRef>
          </c:cat>
          <c:val>
            <c:numRef>
              <c:f>Feuil2!$K$16:$P$16</c:f>
              <c:numCache>
                <c:formatCode>0%</c:formatCode>
                <c:ptCount val="6"/>
                <c:pt idx="0">
                  <c:v>1.1897250866419908E-2</c:v>
                </c:pt>
                <c:pt idx="1">
                  <c:v>2.3642017149931999E-2</c:v>
                </c:pt>
                <c:pt idx="2">
                  <c:v>4.3688890629229669E-2</c:v>
                </c:pt>
                <c:pt idx="3">
                  <c:v>4.0498079761316676E-2</c:v>
                </c:pt>
                <c:pt idx="4">
                  <c:v>2.780661332793195E-2</c:v>
                </c:pt>
                <c:pt idx="5">
                  <c:v>2.6888451180699293E-2</c:v>
                </c:pt>
              </c:numCache>
            </c:numRef>
          </c:val>
        </c:ser>
        <c:ser>
          <c:idx val="3"/>
          <c:order val="3"/>
          <c:tx>
            <c:strRef>
              <c:f>Feuil2!$J$17</c:f>
              <c:strCache>
                <c:ptCount val="1"/>
                <c:pt idx="0">
                  <c:v>Traitements psychotropes (hors pathologies)</c:v>
                </c:pt>
              </c:strCache>
            </c:strRef>
          </c:tx>
          <c:spPr>
            <a:ln>
              <a:solidFill>
                <a:srgbClr val="FFFF00"/>
              </a:solidFill>
            </a:ln>
          </c:spPr>
          <c:marker>
            <c:symbol val="none"/>
          </c:marker>
          <c:cat>
            <c:strRef>
              <c:f>Feuil2!$K$13:$P$13</c:f>
              <c:strCache>
                <c:ptCount val="6"/>
                <c:pt idx="0">
                  <c:v>De 0 à 14 ans</c:v>
                </c:pt>
                <c:pt idx="1">
                  <c:v>De 15 à 34 ans</c:v>
                </c:pt>
                <c:pt idx="2">
                  <c:v>De 35 à 54 ans</c:v>
                </c:pt>
                <c:pt idx="3">
                  <c:v>De 55 à 64 ans</c:v>
                </c:pt>
                <c:pt idx="4">
                  <c:v>De 65 à 74 ans</c:v>
                </c:pt>
                <c:pt idx="5">
                  <c:v>75 ans et plus</c:v>
                </c:pt>
              </c:strCache>
            </c:strRef>
          </c:cat>
          <c:val>
            <c:numRef>
              <c:f>Feuil2!$K$17:$P$17</c:f>
              <c:numCache>
                <c:formatCode>0%</c:formatCode>
                <c:ptCount val="6"/>
                <c:pt idx="0">
                  <c:v>1.8757561222368291E-3</c:v>
                </c:pt>
                <c:pt idx="1">
                  <c:v>1.8771330335531657E-2</c:v>
                </c:pt>
                <c:pt idx="2">
                  <c:v>7.0926311512297488E-2</c:v>
                </c:pt>
                <c:pt idx="3">
                  <c:v>0.1225848847536012</c:v>
                </c:pt>
                <c:pt idx="4">
                  <c:v>0.15232781258138259</c:v>
                </c:pt>
                <c:pt idx="5">
                  <c:v>0.23725378914335316</c:v>
                </c:pt>
              </c:numCache>
            </c:numRef>
          </c:val>
        </c:ser>
        <c:ser>
          <c:idx val="4"/>
          <c:order val="4"/>
          <c:tx>
            <c:strRef>
              <c:f>Feuil2!$J$18</c:f>
              <c:strCache>
                <c:ptCount val="1"/>
                <c:pt idx="0">
                  <c:v>Maladies neurologiques ou dégénératives</c:v>
                </c:pt>
              </c:strCache>
            </c:strRef>
          </c:tx>
          <c:spPr>
            <a:ln>
              <a:solidFill>
                <a:srgbClr val="92D050"/>
              </a:solidFill>
            </a:ln>
          </c:spPr>
          <c:marker>
            <c:symbol val="none"/>
          </c:marker>
          <c:cat>
            <c:strRef>
              <c:f>Feuil2!$K$13:$P$13</c:f>
              <c:strCache>
                <c:ptCount val="6"/>
                <c:pt idx="0">
                  <c:v>De 0 à 14 ans</c:v>
                </c:pt>
                <c:pt idx="1">
                  <c:v>De 15 à 34 ans</c:v>
                </c:pt>
                <c:pt idx="2">
                  <c:v>De 35 à 54 ans</c:v>
                </c:pt>
                <c:pt idx="3">
                  <c:v>De 55 à 64 ans</c:v>
                </c:pt>
                <c:pt idx="4">
                  <c:v>De 65 à 74 ans</c:v>
                </c:pt>
                <c:pt idx="5">
                  <c:v>75 ans et plus</c:v>
                </c:pt>
              </c:strCache>
            </c:strRef>
          </c:cat>
          <c:val>
            <c:numRef>
              <c:f>Feuil2!$K$18:$P$18</c:f>
              <c:numCache>
                <c:formatCode>0%</c:formatCode>
                <c:ptCount val="6"/>
                <c:pt idx="0">
                  <c:v>4.7288437202769283E-3</c:v>
                </c:pt>
                <c:pt idx="1">
                  <c:v>7.328116464073023E-3</c:v>
                </c:pt>
                <c:pt idx="2">
                  <c:v>1.2423479391433102E-2</c:v>
                </c:pt>
                <c:pt idx="3">
                  <c:v>1.7505318042300547E-2</c:v>
                </c:pt>
                <c:pt idx="4">
                  <c:v>2.8937830955756822E-2</c:v>
                </c:pt>
                <c:pt idx="5">
                  <c:v>0.10141327813758874</c:v>
                </c:pt>
              </c:numCache>
            </c:numRef>
          </c:val>
        </c:ser>
        <c:ser>
          <c:idx val="5"/>
          <c:order val="5"/>
          <c:tx>
            <c:strRef>
              <c:f>Feuil2!$J$19</c:f>
              <c:strCache>
                <c:ptCount val="1"/>
                <c:pt idx="0">
                  <c:v>Maladies respiratoires chroniques (hors mucoviscidose)</c:v>
                </c:pt>
              </c:strCache>
            </c:strRef>
          </c:tx>
          <c:spPr>
            <a:ln>
              <a:solidFill>
                <a:srgbClr val="00B050"/>
              </a:solidFill>
            </a:ln>
          </c:spPr>
          <c:marker>
            <c:symbol val="none"/>
          </c:marker>
          <c:cat>
            <c:strRef>
              <c:f>Feuil2!$K$13:$P$13</c:f>
              <c:strCache>
                <c:ptCount val="6"/>
                <c:pt idx="0">
                  <c:v>De 0 à 14 ans</c:v>
                </c:pt>
                <c:pt idx="1">
                  <c:v>De 15 à 34 ans</c:v>
                </c:pt>
                <c:pt idx="2">
                  <c:v>De 35 à 54 ans</c:v>
                </c:pt>
                <c:pt idx="3">
                  <c:v>De 55 à 64 ans</c:v>
                </c:pt>
                <c:pt idx="4">
                  <c:v>De 65 à 74 ans</c:v>
                </c:pt>
                <c:pt idx="5">
                  <c:v>75 ans et plus</c:v>
                </c:pt>
              </c:strCache>
            </c:strRef>
          </c:cat>
          <c:val>
            <c:numRef>
              <c:f>Feuil2!$K$19:$P$19</c:f>
              <c:numCache>
                <c:formatCode>0%</c:formatCode>
                <c:ptCount val="6"/>
                <c:pt idx="0">
                  <c:v>9.4087717546292277E-2</c:v>
                </c:pt>
                <c:pt idx="1">
                  <c:v>4.9771523819483306E-2</c:v>
                </c:pt>
                <c:pt idx="2">
                  <c:v>8.3092144801649406E-2</c:v>
                </c:pt>
                <c:pt idx="3">
                  <c:v>0.14181568335965242</c:v>
                </c:pt>
                <c:pt idx="4">
                  <c:v>0.18944866026216045</c:v>
                </c:pt>
                <c:pt idx="5">
                  <c:v>0.32528543767109575</c:v>
                </c:pt>
              </c:numCache>
            </c:numRef>
          </c:val>
        </c:ser>
        <c:ser>
          <c:idx val="6"/>
          <c:order val="6"/>
          <c:tx>
            <c:strRef>
              <c:f>Feuil2!$J$20</c:f>
              <c:strCache>
                <c:ptCount val="1"/>
                <c:pt idx="0">
                  <c:v>Autres affections de longue durée (dont 31 et 32)</c:v>
                </c:pt>
              </c:strCache>
            </c:strRef>
          </c:tx>
          <c:spPr>
            <a:ln>
              <a:solidFill>
                <a:srgbClr val="00B0F0"/>
              </a:solidFill>
            </a:ln>
          </c:spPr>
          <c:marker>
            <c:symbol val="none"/>
          </c:marker>
          <c:cat>
            <c:strRef>
              <c:f>Feuil2!$K$13:$P$13</c:f>
              <c:strCache>
                <c:ptCount val="6"/>
                <c:pt idx="0">
                  <c:v>De 0 à 14 ans</c:v>
                </c:pt>
                <c:pt idx="1">
                  <c:v>De 15 à 34 ans</c:v>
                </c:pt>
                <c:pt idx="2">
                  <c:v>De 35 à 54 ans</c:v>
                </c:pt>
                <c:pt idx="3">
                  <c:v>De 55 à 64 ans</c:v>
                </c:pt>
                <c:pt idx="4">
                  <c:v>De 65 à 74 ans</c:v>
                </c:pt>
                <c:pt idx="5">
                  <c:v>75 ans et plus</c:v>
                </c:pt>
              </c:strCache>
            </c:strRef>
          </c:cat>
          <c:val>
            <c:numRef>
              <c:f>Feuil2!$K$20:$P$20</c:f>
              <c:numCache>
                <c:formatCode>0%</c:formatCode>
                <c:ptCount val="6"/>
                <c:pt idx="0">
                  <c:v>1.1947017829341879E-2</c:v>
                </c:pt>
                <c:pt idx="1">
                  <c:v>1.2187795438774606E-2</c:v>
                </c:pt>
                <c:pt idx="2">
                  <c:v>1.587985292607089E-2</c:v>
                </c:pt>
                <c:pt idx="3">
                  <c:v>3.24496049999832E-2</c:v>
                </c:pt>
                <c:pt idx="4">
                  <c:v>4.5719367603229269E-2</c:v>
                </c:pt>
                <c:pt idx="5">
                  <c:v>7.193808283812958E-2</c:v>
                </c:pt>
              </c:numCache>
            </c:numRef>
          </c:val>
        </c:ser>
        <c:ser>
          <c:idx val="7"/>
          <c:order val="7"/>
          <c:tx>
            <c:strRef>
              <c:f>Feuil2!$J$21</c:f>
              <c:strCache>
                <c:ptCount val="1"/>
                <c:pt idx="0">
                  <c:v>Diabète</c:v>
                </c:pt>
              </c:strCache>
            </c:strRef>
          </c:tx>
          <c:spPr>
            <a:ln>
              <a:solidFill>
                <a:srgbClr val="0070C0"/>
              </a:solidFill>
            </a:ln>
          </c:spPr>
          <c:marker>
            <c:symbol val="none"/>
          </c:marker>
          <c:cat>
            <c:strRef>
              <c:f>Feuil2!$K$13:$P$13</c:f>
              <c:strCache>
                <c:ptCount val="6"/>
                <c:pt idx="0">
                  <c:v>De 0 à 14 ans</c:v>
                </c:pt>
                <c:pt idx="1">
                  <c:v>De 15 à 34 ans</c:v>
                </c:pt>
                <c:pt idx="2">
                  <c:v>De 35 à 54 ans</c:v>
                </c:pt>
                <c:pt idx="3">
                  <c:v>De 55 à 64 ans</c:v>
                </c:pt>
                <c:pt idx="4">
                  <c:v>De 65 à 74 ans</c:v>
                </c:pt>
                <c:pt idx="5">
                  <c:v>75 ans et plus</c:v>
                </c:pt>
              </c:strCache>
            </c:strRef>
          </c:cat>
          <c:val>
            <c:numRef>
              <c:f>Feuil2!$K$21:$P$21</c:f>
              <c:numCache>
                <c:formatCode>0%</c:formatCode>
                <c:ptCount val="6"/>
                <c:pt idx="0">
                  <c:v>1.1732888923085489E-3</c:v>
                </c:pt>
                <c:pt idx="1">
                  <c:v>4.8846583032487673E-3</c:v>
                </c:pt>
                <c:pt idx="2">
                  <c:v>3.6414502638035036E-2</c:v>
                </c:pt>
                <c:pt idx="3">
                  <c:v>0.13513036268391657</c:v>
                </c:pt>
                <c:pt idx="4">
                  <c:v>0.20044570517086724</c:v>
                </c:pt>
                <c:pt idx="5">
                  <c:v>0.2073496027241771</c:v>
                </c:pt>
              </c:numCache>
            </c:numRef>
          </c:val>
        </c:ser>
        <c:ser>
          <c:idx val="8"/>
          <c:order val="8"/>
          <c:tx>
            <c:strRef>
              <c:f>Feuil2!$J$22</c:f>
              <c:strCache>
                <c:ptCount val="1"/>
                <c:pt idx="0">
                  <c:v>Traitements du risque vasculaire (hors pathologies)</c:v>
                </c:pt>
              </c:strCache>
            </c:strRef>
          </c:tx>
          <c:spPr>
            <a:ln>
              <a:solidFill>
                <a:srgbClr val="002060"/>
              </a:solidFill>
            </a:ln>
          </c:spPr>
          <c:marker>
            <c:symbol val="none"/>
          </c:marker>
          <c:cat>
            <c:strRef>
              <c:f>Feuil2!$K$13:$P$13</c:f>
              <c:strCache>
                <c:ptCount val="6"/>
                <c:pt idx="0">
                  <c:v>De 0 à 14 ans</c:v>
                </c:pt>
                <c:pt idx="1">
                  <c:v>De 15 à 34 ans</c:v>
                </c:pt>
                <c:pt idx="2">
                  <c:v>De 35 à 54 ans</c:v>
                </c:pt>
                <c:pt idx="3">
                  <c:v>De 55 à 64 ans</c:v>
                </c:pt>
                <c:pt idx="4">
                  <c:v>De 65 à 74 ans</c:v>
                </c:pt>
                <c:pt idx="5">
                  <c:v>75 ans et plus</c:v>
                </c:pt>
              </c:strCache>
            </c:strRef>
          </c:cat>
          <c:val>
            <c:numRef>
              <c:f>Feuil2!$K$22:$P$22</c:f>
              <c:numCache>
                <c:formatCode>0%</c:formatCode>
                <c:ptCount val="6"/>
                <c:pt idx="0">
                  <c:v>5.7968689377209035E-4</c:v>
                </c:pt>
                <c:pt idx="1">
                  <c:v>8.2824114902653317E-3</c:v>
                </c:pt>
                <c:pt idx="2">
                  <c:v>0.10589354108462201</c:v>
                </c:pt>
                <c:pt idx="3">
                  <c:v>0.28621592152973879</c:v>
                </c:pt>
                <c:pt idx="4">
                  <c:v>0.346362832402558</c:v>
                </c:pt>
                <c:pt idx="5">
                  <c:v>0.35054861899356798</c:v>
                </c:pt>
              </c:numCache>
            </c:numRef>
          </c:val>
        </c:ser>
        <c:dLbls/>
        <c:marker val="1"/>
        <c:axId val="106503552"/>
        <c:axId val="108962944"/>
      </c:lineChart>
      <c:catAx>
        <c:axId val="106503552"/>
        <c:scaling>
          <c:orientation val="minMax"/>
        </c:scaling>
        <c:axPos val="b"/>
        <c:tickLblPos val="nextTo"/>
        <c:spPr>
          <a:ln>
            <a:solidFill>
              <a:schemeClr val="bg1">
                <a:lumMod val="75000"/>
              </a:schemeClr>
            </a:solidFill>
          </a:ln>
        </c:spPr>
        <c:txPr>
          <a:bodyPr/>
          <a:lstStyle/>
          <a:p>
            <a:pPr>
              <a:defRPr sz="800">
                <a:solidFill>
                  <a:srgbClr val="000000"/>
                </a:solidFill>
              </a:defRPr>
            </a:pPr>
            <a:endParaRPr lang="fr-FR"/>
          </a:p>
        </c:txPr>
        <c:crossAx val="108962944"/>
        <c:crosses val="autoZero"/>
        <c:auto val="1"/>
        <c:lblAlgn val="ctr"/>
        <c:lblOffset val="100"/>
      </c:catAx>
      <c:valAx>
        <c:axId val="108962944"/>
        <c:scaling>
          <c:orientation val="minMax"/>
          <c:max val="0.5"/>
        </c:scaling>
        <c:axPos val="l"/>
        <c:majorGridlines>
          <c:spPr>
            <a:ln>
              <a:solidFill>
                <a:schemeClr val="bg1">
                  <a:lumMod val="75000"/>
                </a:schemeClr>
              </a:solidFill>
            </a:ln>
          </c:spPr>
        </c:majorGridlines>
        <c:numFmt formatCode="0%" sourceLinked="1"/>
        <c:tickLblPos val="nextTo"/>
        <c:spPr>
          <a:ln>
            <a:solidFill>
              <a:schemeClr val="bg1">
                <a:lumMod val="75000"/>
              </a:schemeClr>
            </a:solidFill>
          </a:ln>
        </c:spPr>
        <c:txPr>
          <a:bodyPr/>
          <a:lstStyle/>
          <a:p>
            <a:pPr>
              <a:defRPr sz="1100">
                <a:solidFill>
                  <a:srgbClr val="000000"/>
                </a:solidFill>
              </a:defRPr>
            </a:pPr>
            <a:endParaRPr lang="fr-FR"/>
          </a:p>
        </c:txPr>
        <c:crossAx val="106503552"/>
        <c:crosses val="autoZero"/>
        <c:crossBetween val="between"/>
        <c:majorUnit val="5.0000000000000017E-2"/>
      </c:valAx>
    </c:plotArea>
    <c:plotVisOnly val="1"/>
    <c:dispBlanksAs val="gap"/>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title>
      <c:tx>
        <c:rich>
          <a:bodyPr/>
          <a:lstStyle/>
          <a:p>
            <a:pPr>
              <a:defRPr sz="2000">
                <a:solidFill>
                  <a:srgbClr val="000000"/>
                </a:solidFill>
              </a:defRPr>
            </a:pPr>
            <a:r>
              <a:rPr lang="fr-FR" sz="2000">
                <a:solidFill>
                  <a:srgbClr val="000000"/>
                </a:solidFill>
              </a:rPr>
              <a:t>Femmes</a:t>
            </a:r>
          </a:p>
        </c:rich>
      </c:tx>
    </c:title>
    <c:plotArea>
      <c:layout/>
      <c:lineChart>
        <c:grouping val="standard"/>
        <c:ser>
          <c:idx val="0"/>
          <c:order val="0"/>
          <c:tx>
            <c:strRef>
              <c:f>Feuil2!$J$26</c:f>
              <c:strCache>
                <c:ptCount val="1"/>
                <c:pt idx="0">
                  <c:v>Maladies cardioneurovasculaires</c:v>
                </c:pt>
              </c:strCache>
            </c:strRef>
          </c:tx>
          <c:spPr>
            <a:ln>
              <a:solidFill>
                <a:srgbClr val="C00000"/>
              </a:solidFill>
            </a:ln>
          </c:spPr>
          <c:marker>
            <c:symbol val="none"/>
          </c:marker>
          <c:cat>
            <c:strRef>
              <c:f>Feuil2!$K$25:$P$25</c:f>
              <c:strCache>
                <c:ptCount val="6"/>
                <c:pt idx="0">
                  <c:v>De 0 à 14 ans</c:v>
                </c:pt>
                <c:pt idx="1">
                  <c:v>De 15 à 34 ans</c:v>
                </c:pt>
                <c:pt idx="2">
                  <c:v>De 35 à 54 ans</c:v>
                </c:pt>
                <c:pt idx="3">
                  <c:v>De 55 à 64 ans</c:v>
                </c:pt>
                <c:pt idx="4">
                  <c:v>De 65 à 74 ans</c:v>
                </c:pt>
                <c:pt idx="5">
                  <c:v>75 ans et plus</c:v>
                </c:pt>
              </c:strCache>
            </c:strRef>
          </c:cat>
          <c:val>
            <c:numRef>
              <c:f>Feuil2!$K$26:$P$26</c:f>
              <c:numCache>
                <c:formatCode>0%</c:formatCode>
                <c:ptCount val="6"/>
                <c:pt idx="0">
                  <c:v>2.6296609136873873E-3</c:v>
                </c:pt>
                <c:pt idx="1">
                  <c:v>3.9586890923440938E-3</c:v>
                </c:pt>
                <c:pt idx="2">
                  <c:v>1.6008596943711598E-2</c:v>
                </c:pt>
                <c:pt idx="3">
                  <c:v>4.6261168019639379E-2</c:v>
                </c:pt>
                <c:pt idx="4">
                  <c:v>9.8453287326143155E-2</c:v>
                </c:pt>
                <c:pt idx="5">
                  <c:v>0.28081354439656481</c:v>
                </c:pt>
              </c:numCache>
            </c:numRef>
          </c:val>
        </c:ser>
        <c:ser>
          <c:idx val="1"/>
          <c:order val="1"/>
          <c:tx>
            <c:strRef>
              <c:f>Feuil2!$J$27</c:f>
              <c:strCache>
                <c:ptCount val="1"/>
                <c:pt idx="0">
                  <c:v>Cancers</c:v>
                </c:pt>
              </c:strCache>
            </c:strRef>
          </c:tx>
          <c:spPr>
            <a:ln>
              <a:solidFill>
                <a:srgbClr val="FF0000"/>
              </a:solidFill>
            </a:ln>
          </c:spPr>
          <c:marker>
            <c:symbol val="none"/>
          </c:marker>
          <c:cat>
            <c:strRef>
              <c:f>Feuil2!$K$25:$P$25</c:f>
              <c:strCache>
                <c:ptCount val="6"/>
                <c:pt idx="0">
                  <c:v>De 0 à 14 ans</c:v>
                </c:pt>
                <c:pt idx="1">
                  <c:v>De 15 à 34 ans</c:v>
                </c:pt>
                <c:pt idx="2">
                  <c:v>De 35 à 54 ans</c:v>
                </c:pt>
                <c:pt idx="3">
                  <c:v>De 55 à 64 ans</c:v>
                </c:pt>
                <c:pt idx="4">
                  <c:v>De 65 à 74 ans</c:v>
                </c:pt>
                <c:pt idx="5">
                  <c:v>75 ans et plus</c:v>
                </c:pt>
              </c:strCache>
            </c:strRef>
          </c:cat>
          <c:val>
            <c:numRef>
              <c:f>Feuil2!$K$27:$P$27</c:f>
              <c:numCache>
                <c:formatCode>0%</c:formatCode>
                <c:ptCount val="6"/>
                <c:pt idx="0">
                  <c:v>9.6014162735302377E-4</c:v>
                </c:pt>
                <c:pt idx="1">
                  <c:v>4.8269760113732905E-3</c:v>
                </c:pt>
                <c:pt idx="2">
                  <c:v>3.1860549711600801E-2</c:v>
                </c:pt>
                <c:pt idx="3">
                  <c:v>7.6376098331715311E-2</c:v>
                </c:pt>
                <c:pt idx="4">
                  <c:v>0.11699302249034146</c:v>
                </c:pt>
                <c:pt idx="5">
                  <c:v>0.13670804611734427</c:v>
                </c:pt>
              </c:numCache>
            </c:numRef>
          </c:val>
        </c:ser>
        <c:ser>
          <c:idx val="2"/>
          <c:order val="2"/>
          <c:tx>
            <c:strRef>
              <c:f>Feuil2!$J$28</c:f>
              <c:strCache>
                <c:ptCount val="1"/>
                <c:pt idx="0">
                  <c:v>Maladies psychiatriques</c:v>
                </c:pt>
              </c:strCache>
            </c:strRef>
          </c:tx>
          <c:spPr>
            <a:ln>
              <a:solidFill>
                <a:srgbClr val="FFC000"/>
              </a:solidFill>
            </a:ln>
          </c:spPr>
          <c:marker>
            <c:symbol val="none"/>
          </c:marker>
          <c:cat>
            <c:strRef>
              <c:f>Feuil2!$K$25:$P$25</c:f>
              <c:strCache>
                <c:ptCount val="6"/>
                <c:pt idx="0">
                  <c:v>De 0 à 14 ans</c:v>
                </c:pt>
                <c:pt idx="1">
                  <c:v>De 15 à 34 ans</c:v>
                </c:pt>
                <c:pt idx="2">
                  <c:v>De 35 à 54 ans</c:v>
                </c:pt>
                <c:pt idx="3">
                  <c:v>De 55 à 64 ans</c:v>
                </c:pt>
                <c:pt idx="4">
                  <c:v>De 65 à 74 ans</c:v>
                </c:pt>
                <c:pt idx="5">
                  <c:v>75 ans et plus</c:v>
                </c:pt>
              </c:strCache>
            </c:strRef>
          </c:cat>
          <c:val>
            <c:numRef>
              <c:f>Feuil2!$K$28:$P$28</c:f>
              <c:numCache>
                <c:formatCode>0%</c:formatCode>
                <c:ptCount val="6"/>
                <c:pt idx="0">
                  <c:v>5.5785073046423755E-3</c:v>
                </c:pt>
                <c:pt idx="1">
                  <c:v>1.6136496230221481E-2</c:v>
                </c:pt>
                <c:pt idx="2">
                  <c:v>3.6521443651210343E-2</c:v>
                </c:pt>
                <c:pt idx="3">
                  <c:v>4.6570949733704368E-2</c:v>
                </c:pt>
                <c:pt idx="4">
                  <c:v>4.1380353972172157E-2</c:v>
                </c:pt>
                <c:pt idx="5">
                  <c:v>4.4984120252920014E-2</c:v>
                </c:pt>
              </c:numCache>
            </c:numRef>
          </c:val>
        </c:ser>
        <c:ser>
          <c:idx val="3"/>
          <c:order val="3"/>
          <c:tx>
            <c:strRef>
              <c:f>Feuil2!$J$29</c:f>
              <c:strCache>
                <c:ptCount val="1"/>
                <c:pt idx="0">
                  <c:v>Traitements psychotropes (hors pathologies)</c:v>
                </c:pt>
              </c:strCache>
            </c:strRef>
          </c:tx>
          <c:spPr>
            <a:ln>
              <a:solidFill>
                <a:srgbClr val="FFFF00"/>
              </a:solidFill>
            </a:ln>
          </c:spPr>
          <c:marker>
            <c:symbol val="none"/>
          </c:marker>
          <c:cat>
            <c:strRef>
              <c:f>Feuil2!$K$25:$P$25</c:f>
              <c:strCache>
                <c:ptCount val="6"/>
                <c:pt idx="0">
                  <c:v>De 0 à 14 ans</c:v>
                </c:pt>
                <c:pt idx="1">
                  <c:v>De 15 à 34 ans</c:v>
                </c:pt>
                <c:pt idx="2">
                  <c:v>De 35 à 54 ans</c:v>
                </c:pt>
                <c:pt idx="3">
                  <c:v>De 55 à 64 ans</c:v>
                </c:pt>
                <c:pt idx="4">
                  <c:v>De 65 à 74 ans</c:v>
                </c:pt>
                <c:pt idx="5">
                  <c:v>75 ans et plus</c:v>
                </c:pt>
              </c:strCache>
            </c:strRef>
          </c:cat>
          <c:val>
            <c:numRef>
              <c:f>Feuil2!$K$29:$P$29</c:f>
              <c:numCache>
                <c:formatCode>0%</c:formatCode>
                <c:ptCount val="6"/>
                <c:pt idx="0">
                  <c:v>9.6427794023338121E-4</c:v>
                </c:pt>
                <c:pt idx="1">
                  <c:v>2.9408248861150552E-2</c:v>
                </c:pt>
                <c:pt idx="2">
                  <c:v>0.12261335024312077</c:v>
                </c:pt>
                <c:pt idx="3">
                  <c:v>0.20047594914395259</c:v>
                </c:pt>
                <c:pt idx="4">
                  <c:v>0.25452681638207281</c:v>
                </c:pt>
                <c:pt idx="5">
                  <c:v>0.37493542409364006</c:v>
                </c:pt>
              </c:numCache>
            </c:numRef>
          </c:val>
        </c:ser>
        <c:ser>
          <c:idx val="4"/>
          <c:order val="4"/>
          <c:tx>
            <c:strRef>
              <c:f>Feuil2!$J$30</c:f>
              <c:strCache>
                <c:ptCount val="1"/>
                <c:pt idx="0">
                  <c:v>Maladies neurologiques ou dégénératives</c:v>
                </c:pt>
              </c:strCache>
            </c:strRef>
          </c:tx>
          <c:spPr>
            <a:ln>
              <a:solidFill>
                <a:srgbClr val="92D050"/>
              </a:solidFill>
            </a:ln>
          </c:spPr>
          <c:marker>
            <c:symbol val="none"/>
          </c:marker>
          <c:cat>
            <c:strRef>
              <c:f>Feuil2!$K$25:$P$25</c:f>
              <c:strCache>
                <c:ptCount val="6"/>
                <c:pt idx="0">
                  <c:v>De 0 à 14 ans</c:v>
                </c:pt>
                <c:pt idx="1">
                  <c:v>De 15 à 34 ans</c:v>
                </c:pt>
                <c:pt idx="2">
                  <c:v>De 35 à 54 ans</c:v>
                </c:pt>
                <c:pt idx="3">
                  <c:v>De 55 à 64 ans</c:v>
                </c:pt>
                <c:pt idx="4">
                  <c:v>De 65 à 74 ans</c:v>
                </c:pt>
                <c:pt idx="5">
                  <c:v>75 ans et plus</c:v>
                </c:pt>
              </c:strCache>
            </c:strRef>
          </c:cat>
          <c:val>
            <c:numRef>
              <c:f>Feuil2!$K$30:$P$30</c:f>
              <c:numCache>
                <c:formatCode>0%</c:formatCode>
                <c:ptCount val="6"/>
                <c:pt idx="0">
                  <c:v>3.9072645546078619E-3</c:v>
                </c:pt>
                <c:pt idx="1">
                  <c:v>6.2497453185079068E-3</c:v>
                </c:pt>
                <c:pt idx="2">
                  <c:v>1.0978956776545016E-2</c:v>
                </c:pt>
                <c:pt idx="3">
                  <c:v>1.4633103092502896E-2</c:v>
                </c:pt>
                <c:pt idx="4">
                  <c:v>2.5483062054015695E-2</c:v>
                </c:pt>
                <c:pt idx="5">
                  <c:v>0.12810755821410394</c:v>
                </c:pt>
              </c:numCache>
            </c:numRef>
          </c:val>
        </c:ser>
        <c:ser>
          <c:idx val="5"/>
          <c:order val="5"/>
          <c:tx>
            <c:strRef>
              <c:f>Feuil2!$J$31</c:f>
              <c:strCache>
                <c:ptCount val="1"/>
                <c:pt idx="0">
                  <c:v>Maladies respiratoires chroniques (hors mucoviscidose)</c:v>
                </c:pt>
              </c:strCache>
            </c:strRef>
          </c:tx>
          <c:spPr>
            <a:ln>
              <a:solidFill>
                <a:srgbClr val="00B050"/>
              </a:solidFill>
            </a:ln>
          </c:spPr>
          <c:marker>
            <c:symbol val="none"/>
          </c:marker>
          <c:cat>
            <c:strRef>
              <c:f>Feuil2!$K$25:$P$25</c:f>
              <c:strCache>
                <c:ptCount val="6"/>
                <c:pt idx="0">
                  <c:v>De 0 à 14 ans</c:v>
                </c:pt>
                <c:pt idx="1">
                  <c:v>De 15 à 34 ans</c:v>
                </c:pt>
                <c:pt idx="2">
                  <c:v>De 35 à 54 ans</c:v>
                </c:pt>
                <c:pt idx="3">
                  <c:v>De 55 à 64 ans</c:v>
                </c:pt>
                <c:pt idx="4">
                  <c:v>De 65 à 74 ans</c:v>
                </c:pt>
                <c:pt idx="5">
                  <c:v>75 ans et plus</c:v>
                </c:pt>
              </c:strCache>
            </c:strRef>
          </c:cat>
          <c:val>
            <c:numRef>
              <c:f>Feuil2!$K$31:$P$31</c:f>
              <c:numCache>
                <c:formatCode>0%</c:formatCode>
                <c:ptCount val="6"/>
                <c:pt idx="0">
                  <c:v>9.9052973931405122E-2</c:v>
                </c:pt>
                <c:pt idx="1">
                  <c:v>4.3417300564540393E-2</c:v>
                </c:pt>
                <c:pt idx="2">
                  <c:v>7.1227979665931973E-2</c:v>
                </c:pt>
                <c:pt idx="3">
                  <c:v>0.12033632702579743</c:v>
                </c:pt>
                <c:pt idx="4">
                  <c:v>0.16093477966132941</c:v>
                </c:pt>
                <c:pt idx="5">
                  <c:v>0.18982832468911839</c:v>
                </c:pt>
              </c:numCache>
            </c:numRef>
          </c:val>
        </c:ser>
        <c:ser>
          <c:idx val="6"/>
          <c:order val="6"/>
          <c:tx>
            <c:strRef>
              <c:f>Feuil2!$J$32</c:f>
              <c:strCache>
                <c:ptCount val="1"/>
                <c:pt idx="0">
                  <c:v>Autres affections de longue durée (dont 31 et 32)</c:v>
                </c:pt>
              </c:strCache>
            </c:strRef>
          </c:tx>
          <c:spPr>
            <a:ln>
              <a:solidFill>
                <a:srgbClr val="00B0F0"/>
              </a:solidFill>
            </a:ln>
          </c:spPr>
          <c:marker>
            <c:symbol val="none"/>
          </c:marker>
          <c:cat>
            <c:strRef>
              <c:f>Feuil2!$K$25:$P$25</c:f>
              <c:strCache>
                <c:ptCount val="6"/>
                <c:pt idx="0">
                  <c:v>De 0 à 14 ans</c:v>
                </c:pt>
                <c:pt idx="1">
                  <c:v>De 15 à 34 ans</c:v>
                </c:pt>
                <c:pt idx="2">
                  <c:v>De 35 à 54 ans</c:v>
                </c:pt>
                <c:pt idx="3">
                  <c:v>De 55 à 64 ans</c:v>
                </c:pt>
                <c:pt idx="4">
                  <c:v>De 65 à 74 ans</c:v>
                </c:pt>
                <c:pt idx="5">
                  <c:v>75 ans et plus</c:v>
                </c:pt>
              </c:strCache>
            </c:strRef>
          </c:cat>
          <c:val>
            <c:numRef>
              <c:f>Feuil2!$K$32:$P$32</c:f>
              <c:numCache>
                <c:formatCode>0%</c:formatCode>
                <c:ptCount val="6"/>
                <c:pt idx="0">
                  <c:v>1.0118800076314972E-2</c:v>
                </c:pt>
                <c:pt idx="1">
                  <c:v>1.2336125155440348E-2</c:v>
                </c:pt>
                <c:pt idx="2">
                  <c:v>1.9016821857505611E-2</c:v>
                </c:pt>
                <c:pt idx="3">
                  <c:v>3.4868459425724335E-2</c:v>
                </c:pt>
                <c:pt idx="4">
                  <c:v>4.9766270517822883E-2</c:v>
                </c:pt>
                <c:pt idx="5">
                  <c:v>9.4472237474384727E-2</c:v>
                </c:pt>
              </c:numCache>
            </c:numRef>
          </c:val>
        </c:ser>
        <c:ser>
          <c:idx val="7"/>
          <c:order val="7"/>
          <c:tx>
            <c:strRef>
              <c:f>Feuil2!$J$33</c:f>
              <c:strCache>
                <c:ptCount val="1"/>
                <c:pt idx="0">
                  <c:v>Diabète</c:v>
                </c:pt>
              </c:strCache>
            </c:strRef>
          </c:tx>
          <c:spPr>
            <a:ln>
              <a:solidFill>
                <a:srgbClr val="0070C0"/>
              </a:solidFill>
            </a:ln>
          </c:spPr>
          <c:marker>
            <c:symbol val="none"/>
          </c:marker>
          <c:cat>
            <c:strRef>
              <c:f>Feuil2!$K$25:$P$25</c:f>
              <c:strCache>
                <c:ptCount val="6"/>
                <c:pt idx="0">
                  <c:v>De 0 à 14 ans</c:v>
                </c:pt>
                <c:pt idx="1">
                  <c:v>De 15 à 34 ans</c:v>
                </c:pt>
                <c:pt idx="2">
                  <c:v>De 35 à 54 ans</c:v>
                </c:pt>
                <c:pt idx="3">
                  <c:v>De 55 à 64 ans</c:v>
                </c:pt>
                <c:pt idx="4">
                  <c:v>De 65 à 74 ans</c:v>
                </c:pt>
                <c:pt idx="5">
                  <c:v>75 ans et plus</c:v>
                </c:pt>
              </c:strCache>
            </c:strRef>
          </c:cat>
          <c:val>
            <c:numRef>
              <c:f>Feuil2!$K$33:$P$33</c:f>
              <c:numCache>
                <c:formatCode>0%</c:formatCode>
                <c:ptCount val="6"/>
                <c:pt idx="0">
                  <c:v>1.1421393940887611E-3</c:v>
                </c:pt>
                <c:pt idx="1">
                  <c:v>6.556901970000582E-3</c:v>
                </c:pt>
                <c:pt idx="2">
                  <c:v>2.7644899815225558E-2</c:v>
                </c:pt>
                <c:pt idx="3">
                  <c:v>8.6561565551236508E-2</c:v>
                </c:pt>
                <c:pt idx="4">
                  <c:v>0.1333608075736725</c:v>
                </c:pt>
                <c:pt idx="5">
                  <c:v>0.15250012257651618</c:v>
                </c:pt>
              </c:numCache>
            </c:numRef>
          </c:val>
        </c:ser>
        <c:ser>
          <c:idx val="8"/>
          <c:order val="8"/>
          <c:tx>
            <c:strRef>
              <c:f>Feuil2!$J$34</c:f>
              <c:strCache>
                <c:ptCount val="1"/>
                <c:pt idx="0">
                  <c:v>Traitements du risque vasculaire (hors pathologies)</c:v>
                </c:pt>
              </c:strCache>
            </c:strRef>
          </c:tx>
          <c:spPr>
            <a:ln>
              <a:solidFill>
                <a:srgbClr val="002060"/>
              </a:solidFill>
            </a:ln>
          </c:spPr>
          <c:marker>
            <c:symbol val="none"/>
          </c:marker>
          <c:cat>
            <c:strRef>
              <c:f>Feuil2!$K$25:$P$25</c:f>
              <c:strCache>
                <c:ptCount val="6"/>
                <c:pt idx="0">
                  <c:v>De 0 à 14 ans</c:v>
                </c:pt>
                <c:pt idx="1">
                  <c:v>De 15 à 34 ans</c:v>
                </c:pt>
                <c:pt idx="2">
                  <c:v>De 35 à 54 ans</c:v>
                </c:pt>
                <c:pt idx="3">
                  <c:v>De 55 à 64 ans</c:v>
                </c:pt>
                <c:pt idx="4">
                  <c:v>De 65 à 74 ans</c:v>
                </c:pt>
                <c:pt idx="5">
                  <c:v>75 ans et plus</c:v>
                </c:pt>
              </c:strCache>
            </c:strRef>
          </c:cat>
          <c:val>
            <c:numRef>
              <c:f>Feuil2!$K$34:$P$34</c:f>
              <c:numCache>
                <c:formatCode>0%</c:formatCode>
                <c:ptCount val="6"/>
                <c:pt idx="0">
                  <c:v>4.6223296437996936E-4</c:v>
                </c:pt>
                <c:pt idx="1">
                  <c:v>9.4585782327991363E-3</c:v>
                </c:pt>
                <c:pt idx="2">
                  <c:v>0.1017121767860872</c:v>
                </c:pt>
                <c:pt idx="3">
                  <c:v>0.31365592972750878</c:v>
                </c:pt>
                <c:pt idx="4">
                  <c:v>0.45088339412617134</c:v>
                </c:pt>
                <c:pt idx="5">
                  <c:v>0.49143604152210485</c:v>
                </c:pt>
              </c:numCache>
            </c:numRef>
          </c:val>
        </c:ser>
        <c:dLbls/>
        <c:marker val="1"/>
        <c:axId val="68911104"/>
        <c:axId val="68912640"/>
      </c:lineChart>
      <c:catAx>
        <c:axId val="68911104"/>
        <c:scaling>
          <c:orientation val="minMax"/>
        </c:scaling>
        <c:axPos val="b"/>
        <c:tickLblPos val="nextTo"/>
        <c:spPr>
          <a:ln>
            <a:solidFill>
              <a:schemeClr val="bg1">
                <a:lumMod val="75000"/>
              </a:schemeClr>
            </a:solidFill>
          </a:ln>
        </c:spPr>
        <c:txPr>
          <a:bodyPr/>
          <a:lstStyle/>
          <a:p>
            <a:pPr>
              <a:defRPr sz="800">
                <a:solidFill>
                  <a:srgbClr val="000000"/>
                </a:solidFill>
              </a:defRPr>
            </a:pPr>
            <a:endParaRPr lang="fr-FR"/>
          </a:p>
        </c:txPr>
        <c:crossAx val="68912640"/>
        <c:crosses val="autoZero"/>
        <c:auto val="1"/>
        <c:lblAlgn val="ctr"/>
        <c:lblOffset val="100"/>
      </c:catAx>
      <c:valAx>
        <c:axId val="68912640"/>
        <c:scaling>
          <c:orientation val="minMax"/>
          <c:max val="0.5"/>
        </c:scaling>
        <c:axPos val="l"/>
        <c:majorGridlines>
          <c:spPr>
            <a:ln>
              <a:solidFill>
                <a:schemeClr val="bg1">
                  <a:lumMod val="75000"/>
                </a:schemeClr>
              </a:solidFill>
            </a:ln>
          </c:spPr>
        </c:majorGridlines>
        <c:numFmt formatCode="0%" sourceLinked="1"/>
        <c:tickLblPos val="nextTo"/>
        <c:spPr>
          <a:ln>
            <a:solidFill>
              <a:schemeClr val="bg1">
                <a:lumMod val="75000"/>
              </a:schemeClr>
            </a:solidFill>
          </a:ln>
        </c:spPr>
        <c:txPr>
          <a:bodyPr/>
          <a:lstStyle/>
          <a:p>
            <a:pPr>
              <a:defRPr sz="1100">
                <a:solidFill>
                  <a:srgbClr val="000000"/>
                </a:solidFill>
              </a:defRPr>
            </a:pPr>
            <a:endParaRPr lang="fr-FR"/>
          </a:p>
        </c:txPr>
        <c:crossAx val="68911104"/>
        <c:crosses val="autoZero"/>
        <c:crossBetween val="between"/>
        <c:majorUnit val="5.0000000000000017E-2"/>
      </c:valAx>
    </c:plotArea>
    <c:legend>
      <c:legendPos val="r"/>
      <c:layout>
        <c:manualLayout>
          <c:xMode val="edge"/>
          <c:yMode val="edge"/>
          <c:x val="0.64432016688514637"/>
          <c:y val="0"/>
          <c:w val="0.35071394427451591"/>
          <c:h val="1"/>
        </c:manualLayout>
      </c:layout>
      <c:txPr>
        <a:bodyPr/>
        <a:lstStyle/>
        <a:p>
          <a:pPr algn="just">
            <a:defRPr sz="1100">
              <a:solidFill>
                <a:srgbClr val="000000"/>
              </a:solidFill>
            </a:defRPr>
          </a:pPr>
          <a:endParaRPr lang="fr-FR"/>
        </a:p>
      </c:txPr>
    </c:legend>
    <c:plotVisOnly val="1"/>
    <c:dispBlanksAs val="gap"/>
  </c:chart>
  <c:spPr>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2576358510741703"/>
          <c:y val="1.1587707786526678E-2"/>
          <c:w val="0.36270964324178001"/>
          <c:h val="0.9323967629046368"/>
        </c:manualLayout>
      </c:layout>
      <c:barChart>
        <c:barDir val="bar"/>
        <c:grouping val="clustered"/>
        <c:ser>
          <c:idx val="0"/>
          <c:order val="0"/>
          <c:dPt>
            <c:idx val="0"/>
            <c:spPr>
              <a:solidFill>
                <a:srgbClr val="7030A0"/>
              </a:solidFill>
            </c:spPr>
          </c:dPt>
          <c:dPt>
            <c:idx val="1"/>
            <c:spPr>
              <a:solidFill>
                <a:srgbClr val="7030A0"/>
              </a:solidFill>
            </c:spPr>
          </c:dPt>
          <c:dPt>
            <c:idx val="2"/>
            <c:spPr>
              <a:solidFill>
                <a:schemeClr val="tx2"/>
              </a:solidFill>
            </c:spPr>
          </c:dPt>
          <c:dPt>
            <c:idx val="3"/>
            <c:spPr>
              <a:solidFill>
                <a:schemeClr val="tx2"/>
              </a:solidFill>
            </c:spPr>
          </c:dPt>
          <c:dPt>
            <c:idx val="4"/>
            <c:spPr>
              <a:solidFill>
                <a:schemeClr val="tx2">
                  <a:lumMod val="60000"/>
                  <a:lumOff val="40000"/>
                </a:schemeClr>
              </a:solidFill>
            </c:spPr>
          </c:dPt>
          <c:dPt>
            <c:idx val="5"/>
            <c:spPr>
              <a:solidFill>
                <a:schemeClr val="tx2">
                  <a:lumMod val="60000"/>
                  <a:lumOff val="40000"/>
                </a:schemeClr>
              </a:solidFill>
            </c:spPr>
          </c:dPt>
          <c:dPt>
            <c:idx val="6"/>
            <c:spPr>
              <a:solidFill>
                <a:schemeClr val="tx2"/>
              </a:solidFill>
            </c:spPr>
          </c:dPt>
          <c:dPt>
            <c:idx val="7"/>
            <c:spPr>
              <a:solidFill>
                <a:schemeClr val="tx2"/>
              </a:solidFill>
            </c:spPr>
          </c:dPt>
          <c:dPt>
            <c:idx val="8"/>
            <c:spPr>
              <a:solidFill>
                <a:schemeClr val="tx2"/>
              </a:solidFill>
            </c:spPr>
          </c:dPt>
          <c:dPt>
            <c:idx val="9"/>
            <c:spPr>
              <a:solidFill>
                <a:schemeClr val="tx2"/>
              </a:solidFill>
            </c:spPr>
          </c:dPt>
          <c:dPt>
            <c:idx val="10"/>
            <c:spPr>
              <a:solidFill>
                <a:schemeClr val="tx2">
                  <a:lumMod val="60000"/>
                  <a:lumOff val="40000"/>
                </a:schemeClr>
              </a:solidFill>
            </c:spPr>
          </c:dPt>
          <c:dPt>
            <c:idx val="11"/>
            <c:spPr>
              <a:solidFill>
                <a:schemeClr val="tx2">
                  <a:lumMod val="60000"/>
                  <a:lumOff val="40000"/>
                </a:schemeClr>
              </a:solidFill>
            </c:spPr>
          </c:dPt>
          <c:dPt>
            <c:idx val="12"/>
            <c:spPr>
              <a:solidFill>
                <a:schemeClr val="tx2"/>
              </a:solidFill>
            </c:spPr>
          </c:dPt>
          <c:dPt>
            <c:idx val="13"/>
            <c:spPr>
              <a:solidFill>
                <a:schemeClr val="tx2"/>
              </a:solidFill>
            </c:spPr>
          </c:dPt>
          <c:dPt>
            <c:idx val="14"/>
            <c:spPr>
              <a:solidFill>
                <a:schemeClr val="tx2"/>
              </a:solidFill>
            </c:spPr>
          </c:dPt>
          <c:dPt>
            <c:idx val="15"/>
            <c:spPr>
              <a:solidFill>
                <a:schemeClr val="tx2"/>
              </a:solidFill>
            </c:spPr>
          </c:dPt>
          <c:dPt>
            <c:idx val="16"/>
            <c:spPr>
              <a:solidFill>
                <a:schemeClr val="tx2"/>
              </a:solidFill>
            </c:spPr>
          </c:dPt>
          <c:dLbls>
            <c:dLbl>
              <c:idx val="0"/>
              <c:layout>
                <c:manualLayout>
                  <c:x val="-0.13614960184471284"/>
                  <c:y val="1.0185067526416003E-16"/>
                </c:manualLayout>
              </c:layout>
              <c:dLblPos val="outEnd"/>
              <c:showVal val="1"/>
            </c:dLbl>
            <c:dLbl>
              <c:idx val="1"/>
              <c:layout>
                <c:manualLayout>
                  <c:x val="1.5660540502441006E-3"/>
                  <c:y val="-2.1872265966754169E-7"/>
                </c:manualLayout>
              </c:layout>
              <c:dLblPos val="outEnd"/>
              <c:showVal val="1"/>
            </c:dLbl>
            <c:dLbl>
              <c:idx val="2"/>
              <c:layout>
                <c:manualLayout>
                  <c:x val="-0.13771479332682796"/>
                  <c:y val="0"/>
                </c:manualLayout>
              </c:layout>
              <c:dLblPos val="outEnd"/>
              <c:showVal val="1"/>
            </c:dLbl>
            <c:dLbl>
              <c:idx val="3"/>
              <c:layout>
                <c:manualLayout>
                  <c:x val="-5.4772213624608636E-2"/>
                  <c:y val="-2.1872265966754169E-7"/>
                </c:manualLayout>
              </c:layout>
              <c:dLblPos val="outEnd"/>
              <c:showVal val="1"/>
            </c:dLbl>
            <c:dLbl>
              <c:idx val="4"/>
              <c:layout>
                <c:manualLayout>
                  <c:x val="-0.1064156461972267"/>
                  <c:y val="0"/>
                </c:manualLayout>
              </c:layout>
              <c:dLblPos val="outEnd"/>
              <c:showVal val="1"/>
            </c:dLbl>
            <c:numFmt formatCode="0.0%" sourceLinked="0"/>
            <c:txPr>
              <a:bodyPr/>
              <a:lstStyle/>
              <a:p>
                <a:pPr>
                  <a:defRPr sz="1200"/>
                </a:pPr>
                <a:endParaRPr lang="fr-FR"/>
              </a:p>
            </c:txPr>
            <c:dLblPos val="outEnd"/>
            <c:showVal val="1"/>
          </c:dLbls>
          <c:cat>
            <c:strRef>
              <c:f>Feuil9!$H$2:$H$18</c:f>
              <c:strCache>
                <c:ptCount val="17"/>
                <c:pt idx="0">
                  <c:v>Traitements psychotropes (hors pathologies)                       </c:v>
                </c:pt>
                <c:pt idx="1">
                  <c:v>Maladies psychiatriques</c:v>
                </c:pt>
                <c:pt idx="2">
                  <c:v>Maternité                     </c:v>
                </c:pt>
                <c:pt idx="3">
                  <c:v>Traitements du risque vasculaire (hors pathologies)  </c:v>
                </c:pt>
                <c:pt idx="4">
                  <c:v>dont surveillés             </c:v>
                </c:pt>
                <c:pt idx="5">
                  <c:v>dont actifs</c:v>
                </c:pt>
                <c:pt idx="6">
                  <c:v>Cancers</c:v>
                </c:pt>
                <c:pt idx="7">
                  <c:v>Maladies du foie ou du pancréas</c:v>
                </c:pt>
                <c:pt idx="8">
                  <c:v>Maladies neurologiques ou dégénératives</c:v>
                </c:pt>
                <c:pt idx="9">
                  <c:v>Maladies inflammatoires ou rares ou VIH ou SIDA</c:v>
                </c:pt>
                <c:pt idx="10">
                  <c:v>dont aigues</c:v>
                </c:pt>
                <c:pt idx="11">
                  <c:v>dont chroniques</c:v>
                </c:pt>
                <c:pt idx="12">
                  <c:v>Maladies cardioneurovasculaires</c:v>
                </c:pt>
                <c:pt idx="13">
                  <c:v>Maladies respiratoires chroniques</c:v>
                </c:pt>
                <c:pt idx="14">
                  <c:v>Insuffisance rénale chronique terminale</c:v>
                </c:pt>
                <c:pt idx="15">
                  <c:v>Diabète</c:v>
                </c:pt>
                <c:pt idx="16">
                  <c:v>Autres affections de longue durée (dont 31 et 32)</c:v>
                </c:pt>
              </c:strCache>
            </c:strRef>
          </c:cat>
          <c:val>
            <c:numRef>
              <c:f>Feuil9!$K$2:$K$18</c:f>
              <c:numCache>
                <c:formatCode>0.000%</c:formatCode>
                <c:ptCount val="17"/>
                <c:pt idx="0">
                  <c:v>-2.3333508117735383E-2</c:v>
                </c:pt>
                <c:pt idx="1">
                  <c:v>2.8824547009779659E-2</c:v>
                </c:pt>
                <c:pt idx="2">
                  <c:v>-2.3006705965341708E-2</c:v>
                </c:pt>
                <c:pt idx="3">
                  <c:v>-3.8169374206786793E-4</c:v>
                </c:pt>
                <c:pt idx="4">
                  <c:v>-1.4129452718242176E-2</c:v>
                </c:pt>
                <c:pt idx="5">
                  <c:v>2.6495335003932755E-2</c:v>
                </c:pt>
                <c:pt idx="6">
                  <c:v>4.6558595545387327E-4</c:v>
                </c:pt>
                <c:pt idx="7">
                  <c:v>1.6744674109745009E-2</c:v>
                </c:pt>
                <c:pt idx="8">
                  <c:v>2.2410504868322304E-2</c:v>
                </c:pt>
                <c:pt idx="9">
                  <c:v>3.3712680935260364E-2</c:v>
                </c:pt>
                <c:pt idx="10">
                  <c:v>2.0123759570306095E-2</c:v>
                </c:pt>
                <c:pt idx="11">
                  <c:v>3.5693614840278672E-2</c:v>
                </c:pt>
                <c:pt idx="12">
                  <c:v>3.459744498742779E-2</c:v>
                </c:pt>
                <c:pt idx="13">
                  <c:v>3.4745549570359698E-2</c:v>
                </c:pt>
                <c:pt idx="14">
                  <c:v>4.4658952926279312E-2</c:v>
                </c:pt>
                <c:pt idx="15">
                  <c:v>5.6438721271253822E-2</c:v>
                </c:pt>
                <c:pt idx="16">
                  <c:v>9.8139787747773016E-2</c:v>
                </c:pt>
              </c:numCache>
            </c:numRef>
          </c:val>
        </c:ser>
        <c:dLbls/>
        <c:axId val="71308800"/>
        <c:axId val="71310336"/>
      </c:barChart>
      <c:catAx>
        <c:axId val="71308800"/>
        <c:scaling>
          <c:orientation val="minMax"/>
        </c:scaling>
        <c:axPos val="l"/>
        <c:tickLblPos val="nextTo"/>
        <c:spPr>
          <a:ln>
            <a:solidFill>
              <a:schemeClr val="bg1">
                <a:lumMod val="75000"/>
              </a:schemeClr>
            </a:solidFill>
          </a:ln>
        </c:spPr>
        <c:txPr>
          <a:bodyPr/>
          <a:lstStyle/>
          <a:p>
            <a:pPr>
              <a:defRPr sz="1200"/>
            </a:pPr>
            <a:endParaRPr lang="fr-FR"/>
          </a:p>
        </c:txPr>
        <c:crossAx val="71310336"/>
        <c:crosses val="autoZero"/>
        <c:auto val="1"/>
        <c:lblAlgn val="ctr"/>
        <c:lblOffset val="100"/>
      </c:catAx>
      <c:valAx>
        <c:axId val="71310336"/>
        <c:scaling>
          <c:orientation val="minMax"/>
        </c:scaling>
        <c:axPos val="b"/>
        <c:majorGridlines>
          <c:spPr>
            <a:ln>
              <a:solidFill>
                <a:schemeClr val="bg1">
                  <a:lumMod val="75000"/>
                </a:schemeClr>
              </a:solidFill>
            </a:ln>
          </c:spPr>
        </c:majorGridlines>
        <c:numFmt formatCode="0%" sourceLinked="0"/>
        <c:tickLblPos val="nextTo"/>
        <c:spPr>
          <a:ln>
            <a:solidFill>
              <a:schemeClr val="bg1">
                <a:lumMod val="75000"/>
              </a:schemeClr>
            </a:solidFill>
          </a:ln>
        </c:spPr>
        <c:txPr>
          <a:bodyPr/>
          <a:lstStyle/>
          <a:p>
            <a:pPr>
              <a:defRPr sz="1200"/>
            </a:pPr>
            <a:endParaRPr lang="fr-FR"/>
          </a:p>
        </c:txPr>
        <c:crossAx val="71308800"/>
        <c:crosses val="autoZero"/>
        <c:crossBetween val="between"/>
      </c:valAx>
    </c:plotArea>
    <c:plotVisOnly val="1"/>
    <c:dispBlanksAs val="gap"/>
  </c:chart>
  <c:spPr>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plotArea>
      <c:layout>
        <c:manualLayout>
          <c:layoutTarget val="inner"/>
          <c:xMode val="edge"/>
          <c:yMode val="edge"/>
          <c:x val="0.11425364722810666"/>
          <c:y val="5.2113752172573427E-2"/>
          <c:w val="0.47104499247238762"/>
          <c:h val="0.90356217194166744"/>
        </c:manualLayout>
      </c:layout>
      <c:pieChart>
        <c:varyColors val="1"/>
        <c:ser>
          <c:idx val="0"/>
          <c:order val="0"/>
          <c:dLbls>
            <c:dLbl>
              <c:idx val="10"/>
              <c:layout>
                <c:manualLayout>
                  <c:x val="3.266803038273975E-2"/>
                  <c:y val="-7.8254760851826685E-2"/>
                </c:manualLayout>
              </c:layout>
              <c:showPercent val="1"/>
            </c:dLbl>
            <c:dLbl>
              <c:idx val="13"/>
              <c:layout>
                <c:manualLayout>
                  <c:x val="6.975010099506887E-2"/>
                  <c:y val="3.9723259993837776E-3"/>
                </c:manualLayout>
              </c:layout>
              <c:spPr/>
              <c:txPr>
                <a:bodyPr/>
                <a:lstStyle/>
                <a:p>
                  <a:pPr>
                    <a:defRPr sz="1400" b="1">
                      <a:solidFill>
                        <a:srgbClr val="000000"/>
                      </a:solidFill>
                    </a:defRPr>
                  </a:pPr>
                  <a:endParaRPr lang="fr-FR"/>
                </a:p>
              </c:txPr>
              <c:showPercent val="1"/>
            </c:dLbl>
            <c:txPr>
              <a:bodyPr/>
              <a:lstStyle/>
              <a:p>
                <a:pPr>
                  <a:defRPr sz="1400" b="1"/>
                </a:pPr>
                <a:endParaRPr lang="fr-FR"/>
              </a:p>
            </c:txPr>
            <c:showPercent val="1"/>
            <c:showLeaderLines val="1"/>
          </c:dLbls>
          <c:cat>
            <c:strRef>
              <c:f>('2012'!$E$103,'2012'!$E$106:$E$107,'2012'!$E$110:$E$122)</c:f>
              <c:strCache>
                <c:ptCount val="16"/>
                <c:pt idx="0">
                  <c:v>Maladies cardioneurovasculaires</c:v>
                </c:pt>
                <c:pt idx="1">
                  <c:v>Traitements du risque vasculaire (hors pathologies)</c:v>
                </c:pt>
                <c:pt idx="2">
                  <c:v>Diabète</c:v>
                </c:pt>
                <c:pt idx="3">
                  <c:v>Cancers</c:v>
                </c:pt>
                <c:pt idx="4">
                  <c:v>Maladies psychiatriques</c:v>
                </c:pt>
                <c:pt idx="5">
                  <c:v>Traitements psychotropes (hors pathologies)</c:v>
                </c:pt>
                <c:pt idx="6">
                  <c:v>Maladies neurologiques ou dégénératives</c:v>
                </c:pt>
                <c:pt idx="7">
                  <c:v>Maladies respiratoires chroniques (hors mucoviscidose)</c:v>
                </c:pt>
                <c:pt idx="8">
                  <c:v>Maladies inflammatoires ou rares ou VIH ou SIDA</c:v>
                </c:pt>
                <c:pt idx="9">
                  <c:v>Insuffisance rénale chronique terminale</c:v>
                </c:pt>
                <c:pt idx="10">
                  <c:v>Maladies du foie ou du pancréas</c:v>
                </c:pt>
                <c:pt idx="11">
                  <c:v>Autres affections de longue durée (dont 31 et 32)</c:v>
                </c:pt>
                <c:pt idx="12">
                  <c:v>Maternité (avec ou sans pathologies)</c:v>
                </c:pt>
                <c:pt idx="13">
                  <c:v>Hospitalisations ponctuelles</c:v>
                </c:pt>
                <c:pt idx="14">
                  <c:v>Hors pathologie maternite soins courants</c:v>
                </c:pt>
                <c:pt idx="15">
                  <c:v>Soins courants</c:v>
                </c:pt>
              </c:strCache>
            </c:strRef>
          </c:cat>
          <c:val>
            <c:numRef>
              <c:f>('2012'!$F$103,'2012'!$F$106:$F$107,'2012'!$F$110:$F$122)</c:f>
              <c:numCache>
                <c:formatCode>_-* #,##0.0\ _€_-;\-* #,##0.0\ _€_-;_-* "-"??\ _€_-;_-@_-</c:formatCode>
                <c:ptCount val="16"/>
                <c:pt idx="0">
                  <c:v>15.312188475694784</c:v>
                </c:pt>
                <c:pt idx="1">
                  <c:v>7.7477628245976895</c:v>
                </c:pt>
                <c:pt idx="2">
                  <c:v>7.8947192287229564</c:v>
                </c:pt>
                <c:pt idx="3">
                  <c:v>14.802962006803631</c:v>
                </c:pt>
                <c:pt idx="4">
                  <c:v>14.911573081265793</c:v>
                </c:pt>
                <c:pt idx="5">
                  <c:v>8.5455615227402024</c:v>
                </c:pt>
                <c:pt idx="6">
                  <c:v>6.2344425090223679</c:v>
                </c:pt>
                <c:pt idx="7">
                  <c:v>3.8818848900413543</c:v>
                </c:pt>
                <c:pt idx="8">
                  <c:v>4.8689799496019406</c:v>
                </c:pt>
                <c:pt idx="9">
                  <c:v>3.5446799288216133</c:v>
                </c:pt>
                <c:pt idx="10">
                  <c:v>1.4828560584047785</c:v>
                </c:pt>
                <c:pt idx="11">
                  <c:v>4.2888446977309158</c:v>
                </c:pt>
                <c:pt idx="12">
                  <c:v>7.7690793044740198</c:v>
                </c:pt>
                <c:pt idx="13">
                  <c:v>28.44407173484456</c:v>
                </c:pt>
                <c:pt idx="14">
                  <c:v>11.026491965212312</c:v>
                </c:pt>
                <c:pt idx="15">
                  <c:v>5.1052067184245251</c:v>
                </c:pt>
              </c:numCache>
            </c:numRef>
          </c:val>
        </c:ser>
        <c:dLbls/>
        <c:firstSliceAng val="0"/>
      </c:pieChart>
    </c:plotArea>
    <c:legend>
      <c:legendPos val="r"/>
      <c:layout>
        <c:manualLayout>
          <c:xMode val="edge"/>
          <c:yMode val="edge"/>
          <c:x val="0.62963656954048264"/>
          <c:y val="1.760180605995924E-2"/>
          <c:w val="0.3703634690997929"/>
          <c:h val="0.9777791816914394"/>
        </c:manualLayout>
      </c:layout>
      <c:txPr>
        <a:bodyPr/>
        <a:lstStyle/>
        <a:p>
          <a:pPr>
            <a:defRPr sz="1200"/>
          </a:pPr>
          <a:endParaRPr lang="fr-FR"/>
        </a:p>
      </c:txPr>
    </c:legend>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672332577747435"/>
          <c:y val="5.3416472243824779E-2"/>
          <c:w val="0.64173137317372919"/>
          <c:h val="0.82536111557483882"/>
        </c:manualLayout>
      </c:layout>
      <c:barChart>
        <c:barDir val="bar"/>
        <c:grouping val="clustered"/>
        <c:ser>
          <c:idx val="0"/>
          <c:order val="0"/>
          <c:dPt>
            <c:idx val="0"/>
            <c:spPr>
              <a:solidFill>
                <a:srgbClr val="9BBB59"/>
              </a:solidFill>
            </c:spPr>
          </c:dPt>
          <c:dPt>
            <c:idx val="1"/>
            <c:spPr>
              <a:solidFill>
                <a:srgbClr val="9BBB59"/>
              </a:solidFill>
            </c:spPr>
          </c:dPt>
          <c:dPt>
            <c:idx val="3"/>
            <c:spPr>
              <a:solidFill>
                <a:srgbClr val="008000"/>
              </a:solidFill>
            </c:spPr>
          </c:dPt>
          <c:dPt>
            <c:idx val="4"/>
            <c:spPr>
              <a:solidFill>
                <a:srgbClr val="008000"/>
              </a:solidFill>
            </c:spPr>
          </c:dPt>
          <c:dPt>
            <c:idx val="5"/>
            <c:spPr>
              <a:solidFill>
                <a:srgbClr val="008000"/>
              </a:solidFill>
            </c:spPr>
          </c:dPt>
          <c:dPt>
            <c:idx val="6"/>
            <c:spPr>
              <a:solidFill>
                <a:srgbClr val="008000"/>
              </a:solidFill>
            </c:spPr>
          </c:dPt>
          <c:dPt>
            <c:idx val="7"/>
            <c:spPr>
              <a:solidFill>
                <a:srgbClr val="008000"/>
              </a:solidFill>
            </c:spPr>
          </c:dPt>
          <c:dPt>
            <c:idx val="8"/>
            <c:spPr>
              <a:solidFill>
                <a:srgbClr val="008000"/>
              </a:solidFill>
            </c:spPr>
          </c:dPt>
          <c:dLbls>
            <c:numFmt formatCode="#,##0.0" sourceLinked="0"/>
            <c:showVal val="1"/>
          </c:dLbls>
          <c:cat>
            <c:strRef>
              <c:f>'Fig 2 a 7'!$C$69:$C$81</c:f>
              <c:strCache>
                <c:ptCount val="13"/>
                <c:pt idx="0">
                  <c:v>Pathologies en phase chronique</c:v>
                </c:pt>
                <c:pt idx="1">
                  <c:v>Pathologies en phase aigue</c:v>
                </c:pt>
                <c:pt idx="2">
                  <c:v>dont</c:v>
                </c:pt>
                <c:pt idx="3">
                  <c:v>Autres affections cardiovasculaires</c:v>
                </c:pt>
                <c:pt idx="4">
                  <c:v>Embolie pulmonaire aigue</c:v>
                </c:pt>
                <c:pt idx="5">
                  <c:v>Maladie valvulaire</c:v>
                </c:pt>
                <c:pt idx="6">
                  <c:v>Artérite oblitérante du membre inférieur</c:v>
                </c:pt>
                <c:pt idx="7">
                  <c:v>Troubles du rythme et de la conduction cardiaque</c:v>
                </c:pt>
                <c:pt idx="8">
                  <c:v>Insuffisance cardiaque aigue ou chronique</c:v>
                </c:pt>
                <c:pt idx="9">
                  <c:v>Accident vasculaire cérébral aigu ou chronique</c:v>
                </c:pt>
                <c:pt idx="10">
                  <c:v>Pathologie coronaire aigue ou chronique</c:v>
                </c:pt>
                <c:pt idx="11">
                  <c:v>dont</c:v>
                </c:pt>
                <c:pt idx="12">
                  <c:v>Pathologies cardiovasculaires</c:v>
                </c:pt>
              </c:strCache>
            </c:strRef>
          </c:cat>
          <c:val>
            <c:numRef>
              <c:f>'Fig 2 a 7'!$D$69:$D$81</c:f>
              <c:numCache>
                <c:formatCode>_-* #,##0\ _€_-;\-* #,##0\ _€_-;_-* "-"??\ _€_-;_-@_-</c:formatCode>
                <c:ptCount val="13"/>
                <c:pt idx="0">
                  <c:v>11243328767.195534</c:v>
                </c:pt>
                <c:pt idx="1">
                  <c:v>3494603407.1097517</c:v>
                </c:pt>
                <c:pt idx="3">
                  <c:v>454657104.01293355</c:v>
                </c:pt>
                <c:pt idx="4">
                  <c:v>202409512.76018971</c:v>
                </c:pt>
                <c:pt idx="5">
                  <c:v>914132064.48000443</c:v>
                </c:pt>
                <c:pt idx="6">
                  <c:v>1154987495.3254478</c:v>
                </c:pt>
                <c:pt idx="7">
                  <c:v>1994596771.9417129</c:v>
                </c:pt>
                <c:pt idx="8">
                  <c:v>1933865503.1281316</c:v>
                </c:pt>
                <c:pt idx="9">
                  <c:v>3658304302.1739411</c:v>
                </c:pt>
                <c:pt idx="10">
                  <c:v>4424979420.4829216</c:v>
                </c:pt>
                <c:pt idx="12">
                  <c:v>14737932174.305285</c:v>
                </c:pt>
              </c:numCache>
            </c:numRef>
          </c:val>
        </c:ser>
        <c:dLbls>
          <c:showVal val="1"/>
        </c:dLbls>
        <c:axId val="78231808"/>
        <c:axId val="78237696"/>
      </c:barChart>
      <c:catAx>
        <c:axId val="78231808"/>
        <c:scaling>
          <c:orientation val="minMax"/>
        </c:scaling>
        <c:axPos val="l"/>
        <c:numFmt formatCode="General" sourceLinked="1"/>
        <c:majorTickMark val="none"/>
        <c:tickLblPos val="nextTo"/>
        <c:txPr>
          <a:bodyPr/>
          <a:lstStyle/>
          <a:p>
            <a:pPr>
              <a:defRPr sz="1400"/>
            </a:pPr>
            <a:endParaRPr lang="fr-FR"/>
          </a:p>
        </c:txPr>
        <c:crossAx val="78237696"/>
        <c:crosses val="autoZero"/>
        <c:auto val="1"/>
        <c:lblAlgn val="ctr"/>
        <c:lblOffset val="100"/>
      </c:catAx>
      <c:valAx>
        <c:axId val="78237696"/>
        <c:scaling>
          <c:orientation val="minMax"/>
          <c:max val="15000000000"/>
        </c:scaling>
        <c:axPos val="b"/>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0"/>
        <c:tickLblPos val="nextTo"/>
        <c:crossAx val="78231808"/>
        <c:crosses val="autoZero"/>
        <c:crossBetween val="between"/>
        <c:majorUnit val="5000000000"/>
        <c:minorUnit val="100000000"/>
        <c:dispUnits>
          <c:builtInUnit val="billions"/>
          <c:dispUnitsLbl>
            <c:layout>
              <c:manualLayout>
                <c:xMode val="edge"/>
                <c:yMode val="edge"/>
                <c:x val="0.84772628746307477"/>
                <c:y val="0.9379876448370783"/>
              </c:manualLayout>
            </c:layout>
            <c:txPr>
              <a:bodyPr/>
              <a:lstStyle/>
              <a:p>
                <a:pPr>
                  <a:defRPr sz="1400"/>
                </a:pPr>
                <a:endParaRPr lang="fr-FR"/>
              </a:p>
            </c:txPr>
          </c:dispUnitsLbl>
        </c:dispUnits>
      </c:valAx>
    </c:plotArea>
    <c:plotVisOnly val="1"/>
    <c:dispBlanksAs val="gap"/>
  </c:chart>
  <c:txPr>
    <a:bodyPr/>
    <a:lstStyle/>
    <a:p>
      <a:pPr>
        <a:defRPr sz="1000" b="1">
          <a:latin typeface="Century Gothic" pitchFamily="34" charset="0"/>
        </a:defRPr>
      </a:pPr>
      <a:endParaRPr lang="fr-F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fr-FR"/>
  <c:style val="3"/>
  <c:clrMapOvr bg1="lt1" tx1="dk1" bg2="lt2" tx2="dk2" accent1="accent1" accent2="accent2" accent3="accent3" accent4="accent4" accent5="accent5" accent6="accent6" hlink="hlink" folHlink="folHlink"/>
  <c:chart>
    <c:plotArea>
      <c:layout>
        <c:manualLayout>
          <c:layoutTarget val="inner"/>
          <c:xMode val="edge"/>
          <c:yMode val="edge"/>
          <c:x val="0.12097455042726264"/>
          <c:y val="2.6870731896432711E-2"/>
          <c:w val="0.7822702219441473"/>
          <c:h val="0.85203915907245331"/>
        </c:manualLayout>
      </c:layout>
      <c:barChart>
        <c:barDir val="col"/>
        <c:grouping val="clustered"/>
        <c:ser>
          <c:idx val="2"/>
          <c:order val="0"/>
          <c:tx>
            <c:strRef>
              <c:f>ok!$K$55</c:f>
              <c:strCache>
                <c:ptCount val="1"/>
                <c:pt idx="0">
                  <c:v>F</c:v>
                </c:pt>
              </c:strCache>
            </c:strRef>
          </c:tx>
          <c:spPr>
            <a:solidFill>
              <a:srgbClr val="FD4FFD"/>
            </a:solidFill>
          </c:spPr>
          <c:cat>
            <c:strRef>
              <c:f>ok!$L$46:$L$54</c:f>
              <c:strCache>
                <c:ptCount val="9"/>
                <c:pt idx="0">
                  <c:v>00-14</c:v>
                </c:pt>
                <c:pt idx="1">
                  <c:v>15-29</c:v>
                </c:pt>
                <c:pt idx="2">
                  <c:v>30-39</c:v>
                </c:pt>
                <c:pt idx="3">
                  <c:v>40-49</c:v>
                </c:pt>
                <c:pt idx="4">
                  <c:v>50-59</c:v>
                </c:pt>
                <c:pt idx="5">
                  <c:v>60-69</c:v>
                </c:pt>
                <c:pt idx="6">
                  <c:v>70-79</c:v>
                </c:pt>
                <c:pt idx="7">
                  <c:v>80-89</c:v>
                </c:pt>
                <c:pt idx="8">
                  <c:v>90 et +</c:v>
                </c:pt>
              </c:strCache>
            </c:strRef>
          </c:cat>
          <c:val>
            <c:numRef>
              <c:f>ok!$M$55:$M$63</c:f>
              <c:numCache>
                <c:formatCode>#,##0</c:formatCode>
                <c:ptCount val="9"/>
                <c:pt idx="0">
                  <c:v>5501</c:v>
                </c:pt>
                <c:pt idx="1">
                  <c:v>97618</c:v>
                </c:pt>
                <c:pt idx="2">
                  <c:v>117099</c:v>
                </c:pt>
                <c:pt idx="3">
                  <c:v>133047</c:v>
                </c:pt>
                <c:pt idx="4">
                  <c:v>111679</c:v>
                </c:pt>
                <c:pt idx="5">
                  <c:v>70359</c:v>
                </c:pt>
                <c:pt idx="6">
                  <c:v>56001</c:v>
                </c:pt>
                <c:pt idx="7">
                  <c:v>52053</c:v>
                </c:pt>
                <c:pt idx="8">
                  <c:v>11782</c:v>
                </c:pt>
              </c:numCache>
            </c:numRef>
          </c:val>
        </c:ser>
        <c:ser>
          <c:idx val="3"/>
          <c:order val="1"/>
          <c:tx>
            <c:strRef>
              <c:f>ok!$K$46</c:f>
              <c:strCache>
                <c:ptCount val="1"/>
                <c:pt idx="0">
                  <c:v>H</c:v>
                </c:pt>
              </c:strCache>
            </c:strRef>
          </c:tx>
          <c:spPr>
            <a:solidFill>
              <a:srgbClr val="00B0F0"/>
            </a:solidFill>
          </c:spPr>
          <c:cat>
            <c:strRef>
              <c:f>ok!$L$46:$L$54</c:f>
              <c:strCache>
                <c:ptCount val="9"/>
                <c:pt idx="0">
                  <c:v>00-14</c:v>
                </c:pt>
                <c:pt idx="1">
                  <c:v>15-29</c:v>
                </c:pt>
                <c:pt idx="2">
                  <c:v>30-39</c:v>
                </c:pt>
                <c:pt idx="3">
                  <c:v>40-49</c:v>
                </c:pt>
                <c:pt idx="4">
                  <c:v>50-59</c:v>
                </c:pt>
                <c:pt idx="5">
                  <c:v>60-69</c:v>
                </c:pt>
                <c:pt idx="6">
                  <c:v>70-79</c:v>
                </c:pt>
                <c:pt idx="7">
                  <c:v>80-89</c:v>
                </c:pt>
                <c:pt idx="8">
                  <c:v>90 et +</c:v>
                </c:pt>
              </c:strCache>
            </c:strRef>
          </c:cat>
          <c:val>
            <c:numRef>
              <c:f>ok!$M$46:$M$54</c:f>
              <c:numCache>
                <c:formatCode>#,##0</c:formatCode>
                <c:ptCount val="9"/>
                <c:pt idx="0">
                  <c:v>6401</c:v>
                </c:pt>
                <c:pt idx="1">
                  <c:v>48984</c:v>
                </c:pt>
                <c:pt idx="2">
                  <c:v>63208</c:v>
                </c:pt>
                <c:pt idx="3">
                  <c:v>71816</c:v>
                </c:pt>
                <c:pt idx="4">
                  <c:v>60636</c:v>
                </c:pt>
                <c:pt idx="5">
                  <c:v>37315</c:v>
                </c:pt>
                <c:pt idx="6">
                  <c:v>28858</c:v>
                </c:pt>
                <c:pt idx="7">
                  <c:v>22566</c:v>
                </c:pt>
                <c:pt idx="8">
                  <c:v>3787</c:v>
                </c:pt>
              </c:numCache>
            </c:numRef>
          </c:val>
        </c:ser>
        <c:dLbls/>
        <c:axId val="78623872"/>
        <c:axId val="78625408"/>
      </c:barChart>
      <c:catAx>
        <c:axId val="78623872"/>
        <c:scaling>
          <c:orientation val="minMax"/>
        </c:scaling>
        <c:axPos val="b"/>
        <c:tickLblPos val="nextTo"/>
        <c:txPr>
          <a:bodyPr/>
          <a:lstStyle/>
          <a:p>
            <a:pPr>
              <a:defRPr sz="1200"/>
            </a:pPr>
            <a:endParaRPr lang="fr-FR"/>
          </a:p>
        </c:txPr>
        <c:crossAx val="78625408"/>
        <c:crosses val="autoZero"/>
        <c:auto val="1"/>
        <c:lblAlgn val="ctr"/>
        <c:lblOffset val="100"/>
      </c:catAx>
      <c:valAx>
        <c:axId val="78625408"/>
        <c:scaling>
          <c:orientation val="minMax"/>
        </c:scaling>
        <c:axPos val="l"/>
        <c:majorGridlines/>
        <c:numFmt formatCode="#,##0" sourceLinked="1"/>
        <c:tickLblPos val="nextTo"/>
        <c:txPr>
          <a:bodyPr/>
          <a:lstStyle/>
          <a:p>
            <a:pPr>
              <a:defRPr sz="1200"/>
            </a:pPr>
            <a:endParaRPr lang="fr-FR"/>
          </a:p>
        </c:txPr>
        <c:crossAx val="78623872"/>
        <c:crosses val="autoZero"/>
        <c:crossBetween val="between"/>
      </c:valAx>
    </c:plotArea>
    <c:legend>
      <c:legendPos val="r"/>
      <c:txPr>
        <a:bodyPr/>
        <a:lstStyle/>
        <a:p>
          <a:pPr>
            <a:defRPr sz="1800"/>
          </a:pPr>
          <a:endParaRPr lang="fr-FR"/>
        </a:p>
      </c:txPr>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0AB75-A2B5-4E67-BC20-5C1F682B48D2}" type="doc">
      <dgm:prSet loTypeId="urn:microsoft.com/office/officeart/2005/8/layout/radial1" loCatId="relationship" qsTypeId="urn:microsoft.com/office/officeart/2005/8/quickstyle/3d7" qsCatId="3D" csTypeId="urn:microsoft.com/office/officeart/2005/8/colors/accent1_2" csCatId="accent1" phldr="1"/>
      <dgm:spPr/>
      <dgm:t>
        <a:bodyPr/>
        <a:lstStyle/>
        <a:p>
          <a:endParaRPr lang="fr-FR"/>
        </a:p>
      </dgm:t>
    </dgm:pt>
    <dgm:pt modelId="{2B36939A-6324-4C05-95D0-B4ACCDD4FC38}">
      <dgm:prSet phldrT="[Texte]"/>
      <dgm:spPr>
        <a:solidFill>
          <a:schemeClr val="accent4">
            <a:lumMod val="25000"/>
          </a:schemeClr>
        </a:solidFill>
      </dgm:spPr>
      <dgm:t>
        <a:bodyPr/>
        <a:lstStyle/>
        <a:p>
          <a:r>
            <a:rPr lang="fr-FR" dirty="0" smtClean="0">
              <a:effectLst>
                <a:outerShdw blurRad="38100" dist="38100" dir="2700000" algn="tl">
                  <a:srgbClr val="000000">
                    <a:alpha val="43137"/>
                  </a:srgbClr>
                </a:outerShdw>
              </a:effectLst>
            </a:rPr>
            <a:t>13</a:t>
          </a:r>
          <a:endParaRPr lang="fr-FR" dirty="0">
            <a:effectLst>
              <a:outerShdw blurRad="38100" dist="38100" dir="2700000" algn="tl">
                <a:srgbClr val="000000">
                  <a:alpha val="43137"/>
                </a:srgbClr>
              </a:outerShdw>
            </a:effectLst>
          </a:endParaRPr>
        </a:p>
      </dgm:t>
    </dgm:pt>
    <dgm:pt modelId="{371D1D4F-C3F5-44F4-8F71-9B0029909138}" type="parTrans" cxnId="{D0978A3C-9829-4CA1-91DF-1C368E8BC857}">
      <dgm:prSet/>
      <dgm:spPr/>
      <dgm:t>
        <a:bodyPr/>
        <a:lstStyle/>
        <a:p>
          <a:endParaRPr lang="fr-FR"/>
        </a:p>
      </dgm:t>
    </dgm:pt>
    <dgm:pt modelId="{6E119E50-0C2C-458D-B55F-E057347EAD65}" type="sibTrans" cxnId="{D0978A3C-9829-4CA1-91DF-1C368E8BC857}">
      <dgm:prSet/>
      <dgm:spPr/>
      <dgm:t>
        <a:bodyPr/>
        <a:lstStyle/>
        <a:p>
          <a:endParaRPr lang="fr-FR"/>
        </a:p>
      </dgm:t>
    </dgm:pt>
    <dgm:pt modelId="{3E4A437A-8338-4F72-A5B9-FC0A7C03F2BF}">
      <dgm:prSet phldrT="[Texte]" custT="1"/>
      <dgm:spPr>
        <a:solidFill>
          <a:schemeClr val="accent5">
            <a:lumMod val="50000"/>
          </a:schemeClr>
        </a:solidFill>
      </dgm:spPr>
      <dgm:t>
        <a:bodyPr/>
        <a:lstStyle/>
        <a:p>
          <a:r>
            <a:rPr lang="fr-FR" sz="1400" b="1" dirty="0" smtClean="0">
              <a:solidFill>
                <a:schemeClr val="bg1"/>
              </a:solidFill>
              <a:effectLst>
                <a:outerShdw blurRad="38100" dist="38100" dir="2700000" algn="tl">
                  <a:srgbClr val="000000">
                    <a:alpha val="43137"/>
                  </a:srgbClr>
                </a:outerShdw>
              </a:effectLst>
            </a:rPr>
            <a:t>Cardioneuro-vasculaires</a:t>
          </a:r>
          <a:endParaRPr lang="fr-FR" sz="1400" b="1" dirty="0">
            <a:solidFill>
              <a:schemeClr val="bg1"/>
            </a:solidFill>
            <a:effectLst>
              <a:outerShdw blurRad="38100" dist="38100" dir="2700000" algn="tl">
                <a:srgbClr val="000000">
                  <a:alpha val="43137"/>
                </a:srgbClr>
              </a:outerShdw>
            </a:effectLst>
          </a:endParaRPr>
        </a:p>
      </dgm:t>
    </dgm:pt>
    <dgm:pt modelId="{474F4966-18D0-49FD-B9E0-8499E8F74E76}" type="parTrans" cxnId="{64EBF033-888E-49B7-B75B-074DC5EAD0ED}">
      <dgm:prSet/>
      <dgm:spPr/>
      <dgm:t>
        <a:bodyPr/>
        <a:lstStyle/>
        <a:p>
          <a:endParaRPr lang="fr-FR"/>
        </a:p>
      </dgm:t>
    </dgm:pt>
    <dgm:pt modelId="{FE80A10C-DA7B-43F5-BAD9-71EAA8EDB0F8}" type="sibTrans" cxnId="{64EBF033-888E-49B7-B75B-074DC5EAD0ED}">
      <dgm:prSet/>
      <dgm:spPr/>
      <dgm:t>
        <a:bodyPr/>
        <a:lstStyle/>
        <a:p>
          <a:endParaRPr lang="fr-FR"/>
        </a:p>
      </dgm:t>
    </dgm:pt>
    <dgm:pt modelId="{B846EDBF-A292-408E-880B-885BC2C2DAA4}">
      <dgm:prSet phldrT="[Texte]" custT="1"/>
      <dgm:spPr>
        <a:solidFill>
          <a:schemeClr val="accent5">
            <a:lumMod val="50000"/>
          </a:schemeClr>
        </a:solidFill>
      </dgm:spPr>
      <dgm:t>
        <a:bodyPr/>
        <a:lstStyle/>
        <a:p>
          <a:r>
            <a:rPr lang="fr-FR" sz="1400" b="1" dirty="0" smtClean="0"/>
            <a:t>Diabète</a:t>
          </a:r>
          <a:endParaRPr lang="fr-FR" sz="1400" b="1" dirty="0"/>
        </a:p>
      </dgm:t>
    </dgm:pt>
    <dgm:pt modelId="{C03327AD-7371-4636-AED6-5F67CEA7B3AE}" type="parTrans" cxnId="{5873C21E-2BC5-4504-9289-B4878FF9D51F}">
      <dgm:prSet/>
      <dgm:spPr/>
      <dgm:t>
        <a:bodyPr/>
        <a:lstStyle/>
        <a:p>
          <a:endParaRPr lang="fr-FR"/>
        </a:p>
      </dgm:t>
    </dgm:pt>
    <dgm:pt modelId="{1F40A918-B608-467D-A68C-37F5DDF9F8AF}" type="sibTrans" cxnId="{5873C21E-2BC5-4504-9289-B4878FF9D51F}">
      <dgm:prSet/>
      <dgm:spPr/>
      <dgm:t>
        <a:bodyPr/>
        <a:lstStyle/>
        <a:p>
          <a:endParaRPr lang="fr-FR"/>
        </a:p>
      </dgm:t>
    </dgm:pt>
    <dgm:pt modelId="{E5A3B176-E763-4EDF-8EE7-2152E3F654FB}">
      <dgm:prSet phldrT="[Texte]" custT="1"/>
      <dgm:spPr>
        <a:solidFill>
          <a:schemeClr val="accent6"/>
        </a:solidFill>
      </dgm:spPr>
      <dgm:t>
        <a:bodyPr/>
        <a:lstStyle/>
        <a:p>
          <a:r>
            <a:rPr lang="fr-FR" sz="1300" b="1" dirty="0" smtClean="0"/>
            <a:t>Traitement du risque vasculaire</a:t>
          </a:r>
          <a:endParaRPr lang="fr-FR" sz="1300" b="1" dirty="0"/>
        </a:p>
      </dgm:t>
    </dgm:pt>
    <dgm:pt modelId="{75FE3FD4-BEF0-43B4-83B6-C1607701B37C}" type="parTrans" cxnId="{FCCFF31F-B1FE-4FDF-97D0-57DE6B089D3E}">
      <dgm:prSet/>
      <dgm:spPr/>
      <dgm:t>
        <a:bodyPr/>
        <a:lstStyle/>
        <a:p>
          <a:endParaRPr lang="fr-FR"/>
        </a:p>
      </dgm:t>
    </dgm:pt>
    <dgm:pt modelId="{5727D90C-214B-469C-B0C1-C9A146231E81}" type="sibTrans" cxnId="{FCCFF31F-B1FE-4FDF-97D0-57DE6B089D3E}">
      <dgm:prSet/>
      <dgm:spPr/>
      <dgm:t>
        <a:bodyPr/>
        <a:lstStyle/>
        <a:p>
          <a:endParaRPr lang="fr-FR"/>
        </a:p>
      </dgm:t>
    </dgm:pt>
    <dgm:pt modelId="{3C52F84F-F0D9-4BD8-AC45-6A2FE86E50E5}">
      <dgm:prSet phldrT="[Texte]" custT="1"/>
      <dgm:spPr>
        <a:solidFill>
          <a:schemeClr val="accent5">
            <a:lumMod val="50000"/>
          </a:schemeClr>
        </a:solidFill>
      </dgm:spPr>
      <dgm:t>
        <a:bodyPr/>
        <a:lstStyle/>
        <a:p>
          <a:r>
            <a:rPr lang="fr-FR" sz="1400" b="1" dirty="0" smtClean="0">
              <a:solidFill>
                <a:schemeClr val="bg1"/>
              </a:solidFill>
            </a:rPr>
            <a:t>Autres ALD</a:t>
          </a:r>
          <a:endParaRPr lang="fr-FR" sz="1400" b="1" dirty="0">
            <a:solidFill>
              <a:schemeClr val="bg1"/>
            </a:solidFill>
          </a:endParaRPr>
        </a:p>
      </dgm:t>
    </dgm:pt>
    <dgm:pt modelId="{09660D4B-64A5-4BCC-9C8C-D853DE429B29}" type="parTrans" cxnId="{D6A3DC0A-F53A-4B39-B1A1-4E53F341BF9A}">
      <dgm:prSet/>
      <dgm:spPr/>
      <dgm:t>
        <a:bodyPr/>
        <a:lstStyle/>
        <a:p>
          <a:endParaRPr lang="fr-FR"/>
        </a:p>
      </dgm:t>
    </dgm:pt>
    <dgm:pt modelId="{05B391A6-E4A4-465E-B08F-DA4272903B7A}" type="sibTrans" cxnId="{D6A3DC0A-F53A-4B39-B1A1-4E53F341BF9A}">
      <dgm:prSet/>
      <dgm:spPr/>
      <dgm:t>
        <a:bodyPr/>
        <a:lstStyle/>
        <a:p>
          <a:endParaRPr lang="fr-FR"/>
        </a:p>
      </dgm:t>
    </dgm:pt>
    <dgm:pt modelId="{C4F1A851-1996-4529-ADAD-91AD659D22B7}">
      <dgm:prSet phldrT="[Texte]" custT="1"/>
      <dgm:spPr>
        <a:solidFill>
          <a:schemeClr val="accent5">
            <a:lumMod val="50000"/>
          </a:schemeClr>
        </a:solidFill>
      </dgm:spPr>
      <dgm:t>
        <a:bodyPr/>
        <a:lstStyle/>
        <a:p>
          <a:r>
            <a:rPr lang="fr-FR" sz="1200" b="1" dirty="0" smtClean="0"/>
            <a:t>Cancers</a:t>
          </a:r>
          <a:endParaRPr lang="fr-FR" sz="1200" b="1" dirty="0"/>
        </a:p>
      </dgm:t>
    </dgm:pt>
    <dgm:pt modelId="{02BA6448-50CF-4205-8A4F-31CA0E48A5C7}" type="parTrans" cxnId="{3282E9EF-5B32-4358-AF59-644A98B639F9}">
      <dgm:prSet/>
      <dgm:spPr/>
      <dgm:t>
        <a:bodyPr/>
        <a:lstStyle/>
        <a:p>
          <a:endParaRPr lang="fr-FR"/>
        </a:p>
      </dgm:t>
    </dgm:pt>
    <dgm:pt modelId="{B3DC84D4-2815-4D4B-8F43-0DE2135C8ECC}" type="sibTrans" cxnId="{3282E9EF-5B32-4358-AF59-644A98B639F9}">
      <dgm:prSet/>
      <dgm:spPr/>
      <dgm:t>
        <a:bodyPr/>
        <a:lstStyle/>
        <a:p>
          <a:endParaRPr lang="fr-FR"/>
        </a:p>
      </dgm:t>
    </dgm:pt>
    <dgm:pt modelId="{852D02AE-710F-4CC1-8CF7-E544FF93EAD6}">
      <dgm:prSet phldrT="[Texte]" custT="1"/>
      <dgm:spPr>
        <a:solidFill>
          <a:schemeClr val="accent5">
            <a:lumMod val="50000"/>
          </a:schemeClr>
        </a:solidFill>
      </dgm:spPr>
      <dgm:t>
        <a:bodyPr/>
        <a:lstStyle/>
        <a:p>
          <a:r>
            <a:rPr lang="fr-FR" sz="1200" b="1" dirty="0" smtClean="0"/>
            <a:t>Maladies psychiatriques</a:t>
          </a:r>
          <a:endParaRPr lang="fr-FR" sz="1200" b="1" dirty="0"/>
        </a:p>
      </dgm:t>
    </dgm:pt>
    <dgm:pt modelId="{0D8DE158-63E0-4878-99F4-E443E5E9FE6D}" type="parTrans" cxnId="{7086FFB5-653A-40B0-AF6C-A9472D0D4D1B}">
      <dgm:prSet/>
      <dgm:spPr/>
      <dgm:t>
        <a:bodyPr/>
        <a:lstStyle/>
        <a:p>
          <a:endParaRPr lang="fr-FR"/>
        </a:p>
      </dgm:t>
    </dgm:pt>
    <dgm:pt modelId="{F32ECFD2-1276-439C-B933-46EA028EE444}" type="sibTrans" cxnId="{7086FFB5-653A-40B0-AF6C-A9472D0D4D1B}">
      <dgm:prSet/>
      <dgm:spPr/>
      <dgm:t>
        <a:bodyPr/>
        <a:lstStyle/>
        <a:p>
          <a:endParaRPr lang="fr-FR"/>
        </a:p>
      </dgm:t>
    </dgm:pt>
    <dgm:pt modelId="{806C573D-F9CE-4EE6-ABC3-ECAB052DC6A5}">
      <dgm:prSet phldrT="[Texte]" custT="1"/>
      <dgm:spPr>
        <a:solidFill>
          <a:schemeClr val="accent6"/>
        </a:solidFill>
      </dgm:spPr>
      <dgm:t>
        <a:bodyPr/>
        <a:lstStyle/>
        <a:p>
          <a:r>
            <a:rPr lang="fr-FR" sz="1100" b="1" dirty="0" smtClean="0"/>
            <a:t>Traitements psychotropes</a:t>
          </a:r>
          <a:endParaRPr lang="fr-FR" sz="1100" b="1" dirty="0"/>
        </a:p>
      </dgm:t>
    </dgm:pt>
    <dgm:pt modelId="{A429AC6F-13FC-40C2-ABD1-AC3AE5DDBF8D}" type="parTrans" cxnId="{B3C79BF2-91F6-4B38-9425-8A87DBE80568}">
      <dgm:prSet/>
      <dgm:spPr/>
      <dgm:t>
        <a:bodyPr/>
        <a:lstStyle/>
        <a:p>
          <a:endParaRPr lang="fr-FR"/>
        </a:p>
      </dgm:t>
    </dgm:pt>
    <dgm:pt modelId="{E36B50EC-99A8-4D00-9DD4-3BD70540CFD2}" type="sibTrans" cxnId="{B3C79BF2-91F6-4B38-9425-8A87DBE80568}">
      <dgm:prSet/>
      <dgm:spPr/>
      <dgm:t>
        <a:bodyPr/>
        <a:lstStyle/>
        <a:p>
          <a:endParaRPr lang="fr-FR"/>
        </a:p>
      </dgm:t>
    </dgm:pt>
    <dgm:pt modelId="{B2911451-552B-4C50-9BDC-9454420E65E4}">
      <dgm:prSet phldrT="[Texte]" custT="1"/>
      <dgm:spPr>
        <a:solidFill>
          <a:schemeClr val="accent5">
            <a:lumMod val="50000"/>
          </a:schemeClr>
        </a:solidFill>
      </dgm:spPr>
      <dgm:t>
        <a:bodyPr/>
        <a:lstStyle/>
        <a:p>
          <a:r>
            <a:rPr lang="fr-FR" sz="1100" b="1" dirty="0" smtClean="0"/>
            <a:t>Neuro-dégénératifs</a:t>
          </a:r>
          <a:endParaRPr lang="fr-FR" sz="1100" b="1" dirty="0"/>
        </a:p>
      </dgm:t>
    </dgm:pt>
    <dgm:pt modelId="{8768CAC7-5FFA-40ED-9393-C3BDAACD8505}" type="parTrans" cxnId="{2E53089B-0712-4714-BB06-9D66CDCFB7DB}">
      <dgm:prSet/>
      <dgm:spPr/>
      <dgm:t>
        <a:bodyPr/>
        <a:lstStyle/>
        <a:p>
          <a:endParaRPr lang="fr-FR"/>
        </a:p>
      </dgm:t>
    </dgm:pt>
    <dgm:pt modelId="{897C37DF-BABF-418A-A2DB-320E80EE8BDF}" type="sibTrans" cxnId="{2E53089B-0712-4714-BB06-9D66CDCFB7DB}">
      <dgm:prSet/>
      <dgm:spPr/>
      <dgm:t>
        <a:bodyPr/>
        <a:lstStyle/>
        <a:p>
          <a:endParaRPr lang="fr-FR"/>
        </a:p>
      </dgm:t>
    </dgm:pt>
    <dgm:pt modelId="{2D42A3BC-4F7B-4549-8EA1-67EA9339FE26}">
      <dgm:prSet phldrT="[Texte]" custT="1"/>
      <dgm:spPr>
        <a:solidFill>
          <a:srgbClr val="00B050"/>
        </a:solidFill>
      </dgm:spPr>
      <dgm:t>
        <a:bodyPr/>
        <a:lstStyle/>
        <a:p>
          <a:r>
            <a:rPr lang="fr-FR" sz="1400" b="1" dirty="0" smtClean="0"/>
            <a:t>Maternité</a:t>
          </a:r>
          <a:endParaRPr lang="fr-FR" sz="1400" b="1" dirty="0"/>
        </a:p>
      </dgm:t>
    </dgm:pt>
    <dgm:pt modelId="{148542FE-2159-439E-A156-E490653E5138}" type="parTrans" cxnId="{D09E3F36-CDB7-4C21-9897-81C6EDB576D9}">
      <dgm:prSet/>
      <dgm:spPr/>
      <dgm:t>
        <a:bodyPr/>
        <a:lstStyle/>
        <a:p>
          <a:endParaRPr lang="fr-FR"/>
        </a:p>
      </dgm:t>
    </dgm:pt>
    <dgm:pt modelId="{30BA3529-EC52-4FE4-A583-652BC33E66E3}" type="sibTrans" cxnId="{D09E3F36-CDB7-4C21-9897-81C6EDB576D9}">
      <dgm:prSet/>
      <dgm:spPr/>
      <dgm:t>
        <a:bodyPr/>
        <a:lstStyle/>
        <a:p>
          <a:endParaRPr lang="fr-FR"/>
        </a:p>
      </dgm:t>
    </dgm:pt>
    <dgm:pt modelId="{BFF84291-51C5-49EF-8F1A-A0B8FDFC57A7}">
      <dgm:prSet phldrT="[Texte]" custT="1"/>
      <dgm:spPr>
        <a:solidFill>
          <a:schemeClr val="accent5">
            <a:lumMod val="50000"/>
          </a:schemeClr>
        </a:solidFill>
      </dgm:spPr>
      <dgm:t>
        <a:bodyPr/>
        <a:lstStyle/>
        <a:p>
          <a:r>
            <a:rPr lang="fr-FR" sz="1100" b="1" dirty="0" smtClean="0"/>
            <a:t>Maladies respiratoires chroniques</a:t>
          </a:r>
          <a:endParaRPr lang="fr-FR" sz="1100" b="1" dirty="0"/>
        </a:p>
      </dgm:t>
    </dgm:pt>
    <dgm:pt modelId="{C86781F8-215B-4B2E-B21A-8C40E15D4F85}" type="parTrans" cxnId="{B9229E85-06FA-49BD-AA2E-DEEF679D6A14}">
      <dgm:prSet/>
      <dgm:spPr/>
      <dgm:t>
        <a:bodyPr/>
        <a:lstStyle/>
        <a:p>
          <a:endParaRPr lang="fr-FR"/>
        </a:p>
      </dgm:t>
    </dgm:pt>
    <dgm:pt modelId="{0546FEDD-4AF4-49F4-B301-8809AFAC7E4C}" type="sibTrans" cxnId="{B9229E85-06FA-49BD-AA2E-DEEF679D6A14}">
      <dgm:prSet/>
      <dgm:spPr/>
      <dgm:t>
        <a:bodyPr/>
        <a:lstStyle/>
        <a:p>
          <a:endParaRPr lang="fr-FR"/>
        </a:p>
      </dgm:t>
    </dgm:pt>
    <dgm:pt modelId="{640DC26F-AC40-4736-8BCA-F87F7769C34A}">
      <dgm:prSet phldrT="[Texte]" custT="1"/>
      <dgm:spPr>
        <a:solidFill>
          <a:schemeClr val="accent5">
            <a:lumMod val="50000"/>
          </a:schemeClr>
        </a:solidFill>
      </dgm:spPr>
      <dgm:t>
        <a:bodyPr/>
        <a:lstStyle/>
        <a:p>
          <a:r>
            <a:rPr lang="fr-FR" sz="1600" b="1" dirty="0" smtClean="0"/>
            <a:t>IRCT</a:t>
          </a:r>
          <a:endParaRPr lang="fr-FR" sz="1600" b="1" dirty="0"/>
        </a:p>
      </dgm:t>
    </dgm:pt>
    <dgm:pt modelId="{1A5626F7-8E6C-46AC-8B09-9711A2FD5BEA}" type="parTrans" cxnId="{1C2F0B65-EF95-4E85-8901-E2154D1EA726}">
      <dgm:prSet/>
      <dgm:spPr/>
      <dgm:t>
        <a:bodyPr/>
        <a:lstStyle/>
        <a:p>
          <a:endParaRPr lang="fr-FR"/>
        </a:p>
      </dgm:t>
    </dgm:pt>
    <dgm:pt modelId="{C2A7822D-9E30-480F-B1D9-5CC65B2F18A8}" type="sibTrans" cxnId="{1C2F0B65-EF95-4E85-8901-E2154D1EA726}">
      <dgm:prSet/>
      <dgm:spPr/>
      <dgm:t>
        <a:bodyPr/>
        <a:lstStyle/>
        <a:p>
          <a:endParaRPr lang="fr-FR"/>
        </a:p>
      </dgm:t>
    </dgm:pt>
    <dgm:pt modelId="{624F00A5-1C55-4CE9-904E-A300E2AEC8CA}">
      <dgm:prSet phldrT="[Texte]" custT="1"/>
      <dgm:spPr>
        <a:solidFill>
          <a:schemeClr val="accent5">
            <a:lumMod val="50000"/>
          </a:schemeClr>
        </a:solidFill>
      </dgm:spPr>
      <dgm:t>
        <a:bodyPr/>
        <a:lstStyle/>
        <a:p>
          <a:r>
            <a:rPr lang="fr-FR" sz="1400" b="1" dirty="0" smtClean="0">
              <a:solidFill>
                <a:schemeClr val="bg1"/>
              </a:solidFill>
            </a:rPr>
            <a:t>Foie </a:t>
          </a:r>
          <a:br>
            <a:rPr lang="fr-FR" sz="1400" b="1" dirty="0" smtClean="0">
              <a:solidFill>
                <a:schemeClr val="bg1"/>
              </a:solidFill>
            </a:rPr>
          </a:br>
          <a:r>
            <a:rPr lang="fr-FR" sz="1400" b="1" dirty="0" smtClean="0">
              <a:solidFill>
                <a:schemeClr val="bg1"/>
              </a:solidFill>
            </a:rPr>
            <a:t>Pancréas</a:t>
          </a:r>
          <a:endParaRPr lang="fr-FR" sz="1400" b="1" dirty="0">
            <a:solidFill>
              <a:schemeClr val="bg1"/>
            </a:solidFill>
          </a:endParaRPr>
        </a:p>
      </dgm:t>
    </dgm:pt>
    <dgm:pt modelId="{669EA180-7E7A-4C4A-BA71-C857B84F0E95}" type="parTrans" cxnId="{C2C3DEDF-F105-4D4C-871C-477F65B915F6}">
      <dgm:prSet/>
      <dgm:spPr/>
      <dgm:t>
        <a:bodyPr/>
        <a:lstStyle/>
        <a:p>
          <a:endParaRPr lang="fr-FR"/>
        </a:p>
      </dgm:t>
    </dgm:pt>
    <dgm:pt modelId="{D089A50B-D1C1-4BD0-8214-0866561CF976}" type="sibTrans" cxnId="{C2C3DEDF-F105-4D4C-871C-477F65B915F6}">
      <dgm:prSet/>
      <dgm:spPr/>
      <dgm:t>
        <a:bodyPr/>
        <a:lstStyle/>
        <a:p>
          <a:endParaRPr lang="fr-FR"/>
        </a:p>
      </dgm:t>
    </dgm:pt>
    <dgm:pt modelId="{1F2222F5-C97B-4C6F-A63C-57ABB96214F4}">
      <dgm:prSet custT="1"/>
      <dgm:spPr>
        <a:solidFill>
          <a:schemeClr val="accent5">
            <a:lumMod val="50000"/>
          </a:schemeClr>
        </a:solidFill>
      </dgm:spPr>
      <dgm:t>
        <a:bodyPr/>
        <a:lstStyle/>
        <a:p>
          <a:r>
            <a:rPr lang="fr-FR" sz="1100" b="1" dirty="0" smtClean="0"/>
            <a:t>Maladies inflammatoires ou rares ou VIH</a:t>
          </a:r>
          <a:endParaRPr lang="fr-FR" sz="1100" b="1" dirty="0"/>
        </a:p>
      </dgm:t>
    </dgm:pt>
    <dgm:pt modelId="{D5908D90-413E-41BF-9C01-C2F4B4EA3157}" type="parTrans" cxnId="{80E6B6B1-D242-4EC0-8083-3A91AD80AFA8}">
      <dgm:prSet/>
      <dgm:spPr/>
      <dgm:t>
        <a:bodyPr/>
        <a:lstStyle/>
        <a:p>
          <a:endParaRPr lang="fr-FR"/>
        </a:p>
      </dgm:t>
    </dgm:pt>
    <dgm:pt modelId="{74A0D231-8BE1-4711-9CF0-FC00C34AF0D5}" type="sibTrans" cxnId="{80E6B6B1-D242-4EC0-8083-3A91AD80AFA8}">
      <dgm:prSet/>
      <dgm:spPr/>
      <dgm:t>
        <a:bodyPr/>
        <a:lstStyle/>
        <a:p>
          <a:endParaRPr lang="fr-FR"/>
        </a:p>
      </dgm:t>
    </dgm:pt>
    <dgm:pt modelId="{E66DCBE1-D8EA-4B04-91E0-BC4408A48FC6}" type="pres">
      <dgm:prSet presAssocID="{5980AB75-A2B5-4E67-BC20-5C1F682B48D2}" presName="cycle" presStyleCnt="0">
        <dgm:presLayoutVars>
          <dgm:chMax val="1"/>
          <dgm:dir/>
          <dgm:animLvl val="ctr"/>
          <dgm:resizeHandles val="exact"/>
        </dgm:presLayoutVars>
      </dgm:prSet>
      <dgm:spPr/>
      <dgm:t>
        <a:bodyPr/>
        <a:lstStyle/>
        <a:p>
          <a:endParaRPr lang="fr-FR"/>
        </a:p>
      </dgm:t>
    </dgm:pt>
    <dgm:pt modelId="{EA6A1B27-32A2-47F8-A824-B17F70693B8E}" type="pres">
      <dgm:prSet presAssocID="{2B36939A-6324-4C05-95D0-B4ACCDD4FC38}" presName="centerShape" presStyleLbl="node0" presStyleIdx="0" presStyleCnt="1"/>
      <dgm:spPr/>
      <dgm:t>
        <a:bodyPr/>
        <a:lstStyle/>
        <a:p>
          <a:endParaRPr lang="fr-FR"/>
        </a:p>
      </dgm:t>
    </dgm:pt>
    <dgm:pt modelId="{1BD85B29-1184-4C97-9B65-8C49EED2B79F}" type="pres">
      <dgm:prSet presAssocID="{474F4966-18D0-49FD-B9E0-8499E8F74E76}" presName="Name9" presStyleLbl="parChTrans1D2" presStyleIdx="0" presStyleCnt="13"/>
      <dgm:spPr/>
      <dgm:t>
        <a:bodyPr/>
        <a:lstStyle/>
        <a:p>
          <a:endParaRPr lang="fr-FR"/>
        </a:p>
      </dgm:t>
    </dgm:pt>
    <dgm:pt modelId="{0483ADD1-7ADB-46C7-95EF-98A64A60D000}" type="pres">
      <dgm:prSet presAssocID="{474F4966-18D0-49FD-B9E0-8499E8F74E76}" presName="connTx" presStyleLbl="parChTrans1D2" presStyleIdx="0" presStyleCnt="13"/>
      <dgm:spPr/>
      <dgm:t>
        <a:bodyPr/>
        <a:lstStyle/>
        <a:p>
          <a:endParaRPr lang="fr-FR"/>
        </a:p>
      </dgm:t>
    </dgm:pt>
    <dgm:pt modelId="{233F01B4-ED67-44D3-979B-02568EF01586}" type="pres">
      <dgm:prSet presAssocID="{3E4A437A-8338-4F72-A5B9-FC0A7C03F2BF}" presName="node" presStyleLbl="node1" presStyleIdx="0" presStyleCnt="13" custScaleX="161094" custScaleY="113624">
        <dgm:presLayoutVars>
          <dgm:bulletEnabled val="1"/>
        </dgm:presLayoutVars>
      </dgm:prSet>
      <dgm:spPr/>
      <dgm:t>
        <a:bodyPr/>
        <a:lstStyle/>
        <a:p>
          <a:endParaRPr lang="fr-FR"/>
        </a:p>
      </dgm:t>
    </dgm:pt>
    <dgm:pt modelId="{F44123A1-7520-43F9-9173-832780A20C4B}" type="pres">
      <dgm:prSet presAssocID="{C03327AD-7371-4636-AED6-5F67CEA7B3AE}" presName="Name9" presStyleLbl="parChTrans1D2" presStyleIdx="1" presStyleCnt="13"/>
      <dgm:spPr/>
      <dgm:t>
        <a:bodyPr/>
        <a:lstStyle/>
        <a:p>
          <a:endParaRPr lang="fr-FR"/>
        </a:p>
      </dgm:t>
    </dgm:pt>
    <dgm:pt modelId="{38FD64D4-9655-4BFE-AFB3-FE749B18B0D3}" type="pres">
      <dgm:prSet presAssocID="{C03327AD-7371-4636-AED6-5F67CEA7B3AE}" presName="connTx" presStyleLbl="parChTrans1D2" presStyleIdx="1" presStyleCnt="13"/>
      <dgm:spPr/>
      <dgm:t>
        <a:bodyPr/>
        <a:lstStyle/>
        <a:p>
          <a:endParaRPr lang="fr-FR"/>
        </a:p>
      </dgm:t>
    </dgm:pt>
    <dgm:pt modelId="{54CCC259-915E-4C1A-8689-74FEEEF27CE7}" type="pres">
      <dgm:prSet presAssocID="{B846EDBF-A292-408E-880B-885BC2C2DAA4}" presName="node" presStyleLbl="node1" presStyleIdx="1" presStyleCnt="13">
        <dgm:presLayoutVars>
          <dgm:bulletEnabled val="1"/>
        </dgm:presLayoutVars>
      </dgm:prSet>
      <dgm:spPr/>
      <dgm:t>
        <a:bodyPr/>
        <a:lstStyle/>
        <a:p>
          <a:endParaRPr lang="fr-FR"/>
        </a:p>
      </dgm:t>
    </dgm:pt>
    <dgm:pt modelId="{A67AEBF2-42D6-4AA6-9913-AB4D653A8382}" type="pres">
      <dgm:prSet presAssocID="{75FE3FD4-BEF0-43B4-83B6-C1607701B37C}" presName="Name9" presStyleLbl="parChTrans1D2" presStyleIdx="2" presStyleCnt="13"/>
      <dgm:spPr/>
      <dgm:t>
        <a:bodyPr/>
        <a:lstStyle/>
        <a:p>
          <a:endParaRPr lang="fr-FR"/>
        </a:p>
      </dgm:t>
    </dgm:pt>
    <dgm:pt modelId="{6EEB0FC1-E8FA-425D-BD07-B0FA373B38CC}" type="pres">
      <dgm:prSet presAssocID="{75FE3FD4-BEF0-43B4-83B6-C1607701B37C}" presName="connTx" presStyleLbl="parChTrans1D2" presStyleIdx="2" presStyleCnt="13"/>
      <dgm:spPr/>
      <dgm:t>
        <a:bodyPr/>
        <a:lstStyle/>
        <a:p>
          <a:endParaRPr lang="fr-FR"/>
        </a:p>
      </dgm:t>
    </dgm:pt>
    <dgm:pt modelId="{9E6E6F64-4954-4D1A-9BA5-FE4FF14A9EC9}" type="pres">
      <dgm:prSet presAssocID="{E5A3B176-E763-4EDF-8EE7-2152E3F654FB}" presName="node" presStyleLbl="node1" presStyleIdx="2" presStyleCnt="13" custScaleX="160585" custScaleY="104811">
        <dgm:presLayoutVars>
          <dgm:bulletEnabled val="1"/>
        </dgm:presLayoutVars>
      </dgm:prSet>
      <dgm:spPr/>
      <dgm:t>
        <a:bodyPr/>
        <a:lstStyle/>
        <a:p>
          <a:endParaRPr lang="fr-FR"/>
        </a:p>
      </dgm:t>
    </dgm:pt>
    <dgm:pt modelId="{E2EFD67D-132B-4DA7-A79F-FF9411674D3E}" type="pres">
      <dgm:prSet presAssocID="{02BA6448-50CF-4205-8A4F-31CA0E48A5C7}" presName="Name9" presStyleLbl="parChTrans1D2" presStyleIdx="3" presStyleCnt="13"/>
      <dgm:spPr/>
      <dgm:t>
        <a:bodyPr/>
        <a:lstStyle/>
        <a:p>
          <a:endParaRPr lang="fr-FR"/>
        </a:p>
      </dgm:t>
    </dgm:pt>
    <dgm:pt modelId="{30DFD8B3-48C2-4DAF-93E5-CCF90AE67234}" type="pres">
      <dgm:prSet presAssocID="{02BA6448-50CF-4205-8A4F-31CA0E48A5C7}" presName="connTx" presStyleLbl="parChTrans1D2" presStyleIdx="3" presStyleCnt="13"/>
      <dgm:spPr/>
      <dgm:t>
        <a:bodyPr/>
        <a:lstStyle/>
        <a:p>
          <a:endParaRPr lang="fr-FR"/>
        </a:p>
      </dgm:t>
    </dgm:pt>
    <dgm:pt modelId="{190B4254-DECE-470C-AB90-D6E9F9E5ED75}" type="pres">
      <dgm:prSet presAssocID="{C4F1A851-1996-4529-ADAD-91AD659D22B7}" presName="node" presStyleLbl="node1" presStyleIdx="3" presStyleCnt="13">
        <dgm:presLayoutVars>
          <dgm:bulletEnabled val="1"/>
        </dgm:presLayoutVars>
      </dgm:prSet>
      <dgm:spPr/>
      <dgm:t>
        <a:bodyPr/>
        <a:lstStyle/>
        <a:p>
          <a:endParaRPr lang="fr-FR"/>
        </a:p>
      </dgm:t>
    </dgm:pt>
    <dgm:pt modelId="{409FF36C-043E-4F0C-9D09-CB79A420A966}" type="pres">
      <dgm:prSet presAssocID="{0D8DE158-63E0-4878-99F4-E443E5E9FE6D}" presName="Name9" presStyleLbl="parChTrans1D2" presStyleIdx="4" presStyleCnt="13"/>
      <dgm:spPr/>
      <dgm:t>
        <a:bodyPr/>
        <a:lstStyle/>
        <a:p>
          <a:endParaRPr lang="fr-FR"/>
        </a:p>
      </dgm:t>
    </dgm:pt>
    <dgm:pt modelId="{3B35C0EC-F6E7-47A5-BF7F-3179AFF6519C}" type="pres">
      <dgm:prSet presAssocID="{0D8DE158-63E0-4878-99F4-E443E5E9FE6D}" presName="connTx" presStyleLbl="parChTrans1D2" presStyleIdx="4" presStyleCnt="13"/>
      <dgm:spPr/>
      <dgm:t>
        <a:bodyPr/>
        <a:lstStyle/>
        <a:p>
          <a:endParaRPr lang="fr-FR"/>
        </a:p>
      </dgm:t>
    </dgm:pt>
    <dgm:pt modelId="{D232C12E-DA5D-4198-B297-E86F737BE229}" type="pres">
      <dgm:prSet presAssocID="{852D02AE-710F-4CC1-8CF7-E544FF93EAD6}" presName="node" presStyleLbl="node1" presStyleIdx="4" presStyleCnt="13" custScaleX="166448" custScaleY="121876">
        <dgm:presLayoutVars>
          <dgm:bulletEnabled val="1"/>
        </dgm:presLayoutVars>
      </dgm:prSet>
      <dgm:spPr/>
      <dgm:t>
        <a:bodyPr/>
        <a:lstStyle/>
        <a:p>
          <a:endParaRPr lang="fr-FR"/>
        </a:p>
      </dgm:t>
    </dgm:pt>
    <dgm:pt modelId="{C153A28A-DC83-4703-9FA9-2C619C12FC96}" type="pres">
      <dgm:prSet presAssocID="{A429AC6F-13FC-40C2-ABD1-AC3AE5DDBF8D}" presName="Name9" presStyleLbl="parChTrans1D2" presStyleIdx="5" presStyleCnt="13"/>
      <dgm:spPr/>
      <dgm:t>
        <a:bodyPr/>
        <a:lstStyle/>
        <a:p>
          <a:endParaRPr lang="fr-FR"/>
        </a:p>
      </dgm:t>
    </dgm:pt>
    <dgm:pt modelId="{60CF3B1F-A3E9-4F25-B775-ACC3905F66F0}" type="pres">
      <dgm:prSet presAssocID="{A429AC6F-13FC-40C2-ABD1-AC3AE5DDBF8D}" presName="connTx" presStyleLbl="parChTrans1D2" presStyleIdx="5" presStyleCnt="13"/>
      <dgm:spPr/>
      <dgm:t>
        <a:bodyPr/>
        <a:lstStyle/>
        <a:p>
          <a:endParaRPr lang="fr-FR"/>
        </a:p>
      </dgm:t>
    </dgm:pt>
    <dgm:pt modelId="{7451EF3A-F0FD-418C-B7FC-24F54A0E9C62}" type="pres">
      <dgm:prSet presAssocID="{806C573D-F9CE-4EE6-ABC3-ECAB052DC6A5}" presName="node" presStyleLbl="node1" presStyleIdx="5" presStyleCnt="13" custScaleX="150037" custScaleY="113253" custRadScaleRad="101732" custRadScaleInc="-7869">
        <dgm:presLayoutVars>
          <dgm:bulletEnabled val="1"/>
        </dgm:presLayoutVars>
      </dgm:prSet>
      <dgm:spPr/>
      <dgm:t>
        <a:bodyPr/>
        <a:lstStyle/>
        <a:p>
          <a:endParaRPr lang="fr-FR"/>
        </a:p>
      </dgm:t>
    </dgm:pt>
    <dgm:pt modelId="{6D04C80A-093F-4D32-9A87-69C509410BF7}" type="pres">
      <dgm:prSet presAssocID="{8768CAC7-5FFA-40ED-9393-C3BDAACD8505}" presName="Name9" presStyleLbl="parChTrans1D2" presStyleIdx="6" presStyleCnt="13"/>
      <dgm:spPr/>
      <dgm:t>
        <a:bodyPr/>
        <a:lstStyle/>
        <a:p>
          <a:endParaRPr lang="fr-FR"/>
        </a:p>
      </dgm:t>
    </dgm:pt>
    <dgm:pt modelId="{2D50A1FE-6A31-4D81-89FB-E34F0E47958F}" type="pres">
      <dgm:prSet presAssocID="{8768CAC7-5FFA-40ED-9393-C3BDAACD8505}" presName="connTx" presStyleLbl="parChTrans1D2" presStyleIdx="6" presStyleCnt="13"/>
      <dgm:spPr/>
      <dgm:t>
        <a:bodyPr/>
        <a:lstStyle/>
        <a:p>
          <a:endParaRPr lang="fr-FR"/>
        </a:p>
      </dgm:t>
    </dgm:pt>
    <dgm:pt modelId="{A56A584F-F437-4A9E-9272-65C16298DD19}" type="pres">
      <dgm:prSet presAssocID="{B2911451-552B-4C50-9BDC-9454420E65E4}" presName="node" presStyleLbl="node1" presStyleIdx="6" presStyleCnt="13" custScaleX="136238">
        <dgm:presLayoutVars>
          <dgm:bulletEnabled val="1"/>
        </dgm:presLayoutVars>
      </dgm:prSet>
      <dgm:spPr/>
      <dgm:t>
        <a:bodyPr/>
        <a:lstStyle/>
        <a:p>
          <a:endParaRPr lang="fr-FR"/>
        </a:p>
      </dgm:t>
    </dgm:pt>
    <dgm:pt modelId="{AF51B2DC-0C57-4433-85EB-D06186F1C245}" type="pres">
      <dgm:prSet presAssocID="{148542FE-2159-439E-A156-E490653E5138}" presName="Name9" presStyleLbl="parChTrans1D2" presStyleIdx="7" presStyleCnt="13"/>
      <dgm:spPr/>
      <dgm:t>
        <a:bodyPr/>
        <a:lstStyle/>
        <a:p>
          <a:endParaRPr lang="fr-FR"/>
        </a:p>
      </dgm:t>
    </dgm:pt>
    <dgm:pt modelId="{032A5067-226D-4A22-BDAE-18452C1B9900}" type="pres">
      <dgm:prSet presAssocID="{148542FE-2159-439E-A156-E490653E5138}" presName="connTx" presStyleLbl="parChTrans1D2" presStyleIdx="7" presStyleCnt="13"/>
      <dgm:spPr/>
      <dgm:t>
        <a:bodyPr/>
        <a:lstStyle/>
        <a:p>
          <a:endParaRPr lang="fr-FR"/>
        </a:p>
      </dgm:t>
    </dgm:pt>
    <dgm:pt modelId="{E464B237-A659-416E-9B78-2C6B39641BD0}" type="pres">
      <dgm:prSet presAssocID="{2D42A3BC-4F7B-4549-8EA1-67EA9339FE26}" presName="node" presStyleLbl="node1" presStyleIdx="7" presStyleCnt="13" custScaleX="128650">
        <dgm:presLayoutVars>
          <dgm:bulletEnabled val="1"/>
        </dgm:presLayoutVars>
      </dgm:prSet>
      <dgm:spPr/>
      <dgm:t>
        <a:bodyPr/>
        <a:lstStyle/>
        <a:p>
          <a:endParaRPr lang="fr-FR"/>
        </a:p>
      </dgm:t>
    </dgm:pt>
    <dgm:pt modelId="{10E1C455-D349-4365-9B03-C0443F1D01A4}" type="pres">
      <dgm:prSet presAssocID="{C86781F8-215B-4B2E-B21A-8C40E15D4F85}" presName="Name9" presStyleLbl="parChTrans1D2" presStyleIdx="8" presStyleCnt="13"/>
      <dgm:spPr/>
      <dgm:t>
        <a:bodyPr/>
        <a:lstStyle/>
        <a:p>
          <a:endParaRPr lang="fr-FR"/>
        </a:p>
      </dgm:t>
    </dgm:pt>
    <dgm:pt modelId="{C6A8D880-DB10-4047-BC85-F34EFE0E2446}" type="pres">
      <dgm:prSet presAssocID="{C86781F8-215B-4B2E-B21A-8C40E15D4F85}" presName="connTx" presStyleLbl="parChTrans1D2" presStyleIdx="8" presStyleCnt="13"/>
      <dgm:spPr/>
      <dgm:t>
        <a:bodyPr/>
        <a:lstStyle/>
        <a:p>
          <a:endParaRPr lang="fr-FR"/>
        </a:p>
      </dgm:t>
    </dgm:pt>
    <dgm:pt modelId="{13B1D875-55A9-466E-BBDA-07270AD0CDB6}" type="pres">
      <dgm:prSet presAssocID="{BFF84291-51C5-49EF-8F1A-A0B8FDFC57A7}" presName="node" presStyleLbl="node1" presStyleIdx="8" presStyleCnt="13" custScaleX="156506">
        <dgm:presLayoutVars>
          <dgm:bulletEnabled val="1"/>
        </dgm:presLayoutVars>
      </dgm:prSet>
      <dgm:spPr/>
      <dgm:t>
        <a:bodyPr/>
        <a:lstStyle/>
        <a:p>
          <a:endParaRPr lang="fr-FR"/>
        </a:p>
      </dgm:t>
    </dgm:pt>
    <dgm:pt modelId="{616D8D1C-B635-4E90-8A91-2A5E915FCB00}" type="pres">
      <dgm:prSet presAssocID="{D5908D90-413E-41BF-9C01-C2F4B4EA3157}" presName="Name9" presStyleLbl="parChTrans1D2" presStyleIdx="9" presStyleCnt="13"/>
      <dgm:spPr/>
      <dgm:t>
        <a:bodyPr/>
        <a:lstStyle/>
        <a:p>
          <a:endParaRPr lang="fr-FR"/>
        </a:p>
      </dgm:t>
    </dgm:pt>
    <dgm:pt modelId="{54D6E149-276E-4CDD-8D40-F375CCEE72A3}" type="pres">
      <dgm:prSet presAssocID="{D5908D90-413E-41BF-9C01-C2F4B4EA3157}" presName="connTx" presStyleLbl="parChTrans1D2" presStyleIdx="9" presStyleCnt="13"/>
      <dgm:spPr/>
      <dgm:t>
        <a:bodyPr/>
        <a:lstStyle/>
        <a:p>
          <a:endParaRPr lang="fr-FR"/>
        </a:p>
      </dgm:t>
    </dgm:pt>
    <dgm:pt modelId="{FB5DBCAB-5228-4E54-A2FB-6F4D6DF7F2D5}" type="pres">
      <dgm:prSet presAssocID="{1F2222F5-C97B-4C6F-A63C-57ABB96214F4}" presName="node" presStyleLbl="node1" presStyleIdx="9" presStyleCnt="13" custScaleX="162269" custScaleY="122499">
        <dgm:presLayoutVars>
          <dgm:bulletEnabled val="1"/>
        </dgm:presLayoutVars>
      </dgm:prSet>
      <dgm:spPr/>
      <dgm:t>
        <a:bodyPr/>
        <a:lstStyle/>
        <a:p>
          <a:endParaRPr lang="fr-FR"/>
        </a:p>
      </dgm:t>
    </dgm:pt>
    <dgm:pt modelId="{5E965A09-6D2A-4643-921A-02F3F090D337}" type="pres">
      <dgm:prSet presAssocID="{1A5626F7-8E6C-46AC-8B09-9711A2FD5BEA}" presName="Name9" presStyleLbl="parChTrans1D2" presStyleIdx="10" presStyleCnt="13"/>
      <dgm:spPr/>
      <dgm:t>
        <a:bodyPr/>
        <a:lstStyle/>
        <a:p>
          <a:endParaRPr lang="fr-FR"/>
        </a:p>
      </dgm:t>
    </dgm:pt>
    <dgm:pt modelId="{F5F8EC1C-3F03-402E-9A4D-5FB641ECFC4D}" type="pres">
      <dgm:prSet presAssocID="{1A5626F7-8E6C-46AC-8B09-9711A2FD5BEA}" presName="connTx" presStyleLbl="parChTrans1D2" presStyleIdx="10" presStyleCnt="13"/>
      <dgm:spPr/>
      <dgm:t>
        <a:bodyPr/>
        <a:lstStyle/>
        <a:p>
          <a:endParaRPr lang="fr-FR"/>
        </a:p>
      </dgm:t>
    </dgm:pt>
    <dgm:pt modelId="{AF1FAD73-AF2B-4955-A59C-4B70BB63C83E}" type="pres">
      <dgm:prSet presAssocID="{640DC26F-AC40-4736-8BCA-F87F7769C34A}" presName="node" presStyleLbl="node1" presStyleIdx="10" presStyleCnt="13">
        <dgm:presLayoutVars>
          <dgm:bulletEnabled val="1"/>
        </dgm:presLayoutVars>
      </dgm:prSet>
      <dgm:spPr/>
      <dgm:t>
        <a:bodyPr/>
        <a:lstStyle/>
        <a:p>
          <a:endParaRPr lang="fr-FR"/>
        </a:p>
      </dgm:t>
    </dgm:pt>
    <dgm:pt modelId="{BF8E3D53-F2D1-44C5-8D18-4E200DBAC3B6}" type="pres">
      <dgm:prSet presAssocID="{669EA180-7E7A-4C4A-BA71-C857B84F0E95}" presName="Name9" presStyleLbl="parChTrans1D2" presStyleIdx="11" presStyleCnt="13"/>
      <dgm:spPr/>
      <dgm:t>
        <a:bodyPr/>
        <a:lstStyle/>
        <a:p>
          <a:endParaRPr lang="fr-FR"/>
        </a:p>
      </dgm:t>
    </dgm:pt>
    <dgm:pt modelId="{874A09AC-A882-4986-AEB9-5DC2234DF418}" type="pres">
      <dgm:prSet presAssocID="{669EA180-7E7A-4C4A-BA71-C857B84F0E95}" presName="connTx" presStyleLbl="parChTrans1D2" presStyleIdx="11" presStyleCnt="13"/>
      <dgm:spPr/>
      <dgm:t>
        <a:bodyPr/>
        <a:lstStyle/>
        <a:p>
          <a:endParaRPr lang="fr-FR"/>
        </a:p>
      </dgm:t>
    </dgm:pt>
    <dgm:pt modelId="{B8C90522-1280-4A1F-8E95-2353CDE0CA65}" type="pres">
      <dgm:prSet presAssocID="{624F00A5-1C55-4CE9-904E-A300E2AEC8CA}" presName="node" presStyleLbl="node1" presStyleIdx="11" presStyleCnt="13" custScaleX="133333">
        <dgm:presLayoutVars>
          <dgm:bulletEnabled val="1"/>
        </dgm:presLayoutVars>
      </dgm:prSet>
      <dgm:spPr/>
      <dgm:t>
        <a:bodyPr/>
        <a:lstStyle/>
        <a:p>
          <a:endParaRPr lang="fr-FR"/>
        </a:p>
      </dgm:t>
    </dgm:pt>
    <dgm:pt modelId="{E53D5122-32E8-4A84-AC97-6AD98BC26BD4}" type="pres">
      <dgm:prSet presAssocID="{09660D4B-64A5-4BCC-9C8C-D853DE429B29}" presName="Name9" presStyleLbl="parChTrans1D2" presStyleIdx="12" presStyleCnt="13"/>
      <dgm:spPr/>
      <dgm:t>
        <a:bodyPr/>
        <a:lstStyle/>
        <a:p>
          <a:endParaRPr lang="fr-FR"/>
        </a:p>
      </dgm:t>
    </dgm:pt>
    <dgm:pt modelId="{6C21DDE2-6841-4228-8001-49B4F0A11354}" type="pres">
      <dgm:prSet presAssocID="{09660D4B-64A5-4BCC-9C8C-D853DE429B29}" presName="connTx" presStyleLbl="parChTrans1D2" presStyleIdx="12" presStyleCnt="13"/>
      <dgm:spPr/>
      <dgm:t>
        <a:bodyPr/>
        <a:lstStyle/>
        <a:p>
          <a:endParaRPr lang="fr-FR"/>
        </a:p>
      </dgm:t>
    </dgm:pt>
    <dgm:pt modelId="{F8E6C5A8-0BE3-4A3E-8EAB-9C2077C3BEBE}" type="pres">
      <dgm:prSet presAssocID="{3C52F84F-F0D9-4BD8-AC45-6A2FE86E50E5}" presName="node" presStyleLbl="node1" presStyleIdx="12" presStyleCnt="13" custScaleX="114157" custScaleY="97711" custRadScaleRad="100241" custRadScaleInc="-1887">
        <dgm:presLayoutVars>
          <dgm:bulletEnabled val="1"/>
        </dgm:presLayoutVars>
      </dgm:prSet>
      <dgm:spPr/>
      <dgm:t>
        <a:bodyPr/>
        <a:lstStyle/>
        <a:p>
          <a:endParaRPr lang="fr-FR"/>
        </a:p>
      </dgm:t>
    </dgm:pt>
  </dgm:ptLst>
  <dgm:cxnLst>
    <dgm:cxn modelId="{8065FFB0-6F16-4375-8F53-AA94A4403F8B}" type="presOf" srcId="{0D8DE158-63E0-4878-99F4-E443E5E9FE6D}" destId="{409FF36C-043E-4F0C-9D09-CB79A420A966}" srcOrd="0" destOrd="0" presId="urn:microsoft.com/office/officeart/2005/8/layout/radial1"/>
    <dgm:cxn modelId="{D6A3DC0A-F53A-4B39-B1A1-4E53F341BF9A}" srcId="{2B36939A-6324-4C05-95D0-B4ACCDD4FC38}" destId="{3C52F84F-F0D9-4BD8-AC45-6A2FE86E50E5}" srcOrd="12" destOrd="0" parTransId="{09660D4B-64A5-4BCC-9C8C-D853DE429B29}" sibTransId="{05B391A6-E4A4-465E-B08F-DA4272903B7A}"/>
    <dgm:cxn modelId="{5612AE87-BA4F-4ADD-99C3-3C9E0C00B7D2}" type="presOf" srcId="{09660D4B-64A5-4BCC-9C8C-D853DE429B29}" destId="{E53D5122-32E8-4A84-AC97-6AD98BC26BD4}" srcOrd="0" destOrd="0" presId="urn:microsoft.com/office/officeart/2005/8/layout/radial1"/>
    <dgm:cxn modelId="{D09E3F36-CDB7-4C21-9897-81C6EDB576D9}" srcId="{2B36939A-6324-4C05-95D0-B4ACCDD4FC38}" destId="{2D42A3BC-4F7B-4549-8EA1-67EA9339FE26}" srcOrd="7" destOrd="0" parTransId="{148542FE-2159-439E-A156-E490653E5138}" sibTransId="{30BA3529-EC52-4FE4-A583-652BC33E66E3}"/>
    <dgm:cxn modelId="{5A8A0ED9-4397-4E13-8DD4-2FAAA6492B74}" type="presOf" srcId="{148542FE-2159-439E-A156-E490653E5138}" destId="{AF51B2DC-0C57-4433-85EB-D06186F1C245}" srcOrd="0" destOrd="0" presId="urn:microsoft.com/office/officeart/2005/8/layout/radial1"/>
    <dgm:cxn modelId="{7EDB8E55-88D5-4E36-AA29-214BE925A708}" type="presOf" srcId="{1A5626F7-8E6C-46AC-8B09-9711A2FD5BEA}" destId="{F5F8EC1C-3F03-402E-9A4D-5FB641ECFC4D}" srcOrd="1" destOrd="0" presId="urn:microsoft.com/office/officeart/2005/8/layout/radial1"/>
    <dgm:cxn modelId="{C4AD3D1D-AB0C-4A26-B4CB-3853CB041D0F}" type="presOf" srcId="{B2911451-552B-4C50-9BDC-9454420E65E4}" destId="{A56A584F-F437-4A9E-9272-65C16298DD19}" srcOrd="0" destOrd="0" presId="urn:microsoft.com/office/officeart/2005/8/layout/radial1"/>
    <dgm:cxn modelId="{871D5F93-D408-4086-928C-1826B6B1BB82}" type="presOf" srcId="{75FE3FD4-BEF0-43B4-83B6-C1607701B37C}" destId="{A67AEBF2-42D6-4AA6-9913-AB4D653A8382}" srcOrd="0" destOrd="0" presId="urn:microsoft.com/office/officeart/2005/8/layout/radial1"/>
    <dgm:cxn modelId="{5F70F62B-D75A-445A-AC37-6B93E4425E39}" type="presOf" srcId="{A429AC6F-13FC-40C2-ABD1-AC3AE5DDBF8D}" destId="{60CF3B1F-A3E9-4F25-B775-ACC3905F66F0}" srcOrd="1" destOrd="0" presId="urn:microsoft.com/office/officeart/2005/8/layout/radial1"/>
    <dgm:cxn modelId="{11F7245E-41A8-4450-A45A-C9F5A559AA1F}" type="presOf" srcId="{C86781F8-215B-4B2E-B21A-8C40E15D4F85}" destId="{C6A8D880-DB10-4047-BC85-F34EFE0E2446}" srcOrd="1" destOrd="0" presId="urn:microsoft.com/office/officeart/2005/8/layout/radial1"/>
    <dgm:cxn modelId="{1E7A7ED5-16E6-4448-ACFC-C8B7D4018682}" type="presOf" srcId="{640DC26F-AC40-4736-8BCA-F87F7769C34A}" destId="{AF1FAD73-AF2B-4955-A59C-4B70BB63C83E}" srcOrd="0" destOrd="0" presId="urn:microsoft.com/office/officeart/2005/8/layout/radial1"/>
    <dgm:cxn modelId="{8ED7B78D-5C65-47EB-8B25-84874839D1D3}" type="presOf" srcId="{02BA6448-50CF-4205-8A4F-31CA0E48A5C7}" destId="{30DFD8B3-48C2-4DAF-93E5-CCF90AE67234}" srcOrd="1" destOrd="0" presId="urn:microsoft.com/office/officeart/2005/8/layout/radial1"/>
    <dgm:cxn modelId="{FE0D4BA2-9D61-457F-A9A7-B82B7F548046}" type="presOf" srcId="{474F4966-18D0-49FD-B9E0-8499E8F74E76}" destId="{1BD85B29-1184-4C97-9B65-8C49EED2B79F}" srcOrd="0" destOrd="0" presId="urn:microsoft.com/office/officeart/2005/8/layout/radial1"/>
    <dgm:cxn modelId="{0D4DC8C6-5AD3-4310-943F-DE93996E0219}" type="presOf" srcId="{C03327AD-7371-4636-AED6-5F67CEA7B3AE}" destId="{38FD64D4-9655-4BFE-AFB3-FE749B18B0D3}" srcOrd="1" destOrd="0" presId="urn:microsoft.com/office/officeart/2005/8/layout/radial1"/>
    <dgm:cxn modelId="{538F7FBC-84B9-4F3D-8D73-CE761FF826E0}" type="presOf" srcId="{75FE3FD4-BEF0-43B4-83B6-C1607701B37C}" destId="{6EEB0FC1-E8FA-425D-BD07-B0FA373B38CC}" srcOrd="1" destOrd="0" presId="urn:microsoft.com/office/officeart/2005/8/layout/radial1"/>
    <dgm:cxn modelId="{B2D47CEF-6858-4599-B38C-5C255762E1D5}" type="presOf" srcId="{8768CAC7-5FFA-40ED-9393-C3BDAACD8505}" destId="{2D50A1FE-6A31-4D81-89FB-E34F0E47958F}" srcOrd="1" destOrd="0" presId="urn:microsoft.com/office/officeart/2005/8/layout/radial1"/>
    <dgm:cxn modelId="{FCCFF31F-B1FE-4FDF-97D0-57DE6B089D3E}" srcId="{2B36939A-6324-4C05-95D0-B4ACCDD4FC38}" destId="{E5A3B176-E763-4EDF-8EE7-2152E3F654FB}" srcOrd="2" destOrd="0" parTransId="{75FE3FD4-BEF0-43B4-83B6-C1607701B37C}" sibTransId="{5727D90C-214B-469C-B0C1-C9A146231E81}"/>
    <dgm:cxn modelId="{C3A88721-C896-4E81-869A-B07AC3F67578}" type="presOf" srcId="{B846EDBF-A292-408E-880B-885BC2C2DAA4}" destId="{54CCC259-915E-4C1A-8689-74FEEEF27CE7}" srcOrd="0" destOrd="0" presId="urn:microsoft.com/office/officeart/2005/8/layout/radial1"/>
    <dgm:cxn modelId="{2D5518BC-AB4E-4730-9E5C-6BC8FEF8AF92}" type="presOf" srcId="{2B36939A-6324-4C05-95D0-B4ACCDD4FC38}" destId="{EA6A1B27-32A2-47F8-A824-B17F70693B8E}" srcOrd="0" destOrd="0" presId="urn:microsoft.com/office/officeart/2005/8/layout/radial1"/>
    <dgm:cxn modelId="{0F98BEEB-4052-402E-9CF2-55EB1D5F405A}" type="presOf" srcId="{1A5626F7-8E6C-46AC-8B09-9711A2FD5BEA}" destId="{5E965A09-6D2A-4643-921A-02F3F090D337}" srcOrd="0" destOrd="0" presId="urn:microsoft.com/office/officeart/2005/8/layout/radial1"/>
    <dgm:cxn modelId="{B2EE28B8-D8A3-40A4-B5CA-8CF705DD8FF4}" type="presOf" srcId="{02BA6448-50CF-4205-8A4F-31CA0E48A5C7}" destId="{E2EFD67D-132B-4DA7-A79F-FF9411674D3E}" srcOrd="0" destOrd="0" presId="urn:microsoft.com/office/officeart/2005/8/layout/radial1"/>
    <dgm:cxn modelId="{1C2F0B65-EF95-4E85-8901-E2154D1EA726}" srcId="{2B36939A-6324-4C05-95D0-B4ACCDD4FC38}" destId="{640DC26F-AC40-4736-8BCA-F87F7769C34A}" srcOrd="10" destOrd="0" parTransId="{1A5626F7-8E6C-46AC-8B09-9711A2FD5BEA}" sibTransId="{C2A7822D-9E30-480F-B1D9-5CC65B2F18A8}"/>
    <dgm:cxn modelId="{357CED8B-F2AC-4A90-8F4F-62949B30086D}" type="presOf" srcId="{C03327AD-7371-4636-AED6-5F67CEA7B3AE}" destId="{F44123A1-7520-43F9-9173-832780A20C4B}" srcOrd="0" destOrd="0" presId="urn:microsoft.com/office/officeart/2005/8/layout/radial1"/>
    <dgm:cxn modelId="{B6E10C68-E779-4A15-B266-01FF50FB5D9B}" type="presOf" srcId="{474F4966-18D0-49FD-B9E0-8499E8F74E76}" destId="{0483ADD1-7ADB-46C7-95EF-98A64A60D000}" srcOrd="1" destOrd="0" presId="urn:microsoft.com/office/officeart/2005/8/layout/radial1"/>
    <dgm:cxn modelId="{3F1D4EBA-AF1F-4F16-9521-062E3B424262}" type="presOf" srcId="{09660D4B-64A5-4BCC-9C8C-D853DE429B29}" destId="{6C21DDE2-6841-4228-8001-49B4F0A11354}" srcOrd="1" destOrd="0" presId="urn:microsoft.com/office/officeart/2005/8/layout/radial1"/>
    <dgm:cxn modelId="{2E53089B-0712-4714-BB06-9D66CDCFB7DB}" srcId="{2B36939A-6324-4C05-95D0-B4ACCDD4FC38}" destId="{B2911451-552B-4C50-9BDC-9454420E65E4}" srcOrd="6" destOrd="0" parTransId="{8768CAC7-5FFA-40ED-9393-C3BDAACD8505}" sibTransId="{897C37DF-BABF-418A-A2DB-320E80EE8BDF}"/>
    <dgm:cxn modelId="{86F992BA-EB76-4E84-807E-6386045FF9B9}" type="presOf" srcId="{148542FE-2159-439E-A156-E490653E5138}" destId="{032A5067-226D-4A22-BDAE-18452C1B9900}" srcOrd="1" destOrd="0" presId="urn:microsoft.com/office/officeart/2005/8/layout/radial1"/>
    <dgm:cxn modelId="{80E6B6B1-D242-4EC0-8083-3A91AD80AFA8}" srcId="{2B36939A-6324-4C05-95D0-B4ACCDD4FC38}" destId="{1F2222F5-C97B-4C6F-A63C-57ABB96214F4}" srcOrd="9" destOrd="0" parTransId="{D5908D90-413E-41BF-9C01-C2F4B4EA3157}" sibTransId="{74A0D231-8BE1-4711-9CF0-FC00C34AF0D5}"/>
    <dgm:cxn modelId="{0C1E4A91-73DD-4140-B0C4-9FABE39EFD71}" type="presOf" srcId="{C4F1A851-1996-4529-ADAD-91AD659D22B7}" destId="{190B4254-DECE-470C-AB90-D6E9F9E5ED75}" srcOrd="0" destOrd="0" presId="urn:microsoft.com/office/officeart/2005/8/layout/radial1"/>
    <dgm:cxn modelId="{4C0F6D15-1F60-4A79-87E0-4EC1F10956DA}" type="presOf" srcId="{2D42A3BC-4F7B-4549-8EA1-67EA9339FE26}" destId="{E464B237-A659-416E-9B78-2C6B39641BD0}" srcOrd="0" destOrd="0" presId="urn:microsoft.com/office/officeart/2005/8/layout/radial1"/>
    <dgm:cxn modelId="{BDB7CD87-8532-4FDC-AED6-17498A45C963}" type="presOf" srcId="{D5908D90-413E-41BF-9C01-C2F4B4EA3157}" destId="{54D6E149-276E-4CDD-8D40-F375CCEE72A3}" srcOrd="1" destOrd="0" presId="urn:microsoft.com/office/officeart/2005/8/layout/radial1"/>
    <dgm:cxn modelId="{A87CD99E-D275-4036-8D80-EF3879B440A3}" type="presOf" srcId="{E5A3B176-E763-4EDF-8EE7-2152E3F654FB}" destId="{9E6E6F64-4954-4D1A-9BA5-FE4FF14A9EC9}" srcOrd="0" destOrd="0" presId="urn:microsoft.com/office/officeart/2005/8/layout/radial1"/>
    <dgm:cxn modelId="{79291A8A-3357-433B-90D3-37CBD20F090C}" type="presOf" srcId="{C86781F8-215B-4B2E-B21A-8C40E15D4F85}" destId="{10E1C455-D349-4365-9B03-C0443F1D01A4}" srcOrd="0" destOrd="0" presId="urn:microsoft.com/office/officeart/2005/8/layout/radial1"/>
    <dgm:cxn modelId="{3282E9EF-5B32-4358-AF59-644A98B639F9}" srcId="{2B36939A-6324-4C05-95D0-B4ACCDD4FC38}" destId="{C4F1A851-1996-4529-ADAD-91AD659D22B7}" srcOrd="3" destOrd="0" parTransId="{02BA6448-50CF-4205-8A4F-31CA0E48A5C7}" sibTransId="{B3DC84D4-2815-4D4B-8F43-0DE2135C8ECC}"/>
    <dgm:cxn modelId="{D0978A3C-9829-4CA1-91DF-1C368E8BC857}" srcId="{5980AB75-A2B5-4E67-BC20-5C1F682B48D2}" destId="{2B36939A-6324-4C05-95D0-B4ACCDD4FC38}" srcOrd="0" destOrd="0" parTransId="{371D1D4F-C3F5-44F4-8F71-9B0029909138}" sibTransId="{6E119E50-0C2C-458D-B55F-E057347EAD65}"/>
    <dgm:cxn modelId="{6C449243-2CEA-4C24-9527-8369CCEB24D6}" type="presOf" srcId="{BFF84291-51C5-49EF-8F1A-A0B8FDFC57A7}" destId="{13B1D875-55A9-466E-BBDA-07270AD0CDB6}" srcOrd="0" destOrd="0" presId="urn:microsoft.com/office/officeart/2005/8/layout/radial1"/>
    <dgm:cxn modelId="{64EBF033-888E-49B7-B75B-074DC5EAD0ED}" srcId="{2B36939A-6324-4C05-95D0-B4ACCDD4FC38}" destId="{3E4A437A-8338-4F72-A5B9-FC0A7C03F2BF}" srcOrd="0" destOrd="0" parTransId="{474F4966-18D0-49FD-B9E0-8499E8F74E76}" sibTransId="{FE80A10C-DA7B-43F5-BAD9-71EAA8EDB0F8}"/>
    <dgm:cxn modelId="{6963D647-E1A6-496F-8E92-4163937422BA}" type="presOf" srcId="{806C573D-F9CE-4EE6-ABC3-ECAB052DC6A5}" destId="{7451EF3A-F0FD-418C-B7FC-24F54A0E9C62}" srcOrd="0" destOrd="0" presId="urn:microsoft.com/office/officeart/2005/8/layout/radial1"/>
    <dgm:cxn modelId="{5873C21E-2BC5-4504-9289-B4878FF9D51F}" srcId="{2B36939A-6324-4C05-95D0-B4ACCDD4FC38}" destId="{B846EDBF-A292-408E-880B-885BC2C2DAA4}" srcOrd="1" destOrd="0" parTransId="{C03327AD-7371-4636-AED6-5F67CEA7B3AE}" sibTransId="{1F40A918-B608-467D-A68C-37F5DDF9F8AF}"/>
    <dgm:cxn modelId="{F2658545-A2AD-47AA-B6E2-1769EF09780B}" type="presOf" srcId="{A429AC6F-13FC-40C2-ABD1-AC3AE5DDBF8D}" destId="{C153A28A-DC83-4703-9FA9-2C619C12FC96}" srcOrd="0" destOrd="0" presId="urn:microsoft.com/office/officeart/2005/8/layout/radial1"/>
    <dgm:cxn modelId="{AB254BE6-6191-4CB8-9692-790C1C8E61EB}" type="presOf" srcId="{669EA180-7E7A-4C4A-BA71-C857B84F0E95}" destId="{874A09AC-A882-4986-AEB9-5DC2234DF418}" srcOrd="1" destOrd="0" presId="urn:microsoft.com/office/officeart/2005/8/layout/radial1"/>
    <dgm:cxn modelId="{C2C3DEDF-F105-4D4C-871C-477F65B915F6}" srcId="{2B36939A-6324-4C05-95D0-B4ACCDD4FC38}" destId="{624F00A5-1C55-4CE9-904E-A300E2AEC8CA}" srcOrd="11" destOrd="0" parTransId="{669EA180-7E7A-4C4A-BA71-C857B84F0E95}" sibTransId="{D089A50B-D1C1-4BD0-8214-0866561CF976}"/>
    <dgm:cxn modelId="{B9229E85-06FA-49BD-AA2E-DEEF679D6A14}" srcId="{2B36939A-6324-4C05-95D0-B4ACCDD4FC38}" destId="{BFF84291-51C5-49EF-8F1A-A0B8FDFC57A7}" srcOrd="8" destOrd="0" parTransId="{C86781F8-215B-4B2E-B21A-8C40E15D4F85}" sibTransId="{0546FEDD-4AF4-49F4-B301-8809AFAC7E4C}"/>
    <dgm:cxn modelId="{3762CDA9-BE5F-4853-8FF7-7CD4038F53FB}" type="presOf" srcId="{1F2222F5-C97B-4C6F-A63C-57ABB96214F4}" destId="{FB5DBCAB-5228-4E54-A2FB-6F4D6DF7F2D5}" srcOrd="0" destOrd="0" presId="urn:microsoft.com/office/officeart/2005/8/layout/radial1"/>
    <dgm:cxn modelId="{39E47D70-D3A5-487F-A9CE-F53FB4921C5A}" type="presOf" srcId="{0D8DE158-63E0-4878-99F4-E443E5E9FE6D}" destId="{3B35C0EC-F6E7-47A5-BF7F-3179AFF6519C}" srcOrd="1" destOrd="0" presId="urn:microsoft.com/office/officeart/2005/8/layout/radial1"/>
    <dgm:cxn modelId="{6908E2ED-AC4C-4046-ADF2-27C2A1F743FF}" type="presOf" srcId="{3E4A437A-8338-4F72-A5B9-FC0A7C03F2BF}" destId="{233F01B4-ED67-44D3-979B-02568EF01586}" srcOrd="0" destOrd="0" presId="urn:microsoft.com/office/officeart/2005/8/layout/radial1"/>
    <dgm:cxn modelId="{B3C79BF2-91F6-4B38-9425-8A87DBE80568}" srcId="{2B36939A-6324-4C05-95D0-B4ACCDD4FC38}" destId="{806C573D-F9CE-4EE6-ABC3-ECAB052DC6A5}" srcOrd="5" destOrd="0" parTransId="{A429AC6F-13FC-40C2-ABD1-AC3AE5DDBF8D}" sibTransId="{E36B50EC-99A8-4D00-9DD4-3BD70540CFD2}"/>
    <dgm:cxn modelId="{27A023DE-024D-4C4D-B4B7-1737815BF3F2}" type="presOf" srcId="{5980AB75-A2B5-4E67-BC20-5C1F682B48D2}" destId="{E66DCBE1-D8EA-4B04-91E0-BC4408A48FC6}" srcOrd="0" destOrd="0" presId="urn:microsoft.com/office/officeart/2005/8/layout/radial1"/>
    <dgm:cxn modelId="{B52CF7D7-2AA6-4FF1-91A7-61114DF7C233}" type="presOf" srcId="{852D02AE-710F-4CC1-8CF7-E544FF93EAD6}" destId="{D232C12E-DA5D-4198-B297-E86F737BE229}" srcOrd="0" destOrd="0" presId="urn:microsoft.com/office/officeart/2005/8/layout/radial1"/>
    <dgm:cxn modelId="{EC128E7A-75C3-4E4C-8DF0-C1E88A588DD5}" type="presOf" srcId="{D5908D90-413E-41BF-9C01-C2F4B4EA3157}" destId="{616D8D1C-B635-4E90-8A91-2A5E915FCB00}" srcOrd="0" destOrd="0" presId="urn:microsoft.com/office/officeart/2005/8/layout/radial1"/>
    <dgm:cxn modelId="{68C761B2-AA88-476F-B383-16E8195A90DF}" type="presOf" srcId="{624F00A5-1C55-4CE9-904E-A300E2AEC8CA}" destId="{B8C90522-1280-4A1F-8E95-2353CDE0CA65}" srcOrd="0" destOrd="0" presId="urn:microsoft.com/office/officeart/2005/8/layout/radial1"/>
    <dgm:cxn modelId="{7086FFB5-653A-40B0-AF6C-A9472D0D4D1B}" srcId="{2B36939A-6324-4C05-95D0-B4ACCDD4FC38}" destId="{852D02AE-710F-4CC1-8CF7-E544FF93EAD6}" srcOrd="4" destOrd="0" parTransId="{0D8DE158-63E0-4878-99F4-E443E5E9FE6D}" sibTransId="{F32ECFD2-1276-439C-B933-46EA028EE444}"/>
    <dgm:cxn modelId="{928D91CE-4B43-4F06-9EB3-879A173E7D70}" type="presOf" srcId="{8768CAC7-5FFA-40ED-9393-C3BDAACD8505}" destId="{6D04C80A-093F-4D32-9A87-69C509410BF7}" srcOrd="0" destOrd="0" presId="urn:microsoft.com/office/officeart/2005/8/layout/radial1"/>
    <dgm:cxn modelId="{9BDD57C1-DF02-465D-B0AE-AE7AEFBA22AD}" type="presOf" srcId="{3C52F84F-F0D9-4BD8-AC45-6A2FE86E50E5}" destId="{F8E6C5A8-0BE3-4A3E-8EAB-9C2077C3BEBE}" srcOrd="0" destOrd="0" presId="urn:microsoft.com/office/officeart/2005/8/layout/radial1"/>
    <dgm:cxn modelId="{25425D29-BF0A-42A0-A908-79D563546AAF}" type="presOf" srcId="{669EA180-7E7A-4C4A-BA71-C857B84F0E95}" destId="{BF8E3D53-F2D1-44C5-8D18-4E200DBAC3B6}" srcOrd="0" destOrd="0" presId="urn:microsoft.com/office/officeart/2005/8/layout/radial1"/>
    <dgm:cxn modelId="{E1D0A38D-0D46-422C-A942-19C7C5958ECC}" type="presParOf" srcId="{E66DCBE1-D8EA-4B04-91E0-BC4408A48FC6}" destId="{EA6A1B27-32A2-47F8-A824-B17F70693B8E}" srcOrd="0" destOrd="0" presId="urn:microsoft.com/office/officeart/2005/8/layout/radial1"/>
    <dgm:cxn modelId="{A7DFFB48-DCDE-416B-BD0E-D7F43B6F0EC2}" type="presParOf" srcId="{E66DCBE1-D8EA-4B04-91E0-BC4408A48FC6}" destId="{1BD85B29-1184-4C97-9B65-8C49EED2B79F}" srcOrd="1" destOrd="0" presId="urn:microsoft.com/office/officeart/2005/8/layout/radial1"/>
    <dgm:cxn modelId="{1BA992B3-1297-433F-8737-4FB5884FB453}" type="presParOf" srcId="{1BD85B29-1184-4C97-9B65-8C49EED2B79F}" destId="{0483ADD1-7ADB-46C7-95EF-98A64A60D000}" srcOrd="0" destOrd="0" presId="urn:microsoft.com/office/officeart/2005/8/layout/radial1"/>
    <dgm:cxn modelId="{D264CC56-E9F5-49B2-B73A-184104342160}" type="presParOf" srcId="{E66DCBE1-D8EA-4B04-91E0-BC4408A48FC6}" destId="{233F01B4-ED67-44D3-979B-02568EF01586}" srcOrd="2" destOrd="0" presId="urn:microsoft.com/office/officeart/2005/8/layout/radial1"/>
    <dgm:cxn modelId="{C1D0D534-07BF-430F-BB33-548AAE96D420}" type="presParOf" srcId="{E66DCBE1-D8EA-4B04-91E0-BC4408A48FC6}" destId="{F44123A1-7520-43F9-9173-832780A20C4B}" srcOrd="3" destOrd="0" presId="urn:microsoft.com/office/officeart/2005/8/layout/radial1"/>
    <dgm:cxn modelId="{81111E62-D72F-4DA3-BD2F-C42FC922E2D9}" type="presParOf" srcId="{F44123A1-7520-43F9-9173-832780A20C4B}" destId="{38FD64D4-9655-4BFE-AFB3-FE749B18B0D3}" srcOrd="0" destOrd="0" presId="urn:microsoft.com/office/officeart/2005/8/layout/radial1"/>
    <dgm:cxn modelId="{2178CC65-D2E9-41AC-A4E3-7FCD6C7646A0}" type="presParOf" srcId="{E66DCBE1-D8EA-4B04-91E0-BC4408A48FC6}" destId="{54CCC259-915E-4C1A-8689-74FEEEF27CE7}" srcOrd="4" destOrd="0" presId="urn:microsoft.com/office/officeart/2005/8/layout/radial1"/>
    <dgm:cxn modelId="{8CA3AB8B-0547-4EB5-86F9-EE22EAB260C0}" type="presParOf" srcId="{E66DCBE1-D8EA-4B04-91E0-BC4408A48FC6}" destId="{A67AEBF2-42D6-4AA6-9913-AB4D653A8382}" srcOrd="5" destOrd="0" presId="urn:microsoft.com/office/officeart/2005/8/layout/radial1"/>
    <dgm:cxn modelId="{F1BE8E2B-F6C8-4184-B546-840C4D74DBD9}" type="presParOf" srcId="{A67AEBF2-42D6-4AA6-9913-AB4D653A8382}" destId="{6EEB0FC1-E8FA-425D-BD07-B0FA373B38CC}" srcOrd="0" destOrd="0" presId="urn:microsoft.com/office/officeart/2005/8/layout/radial1"/>
    <dgm:cxn modelId="{EF9D4F4D-CA94-46C2-B72C-D8C5955124AC}" type="presParOf" srcId="{E66DCBE1-D8EA-4B04-91E0-BC4408A48FC6}" destId="{9E6E6F64-4954-4D1A-9BA5-FE4FF14A9EC9}" srcOrd="6" destOrd="0" presId="urn:microsoft.com/office/officeart/2005/8/layout/radial1"/>
    <dgm:cxn modelId="{124E2A37-914E-4529-BC4E-E4FF67DCCE63}" type="presParOf" srcId="{E66DCBE1-D8EA-4B04-91E0-BC4408A48FC6}" destId="{E2EFD67D-132B-4DA7-A79F-FF9411674D3E}" srcOrd="7" destOrd="0" presId="urn:microsoft.com/office/officeart/2005/8/layout/radial1"/>
    <dgm:cxn modelId="{6D5E1998-F169-4DA0-BE6C-5A3C0C9ACE3C}" type="presParOf" srcId="{E2EFD67D-132B-4DA7-A79F-FF9411674D3E}" destId="{30DFD8B3-48C2-4DAF-93E5-CCF90AE67234}" srcOrd="0" destOrd="0" presId="urn:microsoft.com/office/officeart/2005/8/layout/radial1"/>
    <dgm:cxn modelId="{5090B3FB-F801-4B8C-A60C-9E2D8503A60B}" type="presParOf" srcId="{E66DCBE1-D8EA-4B04-91E0-BC4408A48FC6}" destId="{190B4254-DECE-470C-AB90-D6E9F9E5ED75}" srcOrd="8" destOrd="0" presId="urn:microsoft.com/office/officeart/2005/8/layout/radial1"/>
    <dgm:cxn modelId="{167B0C70-B69D-4DE9-841C-6D4ED7EC26BA}" type="presParOf" srcId="{E66DCBE1-D8EA-4B04-91E0-BC4408A48FC6}" destId="{409FF36C-043E-4F0C-9D09-CB79A420A966}" srcOrd="9" destOrd="0" presId="urn:microsoft.com/office/officeart/2005/8/layout/radial1"/>
    <dgm:cxn modelId="{7B5968B1-43FD-4E38-B578-1BD1AF13995D}" type="presParOf" srcId="{409FF36C-043E-4F0C-9D09-CB79A420A966}" destId="{3B35C0EC-F6E7-47A5-BF7F-3179AFF6519C}" srcOrd="0" destOrd="0" presId="urn:microsoft.com/office/officeart/2005/8/layout/radial1"/>
    <dgm:cxn modelId="{C61CE81D-EE72-45E0-9E1C-EEB49BCD9545}" type="presParOf" srcId="{E66DCBE1-D8EA-4B04-91E0-BC4408A48FC6}" destId="{D232C12E-DA5D-4198-B297-E86F737BE229}" srcOrd="10" destOrd="0" presId="urn:microsoft.com/office/officeart/2005/8/layout/radial1"/>
    <dgm:cxn modelId="{0DF26475-792E-4D4B-B65E-A151C5B32B75}" type="presParOf" srcId="{E66DCBE1-D8EA-4B04-91E0-BC4408A48FC6}" destId="{C153A28A-DC83-4703-9FA9-2C619C12FC96}" srcOrd="11" destOrd="0" presId="urn:microsoft.com/office/officeart/2005/8/layout/radial1"/>
    <dgm:cxn modelId="{B519C1C5-D716-4A7F-B102-58D39EA954F2}" type="presParOf" srcId="{C153A28A-DC83-4703-9FA9-2C619C12FC96}" destId="{60CF3B1F-A3E9-4F25-B775-ACC3905F66F0}" srcOrd="0" destOrd="0" presId="urn:microsoft.com/office/officeart/2005/8/layout/radial1"/>
    <dgm:cxn modelId="{76EC9360-C790-4481-81E2-8A895C6653AB}" type="presParOf" srcId="{E66DCBE1-D8EA-4B04-91E0-BC4408A48FC6}" destId="{7451EF3A-F0FD-418C-B7FC-24F54A0E9C62}" srcOrd="12" destOrd="0" presId="urn:microsoft.com/office/officeart/2005/8/layout/radial1"/>
    <dgm:cxn modelId="{ECD3FA99-5481-47D1-97D6-A3FC52EB19B1}" type="presParOf" srcId="{E66DCBE1-D8EA-4B04-91E0-BC4408A48FC6}" destId="{6D04C80A-093F-4D32-9A87-69C509410BF7}" srcOrd="13" destOrd="0" presId="urn:microsoft.com/office/officeart/2005/8/layout/radial1"/>
    <dgm:cxn modelId="{CD5E2047-0DA9-4984-A506-4E863289850E}" type="presParOf" srcId="{6D04C80A-093F-4D32-9A87-69C509410BF7}" destId="{2D50A1FE-6A31-4D81-89FB-E34F0E47958F}" srcOrd="0" destOrd="0" presId="urn:microsoft.com/office/officeart/2005/8/layout/radial1"/>
    <dgm:cxn modelId="{9531966E-2319-4438-8663-679268085558}" type="presParOf" srcId="{E66DCBE1-D8EA-4B04-91E0-BC4408A48FC6}" destId="{A56A584F-F437-4A9E-9272-65C16298DD19}" srcOrd="14" destOrd="0" presId="urn:microsoft.com/office/officeart/2005/8/layout/radial1"/>
    <dgm:cxn modelId="{BE24ADA6-0DF0-481A-93A3-9558C4D96B26}" type="presParOf" srcId="{E66DCBE1-D8EA-4B04-91E0-BC4408A48FC6}" destId="{AF51B2DC-0C57-4433-85EB-D06186F1C245}" srcOrd="15" destOrd="0" presId="urn:microsoft.com/office/officeart/2005/8/layout/radial1"/>
    <dgm:cxn modelId="{89150267-7E74-4913-9F56-E9A284093DDD}" type="presParOf" srcId="{AF51B2DC-0C57-4433-85EB-D06186F1C245}" destId="{032A5067-226D-4A22-BDAE-18452C1B9900}" srcOrd="0" destOrd="0" presId="urn:microsoft.com/office/officeart/2005/8/layout/radial1"/>
    <dgm:cxn modelId="{F0206E33-0C8A-48DF-AAD0-BD19E673B760}" type="presParOf" srcId="{E66DCBE1-D8EA-4B04-91E0-BC4408A48FC6}" destId="{E464B237-A659-416E-9B78-2C6B39641BD0}" srcOrd="16" destOrd="0" presId="urn:microsoft.com/office/officeart/2005/8/layout/radial1"/>
    <dgm:cxn modelId="{4C2942BB-0E65-4A82-9C22-BEF1E3DF3787}" type="presParOf" srcId="{E66DCBE1-D8EA-4B04-91E0-BC4408A48FC6}" destId="{10E1C455-D349-4365-9B03-C0443F1D01A4}" srcOrd="17" destOrd="0" presId="urn:microsoft.com/office/officeart/2005/8/layout/radial1"/>
    <dgm:cxn modelId="{993FF3F5-0182-4BC7-9C12-B995B8A2E585}" type="presParOf" srcId="{10E1C455-D349-4365-9B03-C0443F1D01A4}" destId="{C6A8D880-DB10-4047-BC85-F34EFE0E2446}" srcOrd="0" destOrd="0" presId="urn:microsoft.com/office/officeart/2005/8/layout/radial1"/>
    <dgm:cxn modelId="{45BBAD6D-7E30-4F92-A6B9-C8AC855E1FEE}" type="presParOf" srcId="{E66DCBE1-D8EA-4B04-91E0-BC4408A48FC6}" destId="{13B1D875-55A9-466E-BBDA-07270AD0CDB6}" srcOrd="18" destOrd="0" presId="urn:microsoft.com/office/officeart/2005/8/layout/radial1"/>
    <dgm:cxn modelId="{E934CAD1-F0A7-4DE4-B012-29CEE5256CBF}" type="presParOf" srcId="{E66DCBE1-D8EA-4B04-91E0-BC4408A48FC6}" destId="{616D8D1C-B635-4E90-8A91-2A5E915FCB00}" srcOrd="19" destOrd="0" presId="urn:microsoft.com/office/officeart/2005/8/layout/radial1"/>
    <dgm:cxn modelId="{F1F23AFE-CC3D-4372-BF3A-704F5E24BAD0}" type="presParOf" srcId="{616D8D1C-B635-4E90-8A91-2A5E915FCB00}" destId="{54D6E149-276E-4CDD-8D40-F375CCEE72A3}" srcOrd="0" destOrd="0" presId="urn:microsoft.com/office/officeart/2005/8/layout/radial1"/>
    <dgm:cxn modelId="{093BE9ED-6B92-4DD3-B8D7-D1DDB1BD8A8F}" type="presParOf" srcId="{E66DCBE1-D8EA-4B04-91E0-BC4408A48FC6}" destId="{FB5DBCAB-5228-4E54-A2FB-6F4D6DF7F2D5}" srcOrd="20" destOrd="0" presId="urn:microsoft.com/office/officeart/2005/8/layout/radial1"/>
    <dgm:cxn modelId="{B0717E8A-018D-4F60-90EA-0323E74C0318}" type="presParOf" srcId="{E66DCBE1-D8EA-4B04-91E0-BC4408A48FC6}" destId="{5E965A09-6D2A-4643-921A-02F3F090D337}" srcOrd="21" destOrd="0" presId="urn:microsoft.com/office/officeart/2005/8/layout/radial1"/>
    <dgm:cxn modelId="{F69B4703-AD00-4879-A376-8719EB1308A3}" type="presParOf" srcId="{5E965A09-6D2A-4643-921A-02F3F090D337}" destId="{F5F8EC1C-3F03-402E-9A4D-5FB641ECFC4D}" srcOrd="0" destOrd="0" presId="urn:microsoft.com/office/officeart/2005/8/layout/radial1"/>
    <dgm:cxn modelId="{E57D98F2-408A-44CC-8BF9-C3729B8EA53D}" type="presParOf" srcId="{E66DCBE1-D8EA-4B04-91E0-BC4408A48FC6}" destId="{AF1FAD73-AF2B-4955-A59C-4B70BB63C83E}" srcOrd="22" destOrd="0" presId="urn:microsoft.com/office/officeart/2005/8/layout/radial1"/>
    <dgm:cxn modelId="{480F10B2-C161-46E3-8E26-51E639C23BB7}" type="presParOf" srcId="{E66DCBE1-D8EA-4B04-91E0-BC4408A48FC6}" destId="{BF8E3D53-F2D1-44C5-8D18-4E200DBAC3B6}" srcOrd="23" destOrd="0" presId="urn:microsoft.com/office/officeart/2005/8/layout/radial1"/>
    <dgm:cxn modelId="{F1E06D64-FABB-4EBE-A9F5-A20664546B24}" type="presParOf" srcId="{BF8E3D53-F2D1-44C5-8D18-4E200DBAC3B6}" destId="{874A09AC-A882-4986-AEB9-5DC2234DF418}" srcOrd="0" destOrd="0" presId="urn:microsoft.com/office/officeart/2005/8/layout/radial1"/>
    <dgm:cxn modelId="{697E9FA3-BDB0-4E12-B521-E2EB44A23C8C}" type="presParOf" srcId="{E66DCBE1-D8EA-4B04-91E0-BC4408A48FC6}" destId="{B8C90522-1280-4A1F-8E95-2353CDE0CA65}" srcOrd="24" destOrd="0" presId="urn:microsoft.com/office/officeart/2005/8/layout/radial1"/>
    <dgm:cxn modelId="{78E24250-C11B-4C7D-9020-DD7FBCC965E7}" type="presParOf" srcId="{E66DCBE1-D8EA-4B04-91E0-BC4408A48FC6}" destId="{E53D5122-32E8-4A84-AC97-6AD98BC26BD4}" srcOrd="25" destOrd="0" presId="urn:microsoft.com/office/officeart/2005/8/layout/radial1"/>
    <dgm:cxn modelId="{1872AF9D-2C09-43FC-A5F1-366883F00BC9}" type="presParOf" srcId="{E53D5122-32E8-4A84-AC97-6AD98BC26BD4}" destId="{6C21DDE2-6841-4228-8001-49B4F0A11354}" srcOrd="0" destOrd="0" presId="urn:microsoft.com/office/officeart/2005/8/layout/radial1"/>
    <dgm:cxn modelId="{6C68AD48-D3B9-40D8-8814-AB108C15A763}" type="presParOf" srcId="{E66DCBE1-D8EA-4B04-91E0-BC4408A48FC6}" destId="{F8E6C5A8-0BE3-4A3E-8EAB-9C2077C3BEBE}" srcOrd="26" destOrd="0" presId="urn:microsoft.com/office/officeart/2005/8/layout/radial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FE99D-E95A-4640-B86E-5A266AFEB97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00818F79-48A2-48A1-B177-6AD72F96A409}">
      <dgm:prSet phldrT="[Texte]" custT="1"/>
      <dgm:spPr>
        <a:xfrm>
          <a:off x="4956045" y="2769867"/>
          <a:ext cx="1641733" cy="1596240"/>
        </a:xfrm>
        <a:solidFill>
          <a:srgbClr val="000000"/>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Population </a:t>
          </a:r>
          <a:r>
            <a:rPr lang="fr-FR" sz="1000" b="1" dirty="0" err="1">
              <a:solidFill>
                <a:sysClr val="window" lastClr="FFFFFF"/>
              </a:solidFill>
              <a:latin typeface="+mn-lt"/>
              <a:ea typeface="+mn-ea"/>
              <a:cs typeface="+mn-cs"/>
            </a:rPr>
            <a:t>CMUc</a:t>
          </a:r>
          <a:r>
            <a:rPr lang="fr-FR" sz="1000" b="1" dirty="0">
              <a:solidFill>
                <a:sysClr val="window" lastClr="FFFFFF"/>
              </a:solidFill>
              <a:latin typeface="+mn-lt"/>
              <a:ea typeface="+mn-ea"/>
              <a:cs typeface="+mn-cs"/>
            </a:rPr>
            <a:t> &lt; 60 ans</a:t>
          </a:r>
        </a:p>
        <a:p>
          <a:r>
            <a:rPr lang="fr-FR" sz="1000" b="1" dirty="0">
              <a:solidFill>
                <a:sysClr val="window" lastClr="FFFFFF"/>
              </a:solidFill>
              <a:latin typeface="+mn-lt"/>
              <a:ea typeface="+mn-ea"/>
              <a:cs typeface="+mn-cs"/>
            </a:rPr>
            <a:t>4 </a:t>
          </a:r>
          <a:r>
            <a:rPr lang="fr-FR" sz="1000" b="1" dirty="0" smtClean="0">
              <a:solidFill>
                <a:sysClr val="window" lastClr="FFFFFF"/>
              </a:solidFill>
              <a:latin typeface="+mn-lt"/>
              <a:ea typeface="+mn-ea"/>
              <a:cs typeface="+mn-cs"/>
            </a:rPr>
            <a:t>749 000</a:t>
          </a:r>
          <a:endParaRPr lang="fr-FR" sz="1000" b="1" dirty="0">
            <a:solidFill>
              <a:sysClr val="window" lastClr="FFFFFF"/>
            </a:solidFill>
            <a:latin typeface="+mn-lt"/>
            <a:ea typeface="+mn-ea"/>
            <a:cs typeface="+mn-cs"/>
          </a:endParaRPr>
        </a:p>
      </dgm:t>
    </dgm:pt>
    <dgm:pt modelId="{4BA17A01-1D81-4FFD-BE47-4194BAC8BF50}" type="parTrans" cxnId="{5A95FDC8-E7B6-4068-BB35-CB3F385CEF60}">
      <dgm:prSet/>
      <dgm:spPr/>
      <dgm:t>
        <a:bodyPr/>
        <a:lstStyle/>
        <a:p>
          <a:endParaRPr lang="fr-FR" sz="1000">
            <a:latin typeface="+mn-lt"/>
          </a:endParaRPr>
        </a:p>
      </dgm:t>
    </dgm:pt>
    <dgm:pt modelId="{50C31598-C8AD-471F-996E-526D6C2C40FF}" type="sibTrans" cxnId="{5A95FDC8-E7B6-4068-BB35-CB3F385CEF60}">
      <dgm:prSet/>
      <dgm:spPr/>
      <dgm:t>
        <a:bodyPr/>
        <a:lstStyle/>
        <a:p>
          <a:endParaRPr lang="fr-FR" sz="1000">
            <a:latin typeface="+mn-lt"/>
          </a:endParaRPr>
        </a:p>
      </dgm:t>
    </dgm:pt>
    <dgm:pt modelId="{1603DD34-BBEA-4096-81ED-D96B6F106836}">
      <dgm:prSet phldrT="[Texte]" custT="1"/>
      <dgm:spPr>
        <a:xfrm>
          <a:off x="5051721" y="-123017"/>
          <a:ext cx="1450381" cy="13612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Maladies </a:t>
          </a:r>
          <a:r>
            <a:rPr lang="fr-FR" sz="1000" b="1" dirty="0" err="1" smtClean="0">
              <a:solidFill>
                <a:sysClr val="window" lastClr="FFFFFF"/>
              </a:solidFill>
              <a:latin typeface="+mn-lt"/>
              <a:ea typeface="+mn-ea"/>
              <a:cs typeface="+mn-cs"/>
            </a:rPr>
            <a:t>cardioneuro</a:t>
          </a:r>
          <a:endParaRPr lang="fr-FR" sz="1000" b="1" dirty="0" smtClean="0">
            <a:solidFill>
              <a:sysClr val="window" lastClr="FFFFFF"/>
            </a:solidFill>
            <a:latin typeface="+mn-lt"/>
            <a:ea typeface="+mn-ea"/>
            <a:cs typeface="+mn-cs"/>
          </a:endParaRPr>
        </a:p>
        <a:p>
          <a:r>
            <a:rPr lang="fr-FR" sz="1000" b="1" dirty="0" smtClean="0">
              <a:solidFill>
                <a:sysClr val="window" lastClr="FFFFFF"/>
              </a:solidFill>
              <a:latin typeface="+mn-lt"/>
              <a:ea typeface="+mn-ea"/>
              <a:cs typeface="+mn-cs"/>
            </a:rPr>
            <a:t>vasculaires</a:t>
          </a:r>
          <a:endParaRPr lang="fr-FR" sz="1000" b="1" dirty="0">
            <a:solidFill>
              <a:sysClr val="window" lastClr="FFFFFF"/>
            </a:solidFill>
            <a:latin typeface="+mn-lt"/>
            <a:ea typeface="+mn-ea"/>
            <a:cs typeface="+mn-cs"/>
          </a:endParaRPr>
        </a:p>
        <a:p>
          <a:r>
            <a:rPr lang="fr-FR" sz="1000" b="1" dirty="0">
              <a:solidFill>
                <a:sysClr val="window" lastClr="FFFFFF"/>
              </a:solidFill>
              <a:latin typeface="+mn-lt"/>
              <a:ea typeface="+mn-ea"/>
              <a:cs typeface="+mn-cs"/>
            </a:rPr>
            <a:t>74 </a:t>
          </a:r>
          <a:r>
            <a:rPr lang="fr-FR" sz="1000" b="1" dirty="0" smtClean="0">
              <a:solidFill>
                <a:sysClr val="window" lastClr="FFFFFF"/>
              </a:solidFill>
              <a:latin typeface="+mn-lt"/>
              <a:ea typeface="+mn-ea"/>
              <a:cs typeface="+mn-cs"/>
            </a:rPr>
            <a:t>900</a:t>
          </a:r>
        </a:p>
        <a:p>
          <a:r>
            <a:rPr lang="fr-FR" sz="1000" b="1" dirty="0" smtClean="0">
              <a:solidFill>
                <a:sysClr val="window" lastClr="FFFFFF"/>
              </a:solidFill>
              <a:latin typeface="+mn-lt"/>
              <a:ea typeface="+mn-ea"/>
              <a:cs typeface="+mn-cs"/>
            </a:rPr>
            <a:t> 1,6%</a:t>
          </a:r>
          <a:endParaRPr lang="fr-FR" sz="1000" b="1" dirty="0">
            <a:solidFill>
              <a:sysClr val="window" lastClr="FFFFFF"/>
            </a:solidFill>
            <a:latin typeface="+mn-lt"/>
            <a:ea typeface="+mn-ea"/>
            <a:cs typeface="+mn-cs"/>
          </a:endParaRPr>
        </a:p>
      </dgm:t>
    </dgm:pt>
    <dgm:pt modelId="{8795CE2C-CF4B-4B73-BB7D-AC53BA90F561}" type="parTrans" cxnId="{AECC961D-E15E-4B52-A6F7-11D7CEF09E60}">
      <dgm:prSet custT="1"/>
      <dgm:spPr>
        <a:xfrm rot="16200000">
          <a:off x="5529549" y="1822827"/>
          <a:ext cx="494725"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149D32C9-B1FC-4819-AEA1-29B749E3A352}" type="sibTrans" cxnId="{AECC961D-E15E-4B52-A6F7-11D7CEF09E60}">
      <dgm:prSet/>
      <dgm:spPr/>
      <dgm:t>
        <a:bodyPr/>
        <a:lstStyle/>
        <a:p>
          <a:endParaRPr lang="fr-FR" sz="1000">
            <a:latin typeface="+mn-lt"/>
          </a:endParaRPr>
        </a:p>
      </dgm:t>
    </dgm:pt>
    <dgm:pt modelId="{A3C0D100-90D3-469D-BD69-27FDB83EE5B4}">
      <dgm:prSet phldrT="[Texte]" custT="1"/>
      <dgm:spPr>
        <a:xfrm>
          <a:off x="6450711" y="221802"/>
          <a:ext cx="1450381" cy="1361267"/>
        </a:xfrm>
        <a:solidFill>
          <a:srgbClr val="C00000"/>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Traitements du risque </a:t>
          </a:r>
          <a:r>
            <a:rPr lang="fr-FR" sz="1000" b="1" dirty="0" smtClean="0">
              <a:solidFill>
                <a:sysClr val="window" lastClr="FFFFFF"/>
              </a:solidFill>
              <a:latin typeface="+mn-lt"/>
              <a:ea typeface="+mn-ea"/>
              <a:cs typeface="+mn-cs"/>
            </a:rPr>
            <a:t>vasculaire</a:t>
          </a:r>
          <a:endParaRPr lang="fr-FR" sz="1000" b="1" dirty="0">
            <a:solidFill>
              <a:sysClr val="window" lastClr="FFFFFF"/>
            </a:solidFill>
            <a:latin typeface="+mn-lt"/>
            <a:ea typeface="+mn-ea"/>
            <a:cs typeface="+mn-cs"/>
          </a:endParaRPr>
        </a:p>
        <a:p>
          <a:r>
            <a:rPr lang="fr-FR" sz="1000" b="1" dirty="0">
              <a:solidFill>
                <a:sysClr val="window" lastClr="FFFFFF"/>
              </a:solidFill>
              <a:latin typeface="+mn-lt"/>
              <a:ea typeface="+mn-ea"/>
              <a:cs typeface="+mn-cs"/>
            </a:rPr>
            <a:t>187 </a:t>
          </a:r>
          <a:r>
            <a:rPr lang="fr-FR" sz="1000" b="1" dirty="0" smtClean="0">
              <a:solidFill>
                <a:sysClr val="window" lastClr="FFFFFF"/>
              </a:solidFill>
              <a:latin typeface="+mn-lt"/>
              <a:ea typeface="+mn-ea"/>
              <a:cs typeface="+mn-cs"/>
            </a:rPr>
            <a:t>400 </a:t>
          </a:r>
        </a:p>
        <a:p>
          <a:r>
            <a:rPr lang="fr-FR" sz="1000" b="1" dirty="0" smtClean="0">
              <a:solidFill>
                <a:sysClr val="window" lastClr="FFFFFF"/>
              </a:solidFill>
              <a:latin typeface="+mn-lt"/>
              <a:ea typeface="+mn-ea"/>
              <a:cs typeface="+mn-cs"/>
            </a:rPr>
            <a:t>3,9%</a:t>
          </a:r>
          <a:endParaRPr lang="fr-FR" sz="1000" b="1" dirty="0">
            <a:solidFill>
              <a:sysClr val="window" lastClr="FFFFFF"/>
            </a:solidFill>
            <a:latin typeface="+mn-lt"/>
            <a:ea typeface="+mn-ea"/>
            <a:cs typeface="+mn-cs"/>
          </a:endParaRPr>
        </a:p>
      </dgm:t>
    </dgm:pt>
    <dgm:pt modelId="{3C869A5B-7622-456C-8E1B-75F7D7F5A15D}" type="parTrans" cxnId="{378B08C8-CCAF-4517-BCE3-46E933996904}">
      <dgm:prSet custT="1"/>
      <dgm:spPr>
        <a:xfrm rot="17861538">
          <a:off x="6247001" y="2001001"/>
          <a:ext cx="490306"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317A1061-516B-4775-A89E-D32862F3B783}" type="sibTrans" cxnId="{378B08C8-CCAF-4517-BCE3-46E933996904}">
      <dgm:prSet/>
      <dgm:spPr/>
      <dgm:t>
        <a:bodyPr/>
        <a:lstStyle/>
        <a:p>
          <a:endParaRPr lang="fr-FR" sz="1000">
            <a:latin typeface="+mn-lt"/>
          </a:endParaRPr>
        </a:p>
      </dgm:t>
    </dgm:pt>
    <dgm:pt modelId="{56CA8DC0-CF5F-4AF0-9986-C7C3A8D84C6B}">
      <dgm:prSet phldrT="[Texte]" custT="1"/>
      <dgm:spPr>
        <a:xfrm>
          <a:off x="7529208" y="1177268"/>
          <a:ext cx="1450381" cy="13612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Diabète</a:t>
          </a:r>
        </a:p>
        <a:p>
          <a:r>
            <a:rPr lang="fr-FR" sz="1000" b="1" dirty="0">
              <a:solidFill>
                <a:sysClr val="window" lastClr="FFFFFF"/>
              </a:solidFill>
              <a:latin typeface="+mn-lt"/>
              <a:ea typeface="+mn-ea"/>
              <a:cs typeface="+mn-cs"/>
            </a:rPr>
            <a:t>131 400 </a:t>
          </a:r>
          <a:endParaRPr lang="fr-FR" sz="1000" b="1" dirty="0" smtClean="0">
            <a:solidFill>
              <a:sysClr val="window" lastClr="FFFFFF"/>
            </a:solidFill>
            <a:latin typeface="+mn-lt"/>
            <a:ea typeface="+mn-ea"/>
            <a:cs typeface="+mn-cs"/>
          </a:endParaRPr>
        </a:p>
        <a:p>
          <a:r>
            <a:rPr lang="fr-FR" sz="1000" b="1" dirty="0" smtClean="0">
              <a:solidFill>
                <a:sysClr val="window" lastClr="FFFFFF"/>
              </a:solidFill>
              <a:latin typeface="+mn-lt"/>
              <a:ea typeface="+mn-ea"/>
              <a:cs typeface="+mn-cs"/>
            </a:rPr>
            <a:t>2,8%</a:t>
          </a:r>
          <a:endParaRPr lang="fr-FR" sz="1000" b="1" dirty="0">
            <a:solidFill>
              <a:sysClr val="window" lastClr="FFFFFF"/>
            </a:solidFill>
            <a:latin typeface="+mn-lt"/>
            <a:ea typeface="+mn-ea"/>
            <a:cs typeface="+mn-cs"/>
          </a:endParaRPr>
        </a:p>
      </dgm:t>
    </dgm:pt>
    <dgm:pt modelId="{C5F62186-8470-4C2C-9EED-D0364C75F71A}" type="parTrans" cxnId="{4D07ECEC-8D11-4531-BE9B-936C0DE8A3CE}">
      <dgm:prSet custT="1"/>
      <dgm:spPr>
        <a:xfrm rot="19523077">
          <a:off x="6799677" y="2492029"/>
          <a:ext cx="480373"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F2D45026-F451-4281-8688-A4F33CA48363}" type="sibTrans" cxnId="{4D07ECEC-8D11-4531-BE9B-936C0DE8A3CE}">
      <dgm:prSet/>
      <dgm:spPr/>
      <dgm:t>
        <a:bodyPr/>
        <a:lstStyle/>
        <a:p>
          <a:endParaRPr lang="fr-FR" sz="1000">
            <a:latin typeface="+mn-lt"/>
          </a:endParaRPr>
        </a:p>
      </dgm:t>
    </dgm:pt>
    <dgm:pt modelId="{67BC6225-9403-4A76-AA2D-88D907D4C7B8}">
      <dgm:prSet phldrT="[Texte]" custT="1"/>
      <dgm:spPr>
        <a:xfrm>
          <a:off x="3652732" y="221802"/>
          <a:ext cx="1450381" cy="1361267"/>
        </a:xfrm>
        <a:solidFill>
          <a:srgbClr val="558C00"/>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Maternité (avec ou sans pathologies)</a:t>
          </a:r>
        </a:p>
        <a:p>
          <a:r>
            <a:rPr lang="fr-FR" sz="1000" b="1" dirty="0">
              <a:solidFill>
                <a:sysClr val="window" lastClr="FFFFFF"/>
              </a:solidFill>
              <a:latin typeface="+mn-lt"/>
              <a:ea typeface="+mn-ea"/>
              <a:cs typeface="+mn-cs"/>
            </a:rPr>
            <a:t>206 </a:t>
          </a:r>
          <a:r>
            <a:rPr lang="fr-FR" sz="1000" b="1" dirty="0" smtClean="0">
              <a:solidFill>
                <a:sysClr val="window" lastClr="FFFFFF"/>
              </a:solidFill>
              <a:latin typeface="+mn-lt"/>
              <a:ea typeface="+mn-ea"/>
              <a:cs typeface="+mn-cs"/>
            </a:rPr>
            <a:t>400</a:t>
          </a:r>
        </a:p>
        <a:p>
          <a:r>
            <a:rPr lang="fr-FR" sz="1000" b="1" dirty="0" smtClean="0">
              <a:solidFill>
                <a:sysClr val="window" lastClr="FFFFFF"/>
              </a:solidFill>
              <a:latin typeface="+mn-lt"/>
              <a:ea typeface="+mn-ea"/>
              <a:cs typeface="+mn-cs"/>
            </a:rPr>
            <a:t> 4,4%</a:t>
          </a:r>
          <a:endParaRPr lang="fr-FR" sz="1000" b="1" dirty="0">
            <a:solidFill>
              <a:sysClr val="window" lastClr="FFFFFF"/>
            </a:solidFill>
            <a:latin typeface="+mn-lt"/>
            <a:ea typeface="+mn-ea"/>
            <a:cs typeface="+mn-cs"/>
          </a:endParaRPr>
        </a:p>
      </dgm:t>
    </dgm:pt>
    <dgm:pt modelId="{B157C8C5-3280-4077-82D0-B8EE5511EE55}" type="parTrans" cxnId="{C744D471-AFCB-4238-A92A-C399027953FA}">
      <dgm:prSet custT="1"/>
      <dgm:spPr>
        <a:xfrm rot="14538462">
          <a:off x="4816516" y="2001001"/>
          <a:ext cx="490306"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67EFAADD-DEEE-45CD-A153-18A1DCF07CD2}" type="sibTrans" cxnId="{C744D471-AFCB-4238-A92A-C399027953FA}">
      <dgm:prSet/>
      <dgm:spPr/>
      <dgm:t>
        <a:bodyPr/>
        <a:lstStyle/>
        <a:p>
          <a:endParaRPr lang="fr-FR" sz="1000">
            <a:latin typeface="+mn-lt"/>
          </a:endParaRPr>
        </a:p>
      </dgm:t>
    </dgm:pt>
    <dgm:pt modelId="{97647C8A-E2CF-4BD7-B361-75F4439BB376}">
      <dgm:prSet phldrT="[Texte]" custT="1"/>
      <dgm:spPr>
        <a:xfrm>
          <a:off x="8040143" y="2524493"/>
          <a:ext cx="1450381" cy="13612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Cancers</a:t>
          </a:r>
        </a:p>
        <a:p>
          <a:r>
            <a:rPr lang="fr-FR" sz="1000" b="1" dirty="0">
              <a:solidFill>
                <a:sysClr val="window" lastClr="FFFFFF"/>
              </a:solidFill>
              <a:latin typeface="+mn-lt"/>
              <a:ea typeface="+mn-ea"/>
              <a:cs typeface="+mn-cs"/>
            </a:rPr>
            <a:t>46 000 </a:t>
          </a:r>
          <a:endParaRPr lang="fr-FR" sz="1000" b="1" dirty="0" smtClean="0">
            <a:solidFill>
              <a:sysClr val="window" lastClr="FFFFFF"/>
            </a:solidFill>
            <a:latin typeface="+mn-lt"/>
            <a:ea typeface="+mn-ea"/>
            <a:cs typeface="+mn-cs"/>
          </a:endParaRPr>
        </a:p>
        <a:p>
          <a:r>
            <a:rPr lang="fr-FR" sz="1000" b="1" dirty="0" smtClean="0">
              <a:solidFill>
                <a:sysClr val="window" lastClr="FFFFFF"/>
              </a:solidFill>
              <a:latin typeface="+mn-lt"/>
              <a:ea typeface="+mn-ea"/>
              <a:cs typeface="+mn-cs"/>
            </a:rPr>
            <a:t> </a:t>
          </a:r>
          <a:r>
            <a:rPr lang="fr-FR" sz="1000" b="1" dirty="0">
              <a:solidFill>
                <a:sysClr val="window" lastClr="FFFFFF"/>
              </a:solidFill>
              <a:latin typeface="+mn-lt"/>
              <a:ea typeface="+mn-ea"/>
              <a:cs typeface="+mn-cs"/>
            </a:rPr>
            <a:t>0,97%</a:t>
          </a:r>
        </a:p>
      </dgm:t>
    </dgm:pt>
    <dgm:pt modelId="{9C723055-7643-4DBB-8BA4-E51376DF11B0}" type="parTrans" cxnId="{82EE136D-FCFD-43F5-8364-3938F876BD66}">
      <dgm:prSet custT="1"/>
      <dgm:spPr>
        <a:xfrm rot="21184615">
          <a:off x="7060311" y="3179213"/>
          <a:ext cx="473326"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BE31195E-4447-48BA-8F9C-78B96DE7CC6C}" type="sibTrans" cxnId="{82EE136D-FCFD-43F5-8364-3938F876BD66}">
      <dgm:prSet/>
      <dgm:spPr/>
      <dgm:t>
        <a:bodyPr/>
        <a:lstStyle/>
        <a:p>
          <a:endParaRPr lang="fr-FR" sz="1000">
            <a:latin typeface="+mn-lt"/>
          </a:endParaRPr>
        </a:p>
      </dgm:t>
    </dgm:pt>
    <dgm:pt modelId="{842A04EE-1A53-41FB-B523-07061EF5FE2C}">
      <dgm:prSet phldrT="[Texte]" custT="1"/>
      <dgm:spPr>
        <a:xfrm>
          <a:off x="7866467" y="3954846"/>
          <a:ext cx="1450381" cy="13612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Maladies psychiatriques</a:t>
          </a:r>
        </a:p>
        <a:p>
          <a:r>
            <a:rPr lang="fr-FR" sz="1000" b="1" dirty="0">
              <a:solidFill>
                <a:sysClr val="window" lastClr="FFFFFF"/>
              </a:solidFill>
              <a:latin typeface="+mn-lt"/>
              <a:ea typeface="+mn-ea"/>
              <a:cs typeface="+mn-cs"/>
            </a:rPr>
            <a:t>204 800 </a:t>
          </a:r>
          <a:endParaRPr lang="fr-FR" sz="1000" b="1" dirty="0" smtClean="0">
            <a:solidFill>
              <a:sysClr val="window" lastClr="FFFFFF"/>
            </a:solidFill>
            <a:latin typeface="+mn-lt"/>
            <a:ea typeface="+mn-ea"/>
            <a:cs typeface="+mn-cs"/>
          </a:endParaRPr>
        </a:p>
        <a:p>
          <a:r>
            <a:rPr lang="fr-FR" sz="1000" b="1" dirty="0" smtClean="0">
              <a:solidFill>
                <a:sysClr val="window" lastClr="FFFFFF"/>
              </a:solidFill>
              <a:latin typeface="+mn-lt"/>
              <a:ea typeface="+mn-ea"/>
              <a:cs typeface="+mn-cs"/>
            </a:rPr>
            <a:t>4,3%</a:t>
          </a:r>
          <a:endParaRPr lang="fr-FR" sz="1000" b="1" dirty="0">
            <a:solidFill>
              <a:sysClr val="window" lastClr="FFFFFF"/>
            </a:solidFill>
            <a:latin typeface="+mn-lt"/>
            <a:ea typeface="+mn-ea"/>
            <a:cs typeface="+mn-cs"/>
          </a:endParaRPr>
        </a:p>
      </dgm:t>
    </dgm:pt>
    <dgm:pt modelId="{AAFB9C02-AFA0-424D-869A-B86D9D70569F}" type="parTrans" cxnId="{CA0B5392-55FA-4811-BED4-0F56349D504D}">
      <dgm:prSet custT="1"/>
      <dgm:spPr>
        <a:xfrm rot="1246154">
          <a:off x="6971853" y="3907208"/>
          <a:ext cx="475910"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9365AF47-DF36-42EB-915D-691FF5578F69}" type="sibTrans" cxnId="{CA0B5392-55FA-4811-BED4-0F56349D504D}">
      <dgm:prSet/>
      <dgm:spPr/>
      <dgm:t>
        <a:bodyPr/>
        <a:lstStyle/>
        <a:p>
          <a:endParaRPr lang="fr-FR" sz="1000">
            <a:latin typeface="+mn-lt"/>
          </a:endParaRPr>
        </a:p>
      </dgm:t>
    </dgm:pt>
    <dgm:pt modelId="{B42B4123-412A-4062-BC8D-7FA496B0A808}">
      <dgm:prSet phldrT="[Texte]" custT="1"/>
      <dgm:spPr>
        <a:xfrm>
          <a:off x="7047967" y="5140648"/>
          <a:ext cx="1450381" cy="1361267"/>
        </a:xfrm>
        <a:solidFill>
          <a:srgbClr val="C00000"/>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Traitements psychotropes </a:t>
          </a:r>
          <a:r>
            <a:rPr lang="fr-FR" sz="1000" b="1" dirty="0" smtClean="0">
              <a:solidFill>
                <a:sysClr val="window" lastClr="FFFFFF"/>
              </a:solidFill>
              <a:latin typeface="+mn-lt"/>
              <a:ea typeface="+mn-ea"/>
              <a:cs typeface="+mn-cs"/>
            </a:rPr>
            <a:t>279 </a:t>
          </a:r>
          <a:r>
            <a:rPr lang="fr-FR" sz="1000" b="1" dirty="0">
              <a:solidFill>
                <a:sysClr val="window" lastClr="FFFFFF"/>
              </a:solidFill>
              <a:latin typeface="+mn-lt"/>
              <a:ea typeface="+mn-ea"/>
              <a:cs typeface="+mn-cs"/>
            </a:rPr>
            <a:t>300 </a:t>
          </a:r>
          <a:endParaRPr lang="fr-FR" sz="1000" b="1" dirty="0" smtClean="0">
            <a:solidFill>
              <a:sysClr val="window" lastClr="FFFFFF"/>
            </a:solidFill>
            <a:latin typeface="+mn-lt"/>
            <a:ea typeface="+mn-ea"/>
            <a:cs typeface="+mn-cs"/>
          </a:endParaRPr>
        </a:p>
        <a:p>
          <a:r>
            <a:rPr lang="fr-FR" sz="1000" b="1" dirty="0" smtClean="0">
              <a:solidFill>
                <a:sysClr val="window" lastClr="FFFFFF"/>
              </a:solidFill>
              <a:latin typeface="+mn-lt"/>
              <a:ea typeface="+mn-ea"/>
              <a:cs typeface="+mn-cs"/>
            </a:rPr>
            <a:t>5,9%</a:t>
          </a:r>
          <a:endParaRPr lang="fr-FR" sz="1000" b="1" dirty="0">
            <a:solidFill>
              <a:sysClr val="window" lastClr="FFFFFF"/>
            </a:solidFill>
            <a:latin typeface="+mn-lt"/>
            <a:ea typeface="+mn-ea"/>
            <a:cs typeface="+mn-cs"/>
          </a:endParaRPr>
        </a:p>
      </dgm:t>
    </dgm:pt>
    <dgm:pt modelId="{DC948C7E-88DE-4E3B-A438-76E3683A2840}" type="parTrans" cxnId="{EABEC407-E810-4D88-9783-0B9ADF75F2E9}">
      <dgm:prSet custT="1"/>
      <dgm:spPr>
        <a:xfrm rot="2907692">
          <a:off x="6553333" y="4514231"/>
          <a:ext cx="485576"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8D84AD16-470E-4A46-9FE9-FDB82916B071}" type="sibTrans" cxnId="{EABEC407-E810-4D88-9783-0B9ADF75F2E9}">
      <dgm:prSet/>
      <dgm:spPr/>
      <dgm:t>
        <a:bodyPr/>
        <a:lstStyle/>
        <a:p>
          <a:endParaRPr lang="fr-FR" sz="1000">
            <a:latin typeface="+mn-lt"/>
          </a:endParaRPr>
        </a:p>
      </dgm:t>
    </dgm:pt>
    <dgm:pt modelId="{6EBA2B5C-EDD5-4A79-9623-C4DAAA6D7352}">
      <dgm:prSet phldrT="[Texte]" custT="1"/>
      <dgm:spPr>
        <a:xfrm>
          <a:off x="5772150" y="5810248"/>
          <a:ext cx="1450381" cy="13612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Maladies neurologiques ou dégénératives</a:t>
          </a:r>
        </a:p>
        <a:p>
          <a:r>
            <a:rPr lang="fr-FR" sz="1000" b="1" dirty="0">
              <a:solidFill>
                <a:sysClr val="window" lastClr="FFFFFF"/>
              </a:solidFill>
              <a:latin typeface="+mn-lt"/>
              <a:ea typeface="+mn-ea"/>
              <a:cs typeface="+mn-cs"/>
            </a:rPr>
            <a:t>46 300 </a:t>
          </a:r>
          <a:endParaRPr lang="fr-FR" sz="1000" b="1" dirty="0" smtClean="0">
            <a:solidFill>
              <a:sysClr val="window" lastClr="FFFFFF"/>
            </a:solidFill>
            <a:latin typeface="+mn-lt"/>
            <a:ea typeface="+mn-ea"/>
            <a:cs typeface="+mn-cs"/>
          </a:endParaRPr>
        </a:p>
        <a:p>
          <a:r>
            <a:rPr lang="fr-FR" sz="1000" b="1" dirty="0" smtClean="0">
              <a:solidFill>
                <a:sysClr val="window" lastClr="FFFFFF"/>
              </a:solidFill>
              <a:latin typeface="+mn-lt"/>
              <a:ea typeface="+mn-ea"/>
              <a:cs typeface="+mn-cs"/>
            </a:rPr>
            <a:t>0,97</a:t>
          </a:r>
          <a:r>
            <a:rPr lang="fr-FR" sz="1000" b="1" dirty="0">
              <a:solidFill>
                <a:sysClr val="window" lastClr="FFFFFF"/>
              </a:solidFill>
              <a:latin typeface="+mn-lt"/>
              <a:ea typeface="+mn-ea"/>
              <a:cs typeface="+mn-cs"/>
            </a:rPr>
            <a:t>%</a:t>
          </a:r>
        </a:p>
      </dgm:t>
    </dgm:pt>
    <dgm:pt modelId="{5658CF9D-5BD6-49F7-B8E8-DB2349FD0A50}" type="parTrans" cxnId="{030E24C5-6AB8-4518-AD7D-0CB12DEED2E2}">
      <dgm:prSet custT="1"/>
      <dgm:spPr>
        <a:xfrm rot="4569231">
          <a:off x="5898786" y="4859486"/>
          <a:ext cx="493567"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841AD556-88C2-4BA5-8613-7D31DB8E16EE}" type="sibTrans" cxnId="{030E24C5-6AB8-4518-AD7D-0CB12DEED2E2}">
      <dgm:prSet/>
      <dgm:spPr/>
      <dgm:t>
        <a:bodyPr/>
        <a:lstStyle/>
        <a:p>
          <a:endParaRPr lang="fr-FR" sz="1000">
            <a:latin typeface="+mn-lt"/>
          </a:endParaRPr>
        </a:p>
      </dgm:t>
    </dgm:pt>
    <dgm:pt modelId="{7D031F17-0667-418B-9046-F37C03231216}">
      <dgm:prSet phldrT="[Texte]" custT="1"/>
      <dgm:spPr>
        <a:xfrm>
          <a:off x="4331292" y="5810248"/>
          <a:ext cx="1450381" cy="13612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Maladies respiratoires chroniques </a:t>
          </a:r>
          <a:r>
            <a:rPr lang="fr-FR" sz="1000" b="1" dirty="0" smtClean="0">
              <a:solidFill>
                <a:sysClr val="window" lastClr="FFFFFF"/>
              </a:solidFill>
              <a:latin typeface="+mn-lt"/>
              <a:ea typeface="+mn-ea"/>
              <a:cs typeface="+mn-cs"/>
            </a:rPr>
            <a:t>hors mucoviscidose</a:t>
          </a:r>
          <a:endParaRPr lang="fr-FR" sz="1000" b="1" dirty="0">
            <a:solidFill>
              <a:sysClr val="window" lastClr="FFFFFF"/>
            </a:solidFill>
            <a:latin typeface="+mn-lt"/>
            <a:ea typeface="+mn-ea"/>
            <a:cs typeface="+mn-cs"/>
          </a:endParaRPr>
        </a:p>
        <a:p>
          <a:r>
            <a:rPr lang="fr-FR" sz="1000" b="1" dirty="0">
              <a:solidFill>
                <a:sysClr val="window" lastClr="FFFFFF"/>
              </a:solidFill>
              <a:latin typeface="+mn-lt"/>
              <a:ea typeface="+mn-ea"/>
              <a:cs typeface="+mn-cs"/>
            </a:rPr>
            <a:t>260 500 </a:t>
          </a:r>
          <a:endParaRPr lang="fr-FR" sz="1000" b="1" dirty="0" smtClean="0">
            <a:solidFill>
              <a:sysClr val="window" lastClr="FFFFFF"/>
            </a:solidFill>
            <a:latin typeface="+mn-lt"/>
            <a:ea typeface="+mn-ea"/>
            <a:cs typeface="+mn-cs"/>
          </a:endParaRPr>
        </a:p>
        <a:p>
          <a:r>
            <a:rPr lang="fr-FR" sz="1000" b="1" dirty="0" smtClean="0">
              <a:solidFill>
                <a:sysClr val="window" lastClr="FFFFFF"/>
              </a:solidFill>
              <a:latin typeface="+mn-lt"/>
              <a:ea typeface="+mn-ea"/>
              <a:cs typeface="+mn-cs"/>
            </a:rPr>
            <a:t>5,5%</a:t>
          </a:r>
          <a:endParaRPr lang="fr-FR" sz="1000" b="1" dirty="0">
            <a:solidFill>
              <a:sysClr val="window" lastClr="FFFFFF"/>
            </a:solidFill>
            <a:latin typeface="+mn-lt"/>
            <a:ea typeface="+mn-ea"/>
            <a:cs typeface="+mn-cs"/>
          </a:endParaRPr>
        </a:p>
      </dgm:t>
    </dgm:pt>
    <dgm:pt modelId="{A3954BB7-A432-47C0-8676-6219BEF1B4AF}" type="parTrans" cxnId="{2E8EA6A7-AC14-4935-BAEF-0D553E18A0C2}">
      <dgm:prSet custT="1"/>
      <dgm:spPr>
        <a:xfrm rot="6230769">
          <a:off x="5161470" y="4859486"/>
          <a:ext cx="493567"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7D8F8B11-236D-45CB-B605-9BB6B3E7347D}" type="sibTrans" cxnId="{2E8EA6A7-AC14-4935-BAEF-0D553E18A0C2}">
      <dgm:prSet/>
      <dgm:spPr/>
      <dgm:t>
        <a:bodyPr/>
        <a:lstStyle/>
        <a:p>
          <a:endParaRPr lang="fr-FR" sz="1000">
            <a:latin typeface="+mn-lt"/>
          </a:endParaRPr>
        </a:p>
      </dgm:t>
    </dgm:pt>
    <dgm:pt modelId="{2380D312-346E-40A7-BD8A-36992285F9AE}">
      <dgm:prSet phldrT="[Texte]" custT="1"/>
      <dgm:spPr>
        <a:xfrm>
          <a:off x="3055476" y="5140648"/>
          <a:ext cx="1450381" cy="13612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Maladies inflammatoires ou rares ou VIH ou SIDA</a:t>
          </a:r>
        </a:p>
        <a:p>
          <a:r>
            <a:rPr lang="fr-FR" sz="1000" b="1" dirty="0">
              <a:solidFill>
                <a:sysClr val="window" lastClr="FFFFFF"/>
              </a:solidFill>
              <a:latin typeface="+mn-lt"/>
              <a:ea typeface="+mn-ea"/>
              <a:cs typeface="+mn-cs"/>
            </a:rPr>
            <a:t>47 500 </a:t>
          </a:r>
          <a:endParaRPr lang="fr-FR" sz="1000" b="1" dirty="0" smtClean="0">
            <a:solidFill>
              <a:sysClr val="window" lastClr="FFFFFF"/>
            </a:solidFill>
            <a:latin typeface="+mn-lt"/>
            <a:ea typeface="+mn-ea"/>
            <a:cs typeface="+mn-cs"/>
          </a:endParaRPr>
        </a:p>
        <a:p>
          <a:r>
            <a:rPr lang="fr-FR" sz="1000" b="1" dirty="0" smtClean="0">
              <a:solidFill>
                <a:sysClr val="window" lastClr="FFFFFF"/>
              </a:solidFill>
              <a:latin typeface="+mn-lt"/>
              <a:ea typeface="+mn-ea"/>
              <a:cs typeface="+mn-cs"/>
            </a:rPr>
            <a:t>1,0%</a:t>
          </a:r>
          <a:endParaRPr lang="fr-FR" sz="1000" b="1" dirty="0">
            <a:solidFill>
              <a:sysClr val="window" lastClr="FFFFFF"/>
            </a:solidFill>
            <a:latin typeface="+mn-lt"/>
            <a:ea typeface="+mn-ea"/>
            <a:cs typeface="+mn-cs"/>
          </a:endParaRPr>
        </a:p>
      </dgm:t>
    </dgm:pt>
    <dgm:pt modelId="{BE99CEC0-97F1-44D5-BA2E-964B84A23D93}" type="parTrans" cxnId="{9FFD9C0D-A1A1-432D-814B-0B07ABCA86B1}">
      <dgm:prSet custT="1"/>
      <dgm:spPr>
        <a:xfrm rot="7892308">
          <a:off x="4514914" y="4514231"/>
          <a:ext cx="485576"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35F0871E-DA5C-42BB-B180-10D516C86A7F}" type="sibTrans" cxnId="{9FFD9C0D-A1A1-432D-814B-0B07ABCA86B1}">
      <dgm:prSet/>
      <dgm:spPr/>
      <dgm:t>
        <a:bodyPr/>
        <a:lstStyle/>
        <a:p>
          <a:endParaRPr lang="fr-FR" sz="1000">
            <a:latin typeface="+mn-lt"/>
          </a:endParaRPr>
        </a:p>
      </dgm:t>
    </dgm:pt>
    <dgm:pt modelId="{3C32311F-2034-4715-A01D-A3E5394A53C0}">
      <dgm:prSet phldrT="[Texte]" custT="1"/>
      <dgm:spPr>
        <a:xfrm>
          <a:off x="2236976" y="3954846"/>
          <a:ext cx="1450381" cy="13612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Insuffisance rénale chronique terminale</a:t>
          </a:r>
        </a:p>
        <a:p>
          <a:r>
            <a:rPr lang="fr-FR" sz="1000" b="1" dirty="0">
              <a:solidFill>
                <a:sysClr val="window" lastClr="FFFFFF"/>
              </a:solidFill>
              <a:latin typeface="+mn-lt"/>
              <a:ea typeface="+mn-ea"/>
              <a:cs typeface="+mn-cs"/>
            </a:rPr>
            <a:t>3 100 </a:t>
          </a:r>
          <a:endParaRPr lang="fr-FR" sz="1000" b="1" dirty="0" smtClean="0">
            <a:solidFill>
              <a:sysClr val="window" lastClr="FFFFFF"/>
            </a:solidFill>
            <a:latin typeface="+mn-lt"/>
            <a:ea typeface="+mn-ea"/>
            <a:cs typeface="+mn-cs"/>
          </a:endParaRPr>
        </a:p>
        <a:p>
          <a:r>
            <a:rPr lang="fr-FR" sz="1000" b="1" dirty="0" smtClean="0">
              <a:solidFill>
                <a:sysClr val="window" lastClr="FFFFFF"/>
              </a:solidFill>
              <a:latin typeface="+mn-lt"/>
              <a:ea typeface="+mn-ea"/>
              <a:cs typeface="+mn-cs"/>
            </a:rPr>
            <a:t>0,07</a:t>
          </a:r>
          <a:r>
            <a:rPr lang="fr-FR" sz="1000" b="1" dirty="0">
              <a:solidFill>
                <a:sysClr val="window" lastClr="FFFFFF"/>
              </a:solidFill>
              <a:latin typeface="+mn-lt"/>
              <a:ea typeface="+mn-ea"/>
              <a:cs typeface="+mn-cs"/>
            </a:rPr>
            <a:t>%</a:t>
          </a:r>
        </a:p>
      </dgm:t>
    </dgm:pt>
    <dgm:pt modelId="{39116845-0DC7-42AF-854E-32C4EAC86D81}" type="parTrans" cxnId="{2143B44A-90A8-4D1E-AEED-E1F0938D7081}">
      <dgm:prSet custT="1"/>
      <dgm:spPr>
        <a:xfrm rot="9553846">
          <a:off x="4106060" y="3907208"/>
          <a:ext cx="475910"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BBD0F5E1-7B9A-4AC0-B05A-3668F82880F3}" type="sibTrans" cxnId="{2143B44A-90A8-4D1E-AEED-E1F0938D7081}">
      <dgm:prSet/>
      <dgm:spPr/>
      <dgm:t>
        <a:bodyPr/>
        <a:lstStyle/>
        <a:p>
          <a:endParaRPr lang="fr-FR" sz="1000">
            <a:latin typeface="+mn-lt"/>
          </a:endParaRPr>
        </a:p>
      </dgm:t>
    </dgm:pt>
    <dgm:pt modelId="{F471E597-F273-47B3-9BAB-5E3590BF7060}">
      <dgm:prSet phldrT="[Texte]" custT="1"/>
      <dgm:spPr>
        <a:xfrm>
          <a:off x="2063299" y="2524493"/>
          <a:ext cx="1450381" cy="13612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Maladies du foie ou du pancréas</a:t>
          </a:r>
        </a:p>
        <a:p>
          <a:r>
            <a:rPr lang="fr-FR" sz="1000" b="1" dirty="0">
              <a:solidFill>
                <a:sysClr val="window" lastClr="FFFFFF"/>
              </a:solidFill>
              <a:latin typeface="+mn-lt"/>
              <a:ea typeface="+mn-ea"/>
              <a:cs typeface="+mn-cs"/>
            </a:rPr>
            <a:t>48 </a:t>
          </a:r>
          <a:r>
            <a:rPr lang="fr-FR" sz="1000" b="1" dirty="0" smtClean="0">
              <a:solidFill>
                <a:sysClr val="window" lastClr="FFFFFF"/>
              </a:solidFill>
              <a:latin typeface="+mn-lt"/>
              <a:ea typeface="+mn-ea"/>
              <a:cs typeface="+mn-cs"/>
            </a:rPr>
            <a:t>100</a:t>
          </a:r>
        </a:p>
        <a:p>
          <a:r>
            <a:rPr lang="fr-FR" sz="1000" b="1" dirty="0" smtClean="0">
              <a:solidFill>
                <a:sysClr val="window" lastClr="FFFFFF"/>
              </a:solidFill>
              <a:latin typeface="+mn-lt"/>
              <a:ea typeface="+mn-ea"/>
              <a:cs typeface="+mn-cs"/>
            </a:rPr>
            <a:t>1,0%</a:t>
          </a:r>
          <a:endParaRPr lang="fr-FR" sz="1000" b="1" dirty="0">
            <a:solidFill>
              <a:sysClr val="window" lastClr="FFFFFF"/>
            </a:solidFill>
            <a:latin typeface="+mn-lt"/>
            <a:ea typeface="+mn-ea"/>
            <a:cs typeface="+mn-cs"/>
          </a:endParaRPr>
        </a:p>
      </dgm:t>
    </dgm:pt>
    <dgm:pt modelId="{8B4A39AF-2E88-46CF-A92A-D3C3FE265863}" type="parTrans" cxnId="{6D3F3CF8-D913-448F-8B71-108494F13B2D}">
      <dgm:prSet custT="1"/>
      <dgm:spPr>
        <a:xfrm rot="11215385">
          <a:off x="4020186" y="3179213"/>
          <a:ext cx="473326"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1F97FF07-9D60-46CD-83E8-19D705506388}" type="sibTrans" cxnId="{6D3F3CF8-D913-448F-8B71-108494F13B2D}">
      <dgm:prSet/>
      <dgm:spPr/>
      <dgm:t>
        <a:bodyPr/>
        <a:lstStyle/>
        <a:p>
          <a:endParaRPr lang="fr-FR" sz="1000">
            <a:latin typeface="+mn-lt"/>
          </a:endParaRPr>
        </a:p>
      </dgm:t>
    </dgm:pt>
    <dgm:pt modelId="{56B41A0C-D9CD-47A8-A8E5-02ACD1D7177E}">
      <dgm:prSet phldrT="[Texte]" custT="1"/>
      <dgm:spPr>
        <a:xfrm>
          <a:off x="2574235" y="1177268"/>
          <a:ext cx="1450381" cy="13612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FR" sz="1000" b="1" dirty="0">
              <a:solidFill>
                <a:sysClr val="window" lastClr="FFFFFF"/>
              </a:solidFill>
              <a:latin typeface="+mn-lt"/>
              <a:ea typeface="+mn-ea"/>
              <a:cs typeface="+mn-cs"/>
            </a:rPr>
            <a:t>Autres affections de longue durée (dont </a:t>
          </a:r>
          <a:r>
            <a:rPr lang="fr-FR" sz="1000" b="1" dirty="0" smtClean="0">
              <a:solidFill>
                <a:sysClr val="window" lastClr="FFFFFF"/>
              </a:solidFill>
              <a:latin typeface="+mn-lt"/>
              <a:ea typeface="+mn-ea"/>
              <a:cs typeface="+mn-cs"/>
            </a:rPr>
            <a:t>31, </a:t>
          </a:r>
          <a:r>
            <a:rPr lang="fr-FR" sz="1000" b="1" dirty="0">
              <a:solidFill>
                <a:sysClr val="window" lastClr="FFFFFF"/>
              </a:solidFill>
              <a:latin typeface="+mn-lt"/>
              <a:ea typeface="+mn-ea"/>
              <a:cs typeface="+mn-cs"/>
            </a:rPr>
            <a:t>32)</a:t>
          </a:r>
        </a:p>
        <a:p>
          <a:r>
            <a:rPr lang="fr-FR" sz="1000" b="1" dirty="0">
              <a:solidFill>
                <a:sysClr val="window" lastClr="FFFFFF"/>
              </a:solidFill>
              <a:latin typeface="+mn-lt"/>
              <a:ea typeface="+mn-ea"/>
              <a:cs typeface="+mn-cs"/>
            </a:rPr>
            <a:t>89 </a:t>
          </a:r>
          <a:r>
            <a:rPr lang="fr-FR" sz="1000" b="1" dirty="0" smtClean="0">
              <a:solidFill>
                <a:sysClr val="window" lastClr="FFFFFF"/>
              </a:solidFill>
              <a:latin typeface="+mn-lt"/>
              <a:ea typeface="+mn-ea"/>
              <a:cs typeface="+mn-cs"/>
            </a:rPr>
            <a:t>100</a:t>
          </a:r>
        </a:p>
        <a:p>
          <a:r>
            <a:rPr lang="fr-FR" sz="1000" b="1" dirty="0" smtClean="0">
              <a:solidFill>
                <a:sysClr val="window" lastClr="FFFFFF"/>
              </a:solidFill>
              <a:latin typeface="+mn-lt"/>
              <a:ea typeface="+mn-ea"/>
              <a:cs typeface="+mn-cs"/>
            </a:rPr>
            <a:t> 1,9%</a:t>
          </a:r>
          <a:endParaRPr lang="fr-FR" sz="1000" b="1" dirty="0">
            <a:solidFill>
              <a:sysClr val="window" lastClr="FFFFFF"/>
            </a:solidFill>
            <a:latin typeface="+mn-lt"/>
            <a:ea typeface="+mn-ea"/>
            <a:cs typeface="+mn-cs"/>
          </a:endParaRPr>
        </a:p>
      </dgm:t>
    </dgm:pt>
    <dgm:pt modelId="{B7F7F320-A107-4A8B-B937-3E526C419967}" type="parTrans" cxnId="{DAC20B09-D85D-4D70-AF33-414DB261194F}">
      <dgm:prSet custT="1"/>
      <dgm:spPr>
        <a:xfrm rot="12876923">
          <a:off x="4273773" y="2492029"/>
          <a:ext cx="480373" cy="408410"/>
        </a:xfrm>
        <a:solidFill>
          <a:srgbClr val="4F81BD">
            <a:tint val="60000"/>
            <a:hueOff val="0"/>
            <a:satOff val="0"/>
            <a:lumOff val="0"/>
            <a:alphaOff val="0"/>
          </a:srgbClr>
        </a:solidFill>
        <a:ln>
          <a:noFill/>
        </a:ln>
        <a:effectLst/>
      </dgm:spPr>
      <dgm:t>
        <a:bodyPr/>
        <a:lstStyle/>
        <a:p>
          <a:endParaRPr lang="fr-FR" sz="1000">
            <a:solidFill>
              <a:sysClr val="window" lastClr="FFFFFF"/>
            </a:solidFill>
            <a:latin typeface="+mn-lt"/>
            <a:ea typeface="+mn-ea"/>
            <a:cs typeface="+mn-cs"/>
          </a:endParaRPr>
        </a:p>
      </dgm:t>
    </dgm:pt>
    <dgm:pt modelId="{2B48583B-C27F-4AA5-9E92-E18EB7FC5157}" type="sibTrans" cxnId="{DAC20B09-D85D-4D70-AF33-414DB261194F}">
      <dgm:prSet/>
      <dgm:spPr/>
      <dgm:t>
        <a:bodyPr/>
        <a:lstStyle/>
        <a:p>
          <a:endParaRPr lang="fr-FR" sz="1000">
            <a:latin typeface="+mn-lt"/>
          </a:endParaRPr>
        </a:p>
      </dgm:t>
    </dgm:pt>
    <dgm:pt modelId="{FC99F721-BC81-4491-8746-BEEC7506F293}" type="pres">
      <dgm:prSet presAssocID="{12CFE99D-E95A-4640-B86E-5A266AFEB970}" presName="Name0" presStyleCnt="0">
        <dgm:presLayoutVars>
          <dgm:chMax val="1"/>
          <dgm:dir/>
          <dgm:animLvl val="ctr"/>
          <dgm:resizeHandles val="exact"/>
        </dgm:presLayoutVars>
      </dgm:prSet>
      <dgm:spPr/>
      <dgm:t>
        <a:bodyPr/>
        <a:lstStyle/>
        <a:p>
          <a:endParaRPr lang="fr-FR"/>
        </a:p>
      </dgm:t>
    </dgm:pt>
    <dgm:pt modelId="{317A6AAF-B2B9-4338-8371-B958A660E4A4}" type="pres">
      <dgm:prSet presAssocID="{00818F79-48A2-48A1-B177-6AD72F96A409}" presName="centerShape" presStyleLbl="node0" presStyleIdx="0" presStyleCnt="1" custScaleX="148067" custScaleY="143964"/>
      <dgm:spPr>
        <a:prstGeom prst="ellipse">
          <a:avLst/>
        </a:prstGeom>
      </dgm:spPr>
      <dgm:t>
        <a:bodyPr/>
        <a:lstStyle/>
        <a:p>
          <a:endParaRPr lang="fr-FR"/>
        </a:p>
      </dgm:t>
    </dgm:pt>
    <dgm:pt modelId="{0D54BE37-491E-44EE-8C65-0640AC5B3E85}" type="pres">
      <dgm:prSet presAssocID="{8795CE2C-CF4B-4B73-BB7D-AC53BA90F561}" presName="parTrans" presStyleLbl="sibTrans2D1" presStyleIdx="0" presStyleCnt="13" custScaleX="164690" custScaleY="75713" custLinFactNeighborX="3771" custLinFactNeighborY="-3292"/>
      <dgm:spPr>
        <a:prstGeom prst="rightArrow">
          <a:avLst>
            <a:gd name="adj1" fmla="val 60000"/>
            <a:gd name="adj2" fmla="val 50000"/>
          </a:avLst>
        </a:prstGeom>
      </dgm:spPr>
      <dgm:t>
        <a:bodyPr/>
        <a:lstStyle/>
        <a:p>
          <a:endParaRPr lang="fr-FR"/>
        </a:p>
      </dgm:t>
    </dgm:pt>
    <dgm:pt modelId="{DDE9E0F1-908E-4A4D-AA97-1FC531DE065E}" type="pres">
      <dgm:prSet presAssocID="{8795CE2C-CF4B-4B73-BB7D-AC53BA90F561}" presName="connectorText" presStyleLbl="sibTrans2D1" presStyleIdx="0" presStyleCnt="13"/>
      <dgm:spPr/>
      <dgm:t>
        <a:bodyPr/>
        <a:lstStyle/>
        <a:p>
          <a:endParaRPr lang="fr-FR"/>
        </a:p>
      </dgm:t>
    </dgm:pt>
    <dgm:pt modelId="{A8E47C4F-6913-4ABF-AF24-B72F0AB76E40}" type="pres">
      <dgm:prSet presAssocID="{1603DD34-BBEA-4096-81ED-D96B6F106836}" presName="node" presStyleLbl="node1" presStyleIdx="0" presStyleCnt="13" custScaleX="131035" custScaleY="122984" custRadScaleRad="97051">
        <dgm:presLayoutVars>
          <dgm:bulletEnabled val="1"/>
        </dgm:presLayoutVars>
      </dgm:prSet>
      <dgm:spPr>
        <a:prstGeom prst="ellipse">
          <a:avLst/>
        </a:prstGeom>
      </dgm:spPr>
      <dgm:t>
        <a:bodyPr/>
        <a:lstStyle/>
        <a:p>
          <a:endParaRPr lang="fr-FR"/>
        </a:p>
      </dgm:t>
    </dgm:pt>
    <dgm:pt modelId="{1A6A32D2-16C7-41F2-A2E4-3150B1ABA81A}" type="pres">
      <dgm:prSet presAssocID="{3C869A5B-7622-456C-8E1B-75F7D7F5A15D}" presName="parTrans" presStyleLbl="sibTrans2D1" presStyleIdx="1" presStyleCnt="13" custScaleX="164690" custScaleY="75713" custLinFactNeighborX="3804" custLinFactNeighborY="-3292"/>
      <dgm:spPr>
        <a:prstGeom prst="rightArrow">
          <a:avLst>
            <a:gd name="adj1" fmla="val 60000"/>
            <a:gd name="adj2" fmla="val 50000"/>
          </a:avLst>
        </a:prstGeom>
      </dgm:spPr>
      <dgm:t>
        <a:bodyPr/>
        <a:lstStyle/>
        <a:p>
          <a:endParaRPr lang="fr-FR"/>
        </a:p>
      </dgm:t>
    </dgm:pt>
    <dgm:pt modelId="{57F00D81-CFF8-4186-8616-CCA0C965121E}" type="pres">
      <dgm:prSet presAssocID="{3C869A5B-7622-456C-8E1B-75F7D7F5A15D}" presName="connectorText" presStyleLbl="sibTrans2D1" presStyleIdx="1" presStyleCnt="13"/>
      <dgm:spPr/>
      <dgm:t>
        <a:bodyPr/>
        <a:lstStyle/>
        <a:p>
          <a:endParaRPr lang="fr-FR"/>
        </a:p>
      </dgm:t>
    </dgm:pt>
    <dgm:pt modelId="{93D52849-0EFF-4832-B6CF-87E042FC0410}" type="pres">
      <dgm:prSet presAssocID="{A3C0D100-90D3-469D-BD69-27FDB83EE5B4}" presName="node" presStyleLbl="node1" presStyleIdx="1" presStyleCnt="13" custScaleX="131035" custScaleY="122984" custRadScaleRad="97398" custRadScaleInc="5823">
        <dgm:presLayoutVars>
          <dgm:bulletEnabled val="1"/>
        </dgm:presLayoutVars>
      </dgm:prSet>
      <dgm:spPr>
        <a:prstGeom prst="ellipse">
          <a:avLst/>
        </a:prstGeom>
      </dgm:spPr>
      <dgm:t>
        <a:bodyPr/>
        <a:lstStyle/>
        <a:p>
          <a:endParaRPr lang="fr-FR"/>
        </a:p>
      </dgm:t>
    </dgm:pt>
    <dgm:pt modelId="{16CA058B-2081-4462-BA2D-F7E89B78D926}" type="pres">
      <dgm:prSet presAssocID="{C5F62186-8470-4C2C-9EED-D0364C75F71A}" presName="parTrans" presStyleLbl="sibTrans2D1" presStyleIdx="2" presStyleCnt="13" custScaleX="164690" custScaleY="75713" custLinFactNeighborX="3881" custLinFactNeighborY="-3292"/>
      <dgm:spPr>
        <a:prstGeom prst="rightArrow">
          <a:avLst>
            <a:gd name="adj1" fmla="val 60000"/>
            <a:gd name="adj2" fmla="val 50000"/>
          </a:avLst>
        </a:prstGeom>
      </dgm:spPr>
      <dgm:t>
        <a:bodyPr/>
        <a:lstStyle/>
        <a:p>
          <a:endParaRPr lang="fr-FR"/>
        </a:p>
      </dgm:t>
    </dgm:pt>
    <dgm:pt modelId="{5FFE7090-284F-4201-B6C5-7BA997167EB9}" type="pres">
      <dgm:prSet presAssocID="{C5F62186-8470-4C2C-9EED-D0364C75F71A}" presName="connectorText" presStyleLbl="sibTrans2D1" presStyleIdx="2" presStyleCnt="13"/>
      <dgm:spPr/>
      <dgm:t>
        <a:bodyPr/>
        <a:lstStyle/>
        <a:p>
          <a:endParaRPr lang="fr-FR"/>
        </a:p>
      </dgm:t>
    </dgm:pt>
    <dgm:pt modelId="{CFF5DED7-E745-40BD-A535-0FF60D9E53A6}" type="pres">
      <dgm:prSet presAssocID="{56CA8DC0-CF5F-4AF0-9986-C7C3A8D84C6B}" presName="node" presStyleLbl="node1" presStyleIdx="2" presStyleCnt="13" custScaleX="131035" custScaleY="122984" custRadScaleRad="98355" custRadScaleInc="10213">
        <dgm:presLayoutVars>
          <dgm:bulletEnabled val="1"/>
        </dgm:presLayoutVars>
      </dgm:prSet>
      <dgm:spPr>
        <a:prstGeom prst="ellipse">
          <a:avLst/>
        </a:prstGeom>
      </dgm:spPr>
      <dgm:t>
        <a:bodyPr/>
        <a:lstStyle/>
        <a:p>
          <a:endParaRPr lang="fr-FR"/>
        </a:p>
      </dgm:t>
    </dgm:pt>
    <dgm:pt modelId="{B8BAE76E-8D35-4B3C-82BE-7AE166CA74B3}" type="pres">
      <dgm:prSet presAssocID="{9C723055-7643-4DBB-8BA4-E51376DF11B0}" presName="parTrans" presStyleLbl="sibTrans2D1" presStyleIdx="3" presStyleCnt="13" custScaleX="164690" custScaleY="75713" custLinFactNeighborX="3938" custLinFactNeighborY="-3292"/>
      <dgm:spPr>
        <a:prstGeom prst="rightArrow">
          <a:avLst>
            <a:gd name="adj1" fmla="val 60000"/>
            <a:gd name="adj2" fmla="val 50000"/>
          </a:avLst>
        </a:prstGeom>
      </dgm:spPr>
      <dgm:t>
        <a:bodyPr/>
        <a:lstStyle/>
        <a:p>
          <a:endParaRPr lang="fr-FR"/>
        </a:p>
      </dgm:t>
    </dgm:pt>
    <dgm:pt modelId="{FDEEC907-F2C8-4955-BADB-AD3EA8AF2E7F}" type="pres">
      <dgm:prSet presAssocID="{9C723055-7643-4DBB-8BA4-E51376DF11B0}" presName="connectorText" presStyleLbl="sibTrans2D1" presStyleIdx="3" presStyleCnt="13"/>
      <dgm:spPr/>
      <dgm:t>
        <a:bodyPr/>
        <a:lstStyle/>
        <a:p>
          <a:endParaRPr lang="fr-FR"/>
        </a:p>
      </dgm:t>
    </dgm:pt>
    <dgm:pt modelId="{76F5D08E-B78B-44E5-8E77-99F4CC6C231E}" type="pres">
      <dgm:prSet presAssocID="{97647C8A-E2CF-4BD7-B361-75F4439BB376}" presName="node" presStyleLbl="node1" presStyleIdx="3" presStyleCnt="13" custScaleX="131035" custScaleY="122984" custRadScaleRad="99688" custRadScaleInc="12155">
        <dgm:presLayoutVars>
          <dgm:bulletEnabled val="1"/>
        </dgm:presLayoutVars>
      </dgm:prSet>
      <dgm:spPr>
        <a:prstGeom prst="ellipse">
          <a:avLst/>
        </a:prstGeom>
      </dgm:spPr>
      <dgm:t>
        <a:bodyPr/>
        <a:lstStyle/>
        <a:p>
          <a:endParaRPr lang="fr-FR"/>
        </a:p>
      </dgm:t>
    </dgm:pt>
    <dgm:pt modelId="{4BE13681-9054-4103-9C3E-884C55842500}" type="pres">
      <dgm:prSet presAssocID="{AAFB9C02-AFA0-424D-869A-B86D9D70569F}" presName="parTrans" presStyleLbl="sibTrans2D1" presStyleIdx="4" presStyleCnt="13" custScaleX="164690" custScaleY="75713" custLinFactNeighborX="3917" custLinFactNeighborY="-3292"/>
      <dgm:spPr>
        <a:prstGeom prst="rightArrow">
          <a:avLst>
            <a:gd name="adj1" fmla="val 60000"/>
            <a:gd name="adj2" fmla="val 50000"/>
          </a:avLst>
        </a:prstGeom>
      </dgm:spPr>
      <dgm:t>
        <a:bodyPr/>
        <a:lstStyle/>
        <a:p>
          <a:endParaRPr lang="fr-FR"/>
        </a:p>
      </dgm:t>
    </dgm:pt>
    <dgm:pt modelId="{D970D912-18CE-4286-88E8-CB3248285986}" type="pres">
      <dgm:prSet presAssocID="{AAFB9C02-AFA0-424D-869A-B86D9D70569F}" presName="connectorText" presStyleLbl="sibTrans2D1" presStyleIdx="4" presStyleCnt="13"/>
      <dgm:spPr/>
      <dgm:t>
        <a:bodyPr/>
        <a:lstStyle/>
        <a:p>
          <a:endParaRPr lang="fr-FR"/>
        </a:p>
      </dgm:t>
    </dgm:pt>
    <dgm:pt modelId="{F66EE46B-A1F5-4BBF-B8C8-E3C834CF62EA}" type="pres">
      <dgm:prSet presAssocID="{842A04EE-1A53-41FB-B523-07061EF5FE2C}" presName="node" presStyleLbl="node1" presStyleIdx="4" presStyleCnt="13" custScaleX="151154" custScaleY="122984" custRadScaleRad="101083" custRadScaleInc="11290">
        <dgm:presLayoutVars>
          <dgm:bulletEnabled val="1"/>
        </dgm:presLayoutVars>
      </dgm:prSet>
      <dgm:spPr>
        <a:prstGeom prst="ellipse">
          <a:avLst/>
        </a:prstGeom>
      </dgm:spPr>
      <dgm:t>
        <a:bodyPr/>
        <a:lstStyle/>
        <a:p>
          <a:endParaRPr lang="fr-FR"/>
        </a:p>
      </dgm:t>
    </dgm:pt>
    <dgm:pt modelId="{0A6A13D7-7DC6-40B1-BE31-C0510ECF49A0}" type="pres">
      <dgm:prSet presAssocID="{DC948C7E-88DE-4E3B-A438-76E3683A2840}" presName="parTrans" presStyleLbl="sibTrans2D1" presStyleIdx="5" presStyleCnt="13" custScaleX="164690" custScaleY="75713" custLinFactNeighborX="3840" custLinFactNeighborY="-3292"/>
      <dgm:spPr>
        <a:prstGeom prst="rightArrow">
          <a:avLst>
            <a:gd name="adj1" fmla="val 60000"/>
            <a:gd name="adj2" fmla="val 50000"/>
          </a:avLst>
        </a:prstGeom>
      </dgm:spPr>
      <dgm:t>
        <a:bodyPr/>
        <a:lstStyle/>
        <a:p>
          <a:endParaRPr lang="fr-FR"/>
        </a:p>
      </dgm:t>
    </dgm:pt>
    <dgm:pt modelId="{80B7CCED-9476-4DDD-8BF5-420369C7A6D2}" type="pres">
      <dgm:prSet presAssocID="{DC948C7E-88DE-4E3B-A438-76E3683A2840}" presName="connectorText" presStyleLbl="sibTrans2D1" presStyleIdx="5" presStyleCnt="13"/>
      <dgm:spPr/>
      <dgm:t>
        <a:bodyPr/>
        <a:lstStyle/>
        <a:p>
          <a:endParaRPr lang="fr-FR"/>
        </a:p>
      </dgm:t>
    </dgm:pt>
    <dgm:pt modelId="{15157C5F-A092-459D-B669-345184DC5613}" type="pres">
      <dgm:prSet presAssocID="{B42B4123-412A-4062-BC8D-7FA496B0A808}" presName="node" presStyleLbl="node1" presStyleIdx="5" presStyleCnt="13" custScaleX="131035" custScaleY="122984">
        <dgm:presLayoutVars>
          <dgm:bulletEnabled val="1"/>
        </dgm:presLayoutVars>
      </dgm:prSet>
      <dgm:spPr>
        <a:prstGeom prst="ellipse">
          <a:avLst/>
        </a:prstGeom>
      </dgm:spPr>
      <dgm:t>
        <a:bodyPr/>
        <a:lstStyle/>
        <a:p>
          <a:endParaRPr lang="fr-FR"/>
        </a:p>
      </dgm:t>
    </dgm:pt>
    <dgm:pt modelId="{E15F27FC-5A8E-44BB-A80B-A9BEE0037B4B}" type="pres">
      <dgm:prSet presAssocID="{5658CF9D-5BD6-49F7-B8E8-DB2349FD0A50}" presName="parTrans" presStyleLbl="sibTrans2D1" presStyleIdx="6" presStyleCnt="13" custScaleX="164690" custScaleY="75713" custLinFactNeighborX="3779" custLinFactNeighborY="-3292"/>
      <dgm:spPr>
        <a:prstGeom prst="rightArrow">
          <a:avLst>
            <a:gd name="adj1" fmla="val 60000"/>
            <a:gd name="adj2" fmla="val 50000"/>
          </a:avLst>
        </a:prstGeom>
      </dgm:spPr>
      <dgm:t>
        <a:bodyPr/>
        <a:lstStyle/>
        <a:p>
          <a:endParaRPr lang="fr-FR"/>
        </a:p>
      </dgm:t>
    </dgm:pt>
    <dgm:pt modelId="{40F58A0D-C39A-473D-9D3F-7602D9508827}" type="pres">
      <dgm:prSet presAssocID="{5658CF9D-5BD6-49F7-B8E8-DB2349FD0A50}" presName="connectorText" presStyleLbl="sibTrans2D1" presStyleIdx="6" presStyleCnt="13"/>
      <dgm:spPr/>
      <dgm:t>
        <a:bodyPr/>
        <a:lstStyle/>
        <a:p>
          <a:endParaRPr lang="fr-FR"/>
        </a:p>
      </dgm:t>
    </dgm:pt>
    <dgm:pt modelId="{DA8A3FA9-7CD6-4E05-B06A-6DB01151F9D2}" type="pres">
      <dgm:prSet presAssocID="{6EBA2B5C-EDD5-4A79-9623-C4DAAA6D7352}" presName="node" presStyleLbl="node1" presStyleIdx="6" presStyleCnt="13" custScaleX="150636" custScaleY="122984">
        <dgm:presLayoutVars>
          <dgm:bulletEnabled val="1"/>
        </dgm:presLayoutVars>
      </dgm:prSet>
      <dgm:spPr>
        <a:prstGeom prst="ellipse">
          <a:avLst/>
        </a:prstGeom>
      </dgm:spPr>
      <dgm:t>
        <a:bodyPr/>
        <a:lstStyle/>
        <a:p>
          <a:endParaRPr lang="fr-FR"/>
        </a:p>
      </dgm:t>
    </dgm:pt>
    <dgm:pt modelId="{39F43722-AD4C-42C8-8078-7D70ED59E8C1}" type="pres">
      <dgm:prSet presAssocID="{A3954BB7-A432-47C0-8676-6219BEF1B4AF}" presName="parTrans" presStyleLbl="sibTrans2D1" presStyleIdx="7" presStyleCnt="13" custScaleX="164690" custScaleY="75713" custLinFactNeighborX="3779" custLinFactNeighborY="-3292"/>
      <dgm:spPr>
        <a:prstGeom prst="rightArrow">
          <a:avLst>
            <a:gd name="adj1" fmla="val 60000"/>
            <a:gd name="adj2" fmla="val 50000"/>
          </a:avLst>
        </a:prstGeom>
      </dgm:spPr>
      <dgm:t>
        <a:bodyPr/>
        <a:lstStyle/>
        <a:p>
          <a:endParaRPr lang="fr-FR"/>
        </a:p>
      </dgm:t>
    </dgm:pt>
    <dgm:pt modelId="{AB463AB7-C87F-42C1-B443-13849EE5DD18}" type="pres">
      <dgm:prSet presAssocID="{A3954BB7-A432-47C0-8676-6219BEF1B4AF}" presName="connectorText" presStyleLbl="sibTrans2D1" presStyleIdx="7" presStyleCnt="13"/>
      <dgm:spPr/>
      <dgm:t>
        <a:bodyPr/>
        <a:lstStyle/>
        <a:p>
          <a:endParaRPr lang="fr-FR"/>
        </a:p>
      </dgm:t>
    </dgm:pt>
    <dgm:pt modelId="{F18E952A-48DC-46EB-A503-A3443422D7A2}" type="pres">
      <dgm:prSet presAssocID="{7D031F17-0667-418B-9046-F37C03231216}" presName="node" presStyleLbl="node1" presStyleIdx="7" presStyleCnt="13" custScaleX="147175" custScaleY="122984">
        <dgm:presLayoutVars>
          <dgm:bulletEnabled val="1"/>
        </dgm:presLayoutVars>
      </dgm:prSet>
      <dgm:spPr>
        <a:prstGeom prst="ellipse">
          <a:avLst/>
        </a:prstGeom>
      </dgm:spPr>
      <dgm:t>
        <a:bodyPr/>
        <a:lstStyle/>
        <a:p>
          <a:endParaRPr lang="fr-FR"/>
        </a:p>
      </dgm:t>
    </dgm:pt>
    <dgm:pt modelId="{759C3B84-FBE1-4A10-B54D-F9111F7A8471}" type="pres">
      <dgm:prSet presAssocID="{BE99CEC0-97F1-44D5-BA2E-964B84A23D93}" presName="parTrans" presStyleLbl="sibTrans2D1" presStyleIdx="8" presStyleCnt="13" custScaleX="164690" custScaleY="75713" custLinFactNeighborX="3840" custLinFactNeighborY="-3292"/>
      <dgm:spPr>
        <a:prstGeom prst="rightArrow">
          <a:avLst>
            <a:gd name="adj1" fmla="val 60000"/>
            <a:gd name="adj2" fmla="val 50000"/>
          </a:avLst>
        </a:prstGeom>
      </dgm:spPr>
      <dgm:t>
        <a:bodyPr/>
        <a:lstStyle/>
        <a:p>
          <a:endParaRPr lang="fr-FR"/>
        </a:p>
      </dgm:t>
    </dgm:pt>
    <dgm:pt modelId="{FC8D3F52-6696-4C88-8B93-BD5BB962E777}" type="pres">
      <dgm:prSet presAssocID="{BE99CEC0-97F1-44D5-BA2E-964B84A23D93}" presName="connectorText" presStyleLbl="sibTrans2D1" presStyleIdx="8" presStyleCnt="13"/>
      <dgm:spPr/>
      <dgm:t>
        <a:bodyPr/>
        <a:lstStyle/>
        <a:p>
          <a:endParaRPr lang="fr-FR"/>
        </a:p>
      </dgm:t>
    </dgm:pt>
    <dgm:pt modelId="{5A8030F0-9F37-4974-A27E-890E6E93165A}" type="pres">
      <dgm:prSet presAssocID="{2380D312-346E-40A7-BD8A-36992285F9AE}" presName="node" presStyleLbl="node1" presStyleIdx="8" presStyleCnt="13" custScaleX="149879" custScaleY="122984">
        <dgm:presLayoutVars>
          <dgm:bulletEnabled val="1"/>
        </dgm:presLayoutVars>
      </dgm:prSet>
      <dgm:spPr>
        <a:prstGeom prst="ellipse">
          <a:avLst/>
        </a:prstGeom>
      </dgm:spPr>
      <dgm:t>
        <a:bodyPr/>
        <a:lstStyle/>
        <a:p>
          <a:endParaRPr lang="fr-FR"/>
        </a:p>
      </dgm:t>
    </dgm:pt>
    <dgm:pt modelId="{AF881888-4082-4788-9171-7791D12B0636}" type="pres">
      <dgm:prSet presAssocID="{39116845-0DC7-42AF-854E-32C4EAC86D81}" presName="parTrans" presStyleLbl="sibTrans2D1" presStyleIdx="9" presStyleCnt="13" custScaleX="164690" custScaleY="75713" custLinFactNeighborX="3917" custLinFactNeighborY="-3292"/>
      <dgm:spPr>
        <a:prstGeom prst="rightArrow">
          <a:avLst>
            <a:gd name="adj1" fmla="val 60000"/>
            <a:gd name="adj2" fmla="val 50000"/>
          </a:avLst>
        </a:prstGeom>
      </dgm:spPr>
      <dgm:t>
        <a:bodyPr/>
        <a:lstStyle/>
        <a:p>
          <a:endParaRPr lang="fr-FR"/>
        </a:p>
      </dgm:t>
    </dgm:pt>
    <dgm:pt modelId="{B240EE40-F93C-4EB9-B7AF-7DC4E3ADE3D2}" type="pres">
      <dgm:prSet presAssocID="{39116845-0DC7-42AF-854E-32C4EAC86D81}" presName="connectorText" presStyleLbl="sibTrans2D1" presStyleIdx="9" presStyleCnt="13"/>
      <dgm:spPr/>
      <dgm:t>
        <a:bodyPr/>
        <a:lstStyle/>
        <a:p>
          <a:endParaRPr lang="fr-FR"/>
        </a:p>
      </dgm:t>
    </dgm:pt>
    <dgm:pt modelId="{03C60AE9-95E9-405B-9449-48AA90613B75}" type="pres">
      <dgm:prSet presAssocID="{3C32311F-2034-4715-A01D-A3E5394A53C0}" presName="node" presStyleLbl="node1" presStyleIdx="9" presStyleCnt="13" custScaleX="131035" custScaleY="122984">
        <dgm:presLayoutVars>
          <dgm:bulletEnabled val="1"/>
        </dgm:presLayoutVars>
      </dgm:prSet>
      <dgm:spPr>
        <a:prstGeom prst="ellipse">
          <a:avLst/>
        </a:prstGeom>
      </dgm:spPr>
      <dgm:t>
        <a:bodyPr/>
        <a:lstStyle/>
        <a:p>
          <a:endParaRPr lang="fr-FR"/>
        </a:p>
      </dgm:t>
    </dgm:pt>
    <dgm:pt modelId="{98CC8845-E8FF-4A2C-9400-9513677A71C1}" type="pres">
      <dgm:prSet presAssocID="{8B4A39AF-2E88-46CF-A92A-D3C3FE265863}" presName="parTrans" presStyleLbl="sibTrans2D1" presStyleIdx="10" presStyleCnt="13" custScaleX="164690" custScaleY="75713" custLinFactNeighborX="3938" custLinFactNeighborY="-3292"/>
      <dgm:spPr>
        <a:prstGeom prst="rightArrow">
          <a:avLst>
            <a:gd name="adj1" fmla="val 60000"/>
            <a:gd name="adj2" fmla="val 50000"/>
          </a:avLst>
        </a:prstGeom>
      </dgm:spPr>
      <dgm:t>
        <a:bodyPr/>
        <a:lstStyle/>
        <a:p>
          <a:endParaRPr lang="fr-FR"/>
        </a:p>
      </dgm:t>
    </dgm:pt>
    <dgm:pt modelId="{E13AE25B-3B32-4A63-A93A-6A83805FD2CE}" type="pres">
      <dgm:prSet presAssocID="{8B4A39AF-2E88-46CF-A92A-D3C3FE265863}" presName="connectorText" presStyleLbl="sibTrans2D1" presStyleIdx="10" presStyleCnt="13"/>
      <dgm:spPr/>
      <dgm:t>
        <a:bodyPr/>
        <a:lstStyle/>
        <a:p>
          <a:endParaRPr lang="fr-FR"/>
        </a:p>
      </dgm:t>
    </dgm:pt>
    <dgm:pt modelId="{8242141C-1D8F-4101-BF71-1EAC77C5128B}" type="pres">
      <dgm:prSet presAssocID="{F471E597-F273-47B3-9BAB-5E3590BF7060}" presName="node" presStyleLbl="node1" presStyleIdx="10" presStyleCnt="13" custScaleX="131035" custScaleY="122984">
        <dgm:presLayoutVars>
          <dgm:bulletEnabled val="1"/>
        </dgm:presLayoutVars>
      </dgm:prSet>
      <dgm:spPr>
        <a:prstGeom prst="ellipse">
          <a:avLst/>
        </a:prstGeom>
      </dgm:spPr>
      <dgm:t>
        <a:bodyPr/>
        <a:lstStyle/>
        <a:p>
          <a:endParaRPr lang="fr-FR"/>
        </a:p>
      </dgm:t>
    </dgm:pt>
    <dgm:pt modelId="{C29E9E5C-7B54-458B-8D82-0003BDDD4D5C}" type="pres">
      <dgm:prSet presAssocID="{B7F7F320-A107-4A8B-B937-3E526C419967}" presName="parTrans" presStyleLbl="sibTrans2D1" presStyleIdx="11" presStyleCnt="13" custScaleX="164690" custScaleY="75713" custLinFactNeighborX="3881" custLinFactNeighborY="-3292"/>
      <dgm:spPr>
        <a:prstGeom prst="rightArrow">
          <a:avLst>
            <a:gd name="adj1" fmla="val 60000"/>
            <a:gd name="adj2" fmla="val 50000"/>
          </a:avLst>
        </a:prstGeom>
      </dgm:spPr>
      <dgm:t>
        <a:bodyPr/>
        <a:lstStyle/>
        <a:p>
          <a:endParaRPr lang="fr-FR"/>
        </a:p>
      </dgm:t>
    </dgm:pt>
    <dgm:pt modelId="{138C88F5-468B-417E-92C4-EC1E6A7CD272}" type="pres">
      <dgm:prSet presAssocID="{B7F7F320-A107-4A8B-B937-3E526C419967}" presName="connectorText" presStyleLbl="sibTrans2D1" presStyleIdx="11" presStyleCnt="13"/>
      <dgm:spPr/>
      <dgm:t>
        <a:bodyPr/>
        <a:lstStyle/>
        <a:p>
          <a:endParaRPr lang="fr-FR"/>
        </a:p>
      </dgm:t>
    </dgm:pt>
    <dgm:pt modelId="{BB14BC38-1743-44F6-8C97-BE8F598BDB39}" type="pres">
      <dgm:prSet presAssocID="{56B41A0C-D9CD-47A8-A8E5-02ACD1D7177E}" presName="node" presStyleLbl="node1" presStyleIdx="11" presStyleCnt="13" custScaleX="131035" custScaleY="122984">
        <dgm:presLayoutVars>
          <dgm:bulletEnabled val="1"/>
        </dgm:presLayoutVars>
      </dgm:prSet>
      <dgm:spPr>
        <a:prstGeom prst="ellipse">
          <a:avLst/>
        </a:prstGeom>
      </dgm:spPr>
      <dgm:t>
        <a:bodyPr/>
        <a:lstStyle/>
        <a:p>
          <a:endParaRPr lang="fr-FR"/>
        </a:p>
      </dgm:t>
    </dgm:pt>
    <dgm:pt modelId="{E0FA8593-0A94-4BE7-B9EC-392791ACA090}" type="pres">
      <dgm:prSet presAssocID="{B157C8C5-3280-4077-82D0-B8EE5511EE55}" presName="parTrans" presStyleLbl="sibTrans2D1" presStyleIdx="12" presStyleCnt="13" custScaleX="164690" custScaleY="75713" custLinFactNeighborX="3804" custLinFactNeighborY="-3292"/>
      <dgm:spPr>
        <a:prstGeom prst="rightArrow">
          <a:avLst>
            <a:gd name="adj1" fmla="val 60000"/>
            <a:gd name="adj2" fmla="val 50000"/>
          </a:avLst>
        </a:prstGeom>
      </dgm:spPr>
      <dgm:t>
        <a:bodyPr/>
        <a:lstStyle/>
        <a:p>
          <a:endParaRPr lang="fr-FR"/>
        </a:p>
      </dgm:t>
    </dgm:pt>
    <dgm:pt modelId="{4E9023DD-F38C-4A4C-90CE-0714516BE723}" type="pres">
      <dgm:prSet presAssocID="{B157C8C5-3280-4077-82D0-B8EE5511EE55}" presName="connectorText" presStyleLbl="sibTrans2D1" presStyleIdx="12" presStyleCnt="13"/>
      <dgm:spPr/>
      <dgm:t>
        <a:bodyPr/>
        <a:lstStyle/>
        <a:p>
          <a:endParaRPr lang="fr-FR"/>
        </a:p>
      </dgm:t>
    </dgm:pt>
    <dgm:pt modelId="{7279E39D-FC54-43E0-8EA0-C349DB218312}" type="pres">
      <dgm:prSet presAssocID="{67BC6225-9403-4A76-AA2D-88D907D4C7B8}" presName="node" presStyleLbl="node1" presStyleIdx="12" presStyleCnt="13" custScaleX="131035" custScaleY="122984" custRadScaleRad="97398" custRadScaleInc="-5823">
        <dgm:presLayoutVars>
          <dgm:bulletEnabled val="1"/>
        </dgm:presLayoutVars>
      </dgm:prSet>
      <dgm:spPr>
        <a:prstGeom prst="ellipse">
          <a:avLst/>
        </a:prstGeom>
      </dgm:spPr>
      <dgm:t>
        <a:bodyPr/>
        <a:lstStyle/>
        <a:p>
          <a:endParaRPr lang="fr-FR"/>
        </a:p>
      </dgm:t>
    </dgm:pt>
  </dgm:ptLst>
  <dgm:cxnLst>
    <dgm:cxn modelId="{9F81BF8B-8496-4530-908C-A17FDBD8BF00}" type="presOf" srcId="{DC948C7E-88DE-4E3B-A438-76E3683A2840}" destId="{80B7CCED-9476-4DDD-8BF5-420369C7A6D2}" srcOrd="1" destOrd="0" presId="urn:microsoft.com/office/officeart/2005/8/layout/radial5"/>
    <dgm:cxn modelId="{C17D759B-616A-4B52-8F39-706274D6B069}" type="presOf" srcId="{8B4A39AF-2E88-46CF-A92A-D3C3FE265863}" destId="{E13AE25B-3B32-4A63-A93A-6A83805FD2CE}" srcOrd="1" destOrd="0" presId="urn:microsoft.com/office/officeart/2005/8/layout/radial5"/>
    <dgm:cxn modelId="{378B08C8-CCAF-4517-BCE3-46E933996904}" srcId="{00818F79-48A2-48A1-B177-6AD72F96A409}" destId="{A3C0D100-90D3-469D-BD69-27FDB83EE5B4}" srcOrd="1" destOrd="0" parTransId="{3C869A5B-7622-456C-8E1B-75F7D7F5A15D}" sibTransId="{317A1061-516B-4775-A89E-D32862F3B783}"/>
    <dgm:cxn modelId="{7C03B913-14E2-477F-B9C9-4F72BF36210D}" type="presOf" srcId="{AAFB9C02-AFA0-424D-869A-B86D9D70569F}" destId="{D970D912-18CE-4286-88E8-CB3248285986}" srcOrd="1" destOrd="0" presId="urn:microsoft.com/office/officeart/2005/8/layout/radial5"/>
    <dgm:cxn modelId="{D0F88D73-3633-4BDE-A508-D5E452E73EB3}" type="presOf" srcId="{67BC6225-9403-4A76-AA2D-88D907D4C7B8}" destId="{7279E39D-FC54-43E0-8EA0-C349DB218312}" srcOrd="0" destOrd="0" presId="urn:microsoft.com/office/officeart/2005/8/layout/radial5"/>
    <dgm:cxn modelId="{BFD078FE-227C-4416-8392-2A4D56B59C4D}" type="presOf" srcId="{A3954BB7-A432-47C0-8676-6219BEF1B4AF}" destId="{AB463AB7-C87F-42C1-B443-13849EE5DD18}" srcOrd="1" destOrd="0" presId="urn:microsoft.com/office/officeart/2005/8/layout/radial5"/>
    <dgm:cxn modelId="{49EA4E58-E0DA-4CB5-BA04-5FCE262A318B}" type="presOf" srcId="{6EBA2B5C-EDD5-4A79-9623-C4DAAA6D7352}" destId="{DA8A3FA9-7CD6-4E05-B06A-6DB01151F9D2}" srcOrd="0" destOrd="0" presId="urn:microsoft.com/office/officeart/2005/8/layout/radial5"/>
    <dgm:cxn modelId="{DFD92035-F176-4B37-B8A9-1F3B3BAEA61F}" type="presOf" srcId="{5658CF9D-5BD6-49F7-B8E8-DB2349FD0A50}" destId="{40F58A0D-C39A-473D-9D3F-7602D9508827}" srcOrd="1" destOrd="0" presId="urn:microsoft.com/office/officeart/2005/8/layout/radial5"/>
    <dgm:cxn modelId="{AB121FAF-994A-4706-853A-BED7C51E4FEB}" type="presOf" srcId="{97647C8A-E2CF-4BD7-B361-75F4439BB376}" destId="{76F5D08E-B78B-44E5-8E77-99F4CC6C231E}" srcOrd="0" destOrd="0" presId="urn:microsoft.com/office/officeart/2005/8/layout/radial5"/>
    <dgm:cxn modelId="{CD554F24-3000-4556-B948-6E6BF47EC69B}" type="presOf" srcId="{5658CF9D-5BD6-49F7-B8E8-DB2349FD0A50}" destId="{E15F27FC-5A8E-44BB-A80B-A9BEE0037B4B}" srcOrd="0" destOrd="0" presId="urn:microsoft.com/office/officeart/2005/8/layout/radial5"/>
    <dgm:cxn modelId="{2604874E-0854-4E1B-9287-07F6F0E96A3E}" type="presOf" srcId="{F471E597-F273-47B3-9BAB-5E3590BF7060}" destId="{8242141C-1D8F-4101-BF71-1EAC77C5128B}" srcOrd="0" destOrd="0" presId="urn:microsoft.com/office/officeart/2005/8/layout/radial5"/>
    <dgm:cxn modelId="{64D5FD9C-ABF1-4772-9C55-60B4B8765F4F}" type="presOf" srcId="{C5F62186-8470-4C2C-9EED-D0364C75F71A}" destId="{16CA058B-2081-4462-BA2D-F7E89B78D926}" srcOrd="0" destOrd="0" presId="urn:microsoft.com/office/officeart/2005/8/layout/radial5"/>
    <dgm:cxn modelId="{FBE86401-F9AF-4BC0-BD73-3F070E9CC88E}" type="presOf" srcId="{9C723055-7643-4DBB-8BA4-E51376DF11B0}" destId="{B8BAE76E-8D35-4B3C-82BE-7AE166CA74B3}" srcOrd="0" destOrd="0" presId="urn:microsoft.com/office/officeart/2005/8/layout/radial5"/>
    <dgm:cxn modelId="{6B5EC092-D644-4429-B6EF-791470E59CA3}" type="presOf" srcId="{9C723055-7643-4DBB-8BA4-E51376DF11B0}" destId="{FDEEC907-F2C8-4955-BADB-AD3EA8AF2E7F}" srcOrd="1" destOrd="0" presId="urn:microsoft.com/office/officeart/2005/8/layout/radial5"/>
    <dgm:cxn modelId="{4123A9B7-5ADC-464C-B902-78CE0503777A}" type="presOf" srcId="{B157C8C5-3280-4077-82D0-B8EE5511EE55}" destId="{4E9023DD-F38C-4A4C-90CE-0714516BE723}" srcOrd="1" destOrd="0" presId="urn:microsoft.com/office/officeart/2005/8/layout/radial5"/>
    <dgm:cxn modelId="{B263343B-8BD1-457C-8979-B85CB0F52661}" type="presOf" srcId="{BE99CEC0-97F1-44D5-BA2E-964B84A23D93}" destId="{FC8D3F52-6696-4C88-8B93-BD5BB962E777}" srcOrd="1" destOrd="0" presId="urn:microsoft.com/office/officeart/2005/8/layout/radial5"/>
    <dgm:cxn modelId="{1FD83C27-19A3-4C12-B4DD-7D21DB875455}" type="presOf" srcId="{3C32311F-2034-4715-A01D-A3E5394A53C0}" destId="{03C60AE9-95E9-405B-9449-48AA90613B75}" srcOrd="0" destOrd="0" presId="urn:microsoft.com/office/officeart/2005/8/layout/radial5"/>
    <dgm:cxn modelId="{F6393C9C-377D-4B00-845B-01738B841CE9}" type="presOf" srcId="{C5F62186-8470-4C2C-9EED-D0364C75F71A}" destId="{5FFE7090-284F-4201-B6C5-7BA997167EB9}" srcOrd="1" destOrd="0" presId="urn:microsoft.com/office/officeart/2005/8/layout/radial5"/>
    <dgm:cxn modelId="{291B2EE4-18E3-46F9-8241-DAF277F14C7B}" type="presOf" srcId="{842A04EE-1A53-41FB-B523-07061EF5FE2C}" destId="{F66EE46B-A1F5-4BBF-B8C8-E3C834CF62EA}" srcOrd="0" destOrd="0" presId="urn:microsoft.com/office/officeart/2005/8/layout/radial5"/>
    <dgm:cxn modelId="{9FFD9C0D-A1A1-432D-814B-0B07ABCA86B1}" srcId="{00818F79-48A2-48A1-B177-6AD72F96A409}" destId="{2380D312-346E-40A7-BD8A-36992285F9AE}" srcOrd="8" destOrd="0" parTransId="{BE99CEC0-97F1-44D5-BA2E-964B84A23D93}" sibTransId="{35F0871E-DA5C-42BB-B180-10D516C86A7F}"/>
    <dgm:cxn modelId="{4139339A-DC2B-4794-BC4C-4235D9BA01D9}" type="presOf" srcId="{56CA8DC0-CF5F-4AF0-9986-C7C3A8D84C6B}" destId="{CFF5DED7-E745-40BD-A535-0FF60D9E53A6}" srcOrd="0" destOrd="0" presId="urn:microsoft.com/office/officeart/2005/8/layout/radial5"/>
    <dgm:cxn modelId="{BE8E03CD-13BC-47E6-938A-F5D0B8857F25}" type="presOf" srcId="{A3C0D100-90D3-469D-BD69-27FDB83EE5B4}" destId="{93D52849-0EFF-4832-B6CF-87E042FC0410}" srcOrd="0" destOrd="0" presId="urn:microsoft.com/office/officeart/2005/8/layout/radial5"/>
    <dgm:cxn modelId="{C744D471-AFCB-4238-A92A-C399027953FA}" srcId="{00818F79-48A2-48A1-B177-6AD72F96A409}" destId="{67BC6225-9403-4A76-AA2D-88D907D4C7B8}" srcOrd="12" destOrd="0" parTransId="{B157C8C5-3280-4077-82D0-B8EE5511EE55}" sibTransId="{67EFAADD-DEEE-45CD-A153-18A1DCF07CD2}"/>
    <dgm:cxn modelId="{CA0B5392-55FA-4811-BED4-0F56349D504D}" srcId="{00818F79-48A2-48A1-B177-6AD72F96A409}" destId="{842A04EE-1A53-41FB-B523-07061EF5FE2C}" srcOrd="4" destOrd="0" parTransId="{AAFB9C02-AFA0-424D-869A-B86D9D70569F}" sibTransId="{9365AF47-DF36-42EB-915D-691FF5578F69}"/>
    <dgm:cxn modelId="{A9053813-8198-4A42-945C-953C3CF1F627}" type="presOf" srcId="{BE99CEC0-97F1-44D5-BA2E-964B84A23D93}" destId="{759C3B84-FBE1-4A10-B54D-F9111F7A8471}" srcOrd="0" destOrd="0" presId="urn:microsoft.com/office/officeart/2005/8/layout/radial5"/>
    <dgm:cxn modelId="{6D3F3CF8-D913-448F-8B71-108494F13B2D}" srcId="{00818F79-48A2-48A1-B177-6AD72F96A409}" destId="{F471E597-F273-47B3-9BAB-5E3590BF7060}" srcOrd="10" destOrd="0" parTransId="{8B4A39AF-2E88-46CF-A92A-D3C3FE265863}" sibTransId="{1F97FF07-9D60-46CD-83E8-19D705506388}"/>
    <dgm:cxn modelId="{EABEC407-E810-4D88-9783-0B9ADF75F2E9}" srcId="{00818F79-48A2-48A1-B177-6AD72F96A409}" destId="{B42B4123-412A-4062-BC8D-7FA496B0A808}" srcOrd="5" destOrd="0" parTransId="{DC948C7E-88DE-4E3B-A438-76E3683A2840}" sibTransId="{8D84AD16-470E-4A46-9FE9-FDB82916B071}"/>
    <dgm:cxn modelId="{DA4ADEDE-A7BB-485E-8D35-BF3ECEB99B31}" type="presOf" srcId="{DC948C7E-88DE-4E3B-A438-76E3683A2840}" destId="{0A6A13D7-7DC6-40B1-BE31-C0510ECF49A0}" srcOrd="0" destOrd="0" presId="urn:microsoft.com/office/officeart/2005/8/layout/radial5"/>
    <dgm:cxn modelId="{2391A697-E07B-496F-8351-2D5AF56D937D}" type="presOf" srcId="{AAFB9C02-AFA0-424D-869A-B86D9D70569F}" destId="{4BE13681-9054-4103-9C3E-884C55842500}" srcOrd="0" destOrd="0" presId="urn:microsoft.com/office/officeart/2005/8/layout/radial5"/>
    <dgm:cxn modelId="{1911A9C5-22D0-413F-83DE-A0F5F93FC8F2}" type="presOf" srcId="{00818F79-48A2-48A1-B177-6AD72F96A409}" destId="{317A6AAF-B2B9-4338-8371-B958A660E4A4}" srcOrd="0" destOrd="0" presId="urn:microsoft.com/office/officeart/2005/8/layout/radial5"/>
    <dgm:cxn modelId="{387FB2ED-A96D-4B15-A495-4F4330D4472D}" type="presOf" srcId="{3C869A5B-7622-456C-8E1B-75F7D7F5A15D}" destId="{1A6A32D2-16C7-41F2-A2E4-3150B1ABA81A}" srcOrd="0" destOrd="0" presId="urn:microsoft.com/office/officeart/2005/8/layout/radial5"/>
    <dgm:cxn modelId="{5A95FDC8-E7B6-4068-BB35-CB3F385CEF60}" srcId="{12CFE99D-E95A-4640-B86E-5A266AFEB970}" destId="{00818F79-48A2-48A1-B177-6AD72F96A409}" srcOrd="0" destOrd="0" parTransId="{4BA17A01-1D81-4FFD-BE47-4194BAC8BF50}" sibTransId="{50C31598-C8AD-471F-996E-526D6C2C40FF}"/>
    <dgm:cxn modelId="{E83A969B-D885-4040-A470-6307EA64F2A4}" type="presOf" srcId="{8795CE2C-CF4B-4B73-BB7D-AC53BA90F561}" destId="{DDE9E0F1-908E-4A4D-AA97-1FC531DE065E}" srcOrd="1" destOrd="0" presId="urn:microsoft.com/office/officeart/2005/8/layout/radial5"/>
    <dgm:cxn modelId="{82EE136D-FCFD-43F5-8364-3938F876BD66}" srcId="{00818F79-48A2-48A1-B177-6AD72F96A409}" destId="{97647C8A-E2CF-4BD7-B361-75F4439BB376}" srcOrd="3" destOrd="0" parTransId="{9C723055-7643-4DBB-8BA4-E51376DF11B0}" sibTransId="{BE31195E-4447-48BA-8F9C-78B96DE7CC6C}"/>
    <dgm:cxn modelId="{2143B44A-90A8-4D1E-AEED-E1F0938D7081}" srcId="{00818F79-48A2-48A1-B177-6AD72F96A409}" destId="{3C32311F-2034-4715-A01D-A3E5394A53C0}" srcOrd="9" destOrd="0" parTransId="{39116845-0DC7-42AF-854E-32C4EAC86D81}" sibTransId="{BBD0F5E1-7B9A-4AC0-B05A-3668F82880F3}"/>
    <dgm:cxn modelId="{A972175D-82FF-4475-BC6E-8F817420E08B}" type="presOf" srcId="{B42B4123-412A-4062-BC8D-7FA496B0A808}" destId="{15157C5F-A092-459D-B669-345184DC5613}" srcOrd="0" destOrd="0" presId="urn:microsoft.com/office/officeart/2005/8/layout/radial5"/>
    <dgm:cxn modelId="{5B62C98D-78A6-42FA-97CA-32879B5CDFE9}" type="presOf" srcId="{39116845-0DC7-42AF-854E-32C4EAC86D81}" destId="{B240EE40-F93C-4EB9-B7AF-7DC4E3ADE3D2}" srcOrd="1" destOrd="0" presId="urn:microsoft.com/office/officeart/2005/8/layout/radial5"/>
    <dgm:cxn modelId="{2E8EA6A7-AC14-4935-BAEF-0D553E18A0C2}" srcId="{00818F79-48A2-48A1-B177-6AD72F96A409}" destId="{7D031F17-0667-418B-9046-F37C03231216}" srcOrd="7" destOrd="0" parTransId="{A3954BB7-A432-47C0-8676-6219BEF1B4AF}" sibTransId="{7D8F8B11-236D-45CB-B605-9BB6B3E7347D}"/>
    <dgm:cxn modelId="{AECC961D-E15E-4B52-A6F7-11D7CEF09E60}" srcId="{00818F79-48A2-48A1-B177-6AD72F96A409}" destId="{1603DD34-BBEA-4096-81ED-D96B6F106836}" srcOrd="0" destOrd="0" parTransId="{8795CE2C-CF4B-4B73-BB7D-AC53BA90F561}" sibTransId="{149D32C9-B1FC-4819-AEA1-29B749E3A352}"/>
    <dgm:cxn modelId="{FAF2F471-625A-4385-93C4-BEDBE2D65903}" type="presOf" srcId="{2380D312-346E-40A7-BD8A-36992285F9AE}" destId="{5A8030F0-9F37-4974-A27E-890E6E93165A}" srcOrd="0" destOrd="0" presId="urn:microsoft.com/office/officeart/2005/8/layout/radial5"/>
    <dgm:cxn modelId="{80B373C4-6A7C-48B7-B7D3-A4001B0F5CB3}" type="presOf" srcId="{39116845-0DC7-42AF-854E-32C4EAC86D81}" destId="{AF881888-4082-4788-9171-7791D12B0636}" srcOrd="0" destOrd="0" presId="urn:microsoft.com/office/officeart/2005/8/layout/radial5"/>
    <dgm:cxn modelId="{18A59442-82E1-4AD7-B7C9-8843DBB37637}" type="presOf" srcId="{8B4A39AF-2E88-46CF-A92A-D3C3FE265863}" destId="{98CC8845-E8FF-4A2C-9400-9513677A71C1}" srcOrd="0" destOrd="0" presId="urn:microsoft.com/office/officeart/2005/8/layout/radial5"/>
    <dgm:cxn modelId="{FCD4C571-245F-45AB-9093-4E0B8406C0B8}" type="presOf" srcId="{12CFE99D-E95A-4640-B86E-5A266AFEB970}" destId="{FC99F721-BC81-4491-8746-BEEC7506F293}" srcOrd="0" destOrd="0" presId="urn:microsoft.com/office/officeart/2005/8/layout/radial5"/>
    <dgm:cxn modelId="{030E24C5-6AB8-4518-AD7D-0CB12DEED2E2}" srcId="{00818F79-48A2-48A1-B177-6AD72F96A409}" destId="{6EBA2B5C-EDD5-4A79-9623-C4DAAA6D7352}" srcOrd="6" destOrd="0" parTransId="{5658CF9D-5BD6-49F7-B8E8-DB2349FD0A50}" sibTransId="{841AD556-88C2-4BA5-8613-7D31DB8E16EE}"/>
    <dgm:cxn modelId="{796DF377-CF08-401F-A0D3-82075590FE4C}" type="presOf" srcId="{7D031F17-0667-418B-9046-F37C03231216}" destId="{F18E952A-48DC-46EB-A503-A3443422D7A2}" srcOrd="0" destOrd="0" presId="urn:microsoft.com/office/officeart/2005/8/layout/radial5"/>
    <dgm:cxn modelId="{A5FABF7A-A368-40CF-B1F3-30FAB9112DB5}" type="presOf" srcId="{B157C8C5-3280-4077-82D0-B8EE5511EE55}" destId="{E0FA8593-0A94-4BE7-B9EC-392791ACA090}" srcOrd="0" destOrd="0" presId="urn:microsoft.com/office/officeart/2005/8/layout/radial5"/>
    <dgm:cxn modelId="{642ED858-470F-49E7-886E-3EBAF4387ECF}" type="presOf" srcId="{1603DD34-BBEA-4096-81ED-D96B6F106836}" destId="{A8E47C4F-6913-4ABF-AF24-B72F0AB76E40}" srcOrd="0" destOrd="0" presId="urn:microsoft.com/office/officeart/2005/8/layout/radial5"/>
    <dgm:cxn modelId="{DAC20B09-D85D-4D70-AF33-414DB261194F}" srcId="{00818F79-48A2-48A1-B177-6AD72F96A409}" destId="{56B41A0C-D9CD-47A8-A8E5-02ACD1D7177E}" srcOrd="11" destOrd="0" parTransId="{B7F7F320-A107-4A8B-B937-3E526C419967}" sibTransId="{2B48583B-C27F-4AA5-9E92-E18EB7FC5157}"/>
    <dgm:cxn modelId="{4D07ECEC-8D11-4531-BE9B-936C0DE8A3CE}" srcId="{00818F79-48A2-48A1-B177-6AD72F96A409}" destId="{56CA8DC0-CF5F-4AF0-9986-C7C3A8D84C6B}" srcOrd="2" destOrd="0" parTransId="{C5F62186-8470-4C2C-9EED-D0364C75F71A}" sibTransId="{F2D45026-F451-4281-8688-A4F33CA48363}"/>
    <dgm:cxn modelId="{EE8EB9B0-B6FF-4AD7-BF2D-358836675DF9}" type="presOf" srcId="{A3954BB7-A432-47C0-8676-6219BEF1B4AF}" destId="{39F43722-AD4C-42C8-8078-7D70ED59E8C1}" srcOrd="0" destOrd="0" presId="urn:microsoft.com/office/officeart/2005/8/layout/radial5"/>
    <dgm:cxn modelId="{1715412A-609F-4C98-93D9-A742927B83C6}" type="presOf" srcId="{8795CE2C-CF4B-4B73-BB7D-AC53BA90F561}" destId="{0D54BE37-491E-44EE-8C65-0640AC5B3E85}" srcOrd="0" destOrd="0" presId="urn:microsoft.com/office/officeart/2005/8/layout/radial5"/>
    <dgm:cxn modelId="{D8FCC917-F877-40B1-9D01-172AF61BA136}" type="presOf" srcId="{B7F7F320-A107-4A8B-B937-3E526C419967}" destId="{138C88F5-468B-417E-92C4-EC1E6A7CD272}" srcOrd="1" destOrd="0" presId="urn:microsoft.com/office/officeart/2005/8/layout/radial5"/>
    <dgm:cxn modelId="{AD0B4CDB-A1FE-47C7-9FA3-2FF5309A75D3}" type="presOf" srcId="{B7F7F320-A107-4A8B-B937-3E526C419967}" destId="{C29E9E5C-7B54-458B-8D82-0003BDDD4D5C}" srcOrd="0" destOrd="0" presId="urn:microsoft.com/office/officeart/2005/8/layout/radial5"/>
    <dgm:cxn modelId="{AA1FDAB8-C729-4223-B521-19377C88FDD2}" type="presOf" srcId="{56B41A0C-D9CD-47A8-A8E5-02ACD1D7177E}" destId="{BB14BC38-1743-44F6-8C97-BE8F598BDB39}" srcOrd="0" destOrd="0" presId="urn:microsoft.com/office/officeart/2005/8/layout/radial5"/>
    <dgm:cxn modelId="{A7F544D3-7D23-476F-B8BA-4F97734BF8E0}" type="presOf" srcId="{3C869A5B-7622-456C-8E1B-75F7D7F5A15D}" destId="{57F00D81-CFF8-4186-8616-CCA0C965121E}" srcOrd="1" destOrd="0" presId="urn:microsoft.com/office/officeart/2005/8/layout/radial5"/>
    <dgm:cxn modelId="{7EFEAE4D-CE3E-4E5B-9639-046A802CF193}" type="presParOf" srcId="{FC99F721-BC81-4491-8746-BEEC7506F293}" destId="{317A6AAF-B2B9-4338-8371-B958A660E4A4}" srcOrd="0" destOrd="0" presId="urn:microsoft.com/office/officeart/2005/8/layout/radial5"/>
    <dgm:cxn modelId="{918039FD-9C3D-42D7-A6EB-C418C1439710}" type="presParOf" srcId="{FC99F721-BC81-4491-8746-BEEC7506F293}" destId="{0D54BE37-491E-44EE-8C65-0640AC5B3E85}" srcOrd="1" destOrd="0" presId="urn:microsoft.com/office/officeart/2005/8/layout/radial5"/>
    <dgm:cxn modelId="{D7F85237-2ECD-4198-BF32-35A50721E776}" type="presParOf" srcId="{0D54BE37-491E-44EE-8C65-0640AC5B3E85}" destId="{DDE9E0F1-908E-4A4D-AA97-1FC531DE065E}" srcOrd="0" destOrd="0" presId="urn:microsoft.com/office/officeart/2005/8/layout/radial5"/>
    <dgm:cxn modelId="{C4333202-FDF9-4BDA-8CFB-5C48EBD05781}" type="presParOf" srcId="{FC99F721-BC81-4491-8746-BEEC7506F293}" destId="{A8E47C4F-6913-4ABF-AF24-B72F0AB76E40}" srcOrd="2" destOrd="0" presId="urn:microsoft.com/office/officeart/2005/8/layout/radial5"/>
    <dgm:cxn modelId="{ADF7139D-1368-4211-8982-2C67050F3EAB}" type="presParOf" srcId="{FC99F721-BC81-4491-8746-BEEC7506F293}" destId="{1A6A32D2-16C7-41F2-A2E4-3150B1ABA81A}" srcOrd="3" destOrd="0" presId="urn:microsoft.com/office/officeart/2005/8/layout/radial5"/>
    <dgm:cxn modelId="{B4C8470A-9DDD-4843-B482-E6BBAEDF485D}" type="presParOf" srcId="{1A6A32D2-16C7-41F2-A2E4-3150B1ABA81A}" destId="{57F00D81-CFF8-4186-8616-CCA0C965121E}" srcOrd="0" destOrd="0" presId="urn:microsoft.com/office/officeart/2005/8/layout/radial5"/>
    <dgm:cxn modelId="{63163A08-F3EA-4868-B939-AB4C1FB1D140}" type="presParOf" srcId="{FC99F721-BC81-4491-8746-BEEC7506F293}" destId="{93D52849-0EFF-4832-B6CF-87E042FC0410}" srcOrd="4" destOrd="0" presId="urn:microsoft.com/office/officeart/2005/8/layout/radial5"/>
    <dgm:cxn modelId="{6907FA1F-0397-48C0-A61A-51FBC2DE493A}" type="presParOf" srcId="{FC99F721-BC81-4491-8746-BEEC7506F293}" destId="{16CA058B-2081-4462-BA2D-F7E89B78D926}" srcOrd="5" destOrd="0" presId="urn:microsoft.com/office/officeart/2005/8/layout/radial5"/>
    <dgm:cxn modelId="{8EF99687-34F8-46C7-A06B-1DEA01553695}" type="presParOf" srcId="{16CA058B-2081-4462-BA2D-F7E89B78D926}" destId="{5FFE7090-284F-4201-B6C5-7BA997167EB9}" srcOrd="0" destOrd="0" presId="urn:microsoft.com/office/officeart/2005/8/layout/radial5"/>
    <dgm:cxn modelId="{D43966BE-204E-4A96-BF9F-2D458BD13648}" type="presParOf" srcId="{FC99F721-BC81-4491-8746-BEEC7506F293}" destId="{CFF5DED7-E745-40BD-A535-0FF60D9E53A6}" srcOrd="6" destOrd="0" presId="urn:microsoft.com/office/officeart/2005/8/layout/radial5"/>
    <dgm:cxn modelId="{F9C1617C-1C74-4405-AAA4-271A7102FE28}" type="presParOf" srcId="{FC99F721-BC81-4491-8746-BEEC7506F293}" destId="{B8BAE76E-8D35-4B3C-82BE-7AE166CA74B3}" srcOrd="7" destOrd="0" presId="urn:microsoft.com/office/officeart/2005/8/layout/radial5"/>
    <dgm:cxn modelId="{0D601A3F-5CC9-4DE7-A86A-EB15E81E785D}" type="presParOf" srcId="{B8BAE76E-8D35-4B3C-82BE-7AE166CA74B3}" destId="{FDEEC907-F2C8-4955-BADB-AD3EA8AF2E7F}" srcOrd="0" destOrd="0" presId="urn:microsoft.com/office/officeart/2005/8/layout/radial5"/>
    <dgm:cxn modelId="{D2A98386-9569-468C-8FFC-CB6FE6A3399D}" type="presParOf" srcId="{FC99F721-BC81-4491-8746-BEEC7506F293}" destId="{76F5D08E-B78B-44E5-8E77-99F4CC6C231E}" srcOrd="8" destOrd="0" presId="urn:microsoft.com/office/officeart/2005/8/layout/radial5"/>
    <dgm:cxn modelId="{396490AA-2E94-430F-B830-F540A1B80A70}" type="presParOf" srcId="{FC99F721-BC81-4491-8746-BEEC7506F293}" destId="{4BE13681-9054-4103-9C3E-884C55842500}" srcOrd="9" destOrd="0" presId="urn:microsoft.com/office/officeart/2005/8/layout/radial5"/>
    <dgm:cxn modelId="{D0990936-D87C-4981-9680-7F4FB6974086}" type="presParOf" srcId="{4BE13681-9054-4103-9C3E-884C55842500}" destId="{D970D912-18CE-4286-88E8-CB3248285986}" srcOrd="0" destOrd="0" presId="urn:microsoft.com/office/officeart/2005/8/layout/radial5"/>
    <dgm:cxn modelId="{7ACCF31F-E447-463A-8E79-82FFCB93ADB7}" type="presParOf" srcId="{FC99F721-BC81-4491-8746-BEEC7506F293}" destId="{F66EE46B-A1F5-4BBF-B8C8-E3C834CF62EA}" srcOrd="10" destOrd="0" presId="urn:microsoft.com/office/officeart/2005/8/layout/radial5"/>
    <dgm:cxn modelId="{155C5CDA-635E-4FF5-801A-949517B7F1BF}" type="presParOf" srcId="{FC99F721-BC81-4491-8746-BEEC7506F293}" destId="{0A6A13D7-7DC6-40B1-BE31-C0510ECF49A0}" srcOrd="11" destOrd="0" presId="urn:microsoft.com/office/officeart/2005/8/layout/radial5"/>
    <dgm:cxn modelId="{E93A821C-DD05-4F64-BAF9-F2C26A2A200A}" type="presParOf" srcId="{0A6A13D7-7DC6-40B1-BE31-C0510ECF49A0}" destId="{80B7CCED-9476-4DDD-8BF5-420369C7A6D2}" srcOrd="0" destOrd="0" presId="urn:microsoft.com/office/officeart/2005/8/layout/radial5"/>
    <dgm:cxn modelId="{CB8636FA-A2B1-4A15-ACC8-84EBCE1B0754}" type="presParOf" srcId="{FC99F721-BC81-4491-8746-BEEC7506F293}" destId="{15157C5F-A092-459D-B669-345184DC5613}" srcOrd="12" destOrd="0" presId="urn:microsoft.com/office/officeart/2005/8/layout/radial5"/>
    <dgm:cxn modelId="{1B570BA9-E41C-4E0E-B14A-4F342A40CC8F}" type="presParOf" srcId="{FC99F721-BC81-4491-8746-BEEC7506F293}" destId="{E15F27FC-5A8E-44BB-A80B-A9BEE0037B4B}" srcOrd="13" destOrd="0" presId="urn:microsoft.com/office/officeart/2005/8/layout/radial5"/>
    <dgm:cxn modelId="{733AE15A-DA46-4CC6-A8FE-BDFC750D82E3}" type="presParOf" srcId="{E15F27FC-5A8E-44BB-A80B-A9BEE0037B4B}" destId="{40F58A0D-C39A-473D-9D3F-7602D9508827}" srcOrd="0" destOrd="0" presId="urn:microsoft.com/office/officeart/2005/8/layout/radial5"/>
    <dgm:cxn modelId="{5EA70147-38FF-4FF3-9763-B9572AE858E6}" type="presParOf" srcId="{FC99F721-BC81-4491-8746-BEEC7506F293}" destId="{DA8A3FA9-7CD6-4E05-B06A-6DB01151F9D2}" srcOrd="14" destOrd="0" presId="urn:microsoft.com/office/officeart/2005/8/layout/radial5"/>
    <dgm:cxn modelId="{CF07E820-1229-4980-9129-ED2CF643F6A6}" type="presParOf" srcId="{FC99F721-BC81-4491-8746-BEEC7506F293}" destId="{39F43722-AD4C-42C8-8078-7D70ED59E8C1}" srcOrd="15" destOrd="0" presId="urn:microsoft.com/office/officeart/2005/8/layout/radial5"/>
    <dgm:cxn modelId="{EE045A9C-A475-4396-96F2-427AB28B5EFD}" type="presParOf" srcId="{39F43722-AD4C-42C8-8078-7D70ED59E8C1}" destId="{AB463AB7-C87F-42C1-B443-13849EE5DD18}" srcOrd="0" destOrd="0" presId="urn:microsoft.com/office/officeart/2005/8/layout/radial5"/>
    <dgm:cxn modelId="{15FA42B2-F5E8-472C-B6E4-7C0BA761E347}" type="presParOf" srcId="{FC99F721-BC81-4491-8746-BEEC7506F293}" destId="{F18E952A-48DC-46EB-A503-A3443422D7A2}" srcOrd="16" destOrd="0" presId="urn:microsoft.com/office/officeart/2005/8/layout/radial5"/>
    <dgm:cxn modelId="{FB9E3D41-943E-4AD4-BF36-63E8E00C4C12}" type="presParOf" srcId="{FC99F721-BC81-4491-8746-BEEC7506F293}" destId="{759C3B84-FBE1-4A10-B54D-F9111F7A8471}" srcOrd="17" destOrd="0" presId="urn:microsoft.com/office/officeart/2005/8/layout/radial5"/>
    <dgm:cxn modelId="{A24AF262-93C3-49FB-83A0-444D2EC95949}" type="presParOf" srcId="{759C3B84-FBE1-4A10-B54D-F9111F7A8471}" destId="{FC8D3F52-6696-4C88-8B93-BD5BB962E777}" srcOrd="0" destOrd="0" presId="urn:microsoft.com/office/officeart/2005/8/layout/radial5"/>
    <dgm:cxn modelId="{8D49A259-A941-4A13-8F09-5D320C9A5E8B}" type="presParOf" srcId="{FC99F721-BC81-4491-8746-BEEC7506F293}" destId="{5A8030F0-9F37-4974-A27E-890E6E93165A}" srcOrd="18" destOrd="0" presId="urn:microsoft.com/office/officeart/2005/8/layout/radial5"/>
    <dgm:cxn modelId="{5F1455B3-D0CD-4707-AD4D-598D537E3C03}" type="presParOf" srcId="{FC99F721-BC81-4491-8746-BEEC7506F293}" destId="{AF881888-4082-4788-9171-7791D12B0636}" srcOrd="19" destOrd="0" presId="urn:microsoft.com/office/officeart/2005/8/layout/radial5"/>
    <dgm:cxn modelId="{309F1712-B75E-4FE7-8754-57D6236D0463}" type="presParOf" srcId="{AF881888-4082-4788-9171-7791D12B0636}" destId="{B240EE40-F93C-4EB9-B7AF-7DC4E3ADE3D2}" srcOrd="0" destOrd="0" presId="urn:microsoft.com/office/officeart/2005/8/layout/radial5"/>
    <dgm:cxn modelId="{29217BF2-2B48-4C06-B5BF-8E87D6E7E9F5}" type="presParOf" srcId="{FC99F721-BC81-4491-8746-BEEC7506F293}" destId="{03C60AE9-95E9-405B-9449-48AA90613B75}" srcOrd="20" destOrd="0" presId="urn:microsoft.com/office/officeart/2005/8/layout/radial5"/>
    <dgm:cxn modelId="{51BA1D2E-27EA-47C8-BEBA-A13E023B233D}" type="presParOf" srcId="{FC99F721-BC81-4491-8746-BEEC7506F293}" destId="{98CC8845-E8FF-4A2C-9400-9513677A71C1}" srcOrd="21" destOrd="0" presId="urn:microsoft.com/office/officeart/2005/8/layout/radial5"/>
    <dgm:cxn modelId="{FA0B2556-EBE6-48F4-9AC5-0EE7C91F6CC6}" type="presParOf" srcId="{98CC8845-E8FF-4A2C-9400-9513677A71C1}" destId="{E13AE25B-3B32-4A63-A93A-6A83805FD2CE}" srcOrd="0" destOrd="0" presId="urn:microsoft.com/office/officeart/2005/8/layout/radial5"/>
    <dgm:cxn modelId="{26B7E428-76F6-47B4-83DB-94A478AA3D9A}" type="presParOf" srcId="{FC99F721-BC81-4491-8746-BEEC7506F293}" destId="{8242141C-1D8F-4101-BF71-1EAC77C5128B}" srcOrd="22" destOrd="0" presId="urn:microsoft.com/office/officeart/2005/8/layout/radial5"/>
    <dgm:cxn modelId="{6FCFA438-4B28-4C87-A4C3-A95DFD482745}" type="presParOf" srcId="{FC99F721-BC81-4491-8746-BEEC7506F293}" destId="{C29E9E5C-7B54-458B-8D82-0003BDDD4D5C}" srcOrd="23" destOrd="0" presId="urn:microsoft.com/office/officeart/2005/8/layout/radial5"/>
    <dgm:cxn modelId="{2684AE5F-DDE5-491F-B09E-085F9E15F67D}" type="presParOf" srcId="{C29E9E5C-7B54-458B-8D82-0003BDDD4D5C}" destId="{138C88F5-468B-417E-92C4-EC1E6A7CD272}" srcOrd="0" destOrd="0" presId="urn:microsoft.com/office/officeart/2005/8/layout/radial5"/>
    <dgm:cxn modelId="{D278C69F-20BD-4BE8-87DF-2826CB233F7B}" type="presParOf" srcId="{FC99F721-BC81-4491-8746-BEEC7506F293}" destId="{BB14BC38-1743-44F6-8C97-BE8F598BDB39}" srcOrd="24" destOrd="0" presId="urn:microsoft.com/office/officeart/2005/8/layout/radial5"/>
    <dgm:cxn modelId="{6653E3BC-6AD6-41BE-A442-A058C1A8A7B2}" type="presParOf" srcId="{FC99F721-BC81-4491-8746-BEEC7506F293}" destId="{E0FA8593-0A94-4BE7-B9EC-392791ACA090}" srcOrd="25" destOrd="0" presId="urn:microsoft.com/office/officeart/2005/8/layout/radial5"/>
    <dgm:cxn modelId="{DAA1BDDC-C80F-4C7C-A40E-8E1531C01A77}" type="presParOf" srcId="{E0FA8593-0A94-4BE7-B9EC-392791ACA090}" destId="{4E9023DD-F38C-4A4C-90CE-0714516BE723}" srcOrd="0" destOrd="0" presId="urn:microsoft.com/office/officeart/2005/8/layout/radial5"/>
    <dgm:cxn modelId="{837BB799-EEC6-4564-A2AA-763D1527985C}" type="presParOf" srcId="{FC99F721-BC81-4491-8746-BEEC7506F293}" destId="{7279E39D-FC54-43E0-8EA0-C349DB218312}" srcOrd="26" destOrd="0" presId="urn:microsoft.com/office/officeart/2005/8/layout/radial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A1B27-32A2-47F8-A824-B17F70693B8E}">
      <dsp:nvSpPr>
        <dsp:cNvPr id="0" name=""/>
        <dsp:cNvSpPr/>
      </dsp:nvSpPr>
      <dsp:spPr>
        <a:xfrm>
          <a:off x="4235374" y="2636720"/>
          <a:ext cx="948922" cy="948922"/>
        </a:xfrm>
        <a:prstGeom prst="ellipse">
          <a:avLst/>
        </a:prstGeom>
        <a:solidFill>
          <a:schemeClr val="accent4">
            <a:lumMod val="2500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r-FR" sz="4000" kern="1200" dirty="0" smtClean="0">
              <a:effectLst>
                <a:outerShdw blurRad="38100" dist="38100" dir="2700000" algn="tl">
                  <a:srgbClr val="000000">
                    <a:alpha val="43137"/>
                  </a:srgbClr>
                </a:outerShdw>
              </a:effectLst>
            </a:rPr>
            <a:t>13</a:t>
          </a:r>
          <a:endParaRPr lang="fr-FR" sz="4000" kern="1200" dirty="0">
            <a:effectLst>
              <a:outerShdw blurRad="38100" dist="38100" dir="2700000" algn="tl">
                <a:srgbClr val="000000">
                  <a:alpha val="43137"/>
                </a:srgbClr>
              </a:outerShdw>
            </a:effectLst>
          </a:endParaRPr>
        </a:p>
      </dsp:txBody>
      <dsp:txXfrm>
        <a:off x="4374340" y="2775686"/>
        <a:ext cx="670990" cy="670990"/>
      </dsp:txXfrm>
    </dsp:sp>
    <dsp:sp modelId="{1BD85B29-1184-4C97-9B65-8C49EED2B79F}">
      <dsp:nvSpPr>
        <dsp:cNvPr id="0" name=""/>
        <dsp:cNvSpPr/>
      </dsp:nvSpPr>
      <dsp:spPr>
        <a:xfrm rot="16200000">
          <a:off x="3926527" y="1844365"/>
          <a:ext cx="1566615" cy="18094"/>
        </a:xfrm>
        <a:custGeom>
          <a:avLst/>
          <a:gdLst/>
          <a:ahLst/>
          <a:cxnLst/>
          <a:rect l="0" t="0" r="0" b="0"/>
          <a:pathLst>
            <a:path>
              <a:moveTo>
                <a:pt x="0" y="9047"/>
              </a:moveTo>
              <a:lnTo>
                <a:pt x="1566615"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670670" y="1814247"/>
        <a:ext cx="78330" cy="78330"/>
      </dsp:txXfrm>
    </dsp:sp>
    <dsp:sp modelId="{233F01B4-ED67-44D3-979B-02568EF01586}">
      <dsp:nvSpPr>
        <dsp:cNvPr id="0" name=""/>
        <dsp:cNvSpPr/>
      </dsp:nvSpPr>
      <dsp:spPr>
        <a:xfrm>
          <a:off x="3945506" y="-8098"/>
          <a:ext cx="1528657" cy="1078203"/>
        </a:xfrm>
        <a:prstGeom prst="ellipse">
          <a:avLst/>
        </a:prstGeom>
        <a:solidFill>
          <a:schemeClr val="accent5">
            <a:lumMod val="5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bg1"/>
              </a:solidFill>
              <a:effectLst>
                <a:outerShdw blurRad="38100" dist="38100" dir="2700000" algn="tl">
                  <a:srgbClr val="000000">
                    <a:alpha val="43137"/>
                  </a:srgbClr>
                </a:outerShdw>
              </a:effectLst>
            </a:rPr>
            <a:t>Cardioneuro-vasculaires</a:t>
          </a:r>
          <a:endParaRPr lang="fr-FR" sz="1400" b="1" kern="1200" dirty="0">
            <a:solidFill>
              <a:schemeClr val="bg1"/>
            </a:solidFill>
            <a:effectLst>
              <a:outerShdw blurRad="38100" dist="38100" dir="2700000" algn="tl">
                <a:srgbClr val="000000">
                  <a:alpha val="43137"/>
                </a:srgbClr>
              </a:outerShdw>
            </a:effectLst>
          </a:endParaRPr>
        </a:p>
      </dsp:txBody>
      <dsp:txXfrm>
        <a:off x="4169373" y="149801"/>
        <a:ext cx="1080923" cy="762405"/>
      </dsp:txXfrm>
    </dsp:sp>
    <dsp:sp modelId="{F44123A1-7520-43F9-9173-832780A20C4B}">
      <dsp:nvSpPr>
        <dsp:cNvPr id="0" name=""/>
        <dsp:cNvSpPr/>
      </dsp:nvSpPr>
      <dsp:spPr>
        <a:xfrm rot="17861538">
          <a:off x="4493742" y="1959817"/>
          <a:ext cx="1631255" cy="18094"/>
        </a:xfrm>
        <a:custGeom>
          <a:avLst/>
          <a:gdLst/>
          <a:ahLst/>
          <a:cxnLst/>
          <a:rect l="0" t="0" r="0" b="0"/>
          <a:pathLst>
            <a:path>
              <a:moveTo>
                <a:pt x="0" y="9047"/>
              </a:moveTo>
              <a:lnTo>
                <a:pt x="1631255"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268588" y="1928083"/>
        <a:ext cx="81562" cy="81562"/>
      </dsp:txXfrm>
    </dsp:sp>
    <dsp:sp modelId="{54CCC259-915E-4C1A-8689-74FEEEF27CE7}">
      <dsp:nvSpPr>
        <dsp:cNvPr id="0" name=""/>
        <dsp:cNvSpPr/>
      </dsp:nvSpPr>
      <dsp:spPr>
        <a:xfrm>
          <a:off x="5434443" y="352085"/>
          <a:ext cx="948922" cy="948922"/>
        </a:xfrm>
        <a:prstGeom prst="ellipse">
          <a:avLst/>
        </a:prstGeom>
        <a:solidFill>
          <a:schemeClr val="accent5">
            <a:lumMod val="5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Diabète</a:t>
          </a:r>
          <a:endParaRPr lang="fr-FR" sz="1400" b="1" kern="1200" dirty="0"/>
        </a:p>
      </dsp:txBody>
      <dsp:txXfrm>
        <a:off x="5573409" y="491051"/>
        <a:ext cx="670990" cy="670990"/>
      </dsp:txXfrm>
    </dsp:sp>
    <dsp:sp modelId="{A67AEBF2-42D6-4AA6-9913-AB4D653A8382}">
      <dsp:nvSpPr>
        <dsp:cNvPr id="0" name=""/>
        <dsp:cNvSpPr/>
      </dsp:nvSpPr>
      <dsp:spPr>
        <a:xfrm rot="19523077">
          <a:off x="4970234" y="2415183"/>
          <a:ext cx="1469643" cy="18094"/>
        </a:xfrm>
        <a:custGeom>
          <a:avLst/>
          <a:gdLst/>
          <a:ahLst/>
          <a:cxnLst/>
          <a:rect l="0" t="0" r="0" b="0"/>
          <a:pathLst>
            <a:path>
              <a:moveTo>
                <a:pt x="0" y="9047"/>
              </a:moveTo>
              <a:lnTo>
                <a:pt x="1469643"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668315" y="2387489"/>
        <a:ext cx="73482" cy="73482"/>
      </dsp:txXfrm>
    </dsp:sp>
    <dsp:sp modelId="{9E6E6F64-4954-4D1A-9BA5-FE4FF14A9EC9}">
      <dsp:nvSpPr>
        <dsp:cNvPr id="0" name=""/>
        <dsp:cNvSpPr/>
      </dsp:nvSpPr>
      <dsp:spPr>
        <a:xfrm>
          <a:off x="6071367" y="1148185"/>
          <a:ext cx="1523827" cy="994575"/>
        </a:xfrm>
        <a:prstGeom prst="ellipse">
          <a:avLst/>
        </a:prstGeom>
        <a:solidFill>
          <a:schemeClr val="accent6"/>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b="1" kern="1200" dirty="0" smtClean="0"/>
            <a:t>Traitement du risque vasculaire</a:t>
          </a:r>
          <a:endParaRPr lang="fr-FR" sz="1300" b="1" kern="1200" dirty="0"/>
        </a:p>
      </dsp:txBody>
      <dsp:txXfrm>
        <a:off x="6294526" y="1293837"/>
        <a:ext cx="1077509" cy="703271"/>
      </dsp:txXfrm>
    </dsp:sp>
    <dsp:sp modelId="{E2EFD67D-132B-4DA7-A79F-FF9411674D3E}">
      <dsp:nvSpPr>
        <dsp:cNvPr id="0" name=""/>
        <dsp:cNvSpPr/>
      </dsp:nvSpPr>
      <dsp:spPr>
        <a:xfrm rot="21184615">
          <a:off x="5174890" y="2946631"/>
          <a:ext cx="1631255" cy="18094"/>
        </a:xfrm>
        <a:custGeom>
          <a:avLst/>
          <a:gdLst/>
          <a:ahLst/>
          <a:cxnLst/>
          <a:rect l="0" t="0" r="0" b="0"/>
          <a:pathLst>
            <a:path>
              <a:moveTo>
                <a:pt x="0" y="9047"/>
              </a:moveTo>
              <a:lnTo>
                <a:pt x="1631255"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949737" y="2914897"/>
        <a:ext cx="81562" cy="81562"/>
      </dsp:txXfrm>
    </dsp:sp>
    <dsp:sp modelId="{190B4254-DECE-470C-AB90-D6E9F9E5ED75}">
      <dsp:nvSpPr>
        <dsp:cNvPr id="0" name=""/>
        <dsp:cNvSpPr/>
      </dsp:nvSpPr>
      <dsp:spPr>
        <a:xfrm>
          <a:off x="6796740" y="2325714"/>
          <a:ext cx="948922" cy="948922"/>
        </a:xfrm>
        <a:prstGeom prst="ellipse">
          <a:avLst/>
        </a:prstGeom>
        <a:solidFill>
          <a:schemeClr val="accent5">
            <a:lumMod val="5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t>Cancers</a:t>
          </a:r>
          <a:endParaRPr lang="fr-FR" sz="1200" b="1" kern="1200" dirty="0"/>
        </a:p>
      </dsp:txBody>
      <dsp:txXfrm>
        <a:off x="6935706" y="2464680"/>
        <a:ext cx="670990" cy="670990"/>
      </dsp:txXfrm>
    </dsp:sp>
    <dsp:sp modelId="{409FF36C-043E-4F0C-9D09-CB79A420A966}">
      <dsp:nvSpPr>
        <dsp:cNvPr id="0" name=""/>
        <dsp:cNvSpPr/>
      </dsp:nvSpPr>
      <dsp:spPr>
        <a:xfrm rot="1246154">
          <a:off x="5109414" y="3510754"/>
          <a:ext cx="1355729" cy="18094"/>
        </a:xfrm>
        <a:custGeom>
          <a:avLst/>
          <a:gdLst/>
          <a:ahLst/>
          <a:cxnLst/>
          <a:rect l="0" t="0" r="0" b="0"/>
          <a:pathLst>
            <a:path>
              <a:moveTo>
                <a:pt x="0" y="9047"/>
              </a:moveTo>
              <a:lnTo>
                <a:pt x="1355729"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753385" y="3485909"/>
        <a:ext cx="67786" cy="67786"/>
      </dsp:txXfrm>
    </dsp:sp>
    <dsp:sp modelId="{D232C12E-DA5D-4198-B297-E86F737BE229}">
      <dsp:nvSpPr>
        <dsp:cNvPr id="0" name=""/>
        <dsp:cNvSpPr/>
      </dsp:nvSpPr>
      <dsp:spPr>
        <a:xfrm>
          <a:off x="6332613" y="3447871"/>
          <a:ext cx="1579462" cy="1156509"/>
        </a:xfrm>
        <a:prstGeom prst="ellipse">
          <a:avLst/>
        </a:prstGeom>
        <a:solidFill>
          <a:schemeClr val="accent5">
            <a:lumMod val="5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t>Maladies psychiatriques</a:t>
          </a:r>
          <a:endParaRPr lang="fr-FR" sz="1200" b="1" kern="1200" dirty="0"/>
        </a:p>
      </dsp:txBody>
      <dsp:txXfrm>
        <a:off x="6563920" y="3617238"/>
        <a:ext cx="1116848" cy="817775"/>
      </dsp:txXfrm>
    </dsp:sp>
    <dsp:sp modelId="{C153A28A-DC83-4703-9FA9-2C619C12FC96}">
      <dsp:nvSpPr>
        <dsp:cNvPr id="0" name=""/>
        <dsp:cNvSpPr/>
      </dsp:nvSpPr>
      <dsp:spPr>
        <a:xfrm rot="2842319">
          <a:off x="4780911" y="4021682"/>
          <a:ext cx="1550642" cy="18094"/>
        </a:xfrm>
        <a:custGeom>
          <a:avLst/>
          <a:gdLst/>
          <a:ahLst/>
          <a:cxnLst/>
          <a:rect l="0" t="0" r="0" b="0"/>
          <a:pathLst>
            <a:path>
              <a:moveTo>
                <a:pt x="0" y="9047"/>
              </a:moveTo>
              <a:lnTo>
                <a:pt x="1550642"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517467" y="3991963"/>
        <a:ext cx="77532" cy="77532"/>
      </dsp:txXfrm>
    </dsp:sp>
    <dsp:sp modelId="{7451EF3A-F0FD-418C-B7FC-24F54A0E9C62}">
      <dsp:nvSpPr>
        <dsp:cNvPr id="0" name=""/>
        <dsp:cNvSpPr/>
      </dsp:nvSpPr>
      <dsp:spPr>
        <a:xfrm>
          <a:off x="5775622" y="4505128"/>
          <a:ext cx="1423735" cy="1074683"/>
        </a:xfrm>
        <a:prstGeom prst="ellipse">
          <a:avLst/>
        </a:prstGeom>
        <a:solidFill>
          <a:schemeClr val="accent6"/>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b="1" kern="1200" dirty="0" smtClean="0"/>
            <a:t>Traitements psychotropes</a:t>
          </a:r>
          <a:endParaRPr lang="fr-FR" sz="1100" b="1" kern="1200" dirty="0"/>
        </a:p>
      </dsp:txBody>
      <dsp:txXfrm>
        <a:off x="5984123" y="4662512"/>
        <a:ext cx="1006733" cy="759915"/>
      </dsp:txXfrm>
    </dsp:sp>
    <dsp:sp modelId="{6D04C80A-093F-4D32-9A87-69C509410BF7}">
      <dsp:nvSpPr>
        <dsp:cNvPr id="0" name=""/>
        <dsp:cNvSpPr/>
      </dsp:nvSpPr>
      <dsp:spPr>
        <a:xfrm rot="4569231">
          <a:off x="4205377" y="4351632"/>
          <a:ext cx="1624862" cy="18094"/>
        </a:xfrm>
        <a:custGeom>
          <a:avLst/>
          <a:gdLst/>
          <a:ahLst/>
          <a:cxnLst/>
          <a:rect l="0" t="0" r="0" b="0"/>
          <a:pathLst>
            <a:path>
              <a:moveTo>
                <a:pt x="0" y="9047"/>
              </a:moveTo>
              <a:lnTo>
                <a:pt x="1624862"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977187" y="4320058"/>
        <a:ext cx="81243" cy="81243"/>
      </dsp:txXfrm>
    </dsp:sp>
    <dsp:sp modelId="{A56A584F-F437-4A9E-9272-65C16298DD19}">
      <dsp:nvSpPr>
        <dsp:cNvPr id="0" name=""/>
        <dsp:cNvSpPr/>
      </dsp:nvSpPr>
      <dsp:spPr>
        <a:xfrm>
          <a:off x="4680916" y="5141923"/>
          <a:ext cx="1292793" cy="948922"/>
        </a:xfrm>
        <a:prstGeom prst="ellipse">
          <a:avLst/>
        </a:prstGeom>
        <a:solidFill>
          <a:schemeClr val="accent5">
            <a:lumMod val="5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b="1" kern="1200" dirty="0" smtClean="0"/>
            <a:t>Neuro-dégénératifs</a:t>
          </a:r>
          <a:endParaRPr lang="fr-FR" sz="1100" b="1" kern="1200" dirty="0"/>
        </a:p>
      </dsp:txBody>
      <dsp:txXfrm>
        <a:off x="4870241" y="5280889"/>
        <a:ext cx="914143" cy="670990"/>
      </dsp:txXfrm>
    </dsp:sp>
    <dsp:sp modelId="{AF51B2DC-0C57-4433-85EB-D06186F1C245}">
      <dsp:nvSpPr>
        <dsp:cNvPr id="0" name=""/>
        <dsp:cNvSpPr/>
      </dsp:nvSpPr>
      <dsp:spPr>
        <a:xfrm rot="6230769">
          <a:off x="3588859" y="4352080"/>
          <a:ext cx="1625785" cy="18094"/>
        </a:xfrm>
        <a:custGeom>
          <a:avLst/>
          <a:gdLst/>
          <a:ahLst/>
          <a:cxnLst/>
          <a:rect l="0" t="0" r="0" b="0"/>
          <a:pathLst>
            <a:path>
              <a:moveTo>
                <a:pt x="0" y="9047"/>
              </a:moveTo>
              <a:lnTo>
                <a:pt x="1625785"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361107" y="4320483"/>
        <a:ext cx="81289" cy="81289"/>
      </dsp:txXfrm>
    </dsp:sp>
    <dsp:sp modelId="{E464B237-A659-416E-9B78-2C6B39641BD0}">
      <dsp:nvSpPr>
        <dsp:cNvPr id="0" name=""/>
        <dsp:cNvSpPr/>
      </dsp:nvSpPr>
      <dsp:spPr>
        <a:xfrm>
          <a:off x="3481963" y="5141923"/>
          <a:ext cx="1220789" cy="948922"/>
        </a:xfrm>
        <a:prstGeom prst="ellipse">
          <a:avLst/>
        </a:prstGeom>
        <a:solidFill>
          <a:srgbClr val="00B05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Maternité</a:t>
          </a:r>
          <a:endParaRPr lang="fr-FR" sz="1400" b="1" kern="1200" dirty="0"/>
        </a:p>
      </dsp:txBody>
      <dsp:txXfrm>
        <a:off x="3660743" y="5280889"/>
        <a:ext cx="863229" cy="670990"/>
      </dsp:txXfrm>
    </dsp:sp>
    <dsp:sp modelId="{10E1C455-D349-4365-9B03-C0443F1D01A4}">
      <dsp:nvSpPr>
        <dsp:cNvPr id="0" name=""/>
        <dsp:cNvSpPr/>
      </dsp:nvSpPr>
      <dsp:spPr>
        <a:xfrm rot="7892308">
          <a:off x="3102888" y="4038900"/>
          <a:ext cx="1554090" cy="18094"/>
        </a:xfrm>
        <a:custGeom>
          <a:avLst/>
          <a:gdLst/>
          <a:ahLst/>
          <a:cxnLst/>
          <a:rect l="0" t="0" r="0" b="0"/>
          <a:pathLst>
            <a:path>
              <a:moveTo>
                <a:pt x="0" y="9047"/>
              </a:moveTo>
              <a:lnTo>
                <a:pt x="1554090"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841081" y="4009095"/>
        <a:ext cx="77704" cy="77704"/>
      </dsp:txXfrm>
    </dsp:sp>
    <dsp:sp modelId="{13B1D875-55A9-466E-BBDA-07270AD0CDB6}">
      <dsp:nvSpPr>
        <dsp:cNvPr id="0" name=""/>
        <dsp:cNvSpPr/>
      </dsp:nvSpPr>
      <dsp:spPr>
        <a:xfrm>
          <a:off x="2256300" y="4568012"/>
          <a:ext cx="1485120" cy="948922"/>
        </a:xfrm>
        <a:prstGeom prst="ellipse">
          <a:avLst/>
        </a:prstGeom>
        <a:solidFill>
          <a:schemeClr val="accent5">
            <a:lumMod val="5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b="1" kern="1200" dirty="0" smtClean="0"/>
            <a:t>Maladies respiratoires chroniques</a:t>
          </a:r>
          <a:endParaRPr lang="fr-FR" sz="1100" b="1" kern="1200" dirty="0"/>
        </a:p>
      </dsp:txBody>
      <dsp:txXfrm>
        <a:off x="2473791" y="4706978"/>
        <a:ext cx="1050138" cy="670990"/>
      </dsp:txXfrm>
    </dsp:sp>
    <dsp:sp modelId="{616D8D1C-B635-4E90-8A91-2A5E915FCB00}">
      <dsp:nvSpPr>
        <dsp:cNvPr id="0" name=""/>
        <dsp:cNvSpPr/>
      </dsp:nvSpPr>
      <dsp:spPr>
        <a:xfrm rot="9553846">
          <a:off x="2940782" y="3513273"/>
          <a:ext cx="1369935" cy="18094"/>
        </a:xfrm>
        <a:custGeom>
          <a:avLst/>
          <a:gdLst/>
          <a:ahLst/>
          <a:cxnLst/>
          <a:rect l="0" t="0" r="0" b="0"/>
          <a:pathLst>
            <a:path>
              <a:moveTo>
                <a:pt x="0" y="9047"/>
              </a:moveTo>
              <a:lnTo>
                <a:pt x="1369935"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591502" y="3488072"/>
        <a:ext cx="68496" cy="68496"/>
      </dsp:txXfrm>
    </dsp:sp>
    <dsp:sp modelId="{FB5DBCAB-5228-4E54-A2FB-6F4D6DF7F2D5}">
      <dsp:nvSpPr>
        <dsp:cNvPr id="0" name=""/>
        <dsp:cNvSpPr/>
      </dsp:nvSpPr>
      <dsp:spPr>
        <a:xfrm>
          <a:off x="1527422" y="3444915"/>
          <a:ext cx="1539807" cy="1162420"/>
        </a:xfrm>
        <a:prstGeom prst="ellipse">
          <a:avLst/>
        </a:prstGeom>
        <a:solidFill>
          <a:schemeClr val="accent5">
            <a:lumMod val="5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b="1" kern="1200" dirty="0" smtClean="0"/>
            <a:t>Maladies inflammatoires ou rares ou VIH</a:t>
          </a:r>
          <a:endParaRPr lang="fr-FR" sz="1100" b="1" kern="1200" dirty="0"/>
        </a:p>
      </dsp:txBody>
      <dsp:txXfrm>
        <a:off x="1752922" y="3615147"/>
        <a:ext cx="1088807" cy="821956"/>
      </dsp:txXfrm>
    </dsp:sp>
    <dsp:sp modelId="{5E965A09-6D2A-4643-921A-02F3F090D337}">
      <dsp:nvSpPr>
        <dsp:cNvPr id="0" name=""/>
        <dsp:cNvSpPr/>
      </dsp:nvSpPr>
      <dsp:spPr>
        <a:xfrm rot="11215385">
          <a:off x="2613524" y="2946631"/>
          <a:ext cx="1631255" cy="18094"/>
        </a:xfrm>
        <a:custGeom>
          <a:avLst/>
          <a:gdLst/>
          <a:ahLst/>
          <a:cxnLst/>
          <a:rect l="0" t="0" r="0" b="0"/>
          <a:pathLst>
            <a:path>
              <a:moveTo>
                <a:pt x="0" y="9047"/>
              </a:moveTo>
              <a:lnTo>
                <a:pt x="1631255"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388371" y="2914897"/>
        <a:ext cx="81562" cy="81562"/>
      </dsp:txXfrm>
    </dsp:sp>
    <dsp:sp modelId="{AF1FAD73-AF2B-4955-A59C-4B70BB63C83E}">
      <dsp:nvSpPr>
        <dsp:cNvPr id="0" name=""/>
        <dsp:cNvSpPr/>
      </dsp:nvSpPr>
      <dsp:spPr>
        <a:xfrm>
          <a:off x="1674008" y="2325714"/>
          <a:ext cx="948922" cy="948922"/>
        </a:xfrm>
        <a:prstGeom prst="ellipse">
          <a:avLst/>
        </a:prstGeom>
        <a:solidFill>
          <a:schemeClr val="accent5">
            <a:lumMod val="5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t>IRCT</a:t>
          </a:r>
          <a:endParaRPr lang="fr-FR" sz="1600" b="1" kern="1200" dirty="0"/>
        </a:p>
      </dsp:txBody>
      <dsp:txXfrm>
        <a:off x="1812974" y="2464680"/>
        <a:ext cx="670990" cy="670990"/>
      </dsp:txXfrm>
    </dsp:sp>
    <dsp:sp modelId="{BF8E3D53-F2D1-44C5-8D18-4E200DBAC3B6}">
      <dsp:nvSpPr>
        <dsp:cNvPr id="0" name=""/>
        <dsp:cNvSpPr/>
      </dsp:nvSpPr>
      <dsp:spPr>
        <a:xfrm rot="12876923">
          <a:off x="2915560" y="2395167"/>
          <a:ext cx="1540113" cy="18094"/>
        </a:xfrm>
        <a:custGeom>
          <a:avLst/>
          <a:gdLst/>
          <a:ahLst/>
          <a:cxnLst/>
          <a:rect l="0" t="0" r="0" b="0"/>
          <a:pathLst>
            <a:path>
              <a:moveTo>
                <a:pt x="0" y="9047"/>
              </a:moveTo>
              <a:lnTo>
                <a:pt x="1540113"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647114" y="2365712"/>
        <a:ext cx="77005" cy="77005"/>
      </dsp:txXfrm>
    </dsp:sp>
    <dsp:sp modelId="{B8C90522-1280-4A1F-8E95-2353CDE0CA65}">
      <dsp:nvSpPr>
        <dsp:cNvPr id="0" name=""/>
        <dsp:cNvSpPr/>
      </dsp:nvSpPr>
      <dsp:spPr>
        <a:xfrm>
          <a:off x="1953776" y="1171012"/>
          <a:ext cx="1265227" cy="948922"/>
        </a:xfrm>
        <a:prstGeom prst="ellipse">
          <a:avLst/>
        </a:prstGeom>
        <a:solidFill>
          <a:schemeClr val="accent5">
            <a:lumMod val="5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bg1"/>
              </a:solidFill>
            </a:rPr>
            <a:t>Foie </a:t>
          </a:r>
          <a:br>
            <a:rPr lang="fr-FR" sz="1400" b="1" kern="1200" dirty="0" smtClean="0">
              <a:solidFill>
                <a:schemeClr val="bg1"/>
              </a:solidFill>
            </a:rPr>
          </a:br>
          <a:r>
            <a:rPr lang="fr-FR" sz="1400" b="1" kern="1200" dirty="0" smtClean="0">
              <a:solidFill>
                <a:schemeClr val="bg1"/>
              </a:solidFill>
            </a:rPr>
            <a:t>Pancréas</a:t>
          </a:r>
          <a:endParaRPr lang="fr-FR" sz="1400" b="1" kern="1200" dirty="0">
            <a:solidFill>
              <a:schemeClr val="bg1"/>
            </a:solidFill>
          </a:endParaRPr>
        </a:p>
      </dsp:txBody>
      <dsp:txXfrm>
        <a:off x="2139064" y="1309978"/>
        <a:ext cx="894651" cy="670990"/>
      </dsp:txXfrm>
    </dsp:sp>
    <dsp:sp modelId="{E53D5122-32E8-4A84-AC97-6AD98BC26BD4}">
      <dsp:nvSpPr>
        <dsp:cNvPr id="0" name=""/>
        <dsp:cNvSpPr/>
      </dsp:nvSpPr>
      <dsp:spPr>
        <a:xfrm rot="14522785">
          <a:off x="3287392" y="1961313"/>
          <a:ext cx="1634085" cy="18094"/>
        </a:xfrm>
        <a:custGeom>
          <a:avLst/>
          <a:gdLst/>
          <a:ahLst/>
          <a:cxnLst/>
          <a:rect l="0" t="0" r="0" b="0"/>
          <a:pathLst>
            <a:path>
              <a:moveTo>
                <a:pt x="0" y="9047"/>
              </a:moveTo>
              <a:lnTo>
                <a:pt x="1634085" y="9047"/>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063583" y="1929508"/>
        <a:ext cx="81704" cy="81704"/>
      </dsp:txXfrm>
    </dsp:sp>
    <dsp:sp modelId="{F8E6C5A8-0BE3-4A3E-8EAB-9C2077C3BEBE}">
      <dsp:nvSpPr>
        <dsp:cNvPr id="0" name=""/>
        <dsp:cNvSpPr/>
      </dsp:nvSpPr>
      <dsp:spPr>
        <a:xfrm>
          <a:off x="2955815" y="362945"/>
          <a:ext cx="1083261" cy="927201"/>
        </a:xfrm>
        <a:prstGeom prst="ellipse">
          <a:avLst/>
        </a:prstGeom>
        <a:solidFill>
          <a:schemeClr val="accent5">
            <a:lumMod val="5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bg1"/>
              </a:solidFill>
            </a:rPr>
            <a:t>Autres ALD</a:t>
          </a:r>
          <a:endParaRPr lang="fr-FR" sz="1400" b="1" kern="1200" dirty="0">
            <a:solidFill>
              <a:schemeClr val="bg1"/>
            </a:solidFill>
          </a:endParaRPr>
        </a:p>
      </dsp:txBody>
      <dsp:txXfrm>
        <a:off x="3114455" y="498730"/>
        <a:ext cx="765981" cy="655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A6AAF-B2B9-4338-8371-B958A660E4A4}">
      <dsp:nvSpPr>
        <dsp:cNvPr id="0" name=""/>
        <dsp:cNvSpPr/>
      </dsp:nvSpPr>
      <dsp:spPr>
        <a:xfrm>
          <a:off x="4273008" y="2345357"/>
          <a:ext cx="1463168" cy="1422623"/>
        </a:xfrm>
        <a:prstGeom prst="ellipse">
          <a:avLst/>
        </a:prstGeom>
        <a:solidFill>
          <a:srgbClr val="0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Population </a:t>
          </a:r>
          <a:r>
            <a:rPr lang="fr-FR" sz="1000" b="1" kern="1200" dirty="0" err="1">
              <a:solidFill>
                <a:sysClr val="window" lastClr="FFFFFF"/>
              </a:solidFill>
              <a:latin typeface="+mn-lt"/>
              <a:ea typeface="+mn-ea"/>
              <a:cs typeface="+mn-cs"/>
            </a:rPr>
            <a:t>CMUc</a:t>
          </a:r>
          <a:r>
            <a:rPr lang="fr-FR" sz="1000" b="1" kern="1200" dirty="0">
              <a:solidFill>
                <a:sysClr val="window" lastClr="FFFFFF"/>
              </a:solidFill>
              <a:latin typeface="+mn-lt"/>
              <a:ea typeface="+mn-ea"/>
              <a:cs typeface="+mn-cs"/>
            </a:rPr>
            <a:t> &lt; 60 ans</a:t>
          </a: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4 </a:t>
          </a:r>
          <a:r>
            <a:rPr lang="fr-FR" sz="1000" b="1" kern="1200" dirty="0" smtClean="0">
              <a:solidFill>
                <a:sysClr val="window" lastClr="FFFFFF"/>
              </a:solidFill>
              <a:latin typeface="+mn-lt"/>
              <a:ea typeface="+mn-ea"/>
              <a:cs typeface="+mn-cs"/>
            </a:rPr>
            <a:t>749 000</a:t>
          </a:r>
          <a:endParaRPr lang="fr-FR" sz="1000" b="1" kern="1200" dirty="0">
            <a:solidFill>
              <a:sysClr val="window" lastClr="FFFFFF"/>
            </a:solidFill>
            <a:latin typeface="+mn-lt"/>
            <a:ea typeface="+mn-ea"/>
            <a:cs typeface="+mn-cs"/>
          </a:endParaRPr>
        </a:p>
      </dsp:txBody>
      <dsp:txXfrm>
        <a:off x="4487284" y="2553695"/>
        <a:ext cx="1034616" cy="1005947"/>
      </dsp:txXfrm>
    </dsp:sp>
    <dsp:sp modelId="{0D54BE37-491E-44EE-8C65-0640AC5B3E85}">
      <dsp:nvSpPr>
        <dsp:cNvPr id="0" name=""/>
        <dsp:cNvSpPr/>
      </dsp:nvSpPr>
      <dsp:spPr>
        <a:xfrm rot="16200000">
          <a:off x="4506160" y="1545063"/>
          <a:ext cx="1044707"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a:off x="4566827" y="1686618"/>
        <a:ext cx="923374" cy="242666"/>
      </dsp:txXfrm>
    </dsp:sp>
    <dsp:sp modelId="{A8E47C4F-6913-4ABF-AF24-B72F0AB76E40}">
      <dsp:nvSpPr>
        <dsp:cNvPr id="0" name=""/>
        <dsp:cNvSpPr/>
      </dsp:nvSpPr>
      <dsp:spPr>
        <a:xfrm>
          <a:off x="4386980" y="-10855"/>
          <a:ext cx="1235225" cy="11593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Maladies </a:t>
          </a:r>
          <a:r>
            <a:rPr lang="fr-FR" sz="1000" b="1" kern="1200" dirty="0" err="1" smtClean="0">
              <a:solidFill>
                <a:sysClr val="window" lastClr="FFFFFF"/>
              </a:solidFill>
              <a:latin typeface="+mn-lt"/>
              <a:ea typeface="+mn-ea"/>
              <a:cs typeface="+mn-cs"/>
            </a:rPr>
            <a:t>cardioneuro</a:t>
          </a:r>
          <a:endParaRPr lang="fr-FR" sz="1000" b="1" kern="1200" dirty="0" smtClean="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vasculaires</a:t>
          </a:r>
          <a:endParaRPr lang="fr-FR" sz="1000" b="1" kern="1200" dirty="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74 </a:t>
          </a:r>
          <a:r>
            <a:rPr lang="fr-FR" sz="1000" b="1" kern="1200" dirty="0" smtClean="0">
              <a:solidFill>
                <a:sysClr val="window" lastClr="FFFFFF"/>
              </a:solidFill>
              <a:latin typeface="+mn-lt"/>
              <a:ea typeface="+mn-ea"/>
              <a:cs typeface="+mn-cs"/>
            </a:rPr>
            <a:t>900</a:t>
          </a: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 1,6%</a:t>
          </a:r>
          <a:endParaRPr lang="fr-FR" sz="1000" b="1" kern="1200" dirty="0">
            <a:solidFill>
              <a:sysClr val="window" lastClr="FFFFFF"/>
            </a:solidFill>
            <a:latin typeface="+mn-lt"/>
            <a:ea typeface="+mn-ea"/>
            <a:cs typeface="+mn-cs"/>
          </a:endParaRPr>
        </a:p>
      </dsp:txBody>
      <dsp:txXfrm>
        <a:off x="4567875" y="158925"/>
        <a:ext cx="873435" cy="819770"/>
      </dsp:txXfrm>
    </dsp:sp>
    <dsp:sp modelId="{1A6A32D2-16C7-41F2-A2E4-3150B1ABA81A}">
      <dsp:nvSpPr>
        <dsp:cNvPr id="0" name=""/>
        <dsp:cNvSpPr/>
      </dsp:nvSpPr>
      <dsp:spPr>
        <a:xfrm rot="17909914">
          <a:off x="5125531" y="1699198"/>
          <a:ext cx="1041569"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a:off x="5157251" y="1833401"/>
        <a:ext cx="920236" cy="242666"/>
      </dsp:txXfrm>
    </dsp:sp>
    <dsp:sp modelId="{93D52849-0EFF-4832-B6CF-87E042FC0410}">
      <dsp:nvSpPr>
        <dsp:cNvPr id="0" name=""/>
        <dsp:cNvSpPr/>
      </dsp:nvSpPr>
      <dsp:spPr>
        <a:xfrm>
          <a:off x="5578274" y="282783"/>
          <a:ext cx="1235225" cy="1159330"/>
        </a:xfrm>
        <a:prstGeom prst="ellipse">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Traitements du risque </a:t>
          </a:r>
          <a:r>
            <a:rPr lang="fr-FR" sz="1000" b="1" kern="1200" dirty="0" smtClean="0">
              <a:solidFill>
                <a:sysClr val="window" lastClr="FFFFFF"/>
              </a:solidFill>
              <a:latin typeface="+mn-lt"/>
              <a:ea typeface="+mn-ea"/>
              <a:cs typeface="+mn-cs"/>
            </a:rPr>
            <a:t>vasculaire</a:t>
          </a:r>
          <a:endParaRPr lang="fr-FR" sz="1000" b="1" kern="1200" dirty="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187 </a:t>
          </a:r>
          <a:r>
            <a:rPr lang="fr-FR" sz="1000" b="1" kern="1200" dirty="0" smtClean="0">
              <a:solidFill>
                <a:sysClr val="window" lastClr="FFFFFF"/>
              </a:solidFill>
              <a:latin typeface="+mn-lt"/>
              <a:ea typeface="+mn-ea"/>
              <a:cs typeface="+mn-cs"/>
            </a:rPr>
            <a:t>400 </a:t>
          </a: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3,9%</a:t>
          </a:r>
          <a:endParaRPr lang="fr-FR" sz="1000" b="1" kern="1200" dirty="0">
            <a:solidFill>
              <a:sysClr val="window" lastClr="FFFFFF"/>
            </a:solidFill>
            <a:latin typeface="+mn-lt"/>
            <a:ea typeface="+mn-ea"/>
            <a:cs typeface="+mn-cs"/>
          </a:endParaRPr>
        </a:p>
      </dsp:txBody>
      <dsp:txXfrm>
        <a:off x="5759169" y="452563"/>
        <a:ext cx="873435" cy="819770"/>
      </dsp:txXfrm>
    </dsp:sp>
    <dsp:sp modelId="{16CA058B-2081-4462-BA2D-F7E89B78D926}">
      <dsp:nvSpPr>
        <dsp:cNvPr id="0" name=""/>
        <dsp:cNvSpPr/>
      </dsp:nvSpPr>
      <dsp:spPr>
        <a:xfrm rot="19607923">
          <a:off x="5599563" y="2123518"/>
          <a:ext cx="1039137"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a:off x="5609467" y="2237626"/>
        <a:ext cx="917804" cy="242666"/>
      </dsp:txXfrm>
    </dsp:sp>
    <dsp:sp modelId="{CFF5DED7-E745-40BD-A535-0FF60D9E53A6}">
      <dsp:nvSpPr>
        <dsp:cNvPr id="0" name=""/>
        <dsp:cNvSpPr/>
      </dsp:nvSpPr>
      <dsp:spPr>
        <a:xfrm>
          <a:off x="6496672" y="1096393"/>
          <a:ext cx="1235225" cy="11593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Diabète</a:t>
          </a: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131 400 </a:t>
          </a:r>
          <a:endParaRPr lang="fr-FR" sz="1000" b="1" kern="1200" dirty="0" smtClean="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2,8%</a:t>
          </a:r>
          <a:endParaRPr lang="fr-FR" sz="1000" b="1" kern="1200" dirty="0">
            <a:solidFill>
              <a:sysClr val="window" lastClr="FFFFFF"/>
            </a:solidFill>
            <a:latin typeface="+mn-lt"/>
            <a:ea typeface="+mn-ea"/>
            <a:cs typeface="+mn-cs"/>
          </a:endParaRPr>
        </a:p>
      </dsp:txBody>
      <dsp:txXfrm>
        <a:off x="6677567" y="1266173"/>
        <a:ext cx="873435" cy="819770"/>
      </dsp:txXfrm>
    </dsp:sp>
    <dsp:sp modelId="{B8BAE76E-8D35-4B3C-82BE-7AE166CA74B3}">
      <dsp:nvSpPr>
        <dsp:cNvPr id="0" name=""/>
        <dsp:cNvSpPr/>
      </dsp:nvSpPr>
      <dsp:spPr>
        <a:xfrm rot="21285595">
          <a:off x="5814300" y="2716610"/>
          <a:ext cx="1053350"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a:off x="5814554" y="2803039"/>
        <a:ext cx="932017" cy="242666"/>
      </dsp:txXfrm>
    </dsp:sp>
    <dsp:sp modelId="{76F5D08E-B78B-44E5-8E77-99F4CC6C231E}">
      <dsp:nvSpPr>
        <dsp:cNvPr id="0" name=""/>
        <dsp:cNvSpPr/>
      </dsp:nvSpPr>
      <dsp:spPr>
        <a:xfrm>
          <a:off x="6931758" y="2243616"/>
          <a:ext cx="1235225" cy="11593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Cancers</a:t>
          </a: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46 000 </a:t>
          </a:r>
          <a:endParaRPr lang="fr-FR" sz="1000" b="1" kern="1200" dirty="0" smtClean="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 </a:t>
          </a:r>
          <a:r>
            <a:rPr lang="fr-FR" sz="1000" b="1" kern="1200" dirty="0">
              <a:solidFill>
                <a:sysClr val="window" lastClr="FFFFFF"/>
              </a:solidFill>
              <a:latin typeface="+mn-lt"/>
              <a:ea typeface="+mn-ea"/>
              <a:cs typeface="+mn-cs"/>
            </a:rPr>
            <a:t>0,97%</a:t>
          </a:r>
        </a:p>
      </dsp:txBody>
      <dsp:txXfrm>
        <a:off x="7112653" y="2413396"/>
        <a:ext cx="873435" cy="819770"/>
      </dsp:txXfrm>
    </dsp:sp>
    <dsp:sp modelId="{4BE13681-9054-4103-9C3E-884C55842500}">
      <dsp:nvSpPr>
        <dsp:cNvPr id="0" name=""/>
        <dsp:cNvSpPr/>
      </dsp:nvSpPr>
      <dsp:spPr>
        <a:xfrm rot="1339948">
          <a:off x="5717222" y="3330261"/>
          <a:ext cx="1025711"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a:off x="5721772" y="3388097"/>
        <a:ext cx="904378" cy="242666"/>
      </dsp:txXfrm>
    </dsp:sp>
    <dsp:sp modelId="{F66EE46B-A1F5-4BBF-B8C8-E3C834CF62EA}">
      <dsp:nvSpPr>
        <dsp:cNvPr id="0" name=""/>
        <dsp:cNvSpPr/>
      </dsp:nvSpPr>
      <dsp:spPr>
        <a:xfrm>
          <a:off x="6689015" y="3461615"/>
          <a:ext cx="1424880" cy="11593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Maladies psychiatriques</a:t>
          </a: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204 800 </a:t>
          </a:r>
          <a:endParaRPr lang="fr-FR" sz="1000" b="1" kern="1200" dirty="0" smtClean="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4,3%</a:t>
          </a:r>
          <a:endParaRPr lang="fr-FR" sz="1000" b="1" kern="1200" dirty="0">
            <a:solidFill>
              <a:sysClr val="window" lastClr="FFFFFF"/>
            </a:solidFill>
            <a:latin typeface="+mn-lt"/>
            <a:ea typeface="+mn-ea"/>
            <a:cs typeface="+mn-cs"/>
          </a:endParaRPr>
        </a:p>
      </dsp:txBody>
      <dsp:txXfrm>
        <a:off x="6897684" y="3631395"/>
        <a:ext cx="1007542" cy="819770"/>
      </dsp:txXfrm>
    </dsp:sp>
    <dsp:sp modelId="{0A6A13D7-7DC6-40B1-BE31-C0510ECF49A0}">
      <dsp:nvSpPr>
        <dsp:cNvPr id="0" name=""/>
        <dsp:cNvSpPr/>
      </dsp:nvSpPr>
      <dsp:spPr>
        <a:xfrm rot="2907692">
          <a:off x="5364166" y="3828850"/>
          <a:ext cx="1089299"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a:off x="5384603" y="3864328"/>
        <a:ext cx="967966" cy="242666"/>
      </dsp:txXfrm>
    </dsp:sp>
    <dsp:sp modelId="{15157C5F-A092-459D-B669-345184DC5613}">
      <dsp:nvSpPr>
        <dsp:cNvPr id="0" name=""/>
        <dsp:cNvSpPr/>
      </dsp:nvSpPr>
      <dsp:spPr>
        <a:xfrm>
          <a:off x="6086866" y="4395778"/>
          <a:ext cx="1235225" cy="1159330"/>
        </a:xfrm>
        <a:prstGeom prst="ellipse">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Traitements psychotropes </a:t>
          </a:r>
          <a:r>
            <a:rPr lang="fr-FR" sz="1000" b="1" kern="1200" dirty="0" smtClean="0">
              <a:solidFill>
                <a:sysClr val="window" lastClr="FFFFFF"/>
              </a:solidFill>
              <a:latin typeface="+mn-lt"/>
              <a:ea typeface="+mn-ea"/>
              <a:cs typeface="+mn-cs"/>
            </a:rPr>
            <a:t>279 </a:t>
          </a:r>
          <a:r>
            <a:rPr lang="fr-FR" sz="1000" b="1" kern="1200" dirty="0">
              <a:solidFill>
                <a:sysClr val="window" lastClr="FFFFFF"/>
              </a:solidFill>
              <a:latin typeface="+mn-lt"/>
              <a:ea typeface="+mn-ea"/>
              <a:cs typeface="+mn-cs"/>
            </a:rPr>
            <a:t>300 </a:t>
          </a:r>
          <a:endParaRPr lang="fr-FR" sz="1000" b="1" kern="1200" dirty="0" smtClean="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5,9%</a:t>
          </a:r>
          <a:endParaRPr lang="fr-FR" sz="1000" b="1" kern="1200" dirty="0">
            <a:solidFill>
              <a:sysClr val="window" lastClr="FFFFFF"/>
            </a:solidFill>
            <a:latin typeface="+mn-lt"/>
            <a:ea typeface="+mn-ea"/>
            <a:cs typeface="+mn-cs"/>
          </a:endParaRPr>
        </a:p>
      </dsp:txBody>
      <dsp:txXfrm>
        <a:off x="6267761" y="4565558"/>
        <a:ext cx="873435" cy="819770"/>
      </dsp:txXfrm>
    </dsp:sp>
    <dsp:sp modelId="{E15F27FC-5A8E-44BB-A80B-A9BEE0037B4B}">
      <dsp:nvSpPr>
        <dsp:cNvPr id="0" name=""/>
        <dsp:cNvSpPr/>
      </dsp:nvSpPr>
      <dsp:spPr>
        <a:xfrm rot="4569231">
          <a:off x="4794944" y="4124637"/>
          <a:ext cx="1104816"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a:off x="4841092" y="4146621"/>
        <a:ext cx="983483" cy="242666"/>
      </dsp:txXfrm>
    </dsp:sp>
    <dsp:sp modelId="{DA8A3FA9-7CD6-4E05-B06A-6DB01151F9D2}">
      <dsp:nvSpPr>
        <dsp:cNvPr id="0" name=""/>
        <dsp:cNvSpPr/>
      </dsp:nvSpPr>
      <dsp:spPr>
        <a:xfrm>
          <a:off x="4908069" y="4965970"/>
          <a:ext cx="1419997" cy="11593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Maladies neurologiques ou dégénératives</a:t>
          </a: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46 300 </a:t>
          </a:r>
          <a:endParaRPr lang="fr-FR" sz="1000" b="1" kern="1200" dirty="0" smtClean="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0,97</a:t>
          </a:r>
          <a:r>
            <a:rPr lang="fr-FR" sz="1000" b="1" kern="1200" dirty="0">
              <a:solidFill>
                <a:sysClr val="window" lastClr="FFFFFF"/>
              </a:solidFill>
              <a:latin typeface="+mn-lt"/>
              <a:ea typeface="+mn-ea"/>
              <a:cs typeface="+mn-cs"/>
            </a:rPr>
            <a:t>%</a:t>
          </a:r>
        </a:p>
      </dsp:txBody>
      <dsp:txXfrm>
        <a:off x="5116023" y="5135750"/>
        <a:ext cx="1004089" cy="819770"/>
      </dsp:txXfrm>
    </dsp:sp>
    <dsp:sp modelId="{39F43722-AD4C-42C8-8078-7D70ED59E8C1}">
      <dsp:nvSpPr>
        <dsp:cNvPr id="0" name=""/>
        <dsp:cNvSpPr/>
      </dsp:nvSpPr>
      <dsp:spPr>
        <a:xfrm rot="6230769">
          <a:off x="4159839" y="4124892"/>
          <a:ext cx="1105288"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rot="10800000">
        <a:off x="4235024" y="4146876"/>
        <a:ext cx="983955" cy="242666"/>
      </dsp:txXfrm>
    </dsp:sp>
    <dsp:sp modelId="{F18E952A-48DC-46EB-A503-A3443422D7A2}">
      <dsp:nvSpPr>
        <dsp:cNvPr id="0" name=""/>
        <dsp:cNvSpPr/>
      </dsp:nvSpPr>
      <dsp:spPr>
        <a:xfrm>
          <a:off x="3697431" y="4965970"/>
          <a:ext cx="1387371" cy="11593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Maladies respiratoires chroniques </a:t>
          </a:r>
          <a:r>
            <a:rPr lang="fr-FR" sz="1000" b="1" kern="1200" dirty="0" smtClean="0">
              <a:solidFill>
                <a:sysClr val="window" lastClr="FFFFFF"/>
              </a:solidFill>
              <a:latin typeface="+mn-lt"/>
              <a:ea typeface="+mn-ea"/>
              <a:cs typeface="+mn-cs"/>
            </a:rPr>
            <a:t>hors mucoviscidose</a:t>
          </a:r>
          <a:endParaRPr lang="fr-FR" sz="1000" b="1" kern="1200" dirty="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260 500 </a:t>
          </a:r>
          <a:endParaRPr lang="fr-FR" sz="1000" b="1" kern="1200" dirty="0" smtClean="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5,5%</a:t>
          </a:r>
          <a:endParaRPr lang="fr-FR" sz="1000" b="1" kern="1200" dirty="0">
            <a:solidFill>
              <a:sysClr val="window" lastClr="FFFFFF"/>
            </a:solidFill>
            <a:latin typeface="+mn-lt"/>
            <a:ea typeface="+mn-ea"/>
            <a:cs typeface="+mn-cs"/>
          </a:endParaRPr>
        </a:p>
      </dsp:txBody>
      <dsp:txXfrm>
        <a:off x="3900607" y="5135750"/>
        <a:ext cx="981019" cy="819770"/>
      </dsp:txXfrm>
    </dsp:sp>
    <dsp:sp modelId="{759C3B84-FBE1-4A10-B54D-F9111F7A8471}">
      <dsp:nvSpPr>
        <dsp:cNvPr id="0" name=""/>
        <dsp:cNvSpPr/>
      </dsp:nvSpPr>
      <dsp:spPr>
        <a:xfrm rot="7892308">
          <a:off x="3629336" y="3817621"/>
          <a:ext cx="1062299"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rot="10800000">
        <a:off x="3730232" y="3853099"/>
        <a:ext cx="940966" cy="242666"/>
      </dsp:txXfrm>
    </dsp:sp>
    <dsp:sp modelId="{5A8030F0-9F37-4974-A27E-890E6E93165A}">
      <dsp:nvSpPr>
        <dsp:cNvPr id="0" name=""/>
        <dsp:cNvSpPr/>
      </dsp:nvSpPr>
      <dsp:spPr>
        <a:xfrm>
          <a:off x="2598276" y="4395778"/>
          <a:ext cx="1412861" cy="11593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Maladies inflammatoires ou rares ou VIH ou SIDA</a:t>
          </a: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47 500 </a:t>
          </a:r>
          <a:endParaRPr lang="fr-FR" sz="1000" b="1" kern="1200" dirty="0" smtClean="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1,0%</a:t>
          </a:r>
          <a:endParaRPr lang="fr-FR" sz="1000" b="1" kern="1200" dirty="0">
            <a:solidFill>
              <a:sysClr val="window" lastClr="FFFFFF"/>
            </a:solidFill>
            <a:latin typeface="+mn-lt"/>
            <a:ea typeface="+mn-ea"/>
            <a:cs typeface="+mn-cs"/>
          </a:endParaRPr>
        </a:p>
      </dsp:txBody>
      <dsp:txXfrm>
        <a:off x="2805185" y="4565558"/>
        <a:ext cx="999043" cy="819770"/>
      </dsp:txXfrm>
    </dsp:sp>
    <dsp:sp modelId="{AF881888-4082-4788-9171-7791D12B0636}">
      <dsp:nvSpPr>
        <dsp:cNvPr id="0" name=""/>
        <dsp:cNvSpPr/>
      </dsp:nvSpPr>
      <dsp:spPr>
        <a:xfrm rot="9553846">
          <a:off x="3260843" y="3305527"/>
          <a:ext cx="1066708"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rot="10800000">
        <a:off x="3378234" y="3364902"/>
        <a:ext cx="945375" cy="242666"/>
      </dsp:txXfrm>
    </dsp:sp>
    <dsp:sp modelId="{03C60AE9-95E9-405B-9449-48AA90613B75}">
      <dsp:nvSpPr>
        <dsp:cNvPr id="0" name=""/>
        <dsp:cNvSpPr/>
      </dsp:nvSpPr>
      <dsp:spPr>
        <a:xfrm>
          <a:off x="1990107" y="3386018"/>
          <a:ext cx="1235225" cy="11593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Insuffisance rénale chronique terminale</a:t>
          </a: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3 100 </a:t>
          </a:r>
          <a:endParaRPr lang="fr-FR" sz="1000" b="1" kern="1200" dirty="0" smtClean="0">
            <a:solidFill>
              <a:sysClr val="window" lastClr="FFFFFF"/>
            </a:solidFill>
            <a:latin typeface="+mn-lt"/>
            <a:ea typeface="+mn-ea"/>
            <a:cs typeface="+mn-cs"/>
          </a:endParaRP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0,07</a:t>
          </a:r>
          <a:r>
            <a:rPr lang="fr-FR" sz="1000" b="1" kern="1200" dirty="0">
              <a:solidFill>
                <a:sysClr val="window" lastClr="FFFFFF"/>
              </a:solidFill>
              <a:latin typeface="+mn-lt"/>
              <a:ea typeface="+mn-ea"/>
              <a:cs typeface="+mn-cs"/>
            </a:rPr>
            <a:t>%</a:t>
          </a:r>
        </a:p>
      </dsp:txBody>
      <dsp:txXfrm>
        <a:off x="2171002" y="3555798"/>
        <a:ext cx="873435" cy="819770"/>
      </dsp:txXfrm>
    </dsp:sp>
    <dsp:sp modelId="{98CC8845-E8FF-4A2C-9400-9513677A71C1}">
      <dsp:nvSpPr>
        <dsp:cNvPr id="0" name=""/>
        <dsp:cNvSpPr/>
      </dsp:nvSpPr>
      <dsp:spPr>
        <a:xfrm rot="11215385">
          <a:off x="3188613" y="2677678"/>
          <a:ext cx="1060671"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rot="10800000">
        <a:off x="3309504" y="2765879"/>
        <a:ext cx="939338" cy="242666"/>
      </dsp:txXfrm>
    </dsp:sp>
    <dsp:sp modelId="{8242141C-1D8F-4101-BF71-1EAC77C5128B}">
      <dsp:nvSpPr>
        <dsp:cNvPr id="0" name=""/>
        <dsp:cNvSpPr/>
      </dsp:nvSpPr>
      <dsp:spPr>
        <a:xfrm>
          <a:off x="1842215" y="2168013"/>
          <a:ext cx="1235225" cy="11593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Maladies du foie ou du pancréas</a:t>
          </a: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48 </a:t>
          </a:r>
          <a:r>
            <a:rPr lang="fr-FR" sz="1000" b="1" kern="1200" dirty="0" smtClean="0">
              <a:solidFill>
                <a:sysClr val="window" lastClr="FFFFFF"/>
              </a:solidFill>
              <a:latin typeface="+mn-lt"/>
              <a:ea typeface="+mn-ea"/>
              <a:cs typeface="+mn-cs"/>
            </a:rPr>
            <a:t>100</a:t>
          </a: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1,0%</a:t>
          </a:r>
          <a:endParaRPr lang="fr-FR" sz="1000" b="1" kern="1200" dirty="0">
            <a:solidFill>
              <a:sysClr val="window" lastClr="FFFFFF"/>
            </a:solidFill>
            <a:latin typeface="+mn-lt"/>
            <a:ea typeface="+mn-ea"/>
            <a:cs typeface="+mn-cs"/>
          </a:endParaRPr>
        </a:p>
      </dsp:txBody>
      <dsp:txXfrm>
        <a:off x="2023110" y="2337793"/>
        <a:ext cx="873435" cy="819770"/>
      </dsp:txXfrm>
    </dsp:sp>
    <dsp:sp modelId="{C29E9E5C-7B54-458B-8D82-0003BDDD4D5C}">
      <dsp:nvSpPr>
        <dsp:cNvPr id="0" name=""/>
        <dsp:cNvSpPr/>
      </dsp:nvSpPr>
      <dsp:spPr>
        <a:xfrm rot="12876923">
          <a:off x="3402301" y="2085107"/>
          <a:ext cx="1077138"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rot="10800000">
        <a:off x="3512895" y="2200457"/>
        <a:ext cx="955805" cy="242666"/>
      </dsp:txXfrm>
    </dsp:sp>
    <dsp:sp modelId="{BB14BC38-1743-44F6-8C97-BE8F598BDB39}">
      <dsp:nvSpPr>
        <dsp:cNvPr id="0" name=""/>
        <dsp:cNvSpPr/>
      </dsp:nvSpPr>
      <dsp:spPr>
        <a:xfrm>
          <a:off x="2277297" y="1020795"/>
          <a:ext cx="1235225" cy="11593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Autres affections de longue durée (dont </a:t>
          </a:r>
          <a:r>
            <a:rPr lang="fr-FR" sz="1000" b="1" kern="1200" dirty="0" smtClean="0">
              <a:solidFill>
                <a:sysClr val="window" lastClr="FFFFFF"/>
              </a:solidFill>
              <a:latin typeface="+mn-lt"/>
              <a:ea typeface="+mn-ea"/>
              <a:cs typeface="+mn-cs"/>
            </a:rPr>
            <a:t>31, </a:t>
          </a:r>
          <a:r>
            <a:rPr lang="fr-FR" sz="1000" b="1" kern="1200" dirty="0">
              <a:solidFill>
                <a:sysClr val="window" lastClr="FFFFFF"/>
              </a:solidFill>
              <a:latin typeface="+mn-lt"/>
              <a:ea typeface="+mn-ea"/>
              <a:cs typeface="+mn-cs"/>
            </a:rPr>
            <a:t>32)</a:t>
          </a: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89 </a:t>
          </a:r>
          <a:r>
            <a:rPr lang="fr-FR" sz="1000" b="1" kern="1200" dirty="0" smtClean="0">
              <a:solidFill>
                <a:sysClr val="window" lastClr="FFFFFF"/>
              </a:solidFill>
              <a:latin typeface="+mn-lt"/>
              <a:ea typeface="+mn-ea"/>
              <a:cs typeface="+mn-cs"/>
            </a:rPr>
            <a:t>100</a:t>
          </a: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 1,9%</a:t>
          </a:r>
          <a:endParaRPr lang="fr-FR" sz="1000" b="1" kern="1200" dirty="0">
            <a:solidFill>
              <a:sysClr val="window" lastClr="FFFFFF"/>
            </a:solidFill>
            <a:latin typeface="+mn-lt"/>
            <a:ea typeface="+mn-ea"/>
            <a:cs typeface="+mn-cs"/>
          </a:endParaRPr>
        </a:p>
      </dsp:txBody>
      <dsp:txXfrm>
        <a:off x="2458192" y="1190575"/>
        <a:ext cx="873435" cy="819770"/>
      </dsp:txXfrm>
    </dsp:sp>
    <dsp:sp modelId="{E0FA8593-0A94-4BE7-B9EC-392791ACA090}">
      <dsp:nvSpPr>
        <dsp:cNvPr id="0" name=""/>
        <dsp:cNvSpPr/>
      </dsp:nvSpPr>
      <dsp:spPr>
        <a:xfrm rot="14490086">
          <a:off x="3890201" y="1699198"/>
          <a:ext cx="1041569" cy="404442"/>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ysClr val="window" lastClr="FFFFFF"/>
            </a:solidFill>
            <a:latin typeface="+mn-lt"/>
            <a:ea typeface="+mn-ea"/>
            <a:cs typeface="+mn-cs"/>
          </a:endParaRPr>
        </a:p>
      </dsp:txBody>
      <dsp:txXfrm rot="10800000">
        <a:off x="3979814" y="1833401"/>
        <a:ext cx="920236" cy="242666"/>
      </dsp:txXfrm>
    </dsp:sp>
    <dsp:sp modelId="{7279E39D-FC54-43E0-8EA0-C349DB218312}">
      <dsp:nvSpPr>
        <dsp:cNvPr id="0" name=""/>
        <dsp:cNvSpPr/>
      </dsp:nvSpPr>
      <dsp:spPr>
        <a:xfrm>
          <a:off x="3195686" y="282783"/>
          <a:ext cx="1235225" cy="1159330"/>
        </a:xfrm>
        <a:prstGeom prst="ellipse">
          <a:avLst/>
        </a:prstGeom>
        <a:solidFill>
          <a:srgbClr val="558C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Maternité (avec ou sans pathologies)</a:t>
          </a:r>
        </a:p>
        <a:p>
          <a:pPr lvl="0" algn="ctr" defTabSz="444500">
            <a:lnSpc>
              <a:spcPct val="90000"/>
            </a:lnSpc>
            <a:spcBef>
              <a:spcPct val="0"/>
            </a:spcBef>
            <a:spcAft>
              <a:spcPct val="35000"/>
            </a:spcAft>
          </a:pPr>
          <a:r>
            <a:rPr lang="fr-FR" sz="1000" b="1" kern="1200" dirty="0">
              <a:solidFill>
                <a:sysClr val="window" lastClr="FFFFFF"/>
              </a:solidFill>
              <a:latin typeface="+mn-lt"/>
              <a:ea typeface="+mn-ea"/>
              <a:cs typeface="+mn-cs"/>
            </a:rPr>
            <a:t>206 </a:t>
          </a:r>
          <a:r>
            <a:rPr lang="fr-FR" sz="1000" b="1" kern="1200" dirty="0" smtClean="0">
              <a:solidFill>
                <a:sysClr val="window" lastClr="FFFFFF"/>
              </a:solidFill>
              <a:latin typeface="+mn-lt"/>
              <a:ea typeface="+mn-ea"/>
              <a:cs typeface="+mn-cs"/>
            </a:rPr>
            <a:t>400</a:t>
          </a:r>
        </a:p>
        <a:p>
          <a:pPr lvl="0" algn="ctr" defTabSz="444500">
            <a:lnSpc>
              <a:spcPct val="90000"/>
            </a:lnSpc>
            <a:spcBef>
              <a:spcPct val="0"/>
            </a:spcBef>
            <a:spcAft>
              <a:spcPct val="35000"/>
            </a:spcAft>
          </a:pPr>
          <a:r>
            <a:rPr lang="fr-FR" sz="1000" b="1" kern="1200" dirty="0" smtClean="0">
              <a:solidFill>
                <a:sysClr val="window" lastClr="FFFFFF"/>
              </a:solidFill>
              <a:latin typeface="+mn-lt"/>
              <a:ea typeface="+mn-ea"/>
              <a:cs typeface="+mn-cs"/>
            </a:rPr>
            <a:t> 4,4%</a:t>
          </a:r>
          <a:endParaRPr lang="fr-FR" sz="1000" b="1" kern="1200" dirty="0">
            <a:solidFill>
              <a:sysClr val="window" lastClr="FFFFFF"/>
            </a:solidFill>
            <a:latin typeface="+mn-lt"/>
            <a:ea typeface="+mn-ea"/>
            <a:cs typeface="+mn-cs"/>
          </a:endParaRPr>
        </a:p>
      </dsp:txBody>
      <dsp:txXfrm>
        <a:off x="3376581" y="452563"/>
        <a:ext cx="873435" cy="81977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emf"/></Relationships>
</file>

<file path=ppt/drawings/drawing1.xml><?xml version="1.0" encoding="utf-8"?>
<c:userShapes xmlns:c="http://schemas.openxmlformats.org/drawingml/2006/chart">
  <cdr:relSizeAnchor xmlns:cdr="http://schemas.openxmlformats.org/drawingml/2006/chartDrawing">
    <cdr:from>
      <cdr:x>0.4556</cdr:x>
      <cdr:y>0.06726</cdr:y>
    </cdr:from>
    <cdr:to>
      <cdr:x>0.90808</cdr:x>
      <cdr:y>0.28651</cdr:y>
    </cdr:to>
    <cdr:sp macro="" textlink="">
      <cdr:nvSpPr>
        <cdr:cNvPr id="12" name="Rectangle 11"/>
        <cdr:cNvSpPr/>
      </cdr:nvSpPr>
      <cdr:spPr>
        <a:xfrm xmlns:a="http://schemas.openxmlformats.org/drawingml/2006/main">
          <a:off x="3467596" y="290247"/>
          <a:ext cx="3443844" cy="946183"/>
        </a:xfrm>
        <a:prstGeom xmlns:a="http://schemas.openxmlformats.org/drawingml/2006/main" prst="wedgeRectCallout">
          <a:avLst>
            <a:gd name="adj1" fmla="val 38392"/>
            <a:gd name="adj2" fmla="val 167141"/>
          </a:avLst>
        </a:prstGeom>
        <a:solidFill xmlns:a="http://schemas.openxmlformats.org/drawingml/2006/main">
          <a:srgbClr val="333399"/>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fr-FR" dirty="0"/>
        </a:p>
      </cdr:txBody>
    </cdr:sp>
  </cdr:relSizeAnchor>
  <cdr:relSizeAnchor xmlns:cdr="http://schemas.openxmlformats.org/drawingml/2006/chartDrawing">
    <cdr:from>
      <cdr:x>0.43703</cdr:x>
      <cdr:y>0.07744</cdr:y>
    </cdr:from>
    <cdr:to>
      <cdr:x>0.92436</cdr:x>
      <cdr:y>0.2891</cdr:y>
    </cdr:to>
    <cdr:sp macro="" textlink="">
      <cdr:nvSpPr>
        <cdr:cNvPr id="13" name="ZoneTexte 12"/>
        <cdr:cNvSpPr txBox="1"/>
      </cdr:nvSpPr>
      <cdr:spPr>
        <a:xfrm xmlns:a="http://schemas.openxmlformats.org/drawingml/2006/main">
          <a:off x="3424402" y="354955"/>
          <a:ext cx="3818476" cy="9702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600" b="1" dirty="0">
              <a:solidFill>
                <a:schemeClr val="bg1"/>
              </a:solidFill>
              <a:latin typeface="Century Gothic" pitchFamily="34" charset="0"/>
            </a:rPr>
            <a:t>Des ONDAM de mieux en mieux respectés alors même  qu’ils sont de plus en plus stricts</a:t>
          </a:r>
        </a:p>
      </cdr:txBody>
    </cdr:sp>
  </cdr:relSizeAnchor>
</c:userShapes>
</file>

<file path=ppt/drawings/drawing2.xml><?xml version="1.0" encoding="utf-8"?>
<c:userShapes xmlns:c="http://schemas.openxmlformats.org/drawingml/2006/chart">
  <cdr:relSizeAnchor xmlns:cdr="http://schemas.openxmlformats.org/drawingml/2006/chartDrawing">
    <cdr:from>
      <cdr:x>0.77681</cdr:x>
      <cdr:y>0</cdr:y>
    </cdr:from>
    <cdr:to>
      <cdr:x>0.80695</cdr:x>
      <cdr:y>0.78058</cdr:y>
    </cdr:to>
    <cdr:sp macro="" textlink="">
      <cdr:nvSpPr>
        <cdr:cNvPr id="4" name="Accolade fermante 3"/>
        <cdr:cNvSpPr/>
      </cdr:nvSpPr>
      <cdr:spPr>
        <a:xfrm xmlns:a="http://schemas.openxmlformats.org/drawingml/2006/main">
          <a:off x="7103125" y="0"/>
          <a:ext cx="275599" cy="4342075"/>
        </a:xfrm>
        <a:prstGeom xmlns:a="http://schemas.openxmlformats.org/drawingml/2006/main" prst="rightBrace">
          <a:avLst/>
        </a:prstGeom>
        <a:noFill xmlns:a="http://schemas.openxmlformats.org/drawingml/2006/main"/>
        <a:ln xmlns:a="http://schemas.openxmlformats.org/drawingml/2006/main" w="9525" cap="flat" cmpd="sng" algn="ctr">
          <a:solidFill>
            <a:srgbClr val="4F81BD">
              <a:shade val="95000"/>
              <a:satMod val="105000"/>
            </a:srgbClr>
          </a:solidFill>
          <a:prstDash val="solid"/>
        </a:ln>
        <a:effectLst xmlns:a="http://schemas.openxmlformats.org/drawingml/2006/main"/>
      </cdr:spPr>
      <cdr:txBody>
        <a:bodyPr xmlns:a="http://schemas.openxmlformats.org/drawingml/2006/main" rtlCol="0" anchor="t"/>
        <a:lstStyle xmlns:a="http://schemas.openxmlformats.org/drawingml/2006/main">
          <a:defPPr>
            <a:defRPr lang="fr-FR"/>
          </a:defPPr>
          <a:lvl1pPr algn="l" rtl="0" fontAlgn="base">
            <a:spcBef>
              <a:spcPct val="0"/>
            </a:spcBef>
            <a:spcAft>
              <a:spcPct val="0"/>
            </a:spcAft>
            <a:defRPr sz="5000" b="1" kern="1200">
              <a:solidFill>
                <a:schemeClr val="bg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sz="5000" b="1" kern="1200">
              <a:solidFill>
                <a:schemeClr val="bg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sz="5000" b="1" kern="1200">
              <a:solidFill>
                <a:schemeClr val="bg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sz="5000" b="1" kern="1200">
              <a:solidFill>
                <a:schemeClr val="bg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sz="5000" b="1" kern="1200">
              <a:solidFill>
                <a:schemeClr val="bg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5000" b="1" kern="1200">
              <a:solidFill>
                <a:schemeClr val="bg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5000" b="1" kern="1200">
              <a:solidFill>
                <a:schemeClr val="bg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5000" b="1" kern="1200">
              <a:solidFill>
                <a:schemeClr val="bg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5000" b="1" kern="1200">
              <a:solidFill>
                <a:schemeClr val="bg1"/>
              </a:solidFill>
              <a:effectLst>
                <a:outerShdw blurRad="38100" dist="38100" dir="2700000" algn="tl">
                  <a:srgbClr val="000000">
                    <a:alpha val="43137"/>
                  </a:srgbClr>
                </a:outerShdw>
              </a:effectLst>
              <a:latin typeface="Arial" charset="0"/>
              <a:ea typeface="+mn-ea"/>
              <a:cs typeface="+mn-cs"/>
            </a:defRPr>
          </a:lvl9pPr>
        </a:lstStyle>
        <a:p xmlns:a="http://schemas.openxmlformats.org/drawingml/2006/main">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ysClr val="windowText" lastClr="000000"/>
            </a:solidFill>
            <a:effectLst/>
            <a:uLnTx/>
            <a:uFillTx/>
            <a:latin typeface="Calibri"/>
          </a:endParaRPr>
        </a:p>
      </cdr:txBody>
    </cdr:sp>
  </cdr:relSizeAnchor>
  <cdr:relSizeAnchor xmlns:cdr="http://schemas.openxmlformats.org/drawingml/2006/chartDrawing">
    <cdr:from>
      <cdr:x>0.96</cdr:x>
      <cdr:y>0.79649</cdr:y>
    </cdr:from>
    <cdr:to>
      <cdr:x>0.97082</cdr:x>
      <cdr:y>0.89851</cdr:y>
    </cdr:to>
    <cdr:sp macro="" textlink="">
      <cdr:nvSpPr>
        <cdr:cNvPr id="6" name="Accolade fermante 5"/>
        <cdr:cNvSpPr/>
      </cdr:nvSpPr>
      <cdr:spPr>
        <a:xfrm xmlns:a="http://schemas.openxmlformats.org/drawingml/2006/main">
          <a:off x="8778207" y="4430578"/>
          <a:ext cx="99015" cy="567498"/>
        </a:xfrm>
        <a:prstGeom xmlns:a="http://schemas.openxmlformats.org/drawingml/2006/main" prst="rightBrace">
          <a:avLst/>
        </a:prstGeom>
        <a:noFill xmlns:a="http://schemas.openxmlformats.org/drawingml/2006/main"/>
        <a:ln xmlns:a="http://schemas.openxmlformats.org/drawingml/2006/main" w="9525" cap="flat" cmpd="sng" algn="ctr">
          <a:solidFill>
            <a:srgbClr val="4F81BD">
              <a:shade val="95000"/>
              <a:satMod val="105000"/>
            </a:srgbClr>
          </a:solidFill>
          <a:prstDash val="solid"/>
        </a:ln>
        <a:effectLst xmlns:a="http://schemas.openxmlformats.org/drawingml/2006/main"/>
      </cdr:spPr>
      <cdr:txBody>
        <a:bodyPr xmlns:a="http://schemas.openxmlformats.org/drawingml/2006/main" rtlCol="0" anchor="t"/>
        <a:lstStyle xmlns:a="http://schemas.openxmlformats.org/drawingml/2006/main">
          <a:defPPr>
            <a:defRPr lang="fr-FR"/>
          </a:defPPr>
          <a:lvl1pPr algn="l" rtl="0" fontAlgn="base">
            <a:spcBef>
              <a:spcPct val="0"/>
            </a:spcBef>
            <a:spcAft>
              <a:spcPct val="0"/>
            </a:spcAft>
            <a:defRPr sz="5000" b="1" kern="1200">
              <a:solidFill>
                <a:schemeClr val="bg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sz="5000" b="1" kern="1200">
              <a:solidFill>
                <a:schemeClr val="bg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sz="5000" b="1" kern="1200">
              <a:solidFill>
                <a:schemeClr val="bg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sz="5000" b="1" kern="1200">
              <a:solidFill>
                <a:schemeClr val="bg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sz="5000" b="1" kern="1200">
              <a:solidFill>
                <a:schemeClr val="bg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5000" b="1" kern="1200">
              <a:solidFill>
                <a:schemeClr val="bg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5000" b="1" kern="1200">
              <a:solidFill>
                <a:schemeClr val="bg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5000" b="1" kern="1200">
              <a:solidFill>
                <a:schemeClr val="bg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5000" b="1" kern="1200">
              <a:solidFill>
                <a:schemeClr val="bg1"/>
              </a:solidFill>
              <a:effectLst>
                <a:outerShdw blurRad="38100" dist="38100" dir="2700000" algn="tl">
                  <a:srgbClr val="000000">
                    <a:alpha val="43137"/>
                  </a:srgbClr>
                </a:outerShdw>
              </a:effectLst>
              <a:latin typeface="Arial" charset="0"/>
              <a:ea typeface="+mn-ea"/>
              <a:cs typeface="+mn-cs"/>
            </a:defRPr>
          </a:lvl9pPr>
        </a:lstStyle>
        <a:p xmlns:a="http://schemas.openxmlformats.org/drawingml/2006/main">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ysClr val="windowText" lastClr="000000"/>
            </a:solidFill>
            <a:effectLst/>
            <a:uLnTx/>
            <a:uFillTx/>
            <a:latin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00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effectLst/>
                <a:latin typeface="Arial" charset="0"/>
              </a:defRPr>
            </a:lvl1pPr>
          </a:lstStyle>
          <a:p>
            <a:pPr>
              <a:defRPr/>
            </a:pPr>
            <a:endParaRPr lang="fr-FR"/>
          </a:p>
        </p:txBody>
      </p:sp>
      <p:sp>
        <p:nvSpPr>
          <p:cNvPr id="6147" name="Rectangle 3"/>
          <p:cNvSpPr>
            <a:spLocks noGrp="1" noChangeArrowheads="1"/>
          </p:cNvSpPr>
          <p:nvPr>
            <p:ph type="dt" sz="quarter" idx="1"/>
          </p:nvPr>
        </p:nvSpPr>
        <p:spPr bwMode="auto">
          <a:xfrm>
            <a:off x="3843338" y="0"/>
            <a:ext cx="29400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Arial" charset="0"/>
              </a:defRPr>
            </a:lvl1pPr>
          </a:lstStyle>
          <a:p>
            <a:pPr>
              <a:defRPr/>
            </a:pPr>
            <a:endParaRPr lang="fr-FR"/>
          </a:p>
        </p:txBody>
      </p:sp>
      <p:sp>
        <p:nvSpPr>
          <p:cNvPr id="6148" name="Rectangle 4"/>
          <p:cNvSpPr>
            <a:spLocks noGrp="1" noChangeArrowheads="1"/>
          </p:cNvSpPr>
          <p:nvPr>
            <p:ph type="ftr" sz="quarter" idx="2"/>
          </p:nvPr>
        </p:nvSpPr>
        <p:spPr bwMode="auto">
          <a:xfrm>
            <a:off x="0" y="9361488"/>
            <a:ext cx="2940050"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Arial" charset="0"/>
              </a:defRPr>
            </a:lvl1pPr>
          </a:lstStyle>
          <a:p>
            <a:pPr>
              <a:defRPr/>
            </a:pPr>
            <a:endParaRPr lang="fr-FR"/>
          </a:p>
        </p:txBody>
      </p:sp>
      <p:sp>
        <p:nvSpPr>
          <p:cNvPr id="6149" name="Rectangle 5"/>
          <p:cNvSpPr>
            <a:spLocks noGrp="1" noChangeArrowheads="1"/>
          </p:cNvSpPr>
          <p:nvPr>
            <p:ph type="sldNum" sz="quarter" idx="3"/>
          </p:nvPr>
        </p:nvSpPr>
        <p:spPr bwMode="auto">
          <a:xfrm>
            <a:off x="3843338" y="9361488"/>
            <a:ext cx="2940050"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Arial" charset="0"/>
              </a:defRPr>
            </a:lvl1pPr>
          </a:lstStyle>
          <a:p>
            <a:pPr>
              <a:defRPr/>
            </a:pPr>
            <a:fld id="{87225CE3-2896-4B69-8D2E-CFB91010D81E}" type="slidenum">
              <a:rPr lang="fr-FR"/>
              <a:pPr>
                <a:defRPr/>
              </a:pPr>
              <a:t>‹N°›</a:t>
            </a:fld>
            <a:endParaRPr lang="fr-FR"/>
          </a:p>
        </p:txBody>
      </p:sp>
    </p:spTree>
    <p:extLst>
      <p:ext uri="{BB962C8B-B14F-4D97-AF65-F5344CB8AC3E}">
        <p14:creationId xmlns:p14="http://schemas.microsoft.com/office/powerpoint/2010/main" xmlns="" val="26730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00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effectLst/>
                <a:latin typeface="Arial" charset="0"/>
              </a:defRPr>
            </a:lvl1pPr>
          </a:lstStyle>
          <a:p>
            <a:pPr>
              <a:defRPr/>
            </a:pPr>
            <a:endParaRPr lang="fr-FR"/>
          </a:p>
        </p:txBody>
      </p:sp>
      <p:sp>
        <p:nvSpPr>
          <p:cNvPr id="5123" name="Rectangle 3"/>
          <p:cNvSpPr>
            <a:spLocks noGrp="1" noChangeArrowheads="1"/>
          </p:cNvSpPr>
          <p:nvPr>
            <p:ph type="dt" idx="1"/>
          </p:nvPr>
        </p:nvSpPr>
        <p:spPr bwMode="auto">
          <a:xfrm>
            <a:off x="3843338" y="0"/>
            <a:ext cx="29400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Arial" charset="0"/>
              </a:defRPr>
            </a:lvl1pPr>
          </a:lstStyle>
          <a:p>
            <a:pPr>
              <a:defRPr/>
            </a:pPr>
            <a:endParaRPr lang="fr-FR"/>
          </a:p>
        </p:txBody>
      </p:sp>
      <p:sp>
        <p:nvSpPr>
          <p:cNvPr id="114692" name="Rectangle 4"/>
          <p:cNvSpPr>
            <a:spLocks noGrp="1" noRot="1" noChangeAspect="1" noChangeArrowheads="1" noTextEdit="1"/>
          </p:cNvSpPr>
          <p:nvPr>
            <p:ph type="sldImg" idx="2"/>
          </p:nvPr>
        </p:nvSpPr>
        <p:spPr bwMode="auto">
          <a:xfrm>
            <a:off x="928688" y="739775"/>
            <a:ext cx="4927600" cy="36957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677863" y="4681538"/>
            <a:ext cx="5429250" cy="443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361488"/>
            <a:ext cx="2940050"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Arial" charset="0"/>
              </a:defRPr>
            </a:lvl1pPr>
          </a:lstStyle>
          <a:p>
            <a:pPr>
              <a:defRPr/>
            </a:pPr>
            <a:endParaRPr lang="fr-FR"/>
          </a:p>
        </p:txBody>
      </p:sp>
      <p:sp>
        <p:nvSpPr>
          <p:cNvPr id="5127" name="Rectangle 7"/>
          <p:cNvSpPr>
            <a:spLocks noGrp="1" noChangeArrowheads="1"/>
          </p:cNvSpPr>
          <p:nvPr>
            <p:ph type="sldNum" sz="quarter" idx="5"/>
          </p:nvPr>
        </p:nvSpPr>
        <p:spPr bwMode="auto">
          <a:xfrm>
            <a:off x="3843338" y="9361488"/>
            <a:ext cx="2940050" cy="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Arial" charset="0"/>
              </a:defRPr>
            </a:lvl1pPr>
          </a:lstStyle>
          <a:p>
            <a:pPr>
              <a:defRPr/>
            </a:pPr>
            <a:fld id="{F6C4A98B-A5BD-4182-A359-1A2D115DC9FF}" type="slidenum">
              <a:rPr lang="fr-FR"/>
              <a:pPr>
                <a:defRPr/>
              </a:pPr>
              <a:t>‹N°›</a:t>
            </a:fld>
            <a:endParaRPr lang="fr-FR"/>
          </a:p>
        </p:txBody>
      </p:sp>
    </p:spTree>
    <p:extLst>
      <p:ext uri="{BB962C8B-B14F-4D97-AF65-F5344CB8AC3E}">
        <p14:creationId xmlns:p14="http://schemas.microsoft.com/office/powerpoint/2010/main" xmlns="" val="2524970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40252992-57BD-46DD-84F8-D05CE9290145}" type="slidenum">
              <a:rPr lang="fr-FR" sz="1200" b="0" smtClean="0">
                <a:solidFill>
                  <a:schemeClr val="tx1"/>
                </a:solidFill>
              </a:rPr>
              <a:pPr eaLnBrk="1" hangingPunct="1"/>
              <a:t>1</a:t>
            </a:fld>
            <a:endParaRPr lang="fr-FR" sz="1200" b="0" smtClean="0">
              <a:solidFill>
                <a:schemeClr val="tx1"/>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C8AD9F85-53B0-44E5-BFC8-356C9D899F77}" type="slidenum">
              <a:rPr lang="fr-FR" sz="1200" b="0" smtClean="0">
                <a:solidFill>
                  <a:schemeClr val="tx1"/>
                </a:solidFill>
              </a:rPr>
              <a:pPr eaLnBrk="1" hangingPunct="1"/>
              <a:t>10</a:t>
            </a:fld>
            <a:endParaRPr lang="fr-FR" sz="1200" b="0" smtClean="0">
              <a:solidFill>
                <a:schemeClr val="tx1"/>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70841896-75C5-4455-88A4-594413E5DB60}" type="slidenum">
              <a:rPr lang="fr-FR" sz="1200" b="0" smtClean="0">
                <a:solidFill>
                  <a:schemeClr val="tx1"/>
                </a:solidFill>
              </a:rPr>
              <a:pPr eaLnBrk="1" hangingPunct="1"/>
              <a:t>11</a:t>
            </a:fld>
            <a:endParaRPr lang="fr-FR" sz="1200" b="0" smtClean="0">
              <a:solidFill>
                <a:schemeClr val="tx1"/>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628" tIns="45315" rIns="90628" bIns="45315" anchor="b"/>
          <a:lstStyle>
            <a:lvl1pPr defTabSz="906463" eaLnBrk="0" hangingPunct="0">
              <a:defRPr sz="5000" b="1">
                <a:solidFill>
                  <a:schemeClr val="bg1"/>
                </a:solidFill>
                <a:latin typeface="Arial" pitchFamily="34" charset="0"/>
              </a:defRPr>
            </a:lvl1pPr>
            <a:lvl2pPr marL="742950" indent="-285750" defTabSz="906463" eaLnBrk="0" hangingPunct="0">
              <a:defRPr sz="5000" b="1">
                <a:solidFill>
                  <a:schemeClr val="bg1"/>
                </a:solidFill>
                <a:latin typeface="Arial" pitchFamily="34" charset="0"/>
              </a:defRPr>
            </a:lvl2pPr>
            <a:lvl3pPr marL="1143000" indent="-228600" defTabSz="906463" eaLnBrk="0" hangingPunct="0">
              <a:defRPr sz="5000" b="1">
                <a:solidFill>
                  <a:schemeClr val="bg1"/>
                </a:solidFill>
                <a:latin typeface="Arial" pitchFamily="34" charset="0"/>
              </a:defRPr>
            </a:lvl3pPr>
            <a:lvl4pPr marL="1600200" indent="-228600" defTabSz="906463" eaLnBrk="0" hangingPunct="0">
              <a:defRPr sz="5000" b="1">
                <a:solidFill>
                  <a:schemeClr val="bg1"/>
                </a:solidFill>
                <a:latin typeface="Arial" pitchFamily="34" charset="0"/>
              </a:defRPr>
            </a:lvl4pPr>
            <a:lvl5pPr marL="2057400" indent="-228600" defTabSz="906463" eaLnBrk="0" hangingPunct="0">
              <a:defRPr sz="5000" b="1">
                <a:solidFill>
                  <a:schemeClr val="bg1"/>
                </a:solidFill>
                <a:latin typeface="Arial" pitchFamily="34" charset="0"/>
              </a:defRPr>
            </a:lvl5pPr>
            <a:lvl6pPr marL="2514600" indent="-228600" defTabSz="906463" eaLnBrk="0" fontAlgn="base" hangingPunct="0">
              <a:spcBef>
                <a:spcPct val="0"/>
              </a:spcBef>
              <a:spcAft>
                <a:spcPct val="0"/>
              </a:spcAft>
              <a:defRPr sz="5000" b="1">
                <a:solidFill>
                  <a:schemeClr val="bg1"/>
                </a:solidFill>
                <a:latin typeface="Arial" pitchFamily="34" charset="0"/>
              </a:defRPr>
            </a:lvl6pPr>
            <a:lvl7pPr marL="2971800" indent="-228600" defTabSz="906463" eaLnBrk="0" fontAlgn="base" hangingPunct="0">
              <a:spcBef>
                <a:spcPct val="0"/>
              </a:spcBef>
              <a:spcAft>
                <a:spcPct val="0"/>
              </a:spcAft>
              <a:defRPr sz="5000" b="1">
                <a:solidFill>
                  <a:schemeClr val="bg1"/>
                </a:solidFill>
                <a:latin typeface="Arial" pitchFamily="34" charset="0"/>
              </a:defRPr>
            </a:lvl7pPr>
            <a:lvl8pPr marL="3429000" indent="-228600" defTabSz="906463" eaLnBrk="0" fontAlgn="base" hangingPunct="0">
              <a:spcBef>
                <a:spcPct val="0"/>
              </a:spcBef>
              <a:spcAft>
                <a:spcPct val="0"/>
              </a:spcAft>
              <a:defRPr sz="5000" b="1">
                <a:solidFill>
                  <a:schemeClr val="bg1"/>
                </a:solidFill>
                <a:latin typeface="Arial" pitchFamily="34" charset="0"/>
              </a:defRPr>
            </a:lvl8pPr>
            <a:lvl9pPr marL="3886200" indent="-228600" defTabSz="906463" eaLnBrk="0" fontAlgn="base" hangingPunct="0">
              <a:spcBef>
                <a:spcPct val="0"/>
              </a:spcBef>
              <a:spcAft>
                <a:spcPct val="0"/>
              </a:spcAft>
              <a:defRPr sz="5000" b="1">
                <a:solidFill>
                  <a:schemeClr val="bg1"/>
                </a:solidFill>
                <a:latin typeface="Arial" pitchFamily="34" charset="0"/>
              </a:defRPr>
            </a:lvl9pPr>
          </a:lstStyle>
          <a:p>
            <a:pPr algn="r" eaLnBrk="1" hangingPunct="1"/>
            <a:fld id="{B885EBE0-D01B-422F-B93D-B8AB2BB237F1}" type="slidenum">
              <a:rPr lang="fr-FR" sz="1200">
                <a:solidFill>
                  <a:schemeClr val="tx1"/>
                </a:solidFill>
              </a:rPr>
              <a:pPr algn="r" eaLnBrk="1" hangingPunct="1"/>
              <a:t>12</a:t>
            </a:fld>
            <a:endParaRPr lang="fr-FR" sz="1200">
              <a:solidFill>
                <a:schemeClr val="tx1"/>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930275" y="739775"/>
            <a:ext cx="4926013" cy="3694113"/>
          </a:xfrm>
          <a:ln/>
        </p:spPr>
      </p:sp>
      <p:sp>
        <p:nvSpPr>
          <p:cNvPr id="128003"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44925" y="9363075"/>
            <a:ext cx="294005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r" eaLnBrk="1" hangingPunct="1"/>
            <a:fld id="{167BA7C4-A929-4B78-A7F4-3FE18E1882F1}" type="slidenum">
              <a:rPr lang="fr-FR" sz="1200">
                <a:solidFill>
                  <a:schemeClr val="tx1"/>
                </a:solidFill>
                <a:latin typeface="Times New Roman" pitchFamily="18" charset="0"/>
              </a:rPr>
              <a:pPr algn="r" eaLnBrk="1" hangingPunct="1"/>
              <a:t>14</a:t>
            </a:fld>
            <a:endParaRPr lang="fr-FR" sz="1200">
              <a:solidFill>
                <a:schemeClr val="tx1"/>
              </a:solidFill>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04875" y="4681538"/>
            <a:ext cx="4975225" cy="4435475"/>
          </a:xfrm>
          <a:noFill/>
        </p:spPr>
        <p:txBody>
          <a:bodyPr/>
          <a:lstStyle/>
          <a:p>
            <a:pPr eaLnBrk="1" hangingPunct="1"/>
            <a:endParaRPr lang="fr-F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44925" y="9363075"/>
            <a:ext cx="294005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r" eaLnBrk="1" hangingPunct="1"/>
            <a:fld id="{B00E7965-E5F2-4718-92C1-36C8E92173A9}" type="slidenum">
              <a:rPr lang="fr-FR" sz="1200">
                <a:solidFill>
                  <a:schemeClr val="tx1"/>
                </a:solidFill>
                <a:latin typeface="Times New Roman" pitchFamily="18" charset="0"/>
              </a:rPr>
              <a:pPr algn="r" eaLnBrk="1" hangingPunct="1"/>
              <a:t>15</a:t>
            </a:fld>
            <a:endParaRPr lang="fr-FR" sz="1200">
              <a:solidFill>
                <a:schemeClr val="tx1"/>
              </a:solidFill>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04875" y="4681538"/>
            <a:ext cx="4975225" cy="4435475"/>
          </a:xfrm>
          <a:noFill/>
        </p:spPr>
        <p:txBody>
          <a:bodyPr/>
          <a:lstStyle/>
          <a:p>
            <a:pPr eaLnBrk="1" hangingPunct="1"/>
            <a:endParaRPr lang="fr-F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D4C208D2-0D0B-4CE7-B975-9507C4FB7132}" type="slidenum">
              <a:rPr lang="fr-FR" sz="1200" b="0" smtClean="0">
                <a:solidFill>
                  <a:schemeClr val="tx1"/>
                </a:solidFill>
              </a:rPr>
              <a:pPr eaLnBrk="1" hangingPunct="1"/>
              <a:t>16</a:t>
            </a:fld>
            <a:endParaRPr lang="fr-FR" sz="1200" b="0" smtClean="0">
              <a:solidFill>
                <a:schemeClr val="tx1"/>
              </a:solidFill>
            </a:endParaRPr>
          </a:p>
        </p:txBody>
      </p:sp>
      <p:sp>
        <p:nvSpPr>
          <p:cNvPr id="131075" name="Rectangle 2"/>
          <p:cNvSpPr>
            <a:spLocks noGrp="1" noRot="1" noChangeAspect="1" noChangeArrowheads="1" noTextEdit="1"/>
          </p:cNvSpPr>
          <p:nvPr>
            <p:ph type="sldImg"/>
          </p:nvPr>
        </p:nvSpPr>
        <p:spPr>
          <a:xfrm>
            <a:off x="931863" y="741363"/>
            <a:ext cx="4924425" cy="3692525"/>
          </a:xfrm>
          <a:ln/>
        </p:spPr>
      </p:sp>
      <p:sp>
        <p:nvSpPr>
          <p:cNvPr id="131076" name="Rectangle 3"/>
          <p:cNvSpPr>
            <a:spLocks noGrp="1" noChangeArrowheads="1"/>
          </p:cNvSpPr>
          <p:nvPr>
            <p:ph type="body" idx="1"/>
          </p:nvPr>
        </p:nvSpPr>
        <p:spPr>
          <a:xfrm>
            <a:off x="679450" y="4681538"/>
            <a:ext cx="5426075" cy="4433887"/>
          </a:xfrm>
          <a:noFill/>
        </p:spPr>
        <p:txBody>
          <a:bodyPr/>
          <a:lstStyle/>
          <a:p>
            <a:pPr eaLnBrk="1" hangingPunct="1"/>
            <a:endParaRPr lang="fr-F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A75C1DA1-B238-4ACB-A2F7-119AF4C687E7}" type="slidenum">
              <a:rPr lang="fr-FR" sz="1200" b="0" smtClean="0">
                <a:solidFill>
                  <a:schemeClr val="tx1"/>
                </a:solidFill>
              </a:rPr>
              <a:pPr eaLnBrk="1" hangingPunct="1"/>
              <a:t>18</a:t>
            </a:fld>
            <a:endParaRPr lang="fr-FR" sz="1200" b="0" smtClean="0">
              <a:solidFill>
                <a:schemeClr val="tx1"/>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848747E3-846F-47B8-98FB-0D7793BCD0D3}" type="slidenum">
              <a:rPr lang="fr-FR" sz="1200" b="0" smtClean="0">
                <a:solidFill>
                  <a:schemeClr val="tx1"/>
                </a:solidFill>
              </a:rPr>
              <a:pPr eaLnBrk="1" hangingPunct="1"/>
              <a:t>19</a:t>
            </a:fld>
            <a:endParaRPr lang="fr-FR" sz="1200" b="0" smtClean="0">
              <a:solidFill>
                <a:schemeClr val="tx1"/>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D63A1A19-D7C8-4348-AB2E-DE19776FD45D}" type="slidenum">
              <a:rPr lang="fr-FR" sz="1200" b="0" smtClean="0">
                <a:solidFill>
                  <a:schemeClr val="tx1"/>
                </a:solidFill>
              </a:rPr>
              <a:pPr eaLnBrk="1" hangingPunct="1"/>
              <a:t>20</a:t>
            </a:fld>
            <a:endParaRPr lang="fr-FR" sz="1200" b="0" smtClean="0">
              <a:solidFill>
                <a:schemeClr val="tx1"/>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F029A6AA-BDDC-46A3-99A5-ACDF89063074}" type="slidenum">
              <a:rPr lang="fr-FR" sz="1200" b="0" smtClean="0">
                <a:solidFill>
                  <a:schemeClr val="tx1"/>
                </a:solidFill>
              </a:rPr>
              <a:pPr eaLnBrk="1" hangingPunct="1"/>
              <a:t>2</a:t>
            </a:fld>
            <a:endParaRPr lang="fr-FR" sz="1200" b="0" smtClean="0">
              <a:solidFill>
                <a:schemeClr val="tx1"/>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2147831E-B6FB-4636-A225-D8D6750A7336}" type="slidenum">
              <a:rPr lang="fr-FR" sz="1200" b="0" smtClean="0">
                <a:solidFill>
                  <a:schemeClr val="tx1"/>
                </a:solidFill>
              </a:rPr>
              <a:pPr eaLnBrk="1" hangingPunct="1"/>
              <a:t>22</a:t>
            </a:fld>
            <a:endParaRPr lang="fr-FR" sz="1200" b="0" smtClean="0">
              <a:solidFill>
                <a:schemeClr val="tx1"/>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A86CA58A-1216-45CC-A7EA-747642FFAC91}" type="slidenum">
              <a:rPr lang="fr-FR" sz="1200" b="0" smtClean="0">
                <a:solidFill>
                  <a:schemeClr val="tx1"/>
                </a:solidFill>
              </a:rPr>
              <a:pPr eaLnBrk="1" hangingPunct="1"/>
              <a:t>23</a:t>
            </a:fld>
            <a:endParaRPr lang="fr-FR" sz="1200" b="0" smtClean="0">
              <a:solidFill>
                <a:schemeClr val="tx1"/>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F5690FDE-1C10-4873-83E4-87AFA4F350BD}" type="slidenum">
              <a:rPr lang="fr-FR" sz="1200" b="0" smtClean="0">
                <a:solidFill>
                  <a:schemeClr val="tx1"/>
                </a:solidFill>
              </a:rPr>
              <a:pPr eaLnBrk="1" hangingPunct="1"/>
              <a:t>50</a:t>
            </a:fld>
            <a:endParaRPr lang="fr-FR" sz="1200" b="0" smtClean="0">
              <a:solidFill>
                <a:schemeClr val="tx1"/>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628" tIns="45315" rIns="90628" bIns="45315" anchor="b"/>
          <a:lstStyle>
            <a:lvl1pPr defTabSz="906463" eaLnBrk="0" hangingPunct="0">
              <a:defRPr sz="5000" b="1">
                <a:solidFill>
                  <a:schemeClr val="bg1"/>
                </a:solidFill>
                <a:latin typeface="Arial" pitchFamily="34" charset="0"/>
              </a:defRPr>
            </a:lvl1pPr>
            <a:lvl2pPr marL="742950" indent="-285750" defTabSz="906463" eaLnBrk="0" hangingPunct="0">
              <a:defRPr sz="5000" b="1">
                <a:solidFill>
                  <a:schemeClr val="bg1"/>
                </a:solidFill>
                <a:latin typeface="Arial" pitchFamily="34" charset="0"/>
              </a:defRPr>
            </a:lvl2pPr>
            <a:lvl3pPr marL="1143000" indent="-228600" defTabSz="906463" eaLnBrk="0" hangingPunct="0">
              <a:defRPr sz="5000" b="1">
                <a:solidFill>
                  <a:schemeClr val="bg1"/>
                </a:solidFill>
                <a:latin typeface="Arial" pitchFamily="34" charset="0"/>
              </a:defRPr>
            </a:lvl3pPr>
            <a:lvl4pPr marL="1600200" indent="-228600" defTabSz="906463" eaLnBrk="0" hangingPunct="0">
              <a:defRPr sz="5000" b="1">
                <a:solidFill>
                  <a:schemeClr val="bg1"/>
                </a:solidFill>
                <a:latin typeface="Arial" pitchFamily="34" charset="0"/>
              </a:defRPr>
            </a:lvl4pPr>
            <a:lvl5pPr marL="2057400" indent="-228600" defTabSz="906463" eaLnBrk="0" hangingPunct="0">
              <a:defRPr sz="5000" b="1">
                <a:solidFill>
                  <a:schemeClr val="bg1"/>
                </a:solidFill>
                <a:latin typeface="Arial" pitchFamily="34" charset="0"/>
              </a:defRPr>
            </a:lvl5pPr>
            <a:lvl6pPr marL="2514600" indent="-228600" defTabSz="906463" eaLnBrk="0" fontAlgn="base" hangingPunct="0">
              <a:spcBef>
                <a:spcPct val="0"/>
              </a:spcBef>
              <a:spcAft>
                <a:spcPct val="0"/>
              </a:spcAft>
              <a:defRPr sz="5000" b="1">
                <a:solidFill>
                  <a:schemeClr val="bg1"/>
                </a:solidFill>
                <a:latin typeface="Arial" pitchFamily="34" charset="0"/>
              </a:defRPr>
            </a:lvl6pPr>
            <a:lvl7pPr marL="2971800" indent="-228600" defTabSz="906463" eaLnBrk="0" fontAlgn="base" hangingPunct="0">
              <a:spcBef>
                <a:spcPct val="0"/>
              </a:spcBef>
              <a:spcAft>
                <a:spcPct val="0"/>
              </a:spcAft>
              <a:defRPr sz="5000" b="1">
                <a:solidFill>
                  <a:schemeClr val="bg1"/>
                </a:solidFill>
                <a:latin typeface="Arial" pitchFamily="34" charset="0"/>
              </a:defRPr>
            </a:lvl7pPr>
            <a:lvl8pPr marL="3429000" indent="-228600" defTabSz="906463" eaLnBrk="0" fontAlgn="base" hangingPunct="0">
              <a:spcBef>
                <a:spcPct val="0"/>
              </a:spcBef>
              <a:spcAft>
                <a:spcPct val="0"/>
              </a:spcAft>
              <a:defRPr sz="5000" b="1">
                <a:solidFill>
                  <a:schemeClr val="bg1"/>
                </a:solidFill>
                <a:latin typeface="Arial" pitchFamily="34" charset="0"/>
              </a:defRPr>
            </a:lvl8pPr>
            <a:lvl9pPr marL="3886200" indent="-228600" defTabSz="906463" eaLnBrk="0" fontAlgn="base" hangingPunct="0">
              <a:spcBef>
                <a:spcPct val="0"/>
              </a:spcBef>
              <a:spcAft>
                <a:spcPct val="0"/>
              </a:spcAft>
              <a:defRPr sz="5000" b="1">
                <a:solidFill>
                  <a:schemeClr val="bg1"/>
                </a:solidFill>
                <a:latin typeface="Arial" pitchFamily="34" charset="0"/>
              </a:defRPr>
            </a:lvl9pPr>
          </a:lstStyle>
          <a:p>
            <a:pPr algn="r" eaLnBrk="1" hangingPunct="1"/>
            <a:fld id="{61A00F41-F8C0-41B4-B14F-B9100B234173}" type="slidenum">
              <a:rPr lang="fr-FR" sz="1200">
                <a:solidFill>
                  <a:schemeClr val="tx1"/>
                </a:solidFill>
              </a:rPr>
              <a:pPr algn="r" eaLnBrk="1" hangingPunct="1"/>
              <a:t>51</a:t>
            </a:fld>
            <a:endParaRPr lang="fr-FR" sz="1200">
              <a:solidFill>
                <a:schemeClr val="tx1"/>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628" tIns="45315" rIns="90628" bIns="45315" anchor="b"/>
          <a:lstStyle>
            <a:lvl1pPr defTabSz="906463" eaLnBrk="0" hangingPunct="0">
              <a:defRPr sz="5000" b="1">
                <a:solidFill>
                  <a:schemeClr val="bg1"/>
                </a:solidFill>
                <a:latin typeface="Arial" pitchFamily="34" charset="0"/>
              </a:defRPr>
            </a:lvl1pPr>
            <a:lvl2pPr marL="742950" indent="-285750" defTabSz="906463" eaLnBrk="0" hangingPunct="0">
              <a:defRPr sz="5000" b="1">
                <a:solidFill>
                  <a:schemeClr val="bg1"/>
                </a:solidFill>
                <a:latin typeface="Arial" pitchFamily="34" charset="0"/>
              </a:defRPr>
            </a:lvl2pPr>
            <a:lvl3pPr marL="1143000" indent="-228600" defTabSz="906463" eaLnBrk="0" hangingPunct="0">
              <a:defRPr sz="5000" b="1">
                <a:solidFill>
                  <a:schemeClr val="bg1"/>
                </a:solidFill>
                <a:latin typeface="Arial" pitchFamily="34" charset="0"/>
              </a:defRPr>
            </a:lvl3pPr>
            <a:lvl4pPr marL="1600200" indent="-228600" defTabSz="906463" eaLnBrk="0" hangingPunct="0">
              <a:defRPr sz="5000" b="1">
                <a:solidFill>
                  <a:schemeClr val="bg1"/>
                </a:solidFill>
                <a:latin typeface="Arial" pitchFamily="34" charset="0"/>
              </a:defRPr>
            </a:lvl4pPr>
            <a:lvl5pPr marL="2057400" indent="-228600" defTabSz="906463" eaLnBrk="0" hangingPunct="0">
              <a:defRPr sz="5000" b="1">
                <a:solidFill>
                  <a:schemeClr val="bg1"/>
                </a:solidFill>
                <a:latin typeface="Arial" pitchFamily="34" charset="0"/>
              </a:defRPr>
            </a:lvl5pPr>
            <a:lvl6pPr marL="2514600" indent="-228600" defTabSz="906463" eaLnBrk="0" fontAlgn="base" hangingPunct="0">
              <a:spcBef>
                <a:spcPct val="0"/>
              </a:spcBef>
              <a:spcAft>
                <a:spcPct val="0"/>
              </a:spcAft>
              <a:defRPr sz="5000" b="1">
                <a:solidFill>
                  <a:schemeClr val="bg1"/>
                </a:solidFill>
                <a:latin typeface="Arial" pitchFamily="34" charset="0"/>
              </a:defRPr>
            </a:lvl6pPr>
            <a:lvl7pPr marL="2971800" indent="-228600" defTabSz="906463" eaLnBrk="0" fontAlgn="base" hangingPunct="0">
              <a:spcBef>
                <a:spcPct val="0"/>
              </a:spcBef>
              <a:spcAft>
                <a:spcPct val="0"/>
              </a:spcAft>
              <a:defRPr sz="5000" b="1">
                <a:solidFill>
                  <a:schemeClr val="bg1"/>
                </a:solidFill>
                <a:latin typeface="Arial" pitchFamily="34" charset="0"/>
              </a:defRPr>
            </a:lvl7pPr>
            <a:lvl8pPr marL="3429000" indent="-228600" defTabSz="906463" eaLnBrk="0" fontAlgn="base" hangingPunct="0">
              <a:spcBef>
                <a:spcPct val="0"/>
              </a:spcBef>
              <a:spcAft>
                <a:spcPct val="0"/>
              </a:spcAft>
              <a:defRPr sz="5000" b="1">
                <a:solidFill>
                  <a:schemeClr val="bg1"/>
                </a:solidFill>
                <a:latin typeface="Arial" pitchFamily="34" charset="0"/>
              </a:defRPr>
            </a:lvl8pPr>
            <a:lvl9pPr marL="3886200" indent="-228600" defTabSz="906463" eaLnBrk="0" fontAlgn="base" hangingPunct="0">
              <a:spcBef>
                <a:spcPct val="0"/>
              </a:spcBef>
              <a:spcAft>
                <a:spcPct val="0"/>
              </a:spcAft>
              <a:defRPr sz="5000" b="1">
                <a:solidFill>
                  <a:schemeClr val="bg1"/>
                </a:solidFill>
                <a:latin typeface="Arial" pitchFamily="34" charset="0"/>
              </a:defRPr>
            </a:lvl9pPr>
          </a:lstStyle>
          <a:p>
            <a:pPr algn="r" eaLnBrk="1" hangingPunct="1"/>
            <a:fld id="{3316C84F-5A8E-46A7-8B21-C6A87BCAEDD4}" type="slidenum">
              <a:rPr lang="fr-FR" sz="1200">
                <a:solidFill>
                  <a:schemeClr val="tx1"/>
                </a:solidFill>
              </a:rPr>
              <a:pPr algn="r" eaLnBrk="1" hangingPunct="1"/>
              <a:t>52</a:t>
            </a:fld>
            <a:endParaRPr lang="fr-FR" sz="1200">
              <a:solidFill>
                <a:schemeClr val="tx1"/>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628" tIns="45315" rIns="90628" bIns="45315" anchor="b"/>
          <a:lstStyle>
            <a:lvl1pPr defTabSz="906463" eaLnBrk="0" hangingPunct="0">
              <a:defRPr sz="5000" b="1">
                <a:solidFill>
                  <a:schemeClr val="bg1"/>
                </a:solidFill>
                <a:latin typeface="Arial" pitchFamily="34" charset="0"/>
              </a:defRPr>
            </a:lvl1pPr>
            <a:lvl2pPr marL="742950" indent="-285750" defTabSz="906463" eaLnBrk="0" hangingPunct="0">
              <a:defRPr sz="5000" b="1">
                <a:solidFill>
                  <a:schemeClr val="bg1"/>
                </a:solidFill>
                <a:latin typeface="Arial" pitchFamily="34" charset="0"/>
              </a:defRPr>
            </a:lvl2pPr>
            <a:lvl3pPr marL="1143000" indent="-228600" defTabSz="906463" eaLnBrk="0" hangingPunct="0">
              <a:defRPr sz="5000" b="1">
                <a:solidFill>
                  <a:schemeClr val="bg1"/>
                </a:solidFill>
                <a:latin typeface="Arial" pitchFamily="34" charset="0"/>
              </a:defRPr>
            </a:lvl3pPr>
            <a:lvl4pPr marL="1600200" indent="-228600" defTabSz="906463" eaLnBrk="0" hangingPunct="0">
              <a:defRPr sz="5000" b="1">
                <a:solidFill>
                  <a:schemeClr val="bg1"/>
                </a:solidFill>
                <a:latin typeface="Arial" pitchFamily="34" charset="0"/>
              </a:defRPr>
            </a:lvl4pPr>
            <a:lvl5pPr marL="2057400" indent="-228600" defTabSz="906463" eaLnBrk="0" hangingPunct="0">
              <a:defRPr sz="5000" b="1">
                <a:solidFill>
                  <a:schemeClr val="bg1"/>
                </a:solidFill>
                <a:latin typeface="Arial" pitchFamily="34" charset="0"/>
              </a:defRPr>
            </a:lvl5pPr>
            <a:lvl6pPr marL="2514600" indent="-228600" defTabSz="906463" eaLnBrk="0" fontAlgn="base" hangingPunct="0">
              <a:spcBef>
                <a:spcPct val="0"/>
              </a:spcBef>
              <a:spcAft>
                <a:spcPct val="0"/>
              </a:spcAft>
              <a:defRPr sz="5000" b="1">
                <a:solidFill>
                  <a:schemeClr val="bg1"/>
                </a:solidFill>
                <a:latin typeface="Arial" pitchFamily="34" charset="0"/>
              </a:defRPr>
            </a:lvl6pPr>
            <a:lvl7pPr marL="2971800" indent="-228600" defTabSz="906463" eaLnBrk="0" fontAlgn="base" hangingPunct="0">
              <a:spcBef>
                <a:spcPct val="0"/>
              </a:spcBef>
              <a:spcAft>
                <a:spcPct val="0"/>
              </a:spcAft>
              <a:defRPr sz="5000" b="1">
                <a:solidFill>
                  <a:schemeClr val="bg1"/>
                </a:solidFill>
                <a:latin typeface="Arial" pitchFamily="34" charset="0"/>
              </a:defRPr>
            </a:lvl7pPr>
            <a:lvl8pPr marL="3429000" indent="-228600" defTabSz="906463" eaLnBrk="0" fontAlgn="base" hangingPunct="0">
              <a:spcBef>
                <a:spcPct val="0"/>
              </a:spcBef>
              <a:spcAft>
                <a:spcPct val="0"/>
              </a:spcAft>
              <a:defRPr sz="5000" b="1">
                <a:solidFill>
                  <a:schemeClr val="bg1"/>
                </a:solidFill>
                <a:latin typeface="Arial" pitchFamily="34" charset="0"/>
              </a:defRPr>
            </a:lvl8pPr>
            <a:lvl9pPr marL="3886200" indent="-228600" defTabSz="906463" eaLnBrk="0" fontAlgn="base" hangingPunct="0">
              <a:spcBef>
                <a:spcPct val="0"/>
              </a:spcBef>
              <a:spcAft>
                <a:spcPct val="0"/>
              </a:spcAft>
              <a:defRPr sz="5000" b="1">
                <a:solidFill>
                  <a:schemeClr val="bg1"/>
                </a:solidFill>
                <a:latin typeface="Arial" pitchFamily="34" charset="0"/>
              </a:defRPr>
            </a:lvl9pPr>
          </a:lstStyle>
          <a:p>
            <a:pPr algn="r" eaLnBrk="1" hangingPunct="1"/>
            <a:fld id="{EE29FDFD-97D8-4117-918E-94BBD481129E}" type="slidenum">
              <a:rPr lang="fr-FR" sz="1200">
                <a:solidFill>
                  <a:schemeClr val="tx1"/>
                </a:solidFill>
              </a:rPr>
              <a:pPr algn="r" eaLnBrk="1" hangingPunct="1"/>
              <a:t>53</a:t>
            </a:fld>
            <a:endParaRPr lang="fr-FR" sz="1200">
              <a:solidFill>
                <a:schemeClr val="tx1"/>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628" tIns="45315" rIns="90628" bIns="45315" anchor="b"/>
          <a:lstStyle>
            <a:lvl1pPr defTabSz="906463" eaLnBrk="0" hangingPunct="0">
              <a:defRPr sz="5000" b="1">
                <a:solidFill>
                  <a:schemeClr val="bg1"/>
                </a:solidFill>
                <a:latin typeface="Arial" pitchFamily="34" charset="0"/>
              </a:defRPr>
            </a:lvl1pPr>
            <a:lvl2pPr marL="742950" indent="-285750" defTabSz="906463" eaLnBrk="0" hangingPunct="0">
              <a:defRPr sz="5000" b="1">
                <a:solidFill>
                  <a:schemeClr val="bg1"/>
                </a:solidFill>
                <a:latin typeface="Arial" pitchFamily="34" charset="0"/>
              </a:defRPr>
            </a:lvl2pPr>
            <a:lvl3pPr marL="1143000" indent="-228600" defTabSz="906463" eaLnBrk="0" hangingPunct="0">
              <a:defRPr sz="5000" b="1">
                <a:solidFill>
                  <a:schemeClr val="bg1"/>
                </a:solidFill>
                <a:latin typeface="Arial" pitchFamily="34" charset="0"/>
              </a:defRPr>
            </a:lvl3pPr>
            <a:lvl4pPr marL="1600200" indent="-228600" defTabSz="906463" eaLnBrk="0" hangingPunct="0">
              <a:defRPr sz="5000" b="1">
                <a:solidFill>
                  <a:schemeClr val="bg1"/>
                </a:solidFill>
                <a:latin typeface="Arial" pitchFamily="34" charset="0"/>
              </a:defRPr>
            </a:lvl4pPr>
            <a:lvl5pPr marL="2057400" indent="-228600" defTabSz="906463" eaLnBrk="0" hangingPunct="0">
              <a:defRPr sz="5000" b="1">
                <a:solidFill>
                  <a:schemeClr val="bg1"/>
                </a:solidFill>
                <a:latin typeface="Arial" pitchFamily="34" charset="0"/>
              </a:defRPr>
            </a:lvl5pPr>
            <a:lvl6pPr marL="2514600" indent="-228600" defTabSz="906463" eaLnBrk="0" fontAlgn="base" hangingPunct="0">
              <a:spcBef>
                <a:spcPct val="0"/>
              </a:spcBef>
              <a:spcAft>
                <a:spcPct val="0"/>
              </a:spcAft>
              <a:defRPr sz="5000" b="1">
                <a:solidFill>
                  <a:schemeClr val="bg1"/>
                </a:solidFill>
                <a:latin typeface="Arial" pitchFamily="34" charset="0"/>
              </a:defRPr>
            </a:lvl6pPr>
            <a:lvl7pPr marL="2971800" indent="-228600" defTabSz="906463" eaLnBrk="0" fontAlgn="base" hangingPunct="0">
              <a:spcBef>
                <a:spcPct val="0"/>
              </a:spcBef>
              <a:spcAft>
                <a:spcPct val="0"/>
              </a:spcAft>
              <a:defRPr sz="5000" b="1">
                <a:solidFill>
                  <a:schemeClr val="bg1"/>
                </a:solidFill>
                <a:latin typeface="Arial" pitchFamily="34" charset="0"/>
              </a:defRPr>
            </a:lvl7pPr>
            <a:lvl8pPr marL="3429000" indent="-228600" defTabSz="906463" eaLnBrk="0" fontAlgn="base" hangingPunct="0">
              <a:spcBef>
                <a:spcPct val="0"/>
              </a:spcBef>
              <a:spcAft>
                <a:spcPct val="0"/>
              </a:spcAft>
              <a:defRPr sz="5000" b="1">
                <a:solidFill>
                  <a:schemeClr val="bg1"/>
                </a:solidFill>
                <a:latin typeface="Arial" pitchFamily="34" charset="0"/>
              </a:defRPr>
            </a:lvl8pPr>
            <a:lvl9pPr marL="3886200" indent="-228600" defTabSz="906463" eaLnBrk="0" fontAlgn="base" hangingPunct="0">
              <a:spcBef>
                <a:spcPct val="0"/>
              </a:spcBef>
              <a:spcAft>
                <a:spcPct val="0"/>
              </a:spcAft>
              <a:defRPr sz="5000" b="1">
                <a:solidFill>
                  <a:schemeClr val="bg1"/>
                </a:solidFill>
                <a:latin typeface="Arial" pitchFamily="34" charset="0"/>
              </a:defRPr>
            </a:lvl9pPr>
          </a:lstStyle>
          <a:p>
            <a:pPr algn="r" eaLnBrk="1" hangingPunct="1"/>
            <a:fld id="{7A44E5C6-F539-46EB-9645-76770441AF48}" type="slidenum">
              <a:rPr lang="fr-FR" sz="1200">
                <a:solidFill>
                  <a:schemeClr val="tx1"/>
                </a:solidFill>
              </a:rPr>
              <a:pPr algn="r" eaLnBrk="1" hangingPunct="1"/>
              <a:t>54</a:t>
            </a:fld>
            <a:endParaRPr lang="fr-FR" sz="1200">
              <a:solidFill>
                <a:schemeClr val="tx1"/>
              </a:solidFill>
            </a:endParaRPr>
          </a:p>
        </p:txBody>
      </p:sp>
      <p:sp>
        <p:nvSpPr>
          <p:cNvPr id="141315" name="Rectangle 2"/>
          <p:cNvSpPr>
            <a:spLocks noGrp="1" noRot="1" noChangeAspect="1" noChangeArrowheads="1" noTextEdit="1"/>
          </p:cNvSpPr>
          <p:nvPr>
            <p:ph type="sldImg"/>
          </p:nvPr>
        </p:nvSpPr>
        <p:spPr>
          <a:xfrm>
            <a:off x="930275" y="739775"/>
            <a:ext cx="4927600" cy="3695700"/>
          </a:xfrm>
          <a:ln/>
        </p:spPr>
      </p:sp>
      <p:sp>
        <p:nvSpPr>
          <p:cNvPr id="141316"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fld id="{F8D2B74C-32D2-4789-93D3-BEE10D10951C}" type="slidenum">
              <a:rPr lang="fr-FR" sz="1200" b="0" smtClean="0">
                <a:solidFill>
                  <a:srgbClr val="000000"/>
                </a:solidFill>
                <a:latin typeface="Times New Roman" pitchFamily="18" charset="0"/>
              </a:rPr>
              <a:pPr/>
              <a:t>56</a:t>
            </a:fld>
            <a:endParaRPr lang="fr-FR" sz="1200" b="0" smtClean="0">
              <a:solidFill>
                <a:srgbClr val="000000"/>
              </a:solidFill>
              <a:latin typeface="Times New Roman" pitchFamily="18" charset="0"/>
            </a:endParaRPr>
          </a:p>
        </p:txBody>
      </p:sp>
      <p:sp>
        <p:nvSpPr>
          <p:cNvPr id="142339" name="Rectangle 2"/>
          <p:cNvSpPr>
            <a:spLocks noGrp="1" noRot="1" noChangeAspect="1" noChangeArrowheads="1" noTextEdit="1"/>
          </p:cNvSpPr>
          <p:nvPr>
            <p:ph type="sldImg"/>
          </p:nvPr>
        </p:nvSpPr>
        <p:spPr>
          <a:xfrm>
            <a:off x="928688" y="739775"/>
            <a:ext cx="4929187" cy="3695700"/>
          </a:xfrm>
          <a:ln/>
        </p:spPr>
      </p:sp>
      <p:sp>
        <p:nvSpPr>
          <p:cNvPr id="14234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43338" y="9363075"/>
            <a:ext cx="2941637"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983" tIns="45491" rIns="90983" bIns="45491" anchor="b"/>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r"/>
            <a:fld id="{F6B78D85-85E9-425A-9A26-0DEF20F99030}" type="slidenum">
              <a:rPr lang="fr-FR" sz="1200">
                <a:solidFill>
                  <a:srgbClr val="000000"/>
                </a:solidFill>
                <a:latin typeface="Times New Roman" pitchFamily="18" charset="0"/>
                <a:cs typeface="Arial" pitchFamily="34" charset="0"/>
              </a:rPr>
              <a:pPr algn="r"/>
              <a:t>58</a:t>
            </a:fld>
            <a:endParaRPr lang="fr-FR" sz="1200">
              <a:solidFill>
                <a:srgbClr val="000000"/>
              </a:solidFill>
              <a:latin typeface="Times New Roman" pitchFamily="18" charset="0"/>
              <a:cs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8D2C622B-D5B8-4BCC-98C2-4A848ABC9537}" type="slidenum">
              <a:rPr lang="fr-FR" sz="1200" b="0" smtClean="0">
                <a:solidFill>
                  <a:schemeClr val="tx1"/>
                </a:solidFill>
              </a:rPr>
              <a:pPr eaLnBrk="1" hangingPunct="1"/>
              <a:t>64</a:t>
            </a:fld>
            <a:endParaRPr lang="fr-FR" sz="1200" b="0" smtClean="0">
              <a:solidFill>
                <a:schemeClr val="tx1"/>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E54E9AF4-7AB3-472E-9D94-6A415B95010D}" type="slidenum">
              <a:rPr lang="fr-FR" sz="1200" b="0" smtClean="0">
                <a:solidFill>
                  <a:schemeClr val="tx1"/>
                </a:solidFill>
              </a:rPr>
              <a:pPr eaLnBrk="1" hangingPunct="1"/>
              <a:t>3</a:t>
            </a:fld>
            <a:endParaRPr lang="fr-FR" sz="1200" b="0" smtClean="0">
              <a:solidFill>
                <a:schemeClr val="tx1"/>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98592BA6-73F7-4147-9D53-5B07768E19CB}" type="slidenum">
              <a:rPr lang="fr-FR" sz="1200" b="0" smtClean="0">
                <a:solidFill>
                  <a:schemeClr val="tx1"/>
                </a:solidFill>
              </a:rPr>
              <a:pPr eaLnBrk="1" hangingPunct="1"/>
              <a:t>65</a:t>
            </a:fld>
            <a:endParaRPr lang="fr-FR" sz="1200" b="0" smtClean="0">
              <a:solidFill>
                <a:schemeClr val="tx1"/>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4B8D4088-D2A2-4B2D-95B4-EF590FF8AAB6}" type="slidenum">
              <a:rPr lang="fr-FR" sz="1200" b="0" smtClean="0">
                <a:solidFill>
                  <a:schemeClr val="tx1"/>
                </a:solidFill>
              </a:rPr>
              <a:pPr eaLnBrk="1" hangingPunct="1"/>
              <a:t>67</a:t>
            </a:fld>
            <a:endParaRPr lang="fr-FR" sz="1200" b="0" smtClean="0">
              <a:solidFill>
                <a:schemeClr val="tx1"/>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6C3D3A5B-6978-430D-A5E0-D6B2E638286B}" type="slidenum">
              <a:rPr lang="fr-FR" sz="1200" b="0" smtClean="0">
                <a:solidFill>
                  <a:schemeClr val="tx1"/>
                </a:solidFill>
              </a:rPr>
              <a:pPr eaLnBrk="1" hangingPunct="1"/>
              <a:t>68</a:t>
            </a:fld>
            <a:endParaRPr lang="fr-FR" sz="1200" b="0" smtClean="0">
              <a:solidFill>
                <a:schemeClr val="tx1"/>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e l'image des diapositives 1"/>
          <p:cNvSpPr>
            <a:spLocks noGrp="1" noRot="1" noChangeAspect="1" noTextEdit="1"/>
          </p:cNvSpPr>
          <p:nvPr>
            <p:ph type="sldImg"/>
          </p:nvPr>
        </p:nvSpPr>
        <p:spPr>
          <a:ln/>
        </p:spPr>
      </p:sp>
      <p:sp>
        <p:nvSpPr>
          <p:cNvPr id="150531" name="Espace réservé des commentaires 2"/>
          <p:cNvSpPr>
            <a:spLocks noGrp="1"/>
          </p:cNvSpPr>
          <p:nvPr>
            <p:ph type="body" idx="1"/>
          </p:nvPr>
        </p:nvSpPr>
        <p:spPr>
          <a:noFill/>
        </p:spPr>
        <p:txBody>
          <a:bodyPr/>
          <a:lstStyle/>
          <a:p>
            <a:endParaRPr lang="fr-FR" smtClean="0">
              <a:latin typeface="Arial" pitchFamily="34" charset="0"/>
            </a:endParaRPr>
          </a:p>
        </p:txBody>
      </p:sp>
      <p:sp>
        <p:nvSpPr>
          <p:cNvPr id="150532" name="Espace réservé du numéro de diapositive 3"/>
          <p:cNvSpPr>
            <a:spLocks noGrp="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5F5B9E31-557A-4C9C-916E-55012269CD86}" type="slidenum">
              <a:rPr lang="fr-FR" sz="1200" b="0" smtClean="0">
                <a:solidFill>
                  <a:schemeClr val="tx1"/>
                </a:solidFill>
              </a:rPr>
              <a:pPr eaLnBrk="1" hangingPunct="1"/>
              <a:t>71</a:t>
            </a:fld>
            <a:endParaRPr lang="fr-FR" sz="1200" b="0" smtClean="0">
              <a:solidFill>
                <a:schemeClr val="tx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44925" y="9363075"/>
            <a:ext cx="294005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774" tIns="45886" rIns="91774" bIns="45886"/>
          <a:lstStyle>
            <a:lvl1pPr defTabSz="909638" eaLnBrk="0" hangingPunct="0">
              <a:defRPr sz="5000" b="1">
                <a:solidFill>
                  <a:schemeClr val="bg1"/>
                </a:solidFill>
                <a:latin typeface="Arial" pitchFamily="34" charset="0"/>
              </a:defRPr>
            </a:lvl1pPr>
            <a:lvl2pPr marL="742950" indent="-285750" defTabSz="909638" eaLnBrk="0" hangingPunct="0">
              <a:defRPr sz="5000" b="1">
                <a:solidFill>
                  <a:schemeClr val="bg1"/>
                </a:solidFill>
                <a:latin typeface="Arial" pitchFamily="34" charset="0"/>
              </a:defRPr>
            </a:lvl2pPr>
            <a:lvl3pPr marL="1143000" indent="-228600" defTabSz="909638" eaLnBrk="0" hangingPunct="0">
              <a:defRPr sz="5000" b="1">
                <a:solidFill>
                  <a:schemeClr val="bg1"/>
                </a:solidFill>
                <a:latin typeface="Arial" pitchFamily="34" charset="0"/>
              </a:defRPr>
            </a:lvl3pPr>
            <a:lvl4pPr marL="1600200" indent="-228600" defTabSz="909638" eaLnBrk="0" hangingPunct="0">
              <a:defRPr sz="5000" b="1">
                <a:solidFill>
                  <a:schemeClr val="bg1"/>
                </a:solidFill>
                <a:latin typeface="Arial" pitchFamily="34" charset="0"/>
              </a:defRPr>
            </a:lvl4pPr>
            <a:lvl5pPr marL="2057400" indent="-228600" defTabSz="909638" eaLnBrk="0" hangingPunct="0">
              <a:defRPr sz="5000" b="1">
                <a:solidFill>
                  <a:schemeClr val="bg1"/>
                </a:solidFill>
                <a:latin typeface="Arial" pitchFamily="34" charset="0"/>
              </a:defRPr>
            </a:lvl5pPr>
            <a:lvl6pPr marL="2514600" indent="-228600" defTabSz="909638" eaLnBrk="0" fontAlgn="base" hangingPunct="0">
              <a:spcBef>
                <a:spcPct val="0"/>
              </a:spcBef>
              <a:spcAft>
                <a:spcPct val="0"/>
              </a:spcAft>
              <a:defRPr sz="5000" b="1">
                <a:solidFill>
                  <a:schemeClr val="bg1"/>
                </a:solidFill>
                <a:latin typeface="Arial" pitchFamily="34" charset="0"/>
              </a:defRPr>
            </a:lvl6pPr>
            <a:lvl7pPr marL="2971800" indent="-228600" defTabSz="909638" eaLnBrk="0" fontAlgn="base" hangingPunct="0">
              <a:spcBef>
                <a:spcPct val="0"/>
              </a:spcBef>
              <a:spcAft>
                <a:spcPct val="0"/>
              </a:spcAft>
              <a:defRPr sz="5000" b="1">
                <a:solidFill>
                  <a:schemeClr val="bg1"/>
                </a:solidFill>
                <a:latin typeface="Arial" pitchFamily="34" charset="0"/>
              </a:defRPr>
            </a:lvl7pPr>
            <a:lvl8pPr marL="3429000" indent="-228600" defTabSz="909638" eaLnBrk="0" fontAlgn="base" hangingPunct="0">
              <a:spcBef>
                <a:spcPct val="0"/>
              </a:spcBef>
              <a:spcAft>
                <a:spcPct val="0"/>
              </a:spcAft>
              <a:defRPr sz="5000" b="1">
                <a:solidFill>
                  <a:schemeClr val="bg1"/>
                </a:solidFill>
                <a:latin typeface="Arial" pitchFamily="34" charset="0"/>
              </a:defRPr>
            </a:lvl8pPr>
            <a:lvl9pPr marL="3886200" indent="-228600" defTabSz="909638" eaLnBrk="0" fontAlgn="base" hangingPunct="0">
              <a:spcBef>
                <a:spcPct val="0"/>
              </a:spcBef>
              <a:spcAft>
                <a:spcPct val="0"/>
              </a:spcAft>
              <a:defRPr sz="5000" b="1">
                <a:solidFill>
                  <a:schemeClr val="bg1"/>
                </a:solidFill>
                <a:latin typeface="Arial" pitchFamily="34" charset="0"/>
              </a:defRPr>
            </a:lvl9pPr>
          </a:lstStyle>
          <a:p>
            <a:pPr algn="r"/>
            <a:fld id="{82EEC169-30D0-46FD-BD4B-9C090C2B177A}" type="slidenum">
              <a:rPr lang="fr-FR" sz="1000">
                <a:solidFill>
                  <a:schemeClr val="tx1"/>
                </a:solidFill>
                <a:cs typeface="Arial" pitchFamily="34" charset="0"/>
              </a:rPr>
              <a:pPr algn="r"/>
              <a:t>72</a:t>
            </a:fld>
            <a:endParaRPr lang="fr-FR" sz="1000">
              <a:solidFill>
                <a:schemeClr val="tx1"/>
              </a:solidFill>
              <a:cs typeface="Arial" pitchFamily="34" charset="0"/>
            </a:endParaRPr>
          </a:p>
        </p:txBody>
      </p:sp>
      <p:sp>
        <p:nvSpPr>
          <p:cNvPr id="151555"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73" tIns="45487" rIns="90973" bIns="45487" anchor="b"/>
          <a:lstStyle>
            <a:lvl1pPr defTabSz="901700" eaLnBrk="0" hangingPunct="0">
              <a:defRPr sz="5000" b="1">
                <a:solidFill>
                  <a:schemeClr val="bg1"/>
                </a:solidFill>
                <a:latin typeface="Arial" pitchFamily="34" charset="0"/>
              </a:defRPr>
            </a:lvl1pPr>
            <a:lvl2pPr marL="742950" indent="-285750" defTabSz="901700" eaLnBrk="0" hangingPunct="0">
              <a:defRPr sz="5000" b="1">
                <a:solidFill>
                  <a:schemeClr val="bg1"/>
                </a:solidFill>
                <a:latin typeface="Arial" pitchFamily="34" charset="0"/>
              </a:defRPr>
            </a:lvl2pPr>
            <a:lvl3pPr marL="1143000" indent="-228600" defTabSz="901700" eaLnBrk="0" hangingPunct="0">
              <a:defRPr sz="5000" b="1">
                <a:solidFill>
                  <a:schemeClr val="bg1"/>
                </a:solidFill>
                <a:latin typeface="Arial" pitchFamily="34" charset="0"/>
              </a:defRPr>
            </a:lvl3pPr>
            <a:lvl4pPr marL="1600200" indent="-228600" defTabSz="901700" eaLnBrk="0" hangingPunct="0">
              <a:defRPr sz="5000" b="1">
                <a:solidFill>
                  <a:schemeClr val="bg1"/>
                </a:solidFill>
                <a:latin typeface="Arial" pitchFamily="34" charset="0"/>
              </a:defRPr>
            </a:lvl4pPr>
            <a:lvl5pPr marL="2057400" indent="-228600" defTabSz="901700" eaLnBrk="0" hangingPunct="0">
              <a:defRPr sz="5000" b="1">
                <a:solidFill>
                  <a:schemeClr val="bg1"/>
                </a:solidFill>
                <a:latin typeface="Arial" pitchFamily="34" charset="0"/>
              </a:defRPr>
            </a:lvl5pPr>
            <a:lvl6pPr marL="2514600" indent="-228600" defTabSz="901700" eaLnBrk="0" fontAlgn="base" hangingPunct="0">
              <a:spcBef>
                <a:spcPct val="0"/>
              </a:spcBef>
              <a:spcAft>
                <a:spcPct val="0"/>
              </a:spcAft>
              <a:defRPr sz="5000" b="1">
                <a:solidFill>
                  <a:schemeClr val="bg1"/>
                </a:solidFill>
                <a:latin typeface="Arial" pitchFamily="34" charset="0"/>
              </a:defRPr>
            </a:lvl6pPr>
            <a:lvl7pPr marL="2971800" indent="-228600" defTabSz="901700" eaLnBrk="0" fontAlgn="base" hangingPunct="0">
              <a:spcBef>
                <a:spcPct val="0"/>
              </a:spcBef>
              <a:spcAft>
                <a:spcPct val="0"/>
              </a:spcAft>
              <a:defRPr sz="5000" b="1">
                <a:solidFill>
                  <a:schemeClr val="bg1"/>
                </a:solidFill>
                <a:latin typeface="Arial" pitchFamily="34" charset="0"/>
              </a:defRPr>
            </a:lvl7pPr>
            <a:lvl8pPr marL="3429000" indent="-228600" defTabSz="901700" eaLnBrk="0" fontAlgn="base" hangingPunct="0">
              <a:spcBef>
                <a:spcPct val="0"/>
              </a:spcBef>
              <a:spcAft>
                <a:spcPct val="0"/>
              </a:spcAft>
              <a:defRPr sz="5000" b="1">
                <a:solidFill>
                  <a:schemeClr val="bg1"/>
                </a:solidFill>
                <a:latin typeface="Arial" pitchFamily="34" charset="0"/>
              </a:defRPr>
            </a:lvl8pPr>
            <a:lvl9pPr marL="3886200" indent="-228600" defTabSz="901700" eaLnBrk="0" fontAlgn="base" hangingPunct="0">
              <a:spcBef>
                <a:spcPct val="0"/>
              </a:spcBef>
              <a:spcAft>
                <a:spcPct val="0"/>
              </a:spcAft>
              <a:defRPr sz="5000" b="1">
                <a:solidFill>
                  <a:schemeClr val="bg1"/>
                </a:solidFill>
                <a:latin typeface="Arial" pitchFamily="34" charset="0"/>
              </a:defRPr>
            </a:lvl9pPr>
          </a:lstStyle>
          <a:p>
            <a:pPr algn="r" eaLnBrk="1" hangingPunct="1"/>
            <a:fld id="{5C097098-DA42-4C4B-A824-DEE03522DB5B}" type="slidenum">
              <a:rPr lang="fr-FR" sz="1200">
                <a:solidFill>
                  <a:schemeClr val="tx1"/>
                </a:solidFill>
                <a:cs typeface="Arial" pitchFamily="34" charset="0"/>
              </a:rPr>
              <a:pPr algn="r" eaLnBrk="1" hangingPunct="1"/>
              <a:t>72</a:t>
            </a:fld>
            <a:endParaRPr lang="fr-FR" sz="1200">
              <a:solidFill>
                <a:schemeClr val="tx1"/>
              </a:solidFill>
              <a:cs typeface="Arial" pitchFamily="34" charset="0"/>
            </a:endParaRPr>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73" tIns="45487" rIns="90973" bIns="45487"/>
          <a:lstStyle/>
          <a:p>
            <a:pPr eaLnBrk="1" hangingPunct="1"/>
            <a:endParaRPr lang="fr-FR"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1" tIns="45491" rIns="90981" bIns="45491" anchor="b"/>
          <a:lstStyle>
            <a:lvl1pPr defTabSz="901700" eaLnBrk="0" hangingPunct="0">
              <a:defRPr sz="5000" b="1">
                <a:solidFill>
                  <a:schemeClr val="bg1"/>
                </a:solidFill>
                <a:latin typeface="Arial" pitchFamily="34" charset="0"/>
              </a:defRPr>
            </a:lvl1pPr>
            <a:lvl2pPr marL="742950" indent="-285750" defTabSz="901700" eaLnBrk="0" hangingPunct="0">
              <a:defRPr sz="5000" b="1">
                <a:solidFill>
                  <a:schemeClr val="bg1"/>
                </a:solidFill>
                <a:latin typeface="Arial" pitchFamily="34" charset="0"/>
              </a:defRPr>
            </a:lvl2pPr>
            <a:lvl3pPr marL="1143000" indent="-228600" defTabSz="901700" eaLnBrk="0" hangingPunct="0">
              <a:defRPr sz="5000" b="1">
                <a:solidFill>
                  <a:schemeClr val="bg1"/>
                </a:solidFill>
                <a:latin typeface="Arial" pitchFamily="34" charset="0"/>
              </a:defRPr>
            </a:lvl3pPr>
            <a:lvl4pPr marL="1600200" indent="-228600" defTabSz="901700" eaLnBrk="0" hangingPunct="0">
              <a:defRPr sz="5000" b="1">
                <a:solidFill>
                  <a:schemeClr val="bg1"/>
                </a:solidFill>
                <a:latin typeface="Arial" pitchFamily="34" charset="0"/>
              </a:defRPr>
            </a:lvl4pPr>
            <a:lvl5pPr marL="2057400" indent="-228600" defTabSz="901700" eaLnBrk="0" hangingPunct="0">
              <a:defRPr sz="5000" b="1">
                <a:solidFill>
                  <a:schemeClr val="bg1"/>
                </a:solidFill>
                <a:latin typeface="Arial" pitchFamily="34" charset="0"/>
              </a:defRPr>
            </a:lvl5pPr>
            <a:lvl6pPr marL="2514600" indent="-228600" defTabSz="901700" eaLnBrk="0" fontAlgn="base" hangingPunct="0">
              <a:spcBef>
                <a:spcPct val="0"/>
              </a:spcBef>
              <a:spcAft>
                <a:spcPct val="0"/>
              </a:spcAft>
              <a:defRPr sz="5000" b="1">
                <a:solidFill>
                  <a:schemeClr val="bg1"/>
                </a:solidFill>
                <a:latin typeface="Arial" pitchFamily="34" charset="0"/>
              </a:defRPr>
            </a:lvl6pPr>
            <a:lvl7pPr marL="2971800" indent="-228600" defTabSz="901700" eaLnBrk="0" fontAlgn="base" hangingPunct="0">
              <a:spcBef>
                <a:spcPct val="0"/>
              </a:spcBef>
              <a:spcAft>
                <a:spcPct val="0"/>
              </a:spcAft>
              <a:defRPr sz="5000" b="1">
                <a:solidFill>
                  <a:schemeClr val="bg1"/>
                </a:solidFill>
                <a:latin typeface="Arial" pitchFamily="34" charset="0"/>
              </a:defRPr>
            </a:lvl7pPr>
            <a:lvl8pPr marL="3429000" indent="-228600" defTabSz="901700" eaLnBrk="0" fontAlgn="base" hangingPunct="0">
              <a:spcBef>
                <a:spcPct val="0"/>
              </a:spcBef>
              <a:spcAft>
                <a:spcPct val="0"/>
              </a:spcAft>
              <a:defRPr sz="5000" b="1">
                <a:solidFill>
                  <a:schemeClr val="bg1"/>
                </a:solidFill>
                <a:latin typeface="Arial" pitchFamily="34" charset="0"/>
              </a:defRPr>
            </a:lvl8pPr>
            <a:lvl9pPr marL="3886200" indent="-228600" defTabSz="901700" eaLnBrk="0" fontAlgn="base" hangingPunct="0">
              <a:spcBef>
                <a:spcPct val="0"/>
              </a:spcBef>
              <a:spcAft>
                <a:spcPct val="0"/>
              </a:spcAft>
              <a:defRPr sz="5000" b="1">
                <a:solidFill>
                  <a:schemeClr val="bg1"/>
                </a:solidFill>
                <a:latin typeface="Arial" pitchFamily="34" charset="0"/>
              </a:defRPr>
            </a:lvl9pPr>
          </a:lstStyle>
          <a:p>
            <a:pPr algn="r" eaLnBrk="1" hangingPunct="1"/>
            <a:fld id="{00E99D4E-4DD0-4FA5-BCE9-5AF826608488}" type="slidenum">
              <a:rPr lang="fr-FR" sz="1200">
                <a:solidFill>
                  <a:schemeClr val="tx1"/>
                </a:solidFill>
              </a:rPr>
              <a:pPr algn="r" eaLnBrk="1" hangingPunct="1"/>
              <a:t>73</a:t>
            </a:fld>
            <a:endParaRPr lang="fr-FR" sz="1200">
              <a:solidFill>
                <a:schemeClr val="tx1"/>
              </a:solidFill>
            </a:endParaRPr>
          </a:p>
        </p:txBody>
      </p:sp>
      <p:sp>
        <p:nvSpPr>
          <p:cNvPr id="152579" name="Rectangle 2"/>
          <p:cNvSpPr>
            <a:spLocks noGrp="1" noRot="1" noChangeAspect="1" noChangeArrowheads="1" noTextEdit="1"/>
          </p:cNvSpPr>
          <p:nvPr>
            <p:ph type="sldImg"/>
          </p:nvPr>
        </p:nvSpPr>
        <p:spPr>
          <a:xfrm>
            <a:off x="927100" y="739775"/>
            <a:ext cx="4929188" cy="3695700"/>
          </a:xfrm>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1" tIns="45491" rIns="90981" bIns="45491"/>
          <a:lstStyle/>
          <a:p>
            <a:pPr eaLnBrk="1" hangingPunct="1"/>
            <a:endParaRPr lang="fr-FR"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1" tIns="45491" rIns="90981" bIns="45491" anchor="b"/>
          <a:lstStyle>
            <a:lvl1pPr defTabSz="901700" eaLnBrk="0" hangingPunct="0">
              <a:defRPr sz="5000" b="1">
                <a:solidFill>
                  <a:schemeClr val="bg1"/>
                </a:solidFill>
                <a:latin typeface="Arial" pitchFamily="34" charset="0"/>
              </a:defRPr>
            </a:lvl1pPr>
            <a:lvl2pPr marL="742950" indent="-285750" defTabSz="901700" eaLnBrk="0" hangingPunct="0">
              <a:defRPr sz="5000" b="1">
                <a:solidFill>
                  <a:schemeClr val="bg1"/>
                </a:solidFill>
                <a:latin typeface="Arial" pitchFamily="34" charset="0"/>
              </a:defRPr>
            </a:lvl2pPr>
            <a:lvl3pPr marL="1143000" indent="-228600" defTabSz="901700" eaLnBrk="0" hangingPunct="0">
              <a:defRPr sz="5000" b="1">
                <a:solidFill>
                  <a:schemeClr val="bg1"/>
                </a:solidFill>
                <a:latin typeface="Arial" pitchFamily="34" charset="0"/>
              </a:defRPr>
            </a:lvl3pPr>
            <a:lvl4pPr marL="1600200" indent="-228600" defTabSz="901700" eaLnBrk="0" hangingPunct="0">
              <a:defRPr sz="5000" b="1">
                <a:solidFill>
                  <a:schemeClr val="bg1"/>
                </a:solidFill>
                <a:latin typeface="Arial" pitchFamily="34" charset="0"/>
              </a:defRPr>
            </a:lvl4pPr>
            <a:lvl5pPr marL="2057400" indent="-228600" defTabSz="901700" eaLnBrk="0" hangingPunct="0">
              <a:defRPr sz="5000" b="1">
                <a:solidFill>
                  <a:schemeClr val="bg1"/>
                </a:solidFill>
                <a:latin typeface="Arial" pitchFamily="34" charset="0"/>
              </a:defRPr>
            </a:lvl5pPr>
            <a:lvl6pPr marL="2514600" indent="-228600" defTabSz="901700" eaLnBrk="0" fontAlgn="base" hangingPunct="0">
              <a:spcBef>
                <a:spcPct val="0"/>
              </a:spcBef>
              <a:spcAft>
                <a:spcPct val="0"/>
              </a:spcAft>
              <a:defRPr sz="5000" b="1">
                <a:solidFill>
                  <a:schemeClr val="bg1"/>
                </a:solidFill>
                <a:latin typeface="Arial" pitchFamily="34" charset="0"/>
              </a:defRPr>
            </a:lvl6pPr>
            <a:lvl7pPr marL="2971800" indent="-228600" defTabSz="901700" eaLnBrk="0" fontAlgn="base" hangingPunct="0">
              <a:spcBef>
                <a:spcPct val="0"/>
              </a:spcBef>
              <a:spcAft>
                <a:spcPct val="0"/>
              </a:spcAft>
              <a:defRPr sz="5000" b="1">
                <a:solidFill>
                  <a:schemeClr val="bg1"/>
                </a:solidFill>
                <a:latin typeface="Arial" pitchFamily="34" charset="0"/>
              </a:defRPr>
            </a:lvl7pPr>
            <a:lvl8pPr marL="3429000" indent="-228600" defTabSz="901700" eaLnBrk="0" fontAlgn="base" hangingPunct="0">
              <a:spcBef>
                <a:spcPct val="0"/>
              </a:spcBef>
              <a:spcAft>
                <a:spcPct val="0"/>
              </a:spcAft>
              <a:defRPr sz="5000" b="1">
                <a:solidFill>
                  <a:schemeClr val="bg1"/>
                </a:solidFill>
                <a:latin typeface="Arial" pitchFamily="34" charset="0"/>
              </a:defRPr>
            </a:lvl8pPr>
            <a:lvl9pPr marL="3886200" indent="-228600" defTabSz="901700" eaLnBrk="0" fontAlgn="base" hangingPunct="0">
              <a:spcBef>
                <a:spcPct val="0"/>
              </a:spcBef>
              <a:spcAft>
                <a:spcPct val="0"/>
              </a:spcAft>
              <a:defRPr sz="5000" b="1">
                <a:solidFill>
                  <a:schemeClr val="bg1"/>
                </a:solidFill>
                <a:latin typeface="Arial" pitchFamily="34" charset="0"/>
              </a:defRPr>
            </a:lvl9pPr>
          </a:lstStyle>
          <a:p>
            <a:pPr algn="r" eaLnBrk="1" hangingPunct="1"/>
            <a:fld id="{5E04D94C-3227-4BD8-AB8D-6AC7AC058ED9}" type="slidenum">
              <a:rPr lang="fr-FR" sz="1200">
                <a:solidFill>
                  <a:schemeClr val="tx1"/>
                </a:solidFill>
              </a:rPr>
              <a:pPr algn="r" eaLnBrk="1" hangingPunct="1"/>
              <a:t>74</a:t>
            </a:fld>
            <a:endParaRPr lang="fr-FR" sz="1200">
              <a:solidFill>
                <a:schemeClr val="tx1"/>
              </a:solidFill>
            </a:endParaRPr>
          </a:p>
        </p:txBody>
      </p:sp>
      <p:sp>
        <p:nvSpPr>
          <p:cNvPr id="153603" name="Rectangle 2"/>
          <p:cNvSpPr>
            <a:spLocks noGrp="1" noRot="1" noChangeAspect="1" noChangeArrowheads="1" noTextEdit="1"/>
          </p:cNvSpPr>
          <p:nvPr>
            <p:ph type="sldImg"/>
          </p:nvPr>
        </p:nvSpPr>
        <p:spPr>
          <a:xfrm>
            <a:off x="927100" y="739775"/>
            <a:ext cx="4929188" cy="3695700"/>
          </a:xfrm>
          <a:ln/>
        </p:spPr>
      </p:sp>
      <p:sp>
        <p:nvSpPr>
          <p:cNvPr id="15360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1" tIns="45491" rIns="90981" bIns="45491"/>
          <a:lstStyle/>
          <a:p>
            <a:pPr eaLnBrk="1" hangingPunct="1"/>
            <a:endParaRPr lang="fr-FR"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44925" y="9363075"/>
            <a:ext cx="2940050"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033" tIns="45516" rIns="91033" bIns="45516"/>
          <a:lstStyle>
            <a:lvl1pPr defTabSz="901700" eaLnBrk="0" hangingPunct="0">
              <a:defRPr sz="5000" b="1">
                <a:solidFill>
                  <a:schemeClr val="bg1"/>
                </a:solidFill>
                <a:latin typeface="Arial" pitchFamily="34" charset="0"/>
              </a:defRPr>
            </a:lvl1pPr>
            <a:lvl2pPr marL="742950" indent="-285750" defTabSz="901700" eaLnBrk="0" hangingPunct="0">
              <a:defRPr sz="5000" b="1">
                <a:solidFill>
                  <a:schemeClr val="bg1"/>
                </a:solidFill>
                <a:latin typeface="Arial" pitchFamily="34" charset="0"/>
              </a:defRPr>
            </a:lvl2pPr>
            <a:lvl3pPr marL="1143000" indent="-228600" defTabSz="901700" eaLnBrk="0" hangingPunct="0">
              <a:defRPr sz="5000" b="1">
                <a:solidFill>
                  <a:schemeClr val="bg1"/>
                </a:solidFill>
                <a:latin typeface="Arial" pitchFamily="34" charset="0"/>
              </a:defRPr>
            </a:lvl3pPr>
            <a:lvl4pPr marL="1600200" indent="-228600" defTabSz="901700" eaLnBrk="0" hangingPunct="0">
              <a:defRPr sz="5000" b="1">
                <a:solidFill>
                  <a:schemeClr val="bg1"/>
                </a:solidFill>
                <a:latin typeface="Arial" pitchFamily="34" charset="0"/>
              </a:defRPr>
            </a:lvl4pPr>
            <a:lvl5pPr marL="2057400" indent="-228600" defTabSz="901700" eaLnBrk="0" hangingPunct="0">
              <a:defRPr sz="5000" b="1">
                <a:solidFill>
                  <a:schemeClr val="bg1"/>
                </a:solidFill>
                <a:latin typeface="Arial" pitchFamily="34" charset="0"/>
              </a:defRPr>
            </a:lvl5pPr>
            <a:lvl6pPr marL="2514600" indent="-228600" defTabSz="901700" eaLnBrk="0" fontAlgn="base" hangingPunct="0">
              <a:spcBef>
                <a:spcPct val="0"/>
              </a:spcBef>
              <a:spcAft>
                <a:spcPct val="0"/>
              </a:spcAft>
              <a:defRPr sz="5000" b="1">
                <a:solidFill>
                  <a:schemeClr val="bg1"/>
                </a:solidFill>
                <a:latin typeface="Arial" pitchFamily="34" charset="0"/>
              </a:defRPr>
            </a:lvl6pPr>
            <a:lvl7pPr marL="2971800" indent="-228600" defTabSz="901700" eaLnBrk="0" fontAlgn="base" hangingPunct="0">
              <a:spcBef>
                <a:spcPct val="0"/>
              </a:spcBef>
              <a:spcAft>
                <a:spcPct val="0"/>
              </a:spcAft>
              <a:defRPr sz="5000" b="1">
                <a:solidFill>
                  <a:schemeClr val="bg1"/>
                </a:solidFill>
                <a:latin typeface="Arial" pitchFamily="34" charset="0"/>
              </a:defRPr>
            </a:lvl7pPr>
            <a:lvl8pPr marL="3429000" indent="-228600" defTabSz="901700" eaLnBrk="0" fontAlgn="base" hangingPunct="0">
              <a:spcBef>
                <a:spcPct val="0"/>
              </a:spcBef>
              <a:spcAft>
                <a:spcPct val="0"/>
              </a:spcAft>
              <a:defRPr sz="5000" b="1">
                <a:solidFill>
                  <a:schemeClr val="bg1"/>
                </a:solidFill>
                <a:latin typeface="Arial" pitchFamily="34" charset="0"/>
              </a:defRPr>
            </a:lvl8pPr>
            <a:lvl9pPr marL="3886200" indent="-228600" defTabSz="901700" eaLnBrk="0" fontAlgn="base" hangingPunct="0">
              <a:spcBef>
                <a:spcPct val="0"/>
              </a:spcBef>
              <a:spcAft>
                <a:spcPct val="0"/>
              </a:spcAft>
              <a:defRPr sz="5000" b="1">
                <a:solidFill>
                  <a:schemeClr val="bg1"/>
                </a:solidFill>
                <a:latin typeface="Arial" pitchFamily="34" charset="0"/>
              </a:defRPr>
            </a:lvl9pPr>
          </a:lstStyle>
          <a:p>
            <a:pPr algn="r"/>
            <a:fld id="{EA88CC83-8DBE-4E12-99A2-37861A452F13}" type="slidenum">
              <a:rPr lang="fr-FR" sz="1000">
                <a:solidFill>
                  <a:schemeClr val="tx1"/>
                </a:solidFill>
                <a:cs typeface="Arial" pitchFamily="34" charset="0"/>
              </a:rPr>
              <a:pPr algn="r"/>
              <a:t>75</a:t>
            </a:fld>
            <a:endParaRPr lang="fr-FR" sz="1000">
              <a:solidFill>
                <a:schemeClr val="tx1"/>
              </a:solidFill>
              <a:cs typeface="Arial" pitchFamily="34" charset="0"/>
            </a:endParaRPr>
          </a:p>
        </p:txBody>
      </p:sp>
      <p:sp>
        <p:nvSpPr>
          <p:cNvPr id="154627"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238" tIns="45119" rIns="90238" bIns="45119" anchor="b"/>
          <a:lstStyle>
            <a:lvl1pPr defTabSz="893763" eaLnBrk="0" hangingPunct="0">
              <a:defRPr sz="5000" b="1">
                <a:solidFill>
                  <a:schemeClr val="bg1"/>
                </a:solidFill>
                <a:latin typeface="Arial" pitchFamily="34" charset="0"/>
              </a:defRPr>
            </a:lvl1pPr>
            <a:lvl2pPr marL="742950" indent="-285750" defTabSz="893763" eaLnBrk="0" hangingPunct="0">
              <a:defRPr sz="5000" b="1">
                <a:solidFill>
                  <a:schemeClr val="bg1"/>
                </a:solidFill>
                <a:latin typeface="Arial" pitchFamily="34" charset="0"/>
              </a:defRPr>
            </a:lvl2pPr>
            <a:lvl3pPr marL="1143000" indent="-228600" defTabSz="893763" eaLnBrk="0" hangingPunct="0">
              <a:defRPr sz="5000" b="1">
                <a:solidFill>
                  <a:schemeClr val="bg1"/>
                </a:solidFill>
                <a:latin typeface="Arial" pitchFamily="34" charset="0"/>
              </a:defRPr>
            </a:lvl3pPr>
            <a:lvl4pPr marL="1600200" indent="-228600" defTabSz="893763" eaLnBrk="0" hangingPunct="0">
              <a:defRPr sz="5000" b="1">
                <a:solidFill>
                  <a:schemeClr val="bg1"/>
                </a:solidFill>
                <a:latin typeface="Arial" pitchFamily="34" charset="0"/>
              </a:defRPr>
            </a:lvl4pPr>
            <a:lvl5pPr marL="2057400" indent="-228600" defTabSz="893763" eaLnBrk="0" hangingPunct="0">
              <a:defRPr sz="5000" b="1">
                <a:solidFill>
                  <a:schemeClr val="bg1"/>
                </a:solidFill>
                <a:latin typeface="Arial" pitchFamily="34" charset="0"/>
              </a:defRPr>
            </a:lvl5pPr>
            <a:lvl6pPr marL="2514600" indent="-228600" defTabSz="893763" eaLnBrk="0" fontAlgn="base" hangingPunct="0">
              <a:spcBef>
                <a:spcPct val="0"/>
              </a:spcBef>
              <a:spcAft>
                <a:spcPct val="0"/>
              </a:spcAft>
              <a:defRPr sz="5000" b="1">
                <a:solidFill>
                  <a:schemeClr val="bg1"/>
                </a:solidFill>
                <a:latin typeface="Arial" pitchFamily="34" charset="0"/>
              </a:defRPr>
            </a:lvl6pPr>
            <a:lvl7pPr marL="2971800" indent="-228600" defTabSz="893763" eaLnBrk="0" fontAlgn="base" hangingPunct="0">
              <a:spcBef>
                <a:spcPct val="0"/>
              </a:spcBef>
              <a:spcAft>
                <a:spcPct val="0"/>
              </a:spcAft>
              <a:defRPr sz="5000" b="1">
                <a:solidFill>
                  <a:schemeClr val="bg1"/>
                </a:solidFill>
                <a:latin typeface="Arial" pitchFamily="34" charset="0"/>
              </a:defRPr>
            </a:lvl7pPr>
            <a:lvl8pPr marL="3429000" indent="-228600" defTabSz="893763" eaLnBrk="0" fontAlgn="base" hangingPunct="0">
              <a:spcBef>
                <a:spcPct val="0"/>
              </a:spcBef>
              <a:spcAft>
                <a:spcPct val="0"/>
              </a:spcAft>
              <a:defRPr sz="5000" b="1">
                <a:solidFill>
                  <a:schemeClr val="bg1"/>
                </a:solidFill>
                <a:latin typeface="Arial" pitchFamily="34" charset="0"/>
              </a:defRPr>
            </a:lvl8pPr>
            <a:lvl9pPr marL="3886200" indent="-228600" defTabSz="893763" eaLnBrk="0" fontAlgn="base" hangingPunct="0">
              <a:spcBef>
                <a:spcPct val="0"/>
              </a:spcBef>
              <a:spcAft>
                <a:spcPct val="0"/>
              </a:spcAft>
              <a:defRPr sz="5000" b="1">
                <a:solidFill>
                  <a:schemeClr val="bg1"/>
                </a:solidFill>
                <a:latin typeface="Arial" pitchFamily="34" charset="0"/>
              </a:defRPr>
            </a:lvl9pPr>
          </a:lstStyle>
          <a:p>
            <a:pPr algn="r" eaLnBrk="1" hangingPunct="1"/>
            <a:fld id="{90F798E5-8C66-4CED-8626-7A80B4B63C22}" type="slidenum">
              <a:rPr lang="fr-FR" sz="1100">
                <a:solidFill>
                  <a:schemeClr val="tx1"/>
                </a:solidFill>
                <a:cs typeface="Arial" pitchFamily="34" charset="0"/>
              </a:rPr>
              <a:pPr algn="r" eaLnBrk="1" hangingPunct="1"/>
              <a:t>75</a:t>
            </a:fld>
            <a:endParaRPr lang="fr-FR" sz="1100">
              <a:solidFill>
                <a:schemeClr val="tx1"/>
              </a:solidFill>
              <a:cs typeface="Arial" pitchFamily="34" charset="0"/>
            </a:endParaRPr>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238" tIns="45119" rIns="90238" bIns="45119"/>
          <a:lstStyle/>
          <a:p>
            <a:pPr eaLnBrk="1" hangingPunct="1"/>
            <a:endParaRPr lang="fr-F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B6743D83-E79C-4B3F-A97A-ED8CB9E65553}" type="slidenum">
              <a:rPr lang="fr-FR" sz="1200" b="0" smtClean="0">
                <a:solidFill>
                  <a:schemeClr val="tx1"/>
                </a:solidFill>
              </a:rPr>
              <a:pPr eaLnBrk="1" hangingPunct="1"/>
              <a:t>4</a:t>
            </a:fld>
            <a:endParaRPr lang="fr-FR" sz="1200" b="0" smtClean="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37" tIns="46118" rIns="92237" bIns="46118" anchor="b"/>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r" eaLnBrk="1" hangingPunct="1"/>
            <a:fld id="{FE927C62-8F5A-4FCE-9853-412AD54B963B}" type="slidenum">
              <a:rPr lang="fr-FR" sz="1200">
                <a:solidFill>
                  <a:schemeClr val="tx1"/>
                </a:solidFill>
                <a:cs typeface="Arial" pitchFamily="34" charset="0"/>
              </a:rPr>
              <a:pPr algn="r" eaLnBrk="1" hangingPunct="1"/>
              <a:t>76</a:t>
            </a:fld>
            <a:endParaRPr lang="fr-FR" sz="1200">
              <a:solidFill>
                <a:schemeClr val="tx1"/>
              </a:solidFill>
              <a:cs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37" tIns="46118" rIns="92237" bIns="46118"/>
          <a:lstStyle/>
          <a:p>
            <a:endParaRPr lang="fr-FR"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43338" y="9361488"/>
            <a:ext cx="294005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r" eaLnBrk="1" hangingPunct="1"/>
            <a:fld id="{87F89EEB-286D-424D-A36F-6BFE9E70B2AA}" type="slidenum">
              <a:rPr lang="fr-FR" sz="1200">
                <a:solidFill>
                  <a:schemeClr val="tx1"/>
                </a:solidFill>
              </a:rPr>
              <a:pPr algn="r" eaLnBrk="1" hangingPunct="1"/>
              <a:t>79</a:t>
            </a:fld>
            <a:endParaRPr lang="fr-FR" sz="1200">
              <a:solidFill>
                <a:schemeClr val="tx1"/>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230188" y="4570413"/>
            <a:ext cx="6410325" cy="4391025"/>
          </a:xfrm>
          <a:noFill/>
        </p:spPr>
        <p:txBody>
          <a:bodyPr lIns="91427" tIns="45713" rIns="91427" bIns="45713"/>
          <a:lstStyle/>
          <a:p>
            <a:r>
              <a:rPr lang="fr-FR" sz="1100" b="1" u="sng" smtClean="0">
                <a:latin typeface="Arial" pitchFamily="34" charset="0"/>
              </a:rPr>
              <a:t>1/ Accompagnement générique:</a:t>
            </a:r>
          </a:p>
          <a:p>
            <a:pPr>
              <a:buFontTx/>
              <a:buChar char="•"/>
            </a:pPr>
            <a:r>
              <a:rPr lang="fr-FR" sz="1100" b="1" smtClean="0">
                <a:latin typeface="Arial" pitchFamily="34" charset="0"/>
              </a:rPr>
              <a:t> Livrets de la collection Repères: </a:t>
            </a:r>
          </a:p>
          <a:p>
            <a:r>
              <a:rPr lang="fr-FR" sz="1100" smtClean="0">
                <a:latin typeface="Arial" pitchFamily="34" charset="0"/>
              </a:rPr>
              <a:t>- Réalisés conjointement avec l’Inpes et les associations de patients</a:t>
            </a:r>
          </a:p>
          <a:p>
            <a:pPr>
              <a:buFontTx/>
              <a:buChar char="-"/>
            </a:pPr>
            <a:r>
              <a:rPr lang="fr-FR" sz="1100" smtClean="0">
                <a:latin typeface="Arial" pitchFamily="34" charset="0"/>
              </a:rPr>
              <a:t> transmission d’une information validée, le plus souvent médicale</a:t>
            </a:r>
          </a:p>
          <a:p>
            <a:pPr>
              <a:buFontTx/>
              <a:buChar char="-"/>
            </a:pPr>
            <a:r>
              <a:rPr lang="fr-FR" sz="1100" smtClean="0">
                <a:latin typeface="Arial" pitchFamily="34" charset="0"/>
              </a:rPr>
              <a:t> attention particulière portée à la dimension pédagogique des livrets: contenu peu dense, choix de mots simples, utilisation de pictogrammes</a:t>
            </a:r>
          </a:p>
          <a:p>
            <a:r>
              <a:rPr lang="fr-FR" sz="1100" smtClean="0">
                <a:latin typeface="Arial" pitchFamily="34" charset="0"/>
              </a:rPr>
              <a:t>Ex: examens de suivis recommandés, repas de fêtes, prévenir les maadies cardio-vasculaires, soins du pied, bouger, c’est la santé!, complications œil</a:t>
            </a:r>
          </a:p>
          <a:p>
            <a:pPr>
              <a:buFontTx/>
              <a:buChar char="•"/>
            </a:pPr>
            <a:r>
              <a:rPr lang="fr-FR" sz="1100" b="1" smtClean="0">
                <a:latin typeface="Arial" pitchFamily="34" charset="0"/>
              </a:rPr>
              <a:t> Journal trimestriel « sophia et vous »:</a:t>
            </a:r>
          </a:p>
          <a:p>
            <a:pPr>
              <a:buFontTx/>
              <a:buChar char="-"/>
            </a:pPr>
            <a:r>
              <a:rPr lang="fr-FR" sz="1100" smtClean="0">
                <a:latin typeface="Arial" pitchFamily="34" charset="0"/>
              </a:rPr>
              <a:t> Transmission d’informations et d’actualités en lien avec le diabète</a:t>
            </a:r>
          </a:p>
          <a:p>
            <a:pPr>
              <a:buFontTx/>
              <a:buChar char="-"/>
            </a:pPr>
            <a:r>
              <a:rPr lang="fr-FR" sz="1100" smtClean="0">
                <a:latin typeface="Arial" pitchFamily="34" charset="0"/>
              </a:rPr>
              <a:t> S’appuie sur des témoignages de patients adhérents et de professionnels de santé pour un partage d’expérience</a:t>
            </a:r>
          </a:p>
          <a:p>
            <a:pPr>
              <a:buFontTx/>
              <a:buChar char="•"/>
            </a:pPr>
            <a:r>
              <a:rPr lang="fr-FR" sz="1100" b="1" smtClean="0">
                <a:latin typeface="Arial" pitchFamily="34" charset="0"/>
              </a:rPr>
              <a:t> Espace d’information sur le diabète réservé aux adhérents sur sophia-infoservice.fr:</a:t>
            </a:r>
          </a:p>
          <a:p>
            <a:pPr>
              <a:buFontTx/>
              <a:buChar char="-"/>
            </a:pPr>
            <a:r>
              <a:rPr lang="fr-FR" sz="1100" smtClean="0">
                <a:latin typeface="Arial" pitchFamily="34" charset="0"/>
              </a:rPr>
              <a:t> Mis en place en 2009, en cours de déploiement: 2 rubriques ouvertes sur 9 (surveillance du diabète et médicaments), prochainement ouverture d’un rubrique relative aux complications </a:t>
            </a:r>
          </a:p>
          <a:p>
            <a:pPr>
              <a:buFontTx/>
              <a:buChar char="-"/>
            </a:pPr>
            <a:r>
              <a:rPr lang="fr-FR" sz="1100" smtClean="0">
                <a:latin typeface="Arial" pitchFamily="34" charset="0"/>
              </a:rPr>
              <a:t> Base de connaissance médicale facile d’accès et validé</a:t>
            </a:r>
          </a:p>
          <a:p>
            <a:pPr>
              <a:buFont typeface="Wingdings 3" pitchFamily="18" charset="2"/>
              <a:buChar char="["/>
            </a:pPr>
            <a:r>
              <a:rPr lang="fr-FR" sz="1100" b="1" smtClean="0">
                <a:latin typeface="Arial" pitchFamily="34" charset="0"/>
                <a:sym typeface="Wingdings 3" pitchFamily="18" charset="2"/>
              </a:rPr>
              <a:t>Validation de l’ensemble de ces supports par le Comité scientifique: HAS, Conseil de l’Ordre, SFD, Inpes, Association de patients, ANCRED….</a:t>
            </a:r>
          </a:p>
          <a:p>
            <a:pPr>
              <a:buFont typeface="Wingdings 3" pitchFamily="18" charset="2"/>
              <a:buNone/>
            </a:pPr>
            <a:endParaRPr lang="fr-FR" sz="1100" b="1" smtClean="0">
              <a:latin typeface="Arial" pitchFamily="34" charset="0"/>
              <a:sym typeface="Wingdings 3" pitchFamily="18" charset="2"/>
            </a:endParaRPr>
          </a:p>
          <a:p>
            <a:r>
              <a:rPr lang="fr-FR" sz="1100" b="1" u="sng" smtClean="0">
                <a:latin typeface="Arial" pitchFamily="34" charset="0"/>
              </a:rPr>
              <a:t>2/ Accompagnement personnalisé:</a:t>
            </a:r>
          </a:p>
          <a:p>
            <a:r>
              <a:rPr lang="fr-FR" sz="1100" smtClean="0">
                <a:latin typeface="Arial" pitchFamily="34" charset="0"/>
              </a:rPr>
              <a:t>Ex de campagnes ciblées par courrier et/ou par téléphone sur l’HbA1c, sulfamides, soins des pieds, bilan rénal, risque cardio-vasculaire…</a:t>
            </a:r>
          </a:p>
          <a:p>
            <a:r>
              <a:rPr lang="fr-FR" sz="1100" smtClean="0">
                <a:latin typeface="Arial" pitchFamily="34" charset="0"/>
              </a:rPr>
              <a:t>(Ciblage réalisé en fonction des données de remboursement et des questionnaires personnels et médicaux)</a:t>
            </a:r>
          </a:p>
          <a:p>
            <a:endParaRPr lang="fr-FR" sz="110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930275" y="739775"/>
            <a:ext cx="4927600" cy="3695700"/>
          </a:xfrm>
          <a:ln/>
        </p:spPr>
      </p:sp>
      <p:sp>
        <p:nvSpPr>
          <p:cNvPr id="157699" name="Rectangle 3"/>
          <p:cNvSpPr>
            <a:spLocks noGrp="1" noChangeArrowheads="1"/>
          </p:cNvSpPr>
          <p:nvPr>
            <p:ph type="body" idx="1"/>
          </p:nvPr>
        </p:nvSpPr>
        <p:spPr>
          <a:xfrm>
            <a:off x="904875" y="4681538"/>
            <a:ext cx="4975225" cy="4435475"/>
          </a:xfrm>
          <a:noFill/>
        </p:spPr>
        <p:txBody>
          <a:bodyPr/>
          <a:lstStyle/>
          <a:p>
            <a:endParaRPr lang="fr-FR"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3E833DDE-49E1-4AD6-A04E-3F20A2799AD0}" type="slidenum">
              <a:rPr lang="fr-FR" sz="1200" b="0" smtClean="0">
                <a:solidFill>
                  <a:schemeClr val="tx1"/>
                </a:solidFill>
              </a:rPr>
              <a:pPr eaLnBrk="1" hangingPunct="1"/>
              <a:t>82</a:t>
            </a:fld>
            <a:endParaRPr lang="fr-FR" sz="1200" b="0" smtClean="0">
              <a:solidFill>
                <a:schemeClr val="tx1"/>
              </a:solidFill>
            </a:endParaRPr>
          </a:p>
        </p:txBody>
      </p:sp>
      <p:sp>
        <p:nvSpPr>
          <p:cNvPr id="7" name="Rectangle 7"/>
          <p:cNvSpPr txBox="1">
            <a:spLocks noGrp="1" noChangeArrowheads="1"/>
          </p:cNvSpPr>
          <p:nvPr/>
        </p:nvSpPr>
        <p:spPr bwMode="auto">
          <a:xfrm>
            <a:off x="3843338" y="9363075"/>
            <a:ext cx="2941637" cy="49371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lIns="91784" tIns="45891" rIns="91784" bIns="45891"/>
          <a:lstStyle>
            <a:lvl1pPr defTabSz="922338">
              <a:defRPr>
                <a:solidFill>
                  <a:schemeClr val="tx1"/>
                </a:solidFill>
                <a:latin typeface="Arial" pitchFamily="34" charset="0"/>
                <a:cs typeface="Arial" pitchFamily="34" charset="0"/>
              </a:defRPr>
            </a:lvl1pPr>
            <a:lvl2pPr marL="742950" indent="-285750" defTabSz="922338">
              <a:defRPr>
                <a:solidFill>
                  <a:schemeClr val="tx1"/>
                </a:solidFill>
                <a:latin typeface="Arial" pitchFamily="34" charset="0"/>
                <a:cs typeface="Arial" pitchFamily="34" charset="0"/>
              </a:defRPr>
            </a:lvl2pPr>
            <a:lvl3pPr marL="1143000" indent="-228600" defTabSz="922338">
              <a:defRPr>
                <a:solidFill>
                  <a:schemeClr val="tx1"/>
                </a:solidFill>
                <a:latin typeface="Arial" pitchFamily="34" charset="0"/>
                <a:cs typeface="Arial" pitchFamily="34" charset="0"/>
              </a:defRPr>
            </a:lvl3pPr>
            <a:lvl4pPr marL="1600200" indent="-228600" defTabSz="922338">
              <a:defRPr>
                <a:solidFill>
                  <a:schemeClr val="tx1"/>
                </a:solidFill>
                <a:latin typeface="Arial" pitchFamily="34" charset="0"/>
                <a:cs typeface="Arial" pitchFamily="34" charset="0"/>
              </a:defRPr>
            </a:lvl4pPr>
            <a:lvl5pPr marL="2057400" indent="-228600" defTabSz="922338">
              <a:defRPr>
                <a:solidFill>
                  <a:schemeClr val="tx1"/>
                </a:solidFill>
                <a:latin typeface="Arial" pitchFamily="34" charset="0"/>
                <a:cs typeface="Arial" pitchFamily="34" charset="0"/>
              </a:defRPr>
            </a:lvl5pPr>
            <a:lvl6pPr marL="2514600" indent="-228600" defTabSz="922338" fontAlgn="base">
              <a:spcBef>
                <a:spcPct val="0"/>
              </a:spcBef>
              <a:spcAft>
                <a:spcPct val="0"/>
              </a:spcAft>
              <a:defRPr>
                <a:solidFill>
                  <a:schemeClr val="tx1"/>
                </a:solidFill>
                <a:latin typeface="Arial" pitchFamily="34" charset="0"/>
                <a:cs typeface="Arial" pitchFamily="34" charset="0"/>
              </a:defRPr>
            </a:lvl6pPr>
            <a:lvl7pPr marL="2971800" indent="-228600" defTabSz="922338" fontAlgn="base">
              <a:spcBef>
                <a:spcPct val="0"/>
              </a:spcBef>
              <a:spcAft>
                <a:spcPct val="0"/>
              </a:spcAft>
              <a:defRPr>
                <a:solidFill>
                  <a:schemeClr val="tx1"/>
                </a:solidFill>
                <a:latin typeface="Arial" pitchFamily="34" charset="0"/>
                <a:cs typeface="Arial" pitchFamily="34" charset="0"/>
              </a:defRPr>
            </a:lvl7pPr>
            <a:lvl8pPr marL="3429000" indent="-228600" defTabSz="922338" fontAlgn="base">
              <a:spcBef>
                <a:spcPct val="0"/>
              </a:spcBef>
              <a:spcAft>
                <a:spcPct val="0"/>
              </a:spcAft>
              <a:defRPr>
                <a:solidFill>
                  <a:schemeClr val="tx1"/>
                </a:solidFill>
                <a:latin typeface="Arial" pitchFamily="34" charset="0"/>
                <a:cs typeface="Arial" pitchFamily="34" charset="0"/>
              </a:defRPr>
            </a:lvl8pPr>
            <a:lvl9pPr marL="3886200" indent="-228600" defTabSz="922338" fontAlgn="base">
              <a:spcBef>
                <a:spcPct val="0"/>
              </a:spcBef>
              <a:spcAft>
                <a:spcPct val="0"/>
              </a:spcAft>
              <a:defRPr>
                <a:solidFill>
                  <a:schemeClr val="tx1"/>
                </a:solidFill>
                <a:latin typeface="Arial" pitchFamily="34" charset="0"/>
                <a:cs typeface="Arial" pitchFamily="34" charset="0"/>
              </a:defRPr>
            </a:lvl9pPr>
          </a:lstStyle>
          <a:p>
            <a:pPr algn="r">
              <a:defRPr/>
            </a:pPr>
            <a:fld id="{1AE4044C-DBB2-4D00-B855-7957F76A9B6E}" type="slidenum">
              <a:rPr lang="fr-FR" sz="1000"/>
              <a:pPr algn="r">
                <a:defRPr/>
              </a:pPr>
              <a:t>82</a:t>
            </a:fld>
            <a:endParaRPr lang="fr-FR" sz="1000"/>
          </a:p>
        </p:txBody>
      </p:sp>
      <p:sp>
        <p:nvSpPr>
          <p:cNvPr id="158724" name="Rectangle 2"/>
          <p:cNvSpPr>
            <a:spLocks noGrp="1" noRot="1" noChangeAspect="1" noChangeArrowheads="1" noTextEdit="1"/>
          </p:cNvSpPr>
          <p:nvPr>
            <p:ph type="sldImg"/>
          </p:nvPr>
        </p:nvSpPr>
        <p:spPr>
          <a:ln/>
        </p:spPr>
      </p:sp>
      <p:sp>
        <p:nvSpPr>
          <p:cNvPr id="158725" name="Rectangle 3"/>
          <p:cNvSpPr>
            <a:spLocks noGrp="1" noChangeArrowheads="1"/>
          </p:cNvSpPr>
          <p:nvPr>
            <p:ph type="body" idx="1"/>
          </p:nvPr>
        </p:nvSpPr>
        <p:spPr>
          <a:xfrm>
            <a:off x="676275" y="4681538"/>
            <a:ext cx="5432425" cy="4435475"/>
          </a:xfrm>
          <a:noFill/>
        </p:spPr>
        <p:txBody>
          <a:bodyPr/>
          <a:lstStyle/>
          <a:p>
            <a:endParaRPr lang="fr-FR"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defTabSz="917575" eaLnBrk="0" hangingPunct="0">
              <a:defRPr sz="5000" b="1">
                <a:solidFill>
                  <a:schemeClr val="bg1"/>
                </a:solidFill>
                <a:latin typeface="Arial" pitchFamily="34" charset="0"/>
              </a:defRPr>
            </a:lvl1pPr>
            <a:lvl2pPr marL="742950" indent="-285750" defTabSz="917575" eaLnBrk="0" hangingPunct="0">
              <a:defRPr sz="5000" b="1">
                <a:solidFill>
                  <a:schemeClr val="bg1"/>
                </a:solidFill>
                <a:latin typeface="Arial" pitchFamily="34" charset="0"/>
              </a:defRPr>
            </a:lvl2pPr>
            <a:lvl3pPr marL="1143000" indent="-228600" defTabSz="917575" eaLnBrk="0" hangingPunct="0">
              <a:defRPr sz="5000" b="1">
                <a:solidFill>
                  <a:schemeClr val="bg1"/>
                </a:solidFill>
                <a:latin typeface="Arial" pitchFamily="34" charset="0"/>
              </a:defRPr>
            </a:lvl3pPr>
            <a:lvl4pPr marL="1600200" indent="-228600" defTabSz="917575" eaLnBrk="0" hangingPunct="0">
              <a:defRPr sz="5000" b="1">
                <a:solidFill>
                  <a:schemeClr val="bg1"/>
                </a:solidFill>
                <a:latin typeface="Arial" pitchFamily="34" charset="0"/>
              </a:defRPr>
            </a:lvl4pPr>
            <a:lvl5pPr marL="2057400" indent="-228600" defTabSz="917575" eaLnBrk="0" hangingPunct="0">
              <a:defRPr sz="5000" b="1">
                <a:solidFill>
                  <a:schemeClr val="bg1"/>
                </a:solidFill>
                <a:latin typeface="Arial" pitchFamily="34" charset="0"/>
              </a:defRPr>
            </a:lvl5pPr>
            <a:lvl6pPr marL="2514600" indent="-228600" defTabSz="917575" eaLnBrk="0" fontAlgn="base" hangingPunct="0">
              <a:spcBef>
                <a:spcPct val="0"/>
              </a:spcBef>
              <a:spcAft>
                <a:spcPct val="0"/>
              </a:spcAft>
              <a:defRPr sz="5000" b="1">
                <a:solidFill>
                  <a:schemeClr val="bg1"/>
                </a:solidFill>
                <a:latin typeface="Arial" pitchFamily="34" charset="0"/>
              </a:defRPr>
            </a:lvl6pPr>
            <a:lvl7pPr marL="2971800" indent="-228600" defTabSz="917575" eaLnBrk="0" fontAlgn="base" hangingPunct="0">
              <a:spcBef>
                <a:spcPct val="0"/>
              </a:spcBef>
              <a:spcAft>
                <a:spcPct val="0"/>
              </a:spcAft>
              <a:defRPr sz="5000" b="1">
                <a:solidFill>
                  <a:schemeClr val="bg1"/>
                </a:solidFill>
                <a:latin typeface="Arial" pitchFamily="34" charset="0"/>
              </a:defRPr>
            </a:lvl7pPr>
            <a:lvl8pPr marL="3429000" indent="-228600" defTabSz="917575" eaLnBrk="0" fontAlgn="base" hangingPunct="0">
              <a:spcBef>
                <a:spcPct val="0"/>
              </a:spcBef>
              <a:spcAft>
                <a:spcPct val="0"/>
              </a:spcAft>
              <a:defRPr sz="5000" b="1">
                <a:solidFill>
                  <a:schemeClr val="bg1"/>
                </a:solidFill>
                <a:latin typeface="Arial" pitchFamily="34" charset="0"/>
              </a:defRPr>
            </a:lvl8pPr>
            <a:lvl9pPr marL="3886200" indent="-228600" defTabSz="917575" eaLnBrk="0" fontAlgn="base" hangingPunct="0">
              <a:spcBef>
                <a:spcPct val="0"/>
              </a:spcBef>
              <a:spcAft>
                <a:spcPct val="0"/>
              </a:spcAft>
              <a:defRPr sz="5000" b="1">
                <a:solidFill>
                  <a:schemeClr val="bg1"/>
                </a:solidFill>
                <a:latin typeface="Arial" pitchFamily="34" charset="0"/>
              </a:defRPr>
            </a:lvl9pPr>
          </a:lstStyle>
          <a:p>
            <a:pPr eaLnBrk="1" hangingPunct="1"/>
            <a:fld id="{B3D52145-3531-42BC-AFE8-070172C9A4E9}" type="slidenum">
              <a:rPr lang="fr-FR" sz="1000" b="0" smtClean="0">
                <a:solidFill>
                  <a:schemeClr val="tx1"/>
                </a:solidFill>
                <a:ea typeface="MS PGothic" pitchFamily="34" charset="-128"/>
              </a:rPr>
              <a:pPr eaLnBrk="1" hangingPunct="1"/>
              <a:t>83</a:t>
            </a:fld>
            <a:endParaRPr lang="fr-FR" sz="1000" b="0" smtClean="0">
              <a:solidFill>
                <a:schemeClr val="tx1"/>
              </a:solidFill>
              <a:ea typeface="MS PGothic" pitchFamily="34" charset="-128"/>
            </a:endParaRPr>
          </a:p>
        </p:txBody>
      </p:sp>
      <p:sp>
        <p:nvSpPr>
          <p:cNvPr id="159747" name="Rectangle 7"/>
          <p:cNvSpPr txBox="1">
            <a:spLocks noGrp="1" noChangeArrowheads="1"/>
          </p:cNvSpPr>
          <p:nvPr/>
        </p:nvSpPr>
        <p:spPr bwMode="auto">
          <a:xfrm>
            <a:off x="3841750" y="9361488"/>
            <a:ext cx="2941638"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3" tIns="45491" rIns="90983" bIns="45491" anchor="b"/>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r" eaLnBrk="1" hangingPunct="1"/>
            <a:fld id="{5FFF2133-669B-4ED3-A3D6-8357FE6CB98F}" type="slidenum">
              <a:rPr lang="fr-FR" sz="1200">
                <a:solidFill>
                  <a:schemeClr val="tx1"/>
                </a:solidFill>
                <a:ea typeface="MS PGothic" pitchFamily="34" charset="-128"/>
              </a:rPr>
              <a:pPr algn="r" eaLnBrk="1" hangingPunct="1"/>
              <a:t>83</a:t>
            </a:fld>
            <a:endParaRPr lang="fr-FR" sz="1200">
              <a:solidFill>
                <a:schemeClr val="tx1"/>
              </a:solidFill>
              <a:ea typeface="MS PGothic" pitchFamily="34" charset="-128"/>
            </a:endParaRPr>
          </a:p>
        </p:txBody>
      </p:sp>
      <p:sp>
        <p:nvSpPr>
          <p:cNvPr id="159748" name="Rectangle 7"/>
          <p:cNvSpPr txBox="1">
            <a:spLocks noGrp="1" noChangeArrowheads="1"/>
          </p:cNvSpPr>
          <p:nvPr/>
        </p:nvSpPr>
        <p:spPr bwMode="auto">
          <a:xfrm>
            <a:off x="3841750" y="9361488"/>
            <a:ext cx="2941638"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3" tIns="45491" rIns="90983" bIns="45491" anchor="b"/>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r" eaLnBrk="1" hangingPunct="1"/>
            <a:fld id="{ECD36183-9C60-4BB8-8C24-A07B2AA7133D}" type="slidenum">
              <a:rPr lang="fr-FR" sz="1200">
                <a:solidFill>
                  <a:schemeClr val="tx1"/>
                </a:solidFill>
                <a:ea typeface="MS PGothic" pitchFamily="34" charset="-128"/>
              </a:rPr>
              <a:pPr algn="r" eaLnBrk="1" hangingPunct="1"/>
              <a:t>83</a:t>
            </a:fld>
            <a:endParaRPr lang="fr-FR" sz="1200">
              <a:solidFill>
                <a:schemeClr val="tx1"/>
              </a:solidFill>
              <a:ea typeface="MS PGothic" pitchFamily="34" charset="-128"/>
            </a:endParaRPr>
          </a:p>
        </p:txBody>
      </p:sp>
      <p:sp>
        <p:nvSpPr>
          <p:cNvPr id="159749" name="Rectangle 7"/>
          <p:cNvSpPr txBox="1">
            <a:spLocks noGrp="1" noChangeArrowheads="1"/>
          </p:cNvSpPr>
          <p:nvPr/>
        </p:nvSpPr>
        <p:spPr bwMode="auto">
          <a:xfrm>
            <a:off x="3841750" y="9364663"/>
            <a:ext cx="2941638"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229" tIns="47615" rIns="95229" bIns="47615" anchor="b"/>
          <a:lstStyle>
            <a:lvl1pPr defTabSz="957263" eaLnBrk="0" hangingPunct="0">
              <a:defRPr sz="5000" b="1">
                <a:solidFill>
                  <a:schemeClr val="bg1"/>
                </a:solidFill>
                <a:latin typeface="Arial" pitchFamily="34" charset="0"/>
              </a:defRPr>
            </a:lvl1pPr>
            <a:lvl2pPr marL="742950" indent="-285750" defTabSz="957263" eaLnBrk="0" hangingPunct="0">
              <a:defRPr sz="5000" b="1">
                <a:solidFill>
                  <a:schemeClr val="bg1"/>
                </a:solidFill>
                <a:latin typeface="Arial" pitchFamily="34" charset="0"/>
              </a:defRPr>
            </a:lvl2pPr>
            <a:lvl3pPr marL="1143000" indent="-228600" defTabSz="957263" eaLnBrk="0" hangingPunct="0">
              <a:defRPr sz="5000" b="1">
                <a:solidFill>
                  <a:schemeClr val="bg1"/>
                </a:solidFill>
                <a:latin typeface="Arial" pitchFamily="34" charset="0"/>
              </a:defRPr>
            </a:lvl3pPr>
            <a:lvl4pPr marL="1600200" indent="-228600" defTabSz="957263" eaLnBrk="0" hangingPunct="0">
              <a:defRPr sz="5000" b="1">
                <a:solidFill>
                  <a:schemeClr val="bg1"/>
                </a:solidFill>
                <a:latin typeface="Arial" pitchFamily="34" charset="0"/>
              </a:defRPr>
            </a:lvl4pPr>
            <a:lvl5pPr marL="2057400" indent="-228600" defTabSz="957263" eaLnBrk="0" hangingPunct="0">
              <a:defRPr sz="5000" b="1">
                <a:solidFill>
                  <a:schemeClr val="bg1"/>
                </a:solidFill>
                <a:latin typeface="Arial" pitchFamily="34" charset="0"/>
              </a:defRPr>
            </a:lvl5pPr>
            <a:lvl6pPr marL="2514600" indent="-228600" defTabSz="957263" eaLnBrk="0" fontAlgn="base" hangingPunct="0">
              <a:spcBef>
                <a:spcPct val="0"/>
              </a:spcBef>
              <a:spcAft>
                <a:spcPct val="0"/>
              </a:spcAft>
              <a:defRPr sz="5000" b="1">
                <a:solidFill>
                  <a:schemeClr val="bg1"/>
                </a:solidFill>
                <a:latin typeface="Arial" pitchFamily="34" charset="0"/>
              </a:defRPr>
            </a:lvl6pPr>
            <a:lvl7pPr marL="2971800" indent="-228600" defTabSz="957263" eaLnBrk="0" fontAlgn="base" hangingPunct="0">
              <a:spcBef>
                <a:spcPct val="0"/>
              </a:spcBef>
              <a:spcAft>
                <a:spcPct val="0"/>
              </a:spcAft>
              <a:defRPr sz="5000" b="1">
                <a:solidFill>
                  <a:schemeClr val="bg1"/>
                </a:solidFill>
                <a:latin typeface="Arial" pitchFamily="34" charset="0"/>
              </a:defRPr>
            </a:lvl7pPr>
            <a:lvl8pPr marL="3429000" indent="-228600" defTabSz="957263" eaLnBrk="0" fontAlgn="base" hangingPunct="0">
              <a:spcBef>
                <a:spcPct val="0"/>
              </a:spcBef>
              <a:spcAft>
                <a:spcPct val="0"/>
              </a:spcAft>
              <a:defRPr sz="5000" b="1">
                <a:solidFill>
                  <a:schemeClr val="bg1"/>
                </a:solidFill>
                <a:latin typeface="Arial" pitchFamily="34" charset="0"/>
              </a:defRPr>
            </a:lvl8pPr>
            <a:lvl9pPr marL="3886200" indent="-228600" defTabSz="957263" eaLnBrk="0" fontAlgn="base" hangingPunct="0">
              <a:spcBef>
                <a:spcPct val="0"/>
              </a:spcBef>
              <a:spcAft>
                <a:spcPct val="0"/>
              </a:spcAft>
              <a:defRPr sz="5000" b="1">
                <a:solidFill>
                  <a:schemeClr val="bg1"/>
                </a:solidFill>
                <a:latin typeface="Arial" pitchFamily="34" charset="0"/>
              </a:defRPr>
            </a:lvl9pPr>
          </a:lstStyle>
          <a:p>
            <a:pPr algn="r" eaLnBrk="1" hangingPunct="1"/>
            <a:fld id="{03BEFE8B-A1F3-4368-A8DE-9B0C4835C102}" type="slidenum">
              <a:rPr lang="fr-FR" sz="1200">
                <a:solidFill>
                  <a:schemeClr val="tx1"/>
                </a:solidFill>
                <a:ea typeface="MS PGothic" pitchFamily="34" charset="-128"/>
              </a:rPr>
              <a:pPr algn="r" eaLnBrk="1" hangingPunct="1"/>
              <a:t>83</a:t>
            </a:fld>
            <a:endParaRPr lang="fr-FR" sz="1200">
              <a:solidFill>
                <a:schemeClr val="tx1"/>
              </a:solidFill>
              <a:ea typeface="MS PGothic" pitchFamily="34" charset="-128"/>
            </a:endParaRPr>
          </a:p>
        </p:txBody>
      </p:sp>
      <p:sp>
        <p:nvSpPr>
          <p:cNvPr id="159750" name="Rectangle 2"/>
          <p:cNvSpPr>
            <a:spLocks noGrp="1" noRot="1" noChangeAspect="1" noChangeArrowheads="1" noTextEdit="1"/>
          </p:cNvSpPr>
          <p:nvPr>
            <p:ph type="sldImg"/>
          </p:nvPr>
        </p:nvSpPr>
        <p:spPr>
          <a:xfrm>
            <a:off x="933450" y="741363"/>
            <a:ext cx="4922838" cy="3692525"/>
          </a:xfrm>
          <a:ln/>
        </p:spPr>
      </p:sp>
      <p:sp>
        <p:nvSpPr>
          <p:cNvPr id="159751" name="Rectangle 3"/>
          <p:cNvSpPr>
            <a:spLocks noGrp="1" noChangeArrowheads="1"/>
          </p:cNvSpPr>
          <p:nvPr>
            <p:ph type="body" idx="1"/>
          </p:nvPr>
        </p:nvSpPr>
        <p:spPr>
          <a:xfrm>
            <a:off x="679450" y="4681538"/>
            <a:ext cx="5426075" cy="4433887"/>
          </a:xfrm>
          <a:noFill/>
        </p:spPr>
        <p:txBody>
          <a:bodyPr lIns="95229" tIns="47615" rIns="95229" bIns="47615"/>
          <a:lstStyle/>
          <a:p>
            <a:pPr eaLnBrk="1" hangingPunct="1"/>
            <a:endParaRPr lang="fr-FR"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txBox="1">
            <a:spLocks noGrp="1" noChangeArrowheads="1"/>
          </p:cNvSpPr>
          <p:nvPr/>
        </p:nvSpPr>
        <p:spPr bwMode="auto">
          <a:xfrm>
            <a:off x="3843338" y="9363075"/>
            <a:ext cx="2941637" cy="49371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lIns="91784" tIns="45891" rIns="91784" bIns="45891"/>
          <a:lstStyle>
            <a:lvl1pPr defTabSz="922338">
              <a:defRPr sz="2700">
                <a:solidFill>
                  <a:srgbClr val="0C419A"/>
                </a:solidFill>
                <a:latin typeface="Arial" pitchFamily="34" charset="0"/>
                <a:ea typeface="ＭＳ Ｐゴシック" pitchFamily="34" charset="-128"/>
              </a:defRPr>
            </a:lvl1pPr>
            <a:lvl2pPr marL="742950" indent="-285750" defTabSz="922338">
              <a:defRPr sz="2700">
                <a:solidFill>
                  <a:srgbClr val="0C419A"/>
                </a:solidFill>
                <a:latin typeface="Arial" pitchFamily="34" charset="0"/>
                <a:ea typeface="ＭＳ Ｐゴシック" pitchFamily="34" charset="-128"/>
              </a:defRPr>
            </a:lvl2pPr>
            <a:lvl3pPr marL="1143000" indent="-228600" defTabSz="922338">
              <a:defRPr sz="2700">
                <a:solidFill>
                  <a:srgbClr val="0C419A"/>
                </a:solidFill>
                <a:latin typeface="Arial" pitchFamily="34" charset="0"/>
                <a:ea typeface="ＭＳ Ｐゴシック" pitchFamily="34" charset="-128"/>
              </a:defRPr>
            </a:lvl3pPr>
            <a:lvl4pPr marL="1600200" indent="-228600" defTabSz="922338">
              <a:defRPr sz="2700">
                <a:solidFill>
                  <a:srgbClr val="0C419A"/>
                </a:solidFill>
                <a:latin typeface="Arial" pitchFamily="34" charset="0"/>
                <a:ea typeface="ＭＳ Ｐゴシック" pitchFamily="34" charset="-128"/>
              </a:defRPr>
            </a:lvl4pPr>
            <a:lvl5pPr marL="2057400" indent="-228600" defTabSz="922338">
              <a:defRPr sz="2700">
                <a:solidFill>
                  <a:srgbClr val="0C419A"/>
                </a:solidFill>
                <a:latin typeface="Arial" pitchFamily="34" charset="0"/>
                <a:ea typeface="ＭＳ Ｐゴシック" pitchFamily="34" charset="-128"/>
              </a:defRPr>
            </a:lvl5pPr>
            <a:lvl6pPr marL="2514600" indent="-228600" algn="ctr" defTabSz="922338" eaLnBrk="0" fontAlgn="base" hangingPunct="0">
              <a:spcBef>
                <a:spcPct val="0"/>
              </a:spcBef>
              <a:spcAft>
                <a:spcPct val="0"/>
              </a:spcAft>
              <a:defRPr sz="2700">
                <a:solidFill>
                  <a:srgbClr val="0C419A"/>
                </a:solidFill>
                <a:latin typeface="Arial" pitchFamily="34" charset="0"/>
                <a:ea typeface="ＭＳ Ｐゴシック" pitchFamily="34" charset="-128"/>
              </a:defRPr>
            </a:lvl6pPr>
            <a:lvl7pPr marL="2971800" indent="-228600" algn="ctr" defTabSz="922338" eaLnBrk="0" fontAlgn="base" hangingPunct="0">
              <a:spcBef>
                <a:spcPct val="0"/>
              </a:spcBef>
              <a:spcAft>
                <a:spcPct val="0"/>
              </a:spcAft>
              <a:defRPr sz="2700">
                <a:solidFill>
                  <a:srgbClr val="0C419A"/>
                </a:solidFill>
                <a:latin typeface="Arial" pitchFamily="34" charset="0"/>
                <a:ea typeface="ＭＳ Ｐゴシック" pitchFamily="34" charset="-128"/>
              </a:defRPr>
            </a:lvl7pPr>
            <a:lvl8pPr marL="3429000" indent="-228600" algn="ctr" defTabSz="922338" eaLnBrk="0" fontAlgn="base" hangingPunct="0">
              <a:spcBef>
                <a:spcPct val="0"/>
              </a:spcBef>
              <a:spcAft>
                <a:spcPct val="0"/>
              </a:spcAft>
              <a:defRPr sz="2700">
                <a:solidFill>
                  <a:srgbClr val="0C419A"/>
                </a:solidFill>
                <a:latin typeface="Arial" pitchFamily="34" charset="0"/>
                <a:ea typeface="ＭＳ Ｐゴシック" pitchFamily="34" charset="-128"/>
              </a:defRPr>
            </a:lvl8pPr>
            <a:lvl9pPr marL="3886200" indent="-228600" algn="ctr" defTabSz="922338" eaLnBrk="0" fontAlgn="base" hangingPunct="0">
              <a:spcBef>
                <a:spcPct val="0"/>
              </a:spcBef>
              <a:spcAft>
                <a:spcPct val="0"/>
              </a:spcAft>
              <a:defRPr sz="2700">
                <a:solidFill>
                  <a:srgbClr val="0C419A"/>
                </a:solidFill>
                <a:latin typeface="Arial" pitchFamily="34" charset="0"/>
                <a:ea typeface="ＭＳ Ｐゴシック" pitchFamily="34" charset="-128"/>
              </a:defRPr>
            </a:lvl9pPr>
          </a:lstStyle>
          <a:p>
            <a:pPr algn="r">
              <a:defRPr/>
            </a:pPr>
            <a:fld id="{88BA20AA-F1EB-4445-A52B-0E4CF9D098BB}" type="slidenum">
              <a:rPr lang="fr-FR" sz="1000">
                <a:solidFill>
                  <a:schemeClr val="tx1"/>
                </a:solidFill>
              </a:rPr>
              <a:pPr algn="r">
                <a:defRPr/>
              </a:pPr>
              <a:t>85</a:t>
            </a:fld>
            <a:endParaRPr lang="fr-FR" sz="1000">
              <a:solidFill>
                <a:schemeClr val="tx1"/>
              </a:solidFill>
            </a:endParaRPr>
          </a:p>
        </p:txBody>
      </p:sp>
      <p:sp>
        <p:nvSpPr>
          <p:cNvPr id="160771" name="Rectangle 7"/>
          <p:cNvSpPr txBox="1">
            <a:spLocks noGrp="1" noChangeArrowheads="1"/>
          </p:cNvSpPr>
          <p:nvPr/>
        </p:nvSpPr>
        <p:spPr bwMode="auto">
          <a:xfrm>
            <a:off x="3841750" y="9363075"/>
            <a:ext cx="294163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315" tIns="47157" rIns="94315" bIns="47157" anchor="b"/>
          <a:lstStyle>
            <a:lvl1pPr defTabSz="947738" eaLnBrk="0" hangingPunct="0">
              <a:defRPr sz="5000" b="1">
                <a:solidFill>
                  <a:schemeClr val="bg1"/>
                </a:solidFill>
                <a:latin typeface="Arial" pitchFamily="34" charset="0"/>
              </a:defRPr>
            </a:lvl1pPr>
            <a:lvl2pPr marL="742950" indent="-285750" defTabSz="947738" eaLnBrk="0" hangingPunct="0">
              <a:defRPr sz="5000" b="1">
                <a:solidFill>
                  <a:schemeClr val="bg1"/>
                </a:solidFill>
                <a:latin typeface="Arial" pitchFamily="34" charset="0"/>
              </a:defRPr>
            </a:lvl2pPr>
            <a:lvl3pPr marL="1143000" indent="-228600" defTabSz="947738" eaLnBrk="0" hangingPunct="0">
              <a:defRPr sz="5000" b="1">
                <a:solidFill>
                  <a:schemeClr val="bg1"/>
                </a:solidFill>
                <a:latin typeface="Arial" pitchFamily="34" charset="0"/>
              </a:defRPr>
            </a:lvl3pPr>
            <a:lvl4pPr marL="1600200" indent="-228600" defTabSz="947738" eaLnBrk="0" hangingPunct="0">
              <a:defRPr sz="5000" b="1">
                <a:solidFill>
                  <a:schemeClr val="bg1"/>
                </a:solidFill>
                <a:latin typeface="Arial" pitchFamily="34" charset="0"/>
              </a:defRPr>
            </a:lvl4pPr>
            <a:lvl5pPr marL="2057400" indent="-228600" defTabSz="947738" eaLnBrk="0" hangingPunct="0">
              <a:defRPr sz="5000" b="1">
                <a:solidFill>
                  <a:schemeClr val="bg1"/>
                </a:solidFill>
                <a:latin typeface="Arial" pitchFamily="34" charset="0"/>
              </a:defRPr>
            </a:lvl5pPr>
            <a:lvl6pPr marL="2514600" indent="-228600" defTabSz="947738" eaLnBrk="0" fontAlgn="base" hangingPunct="0">
              <a:spcBef>
                <a:spcPct val="0"/>
              </a:spcBef>
              <a:spcAft>
                <a:spcPct val="0"/>
              </a:spcAft>
              <a:defRPr sz="5000" b="1">
                <a:solidFill>
                  <a:schemeClr val="bg1"/>
                </a:solidFill>
                <a:latin typeface="Arial" pitchFamily="34" charset="0"/>
              </a:defRPr>
            </a:lvl6pPr>
            <a:lvl7pPr marL="2971800" indent="-228600" defTabSz="947738" eaLnBrk="0" fontAlgn="base" hangingPunct="0">
              <a:spcBef>
                <a:spcPct val="0"/>
              </a:spcBef>
              <a:spcAft>
                <a:spcPct val="0"/>
              </a:spcAft>
              <a:defRPr sz="5000" b="1">
                <a:solidFill>
                  <a:schemeClr val="bg1"/>
                </a:solidFill>
                <a:latin typeface="Arial" pitchFamily="34" charset="0"/>
              </a:defRPr>
            </a:lvl7pPr>
            <a:lvl8pPr marL="3429000" indent="-228600" defTabSz="947738" eaLnBrk="0" fontAlgn="base" hangingPunct="0">
              <a:spcBef>
                <a:spcPct val="0"/>
              </a:spcBef>
              <a:spcAft>
                <a:spcPct val="0"/>
              </a:spcAft>
              <a:defRPr sz="5000" b="1">
                <a:solidFill>
                  <a:schemeClr val="bg1"/>
                </a:solidFill>
                <a:latin typeface="Arial" pitchFamily="34" charset="0"/>
              </a:defRPr>
            </a:lvl8pPr>
            <a:lvl9pPr marL="3886200" indent="-228600" defTabSz="947738" eaLnBrk="0" fontAlgn="base" hangingPunct="0">
              <a:spcBef>
                <a:spcPct val="0"/>
              </a:spcBef>
              <a:spcAft>
                <a:spcPct val="0"/>
              </a:spcAft>
              <a:defRPr sz="5000" b="1">
                <a:solidFill>
                  <a:schemeClr val="bg1"/>
                </a:solidFill>
                <a:latin typeface="Arial" pitchFamily="34" charset="0"/>
              </a:defRPr>
            </a:lvl9pPr>
          </a:lstStyle>
          <a:p>
            <a:pPr algn="r" eaLnBrk="1" hangingPunct="1"/>
            <a:fld id="{2DC61207-CA4F-4B63-8FF3-245DD33E35EC}" type="slidenum">
              <a:rPr lang="fr-FR" sz="1200">
                <a:solidFill>
                  <a:schemeClr val="tx1"/>
                </a:solidFill>
                <a:ea typeface="MS PGothic" pitchFamily="34" charset="-128"/>
              </a:rPr>
              <a:pPr algn="r" eaLnBrk="1" hangingPunct="1"/>
              <a:t>85</a:t>
            </a:fld>
            <a:endParaRPr lang="fr-FR" sz="1200">
              <a:solidFill>
                <a:schemeClr val="tx1"/>
              </a:solidFill>
              <a:ea typeface="MS PGothic" pitchFamily="34" charset="-128"/>
            </a:endParaRPr>
          </a:p>
        </p:txBody>
      </p:sp>
      <p:sp>
        <p:nvSpPr>
          <p:cNvPr id="160772" name="Rectangle 7"/>
          <p:cNvSpPr txBox="1">
            <a:spLocks noGrp="1" noChangeArrowheads="1"/>
          </p:cNvSpPr>
          <p:nvPr/>
        </p:nvSpPr>
        <p:spPr bwMode="auto">
          <a:xfrm>
            <a:off x="3841750" y="9363075"/>
            <a:ext cx="294163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315" tIns="47157" rIns="94315" bIns="47157" anchor="b"/>
          <a:lstStyle>
            <a:lvl1pPr defTabSz="947738" eaLnBrk="0" hangingPunct="0">
              <a:defRPr sz="5000" b="1">
                <a:solidFill>
                  <a:schemeClr val="bg1"/>
                </a:solidFill>
                <a:latin typeface="Arial" pitchFamily="34" charset="0"/>
              </a:defRPr>
            </a:lvl1pPr>
            <a:lvl2pPr marL="742950" indent="-285750" defTabSz="947738" eaLnBrk="0" hangingPunct="0">
              <a:defRPr sz="5000" b="1">
                <a:solidFill>
                  <a:schemeClr val="bg1"/>
                </a:solidFill>
                <a:latin typeface="Arial" pitchFamily="34" charset="0"/>
              </a:defRPr>
            </a:lvl2pPr>
            <a:lvl3pPr marL="1143000" indent="-228600" defTabSz="947738" eaLnBrk="0" hangingPunct="0">
              <a:defRPr sz="5000" b="1">
                <a:solidFill>
                  <a:schemeClr val="bg1"/>
                </a:solidFill>
                <a:latin typeface="Arial" pitchFamily="34" charset="0"/>
              </a:defRPr>
            </a:lvl3pPr>
            <a:lvl4pPr marL="1600200" indent="-228600" defTabSz="947738" eaLnBrk="0" hangingPunct="0">
              <a:defRPr sz="5000" b="1">
                <a:solidFill>
                  <a:schemeClr val="bg1"/>
                </a:solidFill>
                <a:latin typeface="Arial" pitchFamily="34" charset="0"/>
              </a:defRPr>
            </a:lvl4pPr>
            <a:lvl5pPr marL="2057400" indent="-228600" defTabSz="947738" eaLnBrk="0" hangingPunct="0">
              <a:defRPr sz="5000" b="1">
                <a:solidFill>
                  <a:schemeClr val="bg1"/>
                </a:solidFill>
                <a:latin typeface="Arial" pitchFamily="34" charset="0"/>
              </a:defRPr>
            </a:lvl5pPr>
            <a:lvl6pPr marL="2514600" indent="-228600" defTabSz="947738" eaLnBrk="0" fontAlgn="base" hangingPunct="0">
              <a:spcBef>
                <a:spcPct val="0"/>
              </a:spcBef>
              <a:spcAft>
                <a:spcPct val="0"/>
              </a:spcAft>
              <a:defRPr sz="5000" b="1">
                <a:solidFill>
                  <a:schemeClr val="bg1"/>
                </a:solidFill>
                <a:latin typeface="Arial" pitchFamily="34" charset="0"/>
              </a:defRPr>
            </a:lvl6pPr>
            <a:lvl7pPr marL="2971800" indent="-228600" defTabSz="947738" eaLnBrk="0" fontAlgn="base" hangingPunct="0">
              <a:spcBef>
                <a:spcPct val="0"/>
              </a:spcBef>
              <a:spcAft>
                <a:spcPct val="0"/>
              </a:spcAft>
              <a:defRPr sz="5000" b="1">
                <a:solidFill>
                  <a:schemeClr val="bg1"/>
                </a:solidFill>
                <a:latin typeface="Arial" pitchFamily="34" charset="0"/>
              </a:defRPr>
            </a:lvl7pPr>
            <a:lvl8pPr marL="3429000" indent="-228600" defTabSz="947738" eaLnBrk="0" fontAlgn="base" hangingPunct="0">
              <a:spcBef>
                <a:spcPct val="0"/>
              </a:spcBef>
              <a:spcAft>
                <a:spcPct val="0"/>
              </a:spcAft>
              <a:defRPr sz="5000" b="1">
                <a:solidFill>
                  <a:schemeClr val="bg1"/>
                </a:solidFill>
                <a:latin typeface="Arial" pitchFamily="34" charset="0"/>
              </a:defRPr>
            </a:lvl8pPr>
            <a:lvl9pPr marL="3886200" indent="-228600" defTabSz="947738" eaLnBrk="0" fontAlgn="base" hangingPunct="0">
              <a:spcBef>
                <a:spcPct val="0"/>
              </a:spcBef>
              <a:spcAft>
                <a:spcPct val="0"/>
              </a:spcAft>
              <a:defRPr sz="5000" b="1">
                <a:solidFill>
                  <a:schemeClr val="bg1"/>
                </a:solidFill>
                <a:latin typeface="Arial" pitchFamily="34" charset="0"/>
              </a:defRPr>
            </a:lvl9pPr>
          </a:lstStyle>
          <a:p>
            <a:pPr algn="r" eaLnBrk="1" hangingPunct="1"/>
            <a:fld id="{90A29BDF-8F6D-4D2A-BE0B-D9A6F459D5B3}" type="slidenum">
              <a:rPr lang="fr-FR" sz="1200">
                <a:solidFill>
                  <a:schemeClr val="tx1"/>
                </a:solidFill>
                <a:ea typeface="MS PGothic" pitchFamily="34" charset="-128"/>
              </a:rPr>
              <a:pPr algn="r" eaLnBrk="1" hangingPunct="1"/>
              <a:t>85</a:t>
            </a:fld>
            <a:endParaRPr lang="fr-FR" sz="1200">
              <a:solidFill>
                <a:schemeClr val="tx1"/>
              </a:solidFill>
              <a:ea typeface="MS PGothic" pitchFamily="34" charset="-128"/>
            </a:endParaRPr>
          </a:p>
        </p:txBody>
      </p:sp>
      <p:sp>
        <p:nvSpPr>
          <p:cNvPr id="160773" name="Rectangle 7"/>
          <p:cNvSpPr txBox="1">
            <a:spLocks noGrp="1" noChangeArrowheads="1"/>
          </p:cNvSpPr>
          <p:nvPr/>
        </p:nvSpPr>
        <p:spPr bwMode="auto">
          <a:xfrm>
            <a:off x="3841750" y="9364663"/>
            <a:ext cx="2941638"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717" tIns="49358" rIns="98717" bIns="49358" anchor="b"/>
          <a:lstStyle>
            <a:lvl1pPr defTabSz="992188" eaLnBrk="0" hangingPunct="0">
              <a:defRPr sz="5000" b="1">
                <a:solidFill>
                  <a:schemeClr val="bg1"/>
                </a:solidFill>
                <a:latin typeface="Arial" pitchFamily="34" charset="0"/>
              </a:defRPr>
            </a:lvl1pPr>
            <a:lvl2pPr marL="742950" indent="-285750" defTabSz="992188" eaLnBrk="0" hangingPunct="0">
              <a:defRPr sz="5000" b="1">
                <a:solidFill>
                  <a:schemeClr val="bg1"/>
                </a:solidFill>
                <a:latin typeface="Arial" pitchFamily="34" charset="0"/>
              </a:defRPr>
            </a:lvl2pPr>
            <a:lvl3pPr marL="1143000" indent="-228600" defTabSz="992188" eaLnBrk="0" hangingPunct="0">
              <a:defRPr sz="5000" b="1">
                <a:solidFill>
                  <a:schemeClr val="bg1"/>
                </a:solidFill>
                <a:latin typeface="Arial" pitchFamily="34" charset="0"/>
              </a:defRPr>
            </a:lvl3pPr>
            <a:lvl4pPr marL="1600200" indent="-228600" defTabSz="992188" eaLnBrk="0" hangingPunct="0">
              <a:defRPr sz="5000" b="1">
                <a:solidFill>
                  <a:schemeClr val="bg1"/>
                </a:solidFill>
                <a:latin typeface="Arial" pitchFamily="34" charset="0"/>
              </a:defRPr>
            </a:lvl4pPr>
            <a:lvl5pPr marL="2057400" indent="-228600" defTabSz="992188" eaLnBrk="0" hangingPunct="0">
              <a:defRPr sz="5000" b="1">
                <a:solidFill>
                  <a:schemeClr val="bg1"/>
                </a:solidFill>
                <a:latin typeface="Arial" pitchFamily="34" charset="0"/>
              </a:defRPr>
            </a:lvl5pPr>
            <a:lvl6pPr marL="2514600" indent="-228600" defTabSz="992188" eaLnBrk="0" fontAlgn="base" hangingPunct="0">
              <a:spcBef>
                <a:spcPct val="0"/>
              </a:spcBef>
              <a:spcAft>
                <a:spcPct val="0"/>
              </a:spcAft>
              <a:defRPr sz="5000" b="1">
                <a:solidFill>
                  <a:schemeClr val="bg1"/>
                </a:solidFill>
                <a:latin typeface="Arial" pitchFamily="34" charset="0"/>
              </a:defRPr>
            </a:lvl6pPr>
            <a:lvl7pPr marL="2971800" indent="-228600" defTabSz="992188" eaLnBrk="0" fontAlgn="base" hangingPunct="0">
              <a:spcBef>
                <a:spcPct val="0"/>
              </a:spcBef>
              <a:spcAft>
                <a:spcPct val="0"/>
              </a:spcAft>
              <a:defRPr sz="5000" b="1">
                <a:solidFill>
                  <a:schemeClr val="bg1"/>
                </a:solidFill>
                <a:latin typeface="Arial" pitchFamily="34" charset="0"/>
              </a:defRPr>
            </a:lvl7pPr>
            <a:lvl8pPr marL="3429000" indent="-228600" defTabSz="992188" eaLnBrk="0" fontAlgn="base" hangingPunct="0">
              <a:spcBef>
                <a:spcPct val="0"/>
              </a:spcBef>
              <a:spcAft>
                <a:spcPct val="0"/>
              </a:spcAft>
              <a:defRPr sz="5000" b="1">
                <a:solidFill>
                  <a:schemeClr val="bg1"/>
                </a:solidFill>
                <a:latin typeface="Arial" pitchFamily="34" charset="0"/>
              </a:defRPr>
            </a:lvl8pPr>
            <a:lvl9pPr marL="3886200" indent="-228600" defTabSz="992188" eaLnBrk="0" fontAlgn="base" hangingPunct="0">
              <a:spcBef>
                <a:spcPct val="0"/>
              </a:spcBef>
              <a:spcAft>
                <a:spcPct val="0"/>
              </a:spcAft>
              <a:defRPr sz="5000" b="1">
                <a:solidFill>
                  <a:schemeClr val="bg1"/>
                </a:solidFill>
                <a:latin typeface="Arial" pitchFamily="34" charset="0"/>
              </a:defRPr>
            </a:lvl9pPr>
          </a:lstStyle>
          <a:p>
            <a:pPr algn="r" eaLnBrk="1" hangingPunct="1"/>
            <a:fld id="{F06615C7-7F52-4ACA-A943-CDE806F6BE97}" type="slidenum">
              <a:rPr lang="fr-FR" sz="1200">
                <a:solidFill>
                  <a:schemeClr val="tx1"/>
                </a:solidFill>
                <a:ea typeface="MS PGothic" pitchFamily="34" charset="-128"/>
              </a:rPr>
              <a:pPr algn="r" eaLnBrk="1" hangingPunct="1"/>
              <a:t>85</a:t>
            </a:fld>
            <a:endParaRPr lang="fr-FR" sz="1200">
              <a:solidFill>
                <a:schemeClr val="tx1"/>
              </a:solidFill>
              <a:ea typeface="MS PGothic" pitchFamily="34" charset="-128"/>
            </a:endParaRPr>
          </a:p>
        </p:txBody>
      </p:sp>
      <p:sp>
        <p:nvSpPr>
          <p:cNvPr id="160774" name="Rectangle 2"/>
          <p:cNvSpPr>
            <a:spLocks noGrp="1" noRot="1" noChangeAspect="1" noChangeArrowheads="1" noTextEdit="1"/>
          </p:cNvSpPr>
          <p:nvPr>
            <p:ph type="sldImg"/>
          </p:nvPr>
        </p:nvSpPr>
        <p:spPr>
          <a:xfrm>
            <a:off x="933450" y="741363"/>
            <a:ext cx="4922838" cy="3692525"/>
          </a:xfrm>
          <a:ln/>
        </p:spPr>
      </p:sp>
      <p:sp>
        <p:nvSpPr>
          <p:cNvPr id="160775" name="Rectangle 3"/>
          <p:cNvSpPr>
            <a:spLocks noGrp="1" noChangeArrowheads="1"/>
          </p:cNvSpPr>
          <p:nvPr>
            <p:ph type="body" idx="1"/>
          </p:nvPr>
        </p:nvSpPr>
        <p:spPr>
          <a:xfrm>
            <a:off x="679450" y="4681538"/>
            <a:ext cx="5426075" cy="4433887"/>
          </a:xfrm>
          <a:noFill/>
        </p:spPr>
        <p:txBody>
          <a:bodyPr lIns="98717" tIns="49358" rIns="98717" bIns="49358"/>
          <a:lstStyle/>
          <a:p>
            <a:pPr eaLnBrk="1" hangingPunct="1"/>
            <a:endParaRPr lang="fr-FR" smtClean="0">
              <a:latin typeface="Arial" pitchFamily="34" charset="0"/>
              <a:ea typeface="MS PGothic"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9068D188-461B-4163-8DAE-091AD9EB2267}" type="slidenum">
              <a:rPr lang="fr-FR" sz="1200" b="0" smtClean="0">
                <a:solidFill>
                  <a:schemeClr val="tx1"/>
                </a:solidFill>
              </a:rPr>
              <a:pPr eaLnBrk="1" hangingPunct="1"/>
              <a:t>86</a:t>
            </a:fld>
            <a:endParaRPr lang="fr-FR" sz="1200" b="0" smtClean="0">
              <a:solidFill>
                <a:schemeClr val="tx1"/>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72B94E86-B228-432F-A73E-4C3ECB1A4A90}" type="slidenum">
              <a:rPr lang="fr-FR" sz="1200" b="0" smtClean="0">
                <a:solidFill>
                  <a:schemeClr val="tx1"/>
                </a:solidFill>
              </a:rPr>
              <a:pPr eaLnBrk="1" hangingPunct="1"/>
              <a:t>5</a:t>
            </a:fld>
            <a:endParaRPr lang="fr-FR" sz="1200" b="0" smtClean="0">
              <a:solidFill>
                <a:schemeClr val="tx1"/>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fr-F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D8EDA46B-6284-4EEA-B018-9A54B0DB112B}" type="slidenum">
              <a:rPr lang="fr-FR" sz="1200" b="0" smtClean="0">
                <a:solidFill>
                  <a:schemeClr val="tx1"/>
                </a:solidFill>
              </a:rPr>
              <a:pPr eaLnBrk="1" hangingPunct="1"/>
              <a:t>6</a:t>
            </a:fld>
            <a:endParaRPr lang="fr-FR" sz="1200" b="0" smtClean="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0BA6374C-4709-4C18-88D4-0F15B050B624}" type="slidenum">
              <a:rPr lang="fr-FR" sz="1200" b="0" smtClean="0">
                <a:solidFill>
                  <a:schemeClr val="tx1"/>
                </a:solidFill>
              </a:rPr>
              <a:pPr eaLnBrk="1" hangingPunct="1"/>
              <a:t>7</a:t>
            </a:fld>
            <a:endParaRPr lang="fr-FR" sz="1200" b="0" smtClean="0">
              <a:solidFill>
                <a:schemeClr val="tx1"/>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836F2326-DF75-4BD0-B73E-D11E4A076BEE}" type="slidenum">
              <a:rPr lang="fr-FR" sz="1200" b="0" smtClean="0">
                <a:solidFill>
                  <a:schemeClr val="tx1"/>
                </a:solidFill>
              </a:rPr>
              <a:pPr eaLnBrk="1" hangingPunct="1"/>
              <a:t>8</a:t>
            </a:fld>
            <a:endParaRPr lang="fr-FR" sz="1200" b="0" smtClean="0">
              <a:solidFill>
                <a:schemeClr val="tx1"/>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7EA2CD66-C3E5-49A2-83CE-E6C24CEAB250}" type="slidenum">
              <a:rPr lang="fr-FR" sz="1200" b="0" smtClean="0">
                <a:solidFill>
                  <a:schemeClr val="tx1"/>
                </a:solidFill>
              </a:rPr>
              <a:pPr eaLnBrk="1" hangingPunct="1"/>
              <a:t>9</a:t>
            </a:fld>
            <a:endParaRPr lang="fr-FR" sz="1200" b="0" smtClean="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870082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136312441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353474484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253476143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66688" y="279400"/>
            <a:ext cx="8785225" cy="922338"/>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79388" y="1341438"/>
            <a:ext cx="4316412" cy="47847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341438"/>
            <a:ext cx="4316413" cy="231616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810000"/>
            <a:ext cx="4316413" cy="23161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314390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Titre 1"/>
          <p:cNvSpPr>
            <a:spLocks noGrp="1"/>
          </p:cNvSpPr>
          <p:nvPr>
            <p:ph type="ctrTitle"/>
          </p:nvPr>
        </p:nvSpPr>
        <p:spPr>
          <a:xfrm>
            <a:off x="539750" y="1268760"/>
            <a:ext cx="8064698" cy="1440160"/>
          </a:xfrm>
          <a:prstGeom prst="rect">
            <a:avLst/>
          </a:prstGeom>
        </p:spPr>
        <p:txBody>
          <a:bodyPr anchor="b"/>
          <a:lstStyle>
            <a:lvl1pPr algn="ctr">
              <a:lnSpc>
                <a:spcPct val="100000"/>
              </a:lnSpc>
              <a:defRPr sz="4000" b="1">
                <a:solidFill>
                  <a:schemeClr val="accent2"/>
                </a:solidFill>
                <a:latin typeface="Century Gothic" pitchFamily="34" charset="0"/>
              </a:defRPr>
            </a:lvl1pPr>
          </a:lstStyle>
          <a:p>
            <a:r>
              <a:rPr lang="fr-FR" smtClean="0"/>
              <a:t>Modifiez le style du titre</a:t>
            </a:r>
            <a:endParaRPr lang="fr-FR" dirty="0"/>
          </a:p>
        </p:txBody>
      </p:sp>
      <p:sp>
        <p:nvSpPr>
          <p:cNvPr id="6" name="Sous-titre 2"/>
          <p:cNvSpPr>
            <a:spLocks noGrp="1"/>
          </p:cNvSpPr>
          <p:nvPr>
            <p:ph type="subTitle" idx="1"/>
          </p:nvPr>
        </p:nvSpPr>
        <p:spPr>
          <a:xfrm>
            <a:off x="539750" y="2852936"/>
            <a:ext cx="8064698" cy="936104"/>
          </a:xfrm>
          <a:prstGeom prst="rect">
            <a:avLst/>
          </a:prstGeom>
        </p:spPr>
        <p:txBody>
          <a:bodyPr/>
          <a:lstStyle>
            <a:lvl1pPr marL="0" indent="0" algn="ctr">
              <a:buNone/>
              <a:defRPr sz="1800" b="1">
                <a:solidFill>
                  <a:schemeClr val="accent2">
                    <a:lumMod val="60000"/>
                    <a:lumOff val="4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numéro de diapositive 5"/>
          <p:cNvSpPr>
            <a:spLocks noGrp="1"/>
          </p:cNvSpPr>
          <p:nvPr>
            <p:ph type="sldNum" sz="quarter" idx="10"/>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71CD7C51-E528-4155-83A9-721859B8085F}" type="slidenum">
              <a:rPr lang="fr-FR"/>
              <a:pPr>
                <a:defRPr/>
              </a:pPr>
              <a:t>‹N°›</a:t>
            </a:fld>
            <a:endParaRPr lang="fr-FR"/>
          </a:p>
        </p:txBody>
      </p:sp>
      <p:sp>
        <p:nvSpPr>
          <p:cNvPr id="7" name="Espace réservé du pied de page 1"/>
          <p:cNvSpPr>
            <a:spLocks noGrp="1"/>
          </p:cNvSpPr>
          <p:nvPr>
            <p:ph type="ftr" sz="quarter" idx="11"/>
          </p:nvPr>
        </p:nvSpPr>
        <p:spPr/>
        <p:txBody>
          <a:bodyPr/>
          <a:lstStyle>
            <a:lvl1pPr algn="l">
              <a:defRPr sz="1100" b="0">
                <a:solidFill>
                  <a:srgbClr val="004D99"/>
                </a:solidFill>
                <a:latin typeface="+mn-lt"/>
              </a:defRPr>
            </a:lvl1pPr>
          </a:lstStyle>
          <a:p>
            <a:pPr>
              <a:defRPr/>
            </a:pPr>
            <a:r>
              <a:rPr lang="fr-FR"/>
              <a:t>Direction – Département</a:t>
            </a:r>
          </a:p>
        </p:txBody>
      </p:sp>
      <p:sp>
        <p:nvSpPr>
          <p:cNvPr id="8" name="Espace réservé de la date 2"/>
          <p:cNvSpPr>
            <a:spLocks noGrp="1"/>
          </p:cNvSpPr>
          <p:nvPr>
            <p:ph type="dt" sz="half" idx="12"/>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2760520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sommaire">
    <p:spTree>
      <p:nvGrpSpPr>
        <p:cNvPr id="1" name=""/>
        <p:cNvGrpSpPr/>
        <p:nvPr/>
      </p:nvGrpSpPr>
      <p:grpSpPr>
        <a:xfrm>
          <a:off x="0" y="0"/>
          <a:ext cx="0" cy="0"/>
          <a:chOff x="0" y="0"/>
          <a:chExt cx="0" cy="0"/>
        </a:xfrm>
      </p:grpSpPr>
      <p:pic>
        <p:nvPicPr>
          <p:cNvPr id="4" name="Picture 5" descr="vague_filetsBleus"/>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107951" y="188640"/>
            <a:ext cx="8928100" cy="719410"/>
          </a:xfrm>
          <a:prstGeom prst="rect">
            <a:avLst/>
          </a:prstGeom>
        </p:spPr>
        <p:txBody>
          <a:bodyPr anchor="b"/>
          <a:lstStyle>
            <a:lvl1pPr algn="l">
              <a:defRPr sz="2000" b="1">
                <a:solidFill>
                  <a:schemeClr val="accent2"/>
                </a:solidFill>
                <a:latin typeface="Century Gothic" pitchFamily="34" charset="0"/>
              </a:defRPr>
            </a:lvl1pPr>
          </a:lstStyle>
          <a:p>
            <a:r>
              <a:rPr lang="fr-FR" smtClean="0"/>
              <a:t>Modifiez le style du titre</a:t>
            </a:r>
            <a:endParaRPr lang="fr-FR" dirty="0"/>
          </a:p>
        </p:txBody>
      </p:sp>
      <p:sp>
        <p:nvSpPr>
          <p:cNvPr id="8" name="Espace réservé du texte 2"/>
          <p:cNvSpPr>
            <a:spLocks noGrp="1"/>
          </p:cNvSpPr>
          <p:nvPr>
            <p:ph type="body" sz="quarter" idx="13"/>
          </p:nvPr>
        </p:nvSpPr>
        <p:spPr>
          <a:xfrm>
            <a:off x="899592" y="1125539"/>
            <a:ext cx="8136904" cy="4319686"/>
          </a:xfrm>
          <a:prstGeom prst="rect">
            <a:avLst/>
          </a:prstGeom>
        </p:spPr>
        <p:txBody>
          <a:bodyPr/>
          <a:lstStyle>
            <a:lvl1pPr>
              <a:lnSpc>
                <a:spcPct val="150000"/>
              </a:lnSpc>
              <a:defRPr b="1"/>
            </a:lvl1pPr>
            <a:lvl2pPr marL="742950" indent="-285750">
              <a:buFont typeface="Arial" pitchFamily="34" charset="0"/>
              <a:buChar char="•"/>
              <a:defRPr/>
            </a:lvl2pPr>
            <a:lvl3pPr marL="1143000" indent="-228600">
              <a:buFont typeface="Century Gothic" pitchFamily="34" charset="0"/>
              <a:buChar char="–"/>
              <a:defRPr/>
            </a:lvl3pPr>
            <a:lvl4pPr marL="1600200" indent="-228600">
              <a:buFont typeface="Arial" pitchFamily="34" charset="0"/>
              <a:buChar char="›"/>
              <a:defRPr/>
            </a:lvl4pPr>
            <a:lvl5pPr marL="2057400" indent="-228600">
              <a:buSzPct val="60000"/>
              <a:buFont typeface="Courier New" pitchFamily="49" charset="0"/>
              <a:buChar char="o"/>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numéro de diapositive 5"/>
          <p:cNvSpPr>
            <a:spLocks noGrp="1"/>
          </p:cNvSpPr>
          <p:nvPr>
            <p:ph type="sldNum" sz="quarter" idx="14"/>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FF46182A-F902-472B-BB7B-637E926597F7}" type="slidenum">
              <a:rPr lang="fr-FR"/>
              <a:pPr>
                <a:defRPr/>
              </a:pPr>
              <a:t>‹N°›</a:t>
            </a:fld>
            <a:endParaRPr lang="fr-FR"/>
          </a:p>
        </p:txBody>
      </p:sp>
      <p:sp>
        <p:nvSpPr>
          <p:cNvPr id="6" name="Espace réservé du pied de page 1"/>
          <p:cNvSpPr>
            <a:spLocks noGrp="1"/>
          </p:cNvSpPr>
          <p:nvPr>
            <p:ph type="ftr" sz="quarter" idx="15"/>
          </p:nvPr>
        </p:nvSpPr>
        <p:spPr/>
        <p:txBody>
          <a:bodyPr/>
          <a:lstStyle>
            <a:lvl1pPr algn="l">
              <a:defRPr sz="1100" b="0">
                <a:solidFill>
                  <a:srgbClr val="004D99"/>
                </a:solidFill>
                <a:latin typeface="+mn-lt"/>
              </a:defRPr>
            </a:lvl1pPr>
          </a:lstStyle>
          <a:p>
            <a:pPr>
              <a:defRPr/>
            </a:pPr>
            <a:r>
              <a:rPr lang="fr-FR"/>
              <a:t>Direction – Département</a:t>
            </a:r>
          </a:p>
        </p:txBody>
      </p:sp>
      <p:sp>
        <p:nvSpPr>
          <p:cNvPr id="7" name="Espace réservé de la date 2"/>
          <p:cNvSpPr>
            <a:spLocks noGrp="1"/>
          </p:cNvSpPr>
          <p:nvPr>
            <p:ph type="dt" sz="half" idx="16"/>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316018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plan">
    <p:spTree>
      <p:nvGrpSpPr>
        <p:cNvPr id="1" name=""/>
        <p:cNvGrpSpPr/>
        <p:nvPr/>
      </p:nvGrpSpPr>
      <p:grpSpPr>
        <a:xfrm>
          <a:off x="0" y="0"/>
          <a:ext cx="0" cy="0"/>
          <a:chOff x="0" y="0"/>
          <a:chExt cx="0" cy="0"/>
        </a:xfrm>
      </p:grpSpPr>
      <p:sp>
        <p:nvSpPr>
          <p:cNvPr id="7" name="Espace réservé du texte 2"/>
          <p:cNvSpPr>
            <a:spLocks noGrp="1"/>
          </p:cNvSpPr>
          <p:nvPr>
            <p:ph type="body" sz="quarter" idx="13"/>
          </p:nvPr>
        </p:nvSpPr>
        <p:spPr>
          <a:xfrm>
            <a:off x="899592" y="1125539"/>
            <a:ext cx="8136904" cy="4319686"/>
          </a:xfrm>
          <a:prstGeom prst="rect">
            <a:avLst/>
          </a:prstGeom>
        </p:spPr>
        <p:txBody>
          <a:bodyPr/>
          <a:lstStyle>
            <a:lvl1pPr>
              <a:lnSpc>
                <a:spcPct val="150000"/>
              </a:lnSpc>
              <a:defRPr b="1"/>
            </a:lvl1pPr>
            <a:lvl2pPr marL="742950" indent="-285750">
              <a:buFont typeface="Arial" pitchFamily="34" charset="0"/>
              <a:buChar char="•"/>
              <a:defRPr/>
            </a:lvl2pPr>
            <a:lvl3pPr marL="1143000" indent="-228600">
              <a:buFont typeface="Century Gothic" pitchFamily="34" charset="0"/>
              <a:buChar char="–"/>
              <a:defRPr/>
            </a:lvl3pPr>
            <a:lvl4pPr marL="1600200" indent="-228600">
              <a:buFont typeface="Arial" pitchFamily="34" charset="0"/>
              <a:buChar char="›"/>
              <a:defRPr/>
            </a:lvl4pPr>
            <a:lvl5pPr marL="2057400" indent="-228600">
              <a:buSzPct val="60000"/>
              <a:buFont typeface="Courier New" pitchFamily="49" charset="0"/>
              <a:buChar char="o"/>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3" name="Espace réservé du numéro de diapositive 5"/>
          <p:cNvSpPr>
            <a:spLocks noGrp="1"/>
          </p:cNvSpPr>
          <p:nvPr>
            <p:ph type="sldNum" sz="quarter" idx="14"/>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296C4FF7-D65D-4085-B692-9DB62047ACD9}" type="slidenum">
              <a:rPr lang="fr-FR"/>
              <a:pPr>
                <a:defRPr/>
              </a:pPr>
              <a:t>‹N°›</a:t>
            </a:fld>
            <a:endParaRPr lang="fr-FR"/>
          </a:p>
        </p:txBody>
      </p:sp>
      <p:sp>
        <p:nvSpPr>
          <p:cNvPr id="4" name="Espace réservé du pied de page 1"/>
          <p:cNvSpPr>
            <a:spLocks noGrp="1"/>
          </p:cNvSpPr>
          <p:nvPr>
            <p:ph type="ftr" sz="quarter" idx="15"/>
          </p:nvPr>
        </p:nvSpPr>
        <p:spPr/>
        <p:txBody>
          <a:bodyPr/>
          <a:lstStyle>
            <a:lvl1pPr algn="l">
              <a:defRPr sz="1100" b="0">
                <a:solidFill>
                  <a:srgbClr val="004D99"/>
                </a:solidFill>
                <a:latin typeface="+mn-lt"/>
              </a:defRPr>
            </a:lvl1pPr>
          </a:lstStyle>
          <a:p>
            <a:pPr>
              <a:defRPr/>
            </a:pPr>
            <a:r>
              <a:rPr lang="fr-FR"/>
              <a:t>Direction – Département</a:t>
            </a:r>
          </a:p>
        </p:txBody>
      </p:sp>
      <p:sp>
        <p:nvSpPr>
          <p:cNvPr id="5" name="Espace réservé de la date 2"/>
          <p:cNvSpPr>
            <a:spLocks noGrp="1"/>
          </p:cNvSpPr>
          <p:nvPr>
            <p:ph type="dt" sz="half" idx="16"/>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124044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sur 1 ligne) et contenu">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620713"/>
            <a:ext cx="9144000"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solidFill>
                <a:srgbClr val="004D99"/>
              </a:solidFill>
              <a:effectLst>
                <a:outerShdw blurRad="38100" dist="38100" dir="2700000" algn="tl">
                  <a:srgbClr val="000000">
                    <a:alpha val="43137"/>
                  </a:srgbClr>
                </a:outerShdw>
              </a:effectLst>
              <a:latin typeface="Arial" charset="0"/>
            </a:endParaRPr>
          </a:p>
        </p:txBody>
      </p:sp>
      <p:sp>
        <p:nvSpPr>
          <p:cNvPr id="10" name="Titre 1"/>
          <p:cNvSpPr>
            <a:spLocks noGrp="1"/>
          </p:cNvSpPr>
          <p:nvPr>
            <p:ph type="ctrTitle"/>
          </p:nvPr>
        </p:nvSpPr>
        <p:spPr>
          <a:xfrm>
            <a:off x="107951" y="188640"/>
            <a:ext cx="8928546" cy="432048"/>
          </a:xfrm>
          <a:prstGeom prst="rect">
            <a:avLst/>
          </a:prstGeom>
        </p:spPr>
        <p:txBody>
          <a:bodyPr anchor="t"/>
          <a:lstStyle>
            <a:lvl1pPr algn="l">
              <a:defRPr sz="2000" b="1">
                <a:solidFill>
                  <a:schemeClr val="accent2"/>
                </a:solidFill>
                <a:latin typeface="Century Gothic" pitchFamily="34" charset="0"/>
              </a:defRPr>
            </a:lvl1pPr>
          </a:lstStyle>
          <a:p>
            <a:r>
              <a:rPr lang="fr-FR" smtClean="0"/>
              <a:t>Modifiez le style du titre</a:t>
            </a:r>
            <a:endParaRPr lang="fr-FR" dirty="0"/>
          </a:p>
        </p:txBody>
      </p:sp>
      <p:sp>
        <p:nvSpPr>
          <p:cNvPr id="3" name="Espace réservé du texte 2"/>
          <p:cNvSpPr>
            <a:spLocks noGrp="1"/>
          </p:cNvSpPr>
          <p:nvPr>
            <p:ph type="body" sz="quarter" idx="13"/>
          </p:nvPr>
        </p:nvSpPr>
        <p:spPr>
          <a:xfrm>
            <a:off x="107950" y="836712"/>
            <a:ext cx="8928546" cy="4752527"/>
          </a:xfrm>
          <a:prstGeom prst="rect">
            <a:avLst/>
          </a:prstGeom>
        </p:spPr>
        <p:txBody>
          <a:bodyPr/>
          <a:lstStyle>
            <a:lvl1pPr>
              <a:defRPr/>
            </a:lvl1pPr>
            <a:lvl2pPr marL="742950" indent="-285750">
              <a:buFont typeface="Arial" pitchFamily="34" charset="0"/>
              <a:buChar char="•"/>
              <a:defRPr/>
            </a:lvl2pPr>
            <a:lvl3pPr marL="1143000" indent="-228600">
              <a:buFont typeface="Century Gothic" pitchFamily="34" charset="0"/>
              <a:buChar char="–"/>
              <a:defRPr/>
            </a:lvl3pPr>
            <a:lvl4pPr marL="1600200" indent="-228600">
              <a:buFont typeface="Arial" pitchFamily="34" charset="0"/>
              <a:buChar char="›"/>
              <a:defRPr/>
            </a:lvl4pPr>
            <a:lvl5pPr marL="2057400" indent="-228600">
              <a:buSzPct val="60000"/>
              <a:buFont typeface="Courier New" pitchFamily="49" charset="0"/>
              <a:buChar char="o"/>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5"/>
          <p:cNvSpPr>
            <a:spLocks noGrp="1"/>
          </p:cNvSpPr>
          <p:nvPr>
            <p:ph type="sldNum" sz="quarter" idx="14"/>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08BDD4B7-6764-405C-9814-88E774B3A9CC}" type="slidenum">
              <a:rPr lang="fr-FR"/>
              <a:pPr>
                <a:defRPr/>
              </a:pPr>
              <a:t>‹N°›</a:t>
            </a:fld>
            <a:endParaRPr lang="fr-FR" dirty="0"/>
          </a:p>
        </p:txBody>
      </p:sp>
      <p:sp>
        <p:nvSpPr>
          <p:cNvPr id="6" name="Espace réservé du pied de page 1"/>
          <p:cNvSpPr>
            <a:spLocks noGrp="1"/>
          </p:cNvSpPr>
          <p:nvPr>
            <p:ph type="ftr" sz="quarter" idx="15"/>
          </p:nvPr>
        </p:nvSpPr>
        <p:spPr/>
        <p:txBody>
          <a:bodyPr/>
          <a:lstStyle>
            <a:lvl1pPr algn="l">
              <a:defRPr sz="1100" b="0">
                <a:solidFill>
                  <a:srgbClr val="004D99"/>
                </a:solidFill>
                <a:latin typeface="+mn-lt"/>
              </a:defRPr>
            </a:lvl1pPr>
          </a:lstStyle>
          <a:p>
            <a:pPr>
              <a:defRPr/>
            </a:pPr>
            <a:r>
              <a:rPr lang="fr-FR"/>
              <a:t>Direction – Département</a:t>
            </a:r>
          </a:p>
        </p:txBody>
      </p:sp>
      <p:sp>
        <p:nvSpPr>
          <p:cNvPr id="7" name="Espace réservé de la date 2"/>
          <p:cNvSpPr>
            <a:spLocks noGrp="1"/>
          </p:cNvSpPr>
          <p:nvPr>
            <p:ph type="dt" sz="half" idx="16"/>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3008014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ur 2 lignes) et contenu">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908050"/>
            <a:ext cx="9144000"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solidFill>
                <a:srgbClr val="004D99"/>
              </a:solidFill>
              <a:effectLst>
                <a:outerShdw blurRad="38100" dist="38100" dir="2700000" algn="tl">
                  <a:srgbClr val="000000">
                    <a:alpha val="43137"/>
                  </a:srgbClr>
                </a:outerShdw>
              </a:effectLst>
              <a:latin typeface="Arial" charset="0"/>
            </a:endParaRPr>
          </a:p>
        </p:txBody>
      </p:sp>
      <p:sp>
        <p:nvSpPr>
          <p:cNvPr id="10" name="Titre 1"/>
          <p:cNvSpPr>
            <a:spLocks noGrp="1"/>
          </p:cNvSpPr>
          <p:nvPr>
            <p:ph type="ctrTitle"/>
          </p:nvPr>
        </p:nvSpPr>
        <p:spPr>
          <a:xfrm>
            <a:off x="107951" y="188640"/>
            <a:ext cx="8928546" cy="719410"/>
          </a:xfrm>
          <a:prstGeom prst="rect">
            <a:avLst/>
          </a:prstGeom>
        </p:spPr>
        <p:txBody>
          <a:bodyPr anchor="t"/>
          <a:lstStyle>
            <a:lvl1pPr algn="l">
              <a:defRPr sz="2000" b="1">
                <a:solidFill>
                  <a:schemeClr val="accent2"/>
                </a:solidFill>
                <a:latin typeface="Century Gothic" pitchFamily="34" charset="0"/>
              </a:defRPr>
            </a:lvl1pPr>
          </a:lstStyle>
          <a:p>
            <a:r>
              <a:rPr lang="fr-FR" smtClean="0"/>
              <a:t>Modifiez le style du titre</a:t>
            </a:r>
            <a:endParaRPr lang="fr-FR" dirty="0"/>
          </a:p>
        </p:txBody>
      </p:sp>
      <p:sp>
        <p:nvSpPr>
          <p:cNvPr id="3" name="Espace réservé du texte 2"/>
          <p:cNvSpPr>
            <a:spLocks noGrp="1"/>
          </p:cNvSpPr>
          <p:nvPr>
            <p:ph type="body" sz="quarter" idx="13"/>
          </p:nvPr>
        </p:nvSpPr>
        <p:spPr>
          <a:xfrm>
            <a:off x="107950" y="1125538"/>
            <a:ext cx="8928546" cy="4463701"/>
          </a:xfrm>
          <a:prstGeom prst="rect">
            <a:avLst/>
          </a:prstGeom>
        </p:spPr>
        <p:txBody>
          <a:bodyPr/>
          <a:lstStyle>
            <a:lvl1pPr>
              <a:defRPr/>
            </a:lvl1pPr>
            <a:lvl2pPr marL="742950" indent="-285750">
              <a:buFont typeface="Arial" pitchFamily="34" charset="0"/>
              <a:buChar char="•"/>
              <a:defRPr/>
            </a:lvl2pPr>
            <a:lvl3pPr marL="1143000" indent="-228600">
              <a:buFont typeface="Century Gothic" pitchFamily="34" charset="0"/>
              <a:buChar char="–"/>
              <a:defRPr/>
            </a:lvl3pPr>
            <a:lvl4pPr marL="1600200" indent="-228600">
              <a:buFont typeface="Arial" pitchFamily="34" charset="0"/>
              <a:buChar char="›"/>
              <a:defRPr/>
            </a:lvl4pPr>
            <a:lvl5pPr marL="2057400" indent="-228600">
              <a:buSzPct val="60000"/>
              <a:buFont typeface="Courier New" pitchFamily="49" charset="0"/>
              <a:buChar char="o"/>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5"/>
          <p:cNvSpPr>
            <a:spLocks noGrp="1"/>
          </p:cNvSpPr>
          <p:nvPr>
            <p:ph type="sldNum" sz="quarter" idx="14"/>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CB7664DF-BF99-48CC-B3C4-E91134351D9E}" type="slidenum">
              <a:rPr lang="fr-FR"/>
              <a:pPr>
                <a:defRPr/>
              </a:pPr>
              <a:t>‹N°›</a:t>
            </a:fld>
            <a:endParaRPr lang="fr-FR" dirty="0"/>
          </a:p>
        </p:txBody>
      </p:sp>
      <p:sp>
        <p:nvSpPr>
          <p:cNvPr id="6" name="Espace réservé du pied de page 1"/>
          <p:cNvSpPr>
            <a:spLocks noGrp="1"/>
          </p:cNvSpPr>
          <p:nvPr>
            <p:ph type="ftr" sz="quarter" idx="15"/>
          </p:nvPr>
        </p:nvSpPr>
        <p:spPr/>
        <p:txBody>
          <a:bodyPr/>
          <a:lstStyle>
            <a:lvl1pPr algn="l">
              <a:defRPr sz="1100" b="0">
                <a:solidFill>
                  <a:srgbClr val="004D99"/>
                </a:solidFill>
                <a:latin typeface="+mn-lt"/>
              </a:defRPr>
            </a:lvl1pPr>
          </a:lstStyle>
          <a:p>
            <a:pPr>
              <a:defRPr/>
            </a:pPr>
            <a:r>
              <a:rPr lang="fr-FR"/>
              <a:t>Direction – Département</a:t>
            </a:r>
          </a:p>
        </p:txBody>
      </p:sp>
      <p:sp>
        <p:nvSpPr>
          <p:cNvPr id="7" name="Espace réservé de la date 2"/>
          <p:cNvSpPr>
            <a:spLocks noGrp="1"/>
          </p:cNvSpPr>
          <p:nvPr>
            <p:ph type="dt" sz="half" idx="16"/>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4264039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objet">
    <p:spTree>
      <p:nvGrpSpPr>
        <p:cNvPr id="1" name=""/>
        <p:cNvGrpSpPr/>
        <p:nvPr/>
      </p:nvGrpSpPr>
      <p:grpSpPr>
        <a:xfrm>
          <a:off x="0" y="0"/>
          <a:ext cx="0" cy="0"/>
          <a:chOff x="0" y="0"/>
          <a:chExt cx="0" cy="0"/>
        </a:xfrm>
      </p:grpSpPr>
      <p:sp>
        <p:nvSpPr>
          <p:cNvPr id="10" name="Titre 1"/>
          <p:cNvSpPr>
            <a:spLocks noGrp="1"/>
          </p:cNvSpPr>
          <p:nvPr>
            <p:ph type="ctrTitle"/>
          </p:nvPr>
        </p:nvSpPr>
        <p:spPr>
          <a:xfrm>
            <a:off x="107951" y="188640"/>
            <a:ext cx="8928546" cy="719410"/>
          </a:xfrm>
          <a:prstGeom prst="rect">
            <a:avLst/>
          </a:prstGeom>
        </p:spPr>
        <p:txBody>
          <a:bodyPr anchor="t"/>
          <a:lstStyle>
            <a:lvl1pPr algn="l">
              <a:defRPr sz="2000" b="1">
                <a:solidFill>
                  <a:schemeClr val="accent2"/>
                </a:solidFill>
                <a:latin typeface="Century Gothic" pitchFamily="34" charset="0"/>
              </a:defRPr>
            </a:lvl1pPr>
          </a:lstStyle>
          <a:p>
            <a:r>
              <a:rPr lang="fr-FR" smtClean="0"/>
              <a:t>Modifiez le style du titre</a:t>
            </a:r>
            <a:endParaRPr lang="fr-FR" dirty="0"/>
          </a:p>
        </p:txBody>
      </p:sp>
      <p:sp>
        <p:nvSpPr>
          <p:cNvPr id="11" name="Espace réservé du contenu 2"/>
          <p:cNvSpPr>
            <a:spLocks noGrp="1"/>
          </p:cNvSpPr>
          <p:nvPr>
            <p:ph idx="1"/>
          </p:nvPr>
        </p:nvSpPr>
        <p:spPr>
          <a:xfrm>
            <a:off x="117888" y="1125539"/>
            <a:ext cx="8918608" cy="4463702"/>
          </a:xfrm>
          <a:prstGeom prst="rect">
            <a:avLst/>
          </a:prstGeom>
        </p:spPr>
        <p:txBody>
          <a:bodyPr/>
          <a:lstStyle>
            <a:lvl1pPr>
              <a:defRPr baseline="0"/>
            </a:lvl1pPr>
          </a:lstStyle>
          <a:p>
            <a:pPr lvl="0"/>
            <a:r>
              <a:rPr lang="fr-FR" smtClean="0"/>
              <a:t>Modifiez les styles du texte du masque</a:t>
            </a:r>
          </a:p>
        </p:txBody>
      </p:sp>
      <p:sp>
        <p:nvSpPr>
          <p:cNvPr id="4" name="Espace réservé du numéro de diapositive 5"/>
          <p:cNvSpPr>
            <a:spLocks noGrp="1"/>
          </p:cNvSpPr>
          <p:nvPr>
            <p:ph type="sldNum" sz="quarter" idx="10"/>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BB91B259-1F5F-4038-B712-E69CBF296666}" type="slidenum">
              <a:rPr lang="fr-FR"/>
              <a:pPr>
                <a:defRPr/>
              </a:pPr>
              <a:t>‹N°›</a:t>
            </a:fld>
            <a:endParaRPr lang="fr-FR" dirty="0"/>
          </a:p>
        </p:txBody>
      </p:sp>
      <p:sp>
        <p:nvSpPr>
          <p:cNvPr id="5" name="Espace réservé du pied de page 1"/>
          <p:cNvSpPr>
            <a:spLocks noGrp="1"/>
          </p:cNvSpPr>
          <p:nvPr>
            <p:ph type="ftr" sz="quarter" idx="11"/>
          </p:nvPr>
        </p:nvSpPr>
        <p:spPr/>
        <p:txBody>
          <a:bodyPr/>
          <a:lstStyle>
            <a:lvl1pPr algn="l">
              <a:defRPr sz="1100" b="0">
                <a:solidFill>
                  <a:srgbClr val="004D99"/>
                </a:solidFill>
                <a:latin typeface="+mn-lt"/>
              </a:defRPr>
            </a:lvl1pPr>
          </a:lstStyle>
          <a:p>
            <a:pPr>
              <a:defRPr/>
            </a:pPr>
            <a:r>
              <a:rPr lang="fr-FR"/>
              <a:t>Direction – Département</a:t>
            </a:r>
          </a:p>
        </p:txBody>
      </p:sp>
      <p:sp>
        <p:nvSpPr>
          <p:cNvPr id="6" name="Espace réservé de la date 2"/>
          <p:cNvSpPr>
            <a:spLocks noGrp="1"/>
          </p:cNvSpPr>
          <p:nvPr>
            <p:ph type="dt" sz="half" idx="12"/>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72882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48449" y="172622"/>
            <a:ext cx="8829295" cy="356259"/>
          </a:xfrm>
          <a:prstGeom prst="rect">
            <a:avLst/>
          </a:prstGeom>
        </p:spPr>
        <p:txBody>
          <a:bodyPr/>
          <a:lstStyle>
            <a:lvl1pPr algn="l">
              <a:defRPr sz="2400" b="1">
                <a:solidFill>
                  <a:srgbClr val="0C419A"/>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200" y="961902"/>
            <a:ext cx="8229600" cy="5164262"/>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xmlns="" val="321593559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C5F7531E-9E06-4DEF-86D1-AADA19126C00}" type="slidenum">
              <a:rPr lang="fr-FR"/>
              <a:pPr>
                <a:defRPr/>
              </a:pPr>
              <a:t>‹N°›</a:t>
            </a:fld>
            <a:endParaRPr lang="fr-FR"/>
          </a:p>
        </p:txBody>
      </p:sp>
      <p:sp>
        <p:nvSpPr>
          <p:cNvPr id="3" name="Espace réservé du pied de page 1"/>
          <p:cNvSpPr>
            <a:spLocks noGrp="1"/>
          </p:cNvSpPr>
          <p:nvPr>
            <p:ph type="ftr" sz="quarter" idx="11"/>
          </p:nvPr>
        </p:nvSpPr>
        <p:spPr/>
        <p:txBody>
          <a:bodyPr/>
          <a:lstStyle>
            <a:lvl1pPr algn="l">
              <a:defRPr sz="1100" b="0">
                <a:solidFill>
                  <a:srgbClr val="004D99"/>
                </a:solidFill>
                <a:latin typeface="+mn-lt"/>
              </a:defRPr>
            </a:lvl1pPr>
          </a:lstStyle>
          <a:p>
            <a:pPr>
              <a:defRPr/>
            </a:pPr>
            <a:r>
              <a:rPr lang="fr-FR"/>
              <a:t>Direction – Département</a:t>
            </a:r>
          </a:p>
        </p:txBody>
      </p:sp>
      <p:sp>
        <p:nvSpPr>
          <p:cNvPr id="4" name="Espace réservé de la date 2"/>
          <p:cNvSpPr>
            <a:spLocks noGrp="1"/>
          </p:cNvSpPr>
          <p:nvPr>
            <p:ph type="dt" sz="half" idx="12"/>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275201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1182688" y="2017713"/>
            <a:ext cx="7772400" cy="41148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p:txBody>
          <a:bodyPr/>
          <a:lstStyle>
            <a:lvl1pPr>
              <a:defRPr/>
            </a:lvl1pPr>
          </a:lstStyle>
          <a:p>
            <a:pPr>
              <a:defRPr/>
            </a:pPr>
            <a:endParaRPr lang="fr-FR"/>
          </a:p>
        </p:txBody>
      </p:sp>
      <p:sp>
        <p:nvSpPr>
          <p:cNvPr id="5" name="Rectangle 12"/>
          <p:cNvSpPr>
            <a:spLocks noGrp="1" noChangeArrowheads="1"/>
          </p:cNvSpPr>
          <p:nvPr>
            <p:ph type="ftr" sz="quarter" idx="11"/>
          </p:nvPr>
        </p:nvSpPr>
        <p:spPr/>
        <p:txBody>
          <a:bodyPr/>
          <a:lstStyle>
            <a:lvl1pPr>
              <a:defRPr/>
            </a:lvl1pPr>
          </a:lstStyle>
          <a:p>
            <a:pPr>
              <a:defRPr/>
            </a:pPr>
            <a:endParaRPr lang="fr-FR"/>
          </a:p>
        </p:txBody>
      </p:sp>
      <p:sp>
        <p:nvSpPr>
          <p:cNvPr id="6" name="Rectangle 13"/>
          <p:cNvSpPr>
            <a:spLocks noGrp="1" noChangeArrowheads="1"/>
          </p:cNvSpPr>
          <p:nvPr>
            <p:ph type="sldNum" sz="quarter" idx="12"/>
          </p:nvPr>
        </p:nvSpPr>
        <p:spPr/>
        <p:txBody>
          <a:bodyPr/>
          <a:lstStyle>
            <a:lvl1pPr>
              <a:defRPr>
                <a:latin typeface="Arial" pitchFamily="34" charset="0"/>
              </a:defRPr>
            </a:lvl1pPr>
          </a:lstStyle>
          <a:p>
            <a:pPr>
              <a:defRPr/>
            </a:pPr>
            <a:fld id="{E20258E1-B4E7-4EE2-A3B2-CC717E81E819}" type="slidenum">
              <a:rPr lang="fr-FR"/>
              <a:pPr>
                <a:defRPr/>
              </a:pPr>
              <a:t>‹N°›</a:t>
            </a:fld>
            <a:endParaRPr lang="fr-FR"/>
          </a:p>
        </p:txBody>
      </p:sp>
    </p:spTree>
    <p:extLst>
      <p:ext uri="{BB962C8B-B14F-4D97-AF65-F5344CB8AC3E}">
        <p14:creationId xmlns:p14="http://schemas.microsoft.com/office/powerpoint/2010/main" xmlns="" val="301453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a:prstGeom prst="rect">
            <a:avLst/>
          </a:prstGeo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1182688" y="2017713"/>
            <a:ext cx="7772400" cy="4114800"/>
          </a:xfrm>
          <a:prstGeom prst="rect">
            <a:avLst/>
          </a:prstGeom>
        </p:spPr>
        <p:txBody>
          <a:bodyPr/>
          <a:lstStyle/>
          <a:p>
            <a:pPr lvl="0"/>
            <a:endParaRPr lang="fr-FR" noProof="0" smtClean="0"/>
          </a:p>
        </p:txBody>
      </p:sp>
      <p:sp>
        <p:nvSpPr>
          <p:cNvPr id="4" name="Rectangle 11"/>
          <p:cNvSpPr>
            <a:spLocks noGrp="1" noChangeArrowheads="1"/>
          </p:cNvSpPr>
          <p:nvPr>
            <p:ph type="dt" sz="half" idx="10"/>
          </p:nvPr>
        </p:nvSpPr>
        <p:spPr/>
        <p:txBody>
          <a:bodyPr/>
          <a:lstStyle>
            <a:lvl1pPr>
              <a:defRPr/>
            </a:lvl1pPr>
          </a:lstStyle>
          <a:p>
            <a:pPr>
              <a:defRPr/>
            </a:pPr>
            <a:endParaRPr lang="fr-FR"/>
          </a:p>
        </p:txBody>
      </p:sp>
      <p:sp>
        <p:nvSpPr>
          <p:cNvPr id="5" name="Rectangle 12"/>
          <p:cNvSpPr>
            <a:spLocks noGrp="1" noChangeArrowheads="1"/>
          </p:cNvSpPr>
          <p:nvPr>
            <p:ph type="ftr" sz="quarter" idx="11"/>
          </p:nvPr>
        </p:nvSpPr>
        <p:spPr/>
        <p:txBody>
          <a:bodyPr/>
          <a:lstStyle>
            <a:lvl1pPr>
              <a:defRPr/>
            </a:lvl1pPr>
          </a:lstStyle>
          <a:p>
            <a:pPr>
              <a:defRPr/>
            </a:pPr>
            <a:endParaRPr lang="fr-FR"/>
          </a:p>
        </p:txBody>
      </p:sp>
      <p:sp>
        <p:nvSpPr>
          <p:cNvPr id="6" name="Rectangle 13"/>
          <p:cNvSpPr>
            <a:spLocks noGrp="1" noChangeArrowheads="1"/>
          </p:cNvSpPr>
          <p:nvPr>
            <p:ph type="sldNum" sz="quarter" idx="12"/>
          </p:nvPr>
        </p:nvSpPr>
        <p:spPr/>
        <p:txBody>
          <a:bodyPr/>
          <a:lstStyle>
            <a:lvl1pPr>
              <a:defRPr>
                <a:latin typeface="Arial" pitchFamily="34" charset="0"/>
              </a:defRPr>
            </a:lvl1pPr>
          </a:lstStyle>
          <a:p>
            <a:pPr>
              <a:defRPr/>
            </a:pPr>
            <a:fld id="{9791697C-BE6B-49FD-ABCF-4F2208467AF7}" type="slidenum">
              <a:rPr lang="fr-FR"/>
              <a:pPr>
                <a:defRPr/>
              </a:pPr>
              <a:t>‹N°›</a:t>
            </a:fld>
            <a:endParaRPr lang="fr-FR"/>
          </a:p>
        </p:txBody>
      </p:sp>
    </p:spTree>
    <p:extLst>
      <p:ext uri="{BB962C8B-B14F-4D97-AF65-F5344CB8AC3E}">
        <p14:creationId xmlns:p14="http://schemas.microsoft.com/office/powerpoint/2010/main" xmlns="" val="3824322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182688" y="2017713"/>
            <a:ext cx="3810000" cy="41148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145088" y="2017713"/>
            <a:ext cx="3810000" cy="19812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145088" y="4151313"/>
            <a:ext cx="3810000" cy="19812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11"/>
          <p:cNvSpPr>
            <a:spLocks noGrp="1" noChangeArrowheads="1"/>
          </p:cNvSpPr>
          <p:nvPr>
            <p:ph type="dt" sz="half" idx="10"/>
          </p:nvPr>
        </p:nvSpPr>
        <p:spPr/>
        <p:txBody>
          <a:bodyPr/>
          <a:lstStyle>
            <a:lvl1pPr>
              <a:defRPr/>
            </a:lvl1pPr>
          </a:lstStyle>
          <a:p>
            <a:pPr>
              <a:defRPr/>
            </a:pPr>
            <a:endParaRPr lang="fr-FR"/>
          </a:p>
        </p:txBody>
      </p:sp>
      <p:sp>
        <p:nvSpPr>
          <p:cNvPr id="7" name="Rectangle 12"/>
          <p:cNvSpPr>
            <a:spLocks noGrp="1" noChangeArrowheads="1"/>
          </p:cNvSpPr>
          <p:nvPr>
            <p:ph type="ftr" sz="quarter" idx="11"/>
          </p:nvPr>
        </p:nvSpPr>
        <p:spPr/>
        <p:txBody>
          <a:bodyPr/>
          <a:lstStyle>
            <a:lvl1pPr>
              <a:defRPr/>
            </a:lvl1pPr>
          </a:lstStyle>
          <a:p>
            <a:pPr>
              <a:defRPr/>
            </a:pPr>
            <a:endParaRPr lang="fr-FR"/>
          </a:p>
        </p:txBody>
      </p:sp>
      <p:sp>
        <p:nvSpPr>
          <p:cNvPr id="8" name="Rectangle 13"/>
          <p:cNvSpPr>
            <a:spLocks noGrp="1" noChangeArrowheads="1"/>
          </p:cNvSpPr>
          <p:nvPr>
            <p:ph type="sldNum" sz="quarter" idx="12"/>
          </p:nvPr>
        </p:nvSpPr>
        <p:spPr/>
        <p:txBody>
          <a:bodyPr/>
          <a:lstStyle>
            <a:lvl1pPr>
              <a:defRPr>
                <a:latin typeface="Arial" pitchFamily="34" charset="0"/>
              </a:defRPr>
            </a:lvl1pPr>
          </a:lstStyle>
          <a:p>
            <a:pPr>
              <a:defRPr/>
            </a:pPr>
            <a:fld id="{55628A82-CB27-4463-AAED-7868950CCB0A}" type="slidenum">
              <a:rPr lang="fr-FR"/>
              <a:pPr>
                <a:defRPr/>
              </a:pPr>
              <a:t>‹N°›</a:t>
            </a:fld>
            <a:endParaRPr lang="fr-FR"/>
          </a:p>
        </p:txBody>
      </p:sp>
    </p:spTree>
    <p:extLst>
      <p:ext uri="{BB962C8B-B14F-4D97-AF65-F5344CB8AC3E}">
        <p14:creationId xmlns:p14="http://schemas.microsoft.com/office/powerpoint/2010/main" xmlns="" val="1114061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Titre 1"/>
          <p:cNvSpPr>
            <a:spLocks noGrp="1"/>
          </p:cNvSpPr>
          <p:nvPr>
            <p:ph type="ctrTitle"/>
          </p:nvPr>
        </p:nvSpPr>
        <p:spPr>
          <a:xfrm>
            <a:off x="539750" y="1268760"/>
            <a:ext cx="8064698" cy="1440160"/>
          </a:xfrm>
          <a:prstGeom prst="rect">
            <a:avLst/>
          </a:prstGeom>
        </p:spPr>
        <p:txBody>
          <a:bodyPr anchor="b"/>
          <a:lstStyle>
            <a:lvl1pPr algn="ctr">
              <a:lnSpc>
                <a:spcPct val="100000"/>
              </a:lnSpc>
              <a:defRPr sz="4000" b="1">
                <a:solidFill>
                  <a:schemeClr val="accent2"/>
                </a:solidFill>
                <a:latin typeface="Century Gothic" pitchFamily="34" charset="0"/>
              </a:defRPr>
            </a:lvl1pPr>
          </a:lstStyle>
          <a:p>
            <a:r>
              <a:rPr lang="fr-FR" smtClean="0"/>
              <a:t>Modifiez le style du titre</a:t>
            </a:r>
            <a:endParaRPr lang="fr-FR" dirty="0"/>
          </a:p>
        </p:txBody>
      </p:sp>
      <p:sp>
        <p:nvSpPr>
          <p:cNvPr id="6" name="Sous-titre 2"/>
          <p:cNvSpPr>
            <a:spLocks noGrp="1"/>
          </p:cNvSpPr>
          <p:nvPr>
            <p:ph type="subTitle" idx="1"/>
          </p:nvPr>
        </p:nvSpPr>
        <p:spPr>
          <a:xfrm>
            <a:off x="539750" y="2852936"/>
            <a:ext cx="8064698" cy="936104"/>
          </a:xfrm>
          <a:prstGeom prst="rect">
            <a:avLst/>
          </a:prstGeom>
        </p:spPr>
        <p:txBody>
          <a:bodyPr/>
          <a:lstStyle>
            <a:lvl1pPr marL="0" indent="0" algn="ctr">
              <a:buNone/>
              <a:defRPr sz="1800" b="1">
                <a:solidFill>
                  <a:schemeClr val="accent2">
                    <a:lumMod val="60000"/>
                    <a:lumOff val="4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numéro de diapositive 5"/>
          <p:cNvSpPr>
            <a:spLocks noGrp="1"/>
          </p:cNvSpPr>
          <p:nvPr>
            <p:ph type="sldNum" sz="quarter" idx="10"/>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451C551F-63B8-45C0-971D-BC9E4085DB31}" type="slidenum">
              <a:rPr lang="fr-FR"/>
              <a:pPr>
                <a:defRPr/>
              </a:pPr>
              <a:t>‹N°›</a:t>
            </a:fld>
            <a:endParaRPr lang="fr-FR"/>
          </a:p>
        </p:txBody>
      </p:sp>
      <p:sp>
        <p:nvSpPr>
          <p:cNvPr id="7" name="Espace réservé du pied de page 1"/>
          <p:cNvSpPr>
            <a:spLocks noGrp="1"/>
          </p:cNvSpPr>
          <p:nvPr>
            <p:ph type="ftr" sz="quarter" idx="11"/>
          </p:nvPr>
        </p:nvSpPr>
        <p:spPr/>
        <p:txBody>
          <a:bodyPr/>
          <a:lstStyle>
            <a:lvl1pPr algn="l">
              <a:defRPr sz="1100" b="0">
                <a:solidFill>
                  <a:srgbClr val="004D99"/>
                </a:solidFill>
                <a:latin typeface="+mn-lt"/>
              </a:defRPr>
            </a:lvl1pPr>
          </a:lstStyle>
          <a:p>
            <a:pPr>
              <a:defRPr/>
            </a:pPr>
            <a:r>
              <a:rPr lang="fr-FR"/>
              <a:t>Direction – Département</a:t>
            </a:r>
          </a:p>
        </p:txBody>
      </p:sp>
      <p:sp>
        <p:nvSpPr>
          <p:cNvPr id="8" name="Espace réservé de la date 2"/>
          <p:cNvSpPr>
            <a:spLocks noGrp="1"/>
          </p:cNvSpPr>
          <p:nvPr>
            <p:ph type="dt" sz="half" idx="12"/>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325406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sommaire">
    <p:spTree>
      <p:nvGrpSpPr>
        <p:cNvPr id="1" name=""/>
        <p:cNvGrpSpPr/>
        <p:nvPr/>
      </p:nvGrpSpPr>
      <p:grpSpPr>
        <a:xfrm>
          <a:off x="0" y="0"/>
          <a:ext cx="0" cy="0"/>
          <a:chOff x="0" y="0"/>
          <a:chExt cx="0" cy="0"/>
        </a:xfrm>
      </p:grpSpPr>
      <p:pic>
        <p:nvPicPr>
          <p:cNvPr id="4" name="Picture 5" descr="vague_filetsBleus"/>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107951" y="188640"/>
            <a:ext cx="8928100" cy="719410"/>
          </a:xfrm>
          <a:prstGeom prst="rect">
            <a:avLst/>
          </a:prstGeom>
        </p:spPr>
        <p:txBody>
          <a:bodyPr anchor="b"/>
          <a:lstStyle>
            <a:lvl1pPr algn="l">
              <a:defRPr sz="2000" b="1">
                <a:solidFill>
                  <a:schemeClr val="accent2"/>
                </a:solidFill>
                <a:latin typeface="Century Gothic" pitchFamily="34" charset="0"/>
              </a:defRPr>
            </a:lvl1pPr>
          </a:lstStyle>
          <a:p>
            <a:r>
              <a:rPr lang="fr-FR" smtClean="0"/>
              <a:t>Modifiez le style du titre</a:t>
            </a:r>
            <a:endParaRPr lang="fr-FR" dirty="0"/>
          </a:p>
        </p:txBody>
      </p:sp>
      <p:sp>
        <p:nvSpPr>
          <p:cNvPr id="8" name="Espace réservé du texte 2"/>
          <p:cNvSpPr>
            <a:spLocks noGrp="1"/>
          </p:cNvSpPr>
          <p:nvPr>
            <p:ph type="body" sz="quarter" idx="13"/>
          </p:nvPr>
        </p:nvSpPr>
        <p:spPr>
          <a:xfrm>
            <a:off x="899592" y="1125539"/>
            <a:ext cx="8136904" cy="4319686"/>
          </a:xfrm>
          <a:prstGeom prst="rect">
            <a:avLst/>
          </a:prstGeom>
        </p:spPr>
        <p:txBody>
          <a:bodyPr/>
          <a:lstStyle>
            <a:lvl1pPr>
              <a:lnSpc>
                <a:spcPct val="150000"/>
              </a:lnSpc>
              <a:defRPr b="1"/>
            </a:lvl1pPr>
            <a:lvl2pPr marL="742950" indent="-285750">
              <a:buFont typeface="Arial" pitchFamily="34" charset="0"/>
              <a:buChar char="•"/>
              <a:defRPr/>
            </a:lvl2pPr>
            <a:lvl3pPr marL="1143000" indent="-228600">
              <a:buFont typeface="Century Gothic" pitchFamily="34" charset="0"/>
              <a:buChar char="–"/>
              <a:defRPr/>
            </a:lvl3pPr>
            <a:lvl4pPr marL="1600200" indent="-228600">
              <a:buFont typeface="Arial" pitchFamily="34" charset="0"/>
              <a:buChar char="›"/>
              <a:defRPr/>
            </a:lvl4pPr>
            <a:lvl5pPr marL="2057400" indent="-228600">
              <a:buSzPct val="60000"/>
              <a:buFont typeface="Courier New" pitchFamily="49" charset="0"/>
              <a:buChar char="o"/>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numéro de diapositive 5"/>
          <p:cNvSpPr>
            <a:spLocks noGrp="1"/>
          </p:cNvSpPr>
          <p:nvPr>
            <p:ph type="sldNum" sz="quarter" idx="14"/>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BD35E0BA-35AD-433B-AB3D-3676D4C691C1}" type="slidenum">
              <a:rPr lang="fr-FR"/>
              <a:pPr>
                <a:defRPr/>
              </a:pPr>
              <a:t>‹N°›</a:t>
            </a:fld>
            <a:endParaRPr lang="fr-FR"/>
          </a:p>
        </p:txBody>
      </p:sp>
      <p:sp>
        <p:nvSpPr>
          <p:cNvPr id="6" name="Espace réservé du pied de page 1"/>
          <p:cNvSpPr>
            <a:spLocks noGrp="1"/>
          </p:cNvSpPr>
          <p:nvPr>
            <p:ph type="ftr" sz="quarter" idx="15"/>
          </p:nvPr>
        </p:nvSpPr>
        <p:spPr/>
        <p:txBody>
          <a:bodyPr/>
          <a:lstStyle>
            <a:lvl1pPr algn="l">
              <a:defRPr sz="1100" b="0">
                <a:solidFill>
                  <a:srgbClr val="004D99"/>
                </a:solidFill>
                <a:latin typeface="+mn-lt"/>
              </a:defRPr>
            </a:lvl1pPr>
          </a:lstStyle>
          <a:p>
            <a:pPr>
              <a:defRPr/>
            </a:pPr>
            <a:r>
              <a:rPr lang="fr-FR"/>
              <a:t>Direction – Département</a:t>
            </a:r>
          </a:p>
        </p:txBody>
      </p:sp>
      <p:sp>
        <p:nvSpPr>
          <p:cNvPr id="7" name="Espace réservé de la date 2"/>
          <p:cNvSpPr>
            <a:spLocks noGrp="1"/>
          </p:cNvSpPr>
          <p:nvPr>
            <p:ph type="dt" sz="half" idx="16"/>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3071058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plan">
    <p:spTree>
      <p:nvGrpSpPr>
        <p:cNvPr id="1" name=""/>
        <p:cNvGrpSpPr/>
        <p:nvPr/>
      </p:nvGrpSpPr>
      <p:grpSpPr>
        <a:xfrm>
          <a:off x="0" y="0"/>
          <a:ext cx="0" cy="0"/>
          <a:chOff x="0" y="0"/>
          <a:chExt cx="0" cy="0"/>
        </a:xfrm>
      </p:grpSpPr>
      <p:sp>
        <p:nvSpPr>
          <p:cNvPr id="7" name="Espace réservé du texte 2"/>
          <p:cNvSpPr>
            <a:spLocks noGrp="1"/>
          </p:cNvSpPr>
          <p:nvPr>
            <p:ph type="body" sz="quarter" idx="13"/>
          </p:nvPr>
        </p:nvSpPr>
        <p:spPr>
          <a:xfrm>
            <a:off x="899592" y="1125539"/>
            <a:ext cx="8136904" cy="4319686"/>
          </a:xfrm>
          <a:prstGeom prst="rect">
            <a:avLst/>
          </a:prstGeom>
        </p:spPr>
        <p:txBody>
          <a:bodyPr/>
          <a:lstStyle>
            <a:lvl1pPr>
              <a:lnSpc>
                <a:spcPct val="150000"/>
              </a:lnSpc>
              <a:defRPr b="1"/>
            </a:lvl1pPr>
            <a:lvl2pPr marL="742950" indent="-285750">
              <a:buFont typeface="Arial" pitchFamily="34" charset="0"/>
              <a:buChar char="•"/>
              <a:defRPr/>
            </a:lvl2pPr>
            <a:lvl3pPr marL="1143000" indent="-228600">
              <a:buFont typeface="Century Gothic" pitchFamily="34" charset="0"/>
              <a:buChar char="–"/>
              <a:defRPr/>
            </a:lvl3pPr>
            <a:lvl4pPr marL="1600200" indent="-228600">
              <a:buFont typeface="Arial" pitchFamily="34" charset="0"/>
              <a:buChar char="›"/>
              <a:defRPr/>
            </a:lvl4pPr>
            <a:lvl5pPr marL="2057400" indent="-228600">
              <a:buSzPct val="60000"/>
              <a:buFont typeface="Courier New" pitchFamily="49" charset="0"/>
              <a:buChar char="o"/>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3" name="Espace réservé du numéro de diapositive 5"/>
          <p:cNvSpPr>
            <a:spLocks noGrp="1"/>
          </p:cNvSpPr>
          <p:nvPr>
            <p:ph type="sldNum" sz="quarter" idx="14"/>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8DD25DB2-1121-4E96-8D25-5FB7DFC2E378}" type="slidenum">
              <a:rPr lang="fr-FR"/>
              <a:pPr>
                <a:defRPr/>
              </a:pPr>
              <a:t>‹N°›</a:t>
            </a:fld>
            <a:endParaRPr lang="fr-FR"/>
          </a:p>
        </p:txBody>
      </p:sp>
      <p:sp>
        <p:nvSpPr>
          <p:cNvPr id="4" name="Espace réservé du pied de page 1"/>
          <p:cNvSpPr>
            <a:spLocks noGrp="1"/>
          </p:cNvSpPr>
          <p:nvPr>
            <p:ph type="ftr" sz="quarter" idx="15"/>
          </p:nvPr>
        </p:nvSpPr>
        <p:spPr/>
        <p:txBody>
          <a:bodyPr/>
          <a:lstStyle>
            <a:lvl1pPr algn="l">
              <a:defRPr sz="1100" b="0">
                <a:solidFill>
                  <a:srgbClr val="004D99"/>
                </a:solidFill>
                <a:latin typeface="+mn-lt"/>
              </a:defRPr>
            </a:lvl1pPr>
          </a:lstStyle>
          <a:p>
            <a:pPr>
              <a:defRPr/>
            </a:pPr>
            <a:r>
              <a:rPr lang="fr-FR"/>
              <a:t>Direction – Département</a:t>
            </a:r>
          </a:p>
        </p:txBody>
      </p:sp>
      <p:sp>
        <p:nvSpPr>
          <p:cNvPr id="5" name="Espace réservé de la date 2"/>
          <p:cNvSpPr>
            <a:spLocks noGrp="1"/>
          </p:cNvSpPr>
          <p:nvPr>
            <p:ph type="dt" sz="half" idx="16"/>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359380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sur 1 ligne) et contenu">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620713"/>
            <a:ext cx="9144000"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solidFill>
                <a:srgbClr val="004D99"/>
              </a:solidFill>
              <a:effectLst>
                <a:outerShdw blurRad="38100" dist="38100" dir="2700000" algn="tl">
                  <a:srgbClr val="000000">
                    <a:alpha val="43137"/>
                  </a:srgbClr>
                </a:outerShdw>
              </a:effectLst>
              <a:latin typeface="Arial" charset="0"/>
            </a:endParaRPr>
          </a:p>
        </p:txBody>
      </p:sp>
      <p:sp>
        <p:nvSpPr>
          <p:cNvPr id="10" name="Titre 1"/>
          <p:cNvSpPr>
            <a:spLocks noGrp="1"/>
          </p:cNvSpPr>
          <p:nvPr>
            <p:ph type="ctrTitle"/>
          </p:nvPr>
        </p:nvSpPr>
        <p:spPr>
          <a:xfrm>
            <a:off x="107951" y="188640"/>
            <a:ext cx="8928546" cy="432048"/>
          </a:xfrm>
          <a:prstGeom prst="rect">
            <a:avLst/>
          </a:prstGeom>
        </p:spPr>
        <p:txBody>
          <a:bodyPr anchor="t"/>
          <a:lstStyle>
            <a:lvl1pPr algn="l">
              <a:defRPr sz="2000" b="1">
                <a:solidFill>
                  <a:schemeClr val="accent2"/>
                </a:solidFill>
                <a:latin typeface="Century Gothic" pitchFamily="34" charset="0"/>
              </a:defRPr>
            </a:lvl1pPr>
          </a:lstStyle>
          <a:p>
            <a:r>
              <a:rPr lang="fr-FR" smtClean="0"/>
              <a:t>Modifiez le style du titre</a:t>
            </a:r>
            <a:endParaRPr lang="fr-FR" dirty="0"/>
          </a:p>
        </p:txBody>
      </p:sp>
      <p:sp>
        <p:nvSpPr>
          <p:cNvPr id="3" name="Espace réservé du texte 2"/>
          <p:cNvSpPr>
            <a:spLocks noGrp="1"/>
          </p:cNvSpPr>
          <p:nvPr>
            <p:ph type="body" sz="quarter" idx="13"/>
          </p:nvPr>
        </p:nvSpPr>
        <p:spPr>
          <a:xfrm>
            <a:off x="107950" y="836712"/>
            <a:ext cx="8928546" cy="4752527"/>
          </a:xfrm>
          <a:prstGeom prst="rect">
            <a:avLst/>
          </a:prstGeom>
        </p:spPr>
        <p:txBody>
          <a:bodyPr/>
          <a:lstStyle>
            <a:lvl1pPr>
              <a:defRPr/>
            </a:lvl1pPr>
            <a:lvl2pPr marL="742950" indent="-285750">
              <a:buFont typeface="Arial" pitchFamily="34" charset="0"/>
              <a:buChar char="•"/>
              <a:defRPr/>
            </a:lvl2pPr>
            <a:lvl3pPr marL="1143000" indent="-228600">
              <a:buFont typeface="Century Gothic" pitchFamily="34" charset="0"/>
              <a:buChar char="–"/>
              <a:defRPr/>
            </a:lvl3pPr>
            <a:lvl4pPr marL="1600200" indent="-228600">
              <a:buFont typeface="Arial" pitchFamily="34" charset="0"/>
              <a:buChar char="›"/>
              <a:defRPr/>
            </a:lvl4pPr>
            <a:lvl5pPr marL="2057400" indent="-228600">
              <a:buSzPct val="60000"/>
              <a:buFont typeface="Courier New" pitchFamily="49" charset="0"/>
              <a:buChar char="o"/>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5"/>
          <p:cNvSpPr>
            <a:spLocks noGrp="1"/>
          </p:cNvSpPr>
          <p:nvPr>
            <p:ph type="sldNum" sz="quarter" idx="14"/>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9C7F0F5F-A3AB-4397-877C-FC83B0BC70D0}" type="slidenum">
              <a:rPr lang="fr-FR"/>
              <a:pPr>
                <a:defRPr/>
              </a:pPr>
              <a:t>‹N°›</a:t>
            </a:fld>
            <a:endParaRPr lang="fr-FR" dirty="0"/>
          </a:p>
        </p:txBody>
      </p:sp>
      <p:sp>
        <p:nvSpPr>
          <p:cNvPr id="6" name="Espace réservé du pied de page 1"/>
          <p:cNvSpPr>
            <a:spLocks noGrp="1"/>
          </p:cNvSpPr>
          <p:nvPr>
            <p:ph type="ftr" sz="quarter" idx="15"/>
          </p:nvPr>
        </p:nvSpPr>
        <p:spPr/>
        <p:txBody>
          <a:bodyPr/>
          <a:lstStyle>
            <a:lvl1pPr algn="l">
              <a:defRPr sz="1100" b="0">
                <a:solidFill>
                  <a:srgbClr val="004D99"/>
                </a:solidFill>
                <a:latin typeface="+mn-lt"/>
              </a:defRPr>
            </a:lvl1pPr>
          </a:lstStyle>
          <a:p>
            <a:pPr>
              <a:defRPr/>
            </a:pPr>
            <a:r>
              <a:rPr lang="fr-FR"/>
              <a:t>Direction – Département</a:t>
            </a:r>
          </a:p>
        </p:txBody>
      </p:sp>
      <p:sp>
        <p:nvSpPr>
          <p:cNvPr id="7" name="Espace réservé de la date 2"/>
          <p:cNvSpPr>
            <a:spLocks noGrp="1"/>
          </p:cNvSpPr>
          <p:nvPr>
            <p:ph type="dt" sz="half" idx="16"/>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1245299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ur 2 lignes) et contenu">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908050"/>
            <a:ext cx="9144000"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solidFill>
                <a:srgbClr val="004D99"/>
              </a:solidFill>
              <a:effectLst>
                <a:outerShdw blurRad="38100" dist="38100" dir="2700000" algn="tl">
                  <a:srgbClr val="000000">
                    <a:alpha val="43137"/>
                  </a:srgbClr>
                </a:outerShdw>
              </a:effectLst>
              <a:latin typeface="Arial" charset="0"/>
            </a:endParaRPr>
          </a:p>
        </p:txBody>
      </p:sp>
      <p:sp>
        <p:nvSpPr>
          <p:cNvPr id="10" name="Titre 1"/>
          <p:cNvSpPr>
            <a:spLocks noGrp="1"/>
          </p:cNvSpPr>
          <p:nvPr>
            <p:ph type="ctrTitle"/>
          </p:nvPr>
        </p:nvSpPr>
        <p:spPr>
          <a:xfrm>
            <a:off x="107951" y="188640"/>
            <a:ext cx="8928546" cy="719410"/>
          </a:xfrm>
          <a:prstGeom prst="rect">
            <a:avLst/>
          </a:prstGeom>
        </p:spPr>
        <p:txBody>
          <a:bodyPr anchor="t"/>
          <a:lstStyle>
            <a:lvl1pPr algn="l">
              <a:defRPr sz="2000" b="1">
                <a:solidFill>
                  <a:schemeClr val="accent2"/>
                </a:solidFill>
                <a:latin typeface="Century Gothic" pitchFamily="34" charset="0"/>
              </a:defRPr>
            </a:lvl1pPr>
          </a:lstStyle>
          <a:p>
            <a:r>
              <a:rPr lang="fr-FR" smtClean="0"/>
              <a:t>Modifiez le style du titre</a:t>
            </a:r>
            <a:endParaRPr lang="fr-FR" dirty="0"/>
          </a:p>
        </p:txBody>
      </p:sp>
      <p:sp>
        <p:nvSpPr>
          <p:cNvPr id="3" name="Espace réservé du texte 2"/>
          <p:cNvSpPr>
            <a:spLocks noGrp="1"/>
          </p:cNvSpPr>
          <p:nvPr>
            <p:ph type="body" sz="quarter" idx="13"/>
          </p:nvPr>
        </p:nvSpPr>
        <p:spPr>
          <a:xfrm>
            <a:off x="107950" y="1125538"/>
            <a:ext cx="8928546" cy="4463701"/>
          </a:xfrm>
          <a:prstGeom prst="rect">
            <a:avLst/>
          </a:prstGeom>
        </p:spPr>
        <p:txBody>
          <a:bodyPr/>
          <a:lstStyle>
            <a:lvl1pPr>
              <a:defRPr/>
            </a:lvl1pPr>
            <a:lvl2pPr marL="742950" indent="-285750">
              <a:buFont typeface="Arial" pitchFamily="34" charset="0"/>
              <a:buChar char="•"/>
              <a:defRPr/>
            </a:lvl2pPr>
            <a:lvl3pPr marL="1143000" indent="-228600">
              <a:buFont typeface="Century Gothic" pitchFamily="34" charset="0"/>
              <a:buChar char="–"/>
              <a:defRPr/>
            </a:lvl3pPr>
            <a:lvl4pPr marL="1600200" indent="-228600">
              <a:buFont typeface="Arial" pitchFamily="34" charset="0"/>
              <a:buChar char="›"/>
              <a:defRPr/>
            </a:lvl4pPr>
            <a:lvl5pPr marL="2057400" indent="-228600">
              <a:buSzPct val="60000"/>
              <a:buFont typeface="Courier New" pitchFamily="49" charset="0"/>
              <a:buChar char="o"/>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numéro de diapositive 5"/>
          <p:cNvSpPr>
            <a:spLocks noGrp="1"/>
          </p:cNvSpPr>
          <p:nvPr>
            <p:ph type="sldNum" sz="quarter" idx="14"/>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EE0FB704-C937-4D7B-84CC-F35D00928623}" type="slidenum">
              <a:rPr lang="fr-FR"/>
              <a:pPr>
                <a:defRPr/>
              </a:pPr>
              <a:t>‹N°›</a:t>
            </a:fld>
            <a:endParaRPr lang="fr-FR" dirty="0"/>
          </a:p>
        </p:txBody>
      </p:sp>
      <p:sp>
        <p:nvSpPr>
          <p:cNvPr id="6" name="Espace réservé du pied de page 1"/>
          <p:cNvSpPr>
            <a:spLocks noGrp="1"/>
          </p:cNvSpPr>
          <p:nvPr>
            <p:ph type="ftr" sz="quarter" idx="15"/>
          </p:nvPr>
        </p:nvSpPr>
        <p:spPr/>
        <p:txBody>
          <a:bodyPr/>
          <a:lstStyle>
            <a:lvl1pPr algn="l">
              <a:defRPr sz="1100" b="0">
                <a:solidFill>
                  <a:srgbClr val="004D99"/>
                </a:solidFill>
                <a:latin typeface="+mn-lt"/>
              </a:defRPr>
            </a:lvl1pPr>
          </a:lstStyle>
          <a:p>
            <a:pPr>
              <a:defRPr/>
            </a:pPr>
            <a:r>
              <a:rPr lang="fr-FR"/>
              <a:t>Direction – Département</a:t>
            </a:r>
          </a:p>
        </p:txBody>
      </p:sp>
      <p:sp>
        <p:nvSpPr>
          <p:cNvPr id="7" name="Espace réservé de la date 2"/>
          <p:cNvSpPr>
            <a:spLocks noGrp="1"/>
          </p:cNvSpPr>
          <p:nvPr>
            <p:ph type="dt" sz="half" idx="16"/>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2871206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objet">
    <p:spTree>
      <p:nvGrpSpPr>
        <p:cNvPr id="1" name=""/>
        <p:cNvGrpSpPr/>
        <p:nvPr/>
      </p:nvGrpSpPr>
      <p:grpSpPr>
        <a:xfrm>
          <a:off x="0" y="0"/>
          <a:ext cx="0" cy="0"/>
          <a:chOff x="0" y="0"/>
          <a:chExt cx="0" cy="0"/>
        </a:xfrm>
      </p:grpSpPr>
      <p:sp>
        <p:nvSpPr>
          <p:cNvPr id="10" name="Titre 1"/>
          <p:cNvSpPr>
            <a:spLocks noGrp="1"/>
          </p:cNvSpPr>
          <p:nvPr>
            <p:ph type="ctrTitle"/>
          </p:nvPr>
        </p:nvSpPr>
        <p:spPr>
          <a:xfrm>
            <a:off x="107951" y="188640"/>
            <a:ext cx="8928546" cy="719410"/>
          </a:xfrm>
          <a:prstGeom prst="rect">
            <a:avLst/>
          </a:prstGeom>
        </p:spPr>
        <p:txBody>
          <a:bodyPr anchor="t"/>
          <a:lstStyle>
            <a:lvl1pPr algn="l">
              <a:defRPr sz="2000" b="1">
                <a:solidFill>
                  <a:schemeClr val="accent2"/>
                </a:solidFill>
                <a:latin typeface="Century Gothic" pitchFamily="34" charset="0"/>
              </a:defRPr>
            </a:lvl1pPr>
          </a:lstStyle>
          <a:p>
            <a:r>
              <a:rPr lang="fr-FR" smtClean="0"/>
              <a:t>Modifiez le style du titre</a:t>
            </a:r>
            <a:endParaRPr lang="fr-FR" dirty="0"/>
          </a:p>
        </p:txBody>
      </p:sp>
      <p:sp>
        <p:nvSpPr>
          <p:cNvPr id="11" name="Espace réservé du contenu 2"/>
          <p:cNvSpPr>
            <a:spLocks noGrp="1"/>
          </p:cNvSpPr>
          <p:nvPr>
            <p:ph idx="1"/>
          </p:nvPr>
        </p:nvSpPr>
        <p:spPr>
          <a:xfrm>
            <a:off x="117888" y="1125539"/>
            <a:ext cx="8918608" cy="4463702"/>
          </a:xfrm>
          <a:prstGeom prst="rect">
            <a:avLst/>
          </a:prstGeom>
        </p:spPr>
        <p:txBody>
          <a:bodyPr/>
          <a:lstStyle>
            <a:lvl1pPr>
              <a:defRPr baseline="0"/>
            </a:lvl1pPr>
          </a:lstStyle>
          <a:p>
            <a:pPr lvl="0"/>
            <a:r>
              <a:rPr lang="fr-FR" smtClean="0"/>
              <a:t>Modifiez les styles du texte du masque</a:t>
            </a:r>
          </a:p>
        </p:txBody>
      </p:sp>
      <p:sp>
        <p:nvSpPr>
          <p:cNvPr id="4" name="Espace réservé du numéro de diapositive 5"/>
          <p:cNvSpPr>
            <a:spLocks noGrp="1"/>
          </p:cNvSpPr>
          <p:nvPr>
            <p:ph type="sldNum" sz="quarter" idx="10"/>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A076FD83-FF60-4531-85C6-9E9FB8643F54}" type="slidenum">
              <a:rPr lang="fr-FR"/>
              <a:pPr>
                <a:defRPr/>
              </a:pPr>
              <a:t>‹N°›</a:t>
            </a:fld>
            <a:endParaRPr lang="fr-FR" dirty="0"/>
          </a:p>
        </p:txBody>
      </p:sp>
      <p:sp>
        <p:nvSpPr>
          <p:cNvPr id="5" name="Espace réservé du pied de page 1"/>
          <p:cNvSpPr>
            <a:spLocks noGrp="1"/>
          </p:cNvSpPr>
          <p:nvPr>
            <p:ph type="ftr" sz="quarter" idx="11"/>
          </p:nvPr>
        </p:nvSpPr>
        <p:spPr/>
        <p:txBody>
          <a:bodyPr/>
          <a:lstStyle>
            <a:lvl1pPr algn="l">
              <a:defRPr sz="1100" b="0">
                <a:solidFill>
                  <a:srgbClr val="004D99"/>
                </a:solidFill>
                <a:latin typeface="+mn-lt"/>
              </a:defRPr>
            </a:lvl1pPr>
          </a:lstStyle>
          <a:p>
            <a:pPr>
              <a:defRPr/>
            </a:pPr>
            <a:r>
              <a:rPr lang="fr-FR"/>
              <a:t>Direction – Département</a:t>
            </a:r>
          </a:p>
        </p:txBody>
      </p:sp>
      <p:sp>
        <p:nvSpPr>
          <p:cNvPr id="6" name="Espace réservé de la date 2"/>
          <p:cNvSpPr>
            <a:spLocks noGrp="1"/>
          </p:cNvSpPr>
          <p:nvPr>
            <p:ph type="dt" sz="half" idx="12"/>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277954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xmlns="" val="56403081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a:xfrm>
            <a:off x="6902450" y="6448425"/>
            <a:ext cx="2133600" cy="365125"/>
          </a:xfrm>
        </p:spPr>
        <p:txBody>
          <a:bodyPr/>
          <a:lstStyle>
            <a:lvl1pPr>
              <a:defRPr sz="1100">
                <a:solidFill>
                  <a:srgbClr val="004D99">
                    <a:lumMod val="20000"/>
                    <a:lumOff val="80000"/>
                  </a:srgbClr>
                </a:solidFill>
                <a:latin typeface="+mn-lt"/>
              </a:defRPr>
            </a:lvl1pPr>
          </a:lstStyle>
          <a:p>
            <a:pPr>
              <a:defRPr/>
            </a:pPr>
            <a:fld id="{131EF5E5-0CAE-4ADB-BE75-CACE8A668D16}" type="slidenum">
              <a:rPr lang="fr-FR"/>
              <a:pPr>
                <a:defRPr/>
              </a:pPr>
              <a:t>‹N°›</a:t>
            </a:fld>
            <a:endParaRPr lang="fr-FR"/>
          </a:p>
        </p:txBody>
      </p:sp>
      <p:sp>
        <p:nvSpPr>
          <p:cNvPr id="3" name="Espace réservé du pied de page 1"/>
          <p:cNvSpPr>
            <a:spLocks noGrp="1"/>
          </p:cNvSpPr>
          <p:nvPr>
            <p:ph type="ftr" sz="quarter" idx="11"/>
          </p:nvPr>
        </p:nvSpPr>
        <p:spPr/>
        <p:txBody>
          <a:bodyPr/>
          <a:lstStyle>
            <a:lvl1pPr algn="l">
              <a:defRPr sz="1100" b="0">
                <a:solidFill>
                  <a:srgbClr val="004D99"/>
                </a:solidFill>
                <a:latin typeface="+mn-lt"/>
              </a:defRPr>
            </a:lvl1pPr>
          </a:lstStyle>
          <a:p>
            <a:pPr>
              <a:defRPr/>
            </a:pPr>
            <a:r>
              <a:rPr lang="fr-FR"/>
              <a:t>Direction – Département</a:t>
            </a:r>
          </a:p>
        </p:txBody>
      </p:sp>
      <p:sp>
        <p:nvSpPr>
          <p:cNvPr id="4" name="Espace réservé de la date 2"/>
          <p:cNvSpPr>
            <a:spLocks noGrp="1"/>
          </p:cNvSpPr>
          <p:nvPr>
            <p:ph type="dt" sz="half" idx="12"/>
          </p:nvPr>
        </p:nvSpPr>
        <p:spPr/>
        <p:txBody>
          <a:bodyPr/>
          <a:lstStyle>
            <a:lvl1pPr algn="l">
              <a:defRPr sz="1100" b="0">
                <a:solidFill>
                  <a:srgbClr val="004D99"/>
                </a:solidFill>
                <a:latin typeface="+mn-lt"/>
              </a:defRPr>
            </a:lvl1pPr>
          </a:lstStyle>
          <a:p>
            <a:pPr>
              <a:defRPr/>
            </a:pPr>
            <a:r>
              <a:rPr lang="fr-FR"/>
              <a:t>Date</a:t>
            </a:r>
            <a:endParaRPr lang="fr-FR" dirty="0"/>
          </a:p>
        </p:txBody>
      </p:sp>
    </p:spTree>
    <p:extLst>
      <p:ext uri="{BB962C8B-B14F-4D97-AF65-F5344CB8AC3E}">
        <p14:creationId xmlns:p14="http://schemas.microsoft.com/office/powerpoint/2010/main" xmlns="" val="3849985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1182688" y="2017713"/>
            <a:ext cx="7772400" cy="41148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p:txBody>
          <a:bodyPr/>
          <a:lstStyle>
            <a:lvl1pPr>
              <a:defRPr/>
            </a:lvl1pPr>
          </a:lstStyle>
          <a:p>
            <a:pPr>
              <a:defRPr/>
            </a:pPr>
            <a:endParaRPr lang="fr-FR"/>
          </a:p>
        </p:txBody>
      </p:sp>
      <p:sp>
        <p:nvSpPr>
          <p:cNvPr id="5" name="Rectangle 12"/>
          <p:cNvSpPr>
            <a:spLocks noGrp="1" noChangeArrowheads="1"/>
          </p:cNvSpPr>
          <p:nvPr>
            <p:ph type="ftr" sz="quarter" idx="11"/>
          </p:nvPr>
        </p:nvSpPr>
        <p:spPr/>
        <p:txBody>
          <a:bodyPr/>
          <a:lstStyle>
            <a:lvl1pPr>
              <a:defRPr/>
            </a:lvl1pPr>
          </a:lstStyle>
          <a:p>
            <a:pPr>
              <a:defRPr/>
            </a:pPr>
            <a:endParaRPr lang="fr-FR"/>
          </a:p>
        </p:txBody>
      </p:sp>
      <p:sp>
        <p:nvSpPr>
          <p:cNvPr id="6" name="Rectangle 13"/>
          <p:cNvSpPr>
            <a:spLocks noGrp="1" noChangeArrowheads="1"/>
          </p:cNvSpPr>
          <p:nvPr>
            <p:ph type="sldNum" sz="quarter" idx="12"/>
          </p:nvPr>
        </p:nvSpPr>
        <p:spPr/>
        <p:txBody>
          <a:bodyPr/>
          <a:lstStyle>
            <a:lvl1pPr>
              <a:defRPr>
                <a:latin typeface="Arial" pitchFamily="34" charset="0"/>
              </a:defRPr>
            </a:lvl1pPr>
          </a:lstStyle>
          <a:p>
            <a:pPr>
              <a:defRPr/>
            </a:pPr>
            <a:fld id="{643088AA-7E40-4531-B5E1-85187F8430E3}" type="slidenum">
              <a:rPr lang="fr-FR"/>
              <a:pPr>
                <a:defRPr/>
              </a:pPr>
              <a:t>‹N°›</a:t>
            </a:fld>
            <a:endParaRPr lang="fr-FR"/>
          </a:p>
        </p:txBody>
      </p:sp>
    </p:spTree>
    <p:extLst>
      <p:ext uri="{BB962C8B-B14F-4D97-AF65-F5344CB8AC3E}">
        <p14:creationId xmlns:p14="http://schemas.microsoft.com/office/powerpoint/2010/main" xmlns="" val="1274720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a:prstGeom prst="rect">
            <a:avLst/>
          </a:prstGeo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1182688" y="2017713"/>
            <a:ext cx="7772400" cy="4114800"/>
          </a:xfrm>
          <a:prstGeom prst="rect">
            <a:avLst/>
          </a:prstGeom>
        </p:spPr>
        <p:txBody>
          <a:bodyPr/>
          <a:lstStyle/>
          <a:p>
            <a:pPr lvl="0"/>
            <a:endParaRPr lang="fr-FR" noProof="0" smtClean="0"/>
          </a:p>
        </p:txBody>
      </p:sp>
      <p:sp>
        <p:nvSpPr>
          <p:cNvPr id="4" name="Rectangle 11"/>
          <p:cNvSpPr>
            <a:spLocks noGrp="1" noChangeArrowheads="1"/>
          </p:cNvSpPr>
          <p:nvPr>
            <p:ph type="dt" sz="half" idx="10"/>
          </p:nvPr>
        </p:nvSpPr>
        <p:spPr/>
        <p:txBody>
          <a:bodyPr/>
          <a:lstStyle>
            <a:lvl1pPr>
              <a:defRPr/>
            </a:lvl1pPr>
          </a:lstStyle>
          <a:p>
            <a:pPr>
              <a:defRPr/>
            </a:pPr>
            <a:endParaRPr lang="fr-FR"/>
          </a:p>
        </p:txBody>
      </p:sp>
      <p:sp>
        <p:nvSpPr>
          <p:cNvPr id="5" name="Rectangle 12"/>
          <p:cNvSpPr>
            <a:spLocks noGrp="1" noChangeArrowheads="1"/>
          </p:cNvSpPr>
          <p:nvPr>
            <p:ph type="ftr" sz="quarter" idx="11"/>
          </p:nvPr>
        </p:nvSpPr>
        <p:spPr/>
        <p:txBody>
          <a:bodyPr/>
          <a:lstStyle>
            <a:lvl1pPr>
              <a:defRPr/>
            </a:lvl1pPr>
          </a:lstStyle>
          <a:p>
            <a:pPr>
              <a:defRPr/>
            </a:pPr>
            <a:endParaRPr lang="fr-FR"/>
          </a:p>
        </p:txBody>
      </p:sp>
      <p:sp>
        <p:nvSpPr>
          <p:cNvPr id="6" name="Rectangle 13"/>
          <p:cNvSpPr>
            <a:spLocks noGrp="1" noChangeArrowheads="1"/>
          </p:cNvSpPr>
          <p:nvPr>
            <p:ph type="sldNum" sz="quarter" idx="12"/>
          </p:nvPr>
        </p:nvSpPr>
        <p:spPr/>
        <p:txBody>
          <a:bodyPr/>
          <a:lstStyle>
            <a:lvl1pPr>
              <a:defRPr>
                <a:latin typeface="Arial" pitchFamily="34" charset="0"/>
              </a:defRPr>
            </a:lvl1pPr>
          </a:lstStyle>
          <a:p>
            <a:pPr>
              <a:defRPr/>
            </a:pPr>
            <a:fld id="{FC317F88-090E-46C6-9CAE-3FF33AB71490}" type="slidenum">
              <a:rPr lang="fr-FR"/>
              <a:pPr>
                <a:defRPr/>
              </a:pPr>
              <a:t>‹N°›</a:t>
            </a:fld>
            <a:endParaRPr lang="fr-FR"/>
          </a:p>
        </p:txBody>
      </p:sp>
    </p:spTree>
    <p:extLst>
      <p:ext uri="{BB962C8B-B14F-4D97-AF65-F5344CB8AC3E}">
        <p14:creationId xmlns:p14="http://schemas.microsoft.com/office/powerpoint/2010/main" xmlns="" val="2103802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182688" y="2017713"/>
            <a:ext cx="3810000" cy="41148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145088" y="2017713"/>
            <a:ext cx="3810000" cy="19812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145088" y="4151313"/>
            <a:ext cx="3810000" cy="19812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11"/>
          <p:cNvSpPr>
            <a:spLocks noGrp="1" noChangeArrowheads="1"/>
          </p:cNvSpPr>
          <p:nvPr>
            <p:ph type="dt" sz="half" idx="10"/>
          </p:nvPr>
        </p:nvSpPr>
        <p:spPr/>
        <p:txBody>
          <a:bodyPr/>
          <a:lstStyle>
            <a:lvl1pPr>
              <a:defRPr/>
            </a:lvl1pPr>
          </a:lstStyle>
          <a:p>
            <a:pPr>
              <a:defRPr/>
            </a:pPr>
            <a:endParaRPr lang="fr-FR"/>
          </a:p>
        </p:txBody>
      </p:sp>
      <p:sp>
        <p:nvSpPr>
          <p:cNvPr id="7" name="Rectangle 12"/>
          <p:cNvSpPr>
            <a:spLocks noGrp="1" noChangeArrowheads="1"/>
          </p:cNvSpPr>
          <p:nvPr>
            <p:ph type="ftr" sz="quarter" idx="11"/>
          </p:nvPr>
        </p:nvSpPr>
        <p:spPr/>
        <p:txBody>
          <a:bodyPr/>
          <a:lstStyle>
            <a:lvl1pPr>
              <a:defRPr/>
            </a:lvl1pPr>
          </a:lstStyle>
          <a:p>
            <a:pPr>
              <a:defRPr/>
            </a:pPr>
            <a:endParaRPr lang="fr-FR"/>
          </a:p>
        </p:txBody>
      </p:sp>
      <p:sp>
        <p:nvSpPr>
          <p:cNvPr id="8" name="Rectangle 13"/>
          <p:cNvSpPr>
            <a:spLocks noGrp="1" noChangeArrowheads="1"/>
          </p:cNvSpPr>
          <p:nvPr>
            <p:ph type="sldNum" sz="quarter" idx="12"/>
          </p:nvPr>
        </p:nvSpPr>
        <p:spPr/>
        <p:txBody>
          <a:bodyPr/>
          <a:lstStyle>
            <a:lvl1pPr>
              <a:defRPr>
                <a:latin typeface="Arial" pitchFamily="34" charset="0"/>
              </a:defRPr>
            </a:lvl1pPr>
          </a:lstStyle>
          <a:p>
            <a:pPr>
              <a:defRPr/>
            </a:pPr>
            <a:fld id="{1CAE3DCA-79F2-44AA-B350-FA975FDE7671}" type="slidenum">
              <a:rPr lang="fr-FR"/>
              <a:pPr>
                <a:defRPr/>
              </a:pPr>
              <a:t>‹N°›</a:t>
            </a:fld>
            <a:endParaRPr lang="fr-FR"/>
          </a:p>
        </p:txBody>
      </p:sp>
    </p:spTree>
    <p:extLst>
      <p:ext uri="{BB962C8B-B14F-4D97-AF65-F5344CB8AC3E}">
        <p14:creationId xmlns:p14="http://schemas.microsoft.com/office/powerpoint/2010/main" xmlns="" val="2017433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82688" y="2017713"/>
            <a:ext cx="3810000" cy="41148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145088" y="2017713"/>
            <a:ext cx="3810000" cy="19812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145088" y="4151313"/>
            <a:ext cx="3810000" cy="19812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1162050" y="6243638"/>
            <a:ext cx="1905000" cy="457200"/>
          </a:xfrm>
        </p:spPr>
        <p:txBody>
          <a:bodyPr/>
          <a:lstStyle>
            <a:lvl1pPr>
              <a:defRPr/>
            </a:lvl1pPr>
          </a:lstStyle>
          <a:p>
            <a:pPr>
              <a:defRPr/>
            </a:pPr>
            <a:endParaRPr lang="fr-FR"/>
          </a:p>
        </p:txBody>
      </p:sp>
      <p:sp>
        <p:nvSpPr>
          <p:cNvPr id="7" name="Espace réservé du pied de page 6"/>
          <p:cNvSpPr>
            <a:spLocks noGrp="1"/>
          </p:cNvSpPr>
          <p:nvPr>
            <p:ph type="ftr" sz="quarter" idx="11"/>
          </p:nvPr>
        </p:nvSpPr>
        <p:spPr>
          <a:xfrm>
            <a:off x="3657600" y="6243638"/>
            <a:ext cx="2895600" cy="457200"/>
          </a:xfrm>
        </p:spPr>
        <p:txBody>
          <a:bodyPr/>
          <a:lstStyle>
            <a:lvl1pPr>
              <a:defRPr/>
            </a:lvl1pPr>
          </a:lstStyle>
          <a:p>
            <a:pPr>
              <a:defRPr/>
            </a:pPr>
            <a:endParaRPr lang="fr-FR"/>
          </a:p>
        </p:txBody>
      </p:sp>
      <p:sp>
        <p:nvSpPr>
          <p:cNvPr id="8" name="Espace réservé du numéro de diapositive 7"/>
          <p:cNvSpPr>
            <a:spLocks noGrp="1"/>
          </p:cNvSpPr>
          <p:nvPr>
            <p:ph type="sldNum" sz="quarter" idx="12"/>
          </p:nvPr>
        </p:nvSpPr>
        <p:spPr>
          <a:xfrm>
            <a:off x="7042150" y="6243638"/>
            <a:ext cx="1905000" cy="457200"/>
          </a:xfrm>
        </p:spPr>
        <p:txBody>
          <a:bodyPr/>
          <a:lstStyle>
            <a:lvl1pPr>
              <a:defRPr>
                <a:latin typeface="Arial" pitchFamily="34" charset="0"/>
              </a:defRPr>
            </a:lvl1pPr>
          </a:lstStyle>
          <a:p>
            <a:pPr>
              <a:defRPr/>
            </a:pPr>
            <a:fld id="{D06952DA-90C2-45DB-A1AA-51F51740C4C1}" type="slidenum">
              <a:rPr lang="fr-FR"/>
              <a:pPr>
                <a:defRPr/>
              </a:pPr>
              <a:t>‹N°›</a:t>
            </a:fld>
            <a:endParaRPr lang="fr-FR"/>
          </a:p>
        </p:txBody>
      </p:sp>
    </p:spTree>
    <p:extLst>
      <p:ext uri="{BB962C8B-B14F-4D97-AF65-F5344CB8AC3E}">
        <p14:creationId xmlns:p14="http://schemas.microsoft.com/office/powerpoint/2010/main" xmlns="" val="383108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264612386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20556221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xmlns="" val="1645203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3309763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xmlns="" val="31160611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xmlns="" val="79751308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0" y="585788"/>
            <a:ext cx="9144000" cy="0"/>
          </a:xfrm>
          <a:prstGeom prst="line">
            <a:avLst/>
          </a:prstGeom>
          <a:noFill/>
          <a:ln w="19050">
            <a:solidFill>
              <a:srgbClr val="0C419A"/>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charset="0"/>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11" descr="vague_filetsBleus"/>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245" descr="logo_Diaporama"/>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889750" y="571182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numéro de diapositive 5"/>
          <p:cNvSpPr>
            <a:spLocks noGrp="1"/>
          </p:cNvSpPr>
          <p:nvPr>
            <p:ph type="sldNum" sz="quarter" idx="4"/>
          </p:nvPr>
        </p:nvSpPr>
        <p:spPr>
          <a:xfrm>
            <a:off x="6902450" y="6356350"/>
            <a:ext cx="2133600" cy="365125"/>
          </a:xfrm>
          <a:prstGeom prst="rect">
            <a:avLst/>
          </a:prstGeom>
        </p:spPr>
        <p:txBody>
          <a:bodyPr vert="horz" lIns="91440" tIns="45720" rIns="91440" bIns="45720" rtlCol="0" anchor="ctr"/>
          <a:lstStyle>
            <a:lvl1pPr algn="r">
              <a:defRPr sz="1200">
                <a:solidFill>
                  <a:srgbClr val="004D99">
                    <a:lumMod val="20000"/>
                    <a:lumOff val="80000"/>
                  </a:srgbClr>
                </a:solidFill>
                <a:latin typeface="Arial" charset="0"/>
                <a:cs typeface="+mn-cs"/>
              </a:defRPr>
            </a:lvl1pPr>
          </a:lstStyle>
          <a:p>
            <a:pPr>
              <a:defRPr/>
            </a:pPr>
            <a:fld id="{EF980A72-CFA1-45A3-83A9-459A8BC56D46}" type="slidenum">
              <a:rPr lang="fr-FR"/>
              <a:pPr>
                <a:defRPr/>
              </a:pPr>
              <a:t>‹N°›</a:t>
            </a:fld>
            <a:endParaRPr lang="fr-FR"/>
          </a:p>
        </p:txBody>
      </p:sp>
      <p:sp>
        <p:nvSpPr>
          <p:cNvPr id="2" name="Espace réservé du pied de page 1"/>
          <p:cNvSpPr>
            <a:spLocks noGrp="1"/>
          </p:cNvSpPr>
          <p:nvPr>
            <p:ph type="ftr" sz="quarter" idx="3"/>
          </p:nvPr>
        </p:nvSpPr>
        <p:spPr>
          <a:xfrm>
            <a:off x="107950" y="6191250"/>
            <a:ext cx="3095625" cy="288925"/>
          </a:xfrm>
          <a:prstGeom prst="rect">
            <a:avLst/>
          </a:prstGeom>
        </p:spPr>
        <p:txBody>
          <a:bodyPr vert="horz" lIns="91440" tIns="45720" rIns="91440" bIns="45720" rtlCol="0" anchor="ctr"/>
          <a:lstStyle>
            <a:lvl1pPr algn="l">
              <a:defRPr sz="1100" b="0">
                <a:solidFill>
                  <a:srgbClr val="004D99"/>
                </a:solidFill>
                <a:latin typeface="+mn-lt"/>
                <a:cs typeface="+mn-cs"/>
              </a:defRPr>
            </a:lvl1pPr>
          </a:lstStyle>
          <a:p>
            <a:pPr>
              <a:defRPr/>
            </a:pPr>
            <a:r>
              <a:rPr lang="fr-FR"/>
              <a:t>Direction – Département</a:t>
            </a:r>
          </a:p>
        </p:txBody>
      </p:sp>
      <p:sp>
        <p:nvSpPr>
          <p:cNvPr id="3" name="Espace réservé de la date 2"/>
          <p:cNvSpPr>
            <a:spLocks noGrp="1"/>
          </p:cNvSpPr>
          <p:nvPr>
            <p:ph type="dt" sz="half" idx="2"/>
          </p:nvPr>
        </p:nvSpPr>
        <p:spPr>
          <a:xfrm>
            <a:off x="107950" y="6480175"/>
            <a:ext cx="3095625" cy="287338"/>
          </a:xfrm>
          <a:prstGeom prst="rect">
            <a:avLst/>
          </a:prstGeom>
        </p:spPr>
        <p:txBody>
          <a:bodyPr vert="horz" lIns="91440" tIns="45720" rIns="91440" bIns="45720" rtlCol="0" anchor="ctr"/>
          <a:lstStyle>
            <a:lvl1pPr algn="l">
              <a:defRPr sz="1100" b="0">
                <a:solidFill>
                  <a:srgbClr val="004D99"/>
                </a:solidFill>
                <a:latin typeface="+mn-lt"/>
                <a:cs typeface="+mn-cs"/>
              </a:defRPr>
            </a:lvl1pPr>
          </a:lstStyle>
          <a:p>
            <a:pPr>
              <a:defRPr/>
            </a:pPr>
            <a:r>
              <a:rPr lang="fr-FR"/>
              <a:t>Date</a:t>
            </a:r>
            <a:endParaRPr lang="fr-FR"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hf hdr="0"/>
  <p:txStyles>
    <p:titleStyle>
      <a:lvl1pPr algn="l" rtl="0" eaLnBrk="0" fontAlgn="base" hangingPunct="0">
        <a:spcBef>
          <a:spcPct val="0"/>
        </a:spcBef>
        <a:spcAft>
          <a:spcPct val="0"/>
        </a:spcAft>
        <a:defRPr sz="2000" b="1" kern="1200">
          <a:solidFill>
            <a:schemeClr val="accent2"/>
          </a:solidFill>
          <a:latin typeface="Century Gothic" pitchFamily="34" charset="0"/>
          <a:ea typeface="+mj-ea"/>
          <a:cs typeface="+mj-cs"/>
        </a:defRPr>
      </a:lvl1pPr>
      <a:lvl2pPr algn="l" rtl="0" eaLnBrk="0" fontAlgn="base" hangingPunct="0">
        <a:spcBef>
          <a:spcPct val="0"/>
        </a:spcBef>
        <a:spcAft>
          <a:spcPct val="0"/>
        </a:spcAft>
        <a:defRPr sz="2000" b="1">
          <a:solidFill>
            <a:schemeClr val="accent2"/>
          </a:solidFill>
          <a:latin typeface="Century Gothic" pitchFamily="34" charset="0"/>
        </a:defRPr>
      </a:lvl2pPr>
      <a:lvl3pPr algn="l" rtl="0" eaLnBrk="0" fontAlgn="base" hangingPunct="0">
        <a:spcBef>
          <a:spcPct val="0"/>
        </a:spcBef>
        <a:spcAft>
          <a:spcPct val="0"/>
        </a:spcAft>
        <a:defRPr sz="2000" b="1">
          <a:solidFill>
            <a:schemeClr val="accent2"/>
          </a:solidFill>
          <a:latin typeface="Century Gothic" pitchFamily="34" charset="0"/>
        </a:defRPr>
      </a:lvl3pPr>
      <a:lvl4pPr algn="l" rtl="0" eaLnBrk="0" fontAlgn="base" hangingPunct="0">
        <a:spcBef>
          <a:spcPct val="0"/>
        </a:spcBef>
        <a:spcAft>
          <a:spcPct val="0"/>
        </a:spcAft>
        <a:defRPr sz="2000" b="1">
          <a:solidFill>
            <a:schemeClr val="accent2"/>
          </a:solidFill>
          <a:latin typeface="Century Gothic" pitchFamily="34" charset="0"/>
        </a:defRPr>
      </a:lvl4pPr>
      <a:lvl5pPr algn="l" rtl="0" eaLnBrk="0" fontAlgn="base" hangingPunct="0">
        <a:spcBef>
          <a:spcPct val="0"/>
        </a:spcBef>
        <a:spcAft>
          <a:spcPct val="0"/>
        </a:spcAft>
        <a:defRPr sz="2000" b="1">
          <a:solidFill>
            <a:schemeClr val="accent2"/>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Wingdings" pitchFamily="2" charset="2"/>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chemeClr val="accent2"/>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accent2"/>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accent2"/>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11" descr="vague_filetsBleus"/>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245" descr="logo_Diaporama"/>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889750" y="571182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numéro de diapositive 5"/>
          <p:cNvSpPr>
            <a:spLocks noGrp="1"/>
          </p:cNvSpPr>
          <p:nvPr>
            <p:ph type="sldNum" sz="quarter" idx="4"/>
          </p:nvPr>
        </p:nvSpPr>
        <p:spPr>
          <a:xfrm>
            <a:off x="6902450" y="6356350"/>
            <a:ext cx="2133600" cy="365125"/>
          </a:xfrm>
          <a:prstGeom prst="rect">
            <a:avLst/>
          </a:prstGeom>
        </p:spPr>
        <p:txBody>
          <a:bodyPr vert="horz" lIns="91440" tIns="45720" rIns="91440" bIns="45720" rtlCol="0" anchor="ctr"/>
          <a:lstStyle>
            <a:lvl1pPr algn="r">
              <a:defRPr sz="1200">
                <a:solidFill>
                  <a:srgbClr val="004D99">
                    <a:lumMod val="20000"/>
                    <a:lumOff val="80000"/>
                  </a:srgbClr>
                </a:solidFill>
                <a:latin typeface="Arial" charset="0"/>
                <a:cs typeface="+mn-cs"/>
              </a:defRPr>
            </a:lvl1pPr>
          </a:lstStyle>
          <a:p>
            <a:pPr>
              <a:defRPr/>
            </a:pPr>
            <a:fld id="{0055DEF7-E583-45B3-9839-C9504EB9BE85}" type="slidenum">
              <a:rPr lang="fr-FR"/>
              <a:pPr>
                <a:defRPr/>
              </a:pPr>
              <a:t>‹N°›</a:t>
            </a:fld>
            <a:endParaRPr lang="fr-FR"/>
          </a:p>
        </p:txBody>
      </p:sp>
      <p:sp>
        <p:nvSpPr>
          <p:cNvPr id="2" name="Espace réservé du pied de page 1"/>
          <p:cNvSpPr>
            <a:spLocks noGrp="1"/>
          </p:cNvSpPr>
          <p:nvPr>
            <p:ph type="ftr" sz="quarter" idx="3"/>
          </p:nvPr>
        </p:nvSpPr>
        <p:spPr>
          <a:xfrm>
            <a:off x="107950" y="6191250"/>
            <a:ext cx="3095625" cy="288925"/>
          </a:xfrm>
          <a:prstGeom prst="rect">
            <a:avLst/>
          </a:prstGeom>
        </p:spPr>
        <p:txBody>
          <a:bodyPr vert="horz" lIns="91440" tIns="45720" rIns="91440" bIns="45720" rtlCol="0" anchor="ctr"/>
          <a:lstStyle>
            <a:lvl1pPr algn="l">
              <a:defRPr sz="1100" b="0">
                <a:solidFill>
                  <a:srgbClr val="004D99"/>
                </a:solidFill>
                <a:latin typeface="+mn-lt"/>
                <a:cs typeface="+mn-cs"/>
              </a:defRPr>
            </a:lvl1pPr>
          </a:lstStyle>
          <a:p>
            <a:pPr>
              <a:defRPr/>
            </a:pPr>
            <a:r>
              <a:rPr lang="fr-FR"/>
              <a:t>Direction – Département</a:t>
            </a:r>
          </a:p>
        </p:txBody>
      </p:sp>
      <p:sp>
        <p:nvSpPr>
          <p:cNvPr id="3" name="Espace réservé de la date 2"/>
          <p:cNvSpPr>
            <a:spLocks noGrp="1"/>
          </p:cNvSpPr>
          <p:nvPr>
            <p:ph type="dt" sz="half" idx="2"/>
          </p:nvPr>
        </p:nvSpPr>
        <p:spPr>
          <a:xfrm>
            <a:off x="107950" y="6480175"/>
            <a:ext cx="3095625" cy="287338"/>
          </a:xfrm>
          <a:prstGeom prst="rect">
            <a:avLst/>
          </a:prstGeom>
        </p:spPr>
        <p:txBody>
          <a:bodyPr vert="horz" lIns="91440" tIns="45720" rIns="91440" bIns="45720" rtlCol="0" anchor="ctr"/>
          <a:lstStyle>
            <a:lvl1pPr algn="l">
              <a:defRPr sz="1100" b="0">
                <a:solidFill>
                  <a:srgbClr val="004D99"/>
                </a:solidFill>
                <a:latin typeface="+mn-lt"/>
                <a:cs typeface="+mn-cs"/>
              </a:defRPr>
            </a:lvl1pPr>
          </a:lstStyle>
          <a:p>
            <a:pPr>
              <a:defRPr/>
            </a:pPr>
            <a:r>
              <a:rPr lang="fr-FR"/>
              <a:t>Date</a:t>
            </a:r>
            <a:endParaRPr lang="fr-FR"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p:txStyles>
    <p:titleStyle>
      <a:lvl1pPr algn="l" rtl="0" eaLnBrk="0" fontAlgn="base" hangingPunct="0">
        <a:spcBef>
          <a:spcPct val="0"/>
        </a:spcBef>
        <a:spcAft>
          <a:spcPct val="0"/>
        </a:spcAft>
        <a:defRPr sz="2000" b="1" kern="1200">
          <a:solidFill>
            <a:schemeClr val="accent2"/>
          </a:solidFill>
          <a:latin typeface="Century Gothic" pitchFamily="34" charset="0"/>
          <a:ea typeface="+mj-ea"/>
          <a:cs typeface="+mj-cs"/>
        </a:defRPr>
      </a:lvl1pPr>
      <a:lvl2pPr algn="l" rtl="0" eaLnBrk="0" fontAlgn="base" hangingPunct="0">
        <a:spcBef>
          <a:spcPct val="0"/>
        </a:spcBef>
        <a:spcAft>
          <a:spcPct val="0"/>
        </a:spcAft>
        <a:defRPr sz="2000" b="1">
          <a:solidFill>
            <a:schemeClr val="accent2"/>
          </a:solidFill>
          <a:latin typeface="Century Gothic" pitchFamily="34" charset="0"/>
        </a:defRPr>
      </a:lvl2pPr>
      <a:lvl3pPr algn="l" rtl="0" eaLnBrk="0" fontAlgn="base" hangingPunct="0">
        <a:spcBef>
          <a:spcPct val="0"/>
        </a:spcBef>
        <a:spcAft>
          <a:spcPct val="0"/>
        </a:spcAft>
        <a:defRPr sz="2000" b="1">
          <a:solidFill>
            <a:schemeClr val="accent2"/>
          </a:solidFill>
          <a:latin typeface="Century Gothic" pitchFamily="34" charset="0"/>
        </a:defRPr>
      </a:lvl3pPr>
      <a:lvl4pPr algn="l" rtl="0" eaLnBrk="0" fontAlgn="base" hangingPunct="0">
        <a:spcBef>
          <a:spcPct val="0"/>
        </a:spcBef>
        <a:spcAft>
          <a:spcPct val="0"/>
        </a:spcAft>
        <a:defRPr sz="2000" b="1">
          <a:solidFill>
            <a:schemeClr val="accent2"/>
          </a:solidFill>
          <a:latin typeface="Century Gothic" pitchFamily="34" charset="0"/>
        </a:defRPr>
      </a:lvl4pPr>
      <a:lvl5pPr algn="l" rtl="0" eaLnBrk="0" fontAlgn="base" hangingPunct="0">
        <a:spcBef>
          <a:spcPct val="0"/>
        </a:spcBef>
        <a:spcAft>
          <a:spcPct val="0"/>
        </a:spcAft>
        <a:defRPr sz="2000" b="1">
          <a:solidFill>
            <a:schemeClr val="accent2"/>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Wingdings" pitchFamily="2" charset="2"/>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chemeClr val="accent2"/>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accent2"/>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accent2"/>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Feuille_Microsoft_Office_Excel_97-20031.xls"/><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20.xml"/><Relationship Id="rId7" Type="http://schemas.openxmlformats.org/officeDocument/2006/relationships/diagramLayout" Target="../diagrams/layout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Data" Target="../diagrams/data2.xml"/><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image" Target="../media/image1.png"/><Relationship Id="rId9"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chart" Target="../charts/chart5.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22.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6.emf"/><Relationship Id="rId5" Type="http://schemas.openxmlformats.org/officeDocument/2006/relationships/image" Target="../media/image2.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Feuille_Microsoft_Office_Excel_97-20032.xls"/><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Feuille_Microsoft_Office_Excel_97-20033.xls"/><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34.xml"/><Relationship Id="rId4" Type="http://schemas.openxmlformats.org/officeDocument/2006/relationships/image" Target="../media/image44.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vmlDrawing" Target="../drawings/vmlDrawing4.vml"/><Relationship Id="rId4" Type="http://schemas.openxmlformats.org/officeDocument/2006/relationships/oleObject" Target="../embeddings/Feuille_Microsoft_Office_Excel_97-20034.xls"/></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Feuille_Microsoft_Office_Excel_97-20035.xls"/><Relationship Id="rId2" Type="http://schemas.openxmlformats.org/officeDocument/2006/relationships/slideLayout" Target="../slideLayouts/slideLayout19.xml"/><Relationship Id="rId1" Type="http://schemas.openxmlformats.org/officeDocument/2006/relationships/vmlDrawing" Target="../drawings/vmlDrawing5.v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51.emf"/><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9" Type="http://schemas.openxmlformats.org/officeDocument/2006/relationships/image" Target="../media/image58.jpeg"/><Relationship Id="rId3" Type="http://schemas.openxmlformats.org/officeDocument/2006/relationships/tags" Target="../tags/tag24.xml"/><Relationship Id="rId21" Type="http://schemas.openxmlformats.org/officeDocument/2006/relationships/tags" Target="../tags/tag42.xml"/><Relationship Id="rId34" Type="http://schemas.openxmlformats.org/officeDocument/2006/relationships/tags" Target="../tags/tag55.xml"/><Relationship Id="rId42" Type="http://schemas.openxmlformats.org/officeDocument/2006/relationships/image" Target="../media/image61.pn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33" Type="http://schemas.openxmlformats.org/officeDocument/2006/relationships/tags" Target="../tags/tag54.xml"/><Relationship Id="rId38" Type="http://schemas.openxmlformats.org/officeDocument/2006/relationships/image" Target="../media/image57.jpeg"/><Relationship Id="rId46" Type="http://schemas.openxmlformats.org/officeDocument/2006/relationships/image" Target="../media/image65.png"/><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tags" Target="../tags/tag50.xml"/><Relationship Id="rId41" Type="http://schemas.openxmlformats.org/officeDocument/2006/relationships/image" Target="../media/image60.png"/><Relationship Id="rId1" Type="http://schemas.openxmlformats.org/officeDocument/2006/relationships/vmlDrawing" Target="../drawings/vmlDrawing6.v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tags" Target="../tags/tag53.xml"/><Relationship Id="rId37" Type="http://schemas.openxmlformats.org/officeDocument/2006/relationships/oleObject" Target="../embeddings/oleObject3.bin"/><Relationship Id="rId40" Type="http://schemas.openxmlformats.org/officeDocument/2006/relationships/image" Target="../media/image59.png"/><Relationship Id="rId45" Type="http://schemas.openxmlformats.org/officeDocument/2006/relationships/image" Target="../media/image64.png"/><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tags" Target="../tags/tag49.xml"/><Relationship Id="rId36" Type="http://schemas.openxmlformats.org/officeDocument/2006/relationships/notesSlide" Target="../notesSlides/notesSlide36.xml"/><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tags" Target="../tags/tag52.xml"/><Relationship Id="rId44" Type="http://schemas.openxmlformats.org/officeDocument/2006/relationships/image" Target="../media/image63.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slideLayout" Target="../slideLayouts/slideLayout7.xml"/><Relationship Id="rId43" Type="http://schemas.openxmlformats.org/officeDocument/2006/relationships/image" Target="../media/image6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oleObject" Target="../embeddings/oleObject4.bin"/><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notesSlide" Target="../notesSlides/notesSlide38.xml"/><Relationship Id="rId2" Type="http://schemas.openxmlformats.org/officeDocument/2006/relationships/tags" Target="../tags/tag57.xml"/><Relationship Id="rId1" Type="http://schemas.openxmlformats.org/officeDocument/2006/relationships/vmlDrawing" Target="../drawings/vmlDrawing7.vml"/><Relationship Id="rId6" Type="http://schemas.openxmlformats.org/officeDocument/2006/relationships/tags" Target="../tags/tag61.xml"/><Relationship Id="rId11" Type="http://schemas.openxmlformats.org/officeDocument/2006/relationships/slideLayout" Target="../slideLayouts/slideLayout7.xml"/><Relationship Id="rId5" Type="http://schemas.openxmlformats.org/officeDocument/2006/relationships/tags" Target="../tags/tag60.xm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media/image2.png"/></Relationships>
</file>

<file path=ppt/slides/_rels/slide75.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9" Type="http://schemas.openxmlformats.org/officeDocument/2006/relationships/image" Target="../media/image67.jpeg"/><Relationship Id="rId3" Type="http://schemas.openxmlformats.org/officeDocument/2006/relationships/tags" Target="../tags/tag67.xml"/><Relationship Id="rId21" Type="http://schemas.openxmlformats.org/officeDocument/2006/relationships/tags" Target="../tags/tag85.xml"/><Relationship Id="rId34" Type="http://schemas.openxmlformats.org/officeDocument/2006/relationships/tags" Target="../tags/tag98.xml"/><Relationship Id="rId42" Type="http://schemas.openxmlformats.org/officeDocument/2006/relationships/image" Target="../media/image63.png"/><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tags" Target="../tags/tag97.xml"/><Relationship Id="rId38" Type="http://schemas.openxmlformats.org/officeDocument/2006/relationships/image" Target="../media/image66.jpeg"/><Relationship Id="rId46" Type="http://schemas.openxmlformats.org/officeDocument/2006/relationships/image" Target="../media/image70.png"/><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29" Type="http://schemas.openxmlformats.org/officeDocument/2006/relationships/tags" Target="../tags/tag93.xml"/><Relationship Id="rId41" Type="http://schemas.openxmlformats.org/officeDocument/2006/relationships/image" Target="../media/image68.png"/><Relationship Id="rId1" Type="http://schemas.openxmlformats.org/officeDocument/2006/relationships/vmlDrawing" Target="../drawings/vmlDrawing8.v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tags" Target="../tags/tag96.xml"/><Relationship Id="rId37" Type="http://schemas.openxmlformats.org/officeDocument/2006/relationships/oleObject" Target="../embeddings/oleObject5.bin"/><Relationship Id="rId40" Type="http://schemas.openxmlformats.org/officeDocument/2006/relationships/image" Target="../media/image59.png"/><Relationship Id="rId45" Type="http://schemas.openxmlformats.org/officeDocument/2006/relationships/image" Target="../media/image61.png"/><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notesSlide" Target="../notesSlides/notesSlide39.xml"/><Relationship Id="rId10" Type="http://schemas.openxmlformats.org/officeDocument/2006/relationships/tags" Target="../tags/tag74.xml"/><Relationship Id="rId19" Type="http://schemas.openxmlformats.org/officeDocument/2006/relationships/tags" Target="../tags/tag83.xml"/><Relationship Id="rId31" Type="http://schemas.openxmlformats.org/officeDocument/2006/relationships/tags" Target="../tags/tag95.xml"/><Relationship Id="rId44" Type="http://schemas.openxmlformats.org/officeDocument/2006/relationships/image" Target="../media/image64.pn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slideLayout" Target="../slideLayouts/slideLayout7.xml"/><Relationship Id="rId43" Type="http://schemas.openxmlformats.org/officeDocument/2006/relationships/image" Target="../media/image69.png"/></Relationships>
</file>

<file path=ppt/slides/_rels/slide76.xml.rels><?xml version="1.0" encoding="UTF-8" standalone="yes"?>
<Relationships xmlns="http://schemas.openxmlformats.org/package/2006/relationships"><Relationship Id="rId13" Type="http://schemas.openxmlformats.org/officeDocument/2006/relationships/tags" Target="../tags/tag110.xml"/><Relationship Id="rId18" Type="http://schemas.openxmlformats.org/officeDocument/2006/relationships/tags" Target="../tags/tag115.xml"/><Relationship Id="rId26" Type="http://schemas.openxmlformats.org/officeDocument/2006/relationships/tags" Target="../tags/tag123.xml"/><Relationship Id="rId39" Type="http://schemas.openxmlformats.org/officeDocument/2006/relationships/tags" Target="../tags/tag136.xml"/><Relationship Id="rId3" Type="http://schemas.openxmlformats.org/officeDocument/2006/relationships/tags" Target="../tags/tag100.xml"/><Relationship Id="rId21" Type="http://schemas.openxmlformats.org/officeDocument/2006/relationships/tags" Target="../tags/tag118.xml"/><Relationship Id="rId34" Type="http://schemas.openxmlformats.org/officeDocument/2006/relationships/tags" Target="../tags/tag131.xml"/><Relationship Id="rId42" Type="http://schemas.openxmlformats.org/officeDocument/2006/relationships/tags" Target="../tags/tag139.xml"/><Relationship Id="rId47" Type="http://schemas.openxmlformats.org/officeDocument/2006/relationships/slideLayout" Target="../slideLayouts/slideLayout7.xml"/><Relationship Id="rId50" Type="http://schemas.openxmlformats.org/officeDocument/2006/relationships/image" Target="../media/image69.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tags" Target="../tags/tag122.xml"/><Relationship Id="rId33" Type="http://schemas.openxmlformats.org/officeDocument/2006/relationships/tags" Target="../tags/tag130.xml"/><Relationship Id="rId38" Type="http://schemas.openxmlformats.org/officeDocument/2006/relationships/tags" Target="../tags/tag135.xml"/><Relationship Id="rId46" Type="http://schemas.openxmlformats.org/officeDocument/2006/relationships/tags" Target="../tags/tag143.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tags" Target="../tags/tag117.xml"/><Relationship Id="rId29" Type="http://schemas.openxmlformats.org/officeDocument/2006/relationships/tags" Target="../tags/tag126.xml"/><Relationship Id="rId41" Type="http://schemas.openxmlformats.org/officeDocument/2006/relationships/tags" Target="../tags/tag138.xml"/><Relationship Id="rId54" Type="http://schemas.openxmlformats.org/officeDocument/2006/relationships/image" Target="../media/image74.png"/><Relationship Id="rId1" Type="http://schemas.openxmlformats.org/officeDocument/2006/relationships/vmlDrawing" Target="../drawings/vmlDrawing9.v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tags" Target="../tags/tag121.xml"/><Relationship Id="rId32" Type="http://schemas.openxmlformats.org/officeDocument/2006/relationships/tags" Target="../tags/tag129.xml"/><Relationship Id="rId37" Type="http://schemas.openxmlformats.org/officeDocument/2006/relationships/tags" Target="../tags/tag134.xml"/><Relationship Id="rId40" Type="http://schemas.openxmlformats.org/officeDocument/2006/relationships/tags" Target="../tags/tag137.xml"/><Relationship Id="rId45" Type="http://schemas.openxmlformats.org/officeDocument/2006/relationships/tags" Target="../tags/tag142.xml"/><Relationship Id="rId53" Type="http://schemas.openxmlformats.org/officeDocument/2006/relationships/image" Target="../media/image73.png"/><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tags" Target="../tags/tag120.xml"/><Relationship Id="rId28" Type="http://schemas.openxmlformats.org/officeDocument/2006/relationships/tags" Target="../tags/tag125.xml"/><Relationship Id="rId36" Type="http://schemas.openxmlformats.org/officeDocument/2006/relationships/tags" Target="../tags/tag133.xml"/><Relationship Id="rId49" Type="http://schemas.openxmlformats.org/officeDocument/2006/relationships/oleObject" Target="../embeddings/oleObject6.bin"/><Relationship Id="rId10" Type="http://schemas.openxmlformats.org/officeDocument/2006/relationships/tags" Target="../tags/tag107.xml"/><Relationship Id="rId19" Type="http://schemas.openxmlformats.org/officeDocument/2006/relationships/tags" Target="../tags/tag116.xml"/><Relationship Id="rId31" Type="http://schemas.openxmlformats.org/officeDocument/2006/relationships/tags" Target="../tags/tag128.xml"/><Relationship Id="rId44" Type="http://schemas.openxmlformats.org/officeDocument/2006/relationships/tags" Target="../tags/tag141.xml"/><Relationship Id="rId52" Type="http://schemas.openxmlformats.org/officeDocument/2006/relationships/image" Target="../media/image72.jpe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tags" Target="../tags/tag119.xml"/><Relationship Id="rId27" Type="http://schemas.openxmlformats.org/officeDocument/2006/relationships/tags" Target="../tags/tag124.xml"/><Relationship Id="rId30" Type="http://schemas.openxmlformats.org/officeDocument/2006/relationships/tags" Target="../tags/tag127.xml"/><Relationship Id="rId35" Type="http://schemas.openxmlformats.org/officeDocument/2006/relationships/tags" Target="../tags/tag132.xml"/><Relationship Id="rId43" Type="http://schemas.openxmlformats.org/officeDocument/2006/relationships/tags" Target="../tags/tag140.xml"/><Relationship Id="rId48" Type="http://schemas.openxmlformats.org/officeDocument/2006/relationships/notesSlide" Target="../notesSlides/notesSlide40.xml"/><Relationship Id="rId8" Type="http://schemas.openxmlformats.org/officeDocument/2006/relationships/tags" Target="../tags/tag105.xml"/><Relationship Id="rId51" Type="http://schemas.openxmlformats.org/officeDocument/2006/relationships/image" Target="../media/image71.png"/></Relationships>
</file>

<file path=ppt/slides/_rels/slide77.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74.png"/><Relationship Id="rId4"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hyperlink" Target="http://www.ameli-sophia.fr/" TargetMode="External"/><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80.jpeg"/><Relationship Id="rId11" Type="http://schemas.openxmlformats.org/officeDocument/2006/relationships/image" Target="../media/image84.png"/><Relationship Id="rId5" Type="http://schemas.openxmlformats.org/officeDocument/2006/relationships/image" Target="../media/image79.jpe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147.xml"/><Relationship Id="rId4" Type="http://schemas.openxmlformats.org/officeDocument/2006/relationships/image" Target="../media/image88.png"/></Relationships>
</file>

<file path=ppt/slides/_rels/slide8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48.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328"/>
          <p:cNvSpPr>
            <a:spLocks noGrp="1" noChangeArrowheads="1"/>
          </p:cNvSpPr>
          <p:nvPr>
            <p:ph type="title"/>
          </p:nvPr>
        </p:nvSpPr>
        <p:spPr bwMode="auto">
          <a:xfrm>
            <a:off x="7618413" y="3940175"/>
            <a:ext cx="782637" cy="21272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FR" sz="600" smtClean="0">
                <a:solidFill>
                  <a:schemeClr val="bg1"/>
                </a:solidFill>
              </a:rPr>
              <a:t>Couverture</a:t>
            </a:r>
          </a:p>
        </p:txBody>
      </p:sp>
      <p:pic>
        <p:nvPicPr>
          <p:cNvPr id="25603" name="Picture 327" descr="vague_filetsBleu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173413"/>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Text Box 314"/>
          <p:cNvSpPr txBox="1">
            <a:spLocks noChangeArrowheads="1"/>
          </p:cNvSpPr>
          <p:nvPr/>
        </p:nvSpPr>
        <p:spPr bwMode="auto">
          <a:xfrm>
            <a:off x="369888" y="4330700"/>
            <a:ext cx="8375650" cy="17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ct val="40000"/>
              </a:spcBef>
              <a:defRPr/>
            </a:pPr>
            <a:r>
              <a:rPr lang="fr-FR" sz="1800" dirty="0" smtClean="0">
                <a:solidFill>
                  <a:srgbClr val="0C419A"/>
                </a:solidFill>
                <a:latin typeface="+mj-lt"/>
                <a:cs typeface="Calibri" pitchFamily="34" charset="0"/>
              </a:rPr>
              <a:t>Dr Anne Fagot-</a:t>
            </a:r>
            <a:r>
              <a:rPr lang="fr-FR" sz="1800" dirty="0" err="1" smtClean="0">
                <a:solidFill>
                  <a:srgbClr val="0C419A"/>
                </a:solidFill>
                <a:latin typeface="+mj-lt"/>
                <a:cs typeface="Calibri" pitchFamily="34" charset="0"/>
              </a:rPr>
              <a:t>Campagna</a:t>
            </a:r>
            <a:r>
              <a:rPr lang="fr-FR" sz="1800" dirty="0" smtClean="0">
                <a:solidFill>
                  <a:srgbClr val="0C419A"/>
                </a:solidFill>
                <a:latin typeface="+mj-lt"/>
                <a:cs typeface="Calibri" pitchFamily="34" charset="0"/>
              </a:rPr>
              <a:t>, endocrinologue, épidémiologiste </a:t>
            </a:r>
          </a:p>
          <a:p>
            <a:pPr eaLnBrk="1" hangingPunct="1">
              <a:spcBef>
                <a:spcPct val="40000"/>
              </a:spcBef>
              <a:defRPr/>
            </a:pPr>
            <a:endParaRPr lang="fr-FR" sz="1800" dirty="0" smtClean="0">
              <a:solidFill>
                <a:srgbClr val="0C419A"/>
              </a:solidFill>
              <a:latin typeface="+mj-lt"/>
              <a:cs typeface="Calibri" pitchFamily="34" charset="0"/>
            </a:endParaRPr>
          </a:p>
          <a:p>
            <a:pPr eaLnBrk="1" hangingPunct="1">
              <a:spcBef>
                <a:spcPct val="40000"/>
              </a:spcBef>
              <a:defRPr/>
            </a:pPr>
            <a:r>
              <a:rPr lang="fr-FR" sz="1600" dirty="0" smtClean="0">
                <a:solidFill>
                  <a:srgbClr val="0C419A"/>
                </a:solidFill>
                <a:latin typeface="+mj-lt"/>
                <a:cs typeface="Calibri" pitchFamily="34" charset="0"/>
              </a:rPr>
              <a:t>CNAMTS, Direction de la stratégie, des études et des statistiques</a:t>
            </a:r>
          </a:p>
          <a:p>
            <a:pPr eaLnBrk="1" hangingPunct="1">
              <a:spcBef>
                <a:spcPct val="40000"/>
              </a:spcBef>
              <a:defRPr/>
            </a:pPr>
            <a:r>
              <a:rPr lang="fr-FR" sz="1600" dirty="0" smtClean="0">
                <a:solidFill>
                  <a:srgbClr val="0C419A"/>
                </a:solidFill>
                <a:latin typeface="+mj-lt"/>
                <a:cs typeface="Calibri" pitchFamily="34" charset="0"/>
              </a:rPr>
              <a:t>Responsable du département des études sur les patients et les pathologies</a:t>
            </a:r>
          </a:p>
          <a:p>
            <a:pPr eaLnBrk="1" hangingPunct="1">
              <a:spcBef>
                <a:spcPct val="40000"/>
              </a:spcBef>
              <a:defRPr/>
            </a:pPr>
            <a:r>
              <a:rPr lang="fr-FR" sz="1600" dirty="0" smtClean="0">
                <a:solidFill>
                  <a:srgbClr val="0C419A"/>
                </a:solidFill>
                <a:latin typeface="+mj-lt"/>
                <a:cs typeface="Calibri" pitchFamily="34" charset="0"/>
              </a:rPr>
              <a:t>22 septembre 2014</a:t>
            </a:r>
          </a:p>
        </p:txBody>
      </p:sp>
      <p:sp>
        <p:nvSpPr>
          <p:cNvPr id="2053" name="Text Box 316"/>
          <p:cNvSpPr txBox="1">
            <a:spLocks noChangeArrowheads="1"/>
          </p:cNvSpPr>
          <p:nvPr/>
        </p:nvSpPr>
        <p:spPr bwMode="auto">
          <a:xfrm>
            <a:off x="436563" y="1462088"/>
            <a:ext cx="8240712"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eaLnBrk="1" hangingPunct="1">
              <a:spcBef>
                <a:spcPct val="50000"/>
              </a:spcBef>
              <a:defRPr/>
            </a:pPr>
            <a:r>
              <a:rPr lang="fr-FR" sz="3200" dirty="0" smtClean="0">
                <a:solidFill>
                  <a:srgbClr val="0C419A"/>
                </a:solidFill>
                <a:latin typeface="+mj-lt"/>
                <a:cs typeface="Calibri" pitchFamily="34" charset="0"/>
              </a:rPr>
              <a:t>Assurance maladie </a:t>
            </a:r>
          </a:p>
          <a:p>
            <a:pPr algn="ctr" eaLnBrk="1" hangingPunct="1">
              <a:spcBef>
                <a:spcPct val="50000"/>
              </a:spcBef>
              <a:defRPr/>
            </a:pPr>
            <a:r>
              <a:rPr lang="fr-FR" sz="3200" dirty="0" smtClean="0">
                <a:solidFill>
                  <a:srgbClr val="0C419A"/>
                </a:solidFill>
                <a:latin typeface="+mj-lt"/>
                <a:cs typeface="Calibri" pitchFamily="34" charset="0"/>
              </a:rPr>
              <a:t>et maladies chroniques</a:t>
            </a:r>
          </a:p>
        </p:txBody>
      </p:sp>
      <p:pic>
        <p:nvPicPr>
          <p:cNvPr id="25606" name="Picture 326" descr="logo_Diaporam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89750" y="322262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bwMode="auto">
          <a:xfrm>
            <a:off x="0" y="357188"/>
            <a:ext cx="9144000" cy="41116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fr-FR">
              <a:effectLst>
                <a:outerShdw blurRad="38100" dist="38100" dir="2700000" algn="tl">
                  <a:srgbClr val="000000">
                    <a:alpha val="43137"/>
                  </a:srgbClr>
                </a:outerShdw>
              </a:effectLst>
              <a:latin typeface="Arial"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8102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19" name="Picture 8" descr="image site mobil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73513" y="5410200"/>
            <a:ext cx="9525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Text Box 4"/>
          <p:cNvSpPr txBox="1">
            <a:spLocks noChangeArrowheads="1"/>
          </p:cNvSpPr>
          <p:nvPr/>
        </p:nvSpPr>
        <p:spPr bwMode="auto">
          <a:xfrm>
            <a:off x="0" y="133350"/>
            <a:ext cx="9144000" cy="461963"/>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2400" dirty="0" smtClean="0">
                <a:latin typeface="+mj-lt"/>
              </a:rPr>
              <a:t>3. Mission : améliorer le service</a:t>
            </a:r>
          </a:p>
        </p:txBody>
      </p:sp>
      <p:pic>
        <p:nvPicPr>
          <p:cNvPr id="34821" name="Picture 6" descr="logo_Diaporam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lèche droite 1"/>
          <p:cNvSpPr/>
          <p:nvPr/>
        </p:nvSpPr>
        <p:spPr bwMode="auto">
          <a:xfrm>
            <a:off x="106363" y="3140075"/>
            <a:ext cx="8480425" cy="517525"/>
          </a:xfrm>
          <a:prstGeom prst="rightArrow">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dirty="0">
              <a:effectLst>
                <a:outerShdw blurRad="38100" dist="38100" dir="2700000" algn="tl">
                  <a:srgbClr val="000000">
                    <a:alpha val="43137"/>
                  </a:srgbClr>
                </a:outerShdw>
              </a:effectLst>
              <a:latin typeface="Arial" charset="0"/>
            </a:endParaRPr>
          </a:p>
        </p:txBody>
      </p:sp>
      <p:sp>
        <p:nvSpPr>
          <p:cNvPr id="34823" name="Text Box 4"/>
          <p:cNvSpPr txBox="1">
            <a:spLocks noChangeArrowheads="1"/>
          </p:cNvSpPr>
          <p:nvPr/>
        </p:nvSpPr>
        <p:spPr bwMode="auto">
          <a:xfrm>
            <a:off x="201613" y="625475"/>
            <a:ext cx="8070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1800">
                <a:solidFill>
                  <a:srgbClr val="0C419A"/>
                </a:solidFill>
                <a:latin typeface="Century Gothic" pitchFamily="34" charset="0"/>
              </a:rPr>
              <a:t>Le service à nos assurés</a:t>
            </a:r>
          </a:p>
        </p:txBody>
      </p:sp>
      <p:sp>
        <p:nvSpPr>
          <p:cNvPr id="3" name="Flèche vers le bas 2"/>
          <p:cNvSpPr/>
          <p:nvPr/>
        </p:nvSpPr>
        <p:spPr bwMode="auto">
          <a:xfrm>
            <a:off x="914400" y="2849563"/>
            <a:ext cx="371475" cy="450850"/>
          </a:xfrm>
          <a:prstGeom prst="downArrow">
            <a:avLst/>
          </a:prstGeom>
          <a:solidFill>
            <a:srgbClr val="558C00"/>
          </a:solidFill>
          <a:ln w="9525" cap="flat" cmpd="sng" algn="ctr">
            <a:solidFill>
              <a:schemeClr val="tx1"/>
            </a:solidFill>
            <a:prstDash val="solid"/>
            <a:round/>
            <a:headEnd type="none" w="med" len="med"/>
            <a:tailEnd type="none" w="med" len="med"/>
          </a:ln>
          <a:effectLs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34825" name="Text Box 7"/>
          <p:cNvSpPr txBox="1">
            <a:spLocks noChangeArrowheads="1"/>
          </p:cNvSpPr>
          <p:nvPr/>
        </p:nvSpPr>
        <p:spPr bwMode="auto">
          <a:xfrm>
            <a:off x="0" y="1993900"/>
            <a:ext cx="2954338"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marL="0" lvl="1" eaLnBrk="1" hangingPunct="1"/>
            <a:r>
              <a:rPr lang="fr-FR" sz="1600">
                <a:solidFill>
                  <a:srgbClr val="0C41A4"/>
                </a:solidFill>
                <a:latin typeface="Century Gothic" pitchFamily="34" charset="0"/>
              </a:rPr>
              <a:t>Gérer les droits</a:t>
            </a:r>
          </a:p>
          <a:p>
            <a:pPr marL="0" lvl="1" eaLnBrk="1" hangingPunct="1"/>
            <a:r>
              <a:rPr lang="fr-FR" sz="1600">
                <a:solidFill>
                  <a:srgbClr val="0C41A4"/>
                </a:solidFill>
                <a:latin typeface="Century Gothic" pitchFamily="34" charset="0"/>
              </a:rPr>
              <a:t>Délivrer les cartes vitales</a:t>
            </a:r>
          </a:p>
          <a:p>
            <a:pPr marL="0" lvl="1" eaLnBrk="1" hangingPunct="1"/>
            <a:r>
              <a:rPr lang="fr-FR" sz="1600">
                <a:solidFill>
                  <a:srgbClr val="0C41A4"/>
                </a:solidFill>
                <a:latin typeface="Century Gothic" pitchFamily="34" charset="0"/>
              </a:rPr>
              <a:t>Rembourser rapidement</a:t>
            </a:r>
          </a:p>
        </p:txBody>
      </p:sp>
      <p:sp>
        <p:nvSpPr>
          <p:cNvPr id="10" name="Flèche vers le bas 9"/>
          <p:cNvSpPr/>
          <p:nvPr/>
        </p:nvSpPr>
        <p:spPr bwMode="auto">
          <a:xfrm rot="10800000">
            <a:off x="1509713" y="3508375"/>
            <a:ext cx="371475" cy="1281113"/>
          </a:xfrm>
          <a:prstGeom prst="downArrow">
            <a:avLst/>
          </a:prstGeom>
          <a:solidFill>
            <a:srgbClr val="558C00"/>
          </a:solidFill>
          <a:ln w="9525" cap="flat" cmpd="sng" algn="ctr">
            <a:solidFill>
              <a:schemeClr val="tx1"/>
            </a:solidFill>
            <a:prstDash val="solid"/>
            <a:round/>
            <a:headEnd type="none" w="med" len="med"/>
            <a:tailEnd type="none" w="med" len="med"/>
          </a:ln>
          <a:effectLs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34827" name="Text Box 7"/>
          <p:cNvSpPr txBox="1">
            <a:spLocks noChangeArrowheads="1"/>
          </p:cNvSpPr>
          <p:nvPr/>
        </p:nvSpPr>
        <p:spPr bwMode="auto">
          <a:xfrm>
            <a:off x="2173288" y="1341438"/>
            <a:ext cx="2954337" cy="1077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marL="0" lvl="1" algn="ctr" eaLnBrk="1" hangingPunct="1"/>
            <a:r>
              <a:rPr lang="fr-FR" sz="1600">
                <a:solidFill>
                  <a:srgbClr val="0C41A4"/>
                </a:solidFill>
                <a:latin typeface="Century Gothic" pitchFamily="34" charset="0"/>
              </a:rPr>
              <a:t>Accueil multi canal (accueil physique, téléphonique, courriels, télé-services)</a:t>
            </a:r>
          </a:p>
        </p:txBody>
      </p:sp>
      <p:sp>
        <p:nvSpPr>
          <p:cNvPr id="34828" name="Rectangle 4"/>
          <p:cNvSpPr>
            <a:spLocks noChangeArrowheads="1"/>
          </p:cNvSpPr>
          <p:nvPr/>
        </p:nvSpPr>
        <p:spPr bwMode="auto">
          <a:xfrm>
            <a:off x="77788" y="3259138"/>
            <a:ext cx="188436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lvl="1"/>
            <a:r>
              <a:rPr lang="fr-FR" sz="1600">
                <a:solidFill>
                  <a:srgbClr val="0C41A4"/>
                </a:solidFill>
                <a:latin typeface="Century Gothic" pitchFamily="34" charset="0"/>
              </a:rPr>
              <a:t>Services de base</a:t>
            </a:r>
          </a:p>
        </p:txBody>
      </p:sp>
      <p:sp>
        <p:nvSpPr>
          <p:cNvPr id="34829" name="Rectangle 13"/>
          <p:cNvSpPr>
            <a:spLocks noChangeArrowheads="1"/>
          </p:cNvSpPr>
          <p:nvPr/>
        </p:nvSpPr>
        <p:spPr bwMode="auto">
          <a:xfrm>
            <a:off x="6507163" y="3260725"/>
            <a:ext cx="191928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lvl="1"/>
            <a:r>
              <a:rPr lang="fr-FR" sz="1600">
                <a:solidFill>
                  <a:srgbClr val="0C41A4"/>
                </a:solidFill>
                <a:latin typeface="Century Gothic" pitchFamily="34" charset="0"/>
              </a:rPr>
              <a:t>Services en santé</a:t>
            </a:r>
          </a:p>
        </p:txBody>
      </p:sp>
      <p:sp>
        <p:nvSpPr>
          <p:cNvPr id="15" name="Flèche vers le bas 14"/>
          <p:cNvSpPr/>
          <p:nvPr/>
        </p:nvSpPr>
        <p:spPr bwMode="auto">
          <a:xfrm>
            <a:off x="3298825" y="2408238"/>
            <a:ext cx="371475" cy="871537"/>
          </a:xfrm>
          <a:prstGeom prst="downArrow">
            <a:avLst/>
          </a:prstGeom>
          <a:solidFill>
            <a:srgbClr val="558C00"/>
          </a:solidFill>
          <a:ln w="9525" cap="flat" cmpd="sng" algn="ctr">
            <a:solidFill>
              <a:schemeClr val="tx1"/>
            </a:solidFill>
            <a:prstDash val="solid"/>
            <a:round/>
            <a:headEnd type="none" w="med" len="med"/>
            <a:tailEnd type="none" w="med" len="med"/>
          </a:ln>
          <a:effectLs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34831" name="Text Box 7"/>
          <p:cNvSpPr txBox="1">
            <a:spLocks noChangeArrowheads="1"/>
          </p:cNvSpPr>
          <p:nvPr/>
        </p:nvSpPr>
        <p:spPr bwMode="auto">
          <a:xfrm>
            <a:off x="436563" y="4789488"/>
            <a:ext cx="2517775" cy="83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marL="0" lvl="1" algn="ctr" eaLnBrk="1" hangingPunct="1"/>
            <a:r>
              <a:rPr lang="fr-FR" sz="1600">
                <a:solidFill>
                  <a:srgbClr val="0C41A4"/>
                </a:solidFill>
                <a:latin typeface="Century Gothic" pitchFamily="34" charset="0"/>
              </a:rPr>
              <a:t>Services à des populations en difficultés (CMUC, ACS)</a:t>
            </a:r>
          </a:p>
        </p:txBody>
      </p:sp>
      <p:sp>
        <p:nvSpPr>
          <p:cNvPr id="17" name="Flèche vers le bas 16"/>
          <p:cNvSpPr/>
          <p:nvPr/>
        </p:nvSpPr>
        <p:spPr bwMode="auto">
          <a:xfrm rot="10800000">
            <a:off x="3962400" y="3525838"/>
            <a:ext cx="384175" cy="369887"/>
          </a:xfrm>
          <a:prstGeom prst="downArrow">
            <a:avLst/>
          </a:prstGeom>
          <a:solidFill>
            <a:srgbClr val="558C00"/>
          </a:solidFill>
          <a:ln w="9525" cap="flat" cmpd="sng" algn="ctr">
            <a:solidFill>
              <a:schemeClr val="tx1"/>
            </a:solidFill>
            <a:prstDash val="solid"/>
            <a:round/>
            <a:headEnd type="none" w="med" len="med"/>
            <a:tailEnd type="none" w="med" len="med"/>
          </a:ln>
          <a:effectLs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18" name="Text Box 7"/>
          <p:cNvSpPr txBox="1">
            <a:spLocks noChangeArrowheads="1"/>
          </p:cNvSpPr>
          <p:nvPr/>
        </p:nvSpPr>
        <p:spPr bwMode="auto">
          <a:xfrm>
            <a:off x="2870200" y="3895725"/>
            <a:ext cx="3292475"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marL="4000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marL="0" lvl="1" algn="ctr" eaLnBrk="1" hangingPunct="1">
              <a:spcBef>
                <a:spcPts val="0"/>
              </a:spcBef>
              <a:defRPr/>
            </a:pPr>
            <a:r>
              <a:rPr lang="fr-FR" sz="1600" dirty="0" err="1" smtClean="0">
                <a:solidFill>
                  <a:srgbClr val="0C41A4"/>
                </a:solidFill>
                <a:latin typeface="Century Gothic" pitchFamily="34" charset="0"/>
              </a:rPr>
              <a:t>Téléservices</a:t>
            </a:r>
            <a:r>
              <a:rPr lang="fr-FR" sz="1600" dirty="0" smtClean="0">
                <a:solidFill>
                  <a:srgbClr val="0C41A4"/>
                </a:solidFill>
                <a:latin typeface="Century Gothic" pitchFamily="34" charset="0"/>
              </a:rPr>
              <a:t> :</a:t>
            </a:r>
          </a:p>
          <a:p>
            <a:pPr marL="185738" lvl="1" indent="-185738" eaLnBrk="1" hangingPunct="1">
              <a:spcBef>
                <a:spcPts val="0"/>
              </a:spcBef>
              <a:buFont typeface="Arial" pitchFamily="34" charset="0"/>
              <a:buChar char="•"/>
              <a:defRPr/>
            </a:pPr>
            <a:r>
              <a:rPr lang="fr-FR" sz="1600" dirty="0" smtClean="0">
                <a:solidFill>
                  <a:srgbClr val="0C41A4"/>
                </a:solidFill>
                <a:latin typeface="Century Gothic" pitchFamily="34" charset="0"/>
              </a:rPr>
              <a:t>11 millions d’assurés ont un compte sur </a:t>
            </a:r>
            <a:r>
              <a:rPr lang="fr-FR" sz="1600" dirty="0" err="1" smtClean="0">
                <a:solidFill>
                  <a:srgbClr val="0C41A4"/>
                </a:solidFill>
                <a:latin typeface="Century Gothic" pitchFamily="34" charset="0"/>
              </a:rPr>
              <a:t>ameli</a:t>
            </a:r>
            <a:r>
              <a:rPr lang="fr-FR" sz="1600" dirty="0" smtClean="0">
                <a:solidFill>
                  <a:srgbClr val="0C41A4"/>
                </a:solidFill>
                <a:latin typeface="Century Gothic" pitchFamily="34" charset="0"/>
              </a:rPr>
              <a:t> – 70 millions de contacts en 2012</a:t>
            </a:r>
          </a:p>
          <a:p>
            <a:pPr marL="185738" lvl="1" indent="-185738" eaLnBrk="1" hangingPunct="1">
              <a:spcBef>
                <a:spcPts val="0"/>
              </a:spcBef>
              <a:buFont typeface="Arial" pitchFamily="34" charset="0"/>
              <a:buChar char="•"/>
              <a:defRPr/>
            </a:pPr>
            <a:r>
              <a:rPr lang="fr-FR" sz="1600" dirty="0" smtClean="0">
                <a:solidFill>
                  <a:srgbClr val="0C41A4"/>
                </a:solidFill>
                <a:latin typeface="Century Gothic" pitchFamily="34" charset="0"/>
              </a:rPr>
              <a:t>50% des attestations de droits, 65% des relevés IJ</a:t>
            </a:r>
          </a:p>
        </p:txBody>
      </p:sp>
      <p:sp>
        <p:nvSpPr>
          <p:cNvPr id="21" name="Flèche vers le bas 20"/>
          <p:cNvSpPr/>
          <p:nvPr/>
        </p:nvSpPr>
        <p:spPr bwMode="auto">
          <a:xfrm rot="10800000">
            <a:off x="7624763" y="3511550"/>
            <a:ext cx="384175" cy="371475"/>
          </a:xfrm>
          <a:prstGeom prst="downArrow">
            <a:avLst/>
          </a:prstGeom>
          <a:solidFill>
            <a:srgbClr val="558C00"/>
          </a:solidFill>
          <a:ln w="9525" cap="flat" cmpd="sng" algn="ctr">
            <a:solidFill>
              <a:schemeClr val="tx1"/>
            </a:solidFill>
            <a:prstDash val="solid"/>
            <a:round/>
            <a:headEnd type="none" w="med" len="med"/>
            <a:tailEnd type="none" w="med" len="med"/>
          </a:ln>
          <a:effectLst/>
          <a:extLst/>
        </p:spPr>
        <p:txBody>
          <a:bodyPr/>
          <a:lstStyle/>
          <a:p>
            <a:pPr>
              <a:defRPr/>
            </a:pPr>
            <a:endParaRPr lang="fr-FR">
              <a:effectLst>
                <a:outerShdw blurRad="38100" dist="38100" dir="2700000" algn="tl">
                  <a:srgbClr val="000000">
                    <a:alpha val="43137"/>
                  </a:srgbClr>
                </a:outerShdw>
              </a:effectLst>
              <a:latin typeface="Arial" charset="0"/>
            </a:endParaRPr>
          </a:p>
        </p:txBody>
      </p:sp>
      <p:pic>
        <p:nvPicPr>
          <p:cNvPr id="4" name="Picture 9"/>
          <p:cNvPicPr>
            <a:picLocks noChangeAspect="1" noChangeArrowheads="1"/>
          </p:cNvPicPr>
          <p:nvPr/>
        </p:nvPicPr>
        <p:blipFill>
          <a:blip r:embed="rId7"/>
          <a:srcRect/>
          <a:stretch>
            <a:fillRect/>
          </a:stretch>
        </p:blipFill>
        <p:spPr bwMode="auto">
          <a:xfrm>
            <a:off x="5099050" y="574675"/>
            <a:ext cx="2663825" cy="166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Flèche vers le bas 19"/>
          <p:cNvSpPr/>
          <p:nvPr/>
        </p:nvSpPr>
        <p:spPr bwMode="auto">
          <a:xfrm>
            <a:off x="5659438" y="2968625"/>
            <a:ext cx="369887" cy="331788"/>
          </a:xfrm>
          <a:prstGeom prst="downArrow">
            <a:avLst/>
          </a:prstGeom>
          <a:solidFill>
            <a:srgbClr val="558C00"/>
          </a:solidFill>
          <a:ln w="9525" cap="flat" cmpd="sng" algn="ctr">
            <a:solidFill>
              <a:schemeClr val="tx1"/>
            </a:solidFill>
            <a:prstDash val="solid"/>
            <a:round/>
            <a:headEnd type="none" w="med" len="med"/>
            <a:tailEnd type="none" w="med" len="med"/>
          </a:ln>
          <a:effectLs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34837" name="Text Box 7"/>
          <p:cNvSpPr txBox="1">
            <a:spLocks noChangeArrowheads="1"/>
          </p:cNvSpPr>
          <p:nvPr/>
        </p:nvSpPr>
        <p:spPr bwMode="auto">
          <a:xfrm>
            <a:off x="4572000" y="2203450"/>
            <a:ext cx="2954338" cy="83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marL="0" lvl="1" algn="ctr" eaLnBrk="1" hangingPunct="1"/>
            <a:r>
              <a:rPr lang="fr-FR" sz="1600">
                <a:solidFill>
                  <a:srgbClr val="0C41A4"/>
                </a:solidFill>
                <a:latin typeface="Century Gothic" pitchFamily="34" charset="0"/>
              </a:rPr>
              <a:t>Aide au choix d’un professionnel ou établissement de santé</a:t>
            </a:r>
          </a:p>
        </p:txBody>
      </p:sp>
      <p:sp>
        <p:nvSpPr>
          <p:cNvPr id="34838" name="Text Box 7"/>
          <p:cNvSpPr txBox="1">
            <a:spLocks noChangeArrowheads="1"/>
          </p:cNvSpPr>
          <p:nvPr/>
        </p:nvSpPr>
        <p:spPr bwMode="auto">
          <a:xfrm>
            <a:off x="6019800" y="3908425"/>
            <a:ext cx="3000375" cy="1323975"/>
          </a:xfrm>
          <a:prstGeom prst="rect">
            <a:avLst/>
          </a:prstGeom>
          <a:noFill/>
          <a:ln w="9525">
            <a:solidFill>
              <a:srgbClr val="508C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marL="0" lvl="1" algn="ctr" eaLnBrk="1" hangingPunct="1"/>
            <a:r>
              <a:rPr lang="fr-FR" sz="1600">
                <a:solidFill>
                  <a:srgbClr val="0C41A4"/>
                </a:solidFill>
                <a:latin typeface="Century Gothic" pitchFamily="34" charset="0"/>
              </a:rPr>
              <a:t>Information, sensibilisation </a:t>
            </a:r>
          </a:p>
          <a:p>
            <a:pPr marL="0" lvl="1" algn="ctr" eaLnBrk="1" hangingPunct="1"/>
            <a:r>
              <a:rPr lang="fr-FR" sz="1600">
                <a:solidFill>
                  <a:srgbClr val="0C41A4"/>
                </a:solidFill>
                <a:latin typeface="Century Gothic" pitchFamily="34" charset="0"/>
              </a:rPr>
              <a:t>à la prévention, accompagnement, facilitation des transitions hôpital-ville, …</a:t>
            </a:r>
          </a:p>
        </p:txBody>
      </p:sp>
    </p:spTree>
    <p:custDataLst>
      <p:tags r:id="rId1"/>
    </p:custData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8102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 Box 4"/>
          <p:cNvSpPr txBox="1">
            <a:spLocks noChangeArrowheads="1"/>
          </p:cNvSpPr>
          <p:nvPr/>
        </p:nvSpPr>
        <p:spPr bwMode="auto">
          <a:xfrm>
            <a:off x="0" y="150813"/>
            <a:ext cx="9144000" cy="430212"/>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2200" dirty="0" smtClean="0">
                <a:latin typeface="+mj-lt"/>
              </a:rPr>
              <a:t>Les maladies chroniques vues par l'Assurance maladie</a:t>
            </a:r>
          </a:p>
        </p:txBody>
      </p:sp>
      <p:pic>
        <p:nvPicPr>
          <p:cNvPr id="35844" name="Picture 6"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Text Box 7"/>
          <p:cNvSpPr txBox="1">
            <a:spLocks noChangeArrowheads="1"/>
          </p:cNvSpPr>
          <p:nvPr/>
        </p:nvSpPr>
        <p:spPr bwMode="auto">
          <a:xfrm>
            <a:off x="352425" y="922338"/>
            <a:ext cx="8328025" cy="496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5000" b="1">
                <a:solidFill>
                  <a:schemeClr val="bg1"/>
                </a:solidFill>
                <a:latin typeface="Arial" charset="0"/>
              </a:defRPr>
            </a:lvl1pPr>
            <a:lvl2pPr marL="857250" indent="-457200" eaLnBrk="0" hangingPunct="0">
              <a:defRPr sz="5000" b="1">
                <a:solidFill>
                  <a:schemeClr val="bg1"/>
                </a:solidFill>
                <a:latin typeface="Arial" charset="0"/>
              </a:defRPr>
            </a:lvl2pPr>
            <a:lvl3pPr marL="1143000" indent="-228600" eaLnBrk="0" hangingPunct="0">
              <a:defRPr sz="5000" b="1">
                <a:solidFill>
                  <a:schemeClr val="bg1"/>
                </a:solidFill>
                <a:latin typeface="Arial" charset="0"/>
              </a:defRPr>
            </a:lvl3pPr>
            <a:lvl4pPr marL="1600200" indent="-228600" eaLnBrk="0" hangingPunct="0">
              <a:defRPr sz="5000" b="1">
                <a:solidFill>
                  <a:schemeClr val="bg1"/>
                </a:solidFill>
                <a:latin typeface="Arial" charset="0"/>
              </a:defRPr>
            </a:lvl4pPr>
            <a:lvl5pPr marL="2057400" indent="-228600" eaLnBrk="0" hangingPunct="0">
              <a:defRPr sz="5000" b="1">
                <a:solidFill>
                  <a:schemeClr val="bg1"/>
                </a:solidFill>
                <a:latin typeface="Arial" charset="0"/>
              </a:defRPr>
            </a:lvl5pPr>
            <a:lvl6pPr marL="2514600" indent="-228600" eaLnBrk="0" fontAlgn="base" hangingPunct="0">
              <a:spcBef>
                <a:spcPct val="0"/>
              </a:spcBef>
              <a:spcAft>
                <a:spcPct val="0"/>
              </a:spcAft>
              <a:defRPr sz="5000" b="1">
                <a:solidFill>
                  <a:schemeClr val="bg1"/>
                </a:solidFill>
                <a:latin typeface="Arial" charset="0"/>
              </a:defRPr>
            </a:lvl6pPr>
            <a:lvl7pPr marL="2971800" indent="-228600" eaLnBrk="0" fontAlgn="base" hangingPunct="0">
              <a:spcBef>
                <a:spcPct val="0"/>
              </a:spcBef>
              <a:spcAft>
                <a:spcPct val="0"/>
              </a:spcAft>
              <a:defRPr sz="5000" b="1">
                <a:solidFill>
                  <a:schemeClr val="bg1"/>
                </a:solidFill>
                <a:latin typeface="Arial" charset="0"/>
              </a:defRPr>
            </a:lvl7pPr>
            <a:lvl8pPr marL="3429000" indent="-228600" eaLnBrk="0" fontAlgn="base" hangingPunct="0">
              <a:spcBef>
                <a:spcPct val="0"/>
              </a:spcBef>
              <a:spcAft>
                <a:spcPct val="0"/>
              </a:spcAft>
              <a:defRPr sz="5000" b="1">
                <a:solidFill>
                  <a:schemeClr val="bg1"/>
                </a:solidFill>
                <a:latin typeface="Arial" charset="0"/>
              </a:defRPr>
            </a:lvl8pPr>
            <a:lvl9pPr marL="3886200" indent="-228600" eaLnBrk="0" fontAlgn="base" hangingPunct="0">
              <a:spcBef>
                <a:spcPct val="0"/>
              </a:spcBef>
              <a:spcAft>
                <a:spcPct val="0"/>
              </a:spcAft>
              <a:defRPr sz="5000" b="1">
                <a:solidFill>
                  <a:schemeClr val="bg1"/>
                </a:solidFill>
                <a:latin typeface="Arial" charset="0"/>
              </a:defRPr>
            </a:lvl9pPr>
          </a:lstStyle>
          <a:p>
            <a:pPr eaLnBrk="1" hangingPunct="1">
              <a:spcBef>
                <a:spcPts val="800"/>
              </a:spcBef>
              <a:buFont typeface="Arial" charset="0"/>
              <a:buAutoNum type="arabicPeriod"/>
              <a:defRPr/>
            </a:pPr>
            <a:r>
              <a:rPr lang="fr-FR" sz="1800" dirty="0" smtClean="0">
                <a:solidFill>
                  <a:schemeClr val="bg1">
                    <a:lumMod val="65000"/>
                  </a:schemeClr>
                </a:solidFill>
                <a:latin typeface="Century Gothic" pitchFamily="34" charset="0"/>
              </a:rPr>
              <a:t>Le rôle et les missions de l’assurance maladie</a:t>
            </a:r>
          </a:p>
          <a:p>
            <a:pPr lvl="1" eaLnBrk="1" hangingPunct="1">
              <a:spcBef>
                <a:spcPts val="800"/>
              </a:spcBef>
              <a:buFont typeface="Wingdings" pitchFamily="2" charset="2"/>
              <a:buChar char="v"/>
              <a:defRPr/>
            </a:pPr>
            <a:r>
              <a:rPr lang="fr-FR" sz="1800" b="0" dirty="0" smtClean="0">
                <a:solidFill>
                  <a:schemeClr val="bg1">
                    <a:lumMod val="65000"/>
                  </a:schemeClr>
                </a:solidFill>
                <a:latin typeface="Century Gothic" pitchFamily="34" charset="0"/>
              </a:rPr>
              <a:t>Rappels sur l’organisation de l’assurance maladie en France</a:t>
            </a:r>
          </a:p>
          <a:p>
            <a:pPr lvl="1" eaLnBrk="1" hangingPunct="1">
              <a:spcBef>
                <a:spcPts val="800"/>
              </a:spcBef>
              <a:buFont typeface="Wingdings" pitchFamily="2" charset="2"/>
              <a:buChar char="v"/>
              <a:defRPr/>
            </a:pPr>
            <a:r>
              <a:rPr lang="fr-FR" sz="1800" b="0" dirty="0" smtClean="0">
                <a:solidFill>
                  <a:schemeClr val="bg1">
                    <a:lumMod val="65000"/>
                  </a:schemeClr>
                </a:solidFill>
                <a:latin typeface="Century Gothic" pitchFamily="34" charset="0"/>
              </a:rPr>
              <a:t>Des missions et des métiers qui ont évolué depuis une dizaine d’années</a:t>
            </a:r>
          </a:p>
          <a:p>
            <a:pPr lvl="1" eaLnBrk="1" hangingPunct="1">
              <a:spcBef>
                <a:spcPts val="800"/>
              </a:spcBef>
              <a:buFont typeface="Wingdings" pitchFamily="2" charset="2"/>
              <a:buChar char="v"/>
              <a:defRPr/>
            </a:pPr>
            <a:endParaRPr lang="fr-FR" sz="1800" dirty="0" smtClean="0">
              <a:solidFill>
                <a:srgbClr val="0C41A4"/>
              </a:solidFill>
              <a:latin typeface="Century Gothic" pitchFamily="34" charset="0"/>
            </a:endParaRPr>
          </a:p>
          <a:p>
            <a:pPr eaLnBrk="1" hangingPunct="1">
              <a:spcBef>
                <a:spcPts val="800"/>
              </a:spcBef>
              <a:buFont typeface="Arial" charset="0"/>
              <a:buAutoNum type="arabicPeriod"/>
              <a:defRPr/>
            </a:pPr>
            <a:r>
              <a:rPr lang="fr-FR" sz="1800" dirty="0" smtClean="0">
                <a:solidFill>
                  <a:srgbClr val="0C41A4"/>
                </a:solidFill>
                <a:latin typeface="Century Gothic" pitchFamily="34" charset="0"/>
              </a:rPr>
              <a:t>Les maladies chroniques : des enjeux majeurs de santé publique au carrefour de multiples actions de l’assurance maladie</a:t>
            </a:r>
            <a:endParaRPr lang="fr-FR" sz="1800" b="0" dirty="0" smtClean="0">
              <a:solidFill>
                <a:srgbClr val="0C41A4"/>
              </a:solidFill>
              <a:latin typeface="Century Gothic" pitchFamily="34" charset="0"/>
            </a:endParaRPr>
          </a:p>
          <a:p>
            <a:pPr lvl="1" eaLnBrk="1" hangingPunct="1">
              <a:spcBef>
                <a:spcPts val="800"/>
              </a:spcBef>
              <a:buFont typeface="Wingdings" pitchFamily="2" charset="2"/>
              <a:buChar char="v"/>
              <a:defRPr/>
            </a:pPr>
            <a:r>
              <a:rPr lang="fr-FR" sz="1800" b="0" dirty="0" smtClean="0">
                <a:solidFill>
                  <a:srgbClr val="0C41A4"/>
                </a:solidFill>
                <a:latin typeface="Century Gothic" pitchFamily="34" charset="0"/>
              </a:rPr>
              <a:t>Comprendre la formation des dépenses et les enjeux médico-économiques : </a:t>
            </a:r>
            <a:r>
              <a:rPr lang="fr-FR" sz="1800" b="0" i="1" dirty="0" smtClean="0">
                <a:solidFill>
                  <a:srgbClr val="0C41A4"/>
                </a:solidFill>
                <a:latin typeface="Century Gothic" pitchFamily="34" charset="0"/>
              </a:rPr>
              <a:t>la cartographie des patients et des dépenses</a:t>
            </a:r>
          </a:p>
          <a:p>
            <a:pPr lvl="1" eaLnBrk="1" hangingPunct="1">
              <a:spcBef>
                <a:spcPts val="800"/>
              </a:spcBef>
              <a:buFont typeface="Wingdings" pitchFamily="2" charset="2"/>
              <a:buChar char="v"/>
              <a:defRPr/>
            </a:pPr>
            <a:r>
              <a:rPr lang="fr-FR" sz="1800" b="0" dirty="0" smtClean="0">
                <a:solidFill>
                  <a:srgbClr val="0C41A4"/>
                </a:solidFill>
                <a:latin typeface="Century Gothic" pitchFamily="34" charset="0"/>
              </a:rPr>
              <a:t>Analyser la qualité des soins, comparer nos pratiques et nos résultats à ceux d’autres pays : </a:t>
            </a:r>
            <a:r>
              <a:rPr lang="fr-FR" sz="1800" b="0" i="1" dirty="0" smtClean="0">
                <a:solidFill>
                  <a:srgbClr val="0C41A4"/>
                </a:solidFill>
                <a:latin typeface="Century Gothic" pitchFamily="34" charset="0"/>
              </a:rPr>
              <a:t>la prévention des amputations chez la personne diabétique, les pratiques en chirurgie </a:t>
            </a:r>
            <a:r>
              <a:rPr lang="fr-FR" sz="1800" b="0" i="1" dirty="0" err="1" smtClean="0">
                <a:solidFill>
                  <a:srgbClr val="0C41A4"/>
                </a:solidFill>
                <a:latin typeface="Century Gothic" pitchFamily="34" charset="0"/>
              </a:rPr>
              <a:t>bariatrique</a:t>
            </a:r>
            <a:r>
              <a:rPr lang="fr-FR" sz="1800" b="0" i="1" dirty="0" smtClean="0">
                <a:solidFill>
                  <a:srgbClr val="0C41A4"/>
                </a:solidFill>
                <a:latin typeface="Century Gothic" pitchFamily="34" charset="0"/>
              </a:rPr>
              <a:t>, la prise en charge de la santé mentale</a:t>
            </a:r>
          </a:p>
          <a:p>
            <a:pPr lvl="1" eaLnBrk="1" hangingPunct="1">
              <a:spcBef>
                <a:spcPts val="800"/>
              </a:spcBef>
              <a:buFont typeface="Wingdings" pitchFamily="2" charset="2"/>
              <a:buChar char="v"/>
              <a:defRPr/>
            </a:pPr>
            <a:r>
              <a:rPr lang="fr-FR" sz="1800" b="0" dirty="0" smtClean="0">
                <a:solidFill>
                  <a:srgbClr val="0C41A4"/>
                </a:solidFill>
                <a:latin typeface="Century Gothic" pitchFamily="34" charset="0"/>
              </a:rPr>
              <a:t>Améliorer la prise en charge et l’accès aux soins tout en recherchant des gains d’efficience : </a:t>
            </a:r>
            <a:r>
              <a:rPr lang="fr-FR" sz="1800" b="0" i="1" dirty="0" smtClean="0">
                <a:solidFill>
                  <a:srgbClr val="0C41A4"/>
                </a:solidFill>
                <a:latin typeface="Century Gothic" pitchFamily="34" charset="0"/>
              </a:rPr>
              <a:t>Prado, </a:t>
            </a:r>
            <a:r>
              <a:rPr lang="fr-FR" sz="1800" b="0" i="1" dirty="0" err="1" smtClean="0">
                <a:solidFill>
                  <a:srgbClr val="0C41A4"/>
                </a:solidFill>
                <a:latin typeface="Century Gothic" pitchFamily="34" charset="0"/>
              </a:rPr>
              <a:t>sophia</a:t>
            </a:r>
            <a:r>
              <a:rPr lang="fr-FR" sz="1800" b="0" i="1" dirty="0" smtClean="0">
                <a:solidFill>
                  <a:srgbClr val="0C41A4"/>
                </a:solidFill>
                <a:latin typeface="Century Gothic" pitchFamily="34" charset="0"/>
              </a:rPr>
              <a:t>, santé active</a:t>
            </a:r>
          </a:p>
        </p:txBody>
      </p:sp>
    </p:spTree>
    <p:custDataLst>
      <p:tags r:id="rId1"/>
    </p:custData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ctrTitle" idx="4294967295"/>
          </p:nvPr>
        </p:nvSpPr>
        <p:spPr bwMode="auto">
          <a:xfrm>
            <a:off x="238125" y="71438"/>
            <a:ext cx="8743950" cy="15224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sz="2800" b="1" smtClean="0">
                <a:solidFill>
                  <a:schemeClr val="bg2"/>
                </a:solidFill>
              </a:rPr>
              <a:t>La base de données : le Sniiram</a:t>
            </a:r>
            <a:br>
              <a:rPr lang="fr-FR" sz="2800" b="1" smtClean="0">
                <a:solidFill>
                  <a:schemeClr val="bg2"/>
                </a:solidFill>
              </a:rPr>
            </a:br>
            <a:r>
              <a:rPr lang="fr-FR" sz="2800" b="1" smtClean="0">
                <a:solidFill>
                  <a:schemeClr val="bg2"/>
                </a:solidFill>
              </a:rPr>
              <a:t>Système national d’information inter-régimes </a:t>
            </a:r>
            <a:br>
              <a:rPr lang="fr-FR" sz="2800" b="1" smtClean="0">
                <a:solidFill>
                  <a:schemeClr val="bg2"/>
                </a:solidFill>
              </a:rPr>
            </a:br>
            <a:r>
              <a:rPr lang="fr-FR" sz="2800" b="1" smtClean="0">
                <a:solidFill>
                  <a:schemeClr val="bg2"/>
                </a:solidFill>
              </a:rPr>
              <a:t>de l’Assurance maladie</a:t>
            </a:r>
          </a:p>
        </p:txBody>
      </p:sp>
      <p:sp>
        <p:nvSpPr>
          <p:cNvPr id="13315" name="Text Box 7"/>
          <p:cNvSpPr txBox="1">
            <a:spLocks noChangeArrowheads="1"/>
          </p:cNvSpPr>
          <p:nvPr/>
        </p:nvSpPr>
        <p:spPr bwMode="auto">
          <a:xfrm>
            <a:off x="292100" y="1624013"/>
            <a:ext cx="8636000" cy="5510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buFontTx/>
              <a:buChar char="•"/>
              <a:defRPr/>
            </a:pPr>
            <a:r>
              <a:rPr lang="fr-FR" sz="2200" dirty="0" smtClean="0">
                <a:solidFill>
                  <a:srgbClr val="0070C0"/>
                </a:solidFill>
                <a:latin typeface="+mj-lt"/>
              </a:rPr>
              <a:t> Créé en 1999 par la loi de financement de la sécurité sociale</a:t>
            </a:r>
          </a:p>
          <a:p>
            <a:pPr eaLnBrk="1" hangingPunct="1">
              <a:buFontTx/>
              <a:buChar char="•"/>
              <a:defRPr/>
            </a:pPr>
            <a:endParaRPr lang="fr-FR" sz="2200" dirty="0" smtClean="0">
              <a:solidFill>
                <a:srgbClr val="0070C0"/>
              </a:solidFill>
              <a:latin typeface="+mj-lt"/>
            </a:endParaRPr>
          </a:p>
          <a:p>
            <a:pPr eaLnBrk="1" hangingPunct="1">
              <a:buFontTx/>
              <a:buChar char="•"/>
              <a:defRPr/>
            </a:pPr>
            <a:r>
              <a:rPr lang="fr-FR" sz="2200" dirty="0" smtClean="0">
                <a:solidFill>
                  <a:srgbClr val="0070C0"/>
                </a:solidFill>
                <a:latin typeface="+mj-lt"/>
              </a:rPr>
              <a:t> Base de données nationale, gérée par la </a:t>
            </a:r>
            <a:r>
              <a:rPr lang="fr-FR" sz="2200" dirty="0" err="1" smtClean="0">
                <a:solidFill>
                  <a:srgbClr val="0070C0"/>
                </a:solidFill>
                <a:latin typeface="+mj-lt"/>
              </a:rPr>
              <a:t>CnamTS</a:t>
            </a:r>
            <a:endParaRPr lang="fr-FR" sz="2200" dirty="0" smtClean="0">
              <a:solidFill>
                <a:srgbClr val="0070C0"/>
              </a:solidFill>
              <a:latin typeface="+mj-lt"/>
            </a:endParaRPr>
          </a:p>
          <a:p>
            <a:pPr eaLnBrk="1" hangingPunct="1">
              <a:buFontTx/>
              <a:buChar char="•"/>
              <a:defRPr/>
            </a:pPr>
            <a:endParaRPr lang="fr-FR" sz="2200" dirty="0" smtClean="0">
              <a:solidFill>
                <a:srgbClr val="0070C0"/>
              </a:solidFill>
              <a:latin typeface="+mj-lt"/>
            </a:endParaRPr>
          </a:p>
          <a:p>
            <a:pPr eaLnBrk="1" hangingPunct="1">
              <a:buFontTx/>
              <a:buChar char="•"/>
              <a:defRPr/>
            </a:pPr>
            <a:r>
              <a:rPr lang="fr-FR" sz="2200" dirty="0" smtClean="0">
                <a:solidFill>
                  <a:srgbClr val="0070C0"/>
                </a:solidFill>
                <a:latin typeface="+mj-lt"/>
              </a:rPr>
              <a:t> 4 finalités principales définies par la loi </a:t>
            </a:r>
          </a:p>
          <a:p>
            <a:pPr lvl="1" eaLnBrk="1" hangingPunct="1">
              <a:buFont typeface="Wingdings" pitchFamily="2" charset="2"/>
              <a:buChar char="Ø"/>
              <a:defRPr/>
            </a:pPr>
            <a:r>
              <a:rPr lang="fr-FR" sz="2200" dirty="0" smtClean="0">
                <a:solidFill>
                  <a:srgbClr val="0070C0"/>
                </a:solidFill>
                <a:latin typeface="+mj-lt"/>
              </a:rPr>
              <a:t>Améliorer la qualité des soins</a:t>
            </a:r>
          </a:p>
          <a:p>
            <a:pPr lvl="1" eaLnBrk="1" hangingPunct="1">
              <a:buFont typeface="Wingdings" pitchFamily="2" charset="2"/>
              <a:buChar char="Ø"/>
              <a:defRPr/>
            </a:pPr>
            <a:r>
              <a:rPr lang="fr-FR" sz="2200" dirty="0" smtClean="0">
                <a:solidFill>
                  <a:srgbClr val="0070C0"/>
                </a:solidFill>
                <a:latin typeface="+mj-lt"/>
              </a:rPr>
              <a:t>Contribuer à une meilleure gestion de l’Assurance maladie</a:t>
            </a:r>
          </a:p>
          <a:p>
            <a:pPr lvl="1" eaLnBrk="1" hangingPunct="1">
              <a:buFont typeface="Wingdings" pitchFamily="2" charset="2"/>
              <a:buChar char="Ø"/>
              <a:defRPr/>
            </a:pPr>
            <a:r>
              <a:rPr lang="fr-FR" sz="2200" dirty="0" smtClean="0">
                <a:solidFill>
                  <a:srgbClr val="0070C0"/>
                </a:solidFill>
                <a:latin typeface="+mj-lt"/>
              </a:rPr>
              <a:t>Contribuer à une meilleure gestion des politiques de santé</a:t>
            </a:r>
          </a:p>
          <a:p>
            <a:pPr lvl="1" eaLnBrk="1" hangingPunct="1">
              <a:buFont typeface="Wingdings" pitchFamily="2" charset="2"/>
              <a:buChar char="Ø"/>
              <a:defRPr/>
            </a:pPr>
            <a:r>
              <a:rPr lang="fr-FR" sz="2200" dirty="0" smtClean="0">
                <a:solidFill>
                  <a:srgbClr val="0070C0"/>
                </a:solidFill>
                <a:latin typeface="+mj-lt"/>
              </a:rPr>
              <a:t>Transmettre aux prestataires de soins les informations pertinentes relatives à leur activité, à leurs recettes, et à leurs prescriptions</a:t>
            </a:r>
          </a:p>
          <a:p>
            <a:pPr eaLnBrk="1" hangingPunct="1">
              <a:defRPr/>
            </a:pPr>
            <a:endParaRPr lang="fr-FR" sz="2200" dirty="0" smtClean="0">
              <a:solidFill>
                <a:srgbClr val="0070C0"/>
              </a:solidFill>
              <a:latin typeface="+mj-lt"/>
            </a:endParaRPr>
          </a:p>
          <a:p>
            <a:pPr algn="ctr" eaLnBrk="1" hangingPunct="1">
              <a:defRPr/>
            </a:pPr>
            <a:endParaRPr lang="fr-FR" sz="2200" dirty="0" smtClean="0">
              <a:solidFill>
                <a:srgbClr val="0070C0"/>
              </a:solidFill>
              <a:latin typeface="+mj-lt"/>
            </a:endParaRPr>
          </a:p>
        </p:txBody>
      </p:sp>
      <p:sp>
        <p:nvSpPr>
          <p:cNvPr id="36868" name="Text Box 8"/>
          <p:cNvSpPr txBox="1">
            <a:spLocks noChangeArrowheads="1"/>
          </p:cNvSpPr>
          <p:nvPr/>
        </p:nvSpPr>
        <p:spPr bwMode="auto">
          <a:xfrm>
            <a:off x="142875" y="6491288"/>
            <a:ext cx="5095875" cy="366712"/>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ct val="50000"/>
              </a:spcBef>
            </a:pPr>
            <a:endParaRPr lang="fr-FR" sz="180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403350" y="189230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endParaRPr lang="fr-FR" sz="2400">
              <a:latin typeface="Times New Roman" pitchFamily="18" charset="0"/>
            </a:endParaRPr>
          </a:p>
        </p:txBody>
      </p:sp>
      <p:sp>
        <p:nvSpPr>
          <p:cNvPr id="37891" name="Rectangle 7"/>
          <p:cNvSpPr>
            <a:spLocks noGrp="1" noChangeArrowheads="1"/>
          </p:cNvSpPr>
          <p:nvPr>
            <p:ph type="title"/>
          </p:nvPr>
        </p:nvSpPr>
        <p:spPr bwMode="auto">
          <a:xfrm>
            <a:off x="387350" y="96838"/>
            <a:ext cx="8478838" cy="900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sz="2800" smtClean="0">
                <a:solidFill>
                  <a:schemeClr val="bg2"/>
                </a:solidFill>
              </a:rPr>
              <a:t>Le Sniiram : </a:t>
            </a:r>
            <a:br>
              <a:rPr lang="fr-FR" sz="2800" smtClean="0">
                <a:solidFill>
                  <a:schemeClr val="bg2"/>
                </a:solidFill>
              </a:rPr>
            </a:br>
            <a:r>
              <a:rPr lang="fr-FR" sz="2800" smtClean="0">
                <a:solidFill>
                  <a:schemeClr val="bg2"/>
                </a:solidFill>
              </a:rPr>
              <a:t>une énorme et complexe base de données</a:t>
            </a:r>
          </a:p>
        </p:txBody>
      </p:sp>
      <p:pic>
        <p:nvPicPr>
          <p:cNvPr id="37892" name="Picture 8" descr="IMG_0078"/>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211138" y="2239963"/>
            <a:ext cx="3852862" cy="2960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4341" name="Rectangle 9"/>
          <p:cNvSpPr>
            <a:spLocks noChangeArrowheads="1"/>
          </p:cNvSpPr>
          <p:nvPr/>
        </p:nvSpPr>
        <p:spPr bwMode="auto">
          <a:xfrm>
            <a:off x="3648075" y="1587500"/>
            <a:ext cx="5632450" cy="415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endParaRPr lang="fr-FR" sz="2400" dirty="0">
              <a:solidFill>
                <a:srgbClr val="3366CC"/>
              </a:solidFill>
              <a:latin typeface="+mj-lt"/>
            </a:endParaRPr>
          </a:p>
          <a:p>
            <a:pPr lvl="1">
              <a:defRPr/>
            </a:pPr>
            <a:r>
              <a:rPr lang="fr-FR" sz="2000" dirty="0">
                <a:solidFill>
                  <a:srgbClr val="3366CC"/>
                </a:solidFill>
                <a:latin typeface="+mj-lt"/>
              </a:rPr>
              <a:t>- 9,0 milliards lignes de ventilation comptable</a:t>
            </a:r>
          </a:p>
          <a:p>
            <a:pPr lvl="1">
              <a:defRPr/>
            </a:pPr>
            <a:r>
              <a:rPr lang="fr-FR" sz="2000" dirty="0">
                <a:solidFill>
                  <a:srgbClr val="3366CC"/>
                </a:solidFill>
                <a:latin typeface="+mj-lt"/>
              </a:rPr>
              <a:t>- 8,4 milliards de lignes de nature de prestation</a:t>
            </a:r>
          </a:p>
          <a:p>
            <a:pPr lvl="1">
              <a:defRPr/>
            </a:pPr>
            <a:r>
              <a:rPr lang="fr-FR" sz="2000" dirty="0">
                <a:solidFill>
                  <a:srgbClr val="3366CC"/>
                </a:solidFill>
                <a:latin typeface="+mj-lt"/>
              </a:rPr>
              <a:t>- 3,4 milliards de lignes de pharmacie (CIP)</a:t>
            </a:r>
          </a:p>
          <a:p>
            <a:pPr lvl="1">
              <a:defRPr/>
            </a:pPr>
            <a:r>
              <a:rPr lang="fr-FR" sz="2000" dirty="0">
                <a:solidFill>
                  <a:srgbClr val="3366CC"/>
                </a:solidFill>
                <a:latin typeface="+mj-lt"/>
              </a:rPr>
              <a:t>- 1,2 milliard de lignes de biologie (code biologie)</a:t>
            </a:r>
          </a:p>
          <a:p>
            <a:pPr lvl="1">
              <a:defRPr/>
            </a:pPr>
            <a:r>
              <a:rPr lang="fr-FR" sz="2000" dirty="0">
                <a:solidFill>
                  <a:srgbClr val="3366CC"/>
                </a:solidFill>
                <a:latin typeface="+mj-lt"/>
              </a:rPr>
              <a:t>- 270 millions ligne d’actes techniques médicaux (CCAM)</a:t>
            </a:r>
          </a:p>
          <a:p>
            <a:pPr lvl="1">
              <a:defRPr/>
            </a:pPr>
            <a:r>
              <a:rPr lang="fr-FR" sz="2000" dirty="0">
                <a:solidFill>
                  <a:srgbClr val="3366CC"/>
                </a:solidFill>
                <a:latin typeface="+mj-lt"/>
              </a:rPr>
              <a:t>- 57 millions ligne d’actes de transport médicaux</a:t>
            </a:r>
          </a:p>
        </p:txBody>
      </p:sp>
      <p:sp>
        <p:nvSpPr>
          <p:cNvPr id="14342" name="Rectangle 10"/>
          <p:cNvSpPr>
            <a:spLocks noChangeArrowheads="1"/>
          </p:cNvSpPr>
          <p:nvPr/>
        </p:nvSpPr>
        <p:spPr bwMode="auto">
          <a:xfrm>
            <a:off x="292100" y="811213"/>
            <a:ext cx="8720138"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endParaRPr lang="fr-FR" sz="2400" dirty="0">
              <a:solidFill>
                <a:srgbClr val="3366CC"/>
              </a:solidFill>
              <a:latin typeface="+mj-lt"/>
            </a:endParaRPr>
          </a:p>
          <a:p>
            <a:pPr>
              <a:buFontTx/>
              <a:buChar char="•"/>
              <a:defRPr/>
            </a:pPr>
            <a:r>
              <a:rPr lang="fr-FR" sz="2000" dirty="0">
                <a:solidFill>
                  <a:srgbClr val="3366CC"/>
                </a:solidFill>
                <a:latin typeface="+mj-lt"/>
              </a:rPr>
              <a:t> Une capacité de stockage de 450 </a:t>
            </a:r>
            <a:r>
              <a:rPr lang="fr-FR" sz="2000" dirty="0" err="1">
                <a:solidFill>
                  <a:srgbClr val="3366CC"/>
                </a:solidFill>
                <a:latin typeface="+mj-lt"/>
              </a:rPr>
              <a:t>téra-octets</a:t>
            </a:r>
            <a:endParaRPr lang="fr-FR" sz="2000" dirty="0">
              <a:solidFill>
                <a:srgbClr val="3366CC"/>
              </a:solidFill>
              <a:latin typeface="+mj-lt"/>
            </a:endParaRPr>
          </a:p>
          <a:p>
            <a:pPr>
              <a:buFontTx/>
              <a:buChar char="•"/>
              <a:defRPr/>
            </a:pPr>
            <a:r>
              <a:rPr lang="fr-FR" sz="2000" dirty="0">
                <a:solidFill>
                  <a:srgbClr val="3366CC"/>
                </a:solidFill>
                <a:latin typeface="+mj-lt"/>
              </a:rPr>
              <a:t> Des milliards d’évènements traités. Sur 30 mois :</a:t>
            </a:r>
          </a:p>
        </p:txBody>
      </p:sp>
      <p:sp>
        <p:nvSpPr>
          <p:cNvPr id="54283" name="Rectangle 11"/>
          <p:cNvSpPr>
            <a:spLocks noChangeArrowheads="1"/>
          </p:cNvSpPr>
          <p:nvPr/>
        </p:nvSpPr>
        <p:spPr bwMode="auto">
          <a:xfrm>
            <a:off x="1287463" y="5802313"/>
            <a:ext cx="7297737"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fr-FR" sz="2000" dirty="0">
                <a:solidFill>
                  <a:schemeClr val="bg2"/>
                </a:solidFill>
                <a:latin typeface="+mj-lt"/>
              </a:rPr>
              <a:t>Au total près de 20 milliards de lignes de prestation disponibles</a:t>
            </a:r>
          </a:p>
        </p:txBody>
      </p:sp>
      <p:sp>
        <p:nvSpPr>
          <p:cNvPr id="54284" name="AutoShape 12"/>
          <p:cNvSpPr>
            <a:spLocks noChangeArrowheads="1"/>
          </p:cNvSpPr>
          <p:nvPr/>
        </p:nvSpPr>
        <p:spPr bwMode="auto">
          <a:xfrm>
            <a:off x="304800" y="5895975"/>
            <a:ext cx="908050" cy="427038"/>
          </a:xfrm>
          <a:prstGeom prst="rightArrow">
            <a:avLst>
              <a:gd name="adj1" fmla="val 50000"/>
              <a:gd name="adj2" fmla="val 5316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84"/>
                                        </p:tgtEl>
                                        <p:attrNameLst>
                                          <p:attrName>style.visibility</p:attrName>
                                        </p:attrNameLst>
                                      </p:cBhvr>
                                      <p:to>
                                        <p:strVal val="visible"/>
                                      </p:to>
                                    </p:set>
                                    <p:animEffect transition="in" filter="checkerboard(across)">
                                      <p:cBhvr>
                                        <p:cTn id="7" dur="500"/>
                                        <p:tgtEl>
                                          <p:spTgt spid="5428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4283"/>
                                        </p:tgtEl>
                                        <p:attrNameLst>
                                          <p:attrName>style.visibility</p:attrName>
                                        </p:attrNameLst>
                                      </p:cBhvr>
                                      <p:to>
                                        <p:strVal val="visible"/>
                                      </p:to>
                                    </p:set>
                                    <p:animEffect transition="in" filter="checkerboard(across)">
                                      <p:cBhvr>
                                        <p:cTn id="10" dur="5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3" grpId="0"/>
      <p:bldP spid="5428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043238" y="928688"/>
            <a:ext cx="3684587" cy="7191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lvl="1">
              <a:defRPr/>
            </a:pPr>
            <a:r>
              <a:rPr lang="fr-FR" sz="1300" b="0" dirty="0">
                <a:solidFill>
                  <a:schemeClr val="bg2"/>
                </a:solidFill>
                <a:latin typeface="+mj-lt"/>
              </a:rPr>
              <a:t>NIR de l’ouvrant droit</a:t>
            </a:r>
          </a:p>
          <a:p>
            <a:pPr lvl="1">
              <a:defRPr/>
            </a:pPr>
            <a:r>
              <a:rPr lang="fr-FR" sz="1300" b="0" dirty="0">
                <a:solidFill>
                  <a:schemeClr val="bg2"/>
                </a:solidFill>
                <a:latin typeface="+mj-lt"/>
              </a:rPr>
              <a:t>Date de naissance et sexe du bénéficiaire</a:t>
            </a:r>
          </a:p>
          <a:p>
            <a:pPr lvl="1">
              <a:defRPr/>
            </a:pPr>
            <a:r>
              <a:rPr lang="fr-FR" sz="1300" b="0" dirty="0">
                <a:solidFill>
                  <a:schemeClr val="bg2"/>
                </a:solidFill>
                <a:latin typeface="+mj-lt"/>
              </a:rPr>
              <a:t>Double anonymisation</a:t>
            </a:r>
            <a:r>
              <a:rPr lang="fr-FR" sz="1400" b="0" dirty="0">
                <a:solidFill>
                  <a:schemeClr val="bg2"/>
                </a:solidFill>
                <a:latin typeface="+mj-lt"/>
              </a:rPr>
              <a:t> </a:t>
            </a:r>
          </a:p>
        </p:txBody>
      </p:sp>
      <p:sp>
        <p:nvSpPr>
          <p:cNvPr id="38915" name="AutoShape 3"/>
          <p:cNvSpPr>
            <a:spLocks noChangeArrowheads="1"/>
          </p:cNvSpPr>
          <p:nvPr/>
        </p:nvSpPr>
        <p:spPr bwMode="auto">
          <a:xfrm>
            <a:off x="2484438" y="2997200"/>
            <a:ext cx="4081462" cy="266700"/>
          </a:xfrm>
          <a:prstGeom prst="leftRightArrow">
            <a:avLst>
              <a:gd name="adj1" fmla="val 50000"/>
              <a:gd name="adj2" fmla="val 306071"/>
            </a:avLst>
          </a:prstGeom>
          <a:solidFill>
            <a:srgbClr val="FF6600">
              <a:alpha val="98822"/>
            </a:srgbClr>
          </a:solidFill>
          <a:ln w="9525">
            <a:solidFill>
              <a:srgbClr val="000000"/>
            </a:solidFill>
            <a:miter lim="800000"/>
            <a:headEnd/>
            <a:tailEnd/>
          </a:ln>
        </p:spPr>
        <p:txBody>
          <a:bodyPr/>
          <a:lstStyle/>
          <a:p>
            <a:endParaRPr lang="fr-FR"/>
          </a:p>
        </p:txBody>
      </p:sp>
      <p:sp>
        <p:nvSpPr>
          <p:cNvPr id="15364" name="AutoShape 5"/>
          <p:cNvSpPr>
            <a:spLocks noChangeArrowheads="1"/>
          </p:cNvSpPr>
          <p:nvPr/>
        </p:nvSpPr>
        <p:spPr bwMode="auto">
          <a:xfrm>
            <a:off x="971550" y="2009775"/>
            <a:ext cx="1512888" cy="865188"/>
          </a:xfrm>
          <a:prstGeom prst="flowChartMagneticDisk">
            <a:avLst/>
          </a:prstGeom>
          <a:gradFill rotWithShape="1">
            <a:gsLst>
              <a:gs pos="0">
                <a:srgbClr val="0000FF"/>
              </a:gs>
              <a:gs pos="50000">
                <a:srgbClr val="FFFFFF"/>
              </a:gs>
              <a:gs pos="100000">
                <a:srgbClr val="0000FF"/>
              </a:gs>
            </a:gsLst>
            <a:lin ang="0" scaled="1"/>
          </a:gradFill>
          <a:ln w="9525">
            <a:solidFill>
              <a:srgbClr val="000000"/>
            </a:solidFill>
            <a:round/>
            <a:headEnd/>
            <a:tailEnd/>
          </a:ln>
        </p:spPr>
        <p:txBody>
          <a:bodyPr/>
          <a:lstStyle/>
          <a:p>
            <a:pPr algn="ctr">
              <a:defRPr/>
            </a:pPr>
            <a:endParaRPr lang="fr-FR" sz="1000">
              <a:solidFill>
                <a:schemeClr val="tx2"/>
              </a:solidFill>
              <a:latin typeface="+mj-lt"/>
            </a:endParaRPr>
          </a:p>
          <a:p>
            <a:pPr algn="ctr">
              <a:defRPr/>
            </a:pPr>
            <a:r>
              <a:rPr lang="fr-FR" sz="1400">
                <a:solidFill>
                  <a:schemeClr val="bg2"/>
                </a:solidFill>
                <a:latin typeface="+mj-lt"/>
              </a:rPr>
              <a:t>PMSI</a:t>
            </a:r>
          </a:p>
        </p:txBody>
      </p:sp>
      <p:sp>
        <p:nvSpPr>
          <p:cNvPr id="15365" name="AutoShape 6"/>
          <p:cNvSpPr>
            <a:spLocks noChangeArrowheads="1"/>
          </p:cNvSpPr>
          <p:nvPr/>
        </p:nvSpPr>
        <p:spPr bwMode="auto">
          <a:xfrm>
            <a:off x="6588125" y="2009775"/>
            <a:ext cx="1368425" cy="863600"/>
          </a:xfrm>
          <a:prstGeom prst="flowChartMagneticDisk">
            <a:avLst/>
          </a:prstGeom>
          <a:gradFill rotWithShape="1">
            <a:gsLst>
              <a:gs pos="0">
                <a:srgbClr val="0000FF"/>
              </a:gs>
              <a:gs pos="50000">
                <a:srgbClr val="FFFFFF"/>
              </a:gs>
              <a:gs pos="100000">
                <a:srgbClr val="0000FF"/>
              </a:gs>
            </a:gsLst>
            <a:lin ang="0" scaled="1"/>
          </a:gradFill>
          <a:ln w="9525">
            <a:solidFill>
              <a:srgbClr val="000000"/>
            </a:solidFill>
            <a:round/>
            <a:headEnd/>
            <a:tailEnd/>
          </a:ln>
        </p:spPr>
        <p:txBody>
          <a:bodyPr/>
          <a:lstStyle/>
          <a:p>
            <a:pPr algn="ctr">
              <a:defRPr/>
            </a:pPr>
            <a:endParaRPr lang="fr-FR" sz="400">
              <a:solidFill>
                <a:schemeClr val="tx2"/>
              </a:solidFill>
              <a:latin typeface="+mj-lt"/>
            </a:endParaRPr>
          </a:p>
          <a:p>
            <a:pPr algn="ctr">
              <a:defRPr/>
            </a:pPr>
            <a:endParaRPr lang="fr-FR" sz="200">
              <a:solidFill>
                <a:schemeClr val="tx2"/>
              </a:solidFill>
              <a:latin typeface="+mj-lt"/>
            </a:endParaRPr>
          </a:p>
          <a:p>
            <a:pPr algn="ctr">
              <a:defRPr/>
            </a:pPr>
            <a:r>
              <a:rPr lang="fr-FR" sz="1400">
                <a:solidFill>
                  <a:schemeClr val="bg2"/>
                </a:solidFill>
                <a:latin typeface="+mj-lt"/>
              </a:rPr>
              <a:t>SNIIRAM</a:t>
            </a:r>
            <a:r>
              <a:rPr lang="fr-FR" sz="2000">
                <a:solidFill>
                  <a:schemeClr val="tx2"/>
                </a:solidFill>
                <a:latin typeface="+mj-lt"/>
              </a:rPr>
              <a:t> </a:t>
            </a:r>
          </a:p>
          <a:p>
            <a:pPr>
              <a:defRPr/>
            </a:pPr>
            <a:endParaRPr lang="fr-FR" sz="1800">
              <a:solidFill>
                <a:schemeClr val="tx2"/>
              </a:solidFill>
              <a:latin typeface="+mj-lt"/>
            </a:endParaRPr>
          </a:p>
        </p:txBody>
      </p:sp>
      <p:sp>
        <p:nvSpPr>
          <p:cNvPr id="15366" name="Oval 7"/>
          <p:cNvSpPr>
            <a:spLocks noChangeArrowheads="1"/>
          </p:cNvSpPr>
          <p:nvPr/>
        </p:nvSpPr>
        <p:spPr bwMode="auto">
          <a:xfrm>
            <a:off x="3492500" y="1938338"/>
            <a:ext cx="2130425" cy="969962"/>
          </a:xfrm>
          <a:prstGeom prst="ellipse">
            <a:avLst/>
          </a:prstGeom>
          <a:gradFill rotWithShape="1">
            <a:gsLst>
              <a:gs pos="0">
                <a:srgbClr val="FF6600"/>
              </a:gs>
              <a:gs pos="50000">
                <a:srgbClr val="FFFFFF"/>
              </a:gs>
              <a:gs pos="100000">
                <a:srgbClr val="FF6600"/>
              </a:gs>
            </a:gsLst>
            <a:lin ang="0" scaled="1"/>
          </a:gradFill>
          <a:ln w="9525">
            <a:solidFill>
              <a:srgbClr val="000000"/>
            </a:solidFill>
            <a:round/>
            <a:headEnd/>
            <a:tailEnd/>
          </a:ln>
        </p:spPr>
        <p:txBody>
          <a:bodyPr lIns="0" tIns="0" rIns="0" bIns="0"/>
          <a:lstStyle/>
          <a:p>
            <a:pPr algn="ctr">
              <a:defRPr/>
            </a:pPr>
            <a:r>
              <a:rPr lang="fr-FR" sz="1300">
                <a:solidFill>
                  <a:schemeClr val="bg2"/>
                </a:solidFill>
                <a:latin typeface="+mj-lt"/>
              </a:rPr>
              <a:t>Identifiant anonyme du patient</a:t>
            </a:r>
          </a:p>
        </p:txBody>
      </p:sp>
      <p:sp>
        <p:nvSpPr>
          <p:cNvPr id="38919" name="Rectangle 8"/>
          <p:cNvSpPr>
            <a:spLocks noChangeArrowheads="1"/>
          </p:cNvSpPr>
          <p:nvPr/>
        </p:nvSpPr>
        <p:spPr bwMode="auto">
          <a:xfrm>
            <a:off x="6156325" y="1173163"/>
            <a:ext cx="2308225" cy="94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fr-FR" sz="1600" i="1">
                <a:solidFill>
                  <a:schemeClr val="tx2"/>
                </a:solidFill>
                <a:latin typeface="Tahoma" pitchFamily="34" charset="0"/>
              </a:rPr>
              <a:t>Données de remboursement de l’Assurance maladie </a:t>
            </a:r>
            <a:endParaRPr lang="fr-FR" sz="1800">
              <a:solidFill>
                <a:schemeClr val="tx2"/>
              </a:solidFill>
              <a:latin typeface="Tahoma" pitchFamily="34" charset="0"/>
            </a:endParaRPr>
          </a:p>
        </p:txBody>
      </p:sp>
      <p:sp>
        <p:nvSpPr>
          <p:cNvPr id="38920" name="Rectangle 9"/>
          <p:cNvSpPr>
            <a:spLocks noChangeArrowheads="1"/>
          </p:cNvSpPr>
          <p:nvPr/>
        </p:nvSpPr>
        <p:spPr bwMode="auto">
          <a:xfrm>
            <a:off x="900113" y="1244600"/>
            <a:ext cx="18383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fr-FR" sz="1600" i="1">
                <a:solidFill>
                  <a:schemeClr val="tx2"/>
                </a:solidFill>
                <a:latin typeface="Tahoma" pitchFamily="34" charset="0"/>
              </a:rPr>
              <a:t>Données des hospitalisations</a:t>
            </a:r>
            <a:endParaRPr lang="fr-FR" sz="1600">
              <a:solidFill>
                <a:schemeClr val="tx2"/>
              </a:solidFill>
              <a:latin typeface="Tahoma" pitchFamily="34" charset="0"/>
            </a:endParaRPr>
          </a:p>
        </p:txBody>
      </p:sp>
      <p:sp>
        <p:nvSpPr>
          <p:cNvPr id="38921" name="AutoShape 10"/>
          <p:cNvSpPr>
            <a:spLocks noChangeArrowheads="1"/>
          </p:cNvSpPr>
          <p:nvPr/>
        </p:nvSpPr>
        <p:spPr bwMode="auto">
          <a:xfrm>
            <a:off x="7092950" y="2973388"/>
            <a:ext cx="423863" cy="576262"/>
          </a:xfrm>
          <a:prstGeom prst="downArrow">
            <a:avLst>
              <a:gd name="adj1" fmla="val 50000"/>
              <a:gd name="adj2" fmla="val 33989"/>
            </a:avLst>
          </a:prstGeom>
          <a:gradFill rotWithShape="1">
            <a:gsLst>
              <a:gs pos="0">
                <a:srgbClr val="FFFFFF"/>
              </a:gs>
              <a:gs pos="100000">
                <a:srgbClr val="0000FF"/>
              </a:gs>
            </a:gsLst>
            <a:lin ang="5400000" scaled="1"/>
          </a:gradFill>
          <a:ln w="9525">
            <a:solidFill>
              <a:srgbClr val="000000"/>
            </a:solidFill>
            <a:miter lim="800000"/>
            <a:headEnd/>
            <a:tailEnd/>
          </a:ln>
        </p:spPr>
        <p:txBody>
          <a:bodyPr/>
          <a:lstStyle/>
          <a:p>
            <a:endParaRPr lang="fr-FR"/>
          </a:p>
        </p:txBody>
      </p:sp>
      <p:sp>
        <p:nvSpPr>
          <p:cNvPr id="15370" name="Rectangle 13"/>
          <p:cNvSpPr>
            <a:spLocks noChangeArrowheads="1"/>
          </p:cNvSpPr>
          <p:nvPr/>
        </p:nvSpPr>
        <p:spPr bwMode="auto">
          <a:xfrm>
            <a:off x="2959100" y="3451225"/>
            <a:ext cx="6181725" cy="188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FF"/>
                </a:solidFill>
                <a:miter lim="800000"/>
                <a:headEnd/>
                <a:tailEnd/>
              </a14:hiddenLine>
            </a:ext>
          </a:extLst>
        </p:spPr>
        <p:txBody>
          <a:bodyPr rIns="0"/>
          <a:lstStyle/>
          <a:p>
            <a:pPr>
              <a:defRPr/>
            </a:pPr>
            <a:r>
              <a:rPr lang="fr-FR" sz="2000" dirty="0">
                <a:solidFill>
                  <a:srgbClr val="3366CC"/>
                </a:solidFill>
                <a:latin typeface="+mj-lt"/>
              </a:rPr>
              <a:t>- Caractéristiques des patients : âge, sexe, CMUC, département de résidence, date de décès</a:t>
            </a:r>
          </a:p>
          <a:p>
            <a:pPr>
              <a:defRPr/>
            </a:pPr>
            <a:r>
              <a:rPr lang="fr-FR" sz="2000" dirty="0">
                <a:solidFill>
                  <a:srgbClr val="3366CC"/>
                </a:solidFill>
                <a:latin typeface="+mj-lt"/>
              </a:rPr>
              <a:t>- Affections de longue durée et leurs diagnostics</a:t>
            </a:r>
          </a:p>
          <a:p>
            <a:pPr>
              <a:defRPr/>
            </a:pPr>
            <a:r>
              <a:rPr lang="fr-FR" sz="2000" dirty="0">
                <a:solidFill>
                  <a:srgbClr val="3366CC"/>
                </a:solidFill>
                <a:latin typeface="+mj-lt"/>
              </a:rPr>
              <a:t>- Délivrances de médicaments</a:t>
            </a:r>
          </a:p>
          <a:p>
            <a:pPr>
              <a:buFontTx/>
              <a:buChar char="-"/>
              <a:defRPr/>
            </a:pPr>
            <a:r>
              <a:rPr lang="fr-FR" sz="2000" dirty="0">
                <a:solidFill>
                  <a:srgbClr val="3366CC"/>
                </a:solidFill>
                <a:latin typeface="+mj-lt"/>
              </a:rPr>
              <a:t> Produits et prestations </a:t>
            </a:r>
          </a:p>
          <a:p>
            <a:pPr>
              <a:buFontTx/>
              <a:buChar char="-"/>
              <a:defRPr/>
            </a:pPr>
            <a:r>
              <a:rPr lang="fr-FR" sz="2000" dirty="0">
                <a:solidFill>
                  <a:srgbClr val="3366CC"/>
                </a:solidFill>
                <a:latin typeface="+mj-lt"/>
              </a:rPr>
              <a:t> Actes médicaux : consultations, visites, CCAM…</a:t>
            </a:r>
          </a:p>
          <a:p>
            <a:pPr>
              <a:buFontTx/>
              <a:buChar char="-"/>
              <a:defRPr/>
            </a:pPr>
            <a:r>
              <a:rPr lang="fr-FR" sz="2000" dirty="0">
                <a:solidFill>
                  <a:srgbClr val="3366CC"/>
                </a:solidFill>
                <a:latin typeface="+mj-lt"/>
              </a:rPr>
              <a:t> Actes biologiques (sans leurs résultats)</a:t>
            </a:r>
          </a:p>
          <a:p>
            <a:pPr>
              <a:buFontTx/>
              <a:buChar char="-"/>
              <a:defRPr/>
            </a:pPr>
            <a:r>
              <a:rPr lang="fr-FR" sz="2000" dirty="0">
                <a:solidFill>
                  <a:srgbClr val="3366CC"/>
                </a:solidFill>
                <a:latin typeface="+mj-lt"/>
              </a:rPr>
              <a:t> Coûts remboursés / remboursables</a:t>
            </a:r>
          </a:p>
          <a:p>
            <a:pPr>
              <a:buFontTx/>
              <a:buChar char="-"/>
              <a:defRPr/>
            </a:pPr>
            <a:r>
              <a:rPr lang="fr-FR" sz="2000" dirty="0">
                <a:solidFill>
                  <a:srgbClr val="3366CC"/>
                </a:solidFill>
                <a:latin typeface="+mj-lt"/>
              </a:rPr>
              <a:t> Caractéristiques des professionnels de santé </a:t>
            </a:r>
          </a:p>
          <a:p>
            <a:pPr>
              <a:defRPr/>
            </a:pPr>
            <a:endParaRPr lang="fr-FR" sz="2000" dirty="0">
              <a:solidFill>
                <a:srgbClr val="00B0F0"/>
              </a:solidFill>
              <a:latin typeface="+mj-lt"/>
            </a:endParaRPr>
          </a:p>
          <a:p>
            <a:pPr>
              <a:defRPr/>
            </a:pPr>
            <a:endParaRPr lang="fr-FR" sz="2000" dirty="0">
              <a:solidFill>
                <a:srgbClr val="00B0F0"/>
              </a:solidFill>
              <a:latin typeface="+mj-lt"/>
            </a:endParaRPr>
          </a:p>
        </p:txBody>
      </p:sp>
      <p:sp>
        <p:nvSpPr>
          <p:cNvPr id="15371" name="Rectangle 14"/>
          <p:cNvSpPr>
            <a:spLocks noChangeArrowheads="1"/>
          </p:cNvSpPr>
          <p:nvPr/>
        </p:nvSpPr>
        <p:spPr bwMode="auto">
          <a:xfrm>
            <a:off x="387350" y="130175"/>
            <a:ext cx="8478838" cy="90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r>
              <a:rPr lang="fr-FR" sz="2800" dirty="0">
                <a:solidFill>
                  <a:schemeClr val="bg2"/>
                </a:solidFill>
                <a:latin typeface="+mj-lt"/>
              </a:rPr>
              <a:t>Les données du </a:t>
            </a:r>
            <a:r>
              <a:rPr lang="fr-FR" sz="2800" dirty="0" err="1">
                <a:solidFill>
                  <a:schemeClr val="bg2"/>
                </a:solidFill>
                <a:latin typeface="+mj-lt"/>
              </a:rPr>
              <a:t>Sniiram</a:t>
            </a:r>
            <a:r>
              <a:rPr lang="fr-FR" sz="2800" dirty="0">
                <a:solidFill>
                  <a:schemeClr val="bg2"/>
                </a:solidFill>
                <a:latin typeface="+mj-lt"/>
              </a:rPr>
              <a:t> </a:t>
            </a:r>
            <a:br>
              <a:rPr lang="fr-FR" sz="2800" dirty="0">
                <a:solidFill>
                  <a:schemeClr val="bg2"/>
                </a:solidFill>
                <a:latin typeface="+mj-lt"/>
              </a:rPr>
            </a:br>
            <a:endParaRPr lang="fr-FR" sz="2800" dirty="0">
              <a:solidFill>
                <a:schemeClr val="bg2"/>
              </a:solidFill>
              <a:latin typeface="+mj-lt"/>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08313" y="1106488"/>
            <a:ext cx="3684587" cy="7191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lvl="1">
              <a:defRPr/>
            </a:pPr>
            <a:r>
              <a:rPr lang="fr-FR" sz="1300" b="0" dirty="0">
                <a:solidFill>
                  <a:schemeClr val="bg2"/>
                </a:solidFill>
                <a:latin typeface="+mj-lt"/>
              </a:rPr>
              <a:t>NIR de l’ouvrant droit</a:t>
            </a:r>
          </a:p>
          <a:p>
            <a:pPr lvl="1">
              <a:defRPr/>
            </a:pPr>
            <a:r>
              <a:rPr lang="fr-FR" sz="1300" b="0" dirty="0">
                <a:solidFill>
                  <a:schemeClr val="bg2"/>
                </a:solidFill>
                <a:latin typeface="+mj-lt"/>
              </a:rPr>
              <a:t>Date de naissance et sexe du bénéficiaire</a:t>
            </a:r>
          </a:p>
          <a:p>
            <a:pPr lvl="1">
              <a:defRPr/>
            </a:pPr>
            <a:r>
              <a:rPr lang="fr-FR" sz="1300" b="0" dirty="0">
                <a:solidFill>
                  <a:schemeClr val="bg2"/>
                </a:solidFill>
                <a:latin typeface="+mj-lt"/>
              </a:rPr>
              <a:t>Double anonymisation</a:t>
            </a:r>
            <a:r>
              <a:rPr lang="fr-FR" sz="1400" b="0" dirty="0">
                <a:solidFill>
                  <a:schemeClr val="bg2"/>
                </a:solidFill>
                <a:latin typeface="+mj-lt"/>
              </a:rPr>
              <a:t> </a:t>
            </a:r>
          </a:p>
        </p:txBody>
      </p:sp>
      <p:sp>
        <p:nvSpPr>
          <p:cNvPr id="39939" name="AutoShape 3"/>
          <p:cNvSpPr>
            <a:spLocks noChangeArrowheads="1"/>
          </p:cNvSpPr>
          <p:nvPr/>
        </p:nvSpPr>
        <p:spPr bwMode="auto">
          <a:xfrm>
            <a:off x="2484438" y="2997200"/>
            <a:ext cx="4081462" cy="266700"/>
          </a:xfrm>
          <a:prstGeom prst="leftRightArrow">
            <a:avLst>
              <a:gd name="adj1" fmla="val 50000"/>
              <a:gd name="adj2" fmla="val 306071"/>
            </a:avLst>
          </a:prstGeom>
          <a:solidFill>
            <a:srgbClr val="FF6600">
              <a:alpha val="98822"/>
            </a:srgbClr>
          </a:solidFill>
          <a:ln w="9525">
            <a:solidFill>
              <a:srgbClr val="000000"/>
            </a:solidFill>
            <a:miter lim="800000"/>
            <a:headEnd/>
            <a:tailEnd/>
          </a:ln>
        </p:spPr>
        <p:txBody>
          <a:bodyPr/>
          <a:lstStyle/>
          <a:p>
            <a:endParaRPr lang="fr-FR"/>
          </a:p>
        </p:txBody>
      </p:sp>
      <p:sp>
        <p:nvSpPr>
          <p:cNvPr id="16388" name="AutoShape 4"/>
          <p:cNvSpPr>
            <a:spLocks noChangeArrowheads="1"/>
          </p:cNvSpPr>
          <p:nvPr/>
        </p:nvSpPr>
        <p:spPr bwMode="auto">
          <a:xfrm>
            <a:off x="971550" y="2108200"/>
            <a:ext cx="1512888" cy="865188"/>
          </a:xfrm>
          <a:prstGeom prst="flowChartMagneticDisk">
            <a:avLst/>
          </a:prstGeom>
          <a:gradFill rotWithShape="1">
            <a:gsLst>
              <a:gs pos="0">
                <a:srgbClr val="0000FF"/>
              </a:gs>
              <a:gs pos="50000">
                <a:srgbClr val="FFFFFF"/>
              </a:gs>
              <a:gs pos="100000">
                <a:srgbClr val="0000FF"/>
              </a:gs>
            </a:gsLst>
            <a:lin ang="0" scaled="1"/>
          </a:gradFill>
          <a:ln w="9525">
            <a:solidFill>
              <a:srgbClr val="000000"/>
            </a:solidFill>
            <a:round/>
            <a:headEnd/>
            <a:tailEnd/>
          </a:ln>
        </p:spPr>
        <p:txBody>
          <a:bodyPr/>
          <a:lstStyle/>
          <a:p>
            <a:pPr algn="ctr">
              <a:defRPr/>
            </a:pPr>
            <a:endParaRPr lang="fr-FR" sz="1000">
              <a:solidFill>
                <a:schemeClr val="bg2"/>
              </a:solidFill>
              <a:latin typeface="+mj-lt"/>
            </a:endParaRPr>
          </a:p>
          <a:p>
            <a:pPr algn="ctr">
              <a:defRPr/>
            </a:pPr>
            <a:r>
              <a:rPr lang="fr-FR" sz="1400">
                <a:solidFill>
                  <a:schemeClr val="bg2"/>
                </a:solidFill>
                <a:latin typeface="+mj-lt"/>
              </a:rPr>
              <a:t>PMSI</a:t>
            </a:r>
          </a:p>
        </p:txBody>
      </p:sp>
      <p:sp>
        <p:nvSpPr>
          <p:cNvPr id="16389" name="AutoShape 5"/>
          <p:cNvSpPr>
            <a:spLocks noChangeArrowheads="1"/>
          </p:cNvSpPr>
          <p:nvPr/>
        </p:nvSpPr>
        <p:spPr bwMode="auto">
          <a:xfrm>
            <a:off x="6588125" y="2108200"/>
            <a:ext cx="1368425" cy="863600"/>
          </a:xfrm>
          <a:prstGeom prst="flowChartMagneticDisk">
            <a:avLst/>
          </a:prstGeom>
          <a:gradFill rotWithShape="1">
            <a:gsLst>
              <a:gs pos="0">
                <a:srgbClr val="0000FF"/>
              </a:gs>
              <a:gs pos="50000">
                <a:srgbClr val="FFFFFF"/>
              </a:gs>
              <a:gs pos="100000">
                <a:srgbClr val="0000FF"/>
              </a:gs>
            </a:gsLst>
            <a:lin ang="0" scaled="1"/>
          </a:gradFill>
          <a:ln w="9525">
            <a:solidFill>
              <a:srgbClr val="000000"/>
            </a:solidFill>
            <a:round/>
            <a:headEnd/>
            <a:tailEnd/>
          </a:ln>
        </p:spPr>
        <p:txBody>
          <a:bodyPr/>
          <a:lstStyle/>
          <a:p>
            <a:pPr algn="ctr">
              <a:defRPr/>
            </a:pPr>
            <a:endParaRPr lang="fr-FR" sz="400">
              <a:solidFill>
                <a:schemeClr val="tx2"/>
              </a:solidFill>
              <a:latin typeface="+mj-lt"/>
            </a:endParaRPr>
          </a:p>
          <a:p>
            <a:pPr algn="ctr">
              <a:defRPr/>
            </a:pPr>
            <a:endParaRPr lang="fr-FR" sz="200">
              <a:solidFill>
                <a:schemeClr val="tx2"/>
              </a:solidFill>
              <a:latin typeface="+mj-lt"/>
            </a:endParaRPr>
          </a:p>
          <a:p>
            <a:pPr algn="ctr">
              <a:defRPr/>
            </a:pPr>
            <a:r>
              <a:rPr lang="fr-FR" sz="1400">
                <a:solidFill>
                  <a:schemeClr val="bg2"/>
                </a:solidFill>
                <a:latin typeface="+mj-lt"/>
              </a:rPr>
              <a:t>SNIIRAM</a:t>
            </a:r>
            <a:r>
              <a:rPr lang="fr-FR" sz="2000">
                <a:solidFill>
                  <a:schemeClr val="tx2"/>
                </a:solidFill>
                <a:latin typeface="+mj-lt"/>
              </a:rPr>
              <a:t> </a:t>
            </a:r>
          </a:p>
          <a:p>
            <a:pPr>
              <a:defRPr/>
            </a:pPr>
            <a:endParaRPr lang="fr-FR" sz="1800">
              <a:solidFill>
                <a:schemeClr val="tx2"/>
              </a:solidFill>
              <a:latin typeface="+mj-lt"/>
            </a:endParaRPr>
          </a:p>
        </p:txBody>
      </p:sp>
      <p:sp>
        <p:nvSpPr>
          <p:cNvPr id="16390" name="Oval 6"/>
          <p:cNvSpPr>
            <a:spLocks noChangeArrowheads="1"/>
          </p:cNvSpPr>
          <p:nvPr/>
        </p:nvSpPr>
        <p:spPr bwMode="auto">
          <a:xfrm>
            <a:off x="3492500" y="2036763"/>
            <a:ext cx="2130425" cy="969962"/>
          </a:xfrm>
          <a:prstGeom prst="ellipse">
            <a:avLst/>
          </a:prstGeom>
          <a:gradFill rotWithShape="1">
            <a:gsLst>
              <a:gs pos="0">
                <a:srgbClr val="FF6600"/>
              </a:gs>
              <a:gs pos="50000">
                <a:srgbClr val="FFFFFF"/>
              </a:gs>
              <a:gs pos="100000">
                <a:srgbClr val="FF6600"/>
              </a:gs>
            </a:gsLst>
            <a:lin ang="0" scaled="1"/>
          </a:gradFill>
          <a:ln w="9525">
            <a:solidFill>
              <a:srgbClr val="000000"/>
            </a:solidFill>
            <a:round/>
            <a:headEnd/>
            <a:tailEnd/>
          </a:ln>
        </p:spPr>
        <p:txBody>
          <a:bodyPr lIns="0" tIns="0" rIns="0" bIns="0"/>
          <a:lstStyle/>
          <a:p>
            <a:pPr algn="ctr">
              <a:defRPr/>
            </a:pPr>
            <a:r>
              <a:rPr lang="fr-FR" sz="1300">
                <a:solidFill>
                  <a:schemeClr val="bg2"/>
                </a:solidFill>
                <a:latin typeface="+mj-lt"/>
              </a:rPr>
              <a:t>Identifiant anonyme du patient</a:t>
            </a:r>
          </a:p>
        </p:txBody>
      </p:sp>
      <p:sp>
        <p:nvSpPr>
          <p:cNvPr id="39943" name="Rectangle 7"/>
          <p:cNvSpPr>
            <a:spLocks noChangeArrowheads="1"/>
          </p:cNvSpPr>
          <p:nvPr/>
        </p:nvSpPr>
        <p:spPr bwMode="auto">
          <a:xfrm>
            <a:off x="6156325" y="1173163"/>
            <a:ext cx="2308225" cy="94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fr-FR" sz="1600" i="1">
                <a:solidFill>
                  <a:schemeClr val="tx2"/>
                </a:solidFill>
                <a:latin typeface="Tahoma" pitchFamily="34" charset="0"/>
              </a:rPr>
              <a:t>Données de remboursement de l’Assurance maladie </a:t>
            </a:r>
            <a:endParaRPr lang="fr-FR" sz="1800">
              <a:solidFill>
                <a:schemeClr val="tx2"/>
              </a:solidFill>
              <a:latin typeface="Tahoma" pitchFamily="34" charset="0"/>
            </a:endParaRPr>
          </a:p>
        </p:txBody>
      </p:sp>
      <p:sp>
        <p:nvSpPr>
          <p:cNvPr id="39944" name="Rectangle 8"/>
          <p:cNvSpPr>
            <a:spLocks noChangeArrowheads="1"/>
          </p:cNvSpPr>
          <p:nvPr/>
        </p:nvSpPr>
        <p:spPr bwMode="auto">
          <a:xfrm>
            <a:off x="900113" y="1244600"/>
            <a:ext cx="18383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fr-FR" sz="1600" i="1">
                <a:solidFill>
                  <a:schemeClr val="tx2"/>
                </a:solidFill>
                <a:latin typeface="Tahoma" pitchFamily="34" charset="0"/>
              </a:rPr>
              <a:t>Données des hospitalisations</a:t>
            </a:r>
            <a:endParaRPr lang="fr-FR" sz="1600">
              <a:solidFill>
                <a:schemeClr val="tx2"/>
              </a:solidFill>
              <a:latin typeface="Tahoma" pitchFamily="34" charset="0"/>
            </a:endParaRPr>
          </a:p>
        </p:txBody>
      </p:sp>
      <p:sp>
        <p:nvSpPr>
          <p:cNvPr id="39945" name="AutoShape 10"/>
          <p:cNvSpPr>
            <a:spLocks noChangeArrowheads="1"/>
          </p:cNvSpPr>
          <p:nvPr/>
        </p:nvSpPr>
        <p:spPr bwMode="auto">
          <a:xfrm>
            <a:off x="1476375" y="2973388"/>
            <a:ext cx="423863" cy="601662"/>
          </a:xfrm>
          <a:prstGeom prst="downArrow">
            <a:avLst>
              <a:gd name="adj1" fmla="val 50000"/>
              <a:gd name="adj2" fmla="val 35487"/>
            </a:avLst>
          </a:prstGeom>
          <a:gradFill rotWithShape="1">
            <a:gsLst>
              <a:gs pos="0">
                <a:srgbClr val="FFFFFF"/>
              </a:gs>
              <a:gs pos="100000">
                <a:srgbClr val="0000FF"/>
              </a:gs>
            </a:gsLst>
            <a:lin ang="5400000" scaled="1"/>
          </a:gradFill>
          <a:ln w="9525">
            <a:solidFill>
              <a:srgbClr val="000000"/>
            </a:solidFill>
            <a:miter lim="800000"/>
            <a:headEnd/>
            <a:tailEnd/>
          </a:ln>
        </p:spPr>
        <p:txBody>
          <a:bodyPr/>
          <a:lstStyle/>
          <a:p>
            <a:endParaRPr lang="fr-FR"/>
          </a:p>
        </p:txBody>
      </p:sp>
      <p:sp>
        <p:nvSpPr>
          <p:cNvPr id="16394" name="Rectangle 11"/>
          <p:cNvSpPr>
            <a:spLocks noChangeArrowheads="1"/>
          </p:cNvSpPr>
          <p:nvPr/>
        </p:nvSpPr>
        <p:spPr bwMode="auto">
          <a:xfrm>
            <a:off x="373063" y="3810000"/>
            <a:ext cx="3119437" cy="203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FF"/>
                </a:solidFill>
                <a:miter lim="800000"/>
                <a:headEnd/>
                <a:tailEnd/>
              </a14:hiddenLine>
            </a:ext>
          </a:extLst>
        </p:spPr>
        <p:txBody>
          <a:bodyPr/>
          <a:lstStyle/>
          <a:p>
            <a:pPr>
              <a:buFontTx/>
              <a:buChar char="-"/>
              <a:defRPr/>
            </a:pPr>
            <a:r>
              <a:rPr lang="fr-FR" sz="2000" dirty="0">
                <a:solidFill>
                  <a:srgbClr val="3366CC"/>
                </a:solidFill>
                <a:latin typeface="+mj-lt"/>
              </a:rPr>
              <a:t> Dates et durées des séjours hospitaliers </a:t>
            </a:r>
          </a:p>
          <a:p>
            <a:pPr>
              <a:buFontTx/>
              <a:buChar char="-"/>
              <a:defRPr/>
            </a:pPr>
            <a:r>
              <a:rPr lang="fr-FR" sz="2000" dirty="0">
                <a:solidFill>
                  <a:srgbClr val="3366CC"/>
                </a:solidFill>
                <a:latin typeface="+mj-lt"/>
              </a:rPr>
              <a:t> GHS, GHM</a:t>
            </a:r>
          </a:p>
          <a:p>
            <a:pPr>
              <a:buFontTx/>
              <a:buChar char="-"/>
              <a:defRPr/>
            </a:pPr>
            <a:r>
              <a:rPr lang="fr-FR" sz="2000" dirty="0">
                <a:solidFill>
                  <a:srgbClr val="3366CC"/>
                </a:solidFill>
                <a:latin typeface="+mj-lt"/>
              </a:rPr>
              <a:t>Diagnostics principaux, reliés, associés </a:t>
            </a:r>
          </a:p>
          <a:p>
            <a:pPr>
              <a:buFontTx/>
              <a:buChar char="-"/>
              <a:defRPr/>
            </a:pPr>
            <a:r>
              <a:rPr lang="fr-FR" sz="2000" dirty="0">
                <a:solidFill>
                  <a:srgbClr val="3366CC"/>
                </a:solidFill>
                <a:latin typeface="+mj-lt"/>
              </a:rPr>
              <a:t> Actes </a:t>
            </a:r>
          </a:p>
          <a:p>
            <a:pPr>
              <a:defRPr/>
            </a:pPr>
            <a:endParaRPr lang="fr-FR" sz="2000" dirty="0">
              <a:solidFill>
                <a:schemeClr val="bg2"/>
              </a:solidFill>
              <a:latin typeface="+mj-lt"/>
            </a:endParaRPr>
          </a:p>
        </p:txBody>
      </p:sp>
      <p:sp>
        <p:nvSpPr>
          <p:cNvPr id="16395" name="Rectangle 13"/>
          <p:cNvSpPr>
            <a:spLocks noChangeArrowheads="1"/>
          </p:cNvSpPr>
          <p:nvPr/>
        </p:nvSpPr>
        <p:spPr bwMode="auto">
          <a:xfrm>
            <a:off x="387350" y="130175"/>
            <a:ext cx="8478838" cy="90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r>
              <a:rPr lang="fr-FR" sz="2800" dirty="0">
                <a:solidFill>
                  <a:schemeClr val="bg2"/>
                </a:solidFill>
                <a:latin typeface="+mj-lt"/>
              </a:rPr>
              <a:t>Les données du </a:t>
            </a:r>
            <a:r>
              <a:rPr lang="fr-FR" sz="2800" dirty="0" err="1">
                <a:solidFill>
                  <a:schemeClr val="bg2"/>
                </a:solidFill>
                <a:latin typeface="+mj-lt"/>
              </a:rPr>
              <a:t>Sniiram</a:t>
            </a:r>
            <a:r>
              <a:rPr lang="fr-FR" sz="2800" dirty="0">
                <a:solidFill>
                  <a:schemeClr val="bg2"/>
                </a:solidFill>
                <a:latin typeface="+mj-lt"/>
              </a:rPr>
              <a:t> </a:t>
            </a:r>
            <a:br>
              <a:rPr lang="fr-FR" sz="2800" dirty="0">
                <a:solidFill>
                  <a:schemeClr val="bg2"/>
                </a:solidFill>
                <a:latin typeface="+mj-lt"/>
              </a:rPr>
            </a:br>
            <a:endParaRPr lang="fr-FR" sz="2800" dirty="0">
              <a:solidFill>
                <a:schemeClr val="bg2"/>
              </a:solidFill>
              <a:latin typeface="+mj-lt"/>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bwMode="auto">
          <a:xfrm>
            <a:off x="-53975" y="92075"/>
            <a:ext cx="9393238" cy="3571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mtClean="0"/>
              <a:t>Un nouvel outil : la cartographie des patients et des dépenses</a:t>
            </a:r>
          </a:p>
        </p:txBody>
      </p:sp>
      <p:sp>
        <p:nvSpPr>
          <p:cNvPr id="5" name="Espace réservé du contenu 2"/>
          <p:cNvSpPr>
            <a:spLocks noGrp="1"/>
          </p:cNvSpPr>
          <p:nvPr>
            <p:ph idx="1"/>
          </p:nvPr>
        </p:nvSpPr>
        <p:spPr>
          <a:xfrm>
            <a:off x="457200" y="962025"/>
            <a:ext cx="8229600" cy="5518150"/>
          </a:xfrm>
        </p:spPr>
        <p:txBody>
          <a:bodyPr>
            <a:normAutofit/>
          </a:bodyPr>
          <a:lstStyle/>
          <a:p>
            <a:pPr lvl="1">
              <a:lnSpc>
                <a:spcPct val="90000"/>
              </a:lnSpc>
              <a:defRPr/>
            </a:pPr>
            <a:r>
              <a:rPr lang="fr-FR" sz="2100" b="1" kern="1200" dirty="0">
                <a:solidFill>
                  <a:srgbClr val="0070C0"/>
                </a:solidFill>
                <a:latin typeface="+mj-lt"/>
                <a:cs typeface="Calibri" pitchFamily="34" charset="0"/>
              </a:rPr>
              <a:t>Identifier les principales pathologies </a:t>
            </a:r>
            <a:r>
              <a:rPr lang="fr-FR" sz="2100" b="1" kern="1200" dirty="0" smtClean="0">
                <a:solidFill>
                  <a:srgbClr val="0070C0"/>
                </a:solidFill>
                <a:latin typeface="+mj-lt"/>
                <a:cs typeface="Calibri" pitchFamily="34" charset="0"/>
              </a:rPr>
              <a:t>et traitements </a:t>
            </a:r>
            <a:r>
              <a:rPr lang="fr-FR" sz="1900" b="1" kern="1200" dirty="0" smtClean="0">
                <a:solidFill>
                  <a:srgbClr val="0070C0"/>
                </a:solidFill>
                <a:latin typeface="+mj-lt"/>
                <a:cs typeface="Calibri" pitchFamily="34" charset="0"/>
              </a:rPr>
              <a:t>fréquents </a:t>
            </a:r>
            <a:r>
              <a:rPr lang="fr-FR" sz="1900" b="1" kern="1200" dirty="0">
                <a:solidFill>
                  <a:srgbClr val="0070C0"/>
                </a:solidFill>
                <a:latin typeface="+mj-lt"/>
                <a:cs typeface="Calibri" pitchFamily="34" charset="0"/>
              </a:rPr>
              <a:t>et/ou graves et/ou </a:t>
            </a:r>
            <a:r>
              <a:rPr lang="fr-FR" sz="1900" b="1" kern="1200" dirty="0" smtClean="0">
                <a:solidFill>
                  <a:srgbClr val="0070C0"/>
                </a:solidFill>
                <a:latin typeface="+mj-lt"/>
                <a:cs typeface="Calibri" pitchFamily="34" charset="0"/>
              </a:rPr>
              <a:t>coûteux </a:t>
            </a:r>
            <a:r>
              <a:rPr lang="fr-FR" sz="1900" b="1" kern="1200" dirty="0">
                <a:solidFill>
                  <a:srgbClr val="0070C0"/>
                </a:solidFill>
                <a:latin typeface="+mj-lt"/>
                <a:cs typeface="Calibri" pitchFamily="34" charset="0"/>
              </a:rPr>
              <a:t>et/ou </a:t>
            </a:r>
            <a:r>
              <a:rPr lang="fr-FR" sz="1900" b="1" kern="1200" dirty="0" smtClean="0">
                <a:solidFill>
                  <a:srgbClr val="0070C0"/>
                </a:solidFill>
                <a:latin typeface="+mj-lt"/>
                <a:cs typeface="Calibri" pitchFamily="34" charset="0"/>
              </a:rPr>
              <a:t>évolutifs</a:t>
            </a:r>
            <a:endParaRPr lang="fr-FR" sz="1900" b="1" kern="1200" dirty="0">
              <a:solidFill>
                <a:srgbClr val="0070C0"/>
              </a:solidFill>
              <a:latin typeface="+mj-lt"/>
              <a:cs typeface="Calibri" pitchFamily="34" charset="0"/>
            </a:endParaRPr>
          </a:p>
          <a:p>
            <a:pPr marL="521437" lvl="1" indent="0">
              <a:lnSpc>
                <a:spcPct val="90000"/>
              </a:lnSpc>
              <a:buFont typeface="Wingdings" pitchFamily="2" charset="2"/>
              <a:buNone/>
              <a:defRPr/>
            </a:pPr>
            <a:endParaRPr lang="fr-FR" sz="2100" kern="1200" dirty="0">
              <a:solidFill>
                <a:srgbClr val="0070C0"/>
              </a:solidFill>
              <a:latin typeface="+mj-lt"/>
              <a:cs typeface="Calibri" pitchFamily="34" charset="0"/>
            </a:endParaRPr>
          </a:p>
          <a:p>
            <a:pPr lvl="2">
              <a:lnSpc>
                <a:spcPct val="90000"/>
              </a:lnSpc>
              <a:defRPr/>
            </a:pPr>
            <a:r>
              <a:rPr lang="fr-FR" sz="1900" kern="1200" dirty="0" smtClean="0">
                <a:solidFill>
                  <a:srgbClr val="0070C0"/>
                </a:solidFill>
                <a:latin typeface="+mj-lt"/>
                <a:ea typeface="+mn-ea"/>
                <a:cs typeface="Calibri" pitchFamily="34" charset="0"/>
              </a:rPr>
              <a:t>Développement dans le </a:t>
            </a:r>
            <a:r>
              <a:rPr lang="fr-FR" sz="1900" kern="1200" dirty="0" err="1">
                <a:solidFill>
                  <a:srgbClr val="0070C0"/>
                </a:solidFill>
                <a:latin typeface="+mj-lt"/>
                <a:ea typeface="+mn-ea"/>
                <a:cs typeface="Calibri" pitchFamily="34" charset="0"/>
              </a:rPr>
              <a:t>S</a:t>
            </a:r>
            <a:r>
              <a:rPr lang="fr-FR" sz="1900" kern="1200" dirty="0" err="1" smtClean="0">
                <a:solidFill>
                  <a:srgbClr val="0070C0"/>
                </a:solidFill>
                <a:latin typeface="+mj-lt"/>
                <a:ea typeface="+mn-ea"/>
                <a:cs typeface="Calibri" pitchFamily="34" charset="0"/>
              </a:rPr>
              <a:t>niiram</a:t>
            </a:r>
            <a:r>
              <a:rPr lang="fr-FR" sz="1900" kern="1200" dirty="0" smtClean="0">
                <a:solidFill>
                  <a:srgbClr val="0070C0"/>
                </a:solidFill>
                <a:latin typeface="+mj-lt"/>
                <a:ea typeface="+mn-ea"/>
                <a:cs typeface="Calibri" pitchFamily="34" charset="0"/>
              </a:rPr>
              <a:t> d’algorithmes (tests sur les effectifs</a:t>
            </a:r>
            <a:r>
              <a:rPr lang="fr-FR" sz="1900" kern="1200" dirty="0">
                <a:solidFill>
                  <a:srgbClr val="0070C0"/>
                </a:solidFill>
                <a:latin typeface="+mj-lt"/>
                <a:ea typeface="+mn-ea"/>
                <a:cs typeface="Calibri" pitchFamily="34" charset="0"/>
              </a:rPr>
              <a:t>, caractéristiques médicales, dépenses, </a:t>
            </a:r>
            <a:r>
              <a:rPr lang="fr-FR" sz="1900" kern="1200" dirty="0" smtClean="0">
                <a:solidFill>
                  <a:srgbClr val="0070C0"/>
                </a:solidFill>
                <a:latin typeface="+mj-lt"/>
                <a:ea typeface="+mn-ea"/>
                <a:cs typeface="Calibri" pitchFamily="34" charset="0"/>
              </a:rPr>
              <a:t>et comparaisons </a:t>
            </a:r>
            <a:r>
              <a:rPr lang="fr-FR" sz="1900" kern="1200" dirty="0">
                <a:solidFill>
                  <a:srgbClr val="0070C0"/>
                </a:solidFill>
                <a:latin typeface="+mj-lt"/>
                <a:ea typeface="+mn-ea"/>
                <a:cs typeface="Calibri" pitchFamily="34" charset="0"/>
              </a:rPr>
              <a:t>externes</a:t>
            </a:r>
            <a:r>
              <a:rPr lang="fr-FR" sz="1900" kern="1200" dirty="0" smtClean="0">
                <a:solidFill>
                  <a:srgbClr val="0070C0"/>
                </a:solidFill>
                <a:latin typeface="+mj-lt"/>
                <a:ea typeface="+mn-ea"/>
                <a:cs typeface="Calibri" pitchFamily="34" charset="0"/>
              </a:rPr>
              <a:t>)</a:t>
            </a:r>
          </a:p>
          <a:p>
            <a:pPr lvl="2">
              <a:lnSpc>
                <a:spcPct val="90000"/>
              </a:lnSpc>
              <a:defRPr/>
            </a:pPr>
            <a:r>
              <a:rPr lang="fr-FR" sz="1900" kern="1200" dirty="0" smtClean="0">
                <a:solidFill>
                  <a:srgbClr val="0070C0"/>
                </a:solidFill>
                <a:latin typeface="+mj-lt"/>
                <a:ea typeface="+mn-ea"/>
                <a:cs typeface="Calibri" pitchFamily="34" charset="0"/>
              </a:rPr>
              <a:t>A partir des ALD, des hospitalisations des 5 dernières années en MCO et RIM-P (diagnostics ou GHS ou actes), d’au moins 3 délivrances de médicaments</a:t>
            </a:r>
            <a:endParaRPr lang="fr-FR" sz="1900" kern="1200" dirty="0">
              <a:solidFill>
                <a:srgbClr val="0070C0"/>
              </a:solidFill>
              <a:latin typeface="+mj-lt"/>
              <a:ea typeface="+mn-ea"/>
              <a:cs typeface="Calibri" pitchFamily="34" charset="0"/>
            </a:endParaRPr>
          </a:p>
          <a:p>
            <a:pPr lvl="1">
              <a:lnSpc>
                <a:spcPct val="90000"/>
              </a:lnSpc>
              <a:defRPr/>
            </a:pPr>
            <a:endParaRPr lang="fr-FR" sz="2100" i="1" kern="1200" dirty="0">
              <a:solidFill>
                <a:srgbClr val="0070C0"/>
              </a:solidFill>
              <a:latin typeface="+mj-lt"/>
              <a:ea typeface="+mn-ea"/>
              <a:cs typeface="Calibri" pitchFamily="34" charset="0"/>
            </a:endParaRPr>
          </a:p>
          <a:p>
            <a:pPr lvl="1">
              <a:lnSpc>
                <a:spcPct val="90000"/>
              </a:lnSpc>
              <a:defRPr/>
            </a:pPr>
            <a:r>
              <a:rPr lang="fr-FR" sz="2100" b="1" kern="1200" dirty="0" smtClean="0">
                <a:solidFill>
                  <a:srgbClr val="0070C0"/>
                </a:solidFill>
                <a:latin typeface="+mj-lt"/>
                <a:ea typeface="+mn-ea"/>
                <a:cs typeface="Calibri" pitchFamily="34" charset="0"/>
              </a:rPr>
              <a:t>Identifier les</a:t>
            </a:r>
            <a:r>
              <a:rPr lang="fr-FR" sz="2100" b="1" kern="1200" dirty="0">
                <a:solidFill>
                  <a:srgbClr val="0070C0"/>
                </a:solidFill>
                <a:latin typeface="+mj-lt"/>
                <a:ea typeface="+mn-ea"/>
                <a:cs typeface="Calibri" pitchFamily="34" charset="0"/>
              </a:rPr>
              <a:t> </a:t>
            </a:r>
            <a:r>
              <a:rPr lang="fr-FR" sz="2100" b="1" kern="1200" dirty="0" smtClean="0">
                <a:solidFill>
                  <a:srgbClr val="0070C0"/>
                </a:solidFill>
                <a:latin typeface="+mj-lt"/>
                <a:ea typeface="+mn-ea"/>
                <a:cs typeface="Calibri" pitchFamily="34" charset="0"/>
              </a:rPr>
              <a:t>dépenses en rapport avec ces pathologies et traitements</a:t>
            </a:r>
          </a:p>
          <a:p>
            <a:pPr marL="457200" lvl="1" indent="0">
              <a:lnSpc>
                <a:spcPct val="90000"/>
              </a:lnSpc>
              <a:buFontTx/>
              <a:buNone/>
              <a:defRPr/>
            </a:pPr>
            <a:endParaRPr lang="fr-FR" sz="2100" b="1" kern="1200" dirty="0">
              <a:solidFill>
                <a:srgbClr val="0070C0"/>
              </a:solidFill>
              <a:latin typeface="+mj-lt"/>
              <a:ea typeface="+mn-ea"/>
              <a:cs typeface="Calibri" pitchFamily="34" charset="0"/>
            </a:endParaRPr>
          </a:p>
          <a:p>
            <a:pPr lvl="1">
              <a:lnSpc>
                <a:spcPct val="90000"/>
              </a:lnSpc>
              <a:defRPr/>
            </a:pPr>
            <a:r>
              <a:rPr lang="fr-FR" sz="2100" b="1" kern="1200" dirty="0" smtClean="0">
                <a:solidFill>
                  <a:srgbClr val="0070C0"/>
                </a:solidFill>
                <a:latin typeface="+mj-lt"/>
                <a:ea typeface="+mn-ea"/>
                <a:cs typeface="Calibri" pitchFamily="34" charset="0"/>
              </a:rPr>
              <a:t>Surveiller et prévoir leurs évolutions</a:t>
            </a:r>
            <a:endParaRPr lang="fr-FR" sz="1900" b="1" kern="1200" dirty="0">
              <a:solidFill>
                <a:srgbClr val="0070C0"/>
              </a:solidFill>
              <a:latin typeface="+mj-lt"/>
              <a:cs typeface="Calibri" pitchFamily="34" charset="0"/>
            </a:endParaRPr>
          </a:p>
          <a:p>
            <a:pPr marL="569913" lvl="1" indent="0">
              <a:lnSpc>
                <a:spcPct val="90000"/>
              </a:lnSpc>
              <a:buFont typeface="Wingdings" pitchFamily="2" charset="2"/>
              <a:buNone/>
              <a:defRPr/>
            </a:pPr>
            <a:endParaRPr lang="fr-FR" sz="2100" kern="1200" dirty="0">
              <a:solidFill>
                <a:srgbClr val="0070C0"/>
              </a:solidFill>
              <a:latin typeface="+mj-lt"/>
              <a:ea typeface="+mn-ea"/>
              <a:cs typeface="Calibri" pitchFamily="34" charset="0"/>
            </a:endParaRPr>
          </a:p>
          <a:p>
            <a:pPr marL="521437" lvl="1" indent="0">
              <a:lnSpc>
                <a:spcPct val="90000"/>
              </a:lnSpc>
              <a:buFont typeface="Wingdings" pitchFamily="2" charset="2"/>
              <a:buNone/>
              <a:defRPr/>
            </a:pPr>
            <a:endParaRPr lang="fr-FR" sz="2100" kern="1200" dirty="0">
              <a:solidFill>
                <a:srgbClr val="0070C0"/>
              </a:solidFill>
              <a:latin typeface="+mj-lt"/>
              <a:ea typeface="+mn-ea"/>
              <a:cs typeface="Calibri"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965274" y="569843"/>
          <a:ext cx="9439499"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7" name="Titre 1"/>
          <p:cNvSpPr txBox="1">
            <a:spLocks/>
          </p:cNvSpPr>
          <p:nvPr/>
        </p:nvSpPr>
        <p:spPr bwMode="auto">
          <a:xfrm>
            <a:off x="47625" y="69850"/>
            <a:ext cx="885825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r>
              <a:rPr lang="fr-FR" sz="3200">
                <a:solidFill>
                  <a:schemeClr val="bg2"/>
                </a:solidFill>
              </a:rPr>
              <a:t>56 groupes, 13 grandes catégories </a:t>
            </a:r>
          </a:p>
        </p:txBody>
      </p:sp>
      <p:sp>
        <p:nvSpPr>
          <p:cNvPr id="7" name="Rectangle à coins arrondis 6"/>
          <p:cNvSpPr/>
          <p:nvPr/>
        </p:nvSpPr>
        <p:spPr bwMode="auto">
          <a:xfrm>
            <a:off x="5648324" y="719342"/>
            <a:ext cx="3495676" cy="2642983"/>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lstStyle/>
          <a:p>
            <a:pPr marL="285750" indent="-285750">
              <a:buFont typeface="Arial" panose="020B0604020202020204" pitchFamily="34" charset="0"/>
              <a:buChar char="•"/>
              <a:defRPr/>
            </a:pPr>
            <a:r>
              <a:rPr lang="fr-FR" sz="1400" b="0" dirty="0"/>
              <a:t>Syndrome coronaire aigu </a:t>
            </a:r>
          </a:p>
          <a:p>
            <a:pPr marL="285750" indent="-285750">
              <a:buFont typeface="Arial" panose="020B0604020202020204" pitchFamily="34" charset="0"/>
              <a:buChar char="•"/>
              <a:defRPr/>
            </a:pPr>
            <a:r>
              <a:rPr lang="fr-FR" sz="1400" b="0" dirty="0"/>
              <a:t>Maladie coronaire chronique </a:t>
            </a:r>
          </a:p>
          <a:p>
            <a:pPr marL="285750" indent="-285750">
              <a:buFont typeface="Arial" panose="020B0604020202020204" pitchFamily="34" charset="0"/>
              <a:buChar char="•"/>
              <a:defRPr/>
            </a:pPr>
            <a:r>
              <a:rPr lang="fr-FR" sz="1400" b="0" dirty="0"/>
              <a:t>AVC aigu </a:t>
            </a:r>
          </a:p>
          <a:p>
            <a:pPr marL="285750" indent="-285750">
              <a:buFont typeface="Arial" panose="020B0604020202020204" pitchFamily="34" charset="0"/>
              <a:buChar char="•"/>
              <a:defRPr/>
            </a:pPr>
            <a:r>
              <a:rPr lang="fr-FR" sz="1400" b="0" dirty="0"/>
              <a:t>AVC séquelle, ou AIT </a:t>
            </a:r>
          </a:p>
          <a:p>
            <a:pPr marL="285750" indent="-285750">
              <a:buFont typeface="Arial" panose="020B0604020202020204" pitchFamily="34" charset="0"/>
              <a:buChar char="•"/>
              <a:defRPr/>
            </a:pPr>
            <a:r>
              <a:rPr lang="fr-FR" sz="1400" b="0" dirty="0"/>
              <a:t>Insuffisance cardiaque aiguë </a:t>
            </a:r>
          </a:p>
          <a:p>
            <a:pPr marL="285750" indent="-285750">
              <a:buFont typeface="Arial" panose="020B0604020202020204" pitchFamily="34" charset="0"/>
              <a:buChar char="•"/>
              <a:defRPr/>
            </a:pPr>
            <a:r>
              <a:rPr lang="fr-FR" sz="1400" b="0" dirty="0"/>
              <a:t>Insuffisance cardiaque chronique</a:t>
            </a:r>
          </a:p>
          <a:p>
            <a:pPr marL="285750" indent="-285750">
              <a:buFont typeface="Arial" panose="020B0604020202020204" pitchFamily="34" charset="0"/>
              <a:buChar char="•"/>
              <a:defRPr/>
            </a:pPr>
            <a:r>
              <a:rPr lang="fr-FR" sz="1400" b="0" dirty="0"/>
              <a:t>AOMI</a:t>
            </a:r>
          </a:p>
          <a:p>
            <a:pPr marL="285750" indent="-285750">
              <a:buFont typeface="Arial" panose="020B0604020202020204" pitchFamily="34" charset="0"/>
              <a:buChar char="•"/>
              <a:defRPr/>
            </a:pPr>
            <a:r>
              <a:rPr lang="fr-FR" sz="1400" b="0" dirty="0"/>
              <a:t>Troubles du rythme ou conduction</a:t>
            </a:r>
          </a:p>
          <a:p>
            <a:pPr marL="285750" indent="-285750">
              <a:buFont typeface="Arial" panose="020B0604020202020204" pitchFamily="34" charset="0"/>
              <a:buChar char="•"/>
              <a:defRPr/>
            </a:pPr>
            <a:r>
              <a:rPr lang="fr-FR" sz="1400" b="0" dirty="0"/>
              <a:t>Maladie valvulaire </a:t>
            </a:r>
          </a:p>
          <a:p>
            <a:pPr marL="285750" indent="-285750">
              <a:buFont typeface="Arial" panose="020B0604020202020204" pitchFamily="34" charset="0"/>
              <a:buChar char="•"/>
              <a:defRPr/>
            </a:pPr>
            <a:r>
              <a:rPr lang="fr-FR" sz="1400" b="0" dirty="0"/>
              <a:t>Embolie pulmonaire aiguë </a:t>
            </a:r>
          </a:p>
          <a:p>
            <a:pPr marL="285750" indent="-285750">
              <a:buFont typeface="Arial" panose="020B0604020202020204" pitchFamily="34" charset="0"/>
              <a:buChar char="•"/>
              <a:defRPr/>
            </a:pPr>
            <a:r>
              <a:rPr lang="fr-FR" sz="1400" b="0" dirty="0"/>
              <a:t>Autres</a:t>
            </a:r>
            <a:endParaRPr lang="fr-FR" sz="1600" b="0" dirty="0">
              <a:solidFill>
                <a:schemeClr val="bg1"/>
              </a:solidFill>
              <a:effectLst>
                <a:outerShdw blurRad="38100" dist="38100" dir="2700000" algn="tl">
                  <a:srgbClr val="000000">
                    <a:alpha val="43137"/>
                  </a:srgbClr>
                </a:outerShdw>
              </a:effectLst>
            </a:endParaRPr>
          </a:p>
        </p:txBody>
      </p:sp>
      <p:sp>
        <p:nvSpPr>
          <p:cNvPr id="9" name="Rectangle à coins arrondis 8"/>
          <p:cNvSpPr/>
          <p:nvPr/>
        </p:nvSpPr>
        <p:spPr bwMode="auto">
          <a:xfrm>
            <a:off x="5534025" y="5057745"/>
            <a:ext cx="3609975" cy="1438692"/>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lstStyle/>
          <a:p>
            <a:pPr marL="285750" indent="-285750">
              <a:buFont typeface="Arial" panose="020B0604020202020204" pitchFamily="34" charset="0"/>
              <a:buChar char="•"/>
              <a:defRPr/>
            </a:pPr>
            <a:r>
              <a:rPr lang="fr-FR" sz="1400" b="0" dirty="0"/>
              <a:t>Cancer du sein, actif / surveillé</a:t>
            </a:r>
          </a:p>
          <a:p>
            <a:pPr marL="285750" indent="-285750">
              <a:buFont typeface="Arial" panose="020B0604020202020204" pitchFamily="34" charset="0"/>
              <a:buChar char="•"/>
              <a:defRPr/>
            </a:pPr>
            <a:r>
              <a:rPr lang="fr-FR" sz="1400" b="0" dirty="0"/>
              <a:t>Cancer du côlon, actif / surveillé</a:t>
            </a:r>
          </a:p>
          <a:p>
            <a:pPr marL="285750" indent="-285750">
              <a:buFont typeface="Arial" panose="020B0604020202020204" pitchFamily="34" charset="0"/>
              <a:buChar char="•"/>
              <a:defRPr/>
            </a:pPr>
            <a:r>
              <a:rPr lang="fr-FR" sz="1400" b="0" dirty="0"/>
              <a:t>Cancer du poumon, actif / surveillé</a:t>
            </a:r>
          </a:p>
          <a:p>
            <a:pPr marL="285750" indent="-285750">
              <a:buFont typeface="Arial" panose="020B0604020202020204" pitchFamily="34" charset="0"/>
              <a:buChar char="•"/>
              <a:defRPr/>
            </a:pPr>
            <a:r>
              <a:rPr lang="fr-FR" sz="1400" b="0" dirty="0"/>
              <a:t>Cancer de la prostate, actif / surveillé</a:t>
            </a:r>
          </a:p>
          <a:p>
            <a:pPr marL="285750" indent="-285750">
              <a:buFont typeface="Arial" panose="020B0604020202020204" pitchFamily="34" charset="0"/>
              <a:buChar char="•"/>
              <a:defRPr/>
            </a:pPr>
            <a:r>
              <a:rPr lang="fr-FR" sz="1400" b="0" dirty="0"/>
              <a:t>Autre cancer, actif / surveillé</a:t>
            </a:r>
          </a:p>
          <a:p>
            <a:pPr marL="285750" indent="-285750">
              <a:buFont typeface="Arial" panose="020B0604020202020204" pitchFamily="34" charset="0"/>
              <a:buChar char="•"/>
              <a:defRPr/>
            </a:pPr>
            <a:endParaRPr lang="fr-FR" sz="1400" b="0" dirty="0"/>
          </a:p>
        </p:txBody>
      </p:sp>
      <p:sp>
        <p:nvSpPr>
          <p:cNvPr id="2" name="Flèche droite 1"/>
          <p:cNvSpPr/>
          <p:nvPr/>
        </p:nvSpPr>
        <p:spPr bwMode="auto">
          <a:xfrm>
            <a:off x="3305175" y="862013"/>
            <a:ext cx="2343150" cy="1619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11" name="Flèche droite 10"/>
          <p:cNvSpPr/>
          <p:nvPr/>
        </p:nvSpPr>
        <p:spPr bwMode="auto">
          <a:xfrm rot="3091531" flipV="1">
            <a:off x="5191919" y="4234656"/>
            <a:ext cx="1385888" cy="19367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7688263" y="6586538"/>
            <a:ext cx="1408112" cy="2143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600" smtClean="0">
                <a:solidFill>
                  <a:schemeClr val="bg1"/>
                </a:solidFill>
              </a:rPr>
              <a:t>Page courante</a:t>
            </a:r>
          </a:p>
        </p:txBody>
      </p:sp>
      <p:sp>
        <p:nvSpPr>
          <p:cNvPr id="43011" name="Text Box 4"/>
          <p:cNvSpPr txBox="1">
            <a:spLocks noChangeArrowheads="1"/>
          </p:cNvSpPr>
          <p:nvPr/>
        </p:nvSpPr>
        <p:spPr bwMode="auto">
          <a:xfrm>
            <a:off x="-295275" y="106363"/>
            <a:ext cx="9282113" cy="1230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57188"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r>
              <a:rPr lang="fr-FR" sz="2700">
                <a:solidFill>
                  <a:schemeClr val="bg2"/>
                </a:solidFill>
              </a:rPr>
              <a:t>Poids respectifs des pathologies, traitements et évènements de santé, en termes d’effectifs en 2012</a:t>
            </a:r>
          </a:p>
          <a:p>
            <a:pPr algn="ctr"/>
            <a:r>
              <a:rPr lang="fr-FR" sz="2000">
                <a:solidFill>
                  <a:schemeClr val="bg2"/>
                </a:solidFill>
              </a:rPr>
              <a:t>(59 millions de bénéficiaires du régime général)</a:t>
            </a:r>
          </a:p>
        </p:txBody>
      </p:sp>
      <p:grpSp>
        <p:nvGrpSpPr>
          <p:cNvPr id="43012" name="Groupe 16"/>
          <p:cNvGrpSpPr>
            <a:grpSpLocks/>
          </p:cNvGrpSpPr>
          <p:nvPr/>
        </p:nvGrpSpPr>
        <p:grpSpPr bwMode="auto">
          <a:xfrm>
            <a:off x="-142875" y="1239838"/>
            <a:ext cx="9144000" cy="5562600"/>
            <a:chOff x="0" y="0"/>
            <a:chExt cx="10706100" cy="4714876"/>
          </a:xfrm>
        </p:grpSpPr>
        <p:graphicFrame>
          <p:nvGraphicFramePr>
            <p:cNvPr id="18" name="Graphique 17"/>
            <p:cNvGraphicFramePr/>
            <p:nvPr/>
          </p:nvGraphicFramePr>
          <p:xfrm>
            <a:off x="0" y="0"/>
            <a:ext cx="10706100" cy="4714876"/>
          </p:xfrm>
          <a:graphic>
            <a:graphicData uri="http://schemas.openxmlformats.org/drawingml/2006/chart">
              <c:chart xmlns:c="http://schemas.openxmlformats.org/drawingml/2006/chart" xmlns:r="http://schemas.openxmlformats.org/officeDocument/2006/relationships" r:id="rId4"/>
            </a:graphicData>
          </a:graphic>
        </p:graphicFrame>
        <p:sp>
          <p:nvSpPr>
            <p:cNvPr id="19" name="Accolade fermante 18"/>
            <p:cNvSpPr/>
            <p:nvPr/>
          </p:nvSpPr>
          <p:spPr>
            <a:xfrm>
              <a:off x="6886476" y="82079"/>
              <a:ext cx="224902" cy="499207"/>
            </a:xfrm>
            <a:prstGeom prst="rightBrace">
              <a:avLst/>
            </a:prstGeom>
            <a:noFill/>
            <a:ln w="9525" cap="flat" cmpd="sng" algn="ctr">
              <a:solidFill>
                <a:srgbClr val="4F81BD">
                  <a:shade val="95000"/>
                  <a:satMod val="105000"/>
                </a:srgbClr>
              </a:solidFill>
              <a:prstDash val="solid"/>
            </a:ln>
            <a:effectLst/>
          </p:spPr>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fr-FR" b="0" kern="0">
                <a:solidFill>
                  <a:sysClr val="windowText" lastClr="000000"/>
                </a:solidFill>
                <a:latin typeface="Calibri"/>
              </a:endParaRPr>
            </a:p>
          </p:txBody>
        </p:sp>
        <p:sp>
          <p:nvSpPr>
            <p:cNvPr id="20" name="Accolade fermante 19"/>
            <p:cNvSpPr/>
            <p:nvPr/>
          </p:nvSpPr>
          <p:spPr>
            <a:xfrm>
              <a:off x="6918074" y="1158535"/>
              <a:ext cx="117099" cy="481714"/>
            </a:xfrm>
            <a:prstGeom prst="rightBrace">
              <a:avLst/>
            </a:prstGeom>
            <a:noFill/>
            <a:ln w="9525" cap="flat" cmpd="sng" algn="ctr">
              <a:solidFill>
                <a:srgbClr val="4F81BD">
                  <a:shade val="95000"/>
                  <a:satMod val="105000"/>
                </a:srgbClr>
              </a:solidFill>
              <a:prstDash val="solid"/>
            </a:ln>
            <a:effectLst/>
          </p:spPr>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fr-FR" b="0" kern="0">
                <a:solidFill>
                  <a:sysClr val="windowText" lastClr="000000"/>
                </a:solidFill>
                <a:latin typeface="Calibri"/>
              </a:endParaRPr>
            </a:p>
          </p:txBody>
        </p:sp>
        <p:sp>
          <p:nvSpPr>
            <p:cNvPr id="21" name="ZoneTexte 4"/>
            <p:cNvSpPr txBox="1"/>
            <p:nvPr/>
          </p:nvSpPr>
          <p:spPr>
            <a:xfrm>
              <a:off x="6981269" y="182997"/>
              <a:ext cx="637534" cy="199144"/>
            </a:xfrm>
            <a:prstGeom prst="rect">
              <a:avLst/>
            </a:prstGeom>
            <a:no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fr-FR" sz="1400" b="0" kern="0" dirty="0">
                  <a:solidFill>
                    <a:sysClr val="windowText" lastClr="000000"/>
                  </a:solidFill>
                  <a:cs typeface="Arial" panose="020B0604020202020204" pitchFamily="34" charset="0"/>
                </a:rPr>
                <a:t>18%</a:t>
              </a:r>
            </a:p>
          </p:txBody>
        </p:sp>
        <p:sp>
          <p:nvSpPr>
            <p:cNvPr id="22" name="ZoneTexte 5"/>
            <p:cNvSpPr txBox="1"/>
            <p:nvPr/>
          </p:nvSpPr>
          <p:spPr>
            <a:xfrm>
              <a:off x="6936661" y="1286365"/>
              <a:ext cx="717457" cy="209909"/>
            </a:xfrm>
            <a:prstGeom prst="rect">
              <a:avLst/>
            </a:prstGeom>
            <a:no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fr-FR" sz="1400" b="0" kern="0" dirty="0">
                  <a:solidFill>
                    <a:sysClr val="windowText" lastClr="000000"/>
                  </a:solidFill>
                  <a:cs typeface="Arial" panose="020B0604020202020204" pitchFamily="34" charset="0"/>
                </a:rPr>
                <a:t>12%</a:t>
              </a:r>
            </a:p>
          </p:txBody>
        </p:sp>
        <p:sp>
          <p:nvSpPr>
            <p:cNvPr id="23" name="Accolade fermante 22"/>
            <p:cNvSpPr/>
            <p:nvPr/>
          </p:nvSpPr>
          <p:spPr>
            <a:xfrm>
              <a:off x="7351151" y="82079"/>
              <a:ext cx="323413" cy="3114994"/>
            </a:xfrm>
            <a:prstGeom prst="rightBrace">
              <a:avLst/>
            </a:prstGeom>
            <a:noFill/>
            <a:ln w="9525" cap="flat" cmpd="sng" algn="ctr">
              <a:solidFill>
                <a:srgbClr val="4F81BD">
                  <a:shade val="95000"/>
                  <a:satMod val="105000"/>
                </a:srgbClr>
              </a:solidFill>
              <a:prstDash val="solid"/>
            </a:ln>
            <a:effectLst/>
          </p:spPr>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fr-FR" b="0" kern="0">
                <a:solidFill>
                  <a:sysClr val="windowText" lastClr="000000"/>
                </a:solidFill>
                <a:latin typeface="Calibri"/>
              </a:endParaRPr>
            </a:p>
          </p:txBody>
        </p:sp>
        <p:sp>
          <p:nvSpPr>
            <p:cNvPr id="24" name="ZoneTexte 7"/>
            <p:cNvSpPr txBox="1"/>
            <p:nvPr/>
          </p:nvSpPr>
          <p:spPr>
            <a:xfrm>
              <a:off x="7618803" y="1539332"/>
              <a:ext cx="2040850" cy="200489"/>
            </a:xfrm>
            <a:prstGeom prst="rect">
              <a:avLst/>
            </a:prstGeom>
            <a:no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fr-FR" sz="1400" b="0" kern="0" dirty="0">
                  <a:solidFill>
                    <a:sysClr val="windowText" lastClr="000000"/>
                  </a:solidFill>
                  <a:cs typeface="Arial" panose="020B0604020202020204" pitchFamily="34" charset="0"/>
                </a:rPr>
                <a:t>33%</a:t>
              </a:r>
            </a:p>
          </p:txBody>
        </p:sp>
      </p:grpSp>
      <p:sp>
        <p:nvSpPr>
          <p:cNvPr id="13" name="ZoneTexte 7"/>
          <p:cNvSpPr txBox="1"/>
          <p:nvPr/>
        </p:nvSpPr>
        <p:spPr>
          <a:xfrm>
            <a:off x="7339013" y="3235325"/>
            <a:ext cx="541337" cy="236538"/>
          </a:xfrm>
          <a:prstGeom prst="rect">
            <a:avLst/>
          </a:prstGeom>
          <a:no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fr-FR" sz="1400" b="0" kern="0" dirty="0" smtClean="0">
                <a:solidFill>
                  <a:sysClr val="windowText" lastClr="000000"/>
                </a:solidFill>
                <a:cs typeface="Arial" panose="020B0604020202020204" pitchFamily="34" charset="0"/>
              </a:rPr>
              <a:t>41%</a:t>
            </a:r>
            <a:endParaRPr lang="fr-FR" sz="1400" b="0" kern="0" dirty="0">
              <a:solidFill>
                <a:sysClr val="windowText" lastClr="000000"/>
              </a:solidFill>
              <a:cs typeface="Arial" panose="020B0604020202020204" pitchFamily="34" charset="0"/>
            </a:endParaRPr>
          </a:p>
        </p:txBody>
      </p:sp>
      <p:sp>
        <p:nvSpPr>
          <p:cNvPr id="14" name="ZoneTexte 7"/>
          <p:cNvSpPr txBox="1"/>
          <p:nvPr/>
        </p:nvSpPr>
        <p:spPr>
          <a:xfrm>
            <a:off x="8674100" y="5791200"/>
            <a:ext cx="541338" cy="236538"/>
          </a:xfrm>
          <a:prstGeom prst="rect">
            <a:avLst/>
          </a:prstGeom>
          <a:no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fr-FR" sz="1400" b="0" kern="0" dirty="0" smtClean="0">
                <a:solidFill>
                  <a:sysClr val="windowText" lastClr="000000"/>
                </a:solidFill>
                <a:cs typeface="Arial" panose="020B0604020202020204" pitchFamily="34" charset="0"/>
              </a:rPr>
              <a:t>59%</a:t>
            </a:r>
            <a:endParaRPr lang="fr-FR" sz="1400" b="0" kern="0" dirty="0">
              <a:solidFill>
                <a:sysClr val="windowText" lastClr="000000"/>
              </a:solidFill>
              <a:cs typeface="Arial" panose="020B0604020202020204" pitchFamily="34" charset="0"/>
            </a:endParaRPr>
          </a:p>
        </p:txBody>
      </p:sp>
      <p:sp>
        <p:nvSpPr>
          <p:cNvPr id="15" name="ZoneTexte 7"/>
          <p:cNvSpPr txBox="1"/>
          <p:nvPr/>
        </p:nvSpPr>
        <p:spPr>
          <a:xfrm>
            <a:off x="6273800" y="5297488"/>
            <a:ext cx="539750" cy="236537"/>
          </a:xfrm>
          <a:prstGeom prst="rect">
            <a:avLst/>
          </a:prstGeom>
          <a:no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fr-FR" sz="1400" b="0" kern="0" dirty="0" smtClean="0">
                <a:solidFill>
                  <a:sysClr val="windowText" lastClr="000000"/>
                </a:solidFill>
                <a:cs typeface="Arial" panose="020B0604020202020204" pitchFamily="34" charset="0"/>
              </a:rPr>
              <a:t>13%</a:t>
            </a:r>
            <a:endParaRPr lang="fr-FR" sz="1400" b="0" kern="0" dirty="0">
              <a:solidFill>
                <a:sysClr val="windowText" lastClr="000000"/>
              </a:solidFill>
              <a:cs typeface="Arial" panose="020B0604020202020204" pitchFamily="34" charset="0"/>
            </a:endParaRPr>
          </a:p>
        </p:txBody>
      </p:sp>
    </p:spTree>
    <p:custDataLst>
      <p:tags r:id="rId1"/>
    </p:custData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7688263" y="6586538"/>
            <a:ext cx="1408112" cy="2143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600" smtClean="0">
                <a:solidFill>
                  <a:schemeClr val="bg1"/>
                </a:solidFill>
              </a:rPr>
              <a:t>Page courante</a:t>
            </a:r>
          </a:p>
        </p:txBody>
      </p:sp>
      <p:sp>
        <p:nvSpPr>
          <p:cNvPr id="44035" name="Text Box 4"/>
          <p:cNvSpPr txBox="1">
            <a:spLocks noChangeArrowheads="1"/>
          </p:cNvSpPr>
          <p:nvPr/>
        </p:nvSpPr>
        <p:spPr bwMode="auto">
          <a:xfrm>
            <a:off x="112713" y="42863"/>
            <a:ext cx="9031287" cy="1385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2800">
                <a:solidFill>
                  <a:schemeClr val="bg2"/>
                </a:solidFill>
              </a:rPr>
              <a:t>Fréquences respectives des personnes prises en charge pour pathologies et traitements </a:t>
            </a:r>
          </a:p>
          <a:p>
            <a:pPr eaLnBrk="1" hangingPunct="1"/>
            <a:r>
              <a:rPr lang="fr-FR" sz="2800">
                <a:solidFill>
                  <a:schemeClr val="bg2"/>
                </a:solidFill>
              </a:rPr>
              <a:t>selon l’âge et le sexe en 2012</a:t>
            </a:r>
          </a:p>
        </p:txBody>
      </p:sp>
      <p:graphicFrame>
        <p:nvGraphicFramePr>
          <p:cNvPr id="10" name="Graphique 9"/>
          <p:cNvGraphicFramePr>
            <a:graphicFrameLocks/>
          </p:cNvGraphicFramePr>
          <p:nvPr/>
        </p:nvGraphicFramePr>
        <p:xfrm>
          <a:off x="5374828" y="1363513"/>
          <a:ext cx="3363732" cy="48394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p:cNvGraphicFramePr>
            <a:graphicFrameLocks/>
          </p:cNvGraphicFramePr>
          <p:nvPr/>
        </p:nvGraphicFramePr>
        <p:xfrm>
          <a:off x="173098" y="1362640"/>
          <a:ext cx="5114895" cy="483941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8102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ext Box 4"/>
          <p:cNvSpPr txBox="1">
            <a:spLocks noChangeArrowheads="1"/>
          </p:cNvSpPr>
          <p:nvPr/>
        </p:nvSpPr>
        <p:spPr bwMode="auto">
          <a:xfrm>
            <a:off x="3175" y="149225"/>
            <a:ext cx="9144000" cy="431800"/>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2200" dirty="0" smtClean="0">
                <a:latin typeface="+mj-lt"/>
                <a:cs typeface="Calibri" pitchFamily="34" charset="0"/>
              </a:rPr>
              <a:t>Les maladies chroniques vues par l’Assurance maladie  </a:t>
            </a:r>
          </a:p>
        </p:txBody>
      </p:sp>
      <p:pic>
        <p:nvPicPr>
          <p:cNvPr id="26628" name="Picture 6"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 Box 7"/>
          <p:cNvSpPr txBox="1">
            <a:spLocks noChangeArrowheads="1"/>
          </p:cNvSpPr>
          <p:nvPr/>
        </p:nvSpPr>
        <p:spPr bwMode="auto">
          <a:xfrm>
            <a:off x="352425" y="757238"/>
            <a:ext cx="8328025" cy="5427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5000" b="1">
                <a:solidFill>
                  <a:schemeClr val="bg1"/>
                </a:solidFill>
                <a:latin typeface="Arial" pitchFamily="34" charset="0"/>
              </a:defRPr>
            </a:lvl1pPr>
            <a:lvl2pPr marL="857250" indent="-45720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ts val="800"/>
              </a:spcBef>
              <a:buFont typeface="Arial" pitchFamily="34" charset="0"/>
              <a:buAutoNum type="arabicPeriod"/>
              <a:defRPr/>
            </a:pPr>
            <a:r>
              <a:rPr lang="fr-FR" sz="2000" dirty="0" smtClean="0">
                <a:solidFill>
                  <a:srgbClr val="0C41A4"/>
                </a:solidFill>
                <a:latin typeface="+mj-lt"/>
                <a:cs typeface="Calibri" pitchFamily="34" charset="0"/>
              </a:rPr>
              <a:t>Le rôle et les missions de l’Assurance maladie</a:t>
            </a:r>
          </a:p>
          <a:p>
            <a:pPr lvl="1" eaLnBrk="1" hangingPunct="1">
              <a:spcBef>
                <a:spcPts val="800"/>
              </a:spcBef>
              <a:buFont typeface="Wingdings" pitchFamily="2" charset="2"/>
              <a:buChar char="v"/>
              <a:defRPr/>
            </a:pPr>
            <a:r>
              <a:rPr lang="fr-FR" sz="2000" b="0" dirty="0" smtClean="0">
                <a:solidFill>
                  <a:srgbClr val="0C41A4"/>
                </a:solidFill>
                <a:latin typeface="+mj-lt"/>
                <a:cs typeface="Calibri" pitchFamily="34" charset="0"/>
              </a:rPr>
              <a:t>Rappels sur l’organisation de l’assurance maladie en France</a:t>
            </a:r>
          </a:p>
          <a:p>
            <a:pPr lvl="1" eaLnBrk="1" hangingPunct="1">
              <a:spcBef>
                <a:spcPts val="800"/>
              </a:spcBef>
              <a:buFont typeface="Wingdings" pitchFamily="2" charset="2"/>
              <a:buChar char="v"/>
              <a:defRPr/>
            </a:pPr>
            <a:r>
              <a:rPr lang="fr-FR" sz="2000" b="0" dirty="0" smtClean="0">
                <a:solidFill>
                  <a:srgbClr val="0C41A4"/>
                </a:solidFill>
                <a:latin typeface="+mj-lt"/>
                <a:cs typeface="Calibri" pitchFamily="34" charset="0"/>
              </a:rPr>
              <a:t>Des missions et des métiers qui ont évolué depuis une dizaine d’années</a:t>
            </a:r>
          </a:p>
          <a:p>
            <a:pPr lvl="1" eaLnBrk="1" hangingPunct="1">
              <a:spcBef>
                <a:spcPts val="800"/>
              </a:spcBef>
              <a:buFont typeface="Wingdings" pitchFamily="2" charset="2"/>
              <a:buChar char="v"/>
              <a:defRPr/>
            </a:pPr>
            <a:endParaRPr lang="fr-FR" sz="2000" dirty="0" smtClean="0">
              <a:solidFill>
                <a:srgbClr val="0C41A4"/>
              </a:solidFill>
              <a:latin typeface="+mj-lt"/>
              <a:cs typeface="Calibri" pitchFamily="34" charset="0"/>
            </a:endParaRPr>
          </a:p>
          <a:p>
            <a:pPr eaLnBrk="1" hangingPunct="1">
              <a:spcBef>
                <a:spcPts val="800"/>
              </a:spcBef>
              <a:buFont typeface="Arial" pitchFamily="34" charset="0"/>
              <a:buAutoNum type="arabicPeriod"/>
              <a:defRPr/>
            </a:pPr>
            <a:r>
              <a:rPr lang="fr-FR" sz="2000" dirty="0" smtClean="0">
                <a:solidFill>
                  <a:srgbClr val="0C41A4"/>
                </a:solidFill>
                <a:latin typeface="+mj-lt"/>
                <a:cs typeface="Calibri" pitchFamily="34" charset="0"/>
              </a:rPr>
              <a:t>Les maladies chroniques : des enjeux majeurs de santé publique au carrefour de multiples actions de l’Assurance maladie</a:t>
            </a:r>
            <a:endParaRPr lang="fr-FR" sz="2000" b="0" dirty="0" smtClean="0">
              <a:solidFill>
                <a:srgbClr val="0C41A4"/>
              </a:solidFill>
              <a:latin typeface="+mj-lt"/>
              <a:cs typeface="Calibri" pitchFamily="34" charset="0"/>
            </a:endParaRPr>
          </a:p>
          <a:p>
            <a:pPr lvl="1" eaLnBrk="1" hangingPunct="1">
              <a:spcBef>
                <a:spcPts val="800"/>
              </a:spcBef>
              <a:buFont typeface="Wingdings" pitchFamily="2" charset="2"/>
              <a:buChar char="v"/>
              <a:defRPr/>
            </a:pPr>
            <a:r>
              <a:rPr lang="fr-FR" sz="2000" b="0" dirty="0" smtClean="0">
                <a:solidFill>
                  <a:srgbClr val="0C41A4"/>
                </a:solidFill>
                <a:latin typeface="+mj-lt"/>
                <a:cs typeface="Calibri" pitchFamily="34" charset="0"/>
              </a:rPr>
              <a:t>Comprendre la formation des dépenses et les enjeux médico-économiques</a:t>
            </a:r>
          </a:p>
          <a:p>
            <a:pPr lvl="1" eaLnBrk="1" hangingPunct="1">
              <a:spcBef>
                <a:spcPts val="800"/>
              </a:spcBef>
              <a:buFont typeface="Wingdings" pitchFamily="2" charset="2"/>
              <a:buChar char="v"/>
              <a:defRPr/>
            </a:pPr>
            <a:r>
              <a:rPr lang="fr-FR" sz="2000" b="0" dirty="0" smtClean="0">
                <a:solidFill>
                  <a:srgbClr val="0C41A4"/>
                </a:solidFill>
                <a:latin typeface="+mj-lt"/>
                <a:cs typeface="Calibri" pitchFamily="34" charset="0"/>
              </a:rPr>
              <a:t>Analyser la qualité des soins, comparer nos pratiques et nos résultats à ceux d’autres pays</a:t>
            </a:r>
          </a:p>
          <a:p>
            <a:pPr lvl="1" eaLnBrk="1" hangingPunct="1">
              <a:spcBef>
                <a:spcPts val="800"/>
              </a:spcBef>
              <a:buFont typeface="Wingdings" pitchFamily="2" charset="2"/>
              <a:buChar char="v"/>
              <a:defRPr/>
            </a:pPr>
            <a:r>
              <a:rPr lang="fr-FR" sz="2000" b="0" dirty="0" smtClean="0">
                <a:solidFill>
                  <a:srgbClr val="0C41A4"/>
                </a:solidFill>
                <a:latin typeface="+mj-lt"/>
                <a:cs typeface="Calibri" pitchFamily="34" charset="0"/>
              </a:rPr>
              <a:t>Améliorer la prise en charge et l’accès aux soins tout en recherchant des gains d’efficience </a:t>
            </a:r>
          </a:p>
        </p:txBody>
      </p:sp>
    </p:spTree>
    <p:custDataLst>
      <p:tags r:id="rId1"/>
    </p:custData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7688263" y="6586538"/>
            <a:ext cx="1408112" cy="2143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600" smtClean="0">
                <a:solidFill>
                  <a:schemeClr val="bg1"/>
                </a:solidFill>
              </a:rPr>
              <a:t>Page courante</a:t>
            </a:r>
          </a:p>
        </p:txBody>
      </p:sp>
      <p:pic>
        <p:nvPicPr>
          <p:cNvPr id="45059" name="Picture 3" descr="vague_filetsBleu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Text Box 4"/>
          <p:cNvSpPr txBox="1">
            <a:spLocks noChangeArrowheads="1"/>
          </p:cNvSpPr>
          <p:nvPr/>
        </p:nvSpPr>
        <p:spPr bwMode="auto">
          <a:xfrm>
            <a:off x="179388" y="0"/>
            <a:ext cx="9031287" cy="110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endParaRPr lang="fr-FR" sz="1000" b="0">
              <a:solidFill>
                <a:srgbClr val="0C419A"/>
              </a:solidFill>
            </a:endParaRPr>
          </a:p>
          <a:p>
            <a:pPr eaLnBrk="1" hangingPunct="1"/>
            <a:r>
              <a:rPr lang="fr-FR" sz="2800">
                <a:solidFill>
                  <a:schemeClr val="bg2"/>
                </a:solidFill>
              </a:rPr>
              <a:t>Effectifs de personnes prises en charge pour maladies neurologiques ou dégénératives en 2012</a:t>
            </a:r>
          </a:p>
        </p:txBody>
      </p:sp>
      <p:pic>
        <p:nvPicPr>
          <p:cNvPr id="45061" name="Picture 6" descr="logo_Diaporam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89750" y="571182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5062" name="Graphique 11"/>
          <p:cNvGraphicFramePr>
            <a:graphicFrameLocks/>
          </p:cNvGraphicFramePr>
          <p:nvPr/>
        </p:nvGraphicFramePr>
        <p:xfrm>
          <a:off x="339725" y="1301750"/>
          <a:ext cx="8293100" cy="4464050"/>
        </p:xfrm>
        <a:graphic>
          <a:graphicData uri="http://schemas.openxmlformats.org/presentationml/2006/ole">
            <p:oleObj spid="_x0000_s45067" r:id="rId7" imgW="8291279" imgH="4462659" progId="Excel.Sheet.8">
              <p:embed/>
            </p:oleObj>
          </a:graphicData>
        </a:graphic>
      </p:graphicFrame>
    </p:spTree>
    <p:custDataLst>
      <p:tags r:id="rId2"/>
    </p:custData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bwMode="auto">
          <a:xfrm>
            <a:off x="0" y="0"/>
            <a:ext cx="9144000" cy="555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0165" tIns="40083" rIns="80165" bIns="40083" numCol="1" anchor="t" anchorCtr="0" compatLnSpc="1">
            <a:prstTxWarp prst="textNoShape">
              <a:avLst/>
            </a:prstTxWarp>
          </a:bodyPr>
          <a:lstStyle/>
          <a:p>
            <a:pPr>
              <a:defRPr/>
            </a:pPr>
            <a:r>
              <a:rPr lang="fr-FR" sz="3200" kern="1200" dirty="0">
                <a:solidFill>
                  <a:schemeClr val="bg2"/>
                </a:solidFill>
                <a:effectLst>
                  <a:outerShdw blurRad="38100" dist="38100" dir="2700000" algn="tl">
                    <a:srgbClr val="000000">
                      <a:alpha val="43137"/>
                    </a:srgbClr>
                  </a:outerShdw>
                </a:effectLst>
                <a:latin typeface="Arial" charset="0"/>
                <a:ea typeface="+mn-ea"/>
                <a:cs typeface="+mn-cs"/>
              </a:rPr>
              <a:t>Fréquence des </a:t>
            </a:r>
            <a:r>
              <a:rPr lang="fr-FR" sz="3200" kern="1200" dirty="0" smtClean="0">
                <a:solidFill>
                  <a:schemeClr val="bg2"/>
                </a:solidFill>
                <a:effectLst>
                  <a:outerShdw blurRad="38100" dist="38100" dir="2700000" algn="tl">
                    <a:srgbClr val="000000">
                      <a:alpha val="43137"/>
                    </a:srgbClr>
                  </a:outerShdw>
                </a:effectLst>
                <a:latin typeface="Arial" charset="0"/>
                <a:ea typeface="+mn-ea"/>
                <a:cs typeface="+mn-cs"/>
              </a:rPr>
              <a:t>personnes prises en charge pour pathologies cardio-neuro-vasculaires </a:t>
            </a:r>
            <a:br>
              <a:rPr lang="fr-FR" sz="3200" kern="1200" dirty="0" smtClean="0">
                <a:solidFill>
                  <a:schemeClr val="bg2"/>
                </a:solidFill>
                <a:effectLst>
                  <a:outerShdw blurRad="38100" dist="38100" dir="2700000" algn="tl">
                    <a:srgbClr val="000000">
                      <a:alpha val="43137"/>
                    </a:srgbClr>
                  </a:outerShdw>
                </a:effectLst>
                <a:latin typeface="Arial" charset="0"/>
                <a:ea typeface="+mn-ea"/>
                <a:cs typeface="+mn-cs"/>
              </a:rPr>
            </a:br>
            <a:r>
              <a:rPr lang="fr-FR" sz="3200" kern="1200" dirty="0" smtClean="0">
                <a:solidFill>
                  <a:schemeClr val="bg2"/>
                </a:solidFill>
                <a:effectLst>
                  <a:outerShdw blurRad="38100" dist="38100" dir="2700000" algn="tl">
                    <a:srgbClr val="000000">
                      <a:alpha val="43137"/>
                    </a:srgbClr>
                  </a:outerShdw>
                </a:effectLst>
                <a:latin typeface="Arial" charset="0"/>
                <a:ea typeface="+mn-ea"/>
                <a:cs typeface="+mn-cs"/>
              </a:rPr>
              <a:t>par département en 2012</a:t>
            </a:r>
            <a:endParaRPr lang="fr-FR" sz="3200" kern="1200" dirty="0">
              <a:solidFill>
                <a:schemeClr val="bg2"/>
              </a:solidFill>
              <a:effectLst>
                <a:outerShdw blurRad="38100" dist="38100" dir="2700000" algn="tl">
                  <a:srgbClr val="000000">
                    <a:alpha val="43137"/>
                  </a:srgbClr>
                </a:outerShdw>
              </a:effectLst>
              <a:latin typeface="Arial" charset="0"/>
              <a:ea typeface="+mn-ea"/>
              <a:cs typeface="+mn-cs"/>
            </a:endParaRPr>
          </a:p>
        </p:txBody>
      </p:sp>
      <p:sp>
        <p:nvSpPr>
          <p:cNvPr id="46083" name="Accolade fermante 5"/>
          <p:cNvSpPr>
            <a:spLocks/>
          </p:cNvSpPr>
          <p:nvPr/>
        </p:nvSpPr>
        <p:spPr bwMode="auto">
          <a:xfrm>
            <a:off x="6975475" y="1860550"/>
            <a:ext cx="368300" cy="2613025"/>
          </a:xfrm>
          <a:prstGeom prst="rightBrace">
            <a:avLst>
              <a:gd name="adj1" fmla="val 8376"/>
              <a:gd name="adj2" fmla="val 50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8" tIns="45715" rIns="91428" bIns="45715"/>
          <a:lstStyle/>
          <a:p>
            <a:pPr defTabSz="912813"/>
            <a:endParaRPr lang="fr-FR"/>
          </a:p>
        </p:txBody>
      </p:sp>
      <p:pic>
        <p:nvPicPr>
          <p:cNvPr id="46084" name="Imag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60550"/>
            <a:ext cx="4675188" cy="467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Imag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468813" y="1860550"/>
            <a:ext cx="4675187" cy="467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7688263" y="6586538"/>
            <a:ext cx="1408112" cy="2143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600" smtClean="0">
                <a:solidFill>
                  <a:schemeClr val="bg1"/>
                </a:solidFill>
              </a:rPr>
              <a:t>Page courante</a:t>
            </a:r>
          </a:p>
        </p:txBody>
      </p:sp>
      <p:pic>
        <p:nvPicPr>
          <p:cNvPr id="47107"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Text Box 4"/>
          <p:cNvSpPr txBox="1">
            <a:spLocks noChangeArrowheads="1"/>
          </p:cNvSpPr>
          <p:nvPr/>
        </p:nvSpPr>
        <p:spPr bwMode="auto">
          <a:xfrm>
            <a:off x="-184150" y="207963"/>
            <a:ext cx="932815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57188"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2000">
                <a:solidFill>
                  <a:schemeClr val="bg2"/>
                </a:solidFill>
              </a:rPr>
              <a:t>Poids respectifs des pathologies sur un sous-groupe de population (CUMistes &lt; 60 ans)</a:t>
            </a:r>
          </a:p>
        </p:txBody>
      </p:sp>
      <p:sp>
        <p:nvSpPr>
          <p:cNvPr id="47109" name="Line 5"/>
          <p:cNvSpPr>
            <a:spLocks noChangeShapeType="1"/>
          </p:cNvSpPr>
          <p:nvPr/>
        </p:nvSpPr>
        <p:spPr bwMode="auto">
          <a:xfrm>
            <a:off x="0" y="585788"/>
            <a:ext cx="9144000" cy="0"/>
          </a:xfrm>
          <a:prstGeom prst="line">
            <a:avLst/>
          </a:prstGeom>
          <a:noFill/>
          <a:ln w="19050">
            <a:solidFill>
              <a:srgbClr val="0C419A"/>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pic>
        <p:nvPicPr>
          <p:cNvPr id="47110" name="Picture 6"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89750" y="571182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 name="Diagramme 8"/>
          <p:cNvGraphicFramePr/>
          <p:nvPr>
            <p:extLst>
              <p:ext uri="{D42A27DB-BD31-4B8C-83A1-F6EECF244321}">
                <p14:modId xmlns:p14="http://schemas.microsoft.com/office/powerpoint/2010/main" xmlns="" val="3077948149"/>
              </p:ext>
            </p:extLst>
          </p:nvPr>
        </p:nvGraphicFramePr>
        <p:xfrm>
          <a:off x="-432593" y="573088"/>
          <a:ext cx="10009186" cy="60388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7688263" y="6586538"/>
            <a:ext cx="1408112" cy="2143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600" smtClean="0">
                <a:solidFill>
                  <a:schemeClr val="bg1"/>
                </a:solidFill>
              </a:rPr>
              <a:t>Page courante</a:t>
            </a:r>
          </a:p>
        </p:txBody>
      </p:sp>
      <p:pic>
        <p:nvPicPr>
          <p:cNvPr id="48131"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2" name="Text Box 4"/>
          <p:cNvSpPr txBox="1">
            <a:spLocks noChangeArrowheads="1"/>
          </p:cNvSpPr>
          <p:nvPr/>
        </p:nvSpPr>
        <p:spPr bwMode="auto">
          <a:xfrm>
            <a:off x="112713" y="52388"/>
            <a:ext cx="9031287" cy="862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endParaRPr lang="fr-FR" sz="1000" b="0">
              <a:solidFill>
                <a:srgbClr val="0C419A"/>
              </a:solidFill>
            </a:endParaRPr>
          </a:p>
          <a:p>
            <a:pPr eaLnBrk="1" hangingPunct="1"/>
            <a:r>
              <a:rPr lang="fr-FR" sz="2000">
                <a:solidFill>
                  <a:schemeClr val="bg2"/>
                </a:solidFill>
              </a:rPr>
              <a:t>Evolution 2010-2012 du poids des pathologies</a:t>
            </a:r>
          </a:p>
          <a:p>
            <a:pPr eaLnBrk="1" hangingPunct="1"/>
            <a:r>
              <a:rPr lang="fr-FR" sz="2000">
                <a:solidFill>
                  <a:schemeClr val="bg2"/>
                </a:solidFill>
              </a:rPr>
              <a:t>Evolution annuelle moyenne des effectifs</a:t>
            </a:r>
          </a:p>
        </p:txBody>
      </p:sp>
      <p:sp>
        <p:nvSpPr>
          <p:cNvPr id="48133" name="Line 5"/>
          <p:cNvSpPr>
            <a:spLocks noChangeShapeType="1"/>
          </p:cNvSpPr>
          <p:nvPr/>
        </p:nvSpPr>
        <p:spPr bwMode="auto">
          <a:xfrm>
            <a:off x="0" y="585788"/>
            <a:ext cx="9144000" cy="0"/>
          </a:xfrm>
          <a:prstGeom prst="line">
            <a:avLst/>
          </a:prstGeom>
          <a:noFill/>
          <a:ln w="19050">
            <a:solidFill>
              <a:srgbClr val="0C419A"/>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pic>
        <p:nvPicPr>
          <p:cNvPr id="48134" name="Picture 6"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89750" y="571182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8135" name="Groupe 8"/>
          <p:cNvGrpSpPr>
            <a:grpSpLocks/>
          </p:cNvGrpSpPr>
          <p:nvPr/>
        </p:nvGrpSpPr>
        <p:grpSpPr bwMode="auto">
          <a:xfrm>
            <a:off x="-1597025" y="1143000"/>
            <a:ext cx="10401300" cy="4572000"/>
            <a:chOff x="0" y="0"/>
            <a:chExt cx="8115301" cy="4572000"/>
          </a:xfrm>
        </p:grpSpPr>
        <p:graphicFrame>
          <p:nvGraphicFramePr>
            <p:cNvPr id="10" name="Graphique 9"/>
            <p:cNvGraphicFramePr>
              <a:graphicFrameLocks/>
            </p:cNvGraphicFramePr>
            <p:nvPr/>
          </p:nvGraphicFramePr>
          <p:xfrm>
            <a:off x="0" y="0"/>
            <a:ext cx="8115301" cy="4572000"/>
          </p:xfrm>
          <a:graphic>
            <a:graphicData uri="http://schemas.openxmlformats.org/drawingml/2006/chart">
              <c:chart xmlns:c="http://schemas.openxmlformats.org/drawingml/2006/chart" xmlns:r="http://schemas.openxmlformats.org/officeDocument/2006/relationships" r:id="rId6"/>
            </a:graphicData>
          </a:graphic>
        </p:graphicFrame>
        <p:sp>
          <p:nvSpPr>
            <p:cNvPr id="11" name="Accolade fermante 10"/>
            <p:cNvSpPr/>
            <p:nvPr/>
          </p:nvSpPr>
          <p:spPr>
            <a:xfrm>
              <a:off x="6092669" y="3800475"/>
              <a:ext cx="237811" cy="438150"/>
            </a:xfrm>
            <a:prstGeom prst="rightBrace">
              <a:avLst/>
            </a:prstGeom>
            <a:noFill/>
            <a:ln w="9525" cap="flat" cmpd="sng" algn="ctr">
              <a:solidFill>
                <a:srgbClr val="7030A0"/>
              </a:solidFill>
              <a:prstDash val="solid"/>
            </a:ln>
            <a:effectLst/>
          </p:spPr>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fr-FR" b="0" kern="0">
                <a:solidFill>
                  <a:sysClr val="windowText" lastClr="000000"/>
                </a:solidFill>
                <a:latin typeface="Calibri"/>
              </a:endParaRPr>
            </a:p>
          </p:txBody>
        </p:sp>
        <p:sp>
          <p:nvSpPr>
            <p:cNvPr id="12" name="ZoneTexte 12"/>
            <p:cNvSpPr txBox="1"/>
            <p:nvPr/>
          </p:nvSpPr>
          <p:spPr>
            <a:xfrm>
              <a:off x="6301992" y="3867150"/>
              <a:ext cx="639117" cy="295275"/>
            </a:xfrm>
            <a:prstGeom prst="rect">
              <a:avLst/>
            </a:prstGeom>
            <a:no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fr-FR" sz="1200" b="0" kern="0" dirty="0">
                  <a:solidFill>
                    <a:sysClr val="windowText" lastClr="000000"/>
                  </a:solidFill>
                </a:rPr>
                <a:t>-1,2%</a:t>
              </a:r>
            </a:p>
          </p:txBody>
        </p:sp>
      </p:grpSp>
    </p:spTree>
    <p:custDataLst>
      <p:tags r:id="rId1"/>
    </p:custData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bwMode="auto">
          <a:xfrm>
            <a:off x="149225" y="173038"/>
            <a:ext cx="8828088" cy="355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defRPr/>
            </a:pPr>
            <a:r>
              <a:rPr lang="fr-FR" sz="2700" kern="1200" dirty="0">
                <a:solidFill>
                  <a:schemeClr val="bg2"/>
                </a:solidFill>
                <a:effectLst>
                  <a:outerShdw blurRad="38100" dist="38100" dir="2700000" algn="tl">
                    <a:srgbClr val="000000">
                      <a:alpha val="43137"/>
                    </a:srgbClr>
                  </a:outerShdw>
                </a:effectLst>
                <a:latin typeface="Arial" charset="0"/>
                <a:ea typeface="+mn-ea"/>
                <a:cs typeface="+mn-cs"/>
              </a:rPr>
              <a:t>Répartition par pathologies des 146 Mds € remboursés en 2012 </a:t>
            </a:r>
            <a:br>
              <a:rPr lang="fr-FR" sz="2700" kern="1200" dirty="0">
                <a:solidFill>
                  <a:schemeClr val="bg2"/>
                </a:solidFill>
                <a:effectLst>
                  <a:outerShdw blurRad="38100" dist="38100" dir="2700000" algn="tl">
                    <a:srgbClr val="000000">
                      <a:alpha val="43137"/>
                    </a:srgbClr>
                  </a:outerShdw>
                </a:effectLst>
                <a:latin typeface="Arial" charset="0"/>
                <a:ea typeface="+mn-ea"/>
                <a:cs typeface="+mn-cs"/>
              </a:rPr>
            </a:br>
            <a:r>
              <a:rPr lang="fr-FR" sz="2700" kern="1200" dirty="0">
                <a:solidFill>
                  <a:schemeClr val="bg2"/>
                </a:solidFill>
                <a:effectLst>
                  <a:outerShdw blurRad="38100" dist="38100" dir="2700000" algn="tl">
                    <a:srgbClr val="000000">
                      <a:alpha val="43137"/>
                    </a:srgbClr>
                  </a:outerShdw>
                </a:effectLst>
                <a:latin typeface="Arial" charset="0"/>
                <a:ea typeface="+mn-ea"/>
                <a:cs typeface="+mn-cs"/>
              </a:rPr>
              <a:t>Tous régimes, tous postes</a:t>
            </a:r>
          </a:p>
        </p:txBody>
      </p:sp>
      <p:graphicFrame>
        <p:nvGraphicFramePr>
          <p:cNvPr id="6" name="Graphique 5"/>
          <p:cNvGraphicFramePr/>
          <p:nvPr/>
        </p:nvGraphicFramePr>
        <p:xfrm>
          <a:off x="-275222" y="1432634"/>
          <a:ext cx="9582151" cy="48910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bwMode="auto">
          <a:xfrm>
            <a:off x="0" y="173038"/>
            <a:ext cx="9144000" cy="555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0165" tIns="40083" rIns="80165" bIns="40083" numCol="1" anchor="t" anchorCtr="0" compatLnSpc="1">
            <a:prstTxWarp prst="textNoShape">
              <a:avLst/>
            </a:prstTxWarp>
          </a:bodyPr>
          <a:lstStyle/>
          <a:p>
            <a:r>
              <a:rPr lang="fr-FR" smtClean="0"/>
              <a:t>Dépenses par grandes catégories de pathologies, traitements, hospitalisations ponctuelles </a:t>
            </a:r>
            <a:r>
              <a:rPr lang="fr-FR" sz="1800" smtClean="0"/>
              <a:t/>
            </a:r>
            <a:br>
              <a:rPr lang="fr-FR" sz="1800" smtClean="0"/>
            </a:br>
            <a:r>
              <a:rPr lang="fr-FR" sz="1800" smtClean="0"/>
              <a:t>(tous postes confondus)</a:t>
            </a:r>
            <a:r>
              <a:rPr lang="fr-FR" smtClean="0"/>
              <a:t/>
            </a:r>
            <a:br>
              <a:rPr lang="fr-FR" smtClean="0"/>
            </a:br>
            <a:endParaRPr lang="fr-FR" sz="2100" smtClean="0"/>
          </a:p>
        </p:txBody>
      </p:sp>
      <p:sp>
        <p:nvSpPr>
          <p:cNvPr id="50179" name="Accolade fermante 5"/>
          <p:cNvSpPr>
            <a:spLocks/>
          </p:cNvSpPr>
          <p:nvPr/>
        </p:nvSpPr>
        <p:spPr bwMode="auto">
          <a:xfrm>
            <a:off x="6975475" y="1860550"/>
            <a:ext cx="368300" cy="2613025"/>
          </a:xfrm>
          <a:prstGeom prst="rightBrace">
            <a:avLst>
              <a:gd name="adj1" fmla="val 8376"/>
              <a:gd name="adj2" fmla="val 50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8" tIns="45715" rIns="91428" bIns="45715"/>
          <a:lstStyle/>
          <a:p>
            <a:pPr defTabSz="912813"/>
            <a:endParaRPr lang="fr-FR"/>
          </a:p>
        </p:txBody>
      </p:sp>
      <p:sp>
        <p:nvSpPr>
          <p:cNvPr id="50180" name="Rectangle 37"/>
          <p:cNvSpPr>
            <a:spLocks noChangeArrowheads="1"/>
          </p:cNvSpPr>
          <p:nvPr/>
        </p:nvSpPr>
        <p:spPr bwMode="auto">
          <a:xfrm>
            <a:off x="387350" y="1209675"/>
            <a:ext cx="8589963"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5" rIns="91428" bIns="45715">
            <a:spAutoFit/>
          </a:bodyPr>
          <a:lstStyle/>
          <a:p>
            <a:pPr marL="176213" indent="-176213">
              <a:lnSpc>
                <a:spcPct val="130000"/>
              </a:lnSpc>
              <a:buFontTx/>
              <a:buChar char="•"/>
            </a:pPr>
            <a:endParaRPr lang="fr-FR" sz="1700">
              <a:latin typeface="Century Gothic" pitchFamily="34" charset="0"/>
            </a:endParaRPr>
          </a:p>
          <a:p>
            <a:pPr marL="176213" indent="-176213">
              <a:lnSpc>
                <a:spcPct val="130000"/>
              </a:lnSpc>
              <a:buFontTx/>
              <a:buChar char="•"/>
            </a:pPr>
            <a:endParaRPr lang="fr-FR" sz="1700">
              <a:latin typeface="Century Gothic" pitchFamily="34" charset="0"/>
            </a:endParaRPr>
          </a:p>
          <a:p>
            <a:pPr marL="176213" indent="-176213">
              <a:lnSpc>
                <a:spcPct val="130000"/>
              </a:lnSpc>
              <a:buFontTx/>
              <a:buChar char="•"/>
            </a:pPr>
            <a:endParaRPr lang="fr-FR" sz="1700">
              <a:latin typeface="Century Gothic" pitchFamily="34" charset="0"/>
            </a:endParaRPr>
          </a:p>
          <a:p>
            <a:pPr marL="176213" indent="-176213">
              <a:lnSpc>
                <a:spcPct val="130000"/>
              </a:lnSpc>
              <a:buFontTx/>
              <a:buChar char="•"/>
            </a:pPr>
            <a:endParaRPr lang="fr-FR" sz="1700">
              <a:latin typeface="Century Gothic" pitchFamily="34" charset="0"/>
            </a:endParaRPr>
          </a:p>
        </p:txBody>
      </p:sp>
      <p:sp>
        <p:nvSpPr>
          <p:cNvPr id="50181" name="Titre 1"/>
          <p:cNvSpPr txBox="1">
            <a:spLocks/>
          </p:cNvSpPr>
          <p:nvPr/>
        </p:nvSpPr>
        <p:spPr bwMode="auto">
          <a:xfrm>
            <a:off x="6388100" y="782638"/>
            <a:ext cx="2451100" cy="55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8" tIns="45715" rIns="91428" bIns="45715" anchor="ctr"/>
          <a:lstStyle>
            <a:lvl1pPr defTabSz="1042988" eaLnBrk="0" hangingPunct="0">
              <a:defRPr sz="5000" b="1">
                <a:solidFill>
                  <a:schemeClr val="bg1"/>
                </a:solidFill>
                <a:latin typeface="Arial" pitchFamily="34" charset="0"/>
              </a:defRPr>
            </a:lvl1pPr>
            <a:lvl2pPr marL="742950" indent="-285750" defTabSz="1042988" eaLnBrk="0" hangingPunct="0">
              <a:defRPr sz="5000" b="1">
                <a:solidFill>
                  <a:schemeClr val="bg1"/>
                </a:solidFill>
                <a:latin typeface="Arial" pitchFamily="34" charset="0"/>
              </a:defRPr>
            </a:lvl2pPr>
            <a:lvl3pPr marL="1143000" indent="-228600" defTabSz="1042988" eaLnBrk="0" hangingPunct="0">
              <a:defRPr sz="5000" b="1">
                <a:solidFill>
                  <a:schemeClr val="bg1"/>
                </a:solidFill>
                <a:latin typeface="Arial" pitchFamily="34" charset="0"/>
              </a:defRPr>
            </a:lvl3pPr>
            <a:lvl4pPr marL="1600200" indent="-228600" defTabSz="1042988" eaLnBrk="0" hangingPunct="0">
              <a:defRPr sz="5000" b="1">
                <a:solidFill>
                  <a:schemeClr val="bg1"/>
                </a:solidFill>
                <a:latin typeface="Arial" pitchFamily="34" charset="0"/>
              </a:defRPr>
            </a:lvl4pPr>
            <a:lvl5pPr marL="2057400" indent="-228600" defTabSz="1042988" eaLnBrk="0" hangingPunct="0">
              <a:defRPr sz="5000" b="1">
                <a:solidFill>
                  <a:schemeClr val="bg1"/>
                </a:solidFill>
                <a:latin typeface="Arial" pitchFamily="34" charset="0"/>
              </a:defRPr>
            </a:lvl5pPr>
            <a:lvl6pPr marL="2514600" indent="-228600" defTabSz="1042988" eaLnBrk="0" fontAlgn="base" hangingPunct="0">
              <a:spcBef>
                <a:spcPct val="0"/>
              </a:spcBef>
              <a:spcAft>
                <a:spcPct val="0"/>
              </a:spcAft>
              <a:defRPr sz="5000" b="1">
                <a:solidFill>
                  <a:schemeClr val="bg1"/>
                </a:solidFill>
                <a:latin typeface="Arial" pitchFamily="34" charset="0"/>
              </a:defRPr>
            </a:lvl6pPr>
            <a:lvl7pPr marL="2971800" indent="-228600" defTabSz="1042988" eaLnBrk="0" fontAlgn="base" hangingPunct="0">
              <a:spcBef>
                <a:spcPct val="0"/>
              </a:spcBef>
              <a:spcAft>
                <a:spcPct val="0"/>
              </a:spcAft>
              <a:defRPr sz="5000" b="1">
                <a:solidFill>
                  <a:schemeClr val="bg1"/>
                </a:solidFill>
                <a:latin typeface="Arial" pitchFamily="34" charset="0"/>
              </a:defRPr>
            </a:lvl7pPr>
            <a:lvl8pPr marL="3429000" indent="-228600" defTabSz="1042988" eaLnBrk="0" fontAlgn="base" hangingPunct="0">
              <a:spcBef>
                <a:spcPct val="0"/>
              </a:spcBef>
              <a:spcAft>
                <a:spcPct val="0"/>
              </a:spcAft>
              <a:defRPr sz="5000" b="1">
                <a:solidFill>
                  <a:schemeClr val="bg1"/>
                </a:solidFill>
                <a:latin typeface="Arial" pitchFamily="34" charset="0"/>
              </a:defRPr>
            </a:lvl8pPr>
            <a:lvl9pPr marL="3886200" indent="-228600" defTabSz="1042988" eaLnBrk="0" fontAlgn="base" hangingPunct="0">
              <a:spcBef>
                <a:spcPct val="0"/>
              </a:spcBef>
              <a:spcAft>
                <a:spcPct val="0"/>
              </a:spcAft>
              <a:defRPr sz="5000" b="1">
                <a:solidFill>
                  <a:schemeClr val="bg1"/>
                </a:solidFill>
                <a:latin typeface="Arial" pitchFamily="34" charset="0"/>
              </a:defRPr>
            </a:lvl9pPr>
          </a:lstStyle>
          <a:p>
            <a:pPr eaLnBrk="1" hangingPunct="1"/>
            <a:endParaRPr lang="fr-FR" sz="1600">
              <a:solidFill>
                <a:srgbClr val="0C419A"/>
              </a:solidFill>
              <a:latin typeface="Century Gothic" pitchFamily="34" charset="0"/>
            </a:endParaRPr>
          </a:p>
          <a:p>
            <a:pPr eaLnBrk="1" hangingPunct="1"/>
            <a:r>
              <a:rPr lang="fr-FR" sz="1600">
                <a:solidFill>
                  <a:srgbClr val="002060"/>
                </a:solidFill>
                <a:latin typeface="Century Gothic" pitchFamily="34" charset="0"/>
              </a:rPr>
              <a:t>Total </a:t>
            </a:r>
          </a:p>
          <a:p>
            <a:pPr eaLnBrk="1" hangingPunct="1"/>
            <a:r>
              <a:rPr lang="fr-FR" sz="1600">
                <a:solidFill>
                  <a:srgbClr val="002060"/>
                </a:solidFill>
                <a:latin typeface="Century Gothic" pitchFamily="34" charset="0"/>
              </a:rPr>
              <a:t>146 milliards d’euros</a:t>
            </a:r>
            <a:r>
              <a:rPr lang="fr-FR" sz="1600">
                <a:solidFill>
                  <a:srgbClr val="0C419A"/>
                </a:solidFill>
                <a:latin typeface="Century Gothic" pitchFamily="34" charset="0"/>
              </a:rPr>
              <a:t/>
            </a:r>
            <a:br>
              <a:rPr lang="fr-FR" sz="1600">
                <a:solidFill>
                  <a:srgbClr val="0C419A"/>
                </a:solidFill>
                <a:latin typeface="Century Gothic" pitchFamily="34" charset="0"/>
              </a:rPr>
            </a:br>
            <a:endParaRPr lang="fr-FR" sz="1600">
              <a:solidFill>
                <a:srgbClr val="0C419A"/>
              </a:solidFill>
              <a:latin typeface="Century Gothic" pitchFamily="34" charset="0"/>
            </a:endParaRPr>
          </a:p>
        </p:txBody>
      </p:sp>
      <p:pic>
        <p:nvPicPr>
          <p:cNvPr id="50182" name="Imag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813" y="1603375"/>
            <a:ext cx="8699500" cy="507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bwMode="auto">
          <a:xfrm>
            <a:off x="0" y="179388"/>
            <a:ext cx="9144000" cy="555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0165" tIns="40083" rIns="80165" bIns="40083" numCol="1" anchor="t" anchorCtr="0" compatLnSpc="1">
            <a:prstTxWarp prst="textNoShape">
              <a:avLst/>
            </a:prstTxWarp>
          </a:bodyPr>
          <a:lstStyle/>
          <a:p>
            <a:r>
              <a:rPr lang="fr-FR" smtClean="0"/>
              <a:t>Dépenses liées aux pathologies cardiovasculaires</a:t>
            </a:r>
            <a:br>
              <a:rPr lang="fr-FR" smtClean="0"/>
            </a:br>
            <a:r>
              <a:rPr lang="fr-FR" sz="1800" smtClean="0"/>
              <a:t>(tous postes confondus)</a:t>
            </a:r>
            <a:r>
              <a:rPr lang="fr-FR" smtClean="0"/>
              <a:t/>
            </a:r>
            <a:br>
              <a:rPr lang="fr-FR" smtClean="0"/>
            </a:br>
            <a:endParaRPr lang="fr-FR" sz="2100" smtClean="0"/>
          </a:p>
        </p:txBody>
      </p:sp>
      <p:sp>
        <p:nvSpPr>
          <p:cNvPr id="51203" name="Accolade fermante 5"/>
          <p:cNvSpPr>
            <a:spLocks/>
          </p:cNvSpPr>
          <p:nvPr/>
        </p:nvSpPr>
        <p:spPr bwMode="auto">
          <a:xfrm>
            <a:off x="6975475" y="1860550"/>
            <a:ext cx="368300" cy="2613025"/>
          </a:xfrm>
          <a:prstGeom prst="rightBrace">
            <a:avLst>
              <a:gd name="adj1" fmla="val 8376"/>
              <a:gd name="adj2" fmla="val 50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8" tIns="45715" rIns="91428" bIns="45715"/>
          <a:lstStyle/>
          <a:p>
            <a:pPr defTabSz="912813"/>
            <a:endParaRPr lang="fr-FR"/>
          </a:p>
        </p:txBody>
      </p:sp>
      <p:sp>
        <p:nvSpPr>
          <p:cNvPr id="51204" name="Rectangle 37"/>
          <p:cNvSpPr>
            <a:spLocks noChangeArrowheads="1"/>
          </p:cNvSpPr>
          <p:nvPr/>
        </p:nvSpPr>
        <p:spPr bwMode="auto">
          <a:xfrm>
            <a:off x="387350" y="1209675"/>
            <a:ext cx="8589963"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5" rIns="91428" bIns="45715">
            <a:spAutoFit/>
          </a:bodyPr>
          <a:lstStyle/>
          <a:p>
            <a:pPr marL="176213" indent="-176213">
              <a:lnSpc>
                <a:spcPct val="130000"/>
              </a:lnSpc>
              <a:buFontTx/>
              <a:buChar char="•"/>
            </a:pPr>
            <a:endParaRPr lang="fr-FR" sz="1700">
              <a:latin typeface="Century Gothic" pitchFamily="34" charset="0"/>
            </a:endParaRPr>
          </a:p>
          <a:p>
            <a:pPr marL="176213" indent="-176213">
              <a:lnSpc>
                <a:spcPct val="130000"/>
              </a:lnSpc>
              <a:buFontTx/>
              <a:buChar char="•"/>
            </a:pPr>
            <a:endParaRPr lang="fr-FR" sz="1700">
              <a:latin typeface="Century Gothic" pitchFamily="34" charset="0"/>
            </a:endParaRPr>
          </a:p>
          <a:p>
            <a:pPr marL="176213" indent="-176213">
              <a:lnSpc>
                <a:spcPct val="130000"/>
              </a:lnSpc>
              <a:buFontTx/>
              <a:buChar char="•"/>
            </a:pPr>
            <a:endParaRPr lang="fr-FR" sz="1700">
              <a:latin typeface="Century Gothic" pitchFamily="34" charset="0"/>
            </a:endParaRPr>
          </a:p>
          <a:p>
            <a:pPr marL="176213" indent="-176213">
              <a:lnSpc>
                <a:spcPct val="130000"/>
              </a:lnSpc>
              <a:buFontTx/>
              <a:buChar char="•"/>
            </a:pPr>
            <a:endParaRPr lang="fr-FR" sz="1700">
              <a:latin typeface="Century Gothic" pitchFamily="34" charset="0"/>
            </a:endParaRPr>
          </a:p>
        </p:txBody>
      </p:sp>
      <p:graphicFrame>
        <p:nvGraphicFramePr>
          <p:cNvPr id="5" name="Graphique 4"/>
          <p:cNvGraphicFramePr>
            <a:graphicFrameLocks/>
          </p:cNvGraphicFramePr>
          <p:nvPr/>
        </p:nvGraphicFramePr>
        <p:xfrm>
          <a:off x="-68584" y="1013013"/>
          <a:ext cx="9281167" cy="48972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8" y="1044575"/>
            <a:ext cx="9077325" cy="581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2227" name="Espace réservé du numéro de diapositive 3"/>
          <p:cNvSpPr>
            <a:spLocks noGrp="1"/>
          </p:cNvSpPr>
          <p:nvPr>
            <p:ph type="sldNum" sz="quarter" idx="4294967295"/>
          </p:nvPr>
        </p:nvSpPr>
        <p:spPr bwMode="auto">
          <a:xfrm>
            <a:off x="8267700" y="0"/>
            <a:ext cx="876300" cy="4556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40" tIns="40070" rIns="80140" bIns="40070"/>
          <a:lstStyle>
            <a:lvl1pPr defTabSz="911225" eaLnBrk="0" hangingPunct="0">
              <a:defRPr sz="5000" b="1">
                <a:solidFill>
                  <a:schemeClr val="bg1"/>
                </a:solidFill>
                <a:latin typeface="Arial" pitchFamily="34" charset="0"/>
              </a:defRPr>
            </a:lvl1pPr>
            <a:lvl2pPr marL="742950" indent="-285750" defTabSz="911225" eaLnBrk="0" hangingPunct="0">
              <a:defRPr sz="5000" b="1">
                <a:solidFill>
                  <a:schemeClr val="bg1"/>
                </a:solidFill>
                <a:latin typeface="Arial" pitchFamily="34" charset="0"/>
              </a:defRPr>
            </a:lvl2pPr>
            <a:lvl3pPr marL="1143000" indent="-228600" defTabSz="911225" eaLnBrk="0" hangingPunct="0">
              <a:defRPr sz="5000" b="1">
                <a:solidFill>
                  <a:schemeClr val="bg1"/>
                </a:solidFill>
                <a:latin typeface="Arial" pitchFamily="34" charset="0"/>
              </a:defRPr>
            </a:lvl3pPr>
            <a:lvl4pPr marL="1600200" indent="-228600" defTabSz="911225" eaLnBrk="0" hangingPunct="0">
              <a:defRPr sz="5000" b="1">
                <a:solidFill>
                  <a:schemeClr val="bg1"/>
                </a:solidFill>
                <a:latin typeface="Arial" pitchFamily="34" charset="0"/>
              </a:defRPr>
            </a:lvl4pPr>
            <a:lvl5pPr marL="2057400" indent="-228600" defTabSz="911225" eaLnBrk="0" hangingPunct="0">
              <a:defRPr sz="5000" b="1">
                <a:solidFill>
                  <a:schemeClr val="bg1"/>
                </a:solidFill>
                <a:latin typeface="Arial" pitchFamily="34" charset="0"/>
              </a:defRPr>
            </a:lvl5pPr>
            <a:lvl6pPr marL="2514600" indent="-228600" defTabSz="911225" eaLnBrk="0" fontAlgn="base" hangingPunct="0">
              <a:spcBef>
                <a:spcPct val="0"/>
              </a:spcBef>
              <a:spcAft>
                <a:spcPct val="0"/>
              </a:spcAft>
              <a:defRPr sz="5000" b="1">
                <a:solidFill>
                  <a:schemeClr val="bg1"/>
                </a:solidFill>
                <a:latin typeface="Arial" pitchFamily="34" charset="0"/>
              </a:defRPr>
            </a:lvl6pPr>
            <a:lvl7pPr marL="2971800" indent="-228600" defTabSz="911225" eaLnBrk="0" fontAlgn="base" hangingPunct="0">
              <a:spcBef>
                <a:spcPct val="0"/>
              </a:spcBef>
              <a:spcAft>
                <a:spcPct val="0"/>
              </a:spcAft>
              <a:defRPr sz="5000" b="1">
                <a:solidFill>
                  <a:schemeClr val="bg1"/>
                </a:solidFill>
                <a:latin typeface="Arial" pitchFamily="34" charset="0"/>
              </a:defRPr>
            </a:lvl7pPr>
            <a:lvl8pPr marL="3429000" indent="-228600" defTabSz="911225" eaLnBrk="0" fontAlgn="base" hangingPunct="0">
              <a:spcBef>
                <a:spcPct val="0"/>
              </a:spcBef>
              <a:spcAft>
                <a:spcPct val="0"/>
              </a:spcAft>
              <a:defRPr sz="5000" b="1">
                <a:solidFill>
                  <a:schemeClr val="bg1"/>
                </a:solidFill>
                <a:latin typeface="Arial" pitchFamily="34" charset="0"/>
              </a:defRPr>
            </a:lvl8pPr>
            <a:lvl9pPr marL="3886200" indent="-228600" defTabSz="911225" eaLnBrk="0" fontAlgn="base" hangingPunct="0">
              <a:spcBef>
                <a:spcPct val="0"/>
              </a:spcBef>
              <a:spcAft>
                <a:spcPct val="0"/>
              </a:spcAft>
              <a:defRPr sz="5000" b="1">
                <a:solidFill>
                  <a:schemeClr val="bg1"/>
                </a:solidFill>
                <a:latin typeface="Arial" pitchFamily="34" charset="0"/>
              </a:defRPr>
            </a:lvl9pPr>
          </a:lstStyle>
          <a:p>
            <a:endParaRPr lang="fr-FR" sz="1200">
              <a:solidFill>
                <a:srgbClr val="0C419A"/>
              </a:solidFill>
            </a:endParaRPr>
          </a:p>
          <a:p>
            <a:fld id="{BE77EA9B-AF07-4D94-87FB-0DDFEB4AAAB1}" type="slidenum">
              <a:rPr lang="fr-FR" sz="1200">
                <a:solidFill>
                  <a:srgbClr val="0C419A"/>
                </a:solidFill>
              </a:rPr>
              <a:pPr/>
              <a:t>27</a:t>
            </a:fld>
            <a:endParaRPr lang="fr-FR" sz="1200">
              <a:solidFill>
                <a:srgbClr val="0C419A"/>
              </a:solidFill>
            </a:endParaRPr>
          </a:p>
        </p:txBody>
      </p:sp>
      <p:sp>
        <p:nvSpPr>
          <p:cNvPr id="52228" name="Rectangle 2"/>
          <p:cNvSpPr>
            <a:spLocks noGrp="1" noChangeArrowheads="1"/>
          </p:cNvSpPr>
          <p:nvPr>
            <p:ph type="title"/>
          </p:nvPr>
        </p:nvSpPr>
        <p:spPr bwMode="auto">
          <a:xfrm>
            <a:off x="71438" y="85725"/>
            <a:ext cx="9144000" cy="407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272" tIns="46636" rIns="93272" bIns="46636" numCol="1" anchor="t" anchorCtr="0" compatLnSpc="1">
            <a:prstTxWarp prst="textNoShape">
              <a:avLst/>
            </a:prstTxWarp>
          </a:bodyPr>
          <a:lstStyle/>
          <a:p>
            <a:pPr eaLnBrk="1" hangingPunct="1">
              <a:spcBef>
                <a:spcPct val="65000"/>
              </a:spcBef>
            </a:pPr>
            <a:r>
              <a:rPr lang="fr-FR" smtClean="0"/>
              <a:t>Dépenses de soins infirmiers</a:t>
            </a:r>
          </a:p>
        </p:txBody>
      </p:sp>
      <p:sp>
        <p:nvSpPr>
          <p:cNvPr id="52229" name="ZoneTexte 2"/>
          <p:cNvSpPr txBox="1">
            <a:spLocks noChangeArrowheads="1"/>
          </p:cNvSpPr>
          <p:nvPr/>
        </p:nvSpPr>
        <p:spPr bwMode="auto">
          <a:xfrm>
            <a:off x="4348163" y="1760538"/>
            <a:ext cx="4330700" cy="9334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17" tIns="45709" rIns="91417" bIns="45709">
            <a:spAutoFit/>
          </a:bodyPr>
          <a:lstStyle>
            <a:lvl1pPr eaLnBrk="0" hangingPunct="0">
              <a:tabLst>
                <a:tab pos="449263" algn="l"/>
              </a:tabLst>
              <a:defRPr sz="5000" b="1">
                <a:solidFill>
                  <a:schemeClr val="bg1"/>
                </a:solidFill>
                <a:latin typeface="Arial" pitchFamily="34" charset="0"/>
              </a:defRPr>
            </a:lvl1pPr>
            <a:lvl2pPr marL="742950" indent="-285750" eaLnBrk="0" hangingPunct="0">
              <a:tabLst>
                <a:tab pos="449263" algn="l"/>
              </a:tabLst>
              <a:defRPr sz="5000" b="1">
                <a:solidFill>
                  <a:schemeClr val="bg1"/>
                </a:solidFill>
                <a:latin typeface="Arial" pitchFamily="34" charset="0"/>
              </a:defRPr>
            </a:lvl2pPr>
            <a:lvl3pPr marL="1143000" indent="-228600" eaLnBrk="0" hangingPunct="0">
              <a:tabLst>
                <a:tab pos="449263" algn="l"/>
              </a:tabLst>
              <a:defRPr sz="5000" b="1">
                <a:solidFill>
                  <a:schemeClr val="bg1"/>
                </a:solidFill>
                <a:latin typeface="Arial" pitchFamily="34" charset="0"/>
              </a:defRPr>
            </a:lvl3pPr>
            <a:lvl4pPr marL="1600200" indent="-228600" eaLnBrk="0" hangingPunct="0">
              <a:tabLst>
                <a:tab pos="449263" algn="l"/>
              </a:tabLst>
              <a:defRPr sz="5000" b="1">
                <a:solidFill>
                  <a:schemeClr val="bg1"/>
                </a:solidFill>
                <a:latin typeface="Arial" pitchFamily="34" charset="0"/>
              </a:defRPr>
            </a:lvl4pPr>
            <a:lvl5pPr marL="2057400" indent="-228600" eaLnBrk="0" hangingPunct="0">
              <a:tabLst>
                <a:tab pos="449263" algn="l"/>
              </a:tabLst>
              <a:defRPr sz="5000" b="1">
                <a:solidFill>
                  <a:schemeClr val="bg1"/>
                </a:solidFill>
                <a:latin typeface="Arial" pitchFamily="34" charset="0"/>
              </a:defRPr>
            </a:lvl5pPr>
            <a:lvl6pPr marL="2514600" indent="-228600" eaLnBrk="0" fontAlgn="base" hangingPunct="0">
              <a:spcBef>
                <a:spcPct val="0"/>
              </a:spcBef>
              <a:spcAft>
                <a:spcPct val="0"/>
              </a:spcAft>
              <a:tabLst>
                <a:tab pos="449263" algn="l"/>
              </a:tabLst>
              <a:defRPr sz="5000" b="1">
                <a:solidFill>
                  <a:schemeClr val="bg1"/>
                </a:solidFill>
                <a:latin typeface="Arial" pitchFamily="34" charset="0"/>
              </a:defRPr>
            </a:lvl6pPr>
            <a:lvl7pPr marL="2971800" indent="-228600" eaLnBrk="0" fontAlgn="base" hangingPunct="0">
              <a:spcBef>
                <a:spcPct val="0"/>
              </a:spcBef>
              <a:spcAft>
                <a:spcPct val="0"/>
              </a:spcAft>
              <a:tabLst>
                <a:tab pos="449263" algn="l"/>
              </a:tabLst>
              <a:defRPr sz="5000" b="1">
                <a:solidFill>
                  <a:schemeClr val="bg1"/>
                </a:solidFill>
                <a:latin typeface="Arial" pitchFamily="34" charset="0"/>
              </a:defRPr>
            </a:lvl7pPr>
            <a:lvl8pPr marL="3429000" indent="-228600" eaLnBrk="0" fontAlgn="base" hangingPunct="0">
              <a:spcBef>
                <a:spcPct val="0"/>
              </a:spcBef>
              <a:spcAft>
                <a:spcPct val="0"/>
              </a:spcAft>
              <a:tabLst>
                <a:tab pos="449263" algn="l"/>
              </a:tabLst>
              <a:defRPr sz="5000" b="1">
                <a:solidFill>
                  <a:schemeClr val="bg1"/>
                </a:solidFill>
                <a:latin typeface="Arial" pitchFamily="34" charset="0"/>
              </a:defRPr>
            </a:lvl8pPr>
            <a:lvl9pPr marL="3886200" indent="-228600" eaLnBrk="0" fontAlgn="base" hangingPunct="0">
              <a:spcBef>
                <a:spcPct val="0"/>
              </a:spcBef>
              <a:spcAft>
                <a:spcPct val="0"/>
              </a:spcAft>
              <a:tabLst>
                <a:tab pos="449263" algn="l"/>
              </a:tabLst>
              <a:defRPr sz="5000" b="1">
                <a:solidFill>
                  <a:schemeClr val="bg1"/>
                </a:solidFill>
                <a:latin typeface="Arial" pitchFamily="34" charset="0"/>
              </a:defRPr>
            </a:lvl9pPr>
          </a:lstStyle>
          <a:p>
            <a:pPr eaLnBrk="1" hangingPunct="1">
              <a:lnSpc>
                <a:spcPts val="2000"/>
              </a:lnSpc>
              <a:spcAft>
                <a:spcPts val="300"/>
              </a:spcAft>
            </a:pPr>
            <a:r>
              <a:rPr lang="fr-FR" sz="1600">
                <a:solidFill>
                  <a:srgbClr val="FFFFFF"/>
                </a:solidFill>
                <a:latin typeface="Century Gothic" pitchFamily="34" charset="0"/>
              </a:rPr>
              <a:t>Facteurs de risque vasculaire 1/3 Pathologies cardiovasculaires 20 % </a:t>
            </a:r>
          </a:p>
          <a:p>
            <a:pPr eaLnBrk="1" hangingPunct="1">
              <a:lnSpc>
                <a:spcPts val="2000"/>
              </a:lnSpc>
              <a:spcAft>
                <a:spcPts val="300"/>
              </a:spcAft>
            </a:pPr>
            <a:r>
              <a:rPr lang="fr-FR" sz="1600">
                <a:solidFill>
                  <a:srgbClr val="FFFFFF"/>
                </a:solidFill>
                <a:latin typeface="Century Gothic" pitchFamily="34" charset="0"/>
              </a:rPr>
              <a:t>Pathologies neuro-dégénératives 18 %</a:t>
            </a:r>
          </a:p>
        </p:txBody>
      </p:sp>
      <p:sp>
        <p:nvSpPr>
          <p:cNvPr id="9" name="Line 5"/>
          <p:cNvSpPr>
            <a:spLocks noChangeShapeType="1"/>
          </p:cNvSpPr>
          <p:nvPr/>
        </p:nvSpPr>
        <p:spPr bwMode="auto">
          <a:xfrm>
            <a:off x="0" y="585788"/>
            <a:ext cx="9144000" cy="0"/>
          </a:xfrm>
          <a:prstGeom prst="line">
            <a:avLst/>
          </a:prstGeom>
          <a:noFill/>
          <a:ln w="19050">
            <a:solidFill>
              <a:srgbClr val="0C419A"/>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17" tIns="45709" rIns="91417" bIns="45709"/>
          <a:lstStyle/>
          <a:p>
            <a:pPr>
              <a:defRPr/>
            </a:pPr>
            <a:endParaRPr lang="fr-FR">
              <a:solidFill>
                <a:srgbClr val="FFFFFF"/>
              </a:solidFill>
              <a:effectLst>
                <a:outerShdw blurRad="38100" dist="38100" dir="2700000" algn="tl">
                  <a:srgbClr val="000000">
                    <a:alpha val="43137"/>
                  </a:srgbClr>
                </a:outerShdw>
              </a:effectLst>
              <a:latin typeface="Arial" charset="0"/>
            </a:endParaRPr>
          </a:p>
        </p:txBody>
      </p:sp>
      <p:sp>
        <p:nvSpPr>
          <p:cNvPr id="52231" name="Rectangle 9"/>
          <p:cNvSpPr>
            <a:spLocks noChangeArrowheads="1"/>
          </p:cNvSpPr>
          <p:nvPr/>
        </p:nvSpPr>
        <p:spPr bwMode="auto">
          <a:xfrm>
            <a:off x="120650" y="627063"/>
            <a:ext cx="74406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7" tIns="45709" rIns="91417" bIns="45709">
            <a:spAutoFit/>
          </a:bodyPr>
          <a:lstStyle/>
          <a:p>
            <a:r>
              <a:rPr lang="fr-FR" sz="1800">
                <a:latin typeface="Century Gothic" pitchFamily="34" charset="0"/>
              </a:rPr>
              <a:t>Exemple : répartition des dépenses de soins infirmiers</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7638" y="2278063"/>
            <a:ext cx="8848725" cy="5084762"/>
          </a:xfrm>
        </p:spPr>
        <p:txBody>
          <a:bodyPr lIns="80165" tIns="40083" rIns="80165" bIns="40083">
            <a:normAutofit/>
          </a:bodyPr>
          <a:lstStyle/>
          <a:p>
            <a:pPr>
              <a:lnSpc>
                <a:spcPct val="150000"/>
              </a:lnSpc>
              <a:defRPr/>
            </a:pPr>
            <a:r>
              <a:rPr lang="fr-FR" sz="2400" dirty="0" smtClean="0">
                <a:solidFill>
                  <a:srgbClr val="000000"/>
                </a:solidFill>
              </a:rPr>
              <a:t>Application des projections démographiques de l’Insee </a:t>
            </a:r>
          </a:p>
          <a:p>
            <a:pPr marL="0" indent="0">
              <a:lnSpc>
                <a:spcPct val="150000"/>
              </a:lnSpc>
              <a:buFontTx/>
              <a:buNone/>
              <a:defRPr/>
            </a:pPr>
            <a:r>
              <a:rPr lang="fr-FR" sz="2400" dirty="0" smtClean="0">
                <a:solidFill>
                  <a:srgbClr val="000000"/>
                </a:solidFill>
              </a:rPr>
              <a:t>pour prendre en compte l’accroissement de la population et son vieillissement</a:t>
            </a:r>
          </a:p>
          <a:p>
            <a:pPr>
              <a:lnSpc>
                <a:spcPct val="150000"/>
              </a:lnSpc>
              <a:defRPr/>
            </a:pPr>
            <a:r>
              <a:rPr lang="fr-FR" sz="2400" dirty="0" smtClean="0">
                <a:solidFill>
                  <a:srgbClr val="000000"/>
                </a:solidFill>
              </a:rPr>
              <a:t>Application </a:t>
            </a:r>
            <a:r>
              <a:rPr lang="fr-FR" sz="2400" dirty="0">
                <a:solidFill>
                  <a:srgbClr val="000000"/>
                </a:solidFill>
              </a:rPr>
              <a:t>des tendances observées dans l’évolution de la fréquence des pathologies entre 2010 et </a:t>
            </a:r>
            <a:r>
              <a:rPr lang="fr-FR" sz="2400" dirty="0" smtClean="0">
                <a:solidFill>
                  <a:srgbClr val="000000"/>
                </a:solidFill>
              </a:rPr>
              <a:t>2012</a:t>
            </a:r>
          </a:p>
          <a:p>
            <a:pPr>
              <a:lnSpc>
                <a:spcPct val="150000"/>
              </a:lnSpc>
              <a:defRPr/>
            </a:pPr>
            <a:r>
              <a:rPr lang="fr-FR" sz="2400" dirty="0" smtClean="0">
                <a:solidFill>
                  <a:srgbClr val="000000"/>
                </a:solidFill>
              </a:rPr>
              <a:t>Pour la population France entière</a:t>
            </a:r>
            <a:endParaRPr lang="fr-FR" sz="2400" dirty="0">
              <a:solidFill>
                <a:srgbClr val="000000"/>
              </a:solidFill>
            </a:endParaRPr>
          </a:p>
        </p:txBody>
      </p:sp>
      <p:pic>
        <p:nvPicPr>
          <p:cNvPr id="53251" name="Picture 3" descr="vague_filetsBleu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2" name="Picture 6" descr="logo_Diaporam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89750" y="571182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3" name="Rectangle 1"/>
          <p:cNvSpPr>
            <a:spLocks noChangeArrowheads="1"/>
          </p:cNvSpPr>
          <p:nvPr/>
        </p:nvSpPr>
        <p:spPr bwMode="auto">
          <a:xfrm>
            <a:off x="66675" y="34925"/>
            <a:ext cx="9077325"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ts val="1800"/>
              </a:spcBef>
            </a:pPr>
            <a:r>
              <a:rPr lang="fr-FR" sz="2800">
                <a:solidFill>
                  <a:schemeClr val="bg2"/>
                </a:solidFill>
              </a:rPr>
              <a:t>Projections de 2012 à 2017 du poids des pathologies sur la population et le système de santé</a:t>
            </a:r>
          </a:p>
          <a:p>
            <a:pPr algn="ctr">
              <a:spcBef>
                <a:spcPts val="1800"/>
              </a:spcBef>
            </a:pPr>
            <a:r>
              <a:rPr lang="fr-FR" sz="2400">
                <a:solidFill>
                  <a:schemeClr val="bg2"/>
                </a:solidFill>
              </a:rPr>
              <a:t>Prise en compte de l’impact démographique et des évolutions épidémiologiques</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Z:\Partage\Travaux &amp; études par thème\Cartographie des patients\cartographie Charges &amp; Produits 2015\résultats_population\Population_Résultats_provisoires\Pyramides des âges\insee_201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Text Box 4"/>
          <p:cNvSpPr txBox="1">
            <a:spLocks noChangeArrowheads="1"/>
          </p:cNvSpPr>
          <p:nvPr/>
        </p:nvSpPr>
        <p:spPr bwMode="auto">
          <a:xfrm>
            <a:off x="1514475" y="800100"/>
            <a:ext cx="611505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57188"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r>
              <a:rPr lang="fr-FR" sz="2000">
                <a:solidFill>
                  <a:srgbClr val="002060"/>
                </a:solidFill>
              </a:rPr>
              <a:t>63 561 300 personnes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8102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4"/>
          <p:cNvSpPr txBox="1">
            <a:spLocks noChangeArrowheads="1"/>
          </p:cNvSpPr>
          <p:nvPr/>
        </p:nvSpPr>
        <p:spPr bwMode="auto">
          <a:xfrm>
            <a:off x="0" y="115888"/>
            <a:ext cx="9144000" cy="461962"/>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2400" dirty="0" smtClean="0">
                <a:latin typeface="+mj-lt"/>
                <a:cs typeface="Calibri" pitchFamily="34" charset="0"/>
              </a:rPr>
              <a:t>L’organisation de l’Assurance maladie</a:t>
            </a:r>
          </a:p>
        </p:txBody>
      </p:sp>
      <p:pic>
        <p:nvPicPr>
          <p:cNvPr id="27652" name="Picture 6"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oShape 4"/>
          <p:cNvSpPr>
            <a:spLocks noChangeArrowheads="1"/>
          </p:cNvSpPr>
          <p:nvPr/>
        </p:nvSpPr>
        <p:spPr bwMode="auto">
          <a:xfrm>
            <a:off x="1765300" y="1111250"/>
            <a:ext cx="287338" cy="431800"/>
          </a:xfrm>
          <a:prstGeom prst="downArrow">
            <a:avLst>
              <a:gd name="adj1" fmla="val 50000"/>
              <a:gd name="adj2" fmla="val 37569"/>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sz="1800" b="0" kern="0">
              <a:solidFill>
                <a:srgbClr val="0C419A"/>
              </a:solidFill>
              <a:latin typeface="Century Gothic" pitchFamily="34" charset="0"/>
            </a:endParaRPr>
          </a:p>
        </p:txBody>
      </p:sp>
      <p:sp>
        <p:nvSpPr>
          <p:cNvPr id="8" name="AutoShape 5"/>
          <p:cNvSpPr>
            <a:spLocks noChangeArrowheads="1"/>
          </p:cNvSpPr>
          <p:nvPr/>
        </p:nvSpPr>
        <p:spPr bwMode="auto">
          <a:xfrm>
            <a:off x="3852863" y="1111250"/>
            <a:ext cx="287337" cy="431800"/>
          </a:xfrm>
          <a:prstGeom prst="downArrow">
            <a:avLst>
              <a:gd name="adj1" fmla="val 50000"/>
              <a:gd name="adj2" fmla="val 37569"/>
            </a:avLst>
          </a:prstGeom>
          <a:solidFill>
            <a:srgbClr val="FF990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sz="1800" b="0" kern="0">
              <a:solidFill>
                <a:srgbClr val="0C419A"/>
              </a:solidFill>
              <a:latin typeface="Century Gothic" pitchFamily="34" charset="0"/>
            </a:endParaRPr>
          </a:p>
        </p:txBody>
      </p:sp>
      <p:sp>
        <p:nvSpPr>
          <p:cNvPr id="9" name="AutoShape 6"/>
          <p:cNvSpPr>
            <a:spLocks noChangeArrowheads="1"/>
          </p:cNvSpPr>
          <p:nvPr/>
        </p:nvSpPr>
        <p:spPr bwMode="auto">
          <a:xfrm>
            <a:off x="5773738" y="1111250"/>
            <a:ext cx="287337" cy="431800"/>
          </a:xfrm>
          <a:prstGeom prst="downArrow">
            <a:avLst>
              <a:gd name="adj1" fmla="val 50000"/>
              <a:gd name="adj2" fmla="val 37569"/>
            </a:avLst>
          </a:prstGeom>
          <a:solidFill>
            <a:srgbClr val="FF990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sz="1800" b="0" kern="0">
              <a:solidFill>
                <a:srgbClr val="0C419A"/>
              </a:solidFill>
              <a:latin typeface="Century Gothic" pitchFamily="34" charset="0"/>
            </a:endParaRPr>
          </a:p>
        </p:txBody>
      </p:sp>
      <p:sp>
        <p:nvSpPr>
          <p:cNvPr id="10" name="Text Box 8"/>
          <p:cNvSpPr txBox="1">
            <a:spLocks noChangeArrowheads="1"/>
          </p:cNvSpPr>
          <p:nvPr/>
        </p:nvSpPr>
        <p:spPr bwMode="auto">
          <a:xfrm>
            <a:off x="323850" y="1692275"/>
            <a:ext cx="2681288" cy="646113"/>
          </a:xfrm>
          <a:prstGeom prst="rect">
            <a:avLst/>
          </a:prstGeom>
          <a:solidFill>
            <a:srgbClr val="0C419A"/>
          </a:solidFill>
          <a:ln>
            <a:noFill/>
          </a:ln>
          <a:effectLst/>
        </p:spPr>
        <p:txBody>
          <a:bodyPr>
            <a:spAutoFit/>
          </a:bodyPr>
          <a:lstStyle/>
          <a:p>
            <a:pPr algn="ctr" fontAlgn="auto">
              <a:spcBef>
                <a:spcPct val="50000"/>
              </a:spcBef>
              <a:spcAft>
                <a:spcPts val="0"/>
              </a:spcAft>
              <a:defRPr/>
            </a:pPr>
            <a:r>
              <a:rPr lang="fr-FR" sz="1800" b="0" kern="0" dirty="0">
                <a:latin typeface="Century Gothic" pitchFamily="34" charset="0"/>
              </a:rPr>
              <a:t>Régime des salariés et de leurs familles </a:t>
            </a:r>
          </a:p>
        </p:txBody>
      </p:sp>
      <p:sp>
        <p:nvSpPr>
          <p:cNvPr id="11" name="Text Box 10"/>
          <p:cNvSpPr txBox="1">
            <a:spLocks noChangeArrowheads="1"/>
          </p:cNvSpPr>
          <p:nvPr/>
        </p:nvSpPr>
        <p:spPr bwMode="auto">
          <a:xfrm>
            <a:off x="3132138" y="1692275"/>
            <a:ext cx="1951037" cy="646113"/>
          </a:xfrm>
          <a:prstGeom prst="rect">
            <a:avLst/>
          </a:prstGeom>
          <a:solidFill>
            <a:srgbClr val="0C419A"/>
          </a:solidFill>
          <a:ln>
            <a:noFill/>
          </a:ln>
          <a:effectLst/>
        </p:spPr>
        <p:txBody>
          <a:bodyPr>
            <a:spAutoFit/>
          </a:bodyPr>
          <a:lstStyle/>
          <a:p>
            <a:pPr algn="ctr" fontAlgn="auto">
              <a:spcBef>
                <a:spcPct val="50000"/>
              </a:spcBef>
              <a:spcAft>
                <a:spcPts val="0"/>
              </a:spcAft>
              <a:defRPr/>
            </a:pPr>
            <a:r>
              <a:rPr lang="fr-FR" sz="1800" b="0" kern="0" dirty="0">
                <a:latin typeface="Century Gothic" pitchFamily="34" charset="0"/>
              </a:rPr>
              <a:t>Régime des indépendants</a:t>
            </a:r>
          </a:p>
        </p:txBody>
      </p:sp>
      <p:sp>
        <p:nvSpPr>
          <p:cNvPr id="12" name="Text Box 11"/>
          <p:cNvSpPr txBox="1">
            <a:spLocks noChangeArrowheads="1"/>
          </p:cNvSpPr>
          <p:nvPr/>
        </p:nvSpPr>
        <p:spPr bwMode="auto">
          <a:xfrm>
            <a:off x="5260975" y="1692275"/>
            <a:ext cx="1471613" cy="646113"/>
          </a:xfrm>
          <a:prstGeom prst="rect">
            <a:avLst/>
          </a:prstGeom>
          <a:solidFill>
            <a:srgbClr val="0C419A"/>
          </a:solidFill>
          <a:ln>
            <a:noFill/>
          </a:ln>
          <a:effectLst/>
        </p:spPr>
        <p:txBody>
          <a:bodyPr>
            <a:spAutoFit/>
          </a:bodyPr>
          <a:lstStyle/>
          <a:p>
            <a:pPr algn="ctr" fontAlgn="auto">
              <a:spcBef>
                <a:spcPct val="50000"/>
              </a:spcBef>
              <a:spcAft>
                <a:spcPts val="0"/>
              </a:spcAft>
              <a:defRPr/>
            </a:pPr>
            <a:r>
              <a:rPr lang="fr-FR" sz="1800" b="0" kern="0" dirty="0">
                <a:latin typeface="Century Gothic" pitchFamily="34" charset="0"/>
              </a:rPr>
              <a:t>Régime agricole</a:t>
            </a:r>
          </a:p>
        </p:txBody>
      </p:sp>
      <p:sp>
        <p:nvSpPr>
          <p:cNvPr id="13" name="AutoShape 12"/>
          <p:cNvSpPr>
            <a:spLocks noChangeArrowheads="1"/>
          </p:cNvSpPr>
          <p:nvPr/>
        </p:nvSpPr>
        <p:spPr bwMode="auto">
          <a:xfrm>
            <a:off x="7380288" y="1111250"/>
            <a:ext cx="287337" cy="431800"/>
          </a:xfrm>
          <a:prstGeom prst="downArrow">
            <a:avLst>
              <a:gd name="adj1" fmla="val 50000"/>
              <a:gd name="adj2" fmla="val 37569"/>
            </a:avLst>
          </a:prstGeom>
          <a:solidFill>
            <a:srgbClr val="FF9900"/>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sz="1800" b="0" kern="0">
              <a:solidFill>
                <a:srgbClr val="0C419A"/>
              </a:solidFill>
              <a:latin typeface="Century Gothic" pitchFamily="34" charset="0"/>
            </a:endParaRPr>
          </a:p>
        </p:txBody>
      </p:sp>
      <p:sp>
        <p:nvSpPr>
          <p:cNvPr id="14" name="Text Box 13"/>
          <p:cNvSpPr txBox="1">
            <a:spLocks noChangeArrowheads="1"/>
          </p:cNvSpPr>
          <p:nvPr/>
        </p:nvSpPr>
        <p:spPr bwMode="auto">
          <a:xfrm>
            <a:off x="6923088" y="1692275"/>
            <a:ext cx="1889125" cy="646113"/>
          </a:xfrm>
          <a:prstGeom prst="rect">
            <a:avLst/>
          </a:prstGeom>
          <a:solidFill>
            <a:srgbClr val="0C419A"/>
          </a:solidFill>
          <a:ln>
            <a:noFill/>
          </a:ln>
          <a:effectLst/>
        </p:spPr>
        <p:txBody>
          <a:bodyPr>
            <a:spAutoFit/>
          </a:bodyPr>
          <a:lstStyle/>
          <a:p>
            <a:pPr algn="ctr" fontAlgn="auto">
              <a:spcBef>
                <a:spcPct val="50000"/>
              </a:spcBef>
              <a:spcAft>
                <a:spcPts val="0"/>
              </a:spcAft>
              <a:defRPr/>
            </a:pPr>
            <a:r>
              <a:rPr lang="fr-FR" sz="1800" b="0" kern="0" dirty="0">
                <a:latin typeface="Century Gothic" pitchFamily="34" charset="0"/>
              </a:rPr>
              <a:t>Autres régimes spécifiques</a:t>
            </a:r>
          </a:p>
        </p:txBody>
      </p:sp>
      <p:sp>
        <p:nvSpPr>
          <p:cNvPr id="15" name="Rectangle 15"/>
          <p:cNvSpPr>
            <a:spLocks noChangeArrowheads="1"/>
          </p:cNvSpPr>
          <p:nvPr/>
        </p:nvSpPr>
        <p:spPr bwMode="auto">
          <a:xfrm>
            <a:off x="1452563" y="2703513"/>
            <a:ext cx="642937"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en-US" sz="1800" kern="0" dirty="0">
                <a:solidFill>
                  <a:srgbClr val="0C419A"/>
                </a:solidFill>
                <a:latin typeface="Century Gothic" pitchFamily="34" charset="0"/>
              </a:rPr>
              <a:t>85%</a:t>
            </a:r>
            <a:endParaRPr lang="fr-FR" sz="1800" kern="0" dirty="0">
              <a:solidFill>
                <a:srgbClr val="0C419A"/>
              </a:solidFill>
              <a:latin typeface="Century Gothic" pitchFamily="34" charset="0"/>
            </a:endParaRPr>
          </a:p>
        </p:txBody>
      </p:sp>
      <p:sp>
        <p:nvSpPr>
          <p:cNvPr id="16" name="Rectangle 17"/>
          <p:cNvSpPr>
            <a:spLocks noChangeArrowheads="1"/>
          </p:cNvSpPr>
          <p:nvPr/>
        </p:nvSpPr>
        <p:spPr bwMode="auto">
          <a:xfrm>
            <a:off x="2039938" y="3182938"/>
            <a:ext cx="36957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en-US" sz="1800" kern="0" dirty="0">
                <a:solidFill>
                  <a:srgbClr val="0C419A"/>
                </a:solidFill>
                <a:latin typeface="Century Gothic" pitchFamily="34" charset="0"/>
              </a:rPr>
              <a:t>96% de la population </a:t>
            </a:r>
            <a:r>
              <a:rPr lang="en-US" sz="1800" kern="0" dirty="0" err="1">
                <a:solidFill>
                  <a:srgbClr val="0C419A"/>
                </a:solidFill>
                <a:latin typeface="Century Gothic" pitchFamily="34" charset="0"/>
              </a:rPr>
              <a:t>française</a:t>
            </a:r>
            <a:endParaRPr lang="fr-FR" sz="1800" kern="0" dirty="0">
              <a:solidFill>
                <a:srgbClr val="0C419A"/>
              </a:solidFill>
              <a:latin typeface="Century Gothic" pitchFamily="34" charset="0"/>
            </a:endParaRPr>
          </a:p>
        </p:txBody>
      </p:sp>
      <p:sp>
        <p:nvSpPr>
          <p:cNvPr id="17" name="AutoShape 14"/>
          <p:cNvSpPr>
            <a:spLocks/>
          </p:cNvSpPr>
          <p:nvPr/>
        </p:nvSpPr>
        <p:spPr bwMode="auto">
          <a:xfrm rot="16200000">
            <a:off x="1448594" y="1193007"/>
            <a:ext cx="433387" cy="2679700"/>
          </a:xfrm>
          <a:prstGeom prst="leftBrace">
            <a:avLst>
              <a:gd name="adj1" fmla="val 55403"/>
              <a:gd name="adj2" fmla="val 50000"/>
            </a:avLst>
          </a:prstGeom>
          <a:noFill/>
          <a:ln w="31750">
            <a:solidFill>
              <a:srgbClr val="FF9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sz="1800" b="0" kern="0">
              <a:solidFill>
                <a:srgbClr val="0C419A"/>
              </a:solidFill>
              <a:latin typeface="Century Gothic" pitchFamily="34" charset="0"/>
            </a:endParaRPr>
          </a:p>
        </p:txBody>
      </p:sp>
      <p:sp>
        <p:nvSpPr>
          <p:cNvPr id="18" name="AutoShape 16"/>
          <p:cNvSpPr>
            <a:spLocks/>
          </p:cNvSpPr>
          <p:nvPr/>
        </p:nvSpPr>
        <p:spPr bwMode="auto">
          <a:xfrm rot="16200000">
            <a:off x="3182144" y="-10318"/>
            <a:ext cx="503237" cy="6076950"/>
          </a:xfrm>
          <a:prstGeom prst="leftBrace">
            <a:avLst>
              <a:gd name="adj1" fmla="val 107308"/>
              <a:gd name="adj2" fmla="val 50000"/>
            </a:avLst>
          </a:prstGeom>
          <a:noFill/>
          <a:ln w="31750">
            <a:solidFill>
              <a:srgbClr val="FF9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sz="1800" b="0" kern="0">
              <a:solidFill>
                <a:srgbClr val="0C419A"/>
              </a:solidFill>
              <a:latin typeface="Century Gothic" pitchFamily="34" charset="0"/>
            </a:endParaRPr>
          </a:p>
        </p:txBody>
      </p:sp>
      <p:sp>
        <p:nvSpPr>
          <p:cNvPr id="19" name="Text Box 8"/>
          <p:cNvSpPr txBox="1">
            <a:spLocks noChangeArrowheads="1"/>
          </p:cNvSpPr>
          <p:nvPr/>
        </p:nvSpPr>
        <p:spPr bwMode="auto">
          <a:xfrm>
            <a:off x="1001713" y="742950"/>
            <a:ext cx="7413625"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fr-FR" sz="1800" kern="0" dirty="0">
                <a:solidFill>
                  <a:srgbClr val="0C419A"/>
                </a:solidFill>
                <a:latin typeface="Century Gothic" pitchFamily="34" charset="0"/>
              </a:rPr>
              <a:t>Assurance maladie obligatoire et universelle</a:t>
            </a:r>
          </a:p>
        </p:txBody>
      </p:sp>
      <p:sp>
        <p:nvSpPr>
          <p:cNvPr id="27666" name="ZoneTexte 1"/>
          <p:cNvSpPr txBox="1">
            <a:spLocks noChangeArrowheads="1"/>
          </p:cNvSpPr>
          <p:nvPr/>
        </p:nvSpPr>
        <p:spPr bwMode="auto">
          <a:xfrm>
            <a:off x="496888" y="3863975"/>
            <a:ext cx="3498850" cy="400050"/>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2000" b="0">
                <a:latin typeface="Century Gothic" pitchFamily="34" charset="0"/>
              </a:rPr>
              <a:t>CNAMTS (caisse nationale) </a:t>
            </a:r>
          </a:p>
        </p:txBody>
      </p:sp>
      <p:sp>
        <p:nvSpPr>
          <p:cNvPr id="4" name="Flèche vers le bas 3"/>
          <p:cNvSpPr/>
          <p:nvPr/>
        </p:nvSpPr>
        <p:spPr bwMode="auto">
          <a:xfrm>
            <a:off x="1590675" y="3009900"/>
            <a:ext cx="217488" cy="825500"/>
          </a:xfrm>
          <a:prstGeom prst="downArrow">
            <a:avLst/>
          </a:prstGeom>
          <a:solidFill>
            <a:srgbClr val="0C419A"/>
          </a:solidFill>
          <a:ln w="9525" cap="flat" cmpd="sng" algn="ctr">
            <a:solidFill>
              <a:schemeClr val="tx1"/>
            </a:solidFill>
            <a:prstDash val="solid"/>
            <a:round/>
            <a:headEnd type="none" w="med" len="med"/>
            <a:tailEnd type="none" w="med" len="med"/>
          </a:ln>
          <a:effectLs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5" name="Flèche gauche 4"/>
          <p:cNvSpPr/>
          <p:nvPr/>
        </p:nvSpPr>
        <p:spPr bwMode="auto">
          <a:xfrm rot="17270654">
            <a:off x="1117600" y="4418013"/>
            <a:ext cx="579437" cy="350838"/>
          </a:xfrm>
          <a:prstGeom prst="leftArrow">
            <a:avLst/>
          </a:prstGeom>
          <a:solidFill>
            <a:srgbClr val="FF9900"/>
          </a:solid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sz="1800" b="0" kern="0">
              <a:solidFill>
                <a:srgbClr val="0C419A"/>
              </a:solidFill>
              <a:latin typeface="Century Gothic" pitchFamily="34" charset="0"/>
            </a:endParaRPr>
          </a:p>
        </p:txBody>
      </p:sp>
      <p:sp>
        <p:nvSpPr>
          <p:cNvPr id="27669" name="Rectangle 17"/>
          <p:cNvSpPr>
            <a:spLocks noChangeArrowheads="1"/>
          </p:cNvSpPr>
          <p:nvPr/>
        </p:nvSpPr>
        <p:spPr bwMode="auto">
          <a:xfrm>
            <a:off x="52388" y="4922838"/>
            <a:ext cx="22764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800">
                <a:solidFill>
                  <a:srgbClr val="0C419A"/>
                </a:solidFill>
                <a:latin typeface="Century Gothic" pitchFamily="34" charset="0"/>
              </a:rPr>
              <a:t>101 caisses primaires + 1 CGSS </a:t>
            </a:r>
            <a:endParaRPr lang="fr-FR" sz="1800">
              <a:solidFill>
                <a:srgbClr val="0C419A"/>
              </a:solidFill>
              <a:latin typeface="Century Gothic" pitchFamily="34" charset="0"/>
            </a:endParaRPr>
          </a:p>
        </p:txBody>
      </p:sp>
      <p:sp>
        <p:nvSpPr>
          <p:cNvPr id="26" name="Flèche gauche 25"/>
          <p:cNvSpPr/>
          <p:nvPr/>
        </p:nvSpPr>
        <p:spPr bwMode="auto">
          <a:xfrm rot="13692230">
            <a:off x="2720975" y="4419600"/>
            <a:ext cx="566738" cy="350838"/>
          </a:xfrm>
          <a:prstGeom prst="leftArrow">
            <a:avLst/>
          </a:prstGeom>
          <a:solidFill>
            <a:srgbClr val="FF9900"/>
          </a:solid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sz="1800" b="0" kern="0">
              <a:solidFill>
                <a:srgbClr val="0C419A"/>
              </a:solidFill>
              <a:latin typeface="Century Gothic" pitchFamily="34" charset="0"/>
            </a:endParaRPr>
          </a:p>
        </p:txBody>
      </p:sp>
      <p:sp>
        <p:nvSpPr>
          <p:cNvPr id="27" name="Rectangle 17"/>
          <p:cNvSpPr>
            <a:spLocks noChangeArrowheads="1"/>
          </p:cNvSpPr>
          <p:nvPr/>
        </p:nvSpPr>
        <p:spPr bwMode="auto">
          <a:xfrm>
            <a:off x="2328863" y="4883150"/>
            <a:ext cx="2932112"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en-US" sz="1800" kern="0" dirty="0">
                <a:solidFill>
                  <a:srgbClr val="0C419A"/>
                </a:solidFill>
                <a:latin typeface="Century Gothic" pitchFamily="34" charset="0"/>
              </a:rPr>
              <a:t>20 directions </a:t>
            </a:r>
            <a:r>
              <a:rPr lang="en-US" sz="1800" kern="0" dirty="0" err="1">
                <a:solidFill>
                  <a:srgbClr val="0C419A"/>
                </a:solidFill>
                <a:latin typeface="Century Gothic" pitchFamily="34" charset="0"/>
              </a:rPr>
              <a:t>régionales</a:t>
            </a:r>
            <a:r>
              <a:rPr lang="en-US" sz="1800" kern="0" dirty="0">
                <a:solidFill>
                  <a:srgbClr val="0C419A"/>
                </a:solidFill>
                <a:latin typeface="Century Gothic" pitchFamily="34" charset="0"/>
              </a:rPr>
              <a:t> et 101 </a:t>
            </a:r>
            <a:r>
              <a:rPr lang="en-US" sz="1800" kern="0" dirty="0" err="1">
                <a:solidFill>
                  <a:srgbClr val="0C419A"/>
                </a:solidFill>
                <a:latin typeface="Century Gothic" pitchFamily="34" charset="0"/>
              </a:rPr>
              <a:t>échelons</a:t>
            </a:r>
            <a:r>
              <a:rPr lang="en-US" sz="1800" kern="0" dirty="0">
                <a:solidFill>
                  <a:srgbClr val="0C419A"/>
                </a:solidFill>
                <a:latin typeface="Century Gothic" pitchFamily="34" charset="0"/>
              </a:rPr>
              <a:t> </a:t>
            </a:r>
            <a:r>
              <a:rPr lang="en-US" sz="1800" kern="0" dirty="0" err="1">
                <a:solidFill>
                  <a:srgbClr val="0C419A"/>
                </a:solidFill>
                <a:latin typeface="Century Gothic" pitchFamily="34" charset="0"/>
              </a:rPr>
              <a:t>locaux</a:t>
            </a:r>
            <a:r>
              <a:rPr lang="en-US" sz="1800" kern="0" dirty="0">
                <a:solidFill>
                  <a:srgbClr val="0C419A"/>
                </a:solidFill>
                <a:latin typeface="Century Gothic" pitchFamily="34" charset="0"/>
              </a:rPr>
              <a:t> du service </a:t>
            </a:r>
            <a:r>
              <a:rPr lang="en-US" sz="1800" kern="0" dirty="0" err="1">
                <a:solidFill>
                  <a:srgbClr val="0C419A"/>
                </a:solidFill>
                <a:latin typeface="Century Gothic" pitchFamily="34" charset="0"/>
              </a:rPr>
              <a:t>médical</a:t>
            </a:r>
            <a:endParaRPr lang="fr-FR" sz="1800" kern="0" dirty="0">
              <a:solidFill>
                <a:srgbClr val="0C419A"/>
              </a:solidFill>
              <a:latin typeface="Century Gothic" pitchFamily="34" charset="0"/>
            </a:endParaRPr>
          </a:p>
        </p:txBody>
      </p:sp>
      <p:sp>
        <p:nvSpPr>
          <p:cNvPr id="28" name="Flèche gauche 27"/>
          <p:cNvSpPr/>
          <p:nvPr/>
        </p:nvSpPr>
        <p:spPr bwMode="auto">
          <a:xfrm rot="12366213">
            <a:off x="4287838" y="4186238"/>
            <a:ext cx="568325" cy="349250"/>
          </a:xfrm>
          <a:prstGeom prst="leftArrow">
            <a:avLst/>
          </a:prstGeom>
          <a:solidFill>
            <a:srgbClr val="FF9900"/>
          </a:solid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fr-FR" sz="1800" b="0" kern="0">
              <a:solidFill>
                <a:srgbClr val="0C419A"/>
              </a:solidFill>
              <a:latin typeface="Century Gothic" pitchFamily="34" charset="0"/>
            </a:endParaRPr>
          </a:p>
        </p:txBody>
      </p:sp>
      <p:sp>
        <p:nvSpPr>
          <p:cNvPr id="27673" name="Rectangle 17"/>
          <p:cNvSpPr>
            <a:spLocks noChangeArrowheads="1"/>
          </p:cNvSpPr>
          <p:nvPr/>
        </p:nvSpPr>
        <p:spPr bwMode="auto">
          <a:xfrm>
            <a:off x="5143500" y="4619625"/>
            <a:ext cx="2932113"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800">
                <a:solidFill>
                  <a:srgbClr val="0C419A"/>
                </a:solidFill>
                <a:latin typeface="Century Gothic" pitchFamily="34" charset="0"/>
              </a:rPr>
              <a:t>16 CARSAT </a:t>
            </a:r>
            <a:r>
              <a:rPr lang="en-US" sz="1800" b="0">
                <a:solidFill>
                  <a:srgbClr val="0C419A"/>
                </a:solidFill>
                <a:latin typeface="Century Gothic" pitchFamily="34" charset="0"/>
              </a:rPr>
              <a:t>(gèrent la branche accidents du travail et maladies professionnelles)</a:t>
            </a:r>
            <a:endParaRPr lang="fr-FR" sz="1800" b="0">
              <a:solidFill>
                <a:srgbClr val="0C419A"/>
              </a:solidFill>
              <a:latin typeface="Century Gothic" pitchFamily="34" charset="0"/>
            </a:endParaRPr>
          </a:p>
        </p:txBody>
      </p:sp>
      <p:sp>
        <p:nvSpPr>
          <p:cNvPr id="30" name="Rectangle 17"/>
          <p:cNvSpPr>
            <a:spLocks noChangeArrowheads="1"/>
          </p:cNvSpPr>
          <p:nvPr/>
        </p:nvSpPr>
        <p:spPr bwMode="auto">
          <a:xfrm>
            <a:off x="765175" y="5792788"/>
            <a:ext cx="6153150"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en-US" sz="1800" b="0" kern="0" dirty="0">
                <a:solidFill>
                  <a:srgbClr val="0C419A"/>
                </a:solidFill>
                <a:latin typeface="Century Gothic" pitchFamily="34" charset="0"/>
              </a:rPr>
              <a:t>Environ 70 000 </a:t>
            </a:r>
            <a:r>
              <a:rPr lang="en-US" sz="1800" b="0" kern="0" dirty="0" err="1">
                <a:solidFill>
                  <a:srgbClr val="0C419A"/>
                </a:solidFill>
                <a:latin typeface="Century Gothic" pitchFamily="34" charset="0"/>
              </a:rPr>
              <a:t>salariés</a:t>
            </a:r>
            <a:r>
              <a:rPr lang="en-US" sz="1800" b="0" kern="0" dirty="0">
                <a:solidFill>
                  <a:srgbClr val="0C419A"/>
                </a:solidFill>
                <a:latin typeface="Century Gothic" pitchFamily="34" charset="0"/>
              </a:rPr>
              <a:t> </a:t>
            </a:r>
            <a:r>
              <a:rPr lang="en-US" sz="1800" b="0" kern="0" dirty="0" err="1">
                <a:solidFill>
                  <a:srgbClr val="0C419A"/>
                </a:solidFill>
                <a:latin typeface="Century Gothic" pitchFamily="34" charset="0"/>
              </a:rPr>
              <a:t>dans</a:t>
            </a:r>
            <a:r>
              <a:rPr lang="en-US" sz="1800" b="0" kern="0" dirty="0">
                <a:solidFill>
                  <a:srgbClr val="0C419A"/>
                </a:solidFill>
                <a:latin typeface="Century Gothic" pitchFamily="34" charset="0"/>
              </a:rPr>
              <a:t> la </a:t>
            </a:r>
            <a:r>
              <a:rPr lang="en-US" sz="1800" b="0" kern="0" dirty="0" err="1">
                <a:solidFill>
                  <a:srgbClr val="0C419A"/>
                </a:solidFill>
                <a:latin typeface="Century Gothic" pitchFamily="34" charset="0"/>
              </a:rPr>
              <a:t>branche</a:t>
            </a:r>
            <a:r>
              <a:rPr lang="en-US" sz="1800" b="0" kern="0" dirty="0">
                <a:solidFill>
                  <a:srgbClr val="0C419A"/>
                </a:solidFill>
                <a:latin typeface="Century Gothic" pitchFamily="34" charset="0"/>
              </a:rPr>
              <a:t> </a:t>
            </a:r>
            <a:r>
              <a:rPr lang="en-US" sz="1800" b="0" kern="0" dirty="0" err="1">
                <a:solidFill>
                  <a:srgbClr val="0C419A"/>
                </a:solidFill>
                <a:latin typeface="Century Gothic" pitchFamily="34" charset="0"/>
              </a:rPr>
              <a:t>maladie</a:t>
            </a:r>
            <a:endParaRPr lang="fr-FR" sz="1800" b="0" kern="0" dirty="0">
              <a:solidFill>
                <a:srgbClr val="0C419A"/>
              </a:solidFill>
              <a:latin typeface="Century Gothic" pitchFamily="34" charset="0"/>
            </a:endParaRPr>
          </a:p>
        </p:txBody>
      </p:sp>
      <p:sp>
        <p:nvSpPr>
          <p:cNvPr id="3" name="Ellipse 2"/>
          <p:cNvSpPr/>
          <p:nvPr/>
        </p:nvSpPr>
        <p:spPr bwMode="auto">
          <a:xfrm>
            <a:off x="5486400" y="3086100"/>
            <a:ext cx="3644900" cy="1500188"/>
          </a:xfrm>
          <a:prstGeom prst="ellipse">
            <a:avLst/>
          </a:prstGeom>
          <a:solidFill>
            <a:srgbClr val="7FC31C"/>
          </a:solidFill>
          <a:ln w="9525" cap="flat" cmpd="sng" algn="ctr">
            <a:solidFill>
              <a:schemeClr val="tx1"/>
            </a:solidFill>
            <a:prstDash val="solid"/>
            <a:round/>
            <a:headEnd type="none" w="med" len="med"/>
            <a:tailEnd type="none" w="med" len="med"/>
          </a:ln>
          <a:effectLs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2" name="ZoneTexte 1"/>
          <p:cNvSpPr txBox="1"/>
          <p:nvPr/>
        </p:nvSpPr>
        <p:spPr>
          <a:xfrm>
            <a:off x="5554663" y="3203575"/>
            <a:ext cx="3538537" cy="1201738"/>
          </a:xfrm>
          <a:prstGeom prst="rect">
            <a:avLst/>
          </a:prstGeom>
          <a:noFill/>
        </p:spPr>
        <p:txBody>
          <a:bodyPr>
            <a:spAutoFit/>
          </a:bodyPr>
          <a:lstStyle/>
          <a:p>
            <a:pPr algn="ctr">
              <a:defRPr/>
            </a:pPr>
            <a:r>
              <a:rPr lang="fr-FR" sz="1800" b="0" kern="0" dirty="0">
                <a:solidFill>
                  <a:srgbClr val="0C419A"/>
                </a:solidFill>
                <a:latin typeface="Century Gothic" pitchFamily="34" charset="0"/>
              </a:rPr>
              <a:t>Par an : 1,2 milliard </a:t>
            </a:r>
          </a:p>
          <a:p>
            <a:pPr algn="ctr">
              <a:defRPr/>
            </a:pPr>
            <a:r>
              <a:rPr lang="fr-FR" sz="1800" b="0" kern="0" dirty="0">
                <a:solidFill>
                  <a:srgbClr val="0C419A"/>
                </a:solidFill>
                <a:latin typeface="Century Gothic" pitchFamily="34" charset="0"/>
              </a:rPr>
              <a:t>de feuilles de soins traitées, 33 millions de visites à l’accueil, 32 millions d’appels</a:t>
            </a:r>
          </a:p>
        </p:txBody>
      </p:sp>
    </p:spTree>
    <p:custDataLst>
      <p:tags r:id="rId1"/>
    </p:custData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Z:\Partage\Travaux &amp; études par thème\Cartographie des patients\cartographie Charges &amp; Produits 2015\résultats_population\Population_Résultats_provisoires\Pyramides des âges\insee_2017.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9" name="Text Box 4"/>
          <p:cNvSpPr txBox="1">
            <a:spLocks noChangeArrowheads="1"/>
          </p:cNvSpPr>
          <p:nvPr/>
        </p:nvSpPr>
        <p:spPr bwMode="auto">
          <a:xfrm>
            <a:off x="762000" y="800100"/>
            <a:ext cx="76200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57188"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r>
              <a:rPr lang="fr-FR" sz="2000">
                <a:solidFill>
                  <a:srgbClr val="002060"/>
                </a:solidFill>
              </a:rPr>
              <a:t>65 110 700 personnes (+ 1 549 500 p/r 2012, + 2,4%)</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Z:\Partage\Travaux &amp; études par thème\Cartographie des patients\cartographie Charges &amp; Produits 2015\résultats_population\Population_Résultats_provisoires\Pyramides des âges\top_fdiabet_ind_201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688975"/>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Z:\Partage\Travaux &amp; études par thème\Cartographie des patients\cartographie Charges &amp; Produits 2015\résultats_population\Population_Résultats_provisoires\Pyramides des âges\top_fdiabet_ind_2013.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Z:\Partage\Travaux &amp; études par thème\Cartographie des patients\cartographie Charges &amp; Produits 2015\résultats_population\Population_Résultats_provisoires\Pyramides des âges\top_fdiabet_ind_201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Z:\Partage\Travaux &amp; études par thème\Cartographie des patients\cartographie Charges &amp; Produits 2015\résultats_population\Population_Résultats_provisoires\Pyramides des âges\top_fdiabet_ind_2015.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Z:\Partage\Travaux &amp; études par thème\Cartographie des patients\cartographie Charges &amp; Produits 2015\résultats_population\Population_Résultats_provisoires\Pyramides des âges\top_fdiabet_ind_201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Z:\Partage\Travaux &amp; études par thème\Cartographie des patients\cartographie Charges &amp; Produits 2015\résultats_population\Population_Résultats_provisoires\Pyramides des âges\top_fdiabet_ind_2017.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Z:\Partage\Travaux &amp; études par thème\Cartographie des patients\cartographie Charges &amp; Produits 2015\résultats_population\Population_Résultats_provisoires\Pyramides des âges\top_nparkin_ind_201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Z:\Partage\Travaux &amp; études par thème\Cartographie des patients\cartographie Charges &amp; Produits 2015\résultats_population\Population_Résultats_provisoires\Pyramides des âges\top_nparkin_ind_2013.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Z:\Partage\Travaux &amp; études par thème\Cartographie des patients\cartographie Charges &amp; Produits 2015\résultats_population\Population_Résultats_provisoires\Pyramides des âges\top_nparkin_ind_201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115888"/>
            <a:ext cx="9144000" cy="461962"/>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2400" dirty="0" smtClean="0">
                <a:latin typeface="+mj-lt"/>
              </a:rPr>
              <a:t>Des missions et des métiers qui ont évolué </a:t>
            </a:r>
          </a:p>
        </p:txBody>
      </p:sp>
      <p:pic>
        <p:nvPicPr>
          <p:cNvPr id="28675" name="Picture 6" descr="logo_Diaporam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51675" y="504348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Rectangle 2"/>
          <p:cNvSpPr txBox="1">
            <a:spLocks noChangeArrowheads="1"/>
          </p:cNvSpPr>
          <p:nvPr/>
        </p:nvSpPr>
        <p:spPr bwMode="auto">
          <a:xfrm>
            <a:off x="179388" y="3078163"/>
            <a:ext cx="3681412" cy="65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spcBef>
                <a:spcPct val="20000"/>
              </a:spcBef>
            </a:pPr>
            <a:r>
              <a:rPr lang="fr-FR" sz="1800">
                <a:solidFill>
                  <a:srgbClr val="0C419A"/>
                </a:solidFill>
                <a:latin typeface="Century Gothic" pitchFamily="34" charset="0"/>
              </a:rPr>
              <a:t>De payeur aveugle en charge du remboursement…</a:t>
            </a:r>
          </a:p>
        </p:txBody>
      </p:sp>
      <p:sp>
        <p:nvSpPr>
          <p:cNvPr id="31" name="Flèche courbée vers le haut 30"/>
          <p:cNvSpPr/>
          <p:nvPr/>
        </p:nvSpPr>
        <p:spPr bwMode="auto">
          <a:xfrm flipV="1">
            <a:off x="2968625" y="2589213"/>
            <a:ext cx="2770188" cy="485775"/>
          </a:xfrm>
          <a:prstGeom prst="curvedUpArrow">
            <a:avLst>
              <a:gd name="adj1" fmla="val 25000"/>
              <a:gd name="adj2" fmla="val 56300"/>
              <a:gd name="adj3" fmla="val 23750"/>
            </a:avLst>
          </a:prstGeom>
          <a:solidFill>
            <a:schemeClr val="accent1"/>
          </a:solidFill>
          <a:ln w="9525" cap="flat" cmpd="sng" algn="ctr">
            <a:solidFill>
              <a:srgbClr val="0C419A"/>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32" name="Rectangle 2"/>
          <p:cNvSpPr txBox="1">
            <a:spLocks noChangeArrowheads="1"/>
          </p:cNvSpPr>
          <p:nvPr/>
        </p:nvSpPr>
        <p:spPr>
          <a:xfrm>
            <a:off x="3736975" y="3078163"/>
            <a:ext cx="5419725" cy="20907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fr-FR" sz="1800" dirty="0" smtClean="0">
                <a:solidFill>
                  <a:srgbClr val="0C419A"/>
                </a:solidFill>
                <a:latin typeface="Century Gothic" pitchFamily="34" charset="0"/>
              </a:rPr>
              <a:t>   … à «</a:t>
            </a:r>
            <a:r>
              <a:rPr lang="fr-FR" sz="1800" dirty="0">
                <a:solidFill>
                  <a:srgbClr val="0C419A"/>
                </a:solidFill>
                <a:latin typeface="Century Gothic" pitchFamily="34" charset="0"/>
              </a:rPr>
              <a:t> assureur </a:t>
            </a:r>
            <a:r>
              <a:rPr lang="fr-FR" sz="1800" dirty="0" smtClean="0">
                <a:solidFill>
                  <a:srgbClr val="0C419A"/>
                </a:solidFill>
                <a:latin typeface="Century Gothic" pitchFamily="34" charset="0"/>
              </a:rPr>
              <a:t>solidaire » avec pour objectifs: </a:t>
            </a:r>
            <a:endParaRPr lang="fr-FR" sz="1800" dirty="0">
              <a:solidFill>
                <a:srgbClr val="0C419A"/>
              </a:solidFill>
              <a:latin typeface="Century Gothic" pitchFamily="34" charset="0"/>
            </a:endParaRPr>
          </a:p>
          <a:p>
            <a:pPr>
              <a:buFont typeface="Wingdings" pitchFamily="2" charset="2"/>
              <a:buChar char="Ø"/>
              <a:defRPr/>
            </a:pPr>
            <a:r>
              <a:rPr lang="fr-FR" sz="1800" b="0" dirty="0" smtClean="0">
                <a:solidFill>
                  <a:srgbClr val="0C419A"/>
                </a:solidFill>
                <a:latin typeface="Century Gothic" pitchFamily="34" charset="0"/>
              </a:rPr>
              <a:t>améliorer </a:t>
            </a:r>
            <a:r>
              <a:rPr lang="fr-FR" sz="1800" dirty="0">
                <a:solidFill>
                  <a:srgbClr val="0C419A"/>
                </a:solidFill>
                <a:latin typeface="Century Gothic" pitchFamily="34" charset="0"/>
              </a:rPr>
              <a:t>la santé de la population </a:t>
            </a:r>
            <a:r>
              <a:rPr lang="fr-FR" sz="1800" b="0" dirty="0">
                <a:solidFill>
                  <a:srgbClr val="0C419A"/>
                </a:solidFill>
                <a:latin typeface="Century Gothic" pitchFamily="34" charset="0"/>
              </a:rPr>
              <a:t>couverte par le régime général,</a:t>
            </a:r>
          </a:p>
          <a:p>
            <a:pPr>
              <a:buFont typeface="Wingdings" pitchFamily="2" charset="2"/>
              <a:buChar char="Ø"/>
              <a:defRPr/>
            </a:pPr>
            <a:r>
              <a:rPr lang="fr-FR" sz="1800" b="0" dirty="0" smtClean="0">
                <a:solidFill>
                  <a:srgbClr val="0C419A"/>
                </a:solidFill>
                <a:latin typeface="Century Gothic" pitchFamily="34" charset="0"/>
              </a:rPr>
              <a:t>la </a:t>
            </a:r>
            <a:r>
              <a:rPr lang="fr-FR" sz="1800" dirty="0">
                <a:solidFill>
                  <a:srgbClr val="0C419A"/>
                </a:solidFill>
                <a:latin typeface="Century Gothic" pitchFamily="34" charset="0"/>
              </a:rPr>
              <a:t>qualité du service rendu </a:t>
            </a:r>
            <a:r>
              <a:rPr lang="fr-FR" sz="1800" b="0" dirty="0">
                <a:solidFill>
                  <a:srgbClr val="0C419A"/>
                </a:solidFill>
                <a:latin typeface="Century Gothic" pitchFamily="34" charset="0"/>
              </a:rPr>
              <a:t>à la population,</a:t>
            </a:r>
          </a:p>
          <a:p>
            <a:pPr>
              <a:buFont typeface="Wingdings" pitchFamily="2" charset="2"/>
              <a:buChar char="Ø"/>
              <a:defRPr/>
            </a:pPr>
            <a:r>
              <a:rPr lang="fr-FR" sz="1800" dirty="0" smtClean="0">
                <a:solidFill>
                  <a:srgbClr val="0C419A"/>
                </a:solidFill>
                <a:latin typeface="Century Gothic" pitchFamily="34" charset="0"/>
              </a:rPr>
              <a:t>l’efficience </a:t>
            </a:r>
            <a:r>
              <a:rPr lang="fr-FR" sz="1800" b="0" dirty="0">
                <a:solidFill>
                  <a:srgbClr val="0C419A"/>
                </a:solidFill>
                <a:latin typeface="Century Gothic" pitchFamily="34" charset="0"/>
              </a:rPr>
              <a:t>du système de soins</a:t>
            </a:r>
          </a:p>
          <a:p>
            <a:pPr>
              <a:buFontTx/>
              <a:buChar char="-"/>
              <a:defRPr/>
            </a:pPr>
            <a:endParaRPr lang="fr-FR" sz="1800" dirty="0" smtClean="0">
              <a:solidFill>
                <a:srgbClr val="0C419A"/>
              </a:solidFill>
              <a:latin typeface="Century Gothic" pitchFamily="34" charset="0"/>
            </a:endParaRPr>
          </a:p>
        </p:txBody>
      </p:sp>
      <p:sp>
        <p:nvSpPr>
          <p:cNvPr id="10" name="Text Box 4"/>
          <p:cNvSpPr txBox="1">
            <a:spLocks noChangeArrowheads="1"/>
          </p:cNvSpPr>
          <p:nvPr/>
        </p:nvSpPr>
        <p:spPr bwMode="auto">
          <a:xfrm>
            <a:off x="300038" y="746125"/>
            <a:ext cx="8586787" cy="162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4988" indent="-534988" eaLnBrk="0" hangingPunct="0">
              <a:defRPr sz="5000" b="1">
                <a:solidFill>
                  <a:schemeClr val="bg1"/>
                </a:solidFill>
                <a:latin typeface="Arial" charset="0"/>
              </a:defRPr>
            </a:lvl1pPr>
            <a:lvl2pPr marL="742950" indent="-285750" eaLnBrk="0" hangingPunct="0">
              <a:defRPr sz="5000" b="1">
                <a:solidFill>
                  <a:schemeClr val="bg1"/>
                </a:solidFill>
                <a:latin typeface="Arial" charset="0"/>
              </a:defRPr>
            </a:lvl2pPr>
            <a:lvl3pPr marL="1143000" indent="-228600" eaLnBrk="0" hangingPunct="0">
              <a:defRPr sz="5000" b="1">
                <a:solidFill>
                  <a:schemeClr val="bg1"/>
                </a:solidFill>
                <a:latin typeface="Arial" charset="0"/>
              </a:defRPr>
            </a:lvl3pPr>
            <a:lvl4pPr marL="1600200" indent="-228600" eaLnBrk="0" hangingPunct="0">
              <a:defRPr sz="5000" b="1">
                <a:solidFill>
                  <a:schemeClr val="bg1"/>
                </a:solidFill>
                <a:latin typeface="Arial" charset="0"/>
              </a:defRPr>
            </a:lvl4pPr>
            <a:lvl5pPr marL="2057400" indent="-228600" eaLnBrk="0" hangingPunct="0">
              <a:defRPr sz="5000" b="1">
                <a:solidFill>
                  <a:schemeClr val="bg1"/>
                </a:solidFill>
                <a:latin typeface="Arial" charset="0"/>
              </a:defRPr>
            </a:lvl5pPr>
            <a:lvl6pPr marL="2514600" indent="-228600" eaLnBrk="0" fontAlgn="base" hangingPunct="0">
              <a:spcBef>
                <a:spcPct val="0"/>
              </a:spcBef>
              <a:spcAft>
                <a:spcPct val="0"/>
              </a:spcAft>
              <a:defRPr sz="5000" b="1">
                <a:solidFill>
                  <a:schemeClr val="bg1"/>
                </a:solidFill>
                <a:latin typeface="Arial" charset="0"/>
              </a:defRPr>
            </a:lvl6pPr>
            <a:lvl7pPr marL="2971800" indent="-228600" eaLnBrk="0" fontAlgn="base" hangingPunct="0">
              <a:spcBef>
                <a:spcPct val="0"/>
              </a:spcBef>
              <a:spcAft>
                <a:spcPct val="0"/>
              </a:spcAft>
              <a:defRPr sz="5000" b="1">
                <a:solidFill>
                  <a:schemeClr val="bg1"/>
                </a:solidFill>
                <a:latin typeface="Arial" charset="0"/>
              </a:defRPr>
            </a:lvl7pPr>
            <a:lvl8pPr marL="3429000" indent="-228600" eaLnBrk="0" fontAlgn="base" hangingPunct="0">
              <a:spcBef>
                <a:spcPct val="0"/>
              </a:spcBef>
              <a:spcAft>
                <a:spcPct val="0"/>
              </a:spcAft>
              <a:defRPr sz="5000" b="1">
                <a:solidFill>
                  <a:schemeClr val="bg1"/>
                </a:solidFill>
                <a:latin typeface="Arial" charset="0"/>
              </a:defRPr>
            </a:lvl8pPr>
            <a:lvl9pPr marL="3886200" indent="-228600" eaLnBrk="0" fontAlgn="base" hangingPunct="0">
              <a:spcBef>
                <a:spcPct val="0"/>
              </a:spcBef>
              <a:spcAft>
                <a:spcPct val="0"/>
              </a:spcAft>
              <a:defRPr sz="5000" b="1">
                <a:solidFill>
                  <a:schemeClr val="bg1"/>
                </a:solidFill>
                <a:latin typeface="Arial" charset="0"/>
              </a:defRPr>
            </a:lvl9pPr>
          </a:lstStyle>
          <a:p>
            <a:pPr>
              <a:lnSpc>
                <a:spcPct val="90000"/>
              </a:lnSpc>
              <a:spcBef>
                <a:spcPts val="600"/>
              </a:spcBef>
              <a:defRPr/>
            </a:pPr>
            <a:r>
              <a:rPr lang="fr-FR" sz="1800" dirty="0" smtClean="0">
                <a:solidFill>
                  <a:srgbClr val="0C419A"/>
                </a:solidFill>
                <a:latin typeface="Century Gothic" pitchFamily="34" charset="0"/>
                <a:sym typeface="Arial Bold" charset="0"/>
              </a:rPr>
              <a:t>Des évolutions majeures de l’environnement ces dix dernières années : </a:t>
            </a:r>
          </a:p>
          <a:p>
            <a:pPr marL="808038" lvl="1" indent="-350838">
              <a:lnSpc>
                <a:spcPct val="90000"/>
              </a:lnSpc>
              <a:spcBef>
                <a:spcPts val="600"/>
              </a:spcBef>
              <a:buFont typeface="Wingdings" pitchFamily="2" charset="2"/>
              <a:buChar char="q"/>
              <a:defRPr/>
            </a:pPr>
            <a:r>
              <a:rPr lang="fr-FR" sz="1800" b="0" dirty="0" smtClean="0">
                <a:solidFill>
                  <a:srgbClr val="0C419A"/>
                </a:solidFill>
                <a:latin typeface="Century Gothic" pitchFamily="34" charset="0"/>
                <a:sym typeface="Arial Bold" charset="0"/>
              </a:rPr>
              <a:t>La nécessité de maîtriser l’augmentation des dépenses de santé,</a:t>
            </a:r>
          </a:p>
          <a:p>
            <a:pPr marL="808038" lvl="1" indent="-350838">
              <a:lnSpc>
                <a:spcPct val="90000"/>
              </a:lnSpc>
              <a:spcBef>
                <a:spcPts val="600"/>
              </a:spcBef>
              <a:buFont typeface="Wingdings" pitchFamily="2" charset="2"/>
              <a:buChar char="q"/>
              <a:defRPr/>
            </a:pPr>
            <a:r>
              <a:rPr lang="fr-FR" sz="1800" b="0" dirty="0" smtClean="0">
                <a:solidFill>
                  <a:srgbClr val="0C419A"/>
                </a:solidFill>
                <a:latin typeface="Century Gothic" pitchFamily="34" charset="0"/>
                <a:sym typeface="Arial Bold" charset="0"/>
              </a:rPr>
              <a:t>L’exigence croissante en matière de qualité et de modernité des services au profit des usagers, </a:t>
            </a:r>
          </a:p>
          <a:p>
            <a:pPr lvl="1" indent="-742950">
              <a:lnSpc>
                <a:spcPct val="90000"/>
              </a:lnSpc>
              <a:spcBef>
                <a:spcPts val="1000"/>
              </a:spcBef>
              <a:defRPr/>
            </a:pPr>
            <a:r>
              <a:rPr lang="fr-FR" sz="1800" dirty="0" smtClean="0">
                <a:solidFill>
                  <a:srgbClr val="0C419A"/>
                </a:solidFill>
                <a:latin typeface="Century Gothic" pitchFamily="34" charset="0"/>
                <a:sym typeface="Arial Bold" charset="0"/>
              </a:rPr>
              <a:t>qui ont conduit à une transformation profonde de l’assurance maladie  :</a:t>
            </a:r>
          </a:p>
        </p:txBody>
      </p:sp>
      <p:pic>
        <p:nvPicPr>
          <p:cNvPr id="28680"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01763" y="3736975"/>
            <a:ext cx="731837" cy="982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1F3D7A"/>
                  </a:outerShdw>
                </a:effectLst>
              </a14:hiddenEffects>
            </a:ext>
          </a:extLst>
        </p:spPr>
      </p:pic>
      <p:sp>
        <p:nvSpPr>
          <p:cNvPr id="28681" name="ZoneTexte 3"/>
          <p:cNvSpPr txBox="1">
            <a:spLocks noChangeArrowheads="1"/>
          </p:cNvSpPr>
          <p:nvPr/>
        </p:nvSpPr>
        <p:spPr bwMode="auto">
          <a:xfrm>
            <a:off x="200025" y="4954588"/>
            <a:ext cx="8786813" cy="1328737"/>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1800">
                <a:solidFill>
                  <a:srgbClr val="0C419A"/>
                </a:solidFill>
                <a:latin typeface="Century Gothic" pitchFamily="34" charset="0"/>
              </a:rPr>
              <a:t>      </a:t>
            </a:r>
            <a:r>
              <a:rPr lang="fr-FR" sz="1800" b="0">
                <a:solidFill>
                  <a:srgbClr val="0C419A"/>
                </a:solidFill>
                <a:latin typeface="Century Gothic" pitchFamily="34" charset="0"/>
              </a:rPr>
              <a:t>missions plus complexes de </a:t>
            </a:r>
            <a:r>
              <a:rPr lang="fr-FR" sz="1800">
                <a:solidFill>
                  <a:srgbClr val="0C419A"/>
                </a:solidFill>
                <a:latin typeface="Century Gothic" pitchFamily="34" charset="0"/>
              </a:rPr>
              <a:t>régulation de la dépense, </a:t>
            </a:r>
            <a:r>
              <a:rPr lang="fr-FR" sz="1800" b="0">
                <a:solidFill>
                  <a:srgbClr val="0C419A"/>
                </a:solidFill>
                <a:latin typeface="Century Gothic" pitchFamily="34" charset="0"/>
              </a:rPr>
              <a:t>de</a:t>
            </a:r>
            <a:r>
              <a:rPr lang="fr-FR" sz="1800">
                <a:solidFill>
                  <a:srgbClr val="0C419A"/>
                </a:solidFill>
                <a:latin typeface="Century Gothic" pitchFamily="34" charset="0"/>
              </a:rPr>
              <a:t> gestion du risque </a:t>
            </a:r>
            <a:r>
              <a:rPr lang="fr-FR" sz="1800" b="0">
                <a:solidFill>
                  <a:srgbClr val="0C419A"/>
                </a:solidFill>
                <a:latin typeface="Century Gothic" pitchFamily="34" charset="0"/>
              </a:rPr>
              <a:t>(= améliorer l’efficience, le rapport qualité / coût) et de </a:t>
            </a:r>
            <a:r>
              <a:rPr lang="fr-FR" sz="1800">
                <a:solidFill>
                  <a:srgbClr val="0C419A"/>
                </a:solidFill>
                <a:latin typeface="Century Gothic" pitchFamily="34" charset="0"/>
              </a:rPr>
              <a:t>service aux usagers </a:t>
            </a:r>
            <a:r>
              <a:rPr lang="fr-FR" sz="1800" b="0">
                <a:solidFill>
                  <a:srgbClr val="0C419A"/>
                </a:solidFill>
                <a:latin typeface="Century Gothic" pitchFamily="34" charset="0"/>
              </a:rPr>
              <a:t>(patients, professionnels, entreprises)</a:t>
            </a:r>
          </a:p>
          <a:p>
            <a:pPr algn="ctr" eaLnBrk="1" hangingPunct="1">
              <a:spcBef>
                <a:spcPts val="1000"/>
              </a:spcBef>
            </a:pPr>
            <a:r>
              <a:rPr lang="fr-FR" sz="1800">
                <a:solidFill>
                  <a:srgbClr val="0C419A"/>
                </a:solidFill>
                <a:latin typeface="Century Gothic" pitchFamily="34" charset="0"/>
              </a:rPr>
              <a:t>en diminuant en même temps les coûts de gestion</a:t>
            </a:r>
            <a:endParaRPr lang="fr-FR" sz="1800" b="0">
              <a:solidFill>
                <a:srgbClr val="0C419A"/>
              </a:solidFill>
              <a:latin typeface="Century Gothic" pitchFamily="34" charset="0"/>
            </a:endParaRPr>
          </a:p>
        </p:txBody>
      </p:sp>
      <p:sp>
        <p:nvSpPr>
          <p:cNvPr id="5" name="Flèche droite 4"/>
          <p:cNvSpPr/>
          <p:nvPr/>
        </p:nvSpPr>
        <p:spPr bwMode="auto">
          <a:xfrm>
            <a:off x="252413" y="5024438"/>
            <a:ext cx="344487" cy="239712"/>
          </a:xfrm>
          <a:prstGeom prst="rightArrow">
            <a:avLst/>
          </a:prstGeom>
          <a:solidFill>
            <a:srgbClr val="0C419A"/>
          </a:solidFill>
          <a:ln w="9525" cap="flat" cmpd="sng" algn="ctr">
            <a:noFill/>
            <a:prstDash val="solid"/>
            <a:round/>
            <a:headEnd type="none" w="med" len="med"/>
            <a:tailEnd type="none" w="med" len="med"/>
          </a:ln>
          <a:effectLst/>
          <a:extLst/>
        </p:spPr>
        <p:txBody>
          <a:bodyPr/>
          <a:lstStyle/>
          <a:p>
            <a:pPr>
              <a:defRPr/>
            </a:pPr>
            <a:endParaRPr lang="fr-FR">
              <a:effectLst>
                <a:outerShdw blurRad="38100" dist="38100" dir="2700000" algn="tl">
                  <a:srgbClr val="000000">
                    <a:alpha val="43137"/>
                  </a:srgbClr>
                </a:outerShdw>
              </a:effectLst>
              <a:latin typeface="Arial" charset="0"/>
            </a:endParaRPr>
          </a:p>
        </p:txBody>
      </p:sp>
    </p:spTree>
    <p:custDataLst>
      <p:tags r:id="rId1"/>
    </p:custData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Z:\Partage\Travaux &amp; études par thème\Cartographie des patients\cartographie Charges &amp; Produits 2015\résultats_population\Population_Résultats_provisoires\Pyramides des âges\top_nparkin_ind_2015.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Z:\Partage\Travaux &amp; études par thème\Cartographie des patients\cartographie Charges &amp; Produits 2015\résultats_population\Population_Résultats_provisoires\Pyramides des âges\top_nparkin_ind_201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Z:\Partage\Travaux &amp; études par thème\Cartographie des patients\cartographie Charges &amp; Produits 2015\résultats_population\Population_Résultats_provisoires\Pyramides des âges\top_nparkin_ind_2017.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Z:\Partage\Travaux &amp; études par thème\Cartographie des patients\cartographie Charges &amp; Produits 2015\résultats_population\Population_Résultats_provisoires\Pyramides des âges\top_abpcoir_ind_201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Z:\Partage\Travaux &amp; études par thème\Cartographie des patients\cartographie Charges &amp; Produits 2015\résultats_population\Population_Résultats_provisoires\Pyramides des âges\top_abpcoir_ind_2013.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Z:\Partage\Travaux &amp; études par thème\Cartographie des patients\cartographie Charges &amp; Produits 2015\résultats_population\Population_Résultats_provisoires\Pyramides des âges\top_abpcoir_ind_201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Z:\Partage\Travaux &amp; études par thème\Cartographie des patients\cartographie Charges &amp; Produits 2015\résultats_population\Population_Résultats_provisoires\Pyramides des âges\top_abpcoir_ind_2015.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Z:\Partage\Travaux &amp; études par thème\Cartographie des patients\cartographie Charges &amp; Produits 2015\résultats_population\Population_Résultats_provisoires\Pyramides des âges\top_abpcoir_ind_201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Z:\Partage\Travaux &amp; études par thème\Cartographie des patients\cartographie Charges &amp; Produits 2015\résultats_population\Population_Résultats_provisoires\Pyramides des âges\top_abpcoir_ind_2017.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nvSpPr>
        <p:spPr>
          <a:xfrm>
            <a:off x="295275" y="73025"/>
            <a:ext cx="855345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fr-FR" sz="2400" dirty="0">
                <a:solidFill>
                  <a:schemeClr val="bg2"/>
                </a:solidFill>
                <a:effectLst>
                  <a:outerShdw blurRad="38100" dist="38100" dir="2700000" algn="tl">
                    <a:srgbClr val="000000">
                      <a:alpha val="43137"/>
                    </a:srgbClr>
                  </a:outerShdw>
                </a:effectLst>
                <a:latin typeface="Arial" charset="0"/>
                <a:ea typeface="+mn-ea"/>
                <a:cs typeface="+mn-cs"/>
              </a:rPr>
              <a:t>Projections des effectifs </a:t>
            </a:r>
            <a:r>
              <a:rPr lang="fr-FR" sz="2400" dirty="0" smtClean="0">
                <a:solidFill>
                  <a:schemeClr val="bg2"/>
                </a:solidFill>
                <a:effectLst>
                  <a:outerShdw blurRad="38100" dist="38100" dir="2700000" algn="tl">
                    <a:srgbClr val="000000">
                      <a:alpha val="43137"/>
                    </a:srgbClr>
                  </a:outerShdw>
                </a:effectLst>
                <a:latin typeface="Arial" charset="0"/>
                <a:ea typeface="+mn-ea"/>
                <a:cs typeface="+mn-cs"/>
              </a:rPr>
              <a:t>de </a:t>
            </a:r>
            <a:r>
              <a:rPr lang="fr-FR" sz="2400" dirty="0">
                <a:solidFill>
                  <a:schemeClr val="bg2"/>
                </a:solidFill>
                <a:effectLst>
                  <a:outerShdw blurRad="38100" dist="38100" dir="2700000" algn="tl">
                    <a:srgbClr val="000000">
                      <a:alpha val="43137"/>
                    </a:srgbClr>
                  </a:outerShdw>
                </a:effectLst>
                <a:latin typeface="Arial" charset="0"/>
                <a:ea typeface="+mn-ea"/>
                <a:cs typeface="+mn-cs"/>
              </a:rPr>
              <a:t>personnes </a:t>
            </a:r>
            <a:r>
              <a:rPr lang="fr-FR" sz="2400" dirty="0" smtClean="0">
                <a:solidFill>
                  <a:schemeClr val="bg2"/>
                </a:solidFill>
                <a:effectLst>
                  <a:outerShdw blurRad="38100" dist="38100" dir="2700000" algn="tl">
                    <a:srgbClr val="000000">
                      <a:alpha val="43137"/>
                    </a:srgbClr>
                  </a:outerShdw>
                </a:effectLst>
                <a:latin typeface="Arial" charset="0"/>
                <a:ea typeface="+mn-ea"/>
                <a:cs typeface="+mn-cs"/>
              </a:rPr>
              <a:t>prises </a:t>
            </a:r>
            <a:r>
              <a:rPr lang="fr-FR" sz="2400" dirty="0">
                <a:solidFill>
                  <a:schemeClr val="bg2"/>
                </a:solidFill>
                <a:effectLst>
                  <a:outerShdw blurRad="38100" dist="38100" dir="2700000" algn="tl">
                    <a:srgbClr val="000000">
                      <a:alpha val="43137"/>
                    </a:srgbClr>
                  </a:outerShdw>
                </a:effectLst>
                <a:latin typeface="Arial" charset="0"/>
                <a:ea typeface="+mn-ea"/>
                <a:cs typeface="+mn-cs"/>
              </a:rPr>
              <a:t>en charge pour </a:t>
            </a:r>
            <a:r>
              <a:rPr lang="fr-FR" sz="2400" dirty="0" smtClean="0">
                <a:solidFill>
                  <a:schemeClr val="bg2"/>
                </a:solidFill>
                <a:effectLst>
                  <a:outerShdw blurRad="38100" dist="38100" dir="2700000" algn="tl">
                    <a:srgbClr val="000000">
                      <a:alpha val="43137"/>
                    </a:srgbClr>
                  </a:outerShdw>
                </a:effectLst>
                <a:latin typeface="Arial" charset="0"/>
                <a:ea typeface="+mn-ea"/>
                <a:cs typeface="+mn-cs"/>
              </a:rPr>
              <a:t>diabète en 2017, par âge et sexe, effets démographique et épidémiologique combinés</a:t>
            </a:r>
            <a:endParaRPr lang="fr-FR" sz="2400" dirty="0">
              <a:solidFill>
                <a:schemeClr val="bg2"/>
              </a:solidFill>
              <a:effectLst>
                <a:outerShdw blurRad="38100" dist="38100" dir="2700000" algn="tl">
                  <a:srgbClr val="000000">
                    <a:alpha val="43137"/>
                  </a:srgbClr>
                </a:outerShdw>
              </a:effectLst>
              <a:latin typeface="Arial" charset="0"/>
              <a:ea typeface="+mn-ea"/>
              <a:cs typeface="+mn-cs"/>
            </a:endParaRPr>
          </a:p>
        </p:txBody>
      </p:sp>
      <p:sp>
        <p:nvSpPr>
          <p:cNvPr id="2" name="Rectangle 1"/>
          <p:cNvSpPr/>
          <p:nvPr/>
        </p:nvSpPr>
        <p:spPr bwMode="auto">
          <a:xfrm>
            <a:off x="5972175" y="3613150"/>
            <a:ext cx="2655888" cy="927100"/>
          </a:xfrm>
          <a:prstGeom prst="rect">
            <a:avLst/>
          </a:prstGeom>
          <a:noFill/>
          <a:ln w="9525" cap="flat" cmpd="sng" algn="ctr">
            <a:solidFill>
              <a:schemeClr val="bg2"/>
            </a:solidFill>
            <a:prstDash val="solid"/>
            <a:round/>
            <a:headEnd type="none" w="med" len="med"/>
            <a:tailEnd type="none" w="med" len="med"/>
          </a:ln>
          <a:effectLst/>
          <a:extLst/>
        </p:spPr>
        <p:txBody>
          <a:bodyPr/>
          <a:lstStyle/>
          <a:p>
            <a:pPr>
              <a:defRPr/>
            </a:pPr>
            <a:r>
              <a:rPr lang="fr-FR" sz="1100" dirty="0">
                <a:solidFill>
                  <a:schemeClr val="bg2"/>
                </a:solidFill>
                <a:effectLst>
                  <a:outerShdw blurRad="38100" dist="38100" dir="2700000" algn="tl">
                    <a:srgbClr val="000000">
                      <a:alpha val="43137"/>
                    </a:srgbClr>
                  </a:outerShdw>
                </a:effectLst>
                <a:latin typeface="Arial" charset="0"/>
              </a:rPr>
              <a:t>Effectif  extrapolé 2012 	3 411 400</a:t>
            </a:r>
          </a:p>
          <a:p>
            <a:pPr>
              <a:defRPr/>
            </a:pPr>
            <a:r>
              <a:rPr lang="fr-FR" sz="1100" dirty="0">
                <a:solidFill>
                  <a:schemeClr val="bg2"/>
                </a:solidFill>
              </a:rPr>
              <a:t>Impact démographique	</a:t>
            </a:r>
            <a:r>
              <a:rPr lang="fr-FR" sz="1100" dirty="0">
                <a:solidFill>
                  <a:schemeClr val="bg2"/>
                </a:solidFill>
                <a:effectLst>
                  <a:outerShdw blurRad="38100" dist="38100" dir="2700000" algn="tl">
                    <a:srgbClr val="000000">
                      <a:alpha val="43137"/>
                    </a:srgbClr>
                  </a:outerShdw>
                </a:effectLst>
                <a:latin typeface="Arial" charset="0"/>
              </a:rPr>
              <a:t>+ 266 100</a:t>
            </a:r>
          </a:p>
          <a:p>
            <a:pPr>
              <a:defRPr/>
            </a:pPr>
            <a:r>
              <a:rPr lang="fr-FR" sz="1100" dirty="0">
                <a:solidFill>
                  <a:schemeClr val="bg2"/>
                </a:solidFill>
              </a:rPr>
              <a:t>Impact épidémiologique 	</a:t>
            </a:r>
            <a:r>
              <a:rPr lang="fr-FR" sz="1100" dirty="0">
                <a:solidFill>
                  <a:schemeClr val="bg2"/>
                </a:solidFill>
                <a:effectLst>
                  <a:outerShdw blurRad="38100" dist="38100" dir="2700000" algn="tl">
                    <a:srgbClr val="000000">
                      <a:alpha val="43137"/>
                    </a:srgbClr>
                  </a:outerShdw>
                </a:effectLst>
                <a:latin typeface="Arial" charset="0"/>
              </a:rPr>
              <a:t>+ 759 800</a:t>
            </a:r>
          </a:p>
          <a:p>
            <a:pPr>
              <a:defRPr/>
            </a:pPr>
            <a:endParaRPr lang="fr-FR" sz="1100" dirty="0">
              <a:solidFill>
                <a:schemeClr val="bg2"/>
              </a:solidFill>
              <a:effectLst>
                <a:outerShdw blurRad="38100" dist="38100" dir="2700000" algn="tl">
                  <a:srgbClr val="000000">
                    <a:alpha val="43137"/>
                  </a:srgbClr>
                </a:outerShdw>
              </a:effectLst>
              <a:latin typeface="Arial" charset="0"/>
            </a:endParaRPr>
          </a:p>
          <a:p>
            <a:pPr>
              <a:defRPr/>
            </a:pPr>
            <a:r>
              <a:rPr lang="fr-FR" sz="1100" dirty="0">
                <a:solidFill>
                  <a:schemeClr val="bg2"/>
                </a:solidFill>
              </a:rPr>
              <a:t>Effectif projeté 2017	</a:t>
            </a:r>
            <a:r>
              <a:rPr lang="fr-FR" sz="1100" dirty="0">
                <a:solidFill>
                  <a:schemeClr val="bg2"/>
                </a:solidFill>
                <a:effectLst>
                  <a:outerShdw blurRad="38100" dist="38100" dir="2700000" algn="tl">
                    <a:srgbClr val="000000">
                      <a:alpha val="43137"/>
                    </a:srgbClr>
                  </a:outerShdw>
                </a:effectLst>
                <a:latin typeface="Arial" charset="0"/>
              </a:rPr>
              <a:t>4 437 200</a:t>
            </a:r>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0588" y="1216025"/>
            <a:ext cx="4938712" cy="289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578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2650" y="4102100"/>
            <a:ext cx="4938713"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115888"/>
            <a:ext cx="9144000" cy="461962"/>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2400" dirty="0" smtClean="0">
                <a:latin typeface="+mj-lt"/>
              </a:rPr>
              <a:t>1. Mission : respecter l’ONDAM voté par le Parlement</a:t>
            </a:r>
          </a:p>
        </p:txBody>
      </p:sp>
      <p:graphicFrame>
        <p:nvGraphicFramePr>
          <p:cNvPr id="10" name="Graphique 9"/>
          <p:cNvGraphicFramePr>
            <a:graphicFrameLocks noGrp="1"/>
          </p:cNvGraphicFramePr>
          <p:nvPr/>
        </p:nvGraphicFramePr>
        <p:xfrm>
          <a:off x="705614" y="1771053"/>
          <a:ext cx="7303323" cy="4356615"/>
        </p:xfrm>
        <a:graphic>
          <a:graphicData uri="http://schemas.openxmlformats.org/drawingml/2006/chart">
            <c:chart xmlns:c="http://schemas.openxmlformats.org/drawingml/2006/chart" xmlns:r="http://schemas.openxmlformats.org/officeDocument/2006/relationships" r:id="rId4"/>
          </a:graphicData>
        </a:graphic>
      </p:graphicFrame>
      <p:pic>
        <p:nvPicPr>
          <p:cNvPr id="29700" name="Picture 3" descr="vague_filetsBleu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8102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6" descr="logo_Diaporam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2" name="Rectangle 2"/>
          <p:cNvSpPr txBox="1">
            <a:spLocks noChangeArrowheads="1"/>
          </p:cNvSpPr>
          <p:nvPr/>
        </p:nvSpPr>
        <p:spPr bwMode="auto">
          <a:xfrm>
            <a:off x="109538" y="758825"/>
            <a:ext cx="8924925"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spcBef>
                <a:spcPct val="20000"/>
              </a:spcBef>
            </a:pPr>
            <a:r>
              <a:rPr lang="fr-FR" sz="1800" b="0">
                <a:solidFill>
                  <a:srgbClr val="0C419A"/>
                </a:solidFill>
                <a:latin typeface="Century Gothic" pitchFamily="34" charset="0"/>
              </a:rPr>
              <a:t>Depuis 1996 le Parlement vote un objectif de dépenses pour l’assurance maladie (ONDAM), mais ce n’est que depuis récemment que cet objectif est respecté</a:t>
            </a:r>
          </a:p>
        </p:txBody>
      </p:sp>
    </p:spTree>
    <p:custDataLst>
      <p:tags r:id="rId1"/>
    </p:custData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8102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3" name="Text Box 4"/>
          <p:cNvSpPr txBox="1">
            <a:spLocks noChangeArrowheads="1"/>
          </p:cNvSpPr>
          <p:nvPr/>
        </p:nvSpPr>
        <p:spPr bwMode="auto">
          <a:xfrm>
            <a:off x="0" y="168275"/>
            <a:ext cx="9144000" cy="461963"/>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2400"/>
              <a:t>2. Analyser nos pratiques et nos résultats en population</a:t>
            </a:r>
          </a:p>
        </p:txBody>
      </p:sp>
      <p:pic>
        <p:nvPicPr>
          <p:cNvPr id="76804" name="Picture 6"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6805" name="Groupe 61"/>
          <p:cNvGrpSpPr>
            <a:grpSpLocks/>
          </p:cNvGrpSpPr>
          <p:nvPr/>
        </p:nvGrpSpPr>
        <p:grpSpPr bwMode="auto">
          <a:xfrm>
            <a:off x="171450" y="722313"/>
            <a:ext cx="3935413" cy="2776537"/>
            <a:chOff x="4724106" y="3366237"/>
            <a:chExt cx="3584378" cy="2758201"/>
          </a:xfrm>
        </p:grpSpPr>
        <p:sp>
          <p:nvSpPr>
            <p:cNvPr id="12" name="AutoShape 138"/>
            <p:cNvSpPr>
              <a:spLocks noChangeAspect="1" noChangeArrowheads="1" noTextEdit="1"/>
            </p:cNvSpPr>
            <p:nvPr/>
          </p:nvSpPr>
          <p:spPr bwMode="auto">
            <a:xfrm>
              <a:off x="5679844" y="3367814"/>
              <a:ext cx="2434890" cy="2032774"/>
            </a:xfrm>
            <a:prstGeom prst="rect">
              <a:avLst/>
            </a:prstGeom>
            <a:solidFill>
              <a:srgbClr val="AAC8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fr-FR" sz="1200">
                <a:effectLst>
                  <a:outerShdw blurRad="38100" dist="38100" dir="2700000" algn="tl">
                    <a:srgbClr val="000000">
                      <a:alpha val="43137"/>
                    </a:srgbClr>
                  </a:outerShdw>
                </a:effectLst>
                <a:latin typeface="Century Gothic" pitchFamily="34" charset="0"/>
              </a:endParaRPr>
            </a:p>
          </p:txBody>
        </p:sp>
        <p:grpSp>
          <p:nvGrpSpPr>
            <p:cNvPr id="76809" name="Group 143"/>
            <p:cNvGrpSpPr>
              <a:grpSpLocks/>
            </p:cNvGrpSpPr>
            <p:nvPr/>
          </p:nvGrpSpPr>
          <p:grpSpPr bwMode="auto">
            <a:xfrm>
              <a:off x="4724106" y="3366237"/>
              <a:ext cx="3584231" cy="2758201"/>
              <a:chOff x="2460" y="2480"/>
              <a:chExt cx="3219" cy="2758"/>
            </a:xfrm>
          </p:grpSpPr>
          <p:sp>
            <p:nvSpPr>
              <p:cNvPr id="26" name="Rectangle 140"/>
              <p:cNvSpPr>
                <a:spLocks noChangeArrowheads="1"/>
              </p:cNvSpPr>
              <p:nvPr/>
            </p:nvSpPr>
            <p:spPr bwMode="auto">
              <a:xfrm>
                <a:off x="3318" y="2480"/>
                <a:ext cx="2180" cy="1701"/>
              </a:xfrm>
              <a:prstGeom prst="rect">
                <a:avLst/>
              </a:prstGeom>
              <a:solidFill>
                <a:srgbClr val="AAC8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fr-FR" sz="1200">
                  <a:effectLst>
                    <a:outerShdw blurRad="38100" dist="38100" dir="2700000" algn="tl">
                      <a:srgbClr val="000000">
                        <a:alpha val="43137"/>
                      </a:srgbClr>
                    </a:outerShdw>
                  </a:effectLst>
                  <a:latin typeface="Century Gothic" pitchFamily="34" charset="0"/>
                </a:endParaRPr>
              </a:p>
            </p:txBody>
          </p:sp>
          <p:pic>
            <p:nvPicPr>
              <p:cNvPr id="76823" name="Picture 14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17" y="2481"/>
                <a:ext cx="2182" cy="1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142"/>
              <p:cNvSpPr>
                <a:spLocks noChangeArrowheads="1"/>
              </p:cNvSpPr>
              <p:nvPr/>
            </p:nvSpPr>
            <p:spPr bwMode="auto">
              <a:xfrm>
                <a:off x="2460" y="2480"/>
                <a:ext cx="3219" cy="2758"/>
              </a:xfrm>
              <a:prstGeom prst="rect">
                <a:avLst/>
              </a:prstGeom>
              <a:solidFill>
                <a:srgbClr val="AAC8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fr-FR" sz="1200">
                  <a:effectLst>
                    <a:outerShdw blurRad="38100" dist="38100" dir="2700000" algn="tl">
                      <a:srgbClr val="000000">
                        <a:alpha val="43137"/>
                      </a:srgbClr>
                    </a:outerShdw>
                  </a:effectLst>
                  <a:latin typeface="Century Gothic" pitchFamily="34" charset="0"/>
                </a:endParaRPr>
              </a:p>
            </p:txBody>
          </p:sp>
        </p:grpSp>
        <p:sp>
          <p:nvSpPr>
            <p:cNvPr id="14" name="Rectangle 144"/>
            <p:cNvSpPr>
              <a:spLocks noChangeArrowheads="1"/>
            </p:cNvSpPr>
            <p:nvPr/>
          </p:nvSpPr>
          <p:spPr bwMode="auto">
            <a:xfrm>
              <a:off x="4901952" y="3467166"/>
              <a:ext cx="3406532" cy="261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defRPr/>
              </a:pPr>
              <a:r>
                <a:rPr lang="fr-FR" sz="1600" dirty="0">
                  <a:solidFill>
                    <a:srgbClr val="0C41A4"/>
                  </a:solidFill>
                  <a:latin typeface="Century Gothic" pitchFamily="34" charset="0"/>
                </a:rPr>
                <a:t>Objectifs loi de santé publique 2004</a:t>
              </a:r>
              <a:endParaRPr lang="fr-FR" sz="1600" dirty="0">
                <a:effectLst>
                  <a:outerShdw blurRad="38100" dist="38100" dir="2700000" algn="tl">
                    <a:srgbClr val="C0C0C0"/>
                  </a:outerShdw>
                </a:effectLst>
                <a:latin typeface="Century Gothic" pitchFamily="34" charset="0"/>
              </a:endParaRPr>
            </a:p>
          </p:txBody>
        </p:sp>
        <p:sp>
          <p:nvSpPr>
            <p:cNvPr id="15" name="Rectangle 145"/>
            <p:cNvSpPr>
              <a:spLocks noChangeArrowheads="1"/>
            </p:cNvSpPr>
            <p:nvPr/>
          </p:nvSpPr>
          <p:spPr bwMode="auto">
            <a:xfrm>
              <a:off x="5525133" y="3615406"/>
              <a:ext cx="1446" cy="184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endParaRPr lang="fr-FR" sz="1200" dirty="0">
                <a:effectLst>
                  <a:outerShdw blurRad="38100" dist="38100" dir="2700000" algn="tl">
                    <a:srgbClr val="C0C0C0"/>
                  </a:outerShdw>
                </a:effectLst>
                <a:latin typeface="Century Gothic" pitchFamily="34" charset="0"/>
              </a:endParaRPr>
            </a:p>
          </p:txBody>
        </p:sp>
        <p:sp>
          <p:nvSpPr>
            <p:cNvPr id="76812" name="Rectangle 146"/>
            <p:cNvSpPr>
              <a:spLocks noChangeArrowheads="1"/>
            </p:cNvSpPr>
            <p:nvPr/>
          </p:nvSpPr>
          <p:spPr bwMode="auto">
            <a:xfrm>
              <a:off x="4901704" y="3737648"/>
              <a:ext cx="3406633" cy="2293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fr-FR" sz="1500" b="0">
                  <a:solidFill>
                    <a:srgbClr val="0C41A4"/>
                  </a:solidFill>
                  <a:latin typeface="Century Gothic" pitchFamily="34" charset="0"/>
                </a:rPr>
                <a:t>054 : Assurer une surveillance conforme aux recommandations de bonne pratique clinique émises par l’ Alfediam, l’AFSSAPS et l’ANAES pour 80 % des diabétiques en 2008 (actuellement 16   à 72% selon le type d’examen)</a:t>
              </a:r>
            </a:p>
            <a:p>
              <a:r>
                <a:rPr lang="fr-FR" sz="1500" b="0">
                  <a:solidFill>
                    <a:srgbClr val="0C41A4"/>
                  </a:solidFill>
                  <a:latin typeface="Century Gothic" pitchFamily="34" charset="0"/>
                </a:rPr>
                <a:t>055 : Réduire la fréquence et la gravité des complications du diabète et notamment les complications cardiovasculaires</a:t>
              </a:r>
            </a:p>
          </p:txBody>
        </p:sp>
        <p:sp>
          <p:nvSpPr>
            <p:cNvPr id="17" name="Rectangle 147"/>
            <p:cNvSpPr>
              <a:spLocks noChangeArrowheads="1"/>
            </p:cNvSpPr>
            <p:nvPr/>
          </p:nvSpPr>
          <p:spPr bwMode="auto">
            <a:xfrm>
              <a:off x="5731896" y="3905577"/>
              <a:ext cx="0" cy="184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endParaRPr lang="fr-FR" sz="1200" dirty="0">
                <a:effectLst>
                  <a:outerShdw blurRad="38100" dist="38100" dir="2700000" algn="tl">
                    <a:srgbClr val="C0C0C0"/>
                  </a:outerShdw>
                </a:effectLst>
                <a:latin typeface="Century Gothic" pitchFamily="34" charset="0"/>
              </a:endParaRPr>
            </a:p>
          </p:txBody>
        </p:sp>
        <p:sp>
          <p:nvSpPr>
            <p:cNvPr id="18" name="Rectangle 148"/>
            <p:cNvSpPr>
              <a:spLocks noChangeArrowheads="1"/>
            </p:cNvSpPr>
            <p:nvPr/>
          </p:nvSpPr>
          <p:spPr bwMode="auto">
            <a:xfrm>
              <a:off x="5731896" y="4055393"/>
              <a:ext cx="0" cy="184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endParaRPr lang="fr-FR" sz="1200" dirty="0">
                <a:effectLst>
                  <a:outerShdw blurRad="38100" dist="38100" dir="2700000" algn="tl">
                    <a:srgbClr val="C0C0C0"/>
                  </a:outerShdw>
                </a:effectLst>
                <a:latin typeface="Century Gothic" pitchFamily="34" charset="0"/>
              </a:endParaRPr>
            </a:p>
          </p:txBody>
        </p:sp>
        <p:sp>
          <p:nvSpPr>
            <p:cNvPr id="19" name="Rectangle 149"/>
            <p:cNvSpPr>
              <a:spLocks noChangeArrowheads="1"/>
            </p:cNvSpPr>
            <p:nvPr/>
          </p:nvSpPr>
          <p:spPr bwMode="auto">
            <a:xfrm>
              <a:off x="6437494" y="4055393"/>
              <a:ext cx="0" cy="184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endParaRPr lang="fr-FR" sz="1200" dirty="0">
                <a:effectLst>
                  <a:outerShdw blurRad="38100" dist="38100" dir="2700000" algn="tl">
                    <a:srgbClr val="C0C0C0"/>
                  </a:outerShdw>
                </a:effectLst>
                <a:latin typeface="Century Gothic" pitchFamily="34" charset="0"/>
              </a:endParaRPr>
            </a:p>
          </p:txBody>
        </p:sp>
        <p:sp>
          <p:nvSpPr>
            <p:cNvPr id="20" name="Rectangle 155"/>
            <p:cNvSpPr>
              <a:spLocks noChangeArrowheads="1"/>
            </p:cNvSpPr>
            <p:nvPr/>
          </p:nvSpPr>
          <p:spPr bwMode="auto">
            <a:xfrm>
              <a:off x="6184462" y="4206786"/>
              <a:ext cx="0" cy="184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endParaRPr lang="fr-FR" sz="1200" dirty="0">
                <a:effectLst>
                  <a:outerShdw blurRad="38100" dist="38100" dir="2700000" algn="tl">
                    <a:srgbClr val="C0C0C0"/>
                  </a:outerShdw>
                </a:effectLst>
                <a:latin typeface="Century Gothic" pitchFamily="34" charset="0"/>
              </a:endParaRPr>
            </a:p>
          </p:txBody>
        </p:sp>
        <p:sp>
          <p:nvSpPr>
            <p:cNvPr id="21" name="Rectangle 156"/>
            <p:cNvSpPr>
              <a:spLocks noChangeArrowheads="1"/>
            </p:cNvSpPr>
            <p:nvPr/>
          </p:nvSpPr>
          <p:spPr bwMode="auto">
            <a:xfrm>
              <a:off x="5731896" y="4355026"/>
              <a:ext cx="0" cy="184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endParaRPr lang="fr-FR" sz="1200" dirty="0">
                <a:effectLst>
                  <a:outerShdw blurRad="38100" dist="38100" dir="2700000" algn="tl">
                    <a:srgbClr val="C0C0C0"/>
                  </a:outerShdw>
                </a:effectLst>
                <a:latin typeface="Century Gothic" pitchFamily="34" charset="0"/>
              </a:endParaRPr>
            </a:p>
          </p:txBody>
        </p:sp>
        <p:sp>
          <p:nvSpPr>
            <p:cNvPr id="22" name="Rectangle 159"/>
            <p:cNvSpPr>
              <a:spLocks noChangeArrowheads="1"/>
            </p:cNvSpPr>
            <p:nvPr/>
          </p:nvSpPr>
          <p:spPr bwMode="auto">
            <a:xfrm>
              <a:off x="5731896" y="4806052"/>
              <a:ext cx="0" cy="184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endParaRPr lang="fr-FR" sz="1200" dirty="0">
                <a:effectLst>
                  <a:outerShdw blurRad="38100" dist="38100" dir="2700000" algn="tl">
                    <a:srgbClr val="C0C0C0"/>
                  </a:outerShdw>
                </a:effectLst>
                <a:latin typeface="Century Gothic" pitchFamily="34" charset="0"/>
              </a:endParaRPr>
            </a:p>
          </p:txBody>
        </p:sp>
        <p:sp>
          <p:nvSpPr>
            <p:cNvPr id="23" name="Rectangle 160"/>
            <p:cNvSpPr>
              <a:spLocks noChangeArrowheads="1"/>
            </p:cNvSpPr>
            <p:nvPr/>
          </p:nvSpPr>
          <p:spPr bwMode="auto">
            <a:xfrm>
              <a:off x="5731896" y="4954292"/>
              <a:ext cx="0" cy="184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endParaRPr lang="fr-FR" sz="1200" dirty="0">
                <a:effectLst>
                  <a:outerShdw blurRad="38100" dist="38100" dir="2700000" algn="tl">
                    <a:srgbClr val="C0C0C0"/>
                  </a:outerShdw>
                </a:effectLst>
                <a:latin typeface="Century Gothic" pitchFamily="34" charset="0"/>
              </a:endParaRPr>
            </a:p>
          </p:txBody>
        </p:sp>
        <p:sp>
          <p:nvSpPr>
            <p:cNvPr id="24" name="Rectangle 161"/>
            <p:cNvSpPr>
              <a:spLocks noChangeArrowheads="1"/>
            </p:cNvSpPr>
            <p:nvPr/>
          </p:nvSpPr>
          <p:spPr bwMode="auto">
            <a:xfrm>
              <a:off x="5731896" y="5104109"/>
              <a:ext cx="85307" cy="184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fr-FR" sz="1200" dirty="0">
                  <a:solidFill>
                    <a:srgbClr val="0C41A4"/>
                  </a:solidFill>
                  <a:latin typeface="Century Gothic" pitchFamily="34" charset="0"/>
                </a:rPr>
                <a:t>  </a:t>
              </a:r>
              <a:endParaRPr lang="fr-FR" sz="1200" dirty="0">
                <a:effectLst>
                  <a:outerShdw blurRad="38100" dist="38100" dir="2700000" algn="tl">
                    <a:srgbClr val="C0C0C0"/>
                  </a:outerShdw>
                </a:effectLst>
                <a:latin typeface="Century Gothic" pitchFamily="34" charset="0"/>
              </a:endParaRPr>
            </a:p>
          </p:txBody>
        </p:sp>
        <p:sp>
          <p:nvSpPr>
            <p:cNvPr id="25" name="Rectangle 162"/>
            <p:cNvSpPr>
              <a:spLocks noChangeArrowheads="1"/>
            </p:cNvSpPr>
            <p:nvPr/>
          </p:nvSpPr>
          <p:spPr bwMode="auto">
            <a:xfrm>
              <a:off x="5731896" y="5252348"/>
              <a:ext cx="0" cy="184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endParaRPr lang="fr-FR" sz="1200" dirty="0">
                <a:effectLst>
                  <a:outerShdw blurRad="38100" dist="38100" dir="2700000" algn="tl">
                    <a:srgbClr val="C0C0C0"/>
                  </a:outerShdw>
                </a:effectLst>
                <a:latin typeface="Century Gothic" pitchFamily="34" charset="0"/>
              </a:endParaRPr>
            </a:p>
          </p:txBody>
        </p:sp>
      </p:grpSp>
      <p:pic>
        <p:nvPicPr>
          <p:cNvPr id="76806" name="Picture 25"/>
          <p:cNvPicPr>
            <a:picLocks noGrp="1" noChangeAspect="1" noChangeArrowheads="1"/>
          </p:cNvPicPr>
          <p:nvPr>
            <p:ph sz="half" idx="4294967295"/>
          </p:nvPr>
        </p:nvPicPr>
        <p:blipFill>
          <a:blip r:embed="rId7">
            <a:extLst>
              <a:ext uri="{28A0092B-C50C-407E-A947-70E740481C1C}">
                <a14:useLocalDpi xmlns:a14="http://schemas.microsoft.com/office/drawing/2010/main" xmlns="" val="0"/>
              </a:ext>
            </a:extLst>
          </a:blip>
          <a:srcRect l="7126"/>
          <a:stretch>
            <a:fillRect/>
          </a:stretch>
        </p:blipFill>
        <p:spPr bwMode="auto">
          <a:xfrm>
            <a:off x="4200525" y="766763"/>
            <a:ext cx="5221288" cy="26860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6807" name="Picture 15"/>
          <p:cNvPicPr>
            <a:picLocks noGrp="1" noChangeAspect="1" noChangeArrowheads="1"/>
          </p:cNvPicPr>
          <p:nvPr>
            <p:ph idx="1"/>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74825" y="3578225"/>
            <a:ext cx="4991100" cy="3295650"/>
          </a:xfrm>
          <a:solidFill>
            <a:schemeClr val="bg1"/>
          </a:solidFill>
          <a:extLs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ctrTitle" idx="4294967295"/>
          </p:nvPr>
        </p:nvSpPr>
        <p:spPr bwMode="auto">
          <a:xfrm>
            <a:off x="0" y="139700"/>
            <a:ext cx="9144000" cy="8604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fr-FR" sz="2400" b="1" kern="1200" dirty="0">
                <a:solidFill>
                  <a:srgbClr val="0C419A"/>
                </a:solidFill>
                <a:cs typeface="Arial" pitchFamily="34" charset="0"/>
              </a:rPr>
              <a:t>Evolution 2008-2011 des taux standardisés de personnes diabétiques hospitalisées pour </a:t>
            </a:r>
            <a:r>
              <a:rPr lang="fr-FR" sz="2400" b="1" kern="1200" dirty="0" smtClean="0">
                <a:solidFill>
                  <a:srgbClr val="0C419A"/>
                </a:solidFill>
                <a:cs typeface="Arial" pitchFamily="34" charset="0"/>
              </a:rPr>
              <a:t>amputation </a:t>
            </a:r>
            <a:r>
              <a:rPr lang="fr-FR" sz="2400" b="1" kern="1200" dirty="0">
                <a:solidFill>
                  <a:srgbClr val="0C419A"/>
                </a:solidFill>
                <a:cs typeface="Arial" pitchFamily="34" charset="0"/>
              </a:rPr>
              <a:t/>
            </a:r>
            <a:br>
              <a:rPr lang="fr-FR" sz="2400" b="1" kern="1200" dirty="0">
                <a:solidFill>
                  <a:srgbClr val="0C419A"/>
                </a:solidFill>
                <a:cs typeface="Arial" pitchFamily="34" charset="0"/>
              </a:rPr>
            </a:br>
            <a:r>
              <a:rPr lang="fr-FR" sz="2400" b="1" kern="1200" dirty="0">
                <a:solidFill>
                  <a:srgbClr val="0C419A"/>
                </a:solidFill>
                <a:cs typeface="Arial" pitchFamily="34" charset="0"/>
              </a:rPr>
              <a:t>(pour 100 000 personnes diabétiques)</a:t>
            </a:r>
          </a:p>
        </p:txBody>
      </p:sp>
      <p:graphicFrame>
        <p:nvGraphicFramePr>
          <p:cNvPr id="77827" name="Object 3"/>
          <p:cNvGraphicFramePr>
            <a:graphicFrameLocks noChangeAspect="1"/>
          </p:cNvGraphicFramePr>
          <p:nvPr/>
        </p:nvGraphicFramePr>
        <p:xfrm>
          <a:off x="1528763" y="1397000"/>
          <a:ext cx="6096000" cy="4067175"/>
        </p:xfrm>
        <a:graphic>
          <a:graphicData uri="http://schemas.openxmlformats.org/presentationml/2006/ole">
            <p:oleObj spid="_x0000_s77840" name="Graphique" r:id="rId4" imgW="6095872" imgH="4067265" progId="MSGraph.Chart.8">
              <p:embed followColorScheme="full"/>
            </p:oleObj>
          </a:graphicData>
        </a:graphic>
      </p:graphicFrame>
      <p:graphicFrame>
        <p:nvGraphicFramePr>
          <p:cNvPr id="77828" name="Object 4"/>
          <p:cNvGraphicFramePr>
            <a:graphicFrameLocks noChangeAspect="1"/>
          </p:cNvGraphicFramePr>
          <p:nvPr/>
        </p:nvGraphicFramePr>
        <p:xfrm>
          <a:off x="614363" y="1768475"/>
          <a:ext cx="7994650" cy="4660900"/>
        </p:xfrm>
        <a:graphic>
          <a:graphicData uri="http://schemas.openxmlformats.org/presentationml/2006/ole">
            <p:oleObj spid="_x0000_s77841" r:id="rId5" imgW="7992549" imgH="4663844" progId="Excel.Sheet.8">
              <p:embed/>
            </p:oleObj>
          </a:graphicData>
        </a:graphic>
      </p:graphicFrame>
      <p:sp>
        <p:nvSpPr>
          <p:cNvPr id="35845" name="Text Box 7"/>
          <p:cNvSpPr txBox="1">
            <a:spLocks noChangeArrowheads="1"/>
          </p:cNvSpPr>
          <p:nvPr/>
        </p:nvSpPr>
        <p:spPr bwMode="auto">
          <a:xfrm>
            <a:off x="5584825" y="2212975"/>
            <a:ext cx="3541713"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1600" dirty="0" smtClean="0">
                <a:solidFill>
                  <a:srgbClr val="0070C0"/>
                </a:solidFill>
                <a:latin typeface="+mj-lt"/>
              </a:rPr>
              <a:t>Taux bruts de personnes diabétiques hospitalisées en 2011 pour Amputation : 270 / 100 000</a:t>
            </a:r>
          </a:p>
        </p:txBody>
      </p:sp>
      <p:sp>
        <p:nvSpPr>
          <p:cNvPr id="77830" name="Rectangle 6"/>
          <p:cNvSpPr>
            <a:spLocks noChangeArrowheads="1"/>
          </p:cNvSpPr>
          <p:nvPr/>
        </p:nvSpPr>
        <p:spPr bwMode="auto">
          <a:xfrm>
            <a:off x="5624513" y="2232025"/>
            <a:ext cx="3333750" cy="3459163"/>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77831" name="Rectangle 7"/>
          <p:cNvSpPr>
            <a:spLocks noChangeArrowheads="1"/>
          </p:cNvSpPr>
          <p:nvPr/>
        </p:nvSpPr>
        <p:spPr bwMode="auto">
          <a:xfrm>
            <a:off x="5988050" y="3341688"/>
            <a:ext cx="2649538" cy="1160462"/>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solidFill>
                <a:srgbClr val="000000"/>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ctrTitle" idx="4294967295"/>
          </p:nvPr>
        </p:nvSpPr>
        <p:spPr bwMode="auto">
          <a:xfrm>
            <a:off x="0" y="112713"/>
            <a:ext cx="9144000" cy="8604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fr-FR" sz="2400" b="1" kern="1200" dirty="0">
                <a:solidFill>
                  <a:srgbClr val="0C419A"/>
                </a:solidFill>
                <a:cs typeface="Arial" pitchFamily="34" charset="0"/>
              </a:rPr>
              <a:t>Evolution 2008-2011 des taux standardisés </a:t>
            </a:r>
            <a:r>
              <a:rPr lang="fr-FR" sz="2400" b="1" kern="1200" dirty="0" smtClean="0">
                <a:solidFill>
                  <a:srgbClr val="0C419A"/>
                </a:solidFill>
                <a:cs typeface="Arial" pitchFamily="34" charset="0"/>
              </a:rPr>
              <a:t/>
            </a:r>
            <a:br>
              <a:rPr lang="fr-FR" sz="2400" b="1" kern="1200" dirty="0" smtClean="0">
                <a:solidFill>
                  <a:srgbClr val="0C419A"/>
                </a:solidFill>
                <a:cs typeface="Arial" pitchFamily="34" charset="0"/>
              </a:rPr>
            </a:br>
            <a:r>
              <a:rPr lang="fr-FR" sz="2400" b="1" kern="1200" dirty="0" smtClean="0">
                <a:solidFill>
                  <a:srgbClr val="0C419A"/>
                </a:solidFill>
                <a:cs typeface="Arial" pitchFamily="34" charset="0"/>
              </a:rPr>
              <a:t>de personnes </a:t>
            </a:r>
            <a:r>
              <a:rPr lang="fr-FR" sz="2400" b="1" kern="1200" dirty="0">
                <a:solidFill>
                  <a:srgbClr val="0C419A"/>
                </a:solidFill>
                <a:cs typeface="Arial" pitchFamily="34" charset="0"/>
              </a:rPr>
              <a:t>diabétiques hospitalisées </a:t>
            </a:r>
            <a:r>
              <a:rPr lang="fr-FR" sz="2400" b="1" kern="1200" dirty="0" smtClean="0">
                <a:solidFill>
                  <a:srgbClr val="0C419A"/>
                </a:solidFill>
                <a:cs typeface="Arial" pitchFamily="34" charset="0"/>
              </a:rPr>
              <a:t/>
            </a:r>
            <a:br>
              <a:rPr lang="fr-FR" sz="2400" b="1" kern="1200" dirty="0" smtClean="0">
                <a:solidFill>
                  <a:srgbClr val="0C419A"/>
                </a:solidFill>
                <a:cs typeface="Arial" pitchFamily="34" charset="0"/>
              </a:rPr>
            </a:br>
            <a:r>
              <a:rPr lang="fr-FR" sz="2400" b="1" kern="1200" dirty="0" smtClean="0">
                <a:solidFill>
                  <a:srgbClr val="0C419A"/>
                </a:solidFill>
                <a:cs typeface="Arial" pitchFamily="34" charset="0"/>
              </a:rPr>
              <a:t>pour amputation </a:t>
            </a:r>
            <a:r>
              <a:rPr lang="fr-FR" sz="2400" b="1" kern="1200" dirty="0">
                <a:solidFill>
                  <a:srgbClr val="0C419A"/>
                </a:solidFill>
                <a:cs typeface="Arial" pitchFamily="34" charset="0"/>
              </a:rPr>
              <a:t>ou plaie du </a:t>
            </a:r>
            <a:r>
              <a:rPr lang="fr-FR" sz="2400" b="1" kern="1200" dirty="0" smtClean="0">
                <a:solidFill>
                  <a:srgbClr val="0C419A"/>
                </a:solidFill>
                <a:cs typeface="Arial" pitchFamily="34" charset="0"/>
              </a:rPr>
              <a:t>pied </a:t>
            </a:r>
            <a:br>
              <a:rPr lang="fr-FR" sz="2400" b="1" kern="1200" dirty="0" smtClean="0">
                <a:solidFill>
                  <a:srgbClr val="0C419A"/>
                </a:solidFill>
                <a:cs typeface="Arial" pitchFamily="34" charset="0"/>
              </a:rPr>
            </a:br>
            <a:r>
              <a:rPr lang="fr-FR" sz="2400" b="1" kern="1200" dirty="0" smtClean="0">
                <a:solidFill>
                  <a:srgbClr val="0C419A"/>
                </a:solidFill>
                <a:cs typeface="Arial" pitchFamily="34" charset="0"/>
              </a:rPr>
              <a:t>(</a:t>
            </a:r>
            <a:r>
              <a:rPr lang="fr-FR" sz="2400" b="1" kern="1200" dirty="0">
                <a:solidFill>
                  <a:srgbClr val="0C419A"/>
                </a:solidFill>
                <a:cs typeface="Arial" pitchFamily="34" charset="0"/>
              </a:rPr>
              <a:t>pour 100 000 personnes diabétiques)</a:t>
            </a:r>
          </a:p>
        </p:txBody>
      </p:sp>
      <p:graphicFrame>
        <p:nvGraphicFramePr>
          <p:cNvPr id="78851" name="Object 3"/>
          <p:cNvGraphicFramePr>
            <a:graphicFrameLocks noChangeAspect="1"/>
          </p:cNvGraphicFramePr>
          <p:nvPr/>
        </p:nvGraphicFramePr>
        <p:xfrm>
          <a:off x="1528763" y="1397000"/>
          <a:ext cx="6096000" cy="4067175"/>
        </p:xfrm>
        <a:graphic>
          <a:graphicData uri="http://schemas.openxmlformats.org/presentationml/2006/ole">
            <p:oleObj spid="_x0000_s78863" name="Graphique" r:id="rId4" imgW="6095872" imgH="4067265" progId="MSGraph.Chart.8">
              <p:embed followColorScheme="full"/>
            </p:oleObj>
          </a:graphicData>
        </a:graphic>
      </p:graphicFrame>
      <p:graphicFrame>
        <p:nvGraphicFramePr>
          <p:cNvPr id="78852" name="Object 4"/>
          <p:cNvGraphicFramePr>
            <a:graphicFrameLocks noChangeAspect="1"/>
          </p:cNvGraphicFramePr>
          <p:nvPr/>
        </p:nvGraphicFramePr>
        <p:xfrm>
          <a:off x="600075" y="1857375"/>
          <a:ext cx="8408988" cy="4660900"/>
        </p:xfrm>
        <a:graphic>
          <a:graphicData uri="http://schemas.openxmlformats.org/presentationml/2006/ole">
            <p:oleObj spid="_x0000_s78864" r:id="rId5" imgW="8413209" imgH="4657748" progId="Excel.Sheet.8">
              <p:embed/>
            </p:oleObj>
          </a:graphicData>
        </a:graphic>
      </p:graphicFrame>
      <p:sp>
        <p:nvSpPr>
          <p:cNvPr id="36869" name="Text Box 7"/>
          <p:cNvSpPr txBox="1">
            <a:spLocks noChangeArrowheads="1"/>
          </p:cNvSpPr>
          <p:nvPr/>
        </p:nvSpPr>
        <p:spPr bwMode="auto">
          <a:xfrm>
            <a:off x="5624513" y="2212975"/>
            <a:ext cx="3541712"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1600" dirty="0" smtClean="0">
                <a:solidFill>
                  <a:srgbClr val="0070C0"/>
                </a:solidFill>
                <a:latin typeface="+mj-lt"/>
              </a:rPr>
              <a:t>Taux bruts de personnes diabétiques hospitalisées en 2011 pour Amputation   270 / 100 000 </a:t>
            </a:r>
          </a:p>
          <a:p>
            <a:pPr eaLnBrk="1" hangingPunct="1">
              <a:defRPr/>
            </a:pPr>
            <a:r>
              <a:rPr lang="fr-FR" sz="1600" dirty="0" smtClean="0">
                <a:solidFill>
                  <a:srgbClr val="0070C0"/>
                </a:solidFill>
                <a:latin typeface="+mj-lt"/>
              </a:rPr>
              <a:t>        Plaie du pied 620 / 100 000</a:t>
            </a:r>
          </a:p>
          <a:p>
            <a:pPr eaLnBrk="1" hangingPunct="1">
              <a:defRPr/>
            </a:pPr>
            <a:r>
              <a:rPr lang="fr-FR" sz="1600" dirty="0" smtClean="0">
                <a:solidFill>
                  <a:srgbClr val="0070C0"/>
                </a:solidFill>
                <a:latin typeface="+mj-lt"/>
              </a:rPr>
              <a:t>                    </a:t>
            </a:r>
          </a:p>
        </p:txBody>
      </p:sp>
      <p:sp>
        <p:nvSpPr>
          <p:cNvPr id="78854" name="Rectangle 6"/>
          <p:cNvSpPr>
            <a:spLocks noChangeArrowheads="1"/>
          </p:cNvSpPr>
          <p:nvPr/>
        </p:nvSpPr>
        <p:spPr bwMode="auto">
          <a:xfrm>
            <a:off x="5624513" y="2232025"/>
            <a:ext cx="3333750" cy="3459163"/>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ctrTitle" idx="4294967295"/>
          </p:nvPr>
        </p:nvSpPr>
        <p:spPr bwMode="auto">
          <a:xfrm>
            <a:off x="96838" y="88900"/>
            <a:ext cx="9191625" cy="14462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fr-FR" sz="2400" b="1" kern="1200" dirty="0">
                <a:solidFill>
                  <a:srgbClr val="0C419A"/>
                </a:solidFill>
                <a:cs typeface="Arial" pitchFamily="34" charset="0"/>
              </a:rPr>
              <a:t>Recours au forfait </a:t>
            </a:r>
            <a:r>
              <a:rPr lang="fr-FR" sz="2400" b="1" kern="1200" dirty="0" err="1">
                <a:solidFill>
                  <a:srgbClr val="0C419A"/>
                </a:solidFill>
                <a:cs typeface="Arial" pitchFamily="34" charset="0"/>
              </a:rPr>
              <a:t>podologique</a:t>
            </a:r>
            <a:r>
              <a:rPr lang="fr-FR" sz="2400" b="1" kern="1200" dirty="0">
                <a:solidFill>
                  <a:srgbClr val="0C419A"/>
                </a:solidFill>
                <a:cs typeface="Arial" pitchFamily="34" charset="0"/>
              </a:rPr>
              <a:t> </a:t>
            </a:r>
            <a:br>
              <a:rPr lang="fr-FR" sz="2400" b="1" kern="1200" dirty="0">
                <a:solidFill>
                  <a:srgbClr val="0C419A"/>
                </a:solidFill>
                <a:cs typeface="Arial" pitchFamily="34" charset="0"/>
              </a:rPr>
            </a:br>
            <a:r>
              <a:rPr lang="fr-FR" sz="2400" b="1" kern="1200" dirty="0">
                <a:solidFill>
                  <a:srgbClr val="0C419A"/>
                </a:solidFill>
                <a:cs typeface="Arial" pitchFamily="34" charset="0"/>
              </a:rPr>
              <a:t>avant et après hospitalisation pour </a:t>
            </a:r>
            <a:br>
              <a:rPr lang="fr-FR" sz="2400" b="1" kern="1200" dirty="0">
                <a:solidFill>
                  <a:srgbClr val="0C419A"/>
                </a:solidFill>
                <a:cs typeface="Arial" pitchFamily="34" charset="0"/>
              </a:rPr>
            </a:br>
            <a:r>
              <a:rPr lang="fr-FR" sz="2400" b="1" kern="1200" dirty="0">
                <a:solidFill>
                  <a:srgbClr val="0C419A"/>
                </a:solidFill>
                <a:cs typeface="Arial" pitchFamily="34" charset="0"/>
              </a:rPr>
              <a:t>amputation (AMI) ou plaie du pied (PP) en 2010</a:t>
            </a:r>
          </a:p>
        </p:txBody>
      </p:sp>
      <p:graphicFrame>
        <p:nvGraphicFramePr>
          <p:cNvPr id="136195" name="Group 3"/>
          <p:cNvGraphicFramePr>
            <a:graphicFrameLocks noGrp="1"/>
          </p:cNvGraphicFramePr>
          <p:nvPr/>
        </p:nvGraphicFramePr>
        <p:xfrm>
          <a:off x="531813" y="2097088"/>
          <a:ext cx="7980363" cy="3206750"/>
        </p:xfrm>
        <a:graphic>
          <a:graphicData uri="http://schemas.openxmlformats.org/drawingml/2006/table">
            <a:tbl>
              <a:tblPr/>
              <a:tblGrid>
                <a:gridCol w="2660121"/>
                <a:gridCol w="2660121"/>
                <a:gridCol w="2660121"/>
              </a:tblGrid>
              <a:tr h="3963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Forfaits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Hospitalisation en 2010 pour</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fr-FR"/>
                    </a:p>
                  </a:txBody>
                  <a:tcPr/>
                </a:tc>
              </a:tr>
              <a:tr h="5544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err="1" smtClean="0">
                          <a:ln>
                            <a:noFill/>
                          </a:ln>
                          <a:solidFill>
                            <a:srgbClr val="0070C0"/>
                          </a:solidFill>
                          <a:effectLst/>
                          <a:latin typeface="Arial" charset="0"/>
                        </a:rPr>
                        <a:t>podologiques</a:t>
                      </a:r>
                      <a:endParaRPr kumimoji="0" lang="fr-FR" sz="2000" b="0" i="0" u="none" strike="noStrike" cap="none" normalizeH="0" baseline="0" dirty="0" smtClean="0">
                        <a:ln>
                          <a:noFill/>
                        </a:ln>
                        <a:solidFill>
                          <a:srgbClr val="0070C0"/>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Plaie du pied</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Amputation</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2795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12 mois avant*</a:t>
                      </a:r>
                    </a:p>
                  </a:txBody>
                  <a:tcPr marT="45732" marB="4573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13 %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2,7 séances***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par patient </a:t>
                      </a:r>
                    </a:p>
                  </a:txBody>
                  <a:tcPr marT="45732" marB="4573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12 %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2,6 séances***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par patient </a:t>
                      </a:r>
                    </a:p>
                  </a:txBody>
                  <a:tcPr marT="45732" marB="4573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r h="112795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12 mois après**</a:t>
                      </a:r>
                    </a:p>
                  </a:txBody>
                  <a:tcPr marT="45732" marB="4573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19 %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3,1 séances***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par patient </a:t>
                      </a:r>
                    </a:p>
                  </a:txBody>
                  <a:tcPr marT="45732" marB="4573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19 %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2,9 séances***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charset="0"/>
                        </a:rPr>
                        <a:t>par patient </a:t>
                      </a:r>
                    </a:p>
                  </a:txBody>
                  <a:tcPr marT="45732" marB="4573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37909" name="Text Box 7"/>
          <p:cNvSpPr txBox="1">
            <a:spLocks noChangeArrowheads="1"/>
          </p:cNvSpPr>
          <p:nvPr/>
        </p:nvSpPr>
        <p:spPr bwMode="auto">
          <a:xfrm>
            <a:off x="1244600" y="5453063"/>
            <a:ext cx="7269163" cy="1169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1400" b="0" dirty="0" smtClean="0">
                <a:solidFill>
                  <a:srgbClr val="000000"/>
                </a:solidFill>
                <a:latin typeface="+mj-lt"/>
              </a:rPr>
              <a:t>  *   Sans hospitalisation pour PP ou AMI durant ces 12 mois</a:t>
            </a:r>
          </a:p>
          <a:p>
            <a:pPr eaLnBrk="1" hangingPunct="1">
              <a:defRPr/>
            </a:pPr>
            <a:r>
              <a:rPr lang="fr-FR" sz="1400" b="0" dirty="0" smtClean="0">
                <a:solidFill>
                  <a:srgbClr val="000000"/>
                </a:solidFill>
                <a:latin typeface="+mj-lt"/>
              </a:rPr>
              <a:t>**   Sans décès ni </a:t>
            </a:r>
            <a:r>
              <a:rPr lang="fr-FR" sz="1400" b="0" dirty="0" err="1" smtClean="0">
                <a:solidFill>
                  <a:srgbClr val="000000"/>
                </a:solidFill>
                <a:latin typeface="+mj-lt"/>
              </a:rPr>
              <a:t>réhospitalisation</a:t>
            </a:r>
            <a:r>
              <a:rPr lang="fr-FR" sz="1400" b="0" dirty="0" smtClean="0">
                <a:solidFill>
                  <a:srgbClr val="000000"/>
                </a:solidFill>
                <a:latin typeface="+mj-lt"/>
              </a:rPr>
              <a:t> pour PP ou AMI durant ces 12 mois</a:t>
            </a:r>
          </a:p>
          <a:p>
            <a:pPr eaLnBrk="1" hangingPunct="1">
              <a:defRPr/>
            </a:pPr>
            <a:r>
              <a:rPr lang="fr-FR" sz="1400" b="0" dirty="0" smtClean="0">
                <a:solidFill>
                  <a:srgbClr val="000000"/>
                </a:solidFill>
                <a:latin typeface="+mj-lt"/>
              </a:rPr>
              <a:t>*** Parmi ceux ayant bénéficié d’un forfait </a:t>
            </a:r>
            <a:r>
              <a:rPr lang="fr-FR" sz="1400" b="0" dirty="0" err="1" smtClean="0">
                <a:solidFill>
                  <a:srgbClr val="000000"/>
                </a:solidFill>
                <a:latin typeface="+mj-lt"/>
              </a:rPr>
              <a:t>podologique</a:t>
            </a:r>
            <a:endParaRPr lang="fr-FR" sz="1400" b="0" dirty="0" smtClean="0">
              <a:solidFill>
                <a:srgbClr val="000000"/>
              </a:solidFill>
              <a:latin typeface="+mj-lt"/>
            </a:endParaRPr>
          </a:p>
          <a:p>
            <a:pPr eaLnBrk="1" hangingPunct="1">
              <a:defRPr/>
            </a:pPr>
            <a:endParaRPr lang="fr-FR" sz="1400" b="0" dirty="0" smtClean="0">
              <a:solidFill>
                <a:srgbClr val="000000"/>
              </a:solidFill>
              <a:latin typeface="+mj-lt"/>
            </a:endParaRPr>
          </a:p>
          <a:p>
            <a:pPr eaLnBrk="1" hangingPunct="1">
              <a:buFontTx/>
              <a:buChar char="-"/>
              <a:defRPr/>
            </a:pPr>
            <a:endParaRPr lang="fr-FR" sz="1400" b="0" dirty="0" smtClean="0">
              <a:solidFill>
                <a:srgbClr val="000000"/>
              </a:solidFill>
              <a:latin typeface="+mj-lt"/>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7"/>
          <p:cNvSpPr txBox="1">
            <a:spLocks noChangeArrowheads="1"/>
          </p:cNvSpPr>
          <p:nvPr/>
        </p:nvSpPr>
        <p:spPr bwMode="auto">
          <a:xfrm>
            <a:off x="508000" y="3068638"/>
            <a:ext cx="8636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eaLnBrk="1" hangingPunct="1"/>
            <a:endParaRPr lang="fr-FR" sz="1600">
              <a:solidFill>
                <a:srgbClr val="3366CC"/>
              </a:solidFill>
              <a:latin typeface="Calibri" pitchFamily="34" charset="0"/>
            </a:endParaRPr>
          </a:p>
        </p:txBody>
      </p:sp>
      <p:sp>
        <p:nvSpPr>
          <p:cNvPr id="133123" name="Rectangle 5"/>
          <p:cNvSpPr>
            <a:spLocks noChangeArrowheads="1"/>
          </p:cNvSpPr>
          <p:nvPr/>
        </p:nvSpPr>
        <p:spPr bwMode="auto">
          <a:xfrm>
            <a:off x="400050" y="-365125"/>
            <a:ext cx="8743950" cy="209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r>
              <a:rPr lang="fr-FR" sz="2400" dirty="0">
                <a:solidFill>
                  <a:srgbClr val="422D9B"/>
                </a:solidFill>
                <a:latin typeface="+mj-lt"/>
              </a:rPr>
              <a:t>Evolution du nombre d’actes </a:t>
            </a:r>
            <a:r>
              <a:rPr lang="fr-FR" sz="2400" dirty="0" err="1">
                <a:solidFill>
                  <a:srgbClr val="422D9B"/>
                </a:solidFill>
                <a:latin typeface="+mj-lt"/>
              </a:rPr>
              <a:t>podologiques</a:t>
            </a:r>
            <a:r>
              <a:rPr lang="fr-FR" sz="2400" dirty="0">
                <a:solidFill>
                  <a:srgbClr val="422D9B"/>
                </a:solidFill>
                <a:latin typeface="+mj-lt"/>
              </a:rPr>
              <a:t> </a:t>
            </a:r>
            <a:br>
              <a:rPr lang="fr-FR" sz="2400" dirty="0">
                <a:solidFill>
                  <a:srgbClr val="422D9B"/>
                </a:solidFill>
                <a:latin typeface="+mj-lt"/>
              </a:rPr>
            </a:br>
            <a:r>
              <a:rPr lang="fr-FR" sz="2400" dirty="0">
                <a:solidFill>
                  <a:srgbClr val="422D9B"/>
                </a:solidFill>
                <a:latin typeface="+mj-lt"/>
              </a:rPr>
              <a:t>et de patients diabétiques pris en charge pour forfait </a:t>
            </a:r>
            <a:r>
              <a:rPr lang="fr-FR" sz="2400" dirty="0" err="1">
                <a:solidFill>
                  <a:srgbClr val="422D9B"/>
                </a:solidFill>
                <a:latin typeface="+mj-lt"/>
              </a:rPr>
              <a:t>podologique</a:t>
            </a:r>
            <a:r>
              <a:rPr lang="fr-FR" sz="2400" dirty="0">
                <a:solidFill>
                  <a:srgbClr val="422D9B"/>
                </a:solidFill>
                <a:latin typeface="+mj-lt"/>
              </a:rPr>
              <a:t>, 2009-2012 (tous régimes)</a:t>
            </a:r>
          </a:p>
        </p:txBody>
      </p:sp>
      <p:graphicFrame>
        <p:nvGraphicFramePr>
          <p:cNvPr id="133124" name="Group 4"/>
          <p:cNvGraphicFramePr>
            <a:graphicFrameLocks noGrp="1"/>
          </p:cNvGraphicFramePr>
          <p:nvPr/>
        </p:nvGraphicFramePr>
        <p:xfrm>
          <a:off x="400050" y="1512888"/>
          <a:ext cx="8308975" cy="3784775"/>
        </p:xfrm>
        <a:graphic>
          <a:graphicData uri="http://schemas.openxmlformats.org/drawingml/2006/table">
            <a:tbl>
              <a:tblPr/>
              <a:tblGrid>
                <a:gridCol w="904875"/>
                <a:gridCol w="1385888"/>
                <a:gridCol w="1425575"/>
                <a:gridCol w="1239837"/>
                <a:gridCol w="1878013"/>
                <a:gridCol w="1474787"/>
              </a:tblGrid>
              <a:tr h="11758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2000" b="0" i="0" u="none" strike="noStrike" cap="none" normalizeH="0" baseline="0" dirty="0" smtClean="0">
                        <a:ln>
                          <a:noFill/>
                        </a:ln>
                        <a:solidFill>
                          <a:srgbClr val="0070C0"/>
                        </a:solidFill>
                        <a:effectLst/>
                        <a:latin typeface="Arial" pitchFamily="34" charset="0"/>
                      </a:endParaRPr>
                    </a:p>
                  </a:txBody>
                  <a:tcPr marT="45701" marB="45701"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N pédicures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rgbClr val="0070C0"/>
                          </a:solidFill>
                          <a:effectLst/>
                          <a:latin typeface="Arial" pitchFamily="34" charset="0"/>
                        </a:rPr>
                        <a:t>(% des podologues)</a:t>
                      </a:r>
                    </a:p>
                  </a:txBody>
                  <a:tcPr marT="45701" marB="4570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patients</a:t>
                      </a:r>
                    </a:p>
                  </a:txBody>
                  <a:tcPr marT="45701" marB="4570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actes</a:t>
                      </a:r>
                    </a:p>
                  </a:txBody>
                  <a:tcPr marT="45701" marB="4570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actes/patient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(moyenne)</a:t>
                      </a:r>
                    </a:p>
                  </a:txBody>
                  <a:tcPr marT="45701" marB="4570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Montant total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remboursé</a:t>
                      </a:r>
                    </a:p>
                  </a:txBody>
                  <a:tcPr marT="45701" marB="45701"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521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2009</a:t>
                      </a:r>
                    </a:p>
                  </a:txBody>
                  <a:tcPr marT="45701" marB="4570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6 385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smtClean="0">
                          <a:ln>
                            <a:noFill/>
                          </a:ln>
                          <a:solidFill>
                            <a:srgbClr val="0070C0"/>
                          </a:solidFill>
                          <a:effectLst/>
                          <a:latin typeface="Arial" pitchFamily="34" charset="0"/>
                        </a:rPr>
                        <a:t>(71%)</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67 297</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155 980</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2,3</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3,957 M</a:t>
                      </a:r>
                    </a:p>
                  </a:txBody>
                  <a:tcPr marT="45701" marB="4570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521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2010</a:t>
                      </a:r>
                    </a:p>
                  </a:txBody>
                  <a:tcPr marT="45701" marB="4570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6 982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smtClean="0">
                          <a:ln>
                            <a:noFill/>
                          </a:ln>
                          <a:solidFill>
                            <a:srgbClr val="0070C0"/>
                          </a:solidFill>
                          <a:effectLst/>
                          <a:latin typeface="Arial" pitchFamily="34" charset="0"/>
                        </a:rPr>
                        <a:t>(76%)</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96 584</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242 505</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2,5</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6,217 M</a:t>
                      </a:r>
                    </a:p>
                  </a:txBody>
                  <a:tcPr marT="45701" marB="4570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521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2011</a:t>
                      </a:r>
                    </a:p>
                  </a:txBody>
                  <a:tcPr marT="45701" marB="4570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7 820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smtClean="0">
                          <a:ln>
                            <a:noFill/>
                          </a:ln>
                          <a:solidFill>
                            <a:srgbClr val="0070C0"/>
                          </a:solidFill>
                          <a:effectLst/>
                          <a:latin typeface="Arial" pitchFamily="34" charset="0"/>
                        </a:rPr>
                        <a:t>(81%)</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125 818</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rgbClr val="0070C0"/>
                          </a:solidFill>
                          <a:effectLst/>
                          <a:latin typeface="Arial" pitchFamily="34" charset="0"/>
                        </a:rPr>
                        <a:t>328 241</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2,6</a:t>
                      </a:r>
                    </a:p>
                  </a:txBody>
                  <a:tcPr marT="45701" marB="4570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rgbClr val="0070C0"/>
                          </a:solidFill>
                          <a:effectLst/>
                          <a:latin typeface="Arial" pitchFamily="34" charset="0"/>
                        </a:rPr>
                        <a:t>8,478 M</a:t>
                      </a:r>
                    </a:p>
                  </a:txBody>
                  <a:tcPr marT="45701" marB="4570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521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0" i="1" u="none" strike="noStrike" cap="none" normalizeH="0" baseline="0" smtClean="0">
                          <a:ln>
                            <a:noFill/>
                          </a:ln>
                          <a:solidFill>
                            <a:srgbClr val="0070C0"/>
                          </a:solidFill>
                          <a:effectLst/>
                          <a:latin typeface="Arial" pitchFamily="34" charset="0"/>
                        </a:rPr>
                        <a:t>2012*</a:t>
                      </a:r>
                    </a:p>
                  </a:txBody>
                  <a:tcPr marT="45701" marB="45701"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1" u="none" strike="noStrike" cap="none" normalizeH="0" baseline="0" smtClean="0">
                          <a:ln>
                            <a:noFill/>
                          </a:ln>
                          <a:solidFill>
                            <a:srgbClr val="0070C0"/>
                          </a:solidFill>
                          <a:effectLst/>
                          <a:latin typeface="Arial" pitchFamily="34" charset="0"/>
                        </a:rPr>
                        <a:t>8 282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smtClean="0">
                          <a:ln>
                            <a:noFill/>
                          </a:ln>
                          <a:solidFill>
                            <a:srgbClr val="0070C0"/>
                          </a:solidFill>
                          <a:effectLst/>
                          <a:latin typeface="Arial" pitchFamily="34" charset="0"/>
                        </a:rPr>
                        <a:t>(86%)</a:t>
                      </a:r>
                    </a:p>
                  </a:txBody>
                  <a:tcPr marT="45701" marB="45701"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1" u="none" strike="noStrike" cap="none" normalizeH="0" baseline="0" smtClean="0">
                          <a:ln>
                            <a:noFill/>
                          </a:ln>
                          <a:solidFill>
                            <a:srgbClr val="0070C0"/>
                          </a:solidFill>
                          <a:effectLst/>
                          <a:latin typeface="Arial" pitchFamily="34" charset="0"/>
                        </a:rPr>
                        <a:t>148 528</a:t>
                      </a:r>
                    </a:p>
                  </a:txBody>
                  <a:tcPr marT="45701" marB="45701"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1" u="none" strike="noStrike" cap="none" normalizeH="0" baseline="0" smtClean="0">
                          <a:ln>
                            <a:noFill/>
                          </a:ln>
                          <a:solidFill>
                            <a:srgbClr val="0070C0"/>
                          </a:solidFill>
                          <a:effectLst/>
                          <a:latin typeface="Arial" pitchFamily="34" charset="0"/>
                        </a:rPr>
                        <a:t>381 588</a:t>
                      </a:r>
                    </a:p>
                  </a:txBody>
                  <a:tcPr marT="45701" marB="45701"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1" u="none" strike="noStrike" cap="none" normalizeH="0" baseline="0" smtClean="0">
                          <a:ln>
                            <a:noFill/>
                          </a:ln>
                          <a:solidFill>
                            <a:srgbClr val="0070C0"/>
                          </a:solidFill>
                          <a:effectLst/>
                          <a:latin typeface="Arial" pitchFamily="34" charset="0"/>
                        </a:rPr>
                        <a:t>2,6</a:t>
                      </a:r>
                    </a:p>
                  </a:txBody>
                  <a:tcPr marT="45701" marB="45701"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0" i="1" u="none" strike="noStrike" cap="none" normalizeH="0" baseline="0" dirty="0" smtClean="0">
                          <a:ln>
                            <a:noFill/>
                          </a:ln>
                          <a:solidFill>
                            <a:srgbClr val="0070C0"/>
                          </a:solidFill>
                          <a:effectLst/>
                          <a:latin typeface="Arial" pitchFamily="34" charset="0"/>
                        </a:rPr>
                        <a:t>9,928 M</a:t>
                      </a:r>
                    </a:p>
                  </a:txBody>
                  <a:tcPr marT="45701" marB="45701"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33171" name="Text Box 7"/>
          <p:cNvSpPr txBox="1">
            <a:spLocks noChangeArrowheads="1"/>
          </p:cNvSpPr>
          <p:nvPr/>
        </p:nvSpPr>
        <p:spPr bwMode="auto">
          <a:xfrm>
            <a:off x="692150" y="5503863"/>
            <a:ext cx="7337425" cy="954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0"/>
              </a:spcBef>
              <a:spcAft>
                <a:spcPct val="0"/>
              </a:spcAft>
              <a:defRPr sz="1200">
                <a:solidFill>
                  <a:schemeClr val="tx1"/>
                </a:solidFill>
                <a:latin typeface="Calibri" pitchFamily="34" charset="0"/>
              </a:defRPr>
            </a:lvl6pPr>
            <a:lvl7pPr marL="2971800" indent="-228600" eaLnBrk="0" fontAlgn="base" hangingPunct="0">
              <a:spcBef>
                <a:spcPct val="0"/>
              </a:spcBef>
              <a:spcAft>
                <a:spcPct val="0"/>
              </a:spcAft>
              <a:defRPr sz="1200">
                <a:solidFill>
                  <a:schemeClr val="tx1"/>
                </a:solidFill>
                <a:latin typeface="Calibri" pitchFamily="34" charset="0"/>
              </a:defRPr>
            </a:lvl7pPr>
            <a:lvl8pPr marL="3429000" indent="-228600" eaLnBrk="0" fontAlgn="base" hangingPunct="0">
              <a:spcBef>
                <a:spcPct val="0"/>
              </a:spcBef>
              <a:spcAft>
                <a:spcPct val="0"/>
              </a:spcAft>
              <a:defRPr sz="1200">
                <a:solidFill>
                  <a:schemeClr val="tx1"/>
                </a:solidFill>
                <a:latin typeface="Calibri" pitchFamily="34" charset="0"/>
              </a:defRPr>
            </a:lvl8pPr>
            <a:lvl9pPr marL="3886200" indent="-228600" eaLnBrk="0" fontAlgn="base" hangingPunct="0">
              <a:spcBef>
                <a:spcPct val="0"/>
              </a:spcBef>
              <a:spcAft>
                <a:spcPct val="0"/>
              </a:spcAft>
              <a:defRPr sz="1200">
                <a:solidFill>
                  <a:schemeClr val="tx1"/>
                </a:solidFill>
                <a:latin typeface="Calibri" pitchFamily="34" charset="0"/>
              </a:defRPr>
            </a:lvl9pPr>
          </a:lstStyle>
          <a:p>
            <a:pPr>
              <a:defRPr/>
            </a:pPr>
            <a:r>
              <a:rPr lang="fr-FR" sz="1400" b="0" dirty="0" smtClean="0">
                <a:solidFill>
                  <a:srgbClr val="000000"/>
                </a:solidFill>
                <a:latin typeface="+mj-lt"/>
              </a:rPr>
              <a:t>*Données 2012 incomplètes pour les mois de novembre et décembre 2012</a:t>
            </a:r>
          </a:p>
          <a:p>
            <a:pPr>
              <a:defRPr/>
            </a:pPr>
            <a:r>
              <a:rPr lang="fr-FR" sz="1400" b="0" dirty="0" smtClean="0">
                <a:solidFill>
                  <a:srgbClr val="000000"/>
                </a:solidFill>
                <a:latin typeface="+mj-lt"/>
              </a:rPr>
              <a:t>(remboursements à fin janvier 2013 – France entière)</a:t>
            </a:r>
          </a:p>
          <a:p>
            <a:pPr>
              <a:defRPr/>
            </a:pPr>
            <a:r>
              <a:rPr lang="fr-FR" sz="1400" b="0" dirty="0" smtClean="0">
                <a:solidFill>
                  <a:srgbClr val="000000"/>
                </a:solidFill>
                <a:latin typeface="+mj-lt"/>
              </a:rPr>
              <a:t>9 619 podologues libéraux au 31 décembre 2011 (SNIR-PS)</a:t>
            </a:r>
          </a:p>
          <a:p>
            <a:pPr algn="ctr">
              <a:defRPr/>
            </a:pPr>
            <a:endParaRPr lang="fr-FR" sz="1400" b="0" dirty="0" smtClean="0">
              <a:solidFill>
                <a:srgbClr val="000000"/>
              </a:solidFill>
              <a:latin typeface="+mj-lt"/>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9"/>
          <p:cNvSpPr>
            <a:spLocks noGrp="1" noChangeArrowheads="1"/>
          </p:cNvSpPr>
          <p:nvPr>
            <p:ph type="title"/>
          </p:nvPr>
        </p:nvSpPr>
        <p:spPr bwMode="auto">
          <a:xfrm>
            <a:off x="611188" y="347663"/>
            <a:ext cx="7793037" cy="6953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sz="3200" smtClean="0"/>
              <a:t>Etude des pratiques en</a:t>
            </a:r>
            <a:br>
              <a:rPr lang="fr-FR" sz="3200" smtClean="0"/>
            </a:br>
            <a:r>
              <a:rPr lang="fr-FR" sz="3200" smtClean="0"/>
              <a:t>chirurgie bariatrique</a:t>
            </a:r>
            <a:endParaRPr lang="fr-FR" sz="3200" smtClean="0">
              <a:solidFill>
                <a:schemeClr val="tx1"/>
              </a:solidFill>
            </a:endParaRPr>
          </a:p>
        </p:txBody>
      </p:sp>
      <p:pic>
        <p:nvPicPr>
          <p:cNvPr id="81923"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68313" y="1844675"/>
            <a:ext cx="2447925" cy="3024188"/>
          </a:xfrm>
          <a:noFill/>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4" name="Picture 4"/>
          <p:cNvPicPr>
            <a:picLocks noGrp="1" noChangeAspect="1" noChangeArrowheads="1"/>
          </p:cNvPicPr>
          <p:nvPr>
            <p:ph sz="quarter" idx="2"/>
          </p:nvPr>
        </p:nvPicPr>
        <p:blipFill>
          <a:blip r:embed="rId3">
            <a:extLst>
              <a:ext uri="{28A0092B-C50C-407E-A947-70E740481C1C}">
                <a14:useLocalDpi xmlns:a14="http://schemas.microsoft.com/office/drawing/2010/main" xmlns="" val="0"/>
              </a:ext>
            </a:extLst>
          </a:blip>
          <a:srcRect/>
          <a:stretch>
            <a:fillRect/>
          </a:stretch>
        </p:blipFill>
        <p:spPr bwMode="auto">
          <a:xfrm>
            <a:off x="3348038" y="1844675"/>
            <a:ext cx="2314575" cy="3024188"/>
          </a:xfrm>
          <a:noFill/>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5" name="Picture 3"/>
          <p:cNvPicPr>
            <a:picLocks noGrp="1" noChangeAspect="1" noChangeArrowheads="1"/>
          </p:cNvPicPr>
          <p:nvPr>
            <p:ph sz="quarter" idx="3"/>
          </p:nvPr>
        </p:nvPicPr>
        <p:blipFill>
          <a:blip r:embed="rId4">
            <a:extLst>
              <a:ext uri="{28A0092B-C50C-407E-A947-70E740481C1C}">
                <a14:useLocalDpi xmlns:a14="http://schemas.microsoft.com/office/drawing/2010/main" xmlns="" val="0"/>
              </a:ext>
            </a:extLst>
          </a:blip>
          <a:srcRect/>
          <a:stretch>
            <a:fillRect/>
          </a:stretch>
        </p:blipFill>
        <p:spPr bwMode="auto">
          <a:xfrm>
            <a:off x="5940425" y="1844675"/>
            <a:ext cx="2693988" cy="3024188"/>
          </a:xfrm>
          <a:noFill/>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6" name="Text Box 5"/>
          <p:cNvSpPr txBox="1">
            <a:spLocks noChangeArrowheads="1"/>
          </p:cNvSpPr>
          <p:nvPr/>
        </p:nvSpPr>
        <p:spPr bwMode="auto">
          <a:xfrm>
            <a:off x="2925763" y="6237288"/>
            <a:ext cx="3413125" cy="33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E9B0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spcBef>
                <a:spcPct val="50000"/>
              </a:spcBef>
            </a:pPr>
            <a:r>
              <a:rPr lang="fr-FR" sz="1600" i="1">
                <a:solidFill>
                  <a:srgbClr val="666699"/>
                </a:solidFill>
                <a:cs typeface="Arial" pitchFamily="34" charset="0"/>
              </a:rPr>
              <a:t>DeMaria, NEJM 2007</a:t>
            </a:r>
          </a:p>
        </p:txBody>
      </p:sp>
      <p:sp>
        <p:nvSpPr>
          <p:cNvPr id="81927" name="Text Box 5"/>
          <p:cNvSpPr txBox="1">
            <a:spLocks noChangeArrowheads="1"/>
          </p:cNvSpPr>
          <p:nvPr/>
        </p:nvSpPr>
        <p:spPr bwMode="auto">
          <a:xfrm>
            <a:off x="0" y="4940300"/>
            <a:ext cx="3563938"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E9B0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spcBef>
                <a:spcPct val="50000"/>
              </a:spcBef>
            </a:pPr>
            <a:r>
              <a:rPr lang="fr-FR" sz="1600" i="1">
                <a:solidFill>
                  <a:srgbClr val="004D99"/>
                </a:solidFill>
                <a:latin typeface="Century Gothic" pitchFamily="34" charset="0"/>
                <a:cs typeface="Arial" pitchFamily="34" charset="0"/>
              </a:rPr>
              <a:t>Anneau gastrique ajustable  </a:t>
            </a:r>
          </a:p>
        </p:txBody>
      </p:sp>
      <p:sp>
        <p:nvSpPr>
          <p:cNvPr id="81928" name="Text Box 5"/>
          <p:cNvSpPr txBox="1">
            <a:spLocks noChangeArrowheads="1"/>
          </p:cNvSpPr>
          <p:nvPr/>
        </p:nvSpPr>
        <p:spPr bwMode="auto">
          <a:xfrm>
            <a:off x="2700338" y="4940300"/>
            <a:ext cx="3413125"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E9B0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spcBef>
                <a:spcPct val="50000"/>
              </a:spcBef>
            </a:pPr>
            <a:r>
              <a:rPr lang="fr-FR" sz="1600" i="1">
                <a:solidFill>
                  <a:srgbClr val="004D99"/>
                </a:solidFill>
                <a:latin typeface="Century Gothic" pitchFamily="34" charset="0"/>
                <a:cs typeface="Arial" pitchFamily="34" charset="0"/>
              </a:rPr>
              <a:t>« By-pass » gastrique  </a:t>
            </a:r>
          </a:p>
        </p:txBody>
      </p:sp>
      <p:sp>
        <p:nvSpPr>
          <p:cNvPr id="81929" name="Text Box 5"/>
          <p:cNvSpPr txBox="1">
            <a:spLocks noChangeArrowheads="1"/>
          </p:cNvSpPr>
          <p:nvPr/>
        </p:nvSpPr>
        <p:spPr bwMode="auto">
          <a:xfrm>
            <a:off x="5724525" y="4940300"/>
            <a:ext cx="3203575"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E9B0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spcBef>
                <a:spcPct val="50000"/>
              </a:spcBef>
            </a:pPr>
            <a:r>
              <a:rPr lang="fr-FR" sz="1600" i="1">
                <a:solidFill>
                  <a:srgbClr val="004D99"/>
                </a:solidFill>
                <a:latin typeface="Century Gothic" pitchFamily="34" charset="0"/>
                <a:cs typeface="Arial" pitchFamily="34" charset="0"/>
              </a:rPr>
              <a:t>« Sleeve gastrectomie »  </a:t>
            </a:r>
          </a:p>
          <a:p>
            <a:pPr algn="ctr">
              <a:spcBef>
                <a:spcPct val="50000"/>
              </a:spcBef>
            </a:pPr>
            <a:endParaRPr lang="fr-FR" sz="1600" i="1">
              <a:solidFill>
                <a:srgbClr val="004D99"/>
              </a:solidFill>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11188" y="188913"/>
            <a:ext cx="7993062" cy="7921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FR" smtClean="0"/>
              <a:t>Tendances temporelles des actes de chirurgie bariatrique, </a:t>
            </a:r>
            <a:br>
              <a:rPr lang="fr-FR" smtClean="0"/>
            </a:br>
            <a:r>
              <a:rPr lang="fr-FR" smtClean="0"/>
              <a:t>par acte, de 2006 à 2013</a:t>
            </a:r>
          </a:p>
        </p:txBody>
      </p:sp>
      <p:sp>
        <p:nvSpPr>
          <p:cNvPr id="82947" name="Text Box 5"/>
          <p:cNvSpPr txBox="1">
            <a:spLocks noChangeArrowheads="1"/>
          </p:cNvSpPr>
          <p:nvPr/>
        </p:nvSpPr>
        <p:spPr bwMode="auto">
          <a:xfrm>
            <a:off x="7524750" y="3625850"/>
            <a:ext cx="1690688"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E9B0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spcBef>
                <a:spcPct val="50000"/>
              </a:spcBef>
            </a:pPr>
            <a:r>
              <a:rPr lang="fr-FR" sz="1400">
                <a:solidFill>
                  <a:srgbClr val="0070C0"/>
                </a:solidFill>
                <a:cs typeface="Arial" pitchFamily="34" charset="0"/>
              </a:rPr>
              <a:t>13% (n= 5 447)</a:t>
            </a:r>
          </a:p>
        </p:txBody>
      </p:sp>
      <p:sp>
        <p:nvSpPr>
          <p:cNvPr id="82948" name="Text Box 5"/>
          <p:cNvSpPr txBox="1">
            <a:spLocks noChangeArrowheads="1"/>
          </p:cNvSpPr>
          <p:nvPr/>
        </p:nvSpPr>
        <p:spPr bwMode="auto">
          <a:xfrm>
            <a:off x="7524750" y="3121025"/>
            <a:ext cx="1749425"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E9B0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spcBef>
                <a:spcPct val="50000"/>
              </a:spcBef>
            </a:pPr>
            <a:r>
              <a:rPr lang="fr-FR" sz="1400">
                <a:solidFill>
                  <a:srgbClr val="0070C0"/>
                </a:solidFill>
                <a:cs typeface="Arial" pitchFamily="34" charset="0"/>
              </a:rPr>
              <a:t>31% (n=13 086)</a:t>
            </a:r>
          </a:p>
        </p:txBody>
      </p:sp>
      <p:sp>
        <p:nvSpPr>
          <p:cNvPr id="82949" name="Rectangle 1"/>
          <p:cNvSpPr>
            <a:spLocks noChangeArrowheads="1"/>
          </p:cNvSpPr>
          <p:nvPr/>
        </p:nvSpPr>
        <p:spPr bwMode="auto">
          <a:xfrm>
            <a:off x="7624763" y="2636838"/>
            <a:ext cx="15652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pPr>
            <a:r>
              <a:rPr lang="fr-FR" sz="1400">
                <a:solidFill>
                  <a:srgbClr val="0070C0"/>
                </a:solidFill>
                <a:cs typeface="Arial" pitchFamily="34" charset="0"/>
              </a:rPr>
              <a:t>56% (n=24 190)</a:t>
            </a:r>
          </a:p>
        </p:txBody>
      </p:sp>
      <p:sp>
        <p:nvSpPr>
          <p:cNvPr id="82950" name="Rectangle 2"/>
          <p:cNvSpPr>
            <a:spLocks noChangeArrowheads="1"/>
          </p:cNvSpPr>
          <p:nvPr/>
        </p:nvSpPr>
        <p:spPr bwMode="auto">
          <a:xfrm>
            <a:off x="7102475" y="4086225"/>
            <a:ext cx="2087563"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pPr>
            <a:r>
              <a:rPr lang="fr-FR" sz="1400">
                <a:solidFill>
                  <a:srgbClr val="0070C0"/>
                </a:solidFill>
                <a:cs typeface="Arial" pitchFamily="34" charset="0"/>
              </a:rPr>
              <a:t>(N= 42 815 actes </a:t>
            </a:r>
          </a:p>
          <a:p>
            <a:pPr algn="ctr">
              <a:spcBef>
                <a:spcPct val="50000"/>
              </a:spcBef>
            </a:pPr>
            <a:r>
              <a:rPr lang="fr-FR" sz="1400">
                <a:solidFill>
                  <a:srgbClr val="0070C0"/>
                </a:solidFill>
                <a:cs typeface="Arial" pitchFamily="34" charset="0"/>
              </a:rPr>
              <a:t>dont 92 dérivation bp.)</a:t>
            </a:r>
          </a:p>
        </p:txBody>
      </p:sp>
      <p:graphicFrame>
        <p:nvGraphicFramePr>
          <p:cNvPr id="82951" name="Graphique 11"/>
          <p:cNvGraphicFramePr>
            <a:graphicFrameLocks/>
          </p:cNvGraphicFramePr>
          <p:nvPr/>
        </p:nvGraphicFramePr>
        <p:xfrm>
          <a:off x="4763" y="1577975"/>
          <a:ext cx="7661275" cy="4087813"/>
        </p:xfrm>
        <a:graphic>
          <a:graphicData uri="http://schemas.openxmlformats.org/presentationml/2006/ole">
            <p:oleObj spid="_x0000_s82956" r:id="rId4" imgW="7663336" imgH="4084674" progId="Excel.Sheet.8">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539750" y="117475"/>
            <a:ext cx="8208963" cy="5032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smtClean="0"/>
              <a:t>Chirurgie bariatrique chez les moins de 20 ans</a:t>
            </a:r>
            <a:endParaRPr lang="fr-FR" smtClean="0">
              <a:solidFill>
                <a:srgbClr val="FF0000"/>
              </a:solidFill>
            </a:endParaRPr>
          </a:p>
        </p:txBody>
      </p:sp>
      <p:sp>
        <p:nvSpPr>
          <p:cNvPr id="199683" name="Text Box 3"/>
          <p:cNvSpPr txBox="1">
            <a:spLocks noChangeArrowheads="1"/>
          </p:cNvSpPr>
          <p:nvPr/>
        </p:nvSpPr>
        <p:spPr bwMode="auto">
          <a:xfrm>
            <a:off x="749300" y="820738"/>
            <a:ext cx="7488238" cy="1816100"/>
          </a:xfrm>
          <a:prstGeom prst="rect">
            <a:avLst/>
          </a:prstGeom>
          <a:solidFill>
            <a:schemeClr val="bg2">
              <a:lumMod val="95000"/>
            </a:schemeClr>
          </a:solidFill>
          <a:ln>
            <a:noFill/>
          </a:ln>
          <a:effectLst/>
          <a:extLst/>
        </p:spPr>
        <p:txBody>
          <a:bodyPr>
            <a:spAutoFit/>
          </a:bodyPr>
          <a:lstStyle/>
          <a:p>
            <a:pPr>
              <a:spcBef>
                <a:spcPct val="50000"/>
              </a:spcBef>
              <a:buClr>
                <a:srgbClr val="297FD5"/>
              </a:buClr>
              <a:buFont typeface="Wingdings" pitchFamily="2" charset="2"/>
              <a:buNone/>
              <a:defRPr/>
            </a:pPr>
            <a:r>
              <a:rPr lang="fr-FR" sz="1600" dirty="0">
                <a:solidFill>
                  <a:srgbClr val="004D99"/>
                </a:solidFill>
                <a:latin typeface="Century Gothic"/>
                <a:ea typeface="ＭＳ Ｐゴシック" pitchFamily="34" charset="-128"/>
                <a:cs typeface="Arial" charset="0"/>
              </a:rPr>
              <a:t>Nombre d’opérés		   	&lt; 18 ans		&lt; 20 ans 	</a:t>
            </a:r>
          </a:p>
          <a:p>
            <a:pPr>
              <a:spcBef>
                <a:spcPct val="50000"/>
              </a:spcBef>
              <a:buClr>
                <a:srgbClr val="297FD5"/>
              </a:buClr>
              <a:buFont typeface="Wingdings" pitchFamily="2" charset="2"/>
              <a:buNone/>
              <a:defRPr/>
            </a:pPr>
            <a:r>
              <a:rPr lang="fr-FR" sz="1600" dirty="0">
                <a:solidFill>
                  <a:srgbClr val="0070C0"/>
                </a:solidFill>
                <a:latin typeface="Century Gothic"/>
                <a:ea typeface="ＭＳ Ｐゴシック" pitchFamily="34" charset="-128"/>
                <a:cs typeface="Arial" charset="0"/>
              </a:rPr>
              <a:t>2009 				53 		539</a:t>
            </a:r>
          </a:p>
          <a:p>
            <a:pPr>
              <a:spcBef>
                <a:spcPct val="50000"/>
              </a:spcBef>
              <a:buClr>
                <a:srgbClr val="297FD5"/>
              </a:buClr>
              <a:buFont typeface="Wingdings" pitchFamily="2" charset="2"/>
              <a:buNone/>
              <a:defRPr/>
            </a:pPr>
            <a:r>
              <a:rPr lang="fr-FR" sz="1600" dirty="0">
                <a:solidFill>
                  <a:srgbClr val="0070C0"/>
                </a:solidFill>
                <a:latin typeface="Century Gothic"/>
                <a:ea typeface="ＭＳ Ｐゴシック" pitchFamily="34" charset="-128"/>
                <a:cs typeface="Arial" charset="0"/>
              </a:rPr>
              <a:t>2011 				114		700	</a:t>
            </a:r>
          </a:p>
          <a:p>
            <a:pPr>
              <a:spcBef>
                <a:spcPct val="50000"/>
              </a:spcBef>
              <a:buClr>
                <a:srgbClr val="297FD5"/>
              </a:buClr>
              <a:buFont typeface="Wingdings" pitchFamily="2" charset="2"/>
              <a:buNone/>
              <a:defRPr/>
            </a:pPr>
            <a:r>
              <a:rPr lang="fr-FR" sz="1600" dirty="0">
                <a:solidFill>
                  <a:srgbClr val="0070C0"/>
                </a:solidFill>
                <a:latin typeface="Century Gothic"/>
                <a:ea typeface="ＭＳ Ｐゴシック" pitchFamily="34" charset="-128"/>
                <a:cs typeface="Arial" charset="0"/>
              </a:rPr>
              <a:t>2012  				124		801	</a:t>
            </a:r>
          </a:p>
          <a:p>
            <a:pPr>
              <a:spcBef>
                <a:spcPct val="50000"/>
              </a:spcBef>
              <a:buClr>
                <a:srgbClr val="297FD5"/>
              </a:buClr>
              <a:buFont typeface="Wingdings" pitchFamily="2" charset="2"/>
              <a:buNone/>
              <a:defRPr/>
            </a:pPr>
            <a:r>
              <a:rPr lang="fr-FR" sz="1600" dirty="0">
                <a:solidFill>
                  <a:srgbClr val="0070C0"/>
                </a:solidFill>
                <a:latin typeface="Century Gothic"/>
                <a:ea typeface="ＭＳ Ｐゴシック" pitchFamily="34" charset="-128"/>
                <a:cs typeface="Arial" charset="0"/>
              </a:rPr>
              <a:t>2013 </a:t>
            </a:r>
            <a:r>
              <a:rPr lang="fr-FR" sz="1400" dirty="0">
                <a:solidFill>
                  <a:srgbClr val="0070C0"/>
                </a:solidFill>
                <a:latin typeface="Century Gothic"/>
                <a:ea typeface="ＭＳ Ｐゴシック" pitchFamily="34" charset="-128"/>
                <a:cs typeface="Arial" charset="0"/>
              </a:rPr>
              <a:t>(</a:t>
            </a:r>
            <a:r>
              <a:rPr lang="fr-FR" sz="1400" dirty="0">
                <a:solidFill>
                  <a:srgbClr val="0070C0"/>
                </a:solidFill>
                <a:latin typeface="Arial" charset="0"/>
                <a:ea typeface="ＭＳ Ｐゴシック" pitchFamily="34" charset="-128"/>
                <a:cs typeface="Arial" charset="0"/>
              </a:rPr>
              <a:t>11 mois)</a:t>
            </a:r>
            <a:r>
              <a:rPr lang="fr-FR" sz="1400" dirty="0">
                <a:solidFill>
                  <a:srgbClr val="0070C0"/>
                </a:solidFill>
                <a:latin typeface="Century Gothic"/>
                <a:ea typeface="ＭＳ Ｐゴシック" pitchFamily="34" charset="-128"/>
                <a:cs typeface="Arial" charset="0"/>
              </a:rPr>
              <a:t> 			</a:t>
            </a:r>
            <a:r>
              <a:rPr lang="fr-FR" sz="1600" dirty="0">
                <a:solidFill>
                  <a:srgbClr val="0070C0"/>
                </a:solidFill>
                <a:latin typeface="Century Gothic"/>
                <a:ea typeface="ＭＳ Ｐゴシック" pitchFamily="34" charset="-128"/>
                <a:cs typeface="Arial" charset="0"/>
              </a:rPr>
              <a:t>109 		711</a:t>
            </a:r>
          </a:p>
        </p:txBody>
      </p:sp>
      <p:graphicFrame>
        <p:nvGraphicFramePr>
          <p:cNvPr id="9" name="Group 3"/>
          <p:cNvGraphicFramePr>
            <a:graphicFrameLocks noGrp="1"/>
          </p:cNvGraphicFramePr>
          <p:nvPr>
            <p:ph idx="1"/>
          </p:nvPr>
        </p:nvGraphicFramePr>
        <p:xfrm>
          <a:off x="766763" y="2825750"/>
          <a:ext cx="7488237" cy="2906795"/>
        </p:xfrm>
        <a:graphic>
          <a:graphicData uri="http://schemas.openxmlformats.org/drawingml/2006/table">
            <a:tbl>
              <a:tblPr/>
              <a:tblGrid>
                <a:gridCol w="2840365"/>
                <a:gridCol w="1119264"/>
                <a:gridCol w="1119264"/>
                <a:gridCol w="1204672"/>
                <a:gridCol w="1204672"/>
              </a:tblGrid>
              <a:tr h="359918">
                <a:tc>
                  <a:txBody>
                    <a:bodyPr/>
                    <a:lstStyle/>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outerShdw blurRad="38100" dist="38100" dir="2700000" algn="tl">
                              <a:srgbClr val="000000">
                                <a:alpha val="43137"/>
                              </a:srgbClr>
                            </a:outerShdw>
                          </a:effectLst>
                          <a:latin typeface="+mj-lt"/>
                        </a:rPr>
                        <a:t>Actes (2011)</a:t>
                      </a:r>
                    </a:p>
                  </a:txBody>
                  <a:tcPr marL="91433" marR="91433" marT="45704" marB="45704" horzOverflow="overflow">
                    <a:lnL cap="flat">
                      <a:noFill/>
                    </a:lnL>
                    <a:lnR>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11-17 ans</a:t>
                      </a:r>
                    </a:p>
                  </a:txBody>
                  <a:tcPr marL="91433" marR="91433" marT="45704" marB="45704" horzOverflow="overflow">
                    <a:lnL>
                      <a:noFill/>
                    </a:lnL>
                    <a:lnR>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18-19 ans</a:t>
                      </a:r>
                    </a:p>
                  </a:txBody>
                  <a:tcPr marL="91433" marR="91433" marT="45704" marB="45704" horzOverflow="overflow">
                    <a:lnL>
                      <a:noFill/>
                    </a:lnL>
                    <a:lnR cap="flat">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fr-FR"/>
                    </a:p>
                  </a:txBody>
                  <a:tcPr/>
                </a:tc>
              </a:tr>
              <a:tr h="335166">
                <a:tc>
                  <a:txBody>
                    <a:bodyPr/>
                    <a:lstStyle/>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endParaRPr kumimoji="0" lang="fr-FR" sz="1600" b="1" i="0" u="none" strike="noStrike" cap="none" normalizeH="0" baseline="0" dirty="0" smtClean="0">
                        <a:ln>
                          <a:noFill/>
                        </a:ln>
                        <a:solidFill>
                          <a:schemeClr val="tx2"/>
                        </a:solidFill>
                        <a:effectLst>
                          <a:outerShdw blurRad="38100" dist="38100" dir="2700000" algn="tl">
                            <a:srgbClr val="000000">
                              <a:alpha val="43137"/>
                            </a:srgbClr>
                          </a:outerShdw>
                        </a:effectLst>
                        <a:latin typeface="+mj-lt"/>
                      </a:endParaRPr>
                    </a:p>
                  </a:txBody>
                  <a:tcPr marL="91433" marR="91433" marT="45704" marB="45704" horzOverflow="overflow">
                    <a:lnL cap="flat">
                      <a:noFill/>
                    </a:lnL>
                    <a:lnR>
                      <a:noFill/>
                    </a:lnR>
                    <a:lnT w="285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n</a:t>
                      </a:r>
                    </a:p>
                  </a:txBody>
                  <a:tcPr marL="91433" marR="91433" marT="45704" marB="45704" horzOverflow="overflow">
                    <a:lnL>
                      <a:noFill/>
                    </a:lnL>
                    <a:lnR>
                      <a:noFill/>
                    </a:lnR>
                    <a:lnT w="285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a:t>
                      </a:r>
                    </a:p>
                  </a:txBody>
                  <a:tcPr marL="91433" marR="91433" marT="45704" marB="45704" horzOverflow="overflow">
                    <a:lnL>
                      <a:noFill/>
                    </a:lnL>
                    <a:lnR>
                      <a:noFill/>
                    </a:lnR>
                    <a:lnT w="285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n</a:t>
                      </a:r>
                    </a:p>
                  </a:txBody>
                  <a:tcPr marL="91433" marR="91433" marT="45704" marB="45704" horzOverflow="overflow">
                    <a:lnL>
                      <a:noFill/>
                    </a:lnL>
                    <a:lnR cap="flat">
                      <a:noFill/>
                    </a:lnR>
                    <a:lnT w="285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a:t>
                      </a:r>
                    </a:p>
                  </a:txBody>
                  <a:tcPr marL="91433" marR="91433" marT="45704" marB="45704" horzOverflow="overflow">
                    <a:lnL>
                      <a:noFill/>
                    </a:lnL>
                    <a:lnR cap="flat">
                      <a:noFill/>
                    </a:lnR>
                    <a:lnT w="285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31901">
                <a:tc>
                  <a:txBody>
                    <a:bodyPr/>
                    <a:lstStyle/>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Anneau gastrique</a:t>
                      </a:r>
                    </a:p>
                  </a:txBody>
                  <a:tcPr marL="91433" marR="91433" marT="45704" marB="45704" horzOverflow="overflow">
                    <a:lnL cap="flat">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78</a:t>
                      </a:r>
                    </a:p>
                  </a:txBody>
                  <a:tcPr marL="91433" marR="91433" marT="45704" marB="45704" horzOverflow="overflow">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67</a:t>
                      </a:r>
                    </a:p>
                  </a:txBody>
                  <a:tcPr marL="91433" marR="91433" marT="45704" marB="45704" horzOverflow="overflow">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smtClean="0">
                          <a:ln>
                            <a:noFill/>
                          </a:ln>
                          <a:solidFill>
                            <a:schemeClr val="tx2"/>
                          </a:solidFill>
                          <a:effectLst/>
                          <a:latin typeface="+mj-lt"/>
                        </a:rPr>
                        <a:t>277</a:t>
                      </a:r>
                    </a:p>
                  </a:txBody>
                  <a:tcPr marL="91433" marR="91433" marT="45704" marB="45704" horzOverflow="overflow">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47</a:t>
                      </a:r>
                    </a:p>
                  </a:txBody>
                  <a:tcPr marL="91433" marR="91433" marT="45704" marB="45704" horzOverflow="overflow">
                    <a:lnL>
                      <a:noFill/>
                    </a:lnL>
                    <a:lnR cap="flat">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31901">
                <a:tc>
                  <a:txBody>
                    <a:bodyPr/>
                    <a:lstStyle/>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err="1" smtClean="0">
                          <a:ln>
                            <a:noFill/>
                          </a:ln>
                          <a:solidFill>
                            <a:schemeClr val="tx2"/>
                          </a:solidFill>
                          <a:effectLst/>
                          <a:latin typeface="+mj-lt"/>
                        </a:rPr>
                        <a:t>Sleeve</a:t>
                      </a:r>
                      <a:r>
                        <a:rPr kumimoji="0" lang="fr-FR" sz="1600" b="1" i="0" u="none" strike="noStrike" cap="none" normalizeH="0" baseline="0" dirty="0" smtClean="0">
                          <a:ln>
                            <a:noFill/>
                          </a:ln>
                          <a:solidFill>
                            <a:schemeClr val="tx2"/>
                          </a:solidFill>
                          <a:effectLst/>
                          <a:latin typeface="+mj-lt"/>
                        </a:rPr>
                        <a:t> </a:t>
                      </a:r>
                      <a:r>
                        <a:rPr kumimoji="0" lang="fr-FR" sz="1600" b="1" i="0" u="none" strike="noStrike" cap="none" normalizeH="0" baseline="0" dirty="0" err="1" smtClean="0">
                          <a:ln>
                            <a:noFill/>
                          </a:ln>
                          <a:solidFill>
                            <a:schemeClr val="tx2"/>
                          </a:solidFill>
                          <a:effectLst/>
                          <a:latin typeface="+mj-lt"/>
                        </a:rPr>
                        <a:t>gastrectomy</a:t>
                      </a:r>
                      <a:endParaRPr kumimoji="0" lang="fr-FR" sz="1600" b="1" i="0" u="none" strike="noStrike" cap="none" normalizeH="0" baseline="0" dirty="0" smtClean="0">
                        <a:ln>
                          <a:noFill/>
                        </a:ln>
                        <a:solidFill>
                          <a:schemeClr val="tx2"/>
                        </a:solidFill>
                        <a:effectLst/>
                        <a:latin typeface="+mj-lt"/>
                      </a:endParaRPr>
                    </a:p>
                  </a:txBody>
                  <a:tcPr marL="91433" marR="91433" marT="45704" marB="45704"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12</a:t>
                      </a:r>
                    </a:p>
                  </a:txBody>
                  <a:tcPr marL="91433" marR="91433" marT="45704" marB="45704"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10</a:t>
                      </a:r>
                    </a:p>
                  </a:txBody>
                  <a:tcPr marL="91433" marR="91433" marT="45704" marB="45704"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217</a:t>
                      </a:r>
                    </a:p>
                  </a:txBody>
                  <a:tcPr marL="91433" marR="91433" marT="45704" marB="45704"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37</a:t>
                      </a:r>
                    </a:p>
                  </a:txBody>
                  <a:tcPr marL="91433" marR="91433" marT="45704" marB="45704"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33241">
                <a:tc>
                  <a:txBody>
                    <a:bodyPr/>
                    <a:lstStyle/>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By-pass gastrique</a:t>
                      </a:r>
                    </a:p>
                  </a:txBody>
                  <a:tcPr marL="91433" marR="91433" marT="45704" marB="45704"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25</a:t>
                      </a:r>
                    </a:p>
                  </a:txBody>
                  <a:tcPr marL="91433" marR="91433" marT="45704" marB="45704"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22</a:t>
                      </a:r>
                    </a:p>
                  </a:txBody>
                  <a:tcPr marL="91433" marR="91433" marT="45704" marB="45704"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  92</a:t>
                      </a:r>
                    </a:p>
                  </a:txBody>
                  <a:tcPr marL="91433" marR="91433" marT="45704" marB="45704"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16</a:t>
                      </a:r>
                    </a:p>
                  </a:txBody>
                  <a:tcPr marL="91433" marR="91433" marT="45704" marB="45704"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30562">
                <a:tc>
                  <a:txBody>
                    <a:bodyPr/>
                    <a:lstStyle/>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400" b="1" i="0" u="none" strike="noStrike" cap="none" normalizeH="0" baseline="0" dirty="0" smtClean="0">
                          <a:ln>
                            <a:noFill/>
                          </a:ln>
                          <a:solidFill>
                            <a:schemeClr val="tx2"/>
                          </a:solidFill>
                          <a:effectLst/>
                          <a:latin typeface="+mj-lt"/>
                        </a:rPr>
                        <a:t>Dérivation </a:t>
                      </a:r>
                      <a:r>
                        <a:rPr kumimoji="0" lang="fr-FR" sz="1400" b="1" i="0" u="none" strike="noStrike" cap="none" normalizeH="0" baseline="0" dirty="0" err="1" smtClean="0">
                          <a:ln>
                            <a:noFill/>
                          </a:ln>
                          <a:solidFill>
                            <a:schemeClr val="tx2"/>
                          </a:solidFill>
                          <a:effectLst/>
                          <a:latin typeface="+mj-lt"/>
                        </a:rPr>
                        <a:t>biliopancréatique</a:t>
                      </a:r>
                      <a:r>
                        <a:rPr kumimoji="0" lang="fr-FR" sz="1400" b="1" i="0" u="none" strike="noStrike" cap="none" normalizeH="0" baseline="0" dirty="0" smtClean="0">
                          <a:ln>
                            <a:noFill/>
                          </a:ln>
                          <a:solidFill>
                            <a:schemeClr val="tx2"/>
                          </a:solidFill>
                          <a:effectLst/>
                          <a:latin typeface="+mj-lt"/>
                        </a:rPr>
                        <a:t> </a:t>
                      </a:r>
                    </a:p>
                  </a:txBody>
                  <a:tcPr marL="91433" marR="91433" marT="45704" marB="45704" horzOverflow="overflow">
                    <a:lnL cap="flat">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  1</a:t>
                      </a:r>
                    </a:p>
                  </a:txBody>
                  <a:tcPr marL="91433" marR="91433" marT="45704" marB="45704" horzOverflow="overflow">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folHlink"/>
                          </a:solidFill>
                          <a:effectLst/>
                          <a:latin typeface="+mj-lt"/>
                        </a:rPr>
                        <a:t>-</a:t>
                      </a:r>
                    </a:p>
                  </a:txBody>
                  <a:tcPr marL="91433" marR="91433" marT="45704" marB="45704" horzOverflow="overflow">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smtClean="0">
                          <a:ln>
                            <a:noFill/>
                          </a:ln>
                          <a:solidFill>
                            <a:schemeClr val="tx2"/>
                          </a:solidFill>
                          <a:effectLst/>
                          <a:latin typeface="+mj-lt"/>
                        </a:rPr>
                        <a:t>   1</a:t>
                      </a:r>
                    </a:p>
                  </a:txBody>
                  <a:tcPr marL="91433" marR="91433" marT="45704" marB="45704" horzOverflow="overflow">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1600" b="1" i="0" u="none" strike="noStrike" cap="none" normalizeH="0" baseline="0" dirty="0" smtClean="0">
                          <a:ln>
                            <a:noFill/>
                          </a:ln>
                          <a:solidFill>
                            <a:schemeClr val="tx2"/>
                          </a:solidFill>
                          <a:effectLst/>
                          <a:latin typeface="+mj-lt"/>
                        </a:rPr>
                        <a:t>-</a:t>
                      </a:r>
                    </a:p>
                  </a:txBody>
                  <a:tcPr marL="91433" marR="91433" marT="45704" marB="45704" horzOverflow="overflow">
                    <a:lnL>
                      <a:noFill/>
                    </a:lnL>
                    <a:lnR cap="flat">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84024">
                <a:tc>
                  <a:txBody>
                    <a:bodyPr/>
                    <a:lstStyle/>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2000" b="1" i="0" u="none" strike="noStrike" cap="none" normalizeH="0" baseline="0" dirty="0" smtClean="0">
                          <a:ln>
                            <a:noFill/>
                          </a:ln>
                          <a:solidFill>
                            <a:schemeClr val="tx2"/>
                          </a:solidFill>
                          <a:effectLst/>
                          <a:latin typeface="+mj-lt"/>
                        </a:rPr>
                        <a:t>Total </a:t>
                      </a:r>
                    </a:p>
                  </a:txBody>
                  <a:tcPr marL="91433" marR="91433" marT="45704" marB="45704" horzOverflow="overflow">
                    <a:lnL cap="flat">
                      <a:noFill/>
                    </a:lnL>
                    <a:lnR>
                      <a:noFill/>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2000" b="1" i="0" u="none" strike="noStrike" cap="none" normalizeH="0" baseline="0" dirty="0" smtClean="0">
                          <a:ln>
                            <a:noFill/>
                          </a:ln>
                          <a:solidFill>
                            <a:schemeClr val="folHlink"/>
                          </a:solidFill>
                          <a:effectLst/>
                          <a:latin typeface="+mj-lt"/>
                        </a:rPr>
                        <a:t>116</a:t>
                      </a:r>
                    </a:p>
                  </a:txBody>
                  <a:tcPr marL="91433" marR="91433" marT="45704" marB="45704" horzOverflow="overflow">
                    <a:lnL>
                      <a:noFill/>
                    </a:lnL>
                    <a:lnR>
                      <a:noFill/>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2000" b="1" i="0" u="none" strike="noStrike" cap="none" normalizeH="0" baseline="0" dirty="0" smtClean="0">
                          <a:ln>
                            <a:noFill/>
                          </a:ln>
                          <a:solidFill>
                            <a:schemeClr val="folHlink"/>
                          </a:solidFill>
                          <a:effectLst/>
                          <a:latin typeface="+mj-lt"/>
                        </a:rPr>
                        <a:t>-</a:t>
                      </a:r>
                    </a:p>
                  </a:txBody>
                  <a:tcPr marL="91433" marR="91433" marT="45704" marB="45704" horzOverflow="overflow">
                    <a:lnL>
                      <a:noFill/>
                    </a:lnL>
                    <a:lnR>
                      <a:noFill/>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2000" b="1" i="0" u="none" strike="noStrike" cap="none" normalizeH="0" baseline="0" dirty="0" smtClean="0">
                          <a:ln>
                            <a:noFill/>
                          </a:ln>
                          <a:solidFill>
                            <a:schemeClr val="tx2"/>
                          </a:solidFill>
                          <a:effectLst/>
                          <a:latin typeface="+mj-lt"/>
                        </a:rPr>
                        <a:t>587</a:t>
                      </a:r>
                    </a:p>
                  </a:txBody>
                  <a:tcPr marL="91433" marR="91433" marT="45704" marB="45704" horzOverflow="overflow">
                    <a:lnL>
                      <a:noFill/>
                    </a:lnL>
                    <a:lnR>
                      <a:noFill/>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fr-FR" sz="2000" b="1" i="0" u="none" strike="noStrike" cap="none" normalizeH="0" baseline="0" dirty="0" smtClean="0">
                          <a:ln>
                            <a:noFill/>
                          </a:ln>
                          <a:solidFill>
                            <a:schemeClr val="tx2"/>
                          </a:solidFill>
                          <a:effectLst/>
                          <a:latin typeface="+mj-lt"/>
                        </a:rPr>
                        <a:t>-</a:t>
                      </a:r>
                    </a:p>
                  </a:txBody>
                  <a:tcPr marL="91433" marR="91433" marT="45704" marB="45704" horzOverflow="overflow">
                    <a:lnL>
                      <a:noFill/>
                    </a:lnL>
                    <a:lnR cap="flat">
                      <a:noFill/>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bwMode="auto">
          <a:xfrm>
            <a:off x="179388" y="188913"/>
            <a:ext cx="8713787" cy="14620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fr-FR" smtClean="0"/>
              <a:t>Nombre d’interventions de chirurgie bariatrique pratiquées </a:t>
            </a:r>
            <a:br>
              <a:rPr lang="fr-FR" smtClean="0"/>
            </a:br>
            <a:r>
              <a:rPr lang="fr-FR" smtClean="0"/>
              <a:t>par établissement en 2011</a:t>
            </a:r>
            <a:br>
              <a:rPr lang="fr-FR" smtClean="0"/>
            </a:br>
            <a:r>
              <a:rPr lang="fr-FR" smtClean="0"/>
              <a:t>(66% des actes réalisés en secteur privé)</a:t>
            </a:r>
          </a:p>
        </p:txBody>
      </p:sp>
      <p:sp>
        <p:nvSpPr>
          <p:cNvPr id="84995" name="Rectangle 3"/>
          <p:cNvSpPr>
            <a:spLocks noChangeArrowheads="1"/>
          </p:cNvSpPr>
          <p:nvPr/>
        </p:nvSpPr>
        <p:spPr bwMode="auto">
          <a:xfrm>
            <a:off x="0" y="-330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fr-FR" sz="2400">
              <a:solidFill>
                <a:srgbClr val="004D99"/>
              </a:solidFill>
              <a:latin typeface="Times New Roman" pitchFamily="18" charset="0"/>
              <a:cs typeface="Arial" pitchFamily="34" charset="0"/>
            </a:endParaRPr>
          </a:p>
        </p:txBody>
      </p:sp>
      <p:sp>
        <p:nvSpPr>
          <p:cNvPr id="84996" name="Line 4"/>
          <p:cNvSpPr>
            <a:spLocks noChangeShapeType="1"/>
          </p:cNvSpPr>
          <p:nvPr/>
        </p:nvSpPr>
        <p:spPr bwMode="auto">
          <a:xfrm>
            <a:off x="2874963" y="13541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graphicFrame>
        <p:nvGraphicFramePr>
          <p:cNvPr id="80856" name="Group 984"/>
          <p:cNvGraphicFramePr>
            <a:graphicFrameLocks noGrp="1"/>
          </p:cNvGraphicFramePr>
          <p:nvPr/>
        </p:nvGraphicFramePr>
        <p:xfrm>
          <a:off x="466725" y="1341438"/>
          <a:ext cx="8240713" cy="3406776"/>
        </p:xfrm>
        <a:graphic>
          <a:graphicData uri="http://schemas.openxmlformats.org/drawingml/2006/table">
            <a:tbl>
              <a:tblPr/>
              <a:tblGrid>
                <a:gridCol w="3096493"/>
                <a:gridCol w="2088333"/>
                <a:gridCol w="936149"/>
                <a:gridCol w="1224195"/>
                <a:gridCol w="895543"/>
              </a:tblGrid>
              <a:tr h="82280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000080"/>
                          </a:solidFill>
                          <a:effectLst/>
                          <a:latin typeface="+mj-lt"/>
                          <a:ea typeface="Times New Roman" pitchFamily="18" charset="0"/>
                          <a:cs typeface="Arial" charset="0"/>
                        </a:rPr>
                        <a:t>Activité</a:t>
                      </a:r>
                      <a:r>
                        <a:rPr kumimoji="0" lang="en-US" sz="1800" b="1" i="0" u="none" strike="noStrike" cap="none" normalizeH="0" baseline="0" dirty="0" smtClean="0">
                          <a:ln>
                            <a:noFill/>
                          </a:ln>
                          <a:solidFill>
                            <a:srgbClr val="000080"/>
                          </a:solidFill>
                          <a:effectLst/>
                          <a:latin typeface="+mj-lt"/>
                          <a:ea typeface="Times New Roman" pitchFamily="18" charset="0"/>
                          <a:cs typeface="Arial" charset="0"/>
                        </a:rPr>
                        <a:t> en 2011</a:t>
                      </a:r>
                    </a:p>
                  </a:txBody>
                  <a:tcPr marL="91444" marR="91444" marT="45711" marB="45711" anchor="ctr" horzOverflow="overflow">
                    <a:lnL cap="flat">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333399"/>
                          </a:solidFill>
                          <a:effectLst/>
                          <a:latin typeface="+mj-lt"/>
                          <a:ea typeface="Times New Roman" pitchFamily="18" charset="0"/>
                          <a:cs typeface="Arial" charset="0"/>
                        </a:rPr>
                        <a:t>Nb</a:t>
                      </a:r>
                      <a:r>
                        <a:rPr kumimoji="0" lang="en-US" sz="1800" b="1" i="0" u="none" strike="noStrike" cap="none" normalizeH="0" baseline="0" dirty="0" smtClean="0">
                          <a:ln>
                            <a:noFill/>
                          </a:ln>
                          <a:solidFill>
                            <a:srgbClr val="333399"/>
                          </a:solidFill>
                          <a:effectLst/>
                          <a:latin typeface="+mj-lt"/>
                          <a:ea typeface="Times New Roman" pitchFamily="18" charset="0"/>
                          <a:cs typeface="Arial" charset="0"/>
                        </a:rPr>
                        <a:t> </a:t>
                      </a:r>
                      <a:r>
                        <a:rPr kumimoji="0" lang="en-US" sz="1800" b="1" i="0" u="none" strike="noStrike" cap="none" normalizeH="0" baseline="0" dirty="0" err="1" smtClean="0">
                          <a:ln>
                            <a:noFill/>
                          </a:ln>
                          <a:solidFill>
                            <a:srgbClr val="333399"/>
                          </a:solidFill>
                          <a:effectLst/>
                          <a:latin typeface="+mj-lt"/>
                          <a:ea typeface="Times New Roman" pitchFamily="18" charset="0"/>
                          <a:cs typeface="Tahoma" pitchFamily="34" charset="0"/>
                        </a:rPr>
                        <a:t>é</a:t>
                      </a:r>
                      <a:r>
                        <a:rPr kumimoji="0" lang="en-US" sz="1800" b="1" i="0" u="none" strike="noStrike" cap="none" normalizeH="0" baseline="0" dirty="0" err="1" smtClean="0">
                          <a:ln>
                            <a:noFill/>
                          </a:ln>
                          <a:solidFill>
                            <a:srgbClr val="333399"/>
                          </a:solidFill>
                          <a:effectLst/>
                          <a:latin typeface="+mj-lt"/>
                          <a:ea typeface="Times New Roman" pitchFamily="18" charset="0"/>
                          <a:cs typeface="Arial" charset="0"/>
                        </a:rPr>
                        <a:t>tablissements</a:t>
                      </a:r>
                      <a:endParaRPr kumimoji="0" lang="en-US" sz="1800" b="1" i="0" u="none" strike="noStrike" cap="none" normalizeH="0" baseline="0" dirty="0" smtClean="0">
                        <a:ln>
                          <a:noFill/>
                        </a:ln>
                        <a:solidFill>
                          <a:schemeClr val="tx1"/>
                        </a:solidFill>
                        <a:effectLst/>
                        <a:latin typeface="+mj-lt"/>
                      </a:endParaRPr>
                    </a:p>
                  </a:txBody>
                  <a:tcPr marL="91444" marR="91444" marT="45711" marB="45711" anchor="ctr" horzOverflow="overflow">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33399"/>
                          </a:solidFill>
                          <a:effectLst/>
                          <a:latin typeface="+mj-lt"/>
                          <a:cs typeface="Arial" charset="0"/>
                        </a:rPr>
                        <a:t>%</a:t>
                      </a:r>
                      <a:endParaRPr kumimoji="0" lang="en-US" sz="1800" b="1" i="0" u="none" strike="noStrike" cap="none" normalizeH="0" baseline="0" dirty="0" smtClean="0">
                        <a:ln>
                          <a:noFill/>
                        </a:ln>
                        <a:solidFill>
                          <a:schemeClr val="tx1"/>
                        </a:solidFill>
                        <a:effectLst/>
                        <a:latin typeface="+mj-lt"/>
                      </a:endParaRPr>
                    </a:p>
                  </a:txBody>
                  <a:tcPr marL="91444" marR="91444" marT="45711" marB="45711" anchor="ctr" horzOverflow="overflow">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333399"/>
                          </a:solidFill>
                          <a:effectLst/>
                          <a:latin typeface="+mj-lt"/>
                          <a:ea typeface="Times New Roman" pitchFamily="18" charset="0"/>
                          <a:cs typeface="Arial" charset="0"/>
                        </a:rPr>
                        <a:t>Nb</a:t>
                      </a:r>
                      <a:endParaRPr kumimoji="0" lang="en-US" sz="1800" b="1" i="0" u="none" strike="noStrike" cap="none" normalizeH="0" baseline="0" dirty="0" smtClean="0">
                        <a:ln>
                          <a:noFill/>
                        </a:ln>
                        <a:solidFill>
                          <a:srgbClr val="333399"/>
                        </a:solidFill>
                        <a:effectLst/>
                        <a:latin typeface="+mj-lt"/>
                        <a:ea typeface="Times New Roman" pitchFamily="18"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33399"/>
                          </a:solidFill>
                          <a:effectLst/>
                          <a:latin typeface="+mj-lt"/>
                          <a:ea typeface="Times New Roman" pitchFamily="18" charset="0"/>
                          <a:cs typeface="Arial" charset="0"/>
                        </a:rPr>
                        <a:t> </a:t>
                      </a:r>
                      <a:r>
                        <a:rPr kumimoji="0" lang="en-US" sz="1800" b="1" i="0" u="none" strike="noStrike" cap="none" normalizeH="0" baseline="0" dirty="0" err="1" smtClean="0">
                          <a:ln>
                            <a:noFill/>
                          </a:ln>
                          <a:solidFill>
                            <a:srgbClr val="333399"/>
                          </a:solidFill>
                          <a:effectLst/>
                          <a:latin typeface="+mj-lt"/>
                          <a:ea typeface="Times New Roman" pitchFamily="18" charset="0"/>
                          <a:cs typeface="Arial" charset="0"/>
                        </a:rPr>
                        <a:t>actes</a:t>
                      </a:r>
                      <a:endParaRPr kumimoji="0" lang="en-US" sz="1800" b="1" i="0" u="none" strike="noStrike" cap="none" normalizeH="0" baseline="0" dirty="0" smtClean="0">
                        <a:ln>
                          <a:noFill/>
                        </a:ln>
                        <a:solidFill>
                          <a:schemeClr val="tx1"/>
                        </a:solidFill>
                        <a:effectLst/>
                        <a:latin typeface="+mj-lt"/>
                        <a:ea typeface="Times New Roman" pitchFamily="18" charset="0"/>
                        <a:cs typeface="Arial" charset="0"/>
                      </a:endParaRPr>
                    </a:p>
                  </a:txBody>
                  <a:tcPr marL="91444" marR="91444" marT="45711" marB="45711" anchor="ctr" horzOverflow="overflow">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99"/>
                          </a:solidFill>
                          <a:effectLst/>
                          <a:latin typeface="+mj-lt"/>
                          <a:ea typeface="Times New Roman" pitchFamily="18" charset="0"/>
                          <a:cs typeface="Arial" charset="0"/>
                        </a:rPr>
                        <a:t>%</a:t>
                      </a:r>
                      <a:endParaRPr kumimoji="0" lang="en-US" sz="1800" b="1" i="0" u="none" strike="noStrike" cap="none" normalizeH="0" baseline="0" smtClean="0">
                        <a:ln>
                          <a:noFill/>
                        </a:ln>
                        <a:solidFill>
                          <a:schemeClr val="tx1"/>
                        </a:solidFill>
                        <a:effectLst/>
                        <a:latin typeface="+mj-lt"/>
                        <a:ea typeface="Times New Roman" pitchFamily="18" charset="0"/>
                        <a:cs typeface="Arial" charset="0"/>
                      </a:endParaRPr>
                    </a:p>
                  </a:txBody>
                  <a:tcPr marL="91444" marR="91444" marT="45711" marB="45711" anchor="ctr" horzOverflow="overflow">
                    <a:lnL>
                      <a:noFill/>
                    </a:lnL>
                    <a:lnR cap="flat">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r h="43171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80"/>
                          </a:solidFill>
                          <a:effectLst/>
                          <a:latin typeface="+mj-lt"/>
                          <a:cs typeface="Arial" charset="0"/>
                        </a:rPr>
                        <a:t>moins de 30 interventions</a:t>
                      </a:r>
                    </a:p>
                  </a:txBody>
                  <a:tcPr marL="91444" marR="91444" marT="45711" marB="45711" anchor="ctr" horzOverflow="overflow">
                    <a:lnL cap="flat">
                      <a:noFill/>
                    </a:lnL>
                    <a:lnR>
                      <a:noFill/>
                    </a:lnR>
                    <a:lnT w="12700" cap="flat" cmpd="sng" algn="ctr">
                      <a:solidFill>
                        <a:srgbClr val="33333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175</a:t>
                      </a:r>
                    </a:p>
                  </a:txBody>
                  <a:tcPr marL="91444" marR="91444" marT="45711" marB="45711" anchor="ctr" horzOverflow="overflow">
                    <a:lnL>
                      <a:noFill/>
                    </a:lnL>
                    <a:lnR>
                      <a:noFill/>
                    </a:lnR>
                    <a:lnT w="12700" cap="flat" cmpd="sng" algn="ctr">
                      <a:solidFill>
                        <a:srgbClr val="33333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41</a:t>
                      </a:r>
                    </a:p>
                  </a:txBody>
                  <a:tcPr marL="91444" marR="91444" marT="45711" marB="45711" anchor="ctr" horzOverflow="overflow">
                    <a:lnL>
                      <a:noFill/>
                    </a:lnL>
                    <a:lnR>
                      <a:noFill/>
                    </a:lnR>
                    <a:lnT w="12700" cap="flat" cmpd="sng" algn="ctr">
                      <a:solidFill>
                        <a:srgbClr val="33333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1 718</a:t>
                      </a:r>
                    </a:p>
                  </a:txBody>
                  <a:tcPr marL="91444" marR="91444" marT="45711" marB="45711" anchor="ctr" horzOverflow="overflow">
                    <a:lnL>
                      <a:noFill/>
                    </a:lnL>
                    <a:lnR>
                      <a:noFill/>
                    </a:lnR>
                    <a:lnT w="12700" cap="flat" cmpd="sng" algn="ctr">
                      <a:solidFill>
                        <a:srgbClr val="33333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6</a:t>
                      </a:r>
                    </a:p>
                  </a:txBody>
                  <a:tcPr marL="91444" marR="91444" marT="45711" marB="45711" anchor="ctr" horzOverflow="overflow">
                    <a:lnL>
                      <a:noFill/>
                    </a:lnL>
                    <a:lnR cap="flat">
                      <a:noFill/>
                    </a:lnR>
                    <a:lnT w="12700" cap="flat" cmpd="sng" algn="ctr">
                      <a:solidFill>
                        <a:srgbClr val="333333"/>
                      </a:solidFill>
                      <a:prstDash val="solid"/>
                      <a:round/>
                      <a:headEnd type="none" w="med" len="med"/>
                      <a:tailEnd type="none" w="med" len="med"/>
                    </a:lnT>
                    <a:lnB>
                      <a:noFill/>
                    </a:lnB>
                    <a:lnTlToBr>
                      <a:noFill/>
                    </a:lnTlToBr>
                    <a:lnBlToTr>
                      <a:noFill/>
                    </a:lnBlToTr>
                    <a:noFill/>
                  </a:tcPr>
                </a:tc>
              </a:tr>
              <a:tr h="43013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80"/>
                          </a:solidFill>
                          <a:effectLst/>
                          <a:latin typeface="+mj-lt"/>
                          <a:cs typeface="Arial" charset="0"/>
                        </a:rPr>
                        <a:t>de 30 à 49 interventions</a:t>
                      </a:r>
                      <a:endParaRPr kumimoji="0" lang="en-US" sz="1800" b="0" i="0" u="none" strike="noStrike" cap="none" normalizeH="0" baseline="0" smtClean="0">
                        <a:ln>
                          <a:noFill/>
                        </a:ln>
                        <a:solidFill>
                          <a:schemeClr val="tx1"/>
                        </a:solidFill>
                        <a:effectLst/>
                        <a:latin typeface="+mj-lt"/>
                      </a:endParaRPr>
                    </a:p>
                  </a:txBody>
                  <a:tcPr marL="91444" marR="91444" marT="45711" marB="45711"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68</a:t>
                      </a:r>
                    </a:p>
                  </a:txBody>
                  <a:tcPr marL="91444" marR="91444" marT="45711" marB="45711"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16</a:t>
                      </a:r>
                    </a:p>
                  </a:txBody>
                  <a:tcPr marL="91444" marR="91444" marT="45711" marB="45711"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2 690</a:t>
                      </a:r>
                    </a:p>
                  </a:txBody>
                  <a:tcPr marL="91444" marR="91444" marT="45711" marB="45711"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9</a:t>
                      </a:r>
                    </a:p>
                  </a:txBody>
                  <a:tcPr marL="91444" marR="91444" marT="45711" marB="45711" anchor="b" horzOverflow="overflow">
                    <a:lnL>
                      <a:noFill/>
                    </a:lnL>
                    <a:lnR cap="flat">
                      <a:noFill/>
                    </a:lnR>
                    <a:lnT>
                      <a:noFill/>
                    </a:lnT>
                    <a:lnB>
                      <a:noFill/>
                    </a:lnB>
                    <a:lnTlToBr>
                      <a:noFill/>
                    </a:lnTlToBr>
                    <a:lnBlToTr>
                      <a:noFill/>
                    </a:lnBlToTr>
                    <a:noFill/>
                  </a:tcPr>
                </a:tc>
              </a:tr>
              <a:tr h="43013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80"/>
                          </a:solidFill>
                          <a:effectLst/>
                          <a:latin typeface="+mj-lt"/>
                          <a:cs typeface="Arial" charset="0"/>
                        </a:rPr>
                        <a:t>de 50 à 99 interventions</a:t>
                      </a:r>
                      <a:endParaRPr kumimoji="0" lang="en-US" sz="1800" b="0" i="0" u="none" strike="noStrike" cap="none" normalizeH="0" baseline="0" smtClean="0">
                        <a:ln>
                          <a:noFill/>
                        </a:ln>
                        <a:solidFill>
                          <a:schemeClr val="tx1"/>
                        </a:solidFill>
                        <a:effectLst/>
                        <a:latin typeface="+mj-lt"/>
                      </a:endParaRPr>
                    </a:p>
                  </a:txBody>
                  <a:tcPr marL="91444" marR="91444" marT="45711" marB="45711"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86</a:t>
                      </a:r>
                    </a:p>
                  </a:txBody>
                  <a:tcPr marL="91444" marR="91444" marT="45711" marB="45711"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20</a:t>
                      </a:r>
                    </a:p>
                  </a:txBody>
                  <a:tcPr marL="91444" marR="91444" marT="45711" marB="45711"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6 292</a:t>
                      </a:r>
                    </a:p>
                  </a:txBody>
                  <a:tcPr marL="91444" marR="91444" marT="45711" marB="45711"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21</a:t>
                      </a:r>
                    </a:p>
                  </a:txBody>
                  <a:tcPr marL="91444" marR="91444" marT="45711" marB="45711" anchor="b" horzOverflow="overflow">
                    <a:lnL>
                      <a:noFill/>
                    </a:lnL>
                    <a:lnR cap="flat">
                      <a:noFill/>
                    </a:lnR>
                    <a:lnT>
                      <a:noFill/>
                    </a:lnT>
                    <a:lnB>
                      <a:noFill/>
                    </a:lnB>
                    <a:lnTlToBr>
                      <a:noFill/>
                    </a:lnTlToBr>
                    <a:lnBlToTr>
                      <a:noFill/>
                    </a:lnBlToTr>
                    <a:noFill/>
                  </a:tcPr>
                </a:tc>
              </a:tr>
              <a:tr h="43013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80"/>
                          </a:solidFill>
                          <a:effectLst/>
                          <a:latin typeface="+mj-lt"/>
                          <a:cs typeface="Arial" charset="0"/>
                        </a:rPr>
                        <a:t>de 100 à 199 interventions</a:t>
                      </a:r>
                      <a:endParaRPr kumimoji="0" lang="en-US" sz="1800" b="0" i="0" u="none" strike="noStrike" cap="none" normalizeH="0" baseline="0" dirty="0" smtClean="0">
                        <a:ln>
                          <a:noFill/>
                        </a:ln>
                        <a:solidFill>
                          <a:schemeClr val="tx1"/>
                        </a:solidFill>
                        <a:effectLst/>
                        <a:latin typeface="+mj-lt"/>
                      </a:endParaRPr>
                    </a:p>
                  </a:txBody>
                  <a:tcPr marL="91444" marR="91444" marT="45711" marB="45711" anchor="b" horzOverflow="overflow">
                    <a:lnL cap="flat">
                      <a:noFill/>
                    </a:lnL>
                    <a:lnR>
                      <a:noFill/>
                    </a:lnR>
                    <a:lnT>
                      <a:noFill/>
                    </a:lnT>
                    <a:lnB>
                      <a:noFill/>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64</a:t>
                      </a:r>
                    </a:p>
                  </a:txBody>
                  <a:tcPr marL="91444" marR="91444" marT="45711" marB="45711" anchor="b" horzOverflow="overflow">
                    <a:lnL>
                      <a:noFill/>
                    </a:lnL>
                    <a:lnR>
                      <a:noFill/>
                    </a:lnR>
                    <a:lnT>
                      <a:noFill/>
                    </a:lnT>
                    <a:lnB>
                      <a:noFill/>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15</a:t>
                      </a:r>
                    </a:p>
                  </a:txBody>
                  <a:tcPr marL="91444" marR="91444" marT="45711" marB="45711" anchor="b" horzOverflow="overflow">
                    <a:lnL>
                      <a:noFill/>
                    </a:lnL>
                    <a:lnR>
                      <a:noFill/>
                    </a:lnR>
                    <a:lnT>
                      <a:noFill/>
                    </a:lnT>
                    <a:lnB>
                      <a:noFill/>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9 141</a:t>
                      </a:r>
                    </a:p>
                  </a:txBody>
                  <a:tcPr marL="91444" marR="91444" marT="45711" marB="45711" anchor="b" horzOverflow="overflow">
                    <a:lnL>
                      <a:noFill/>
                    </a:lnL>
                    <a:lnR>
                      <a:noFill/>
                    </a:lnR>
                    <a:lnT>
                      <a:noFill/>
                    </a:lnT>
                    <a:lnB>
                      <a:noFill/>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30</a:t>
                      </a:r>
                    </a:p>
                  </a:txBody>
                  <a:tcPr marL="91444" marR="91444" marT="45711" marB="45711" anchor="b" horzOverflow="overflow">
                    <a:lnL>
                      <a:noFill/>
                    </a:lnL>
                    <a:lnR cap="flat">
                      <a:noFill/>
                    </a:lnR>
                    <a:lnT>
                      <a:noFill/>
                    </a:lnT>
                    <a:lnB>
                      <a:noFill/>
                    </a:lnB>
                    <a:lnTlToBr>
                      <a:noFill/>
                    </a:lnTlToBr>
                    <a:lnBlToTr>
                      <a:noFill/>
                    </a:lnBlToTr>
                    <a:solidFill>
                      <a:schemeClr val="accent1">
                        <a:lumMod val="20000"/>
                        <a:lumOff val="80000"/>
                      </a:schemeClr>
                    </a:solidFill>
                  </a:tcPr>
                </a:tc>
              </a:tr>
              <a:tr h="43171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80"/>
                          </a:solidFill>
                          <a:effectLst/>
                          <a:latin typeface="+mj-lt"/>
                          <a:cs typeface="Arial" charset="0"/>
                        </a:rPr>
                        <a:t>200 interventions et +</a:t>
                      </a:r>
                      <a:endParaRPr kumimoji="0" lang="en-US" sz="1800" b="0" i="0" u="none" strike="noStrike" cap="none" normalizeH="0" baseline="0" dirty="0" smtClean="0">
                        <a:ln>
                          <a:noFill/>
                        </a:ln>
                        <a:solidFill>
                          <a:schemeClr val="tx1"/>
                        </a:solidFill>
                        <a:effectLst/>
                        <a:latin typeface="+mj-lt"/>
                      </a:endParaRPr>
                    </a:p>
                  </a:txBody>
                  <a:tcPr marL="91444" marR="91444" marT="45711" marB="45711" anchor="b" horzOverflow="overflow">
                    <a:lnL cap="flat">
                      <a:noFill/>
                    </a:lnL>
                    <a:lnR>
                      <a:noFill/>
                    </a:lnR>
                    <a:lnT>
                      <a:noFill/>
                    </a:lnT>
                    <a:lnB w="12700" cap="flat" cmpd="sng" algn="ctr">
                      <a:solidFill>
                        <a:srgbClr val="333333"/>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32</a:t>
                      </a:r>
                    </a:p>
                  </a:txBody>
                  <a:tcPr marL="91444" marR="91444" marT="45711" marB="45711" anchor="b" horzOverflow="overflow">
                    <a:lnL>
                      <a:noFill/>
                    </a:lnL>
                    <a:lnR>
                      <a:noFill/>
                    </a:lnR>
                    <a:lnT>
                      <a:noFill/>
                    </a:lnT>
                    <a:lnB w="12700" cap="flat" cmpd="sng" algn="ctr">
                      <a:solidFill>
                        <a:srgbClr val="333333"/>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8</a:t>
                      </a:r>
                    </a:p>
                  </a:txBody>
                  <a:tcPr marL="91444" marR="91444" marT="45711" marB="45711" anchor="b" horzOverflow="overflow">
                    <a:lnL>
                      <a:noFill/>
                    </a:lnL>
                    <a:lnR>
                      <a:noFill/>
                    </a:lnR>
                    <a:lnT>
                      <a:noFill/>
                    </a:lnT>
                    <a:lnB w="12700" cap="flat" cmpd="sng" algn="ctr">
                      <a:solidFill>
                        <a:srgbClr val="333333"/>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10 672</a:t>
                      </a:r>
                    </a:p>
                  </a:txBody>
                  <a:tcPr marL="91444" marR="91444" marT="45711" marB="45711" anchor="b" horzOverflow="overflow">
                    <a:lnL>
                      <a:noFill/>
                    </a:lnL>
                    <a:lnR>
                      <a:noFill/>
                    </a:lnR>
                    <a:lnT>
                      <a:noFill/>
                    </a:lnT>
                    <a:lnB w="12700" cap="flat" cmpd="sng" algn="ctr">
                      <a:solidFill>
                        <a:srgbClr val="333333"/>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35</a:t>
                      </a:r>
                    </a:p>
                  </a:txBody>
                  <a:tcPr marL="91444" marR="91444" marT="45711" marB="45711" anchor="b" horzOverflow="overflow">
                    <a:lnL>
                      <a:noFill/>
                    </a:lnL>
                    <a:lnR cap="flat">
                      <a:noFill/>
                    </a:lnR>
                    <a:lnT>
                      <a:noFill/>
                    </a:lnT>
                    <a:lnB w="12700" cap="flat" cmpd="sng" algn="ctr">
                      <a:solidFill>
                        <a:srgbClr val="333333"/>
                      </a:solidFill>
                      <a:prstDash val="solid"/>
                      <a:round/>
                      <a:headEnd type="none" w="med" len="med"/>
                      <a:tailEnd type="none" w="med" len="med"/>
                    </a:lnB>
                    <a:lnTlToBr>
                      <a:noFill/>
                    </a:lnTlToBr>
                    <a:lnBlToTr>
                      <a:noFill/>
                    </a:lnBlToTr>
                    <a:solidFill>
                      <a:schemeClr val="accent1">
                        <a:lumMod val="20000"/>
                        <a:lumOff val="80000"/>
                      </a:schemeClr>
                    </a:solidFill>
                  </a:tcPr>
                </a:tc>
              </a:tr>
              <a:tr h="43013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80"/>
                          </a:solidFill>
                          <a:effectLst/>
                          <a:latin typeface="+mj-lt"/>
                          <a:cs typeface="Arial" charset="0"/>
                        </a:rPr>
                        <a:t>Total</a:t>
                      </a:r>
                      <a:endParaRPr kumimoji="0" lang="en-US" sz="1800" b="0" i="0" u="none" strike="noStrike" cap="none" normalizeH="0" baseline="0" dirty="0" smtClean="0">
                        <a:ln>
                          <a:noFill/>
                        </a:ln>
                        <a:solidFill>
                          <a:schemeClr val="tx1"/>
                        </a:solidFill>
                        <a:effectLst/>
                        <a:latin typeface="+mj-lt"/>
                      </a:endParaRPr>
                    </a:p>
                  </a:txBody>
                  <a:tcPr marL="91444" marR="91444" marT="45711" marB="45711" anchor="b" horzOverflow="overflow">
                    <a:lnL cap="flat">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425</a:t>
                      </a:r>
                    </a:p>
                  </a:txBody>
                  <a:tcPr marL="91444" marR="91444" marT="45711" marB="45711" anchor="b" horzOverflow="overflow">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100</a:t>
                      </a:r>
                    </a:p>
                  </a:txBody>
                  <a:tcPr marL="91444" marR="91444" marT="45711" marB="45711" anchor="b" horzOverflow="overflow">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smtClean="0">
                          <a:ln>
                            <a:noFill/>
                          </a:ln>
                          <a:solidFill>
                            <a:schemeClr val="tx2"/>
                          </a:solidFill>
                          <a:effectLst/>
                          <a:latin typeface="+mj-lt"/>
                        </a:rPr>
                        <a:t>30 513</a:t>
                      </a:r>
                    </a:p>
                  </a:txBody>
                  <a:tcPr marL="91444" marR="91444" marT="45711" marB="45711" anchor="b" horzOverflow="overflow">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fr-FR" sz="1800" b="1" i="0" u="none" strike="noStrike" cap="none" normalizeH="0" baseline="0" dirty="0" smtClean="0">
                          <a:ln>
                            <a:noFill/>
                          </a:ln>
                          <a:solidFill>
                            <a:schemeClr val="tx2"/>
                          </a:solidFill>
                          <a:effectLst/>
                          <a:latin typeface="+mj-lt"/>
                        </a:rPr>
                        <a:t>100</a:t>
                      </a:r>
                    </a:p>
                  </a:txBody>
                  <a:tcPr marL="91444" marR="91444" marT="45711" marB="45711" anchor="b" horzOverflow="overflow">
                    <a:lnL>
                      <a:noFill/>
                    </a:lnL>
                    <a:lnR cap="flat">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noFill/>
                  </a:tcPr>
                </a:tc>
              </a:tr>
            </a:tbl>
          </a:graphicData>
        </a:graphic>
      </p:graphicFrame>
      <p:sp>
        <p:nvSpPr>
          <p:cNvPr id="8" name="Rectangle 2"/>
          <p:cNvSpPr>
            <a:spLocks noChangeArrowheads="1"/>
          </p:cNvSpPr>
          <p:nvPr/>
        </p:nvSpPr>
        <p:spPr bwMode="auto">
          <a:xfrm>
            <a:off x="461963" y="4941888"/>
            <a:ext cx="8250237" cy="774700"/>
          </a:xfrm>
          <a:prstGeom prst="rect">
            <a:avLst/>
          </a:prstGeom>
          <a:solidFill>
            <a:schemeClr val="bg2">
              <a:lumMod val="95000"/>
            </a:schemeClr>
          </a:solidFill>
          <a:ln>
            <a:noFill/>
          </a:ln>
          <a:effectLst/>
        </p:spPr>
        <p:txBody>
          <a:bodyPr anchor="b"/>
          <a:lstStyle/>
          <a:p>
            <a:pPr algn="just">
              <a:defRPr/>
            </a:pPr>
            <a:r>
              <a:rPr lang="fr-FR" sz="1400" dirty="0">
                <a:solidFill>
                  <a:srgbClr val="004D99"/>
                </a:solidFill>
                <a:latin typeface="Century Gothic"/>
                <a:cs typeface="Arial" charset="0"/>
              </a:rPr>
              <a:t>Chez les mineurs : </a:t>
            </a:r>
          </a:p>
          <a:p>
            <a:pPr algn="just">
              <a:defRPr/>
            </a:pPr>
            <a:r>
              <a:rPr lang="fr-FR" sz="1400" dirty="0">
                <a:solidFill>
                  <a:srgbClr val="004D99"/>
                </a:solidFill>
                <a:latin typeface="Century Gothic"/>
                <a:cs typeface="Arial" charset="0"/>
              </a:rPr>
              <a:t>- 116 actes réalisés dans 46 établissements différents</a:t>
            </a:r>
          </a:p>
          <a:p>
            <a:pPr algn="just">
              <a:defRPr/>
            </a:pPr>
            <a:r>
              <a:rPr lang="fr-FR" sz="1400" dirty="0">
                <a:solidFill>
                  <a:srgbClr val="004D99"/>
                </a:solidFill>
                <a:latin typeface="Century Gothic"/>
                <a:cs typeface="Arial" charset="0"/>
              </a:rPr>
              <a:t>- 107 actes réalisés dans 38 établissements faisant plus de 100 actes par an (tous âges)</a:t>
            </a:r>
          </a:p>
        </p:txBody>
      </p:sp>
      <p:sp>
        <p:nvSpPr>
          <p:cNvPr id="2" name="Parenthèse fermante 1"/>
          <p:cNvSpPr/>
          <p:nvPr/>
        </p:nvSpPr>
        <p:spPr>
          <a:xfrm>
            <a:off x="6300788" y="3573463"/>
            <a:ext cx="71437" cy="647700"/>
          </a:xfrm>
          <a:prstGeom prst="righ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solidFill>
                <a:srgbClr val="00B0F0"/>
              </a:solidFill>
            </a:endParaRPr>
          </a:p>
        </p:txBody>
      </p:sp>
      <p:sp>
        <p:nvSpPr>
          <p:cNvPr id="10" name="Parenthèse fermante 9"/>
          <p:cNvSpPr/>
          <p:nvPr/>
        </p:nvSpPr>
        <p:spPr>
          <a:xfrm>
            <a:off x="8459788" y="3573463"/>
            <a:ext cx="73025" cy="647700"/>
          </a:xfrm>
          <a:prstGeom prst="rightBracket">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solidFill>
                <a:srgbClr val="00B0F0"/>
              </a:solidFill>
            </a:endParaRPr>
          </a:p>
        </p:txBody>
      </p:sp>
      <p:sp>
        <p:nvSpPr>
          <p:cNvPr id="3" name="Ellipse 2"/>
          <p:cNvSpPr/>
          <p:nvPr/>
        </p:nvSpPr>
        <p:spPr>
          <a:xfrm>
            <a:off x="6227763" y="3716338"/>
            <a:ext cx="647700" cy="433387"/>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00B0F0"/>
                </a:solidFill>
              </a:rPr>
              <a:t>23</a:t>
            </a:r>
          </a:p>
        </p:txBody>
      </p:sp>
      <p:sp>
        <p:nvSpPr>
          <p:cNvPr id="12" name="Ellipse 11"/>
          <p:cNvSpPr/>
          <p:nvPr/>
        </p:nvSpPr>
        <p:spPr>
          <a:xfrm>
            <a:off x="8388350" y="3716338"/>
            <a:ext cx="647700" cy="433387"/>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00B0F0"/>
                </a:solidFill>
              </a:rPr>
              <a:t>65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numéro de diapositive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14E321DB-C6CF-4A36-B63A-CA5C70418960}" type="slidenum">
              <a:rPr lang="fr-FR" sz="1200" smtClean="0">
                <a:solidFill>
                  <a:srgbClr val="B8DCFF"/>
                </a:solidFill>
              </a:rPr>
              <a:pPr eaLnBrk="1" hangingPunct="1"/>
              <a:t>59</a:t>
            </a:fld>
            <a:endParaRPr lang="fr-FR" sz="1200" smtClean="0">
              <a:solidFill>
                <a:srgbClr val="B8DCFF"/>
              </a:solidFill>
            </a:endParaRPr>
          </a:p>
        </p:txBody>
      </p:sp>
      <p:sp>
        <p:nvSpPr>
          <p:cNvPr id="86019" name="Titre 1"/>
          <p:cNvSpPr txBox="1">
            <a:spLocks/>
          </p:cNvSpPr>
          <p:nvPr/>
        </p:nvSpPr>
        <p:spPr bwMode="auto">
          <a:xfrm>
            <a:off x="179388" y="44450"/>
            <a:ext cx="86407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r>
              <a:rPr lang="fr-FR" sz="2000">
                <a:solidFill>
                  <a:srgbClr val="004D99"/>
                </a:solidFill>
                <a:latin typeface="Century Gothic" pitchFamily="34" charset="0"/>
              </a:rPr>
              <a:t>Cohorte de patients nouvellement opérés pour chirurgie bariatrique en 2009 : suivi provisoire des 18 477 patients</a:t>
            </a:r>
          </a:p>
        </p:txBody>
      </p:sp>
      <p:sp>
        <p:nvSpPr>
          <p:cNvPr id="9" name="Text Box 4"/>
          <p:cNvSpPr txBox="1">
            <a:spLocks noChangeArrowheads="1"/>
          </p:cNvSpPr>
          <p:nvPr/>
        </p:nvSpPr>
        <p:spPr bwMode="auto">
          <a:xfrm>
            <a:off x="0" y="1003300"/>
            <a:ext cx="9072563" cy="4986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742950" lvl="1" indent="-285750">
              <a:spcBef>
                <a:spcPct val="50000"/>
              </a:spcBef>
              <a:buClr>
                <a:srgbClr val="C00000"/>
              </a:buClr>
              <a:buFont typeface="Arial" panose="020B0604020202020204" pitchFamily="34" charset="0"/>
              <a:buChar char="•"/>
              <a:defRPr/>
            </a:pPr>
            <a:r>
              <a:rPr lang="fr-FR" sz="1800" dirty="0">
                <a:solidFill>
                  <a:srgbClr val="004D99"/>
                </a:solidFill>
                <a:ea typeface="ＭＳ Ｐゴシック" pitchFamily="34" charset="-128"/>
                <a:cs typeface="Arial" panose="020B0604020202020204" pitchFamily="34" charset="0"/>
              </a:rPr>
              <a:t>Evènements jusqu’en 2012	Décès* / 1000       </a:t>
            </a:r>
            <a:r>
              <a:rPr lang="fr-FR" sz="1800" dirty="0" err="1">
                <a:solidFill>
                  <a:srgbClr val="004D99"/>
                </a:solidFill>
                <a:ea typeface="ＭＳ Ｐゴシック" pitchFamily="34" charset="-128"/>
                <a:cs typeface="Arial" panose="020B0604020202020204" pitchFamily="34" charset="0"/>
              </a:rPr>
              <a:t>Réintervention</a:t>
            </a:r>
            <a:r>
              <a:rPr lang="fr-FR" sz="1800" dirty="0">
                <a:solidFill>
                  <a:srgbClr val="004D99"/>
                </a:solidFill>
                <a:ea typeface="ＭＳ Ｐゴシック" pitchFamily="34" charset="-128"/>
                <a:cs typeface="Arial" panose="020B0604020202020204" pitchFamily="34" charset="0"/>
              </a:rPr>
              <a:t> % </a:t>
            </a:r>
            <a:r>
              <a:rPr lang="fr-FR" sz="1800" dirty="0">
                <a:solidFill>
                  <a:srgbClr val="0070C0"/>
                </a:solidFill>
                <a:ea typeface="ＭＳ Ｐゴシック" pitchFamily="34" charset="-128"/>
                <a:cs typeface="Arial" panose="020B0604020202020204" pitchFamily="34" charset="0"/>
              </a:rPr>
              <a:t>		Anneau 	 		3,6 		22 </a:t>
            </a:r>
            <a:r>
              <a:rPr lang="fr-FR" sz="1400" dirty="0">
                <a:solidFill>
                  <a:srgbClr val="0070C0"/>
                </a:solidFill>
                <a:ea typeface="ＭＳ Ｐゴシック" pitchFamily="34" charset="-128"/>
                <a:cs typeface="Arial" panose="020B0604020202020204" pitchFamily="34" charset="0"/>
              </a:rPr>
              <a:t>(dont ablation15%, </a:t>
            </a:r>
          </a:p>
          <a:p>
            <a:pPr marL="742950" lvl="1" indent="-285750">
              <a:spcBef>
                <a:spcPct val="50000"/>
              </a:spcBef>
              <a:buClr>
                <a:srgbClr val="C00000"/>
              </a:buClr>
              <a:defRPr/>
            </a:pPr>
            <a:r>
              <a:rPr lang="fr-FR" sz="1400" dirty="0">
                <a:solidFill>
                  <a:srgbClr val="0070C0"/>
                </a:solidFill>
                <a:ea typeface="ＭＳ Ｐゴシック" pitchFamily="34" charset="-128"/>
                <a:cs typeface="Arial" panose="020B0604020202020204" pitchFamily="34" charset="0"/>
              </a:rPr>
              <a:t>								       </a:t>
            </a:r>
            <a:r>
              <a:rPr lang="fr-FR" sz="1400" dirty="0" err="1">
                <a:solidFill>
                  <a:srgbClr val="0070C0"/>
                </a:solidFill>
                <a:ea typeface="ＭＳ Ｐゴシック" pitchFamily="34" charset="-128"/>
                <a:cs typeface="Arial" panose="020B0604020202020204" pitchFamily="34" charset="0"/>
              </a:rPr>
              <a:t>sleeve</a:t>
            </a:r>
            <a:r>
              <a:rPr lang="fr-FR" sz="1400" dirty="0">
                <a:solidFill>
                  <a:srgbClr val="0070C0"/>
                </a:solidFill>
                <a:ea typeface="ＭＳ Ｐゴシック" pitchFamily="34" charset="-128"/>
                <a:cs typeface="Arial" panose="020B0604020202020204" pitchFamily="34" charset="0"/>
              </a:rPr>
              <a:t> 3%, </a:t>
            </a:r>
            <a:r>
              <a:rPr lang="fr-FR" sz="1400" dirty="0" err="1">
                <a:solidFill>
                  <a:srgbClr val="0070C0"/>
                </a:solidFill>
                <a:ea typeface="ＭＳ Ｐゴシック" pitchFamily="34" charset="-128"/>
                <a:cs typeface="Arial" panose="020B0604020202020204" pitchFamily="34" charset="0"/>
              </a:rPr>
              <a:t>bypass</a:t>
            </a:r>
            <a:r>
              <a:rPr lang="fr-FR" sz="1400" dirty="0">
                <a:solidFill>
                  <a:srgbClr val="0070C0"/>
                </a:solidFill>
                <a:ea typeface="ＭＳ Ｐゴシック" pitchFamily="34" charset="-128"/>
                <a:cs typeface="Arial" panose="020B0604020202020204" pitchFamily="34" charset="0"/>
              </a:rPr>
              <a:t> 2%)</a:t>
            </a:r>
          </a:p>
          <a:p>
            <a:pPr lvl="1">
              <a:spcBef>
                <a:spcPct val="50000"/>
              </a:spcBef>
              <a:buClr>
                <a:srgbClr val="C00000"/>
              </a:buClr>
              <a:defRPr/>
            </a:pPr>
            <a:r>
              <a:rPr lang="fr-FR" sz="1800" dirty="0">
                <a:solidFill>
                  <a:srgbClr val="0070C0"/>
                </a:solidFill>
                <a:ea typeface="ＭＳ Ｐゴシック" pitchFamily="34" charset="-128"/>
                <a:cs typeface="Arial" panose="020B0604020202020204" pitchFamily="34" charset="0"/>
              </a:rPr>
              <a:t>		GVC (ou </a:t>
            </a:r>
            <a:r>
              <a:rPr lang="fr-FR" sz="1800" dirty="0" err="1">
                <a:solidFill>
                  <a:srgbClr val="0070C0"/>
                </a:solidFill>
                <a:ea typeface="ＭＳ Ｐゴシック" pitchFamily="34" charset="-128"/>
                <a:cs typeface="Arial" panose="020B0604020202020204" pitchFamily="34" charset="0"/>
              </a:rPr>
              <a:t>Sleeve</a:t>
            </a:r>
            <a:r>
              <a:rPr lang="fr-FR" sz="1800" dirty="0">
                <a:solidFill>
                  <a:srgbClr val="0070C0"/>
                </a:solidFill>
                <a:ea typeface="ＭＳ Ｐゴシック" pitchFamily="34" charset="-128"/>
                <a:cs typeface="Arial" panose="020B0604020202020204" pitchFamily="34" charset="0"/>
              </a:rPr>
              <a:t>)		6,4		4,6 </a:t>
            </a:r>
            <a:r>
              <a:rPr lang="fr-FR" sz="1400" dirty="0">
                <a:solidFill>
                  <a:srgbClr val="0070C0"/>
                </a:solidFill>
                <a:ea typeface="ＭＳ Ｐゴシック" pitchFamily="34" charset="-128"/>
                <a:cs typeface="Arial" panose="020B0604020202020204" pitchFamily="34" charset="0"/>
              </a:rPr>
              <a:t>(</a:t>
            </a:r>
            <a:r>
              <a:rPr lang="fr-FR" sz="1400" dirty="0" err="1">
                <a:solidFill>
                  <a:srgbClr val="0070C0"/>
                </a:solidFill>
                <a:ea typeface="ＭＳ Ｐゴシック" pitchFamily="34" charset="-128"/>
                <a:cs typeface="Arial" panose="020B0604020202020204" pitchFamily="34" charset="0"/>
              </a:rPr>
              <a:t>bypass</a:t>
            </a:r>
            <a:r>
              <a:rPr lang="fr-FR" sz="1400" dirty="0">
                <a:solidFill>
                  <a:srgbClr val="0070C0"/>
                </a:solidFill>
                <a:ea typeface="ＭＳ Ｐゴシック" pitchFamily="34" charset="-128"/>
                <a:cs typeface="Arial" panose="020B0604020202020204" pitchFamily="34" charset="0"/>
              </a:rPr>
              <a:t> 3%)</a:t>
            </a:r>
          </a:p>
          <a:p>
            <a:pPr lvl="1">
              <a:spcBef>
                <a:spcPct val="50000"/>
              </a:spcBef>
              <a:buClr>
                <a:srgbClr val="C00000"/>
              </a:buClr>
              <a:defRPr/>
            </a:pPr>
            <a:r>
              <a:rPr lang="fr-FR" sz="1800" dirty="0">
                <a:solidFill>
                  <a:srgbClr val="0070C0"/>
                </a:solidFill>
                <a:ea typeface="ＭＳ Ｐゴシック" pitchFamily="34" charset="-128"/>
                <a:cs typeface="Arial" panose="020B0604020202020204" pitchFamily="34" charset="0"/>
              </a:rPr>
              <a:t>		Bypass 			9,4		1,6 </a:t>
            </a:r>
            <a:r>
              <a:rPr lang="fr-FR" sz="1400" dirty="0">
                <a:solidFill>
                  <a:srgbClr val="0070C0"/>
                </a:solidFill>
                <a:ea typeface="ＭＳ Ｐゴシック" pitchFamily="34" charset="-128"/>
                <a:cs typeface="Arial" panose="020B0604020202020204" pitchFamily="34" charset="0"/>
              </a:rPr>
              <a:t>(</a:t>
            </a:r>
            <a:r>
              <a:rPr lang="fr-FR" sz="1400" dirty="0" err="1">
                <a:solidFill>
                  <a:srgbClr val="0070C0"/>
                </a:solidFill>
                <a:ea typeface="ＭＳ Ｐゴシック" pitchFamily="34" charset="-128"/>
                <a:cs typeface="Arial" panose="020B0604020202020204" pitchFamily="34" charset="0"/>
              </a:rPr>
              <a:t>bypass</a:t>
            </a:r>
            <a:r>
              <a:rPr lang="fr-FR" sz="1400" dirty="0">
                <a:solidFill>
                  <a:srgbClr val="0070C0"/>
                </a:solidFill>
                <a:ea typeface="ＭＳ Ｐゴシック" pitchFamily="34" charset="-128"/>
                <a:cs typeface="Arial" panose="020B0604020202020204" pitchFamily="34" charset="0"/>
              </a:rPr>
              <a:t> 1,2%)</a:t>
            </a:r>
          </a:p>
          <a:p>
            <a:pPr lvl="1">
              <a:spcBef>
                <a:spcPct val="50000"/>
              </a:spcBef>
              <a:buClr>
                <a:srgbClr val="C00000"/>
              </a:buClr>
              <a:defRPr/>
            </a:pPr>
            <a:r>
              <a:rPr lang="fr-FR" sz="1800" dirty="0">
                <a:solidFill>
                  <a:srgbClr val="0070C0"/>
                </a:solidFill>
                <a:ea typeface="ＭＳ Ｐゴシック" pitchFamily="34" charset="-128"/>
                <a:cs typeface="Arial" panose="020B0604020202020204" pitchFamily="34" charset="0"/>
              </a:rPr>
              <a:t>		(Dérivation </a:t>
            </a:r>
            <a:r>
              <a:rPr lang="fr-FR" sz="1800" dirty="0" err="1">
                <a:solidFill>
                  <a:srgbClr val="0070C0"/>
                </a:solidFill>
                <a:ea typeface="ＭＳ Ｐゴシック" pitchFamily="34" charset="-128"/>
                <a:cs typeface="Arial" panose="020B0604020202020204" pitchFamily="34" charset="0"/>
              </a:rPr>
              <a:t>bp</a:t>
            </a:r>
            <a:r>
              <a:rPr lang="fr-FR" sz="1800" dirty="0">
                <a:solidFill>
                  <a:srgbClr val="0070C0"/>
                </a:solidFill>
                <a:ea typeface="ＭＳ Ｐゴシック" pitchFamily="34" charset="-128"/>
                <a:cs typeface="Arial" panose="020B0604020202020204" pitchFamily="34" charset="0"/>
              </a:rPr>
              <a:t>.		7,1		2,8)</a:t>
            </a:r>
          </a:p>
          <a:p>
            <a:pPr lvl="1">
              <a:spcBef>
                <a:spcPct val="50000"/>
              </a:spcBef>
              <a:buClr>
                <a:srgbClr val="C00000"/>
              </a:buClr>
              <a:defRPr/>
            </a:pPr>
            <a:endParaRPr lang="fr-FR" sz="1800" dirty="0">
              <a:solidFill>
                <a:srgbClr val="0070C0"/>
              </a:solidFill>
              <a:ea typeface="ＭＳ Ｐゴシック" pitchFamily="34" charset="-128"/>
              <a:cs typeface="Arial" panose="020B0604020202020204" pitchFamily="34" charset="0"/>
            </a:endParaRPr>
          </a:p>
          <a:p>
            <a:pPr marL="742950" lvl="1" indent="-285750">
              <a:spcBef>
                <a:spcPct val="50000"/>
              </a:spcBef>
              <a:buClr>
                <a:srgbClr val="C00000"/>
              </a:buClr>
              <a:buFont typeface="Arial" panose="020B0604020202020204" pitchFamily="34" charset="0"/>
              <a:buChar char="•"/>
              <a:defRPr/>
            </a:pPr>
            <a:r>
              <a:rPr lang="fr-FR" sz="1800" dirty="0">
                <a:solidFill>
                  <a:srgbClr val="004D99"/>
                </a:solidFill>
                <a:ea typeface="ＭＳ Ｐゴシック" pitchFamily="34" charset="-128"/>
                <a:cs typeface="Arial" panose="020B0604020202020204" pitchFamily="34" charset="0"/>
              </a:rPr>
              <a:t>Traitements remboursés</a:t>
            </a:r>
            <a:r>
              <a:rPr lang="fr-FR" sz="1800" dirty="0">
                <a:solidFill>
                  <a:srgbClr val="0070C0"/>
                </a:solidFill>
                <a:ea typeface="ＭＳ Ｐゴシック" pitchFamily="34" charset="-128"/>
                <a:cs typeface="Arial" panose="020B0604020202020204" pitchFamily="34" charset="0"/>
              </a:rPr>
              <a:t>		</a:t>
            </a:r>
            <a:r>
              <a:rPr lang="fr-FR" sz="1800" dirty="0">
                <a:solidFill>
                  <a:srgbClr val="004D99"/>
                </a:solidFill>
                <a:ea typeface="ＭＳ Ｐゴシック" pitchFamily="34" charset="-128"/>
                <a:cs typeface="Arial" panose="020B0604020202020204" pitchFamily="34" charset="0"/>
              </a:rPr>
              <a:t>1 an avant (%)   	3 ans après (%) </a:t>
            </a:r>
          </a:p>
          <a:p>
            <a:pPr lvl="1">
              <a:spcBef>
                <a:spcPct val="50000"/>
              </a:spcBef>
              <a:buClr>
                <a:srgbClr val="C00000"/>
              </a:buClr>
              <a:defRPr/>
            </a:pPr>
            <a:r>
              <a:rPr lang="fr-FR" sz="1800" dirty="0">
                <a:solidFill>
                  <a:srgbClr val="0070C0"/>
                </a:solidFill>
                <a:ea typeface="ＭＳ Ｐゴシック" pitchFamily="34" charset="-128"/>
                <a:cs typeface="Arial" panose="020B0604020202020204" pitchFamily="34" charset="0"/>
              </a:rPr>
              <a:t>		antidiabétiques 		12		  6 	           			antihypertenseurs 	29		20 				asthme / BPCO		26 		15 	    			antidépresseurs		25 		20 	    			anxiolytiques/hypno.	37		31</a:t>
            </a:r>
          </a:p>
          <a:p>
            <a:pPr marL="742950" lvl="1" indent="-285750">
              <a:spcBef>
                <a:spcPct val="50000"/>
              </a:spcBef>
              <a:buClr>
                <a:srgbClr val="C00000"/>
              </a:buClr>
              <a:buFont typeface="Arial" panose="020B0604020202020204" pitchFamily="34" charset="0"/>
              <a:buChar char="•"/>
              <a:defRPr/>
            </a:pPr>
            <a:r>
              <a:rPr lang="fr-FR" sz="1800" dirty="0">
                <a:solidFill>
                  <a:srgbClr val="004D99"/>
                </a:solidFill>
                <a:ea typeface="ＭＳ Ｐゴシック" pitchFamily="34" charset="-128"/>
                <a:cs typeface="Arial" panose="020B0604020202020204" pitchFamily="34" charset="0"/>
              </a:rPr>
              <a:t>Appareillage pour SAOS		</a:t>
            </a:r>
            <a:r>
              <a:rPr lang="fr-FR" sz="1800" dirty="0">
                <a:solidFill>
                  <a:srgbClr val="0070C0"/>
                </a:solidFill>
                <a:ea typeface="ＭＳ Ｐゴシック" pitchFamily="34" charset="-128"/>
                <a:cs typeface="Arial" panose="020B0604020202020204" pitchFamily="34" charset="0"/>
              </a:rPr>
              <a:t>26		  4	</a:t>
            </a:r>
            <a:r>
              <a:rPr lang="fr-FR" sz="1600" dirty="0">
                <a:solidFill>
                  <a:srgbClr val="0070C0"/>
                </a:solidFill>
                <a:ea typeface="ＭＳ Ｐゴシック" pitchFamily="34" charset="-128"/>
                <a:cs typeface="Arial" panose="020B0604020202020204" pitchFamily="34" charset="0"/>
              </a:rPr>
              <a:t>    </a:t>
            </a:r>
          </a:p>
        </p:txBody>
      </p:sp>
      <p:sp>
        <p:nvSpPr>
          <p:cNvPr id="86021" name="Text Box 4"/>
          <p:cNvSpPr txBox="1">
            <a:spLocks noChangeArrowheads="1"/>
          </p:cNvSpPr>
          <p:nvPr/>
        </p:nvSpPr>
        <p:spPr bwMode="auto">
          <a:xfrm>
            <a:off x="-180975" y="6308725"/>
            <a:ext cx="7380288"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lvl="1" eaLnBrk="1" hangingPunct="1">
              <a:spcBef>
                <a:spcPct val="50000"/>
              </a:spcBef>
              <a:buClr>
                <a:srgbClr val="C00000"/>
              </a:buClr>
            </a:pPr>
            <a:r>
              <a:rPr lang="fr-FR" sz="1600">
                <a:solidFill>
                  <a:srgbClr val="004D99"/>
                </a:solidFill>
                <a:ea typeface="MS PGothic" pitchFamily="34" charset="-128"/>
                <a:cs typeface="Arial" pitchFamily="34" charset="0"/>
              </a:rPr>
              <a:t>* 129 décès jusqu’en juin 2013 au régime général, dont 16 &lt; 30 jours</a:t>
            </a:r>
            <a:endParaRPr lang="fr-FR" sz="1600">
              <a:solidFill>
                <a:srgbClr val="0070C0"/>
              </a:solidFill>
              <a:ea typeface="MS PGothic"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7688263" y="6586538"/>
            <a:ext cx="1408112" cy="2143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600" smtClean="0">
                <a:solidFill>
                  <a:schemeClr val="bg1"/>
                </a:solidFill>
              </a:rPr>
              <a:t>Page courante</a:t>
            </a:r>
          </a:p>
        </p:txBody>
      </p:sp>
      <p:pic>
        <p:nvPicPr>
          <p:cNvPr id="30723"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Picture 6"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89750" y="571182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Text Box 7"/>
          <p:cNvSpPr txBox="1">
            <a:spLocks noChangeArrowheads="1"/>
          </p:cNvSpPr>
          <p:nvPr/>
        </p:nvSpPr>
        <p:spPr bwMode="auto">
          <a:xfrm>
            <a:off x="282575" y="719138"/>
            <a:ext cx="8861425" cy="535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ct val="50000"/>
              </a:spcBef>
              <a:buFont typeface="Wingdings" pitchFamily="2" charset="2"/>
              <a:buChar char="è"/>
            </a:pPr>
            <a:r>
              <a:rPr lang="fr-FR" sz="1800" b="0">
                <a:solidFill>
                  <a:srgbClr val="0C41A4"/>
                </a:solidFill>
                <a:latin typeface="Century Gothic" pitchFamily="34" charset="0"/>
              </a:rPr>
              <a:t>Le système recèle des marges d’amélioration, tant en termes de </a:t>
            </a:r>
            <a:r>
              <a:rPr lang="fr-FR" sz="1800">
                <a:solidFill>
                  <a:srgbClr val="0C41A4"/>
                </a:solidFill>
                <a:latin typeface="Century Gothic" pitchFamily="34" charset="0"/>
              </a:rPr>
              <a:t>meilleure santé et de qualité des soins </a:t>
            </a:r>
            <a:r>
              <a:rPr lang="fr-FR" sz="1800" b="0">
                <a:solidFill>
                  <a:srgbClr val="0C41A4"/>
                </a:solidFill>
                <a:latin typeface="Century Gothic" pitchFamily="34" charset="0"/>
              </a:rPr>
              <a:t>que de productivité et de </a:t>
            </a:r>
            <a:r>
              <a:rPr lang="fr-FR" sz="1800">
                <a:solidFill>
                  <a:srgbClr val="0C41A4"/>
                </a:solidFill>
                <a:latin typeface="Century Gothic" pitchFamily="34" charset="0"/>
              </a:rPr>
              <a:t>coût de ces soins</a:t>
            </a:r>
            <a:r>
              <a:rPr lang="fr-FR" sz="1800" b="0">
                <a:solidFill>
                  <a:srgbClr val="0C41A4"/>
                </a:solidFill>
                <a:latin typeface="Century Gothic" pitchFamily="34" charset="0"/>
              </a:rPr>
              <a:t>.</a:t>
            </a:r>
            <a:endParaRPr lang="en-US" sz="1800" b="0">
              <a:solidFill>
                <a:srgbClr val="0C41A4"/>
              </a:solidFill>
              <a:latin typeface="Century Gothic" pitchFamily="34" charset="0"/>
            </a:endParaRPr>
          </a:p>
          <a:p>
            <a:pPr eaLnBrk="1" hangingPunct="1">
              <a:spcBef>
                <a:spcPct val="50000"/>
              </a:spcBef>
              <a:buFont typeface="Wingdings" pitchFamily="2" charset="2"/>
              <a:buChar char="è"/>
            </a:pPr>
            <a:endParaRPr lang="en-US" sz="1800">
              <a:solidFill>
                <a:srgbClr val="0C41A4"/>
              </a:solidFill>
              <a:latin typeface="Century Gothic" pitchFamily="34" charset="0"/>
            </a:endParaRPr>
          </a:p>
          <a:p>
            <a:pPr eaLnBrk="1" hangingPunct="1">
              <a:spcBef>
                <a:spcPct val="50000"/>
              </a:spcBef>
              <a:buFont typeface="Wingdings" pitchFamily="2" charset="2"/>
              <a:buChar char="è"/>
            </a:pPr>
            <a:endParaRPr lang="en-US" sz="1800">
              <a:solidFill>
                <a:srgbClr val="0C41A4"/>
              </a:solidFill>
              <a:latin typeface="Century Gothic" pitchFamily="34" charset="0"/>
            </a:endParaRPr>
          </a:p>
          <a:p>
            <a:pPr eaLnBrk="1" hangingPunct="1">
              <a:spcBef>
                <a:spcPct val="50000"/>
              </a:spcBef>
              <a:buFont typeface="Wingdings" pitchFamily="2" charset="2"/>
              <a:buChar char="è"/>
            </a:pPr>
            <a:endParaRPr lang="en-US" sz="1800">
              <a:solidFill>
                <a:srgbClr val="0C41A4"/>
              </a:solidFill>
              <a:latin typeface="Century Gothic" pitchFamily="34" charset="0"/>
            </a:endParaRPr>
          </a:p>
          <a:p>
            <a:pPr eaLnBrk="1" hangingPunct="1">
              <a:spcBef>
                <a:spcPct val="90000"/>
              </a:spcBef>
              <a:buFont typeface="Wingdings" pitchFamily="2" charset="2"/>
              <a:buNone/>
            </a:pPr>
            <a:endParaRPr lang="fr-FR" sz="1800">
              <a:solidFill>
                <a:srgbClr val="0C41A4"/>
              </a:solidFill>
              <a:latin typeface="Century Gothic" pitchFamily="34" charset="0"/>
            </a:endParaRPr>
          </a:p>
          <a:p>
            <a:pPr eaLnBrk="1" hangingPunct="1">
              <a:buFont typeface="Wingdings" pitchFamily="2" charset="2"/>
              <a:buNone/>
            </a:pPr>
            <a:r>
              <a:rPr lang="fr-FR" sz="1800">
                <a:solidFill>
                  <a:srgbClr val="0C41A4"/>
                </a:solidFill>
                <a:latin typeface="Century Gothic" pitchFamily="34" charset="0"/>
              </a:rPr>
              <a:t>Sources d’identification des gains d’efficience possibles :</a:t>
            </a:r>
          </a:p>
          <a:p>
            <a:pPr eaLnBrk="1" hangingPunct="1">
              <a:spcBef>
                <a:spcPct val="30000"/>
              </a:spcBef>
              <a:buFont typeface="Wingdings" pitchFamily="2" charset="2"/>
              <a:buChar char="è"/>
            </a:pPr>
            <a:r>
              <a:rPr lang="fr-FR" sz="1800" b="0">
                <a:solidFill>
                  <a:srgbClr val="0C41A4"/>
                </a:solidFill>
                <a:latin typeface="Century Gothic" pitchFamily="34" charset="0"/>
              </a:rPr>
              <a:t>La comparaison de nos résultats et de nos pratiques avec celles d’autres pays comparables</a:t>
            </a:r>
          </a:p>
          <a:p>
            <a:pPr eaLnBrk="1" hangingPunct="1">
              <a:spcBef>
                <a:spcPct val="30000"/>
              </a:spcBef>
              <a:buFont typeface="Wingdings" pitchFamily="2" charset="2"/>
              <a:buChar char="è"/>
            </a:pPr>
            <a:r>
              <a:rPr lang="fr-FR" sz="1800" b="0">
                <a:solidFill>
                  <a:srgbClr val="0C41A4"/>
                </a:solidFill>
                <a:latin typeface="Century Gothic" pitchFamily="34" charset="0"/>
              </a:rPr>
              <a:t>La comparaison de la situation actuelle avec les objectifs de santé publique et les recommandations de bonne pratique nationales et internationales</a:t>
            </a:r>
          </a:p>
          <a:p>
            <a:pPr eaLnBrk="1" hangingPunct="1">
              <a:spcBef>
                <a:spcPct val="30000"/>
              </a:spcBef>
              <a:buFont typeface="Wingdings" pitchFamily="2" charset="2"/>
              <a:buChar char="è"/>
            </a:pPr>
            <a:r>
              <a:rPr lang="fr-FR" sz="1800" b="0">
                <a:solidFill>
                  <a:srgbClr val="0C41A4"/>
                </a:solidFill>
                <a:latin typeface="Century Gothic" pitchFamily="34" charset="0"/>
              </a:rPr>
              <a:t>Le constat des écarts (par zone géographique, par professionnel,…)</a:t>
            </a:r>
          </a:p>
          <a:p>
            <a:pPr eaLnBrk="1" hangingPunct="1">
              <a:spcBef>
                <a:spcPct val="70000"/>
              </a:spcBef>
              <a:buFont typeface="Wingdings" pitchFamily="2" charset="2"/>
              <a:buNone/>
            </a:pPr>
            <a:r>
              <a:rPr lang="fr-FR" sz="1800" b="0">
                <a:solidFill>
                  <a:srgbClr val="0C41A4"/>
                </a:solidFill>
                <a:latin typeface="Century Gothic" pitchFamily="34" charset="0"/>
              </a:rPr>
              <a:t>	Nécessité de partir </a:t>
            </a:r>
            <a:r>
              <a:rPr lang="fr-FR" sz="1800">
                <a:solidFill>
                  <a:srgbClr val="0C41A4"/>
                </a:solidFill>
                <a:latin typeface="Century Gothic" pitchFamily="34" charset="0"/>
              </a:rPr>
              <a:t>des patients et des processus de soins </a:t>
            </a:r>
            <a:r>
              <a:rPr lang="fr-FR" sz="1800" b="0">
                <a:solidFill>
                  <a:srgbClr val="0C41A4"/>
                </a:solidFill>
                <a:latin typeface="Century Gothic" pitchFamily="34" charset="0"/>
              </a:rPr>
              <a:t>dans une approche </a:t>
            </a:r>
            <a:r>
              <a:rPr lang="fr-FR" sz="1800">
                <a:solidFill>
                  <a:srgbClr val="0C41A4"/>
                </a:solidFill>
                <a:latin typeface="Century Gothic" pitchFamily="34" charset="0"/>
              </a:rPr>
              <a:t>médico-économique</a:t>
            </a:r>
            <a:endParaRPr lang="en-US" sz="1800">
              <a:solidFill>
                <a:srgbClr val="0C41A4"/>
              </a:solidFill>
              <a:latin typeface="Century Gothic" pitchFamily="34" charset="0"/>
            </a:endParaRPr>
          </a:p>
        </p:txBody>
      </p:sp>
      <p:sp>
        <p:nvSpPr>
          <p:cNvPr id="30726" name="AutoShape 8"/>
          <p:cNvSpPr>
            <a:spLocks noChangeArrowheads="1"/>
          </p:cNvSpPr>
          <p:nvPr/>
        </p:nvSpPr>
        <p:spPr bwMode="auto">
          <a:xfrm>
            <a:off x="649288" y="1576388"/>
            <a:ext cx="2717800" cy="1214437"/>
          </a:xfrm>
          <a:prstGeom prst="chevron">
            <a:avLst>
              <a:gd name="adj" fmla="val 559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0727" name="Rectangle 9"/>
          <p:cNvSpPr>
            <a:spLocks noChangeArrowheads="1"/>
          </p:cNvSpPr>
          <p:nvPr/>
        </p:nvSpPr>
        <p:spPr bwMode="auto">
          <a:xfrm>
            <a:off x="1331913" y="1766888"/>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Prévenir les pathologies / complications</a:t>
            </a:r>
            <a:endParaRPr lang="fr-FR" sz="1600">
              <a:solidFill>
                <a:schemeClr val="tx1"/>
              </a:solidFill>
            </a:endParaRPr>
          </a:p>
        </p:txBody>
      </p:sp>
      <p:sp>
        <p:nvSpPr>
          <p:cNvPr id="30728" name="AutoShape 10"/>
          <p:cNvSpPr>
            <a:spLocks noChangeArrowheads="1"/>
          </p:cNvSpPr>
          <p:nvPr/>
        </p:nvSpPr>
        <p:spPr bwMode="auto">
          <a:xfrm>
            <a:off x="2973388" y="1589088"/>
            <a:ext cx="2813050" cy="1214437"/>
          </a:xfrm>
          <a:prstGeom prst="chevron">
            <a:avLst>
              <a:gd name="adj" fmla="val 5790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0729" name="Rectangle 11"/>
          <p:cNvSpPr>
            <a:spLocks noChangeArrowheads="1"/>
          </p:cNvSpPr>
          <p:nvPr/>
        </p:nvSpPr>
        <p:spPr bwMode="auto">
          <a:xfrm>
            <a:off x="3605213" y="1779588"/>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Optimiser les traitements et les parcours de soins</a:t>
            </a:r>
            <a:endParaRPr lang="fr-FR" sz="1600">
              <a:solidFill>
                <a:schemeClr val="tx1"/>
              </a:solidFill>
            </a:endParaRPr>
          </a:p>
        </p:txBody>
      </p:sp>
      <p:sp>
        <p:nvSpPr>
          <p:cNvPr id="30730" name="AutoShape 12"/>
          <p:cNvSpPr>
            <a:spLocks noChangeArrowheads="1"/>
          </p:cNvSpPr>
          <p:nvPr/>
        </p:nvSpPr>
        <p:spPr bwMode="auto">
          <a:xfrm>
            <a:off x="5386388" y="1601788"/>
            <a:ext cx="2717800" cy="1214437"/>
          </a:xfrm>
          <a:prstGeom prst="chevron">
            <a:avLst>
              <a:gd name="adj" fmla="val 559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0731" name="Rectangle 13"/>
          <p:cNvSpPr>
            <a:spLocks noChangeArrowheads="1"/>
          </p:cNvSpPr>
          <p:nvPr/>
        </p:nvSpPr>
        <p:spPr bwMode="auto">
          <a:xfrm>
            <a:off x="5980113" y="1792288"/>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Accroître la productivité des offreurs de soins</a:t>
            </a:r>
            <a:endParaRPr lang="fr-FR" sz="1600">
              <a:solidFill>
                <a:schemeClr val="tx1"/>
              </a:solidFill>
            </a:endParaRPr>
          </a:p>
        </p:txBody>
      </p:sp>
      <p:sp>
        <p:nvSpPr>
          <p:cNvPr id="7180" name="Text Box 4"/>
          <p:cNvSpPr txBox="1">
            <a:spLocks noChangeArrowheads="1"/>
          </p:cNvSpPr>
          <p:nvPr/>
        </p:nvSpPr>
        <p:spPr bwMode="auto">
          <a:xfrm>
            <a:off x="0" y="115888"/>
            <a:ext cx="9144000" cy="461962"/>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2400" dirty="0" smtClean="0">
                <a:latin typeface="+mj-lt"/>
              </a:rPr>
              <a:t>2. Mission : améliorer l’efficience du système</a:t>
            </a:r>
          </a:p>
        </p:txBody>
      </p:sp>
    </p:spTree>
    <p:custDataLst>
      <p:tags r:id="rId1"/>
    </p:custData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r>
              <a:rPr lang="fr-FR" b="0" dirty="0" smtClean="0">
                <a:solidFill>
                  <a:schemeClr val="tx2">
                    <a:lumMod val="75000"/>
                  </a:schemeClr>
                </a:solidFill>
              </a:rPr>
              <a:t>2</a:t>
            </a:r>
            <a:endParaRPr lang="fr-FR" b="0" dirty="0">
              <a:solidFill>
                <a:schemeClr val="tx2">
                  <a:lumMod val="75000"/>
                </a:schemeClr>
              </a:solidFill>
            </a:endParaRPr>
          </a:p>
        </p:txBody>
      </p:sp>
      <p:sp>
        <p:nvSpPr>
          <p:cNvPr id="11" name="Titre 1"/>
          <p:cNvSpPr txBox="1">
            <a:spLocks/>
          </p:cNvSpPr>
          <p:nvPr/>
        </p:nvSpPr>
        <p:spPr>
          <a:xfrm>
            <a:off x="138113" y="196850"/>
            <a:ext cx="8801100" cy="660400"/>
          </a:xfrm>
          <a:prstGeom prst="rect">
            <a:avLst/>
          </a:prstGeom>
        </p:spPr>
        <p:txBody>
          <a:bodyPr lIns="90478" tIns="45243" rIns="90478" bIns="45243"/>
          <a:lstStyle>
            <a:lvl1pPr algn="l" rtl="0" eaLnBrk="0" fontAlgn="base" hangingPunct="0">
              <a:spcBef>
                <a:spcPct val="0"/>
              </a:spcBef>
              <a:spcAft>
                <a:spcPct val="0"/>
              </a:spcAft>
              <a:defRPr sz="2000" b="1" kern="1200">
                <a:solidFill>
                  <a:schemeClr val="accent2"/>
                </a:solidFill>
                <a:latin typeface="Century Gothic" pitchFamily="34" charset="0"/>
                <a:ea typeface="+mj-ea"/>
                <a:cs typeface="+mj-cs"/>
              </a:defRPr>
            </a:lvl1pPr>
            <a:lvl2pPr algn="l" rtl="0" eaLnBrk="0" fontAlgn="base" hangingPunct="0">
              <a:spcBef>
                <a:spcPct val="0"/>
              </a:spcBef>
              <a:spcAft>
                <a:spcPct val="0"/>
              </a:spcAft>
              <a:defRPr sz="2000" b="1">
                <a:solidFill>
                  <a:schemeClr val="accent2"/>
                </a:solidFill>
                <a:latin typeface="Century Gothic" pitchFamily="34" charset="0"/>
              </a:defRPr>
            </a:lvl2pPr>
            <a:lvl3pPr algn="l" rtl="0" eaLnBrk="0" fontAlgn="base" hangingPunct="0">
              <a:spcBef>
                <a:spcPct val="0"/>
              </a:spcBef>
              <a:spcAft>
                <a:spcPct val="0"/>
              </a:spcAft>
              <a:defRPr sz="2000" b="1">
                <a:solidFill>
                  <a:schemeClr val="accent2"/>
                </a:solidFill>
                <a:latin typeface="Century Gothic" pitchFamily="34" charset="0"/>
              </a:defRPr>
            </a:lvl3pPr>
            <a:lvl4pPr algn="l" rtl="0" eaLnBrk="0" fontAlgn="base" hangingPunct="0">
              <a:spcBef>
                <a:spcPct val="0"/>
              </a:spcBef>
              <a:spcAft>
                <a:spcPct val="0"/>
              </a:spcAft>
              <a:defRPr sz="2000" b="1">
                <a:solidFill>
                  <a:schemeClr val="accent2"/>
                </a:solidFill>
                <a:latin typeface="Century Gothic" pitchFamily="34" charset="0"/>
              </a:defRPr>
            </a:lvl4pPr>
            <a:lvl5pPr algn="l" rtl="0" eaLnBrk="0" fontAlgn="base" hangingPunct="0">
              <a:spcBef>
                <a:spcPct val="0"/>
              </a:spcBef>
              <a:spcAft>
                <a:spcPct val="0"/>
              </a:spcAft>
              <a:defRPr sz="2000" b="1">
                <a:solidFill>
                  <a:schemeClr val="accent2"/>
                </a:solidFill>
                <a:latin typeface="Century Gothic" pitchFamily="34" charset="0"/>
              </a:defRPr>
            </a:lvl5pPr>
            <a:lvl6pPr marL="447680" algn="ctr" rtl="0" eaLnBrk="1" fontAlgn="base" hangingPunct="1">
              <a:spcBef>
                <a:spcPct val="0"/>
              </a:spcBef>
              <a:spcAft>
                <a:spcPct val="0"/>
              </a:spcAft>
              <a:defRPr sz="4300">
                <a:solidFill>
                  <a:schemeClr val="tx1"/>
                </a:solidFill>
                <a:latin typeface="Century Gothic" pitchFamily="34" charset="0"/>
              </a:defRPr>
            </a:lvl6pPr>
            <a:lvl7pPr marL="895353" algn="ctr" rtl="0" eaLnBrk="1" fontAlgn="base" hangingPunct="1">
              <a:spcBef>
                <a:spcPct val="0"/>
              </a:spcBef>
              <a:spcAft>
                <a:spcPct val="0"/>
              </a:spcAft>
              <a:defRPr sz="4300">
                <a:solidFill>
                  <a:schemeClr val="tx1"/>
                </a:solidFill>
                <a:latin typeface="Century Gothic" pitchFamily="34" charset="0"/>
              </a:defRPr>
            </a:lvl7pPr>
            <a:lvl8pPr marL="1343029" algn="ctr" rtl="0" eaLnBrk="1" fontAlgn="base" hangingPunct="1">
              <a:spcBef>
                <a:spcPct val="0"/>
              </a:spcBef>
              <a:spcAft>
                <a:spcPct val="0"/>
              </a:spcAft>
              <a:defRPr sz="4300">
                <a:solidFill>
                  <a:schemeClr val="tx1"/>
                </a:solidFill>
                <a:latin typeface="Century Gothic" pitchFamily="34" charset="0"/>
              </a:defRPr>
            </a:lvl8pPr>
            <a:lvl9pPr marL="1790705" algn="ctr" rtl="0" eaLnBrk="1" fontAlgn="base" hangingPunct="1">
              <a:spcBef>
                <a:spcPct val="0"/>
              </a:spcBef>
              <a:spcAft>
                <a:spcPct val="0"/>
              </a:spcAft>
              <a:defRPr sz="4300">
                <a:solidFill>
                  <a:schemeClr val="tx1"/>
                </a:solidFill>
                <a:latin typeface="Century Gothic" pitchFamily="34" charset="0"/>
              </a:defRPr>
            </a:lvl9pPr>
          </a:lstStyle>
          <a:p>
            <a:pPr>
              <a:spcBef>
                <a:spcPct val="50000"/>
              </a:spcBef>
              <a:defRPr/>
            </a:pPr>
            <a:r>
              <a:rPr lang="fr-FR" sz="2800" dirty="0" smtClean="0">
                <a:solidFill>
                  <a:schemeClr val="tx2"/>
                </a:solidFill>
                <a:latin typeface="+mn-lt"/>
                <a:ea typeface="+mn-ea"/>
                <a:cs typeface="Arial" charset="0"/>
              </a:rPr>
              <a:t>La prise en charge de la santé mentale </a:t>
            </a:r>
          </a:p>
          <a:p>
            <a:pPr>
              <a:spcBef>
                <a:spcPct val="50000"/>
              </a:spcBef>
              <a:defRPr/>
            </a:pPr>
            <a:endParaRPr lang="fr-FR" sz="2800" dirty="0" smtClean="0">
              <a:solidFill>
                <a:schemeClr val="tx2"/>
              </a:solidFill>
              <a:latin typeface="+mn-lt"/>
              <a:ea typeface="+mn-ea"/>
              <a:cs typeface="Arial" charset="0"/>
            </a:endParaRPr>
          </a:p>
          <a:p>
            <a:pPr>
              <a:spcBef>
                <a:spcPct val="50000"/>
              </a:spcBef>
              <a:defRPr/>
            </a:pPr>
            <a:r>
              <a:rPr lang="fr-FR" sz="2400" dirty="0" smtClean="0">
                <a:solidFill>
                  <a:schemeClr val="tx2"/>
                </a:solidFill>
                <a:latin typeface="+mn-lt"/>
                <a:ea typeface="+mn-ea"/>
                <a:cs typeface="Arial" charset="0"/>
              </a:rPr>
              <a:t>22,6 milliards d’euros sont consacrés aux pathologies et aux traitements de la santé mentale en 2011</a:t>
            </a:r>
          </a:p>
          <a:p>
            <a:pPr>
              <a:spcBef>
                <a:spcPct val="50000"/>
              </a:spcBef>
              <a:defRPr/>
            </a:pPr>
            <a:endParaRPr lang="fr-FR" sz="2400" dirty="0" smtClean="0">
              <a:solidFill>
                <a:schemeClr val="tx2"/>
              </a:solidFill>
              <a:latin typeface="+mn-lt"/>
              <a:ea typeface="+mn-ea"/>
              <a:cs typeface="Arial" charset="0"/>
            </a:endParaRPr>
          </a:p>
          <a:p>
            <a:pPr algn="just">
              <a:defRPr/>
            </a:pPr>
            <a:r>
              <a:rPr lang="fr-FR" sz="2400" dirty="0">
                <a:solidFill>
                  <a:srgbClr val="839FE7">
                    <a:lumMod val="50000"/>
                  </a:srgbClr>
                </a:solidFill>
                <a:latin typeface="Arial" charset="0"/>
                <a:cs typeface="Arial" charset="0"/>
              </a:rPr>
              <a:t>15 % du total des dépenses remboursées</a:t>
            </a:r>
          </a:p>
          <a:p>
            <a:pPr algn="just">
              <a:defRPr/>
            </a:pPr>
            <a:endParaRPr lang="fr-FR" sz="2400" dirty="0" smtClean="0">
              <a:solidFill>
                <a:srgbClr val="839FE7">
                  <a:lumMod val="50000"/>
                </a:srgbClr>
              </a:solidFill>
              <a:latin typeface="Arial" charset="0"/>
              <a:cs typeface="Arial" charset="0"/>
            </a:endParaRPr>
          </a:p>
          <a:p>
            <a:pPr algn="just">
              <a:defRPr/>
            </a:pPr>
            <a:r>
              <a:rPr lang="fr-FR" sz="2400" dirty="0" smtClean="0">
                <a:solidFill>
                  <a:srgbClr val="839FE7">
                    <a:lumMod val="50000"/>
                  </a:srgbClr>
                </a:solidFill>
                <a:latin typeface="Arial" charset="0"/>
                <a:cs typeface="Arial" charset="0"/>
              </a:rPr>
              <a:t>7,4 </a:t>
            </a:r>
            <a:r>
              <a:rPr lang="fr-FR" sz="2400" dirty="0">
                <a:solidFill>
                  <a:srgbClr val="839FE7">
                    <a:lumMod val="50000"/>
                  </a:srgbClr>
                </a:solidFill>
                <a:latin typeface="Arial" charset="0"/>
                <a:cs typeface="Arial" charset="0"/>
              </a:rPr>
              <a:t>millions de </a:t>
            </a:r>
            <a:r>
              <a:rPr lang="fr-FR" sz="2400" dirty="0" smtClean="0">
                <a:solidFill>
                  <a:srgbClr val="839FE7">
                    <a:lumMod val="50000"/>
                  </a:srgbClr>
                </a:solidFill>
                <a:latin typeface="Arial" charset="0"/>
                <a:cs typeface="Arial" charset="0"/>
              </a:rPr>
              <a:t>personnes concernées</a:t>
            </a:r>
            <a:endParaRPr lang="fr-FR" sz="2400" dirty="0">
              <a:solidFill>
                <a:srgbClr val="839FE7">
                  <a:lumMod val="50000"/>
                </a:srgbClr>
              </a:solidFill>
              <a:latin typeface="Arial" charset="0"/>
              <a:cs typeface="Arial" charset="0"/>
            </a:endParaRPr>
          </a:p>
          <a:p>
            <a:pPr>
              <a:spcBef>
                <a:spcPct val="50000"/>
              </a:spcBef>
              <a:defRPr/>
            </a:pPr>
            <a:endParaRPr lang="fr-FR" sz="2400" dirty="0">
              <a:solidFill>
                <a:schemeClr val="tx2"/>
              </a:solidFill>
              <a:latin typeface="+mn-lt"/>
              <a:ea typeface="+mn-ea"/>
              <a:cs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000" y="469900"/>
            <a:ext cx="8890000" cy="730250"/>
          </a:xfrm>
        </p:spPr>
        <p:txBody>
          <a:bodyPr lIns="93296" tIns="46648" rIns="93296" bIns="46648">
            <a:noAutofit/>
          </a:bodyPr>
          <a:lstStyle/>
          <a:p>
            <a:pPr>
              <a:defRPr/>
            </a:pPr>
            <a:r>
              <a:rPr lang="fr-FR" sz="2800" kern="0" dirty="0">
                <a:solidFill>
                  <a:srgbClr val="004D99"/>
                </a:solidFill>
              </a:rPr>
              <a:t>1 M de personnes ont débuté un traitement antidépresseur en </a:t>
            </a:r>
            <a:r>
              <a:rPr lang="fr-FR" sz="2800" kern="0" dirty="0" smtClean="0">
                <a:solidFill>
                  <a:srgbClr val="004D99"/>
                </a:solidFill>
              </a:rPr>
              <a:t>2011</a:t>
            </a:r>
            <a:endParaRPr lang="fr-FR" sz="2800" dirty="0">
              <a:solidFill>
                <a:srgbClr val="004D99"/>
              </a:solidFill>
            </a:endParaRPr>
          </a:p>
        </p:txBody>
      </p:sp>
      <p:sp>
        <p:nvSpPr>
          <p:cNvPr id="3" name="Espace réservé du contenu 2"/>
          <p:cNvSpPr>
            <a:spLocks noGrp="1"/>
          </p:cNvSpPr>
          <p:nvPr>
            <p:ph idx="1"/>
          </p:nvPr>
        </p:nvSpPr>
        <p:spPr/>
        <p:txBody>
          <a:bodyPr lIns="93296" tIns="46648" rIns="93296" bIns="46648"/>
          <a:lstStyle/>
          <a:p>
            <a:pPr marL="0" indent="0">
              <a:buFont typeface="Wingdings" pitchFamily="2" charset="2"/>
              <a:buNone/>
              <a:defRPr/>
            </a:pPr>
            <a:r>
              <a:rPr lang="fr-FR" sz="2800" kern="0" dirty="0">
                <a:solidFill>
                  <a:srgbClr val="0C419A"/>
                </a:solidFill>
                <a:latin typeface="+mj-lt"/>
                <a:ea typeface="+mj-ea"/>
                <a:cs typeface="+mj-cs"/>
              </a:rPr>
              <a:t> </a:t>
            </a:r>
          </a:p>
          <a:p>
            <a:pPr marL="0" indent="0">
              <a:buFont typeface="Wingdings" pitchFamily="2" charset="2"/>
              <a:buNone/>
              <a:defRPr/>
            </a:pPr>
            <a:endParaRPr lang="fr-FR" sz="2800" kern="0" dirty="0">
              <a:solidFill>
                <a:srgbClr val="0C419A"/>
              </a:solidFill>
              <a:latin typeface="+mj-lt"/>
              <a:ea typeface="+mj-ea"/>
              <a:cs typeface="+mj-cs"/>
            </a:endParaRPr>
          </a:p>
        </p:txBody>
      </p:sp>
      <p:graphicFrame>
        <p:nvGraphicFramePr>
          <p:cNvPr id="10" name="Graphique 9"/>
          <p:cNvGraphicFramePr>
            <a:graphicFrameLocks/>
          </p:cNvGraphicFramePr>
          <p:nvPr/>
        </p:nvGraphicFramePr>
        <p:xfrm>
          <a:off x="463150" y="2106529"/>
          <a:ext cx="6230360" cy="4230216"/>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contenu 2"/>
          <p:cNvSpPr txBox="1">
            <a:spLocks/>
          </p:cNvSpPr>
          <p:nvPr/>
        </p:nvSpPr>
        <p:spPr>
          <a:xfrm>
            <a:off x="6481763" y="2106613"/>
            <a:ext cx="2498725" cy="1408112"/>
          </a:xfrm>
          <a:prstGeom prst="rect">
            <a:avLst/>
          </a:prstGeom>
          <a:ln>
            <a:solidFill>
              <a:schemeClr val="tx1"/>
            </a:solidFill>
          </a:ln>
        </p:spPr>
        <p:txBody>
          <a:bodyPr lIns="91430" tIns="45716" rIns="91430" bIns="45716"/>
          <a:lstStyle>
            <a:lvl1pPr marL="332931" indent="-332931" algn="l" rtl="0" eaLnBrk="0" fontAlgn="base" hangingPunct="0">
              <a:spcBef>
                <a:spcPct val="20000"/>
              </a:spcBef>
              <a:spcAft>
                <a:spcPct val="0"/>
              </a:spcAft>
              <a:buFont typeface="Wingdings" pitchFamily="2" charset="2"/>
              <a:buChar char="§"/>
              <a:defRPr sz="2000" kern="1200">
                <a:solidFill>
                  <a:schemeClr val="accent2"/>
                </a:solidFill>
                <a:latin typeface="+mn-lt"/>
                <a:ea typeface="+mn-ea"/>
                <a:cs typeface="+mn-cs"/>
              </a:defRPr>
            </a:lvl1pPr>
            <a:lvl2pPr marL="724980" indent="-276924" algn="l" rtl="0" eaLnBrk="0" fontAlgn="base" hangingPunct="0">
              <a:spcBef>
                <a:spcPct val="20000"/>
              </a:spcBef>
              <a:spcAft>
                <a:spcPct val="0"/>
              </a:spcAft>
              <a:buFont typeface="Wingdings" pitchFamily="2" charset="2"/>
              <a:buChar char="§"/>
              <a:defRPr sz="2000" kern="1200">
                <a:solidFill>
                  <a:schemeClr val="accent2"/>
                </a:solidFill>
                <a:latin typeface="+mn-lt"/>
                <a:ea typeface="+mn-ea"/>
                <a:cs typeface="+mn-cs"/>
              </a:defRPr>
            </a:lvl2pPr>
            <a:lvl3pPr marL="1115473" indent="-220917" algn="l" rtl="0" eaLnBrk="0" fontAlgn="base" hangingPunct="0">
              <a:spcBef>
                <a:spcPct val="20000"/>
              </a:spcBef>
              <a:spcAft>
                <a:spcPct val="0"/>
              </a:spcAft>
              <a:buFont typeface="Arial" charset="0"/>
              <a:buChar char="•"/>
              <a:defRPr sz="2000" kern="1200">
                <a:solidFill>
                  <a:schemeClr val="accent2"/>
                </a:solidFill>
                <a:latin typeface="+mn-lt"/>
                <a:ea typeface="+mn-ea"/>
                <a:cs typeface="+mn-cs"/>
              </a:defRPr>
            </a:lvl3pPr>
            <a:lvl4pPr marL="1563529" indent="-220917" algn="l" rtl="0" eaLnBrk="0" fontAlgn="base" hangingPunct="0">
              <a:spcBef>
                <a:spcPct val="20000"/>
              </a:spcBef>
              <a:spcAft>
                <a:spcPct val="0"/>
              </a:spcAft>
              <a:buFont typeface="Arial" charset="0"/>
              <a:buChar char="–"/>
              <a:defRPr sz="2000" kern="1200">
                <a:solidFill>
                  <a:schemeClr val="accent2"/>
                </a:solidFill>
                <a:latin typeface="+mn-lt"/>
                <a:ea typeface="+mn-ea"/>
                <a:cs typeface="+mn-cs"/>
              </a:defRPr>
            </a:lvl4pPr>
            <a:lvl5pPr marL="2010029" indent="-220917" algn="l" rtl="0" eaLnBrk="0" fontAlgn="base" hangingPunct="0">
              <a:spcBef>
                <a:spcPct val="20000"/>
              </a:spcBef>
              <a:spcAft>
                <a:spcPct val="0"/>
              </a:spcAft>
              <a:buFont typeface="Arial" charset="0"/>
              <a:buChar char="»"/>
              <a:defRPr sz="2000" kern="1200">
                <a:solidFill>
                  <a:schemeClr val="accent2"/>
                </a:solidFill>
                <a:latin typeface="+mn-lt"/>
                <a:ea typeface="+mn-ea"/>
                <a:cs typeface="+mn-cs"/>
              </a:defRPr>
            </a:lvl5pPr>
            <a:lvl6pPr marL="2459350" indent="-223572" algn="l" defTabSz="8943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06505" indent="-223572" algn="l" defTabSz="8943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53658" indent="-223572" algn="l" defTabSz="8943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00813" indent="-223572" algn="l" defTabSz="89430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fr-FR" sz="1800" kern="0" dirty="0">
                <a:solidFill>
                  <a:srgbClr val="0C419A"/>
                </a:solidFill>
                <a:ea typeface="+mj-ea"/>
                <a:cs typeface="+mj-cs"/>
              </a:rPr>
              <a:t>998 710 personnes </a:t>
            </a:r>
          </a:p>
          <a:p>
            <a:pPr marL="0" indent="0">
              <a:buFont typeface="Wingdings" pitchFamily="2" charset="2"/>
              <a:buNone/>
              <a:defRPr/>
            </a:pPr>
            <a:r>
              <a:rPr lang="fr-FR" sz="1800" kern="0" dirty="0">
                <a:solidFill>
                  <a:srgbClr val="0C419A"/>
                </a:solidFill>
                <a:ea typeface="+mj-ea"/>
                <a:cs typeface="+mj-cs"/>
              </a:rPr>
              <a:t>Age moyen : 49 ans</a:t>
            </a:r>
          </a:p>
          <a:p>
            <a:pPr marL="0" indent="0">
              <a:buFont typeface="Wingdings" pitchFamily="2" charset="2"/>
              <a:buNone/>
              <a:defRPr/>
            </a:pPr>
            <a:r>
              <a:rPr lang="fr-FR" sz="1800" kern="0" dirty="0">
                <a:solidFill>
                  <a:srgbClr val="0C419A"/>
                </a:solidFill>
                <a:ea typeface="+mj-ea"/>
                <a:cs typeface="+mj-cs"/>
              </a:rPr>
              <a:t>Femmes : 66%</a:t>
            </a:r>
          </a:p>
          <a:p>
            <a:pPr marL="0" indent="0">
              <a:buFont typeface="Wingdings" pitchFamily="2" charset="2"/>
              <a:buNone/>
              <a:defRPr/>
            </a:pPr>
            <a:r>
              <a:rPr lang="fr-FR" sz="1800" kern="0" dirty="0" err="1">
                <a:solidFill>
                  <a:srgbClr val="0C419A"/>
                </a:solidFill>
                <a:ea typeface="+mj-ea"/>
                <a:cs typeface="+mj-cs"/>
              </a:rPr>
              <a:t>CMUc</a:t>
            </a:r>
            <a:r>
              <a:rPr lang="fr-FR" sz="1800" kern="0" dirty="0">
                <a:solidFill>
                  <a:srgbClr val="0C419A"/>
                </a:solidFill>
                <a:ea typeface="+mj-ea"/>
                <a:cs typeface="+mj-cs"/>
              </a:rPr>
              <a:t> : 12%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1"/>
          <p:cNvSpPr>
            <a:spLocks noGrp="1"/>
          </p:cNvSpPr>
          <p:nvPr>
            <p:ph type="title"/>
          </p:nvPr>
        </p:nvSpPr>
        <p:spPr bwMode="auto">
          <a:xfrm>
            <a:off x="192088" y="93663"/>
            <a:ext cx="8775700" cy="14620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mtClean="0"/>
              <a:t>Nombre de délivrances d’antidépresseurs chez les patients initiant un traitement en 2011</a:t>
            </a:r>
            <a:br>
              <a:rPr lang="fr-FR" smtClean="0"/>
            </a:br>
            <a:endParaRPr lang="fr-FR" smtClean="0"/>
          </a:p>
        </p:txBody>
      </p:sp>
      <p:sp>
        <p:nvSpPr>
          <p:cNvPr id="89091" name="Espace réservé du numéro de diapositive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fld id="{0441409B-1657-4E4C-BE05-5AB999B36F5B}" type="slidenum">
              <a:rPr lang="fr-FR" sz="1200" smtClean="0">
                <a:solidFill>
                  <a:srgbClr val="B8DCFF"/>
                </a:solidFill>
              </a:rPr>
              <a:pPr eaLnBrk="1" hangingPunct="1"/>
              <a:t>62</a:t>
            </a:fld>
            <a:endParaRPr lang="fr-FR" sz="1200" smtClean="0">
              <a:solidFill>
                <a:srgbClr val="B8DCFF"/>
              </a:solidFill>
            </a:endParaRPr>
          </a:p>
        </p:txBody>
      </p:sp>
      <p:pic>
        <p:nvPicPr>
          <p:cNvPr id="89092" name="Imag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4475" y="2214563"/>
            <a:ext cx="5568950" cy="331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2214563" y="896938"/>
            <a:ext cx="6753225" cy="13176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b="0" dirty="0">
                <a:solidFill>
                  <a:schemeClr val="tx1"/>
                </a:solidFill>
              </a:rPr>
              <a:t>Alors que la HAS et l’ANSM recommandent une durée de traitement d’au moins 6 mois et un arrêt progressif, plus de la moitié des personnes n’ont eu qu’une à deux délivrances d’antidépresseurs (un ou deux mois de traitement) : erreur diagnostique ? Abandon ? Effet indésirable ?</a:t>
            </a:r>
          </a:p>
        </p:txBody>
      </p:sp>
      <p:sp>
        <p:nvSpPr>
          <p:cNvPr id="12" name="Rectangle 11"/>
          <p:cNvSpPr/>
          <p:nvPr/>
        </p:nvSpPr>
        <p:spPr>
          <a:xfrm>
            <a:off x="5813425" y="2214563"/>
            <a:ext cx="3154363" cy="33115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b="0" dirty="0">
                <a:solidFill>
                  <a:schemeClr val="tx1"/>
                </a:solidFill>
              </a:rPr>
              <a:t>Un suivi rapproché du patient après l’instauration du traitement est recommandé pour évaluer le risque suicidaire, la tolérance et l’observance. Or, le délai moyen entre le début d’un traitement antidépresseur et la consultation suivante est de 54 jours (médiane à 28 jours).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2EFAD40E-8486-44C0-838A-B8BC708C81DB}" type="slidenum">
              <a:rPr lang="fr-FR" b="0" smtClean="0">
                <a:solidFill>
                  <a:srgbClr val="002060"/>
                </a:solidFill>
              </a:rPr>
              <a:pPr>
                <a:defRPr/>
              </a:pPr>
              <a:t>63</a:t>
            </a:fld>
            <a:endParaRPr lang="fr-FR" b="0" dirty="0">
              <a:solidFill>
                <a:srgbClr val="002060"/>
              </a:solidFill>
            </a:endParaRPr>
          </a:p>
        </p:txBody>
      </p:sp>
      <p:graphicFrame>
        <p:nvGraphicFramePr>
          <p:cNvPr id="90115" name="Graphique 6"/>
          <p:cNvGraphicFramePr>
            <a:graphicFrameLocks/>
          </p:cNvGraphicFramePr>
          <p:nvPr/>
        </p:nvGraphicFramePr>
        <p:xfrm>
          <a:off x="360363" y="1576388"/>
          <a:ext cx="8166100" cy="3746500"/>
        </p:xfrm>
        <a:graphic>
          <a:graphicData uri="http://schemas.openxmlformats.org/presentationml/2006/ole">
            <p:oleObj spid="_x0000_s90121" r:id="rId3" imgW="8169348" imgH="3743268" progId="Excel.Sheet.8">
              <p:embed/>
            </p:oleObj>
          </a:graphicData>
        </a:graphic>
      </p:graphicFrame>
      <p:sp>
        <p:nvSpPr>
          <p:cNvPr id="90116" name="Titre 1"/>
          <p:cNvSpPr>
            <a:spLocks noGrp="1"/>
          </p:cNvSpPr>
          <p:nvPr>
            <p:ph type="ctrTitle"/>
          </p:nvPr>
        </p:nvSpPr>
        <p:spPr bwMode="auto">
          <a:xfrm>
            <a:off x="107950" y="188913"/>
            <a:ext cx="8928100" cy="7191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296" tIns="46648" rIns="93296" bIns="46648" numCol="1" anchorCtr="0" compatLnSpc="1">
            <a:prstTxWarp prst="textNoShape">
              <a:avLst/>
            </a:prstTxWarp>
          </a:bodyPr>
          <a:lstStyle/>
          <a:p>
            <a:pPr algn="just"/>
            <a:r>
              <a:rPr lang="fr-FR" smtClean="0">
                <a:solidFill>
                  <a:srgbClr val="004D99"/>
                </a:solidFill>
              </a:rPr>
              <a:t>Plus de la moitié des patients hospitalisés pour une cause psychiatrique n’ont aucune consultation avec un médecin généraliste dans le mois suivant leur hospitalisation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18175"/>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39" name="Text Box 4"/>
          <p:cNvSpPr txBox="1">
            <a:spLocks noChangeArrowheads="1"/>
          </p:cNvSpPr>
          <p:nvPr/>
        </p:nvSpPr>
        <p:spPr bwMode="auto">
          <a:xfrm>
            <a:off x="0" y="115888"/>
            <a:ext cx="9144000" cy="461962"/>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2400" dirty="0"/>
              <a:t>Améliorer l’accès et optimiser les processus de </a:t>
            </a:r>
            <a:r>
              <a:rPr lang="fr-FR" sz="2400" dirty="0" smtClean="0"/>
              <a:t>soins </a:t>
            </a:r>
            <a:endParaRPr lang="fr-FR" sz="2400" dirty="0"/>
          </a:p>
        </p:txBody>
      </p:sp>
      <p:sp>
        <p:nvSpPr>
          <p:cNvPr id="91140" name="Text Box 7"/>
          <p:cNvSpPr txBox="1">
            <a:spLocks noChangeArrowheads="1"/>
          </p:cNvSpPr>
          <p:nvPr/>
        </p:nvSpPr>
        <p:spPr bwMode="auto">
          <a:xfrm>
            <a:off x="0" y="1112838"/>
            <a:ext cx="3238500"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marL="0" lvl="1" algn="ctr" eaLnBrk="1" hangingPunct="1">
              <a:spcBef>
                <a:spcPts val="800"/>
              </a:spcBef>
            </a:pPr>
            <a:r>
              <a:rPr lang="fr-FR" sz="1800">
                <a:solidFill>
                  <a:srgbClr val="0C41A4"/>
                </a:solidFill>
                <a:latin typeface="Century Gothic" pitchFamily="34" charset="0"/>
              </a:rPr>
              <a:t>Améliorer l’accès et la prise en charge</a:t>
            </a:r>
          </a:p>
        </p:txBody>
      </p:sp>
      <p:sp>
        <p:nvSpPr>
          <p:cNvPr id="3" name="Flèche vers le bas 2"/>
          <p:cNvSpPr/>
          <p:nvPr/>
        </p:nvSpPr>
        <p:spPr bwMode="auto">
          <a:xfrm rot="2310924">
            <a:off x="2520950" y="568325"/>
            <a:ext cx="395288" cy="62706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11" name="Flèche vers le bas 10"/>
          <p:cNvSpPr/>
          <p:nvPr/>
        </p:nvSpPr>
        <p:spPr bwMode="auto">
          <a:xfrm>
            <a:off x="1422400" y="1758950"/>
            <a:ext cx="393700" cy="44132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12" name="Text Box 7"/>
          <p:cNvSpPr txBox="1">
            <a:spLocks noChangeArrowheads="1"/>
          </p:cNvSpPr>
          <p:nvPr/>
        </p:nvSpPr>
        <p:spPr bwMode="auto">
          <a:xfrm>
            <a:off x="0" y="2147888"/>
            <a:ext cx="4306888" cy="15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5000" b="1">
                <a:solidFill>
                  <a:schemeClr val="bg1"/>
                </a:solidFill>
                <a:latin typeface="Arial" charset="0"/>
              </a:defRPr>
            </a:lvl1pPr>
            <a:lvl2pPr marL="857250" indent="-457200" eaLnBrk="0" hangingPunct="0">
              <a:defRPr sz="5000" b="1">
                <a:solidFill>
                  <a:schemeClr val="bg1"/>
                </a:solidFill>
                <a:latin typeface="Arial" charset="0"/>
              </a:defRPr>
            </a:lvl2pPr>
            <a:lvl3pPr marL="1143000" indent="-228600" eaLnBrk="0" hangingPunct="0">
              <a:defRPr sz="5000" b="1">
                <a:solidFill>
                  <a:schemeClr val="bg1"/>
                </a:solidFill>
                <a:latin typeface="Arial" charset="0"/>
              </a:defRPr>
            </a:lvl3pPr>
            <a:lvl4pPr marL="1600200" indent="-228600" eaLnBrk="0" hangingPunct="0">
              <a:defRPr sz="5000" b="1">
                <a:solidFill>
                  <a:schemeClr val="bg1"/>
                </a:solidFill>
                <a:latin typeface="Arial" charset="0"/>
              </a:defRPr>
            </a:lvl4pPr>
            <a:lvl5pPr marL="2057400" indent="-228600" eaLnBrk="0" hangingPunct="0">
              <a:defRPr sz="5000" b="1">
                <a:solidFill>
                  <a:schemeClr val="bg1"/>
                </a:solidFill>
                <a:latin typeface="Arial" charset="0"/>
              </a:defRPr>
            </a:lvl5pPr>
            <a:lvl6pPr marL="2514600" indent="-228600" eaLnBrk="0" fontAlgn="base" hangingPunct="0">
              <a:spcBef>
                <a:spcPct val="0"/>
              </a:spcBef>
              <a:spcAft>
                <a:spcPct val="0"/>
              </a:spcAft>
              <a:defRPr sz="5000" b="1">
                <a:solidFill>
                  <a:schemeClr val="bg1"/>
                </a:solidFill>
                <a:latin typeface="Arial" charset="0"/>
              </a:defRPr>
            </a:lvl6pPr>
            <a:lvl7pPr marL="2971800" indent="-228600" eaLnBrk="0" fontAlgn="base" hangingPunct="0">
              <a:spcBef>
                <a:spcPct val="0"/>
              </a:spcBef>
              <a:spcAft>
                <a:spcPct val="0"/>
              </a:spcAft>
              <a:defRPr sz="5000" b="1">
                <a:solidFill>
                  <a:schemeClr val="bg1"/>
                </a:solidFill>
                <a:latin typeface="Arial" charset="0"/>
              </a:defRPr>
            </a:lvl7pPr>
            <a:lvl8pPr marL="3429000" indent="-228600" eaLnBrk="0" fontAlgn="base" hangingPunct="0">
              <a:spcBef>
                <a:spcPct val="0"/>
              </a:spcBef>
              <a:spcAft>
                <a:spcPct val="0"/>
              </a:spcAft>
              <a:defRPr sz="5000" b="1">
                <a:solidFill>
                  <a:schemeClr val="bg1"/>
                </a:solidFill>
                <a:latin typeface="Arial" charset="0"/>
              </a:defRPr>
            </a:lvl8pPr>
            <a:lvl9pPr marL="3886200" indent="-228600" eaLnBrk="0" fontAlgn="base" hangingPunct="0">
              <a:spcBef>
                <a:spcPct val="0"/>
              </a:spcBef>
              <a:spcAft>
                <a:spcPct val="0"/>
              </a:spcAft>
              <a:defRPr sz="5000" b="1">
                <a:solidFill>
                  <a:schemeClr val="bg1"/>
                </a:solidFill>
                <a:latin typeface="Arial" charset="0"/>
              </a:defRPr>
            </a:lvl9pPr>
          </a:lstStyle>
          <a:p>
            <a:pPr marL="0" lvl="1" indent="0" eaLnBrk="1" hangingPunct="1">
              <a:spcBef>
                <a:spcPts val="600"/>
              </a:spcBef>
              <a:defRPr/>
            </a:pPr>
            <a:r>
              <a:rPr lang="fr-FR" sz="1800" dirty="0" smtClean="0">
                <a:solidFill>
                  <a:srgbClr val="0C41A4"/>
                </a:solidFill>
                <a:latin typeface="Century Gothic" pitchFamily="34" charset="0"/>
              </a:rPr>
              <a:t>           Actions générales :</a:t>
            </a: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Accessibilité financière (avenant 8)</a:t>
            </a: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Populations défavorisées (droits – CMUC, ACS)</a:t>
            </a: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Couverture territoriale (ex infirmiers)</a:t>
            </a:r>
          </a:p>
        </p:txBody>
      </p:sp>
      <p:sp>
        <p:nvSpPr>
          <p:cNvPr id="13" name="Text Box 7"/>
          <p:cNvSpPr txBox="1">
            <a:spLocks noChangeArrowheads="1"/>
          </p:cNvSpPr>
          <p:nvPr/>
        </p:nvSpPr>
        <p:spPr bwMode="auto">
          <a:xfrm>
            <a:off x="0" y="3702050"/>
            <a:ext cx="4306888" cy="1855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5000" b="1">
                <a:solidFill>
                  <a:schemeClr val="bg1"/>
                </a:solidFill>
                <a:latin typeface="Arial" charset="0"/>
              </a:defRPr>
            </a:lvl1pPr>
            <a:lvl2pPr marL="857250" indent="-457200" eaLnBrk="0" hangingPunct="0">
              <a:defRPr sz="5000" b="1">
                <a:solidFill>
                  <a:schemeClr val="bg1"/>
                </a:solidFill>
                <a:latin typeface="Arial" charset="0"/>
              </a:defRPr>
            </a:lvl2pPr>
            <a:lvl3pPr marL="1143000" indent="-228600" eaLnBrk="0" hangingPunct="0">
              <a:defRPr sz="5000" b="1">
                <a:solidFill>
                  <a:schemeClr val="bg1"/>
                </a:solidFill>
                <a:latin typeface="Arial" charset="0"/>
              </a:defRPr>
            </a:lvl3pPr>
            <a:lvl4pPr marL="1600200" indent="-228600" eaLnBrk="0" hangingPunct="0">
              <a:defRPr sz="5000" b="1">
                <a:solidFill>
                  <a:schemeClr val="bg1"/>
                </a:solidFill>
                <a:latin typeface="Arial" charset="0"/>
              </a:defRPr>
            </a:lvl4pPr>
            <a:lvl5pPr marL="2057400" indent="-228600" eaLnBrk="0" hangingPunct="0">
              <a:defRPr sz="5000" b="1">
                <a:solidFill>
                  <a:schemeClr val="bg1"/>
                </a:solidFill>
                <a:latin typeface="Arial" charset="0"/>
              </a:defRPr>
            </a:lvl5pPr>
            <a:lvl6pPr marL="2514600" indent="-228600" eaLnBrk="0" fontAlgn="base" hangingPunct="0">
              <a:spcBef>
                <a:spcPct val="0"/>
              </a:spcBef>
              <a:spcAft>
                <a:spcPct val="0"/>
              </a:spcAft>
              <a:defRPr sz="5000" b="1">
                <a:solidFill>
                  <a:schemeClr val="bg1"/>
                </a:solidFill>
                <a:latin typeface="Arial" charset="0"/>
              </a:defRPr>
            </a:lvl6pPr>
            <a:lvl7pPr marL="2971800" indent="-228600" eaLnBrk="0" fontAlgn="base" hangingPunct="0">
              <a:spcBef>
                <a:spcPct val="0"/>
              </a:spcBef>
              <a:spcAft>
                <a:spcPct val="0"/>
              </a:spcAft>
              <a:defRPr sz="5000" b="1">
                <a:solidFill>
                  <a:schemeClr val="bg1"/>
                </a:solidFill>
                <a:latin typeface="Arial" charset="0"/>
              </a:defRPr>
            </a:lvl7pPr>
            <a:lvl8pPr marL="3429000" indent="-228600" eaLnBrk="0" fontAlgn="base" hangingPunct="0">
              <a:spcBef>
                <a:spcPct val="0"/>
              </a:spcBef>
              <a:spcAft>
                <a:spcPct val="0"/>
              </a:spcAft>
              <a:defRPr sz="5000" b="1">
                <a:solidFill>
                  <a:schemeClr val="bg1"/>
                </a:solidFill>
                <a:latin typeface="Arial" charset="0"/>
              </a:defRPr>
            </a:lvl8pPr>
            <a:lvl9pPr marL="3886200" indent="-228600" eaLnBrk="0" fontAlgn="base" hangingPunct="0">
              <a:spcBef>
                <a:spcPct val="0"/>
              </a:spcBef>
              <a:spcAft>
                <a:spcPct val="0"/>
              </a:spcAft>
              <a:defRPr sz="5000" b="1">
                <a:solidFill>
                  <a:schemeClr val="bg1"/>
                </a:solidFill>
                <a:latin typeface="Arial" charset="0"/>
              </a:defRPr>
            </a:lvl9pPr>
          </a:lstStyle>
          <a:p>
            <a:pPr marL="0" lvl="1" indent="0" eaLnBrk="1" hangingPunct="1">
              <a:spcBef>
                <a:spcPts val="600"/>
              </a:spcBef>
              <a:defRPr/>
            </a:pPr>
            <a:r>
              <a:rPr lang="fr-FR" sz="1800" dirty="0" smtClean="0">
                <a:solidFill>
                  <a:srgbClr val="0C41A4"/>
                </a:solidFill>
                <a:latin typeface="Century Gothic" pitchFamily="34" charset="0"/>
              </a:rPr>
              <a:t>           Actions spécifiques :</a:t>
            </a:r>
          </a:p>
          <a:p>
            <a:pPr marL="185738" lvl="1" indent="-185738" eaLnBrk="1" hangingPunct="1">
              <a:spcBef>
                <a:spcPts val="200"/>
              </a:spcBef>
              <a:buFont typeface="Arial" pitchFamily="34" charset="0"/>
              <a:buChar char="•"/>
              <a:defRPr/>
            </a:pPr>
            <a:r>
              <a:rPr lang="fr-FR" sz="1800" b="0" dirty="0" err="1" smtClean="0">
                <a:solidFill>
                  <a:srgbClr val="0C41A4"/>
                </a:solidFill>
                <a:latin typeface="Century Gothic" pitchFamily="34" charset="0"/>
              </a:rPr>
              <a:t>sophia</a:t>
            </a:r>
            <a:endParaRPr lang="fr-FR" sz="1800" b="0" dirty="0" smtClean="0">
              <a:solidFill>
                <a:srgbClr val="0C41A4"/>
              </a:solidFill>
              <a:latin typeface="Century Gothic" pitchFamily="34" charset="0"/>
            </a:endParaRP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Forfait podologie</a:t>
            </a: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Incitation financière à la qualité de la prise en charge du diabète</a:t>
            </a: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Télémédecine en ophtalmologie</a:t>
            </a:r>
          </a:p>
        </p:txBody>
      </p:sp>
      <p:pic>
        <p:nvPicPr>
          <p:cNvPr id="91145" name="Picture 6"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18175"/>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3" name="Text Box 4"/>
          <p:cNvSpPr txBox="1">
            <a:spLocks noChangeArrowheads="1"/>
          </p:cNvSpPr>
          <p:nvPr/>
        </p:nvSpPr>
        <p:spPr bwMode="auto">
          <a:xfrm>
            <a:off x="0" y="115888"/>
            <a:ext cx="9144000" cy="461962"/>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2400" dirty="0"/>
              <a:t>Améliorer l’accès et optimiser les processus de soins </a:t>
            </a:r>
            <a:r>
              <a:rPr lang="fr-FR" sz="2400" dirty="0" smtClean="0"/>
              <a:t> </a:t>
            </a:r>
            <a:endParaRPr lang="fr-FR" sz="2400" dirty="0"/>
          </a:p>
        </p:txBody>
      </p:sp>
      <p:sp>
        <p:nvSpPr>
          <p:cNvPr id="92164" name="Text Box 7"/>
          <p:cNvSpPr txBox="1">
            <a:spLocks noChangeArrowheads="1"/>
          </p:cNvSpPr>
          <p:nvPr/>
        </p:nvSpPr>
        <p:spPr bwMode="auto">
          <a:xfrm>
            <a:off x="0" y="1112838"/>
            <a:ext cx="3238500"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marL="0" lvl="1" algn="ctr" eaLnBrk="1" hangingPunct="1">
              <a:spcBef>
                <a:spcPts val="800"/>
              </a:spcBef>
            </a:pPr>
            <a:r>
              <a:rPr lang="fr-FR" sz="1800">
                <a:solidFill>
                  <a:srgbClr val="0C41A4"/>
                </a:solidFill>
                <a:latin typeface="Century Gothic" pitchFamily="34" charset="0"/>
              </a:rPr>
              <a:t>Améliorer l’accès et la prise en charge</a:t>
            </a:r>
          </a:p>
        </p:txBody>
      </p:sp>
      <p:sp>
        <p:nvSpPr>
          <p:cNvPr id="3" name="Flèche vers le bas 2"/>
          <p:cNvSpPr/>
          <p:nvPr/>
        </p:nvSpPr>
        <p:spPr bwMode="auto">
          <a:xfrm rot="2310924">
            <a:off x="2520950" y="568325"/>
            <a:ext cx="395288" cy="62706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9" name="Flèche vers le bas 8"/>
          <p:cNvSpPr/>
          <p:nvPr/>
        </p:nvSpPr>
        <p:spPr bwMode="auto">
          <a:xfrm rot="19359638">
            <a:off x="4703763" y="566738"/>
            <a:ext cx="393700" cy="62706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92167" name="Text Box 7"/>
          <p:cNvSpPr txBox="1">
            <a:spLocks noChangeArrowheads="1"/>
          </p:cNvSpPr>
          <p:nvPr/>
        </p:nvSpPr>
        <p:spPr bwMode="auto">
          <a:xfrm>
            <a:off x="4133850" y="1196975"/>
            <a:ext cx="32385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marL="4000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lvl="1" eaLnBrk="1" hangingPunct="1">
              <a:spcBef>
                <a:spcPts val="800"/>
              </a:spcBef>
            </a:pPr>
            <a:r>
              <a:rPr lang="fr-FR" sz="1800">
                <a:solidFill>
                  <a:srgbClr val="0C41A4"/>
                </a:solidFill>
                <a:latin typeface="Century Gothic" pitchFamily="34" charset="0"/>
              </a:rPr>
              <a:t>Gagner en efficience</a:t>
            </a:r>
          </a:p>
        </p:txBody>
      </p:sp>
      <p:sp>
        <p:nvSpPr>
          <p:cNvPr id="11" name="Flèche vers le bas 10"/>
          <p:cNvSpPr/>
          <p:nvPr/>
        </p:nvSpPr>
        <p:spPr bwMode="auto">
          <a:xfrm>
            <a:off x="1422400" y="1758950"/>
            <a:ext cx="393700" cy="44132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12" name="Text Box 7"/>
          <p:cNvSpPr txBox="1">
            <a:spLocks noChangeArrowheads="1"/>
          </p:cNvSpPr>
          <p:nvPr/>
        </p:nvSpPr>
        <p:spPr bwMode="auto">
          <a:xfrm>
            <a:off x="0" y="2147888"/>
            <a:ext cx="4306888" cy="15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5000" b="1">
                <a:solidFill>
                  <a:schemeClr val="bg1"/>
                </a:solidFill>
                <a:latin typeface="Arial" charset="0"/>
              </a:defRPr>
            </a:lvl1pPr>
            <a:lvl2pPr marL="857250" indent="-457200" eaLnBrk="0" hangingPunct="0">
              <a:defRPr sz="5000" b="1">
                <a:solidFill>
                  <a:schemeClr val="bg1"/>
                </a:solidFill>
                <a:latin typeface="Arial" charset="0"/>
              </a:defRPr>
            </a:lvl2pPr>
            <a:lvl3pPr marL="1143000" indent="-228600" eaLnBrk="0" hangingPunct="0">
              <a:defRPr sz="5000" b="1">
                <a:solidFill>
                  <a:schemeClr val="bg1"/>
                </a:solidFill>
                <a:latin typeface="Arial" charset="0"/>
              </a:defRPr>
            </a:lvl3pPr>
            <a:lvl4pPr marL="1600200" indent="-228600" eaLnBrk="0" hangingPunct="0">
              <a:defRPr sz="5000" b="1">
                <a:solidFill>
                  <a:schemeClr val="bg1"/>
                </a:solidFill>
                <a:latin typeface="Arial" charset="0"/>
              </a:defRPr>
            </a:lvl4pPr>
            <a:lvl5pPr marL="2057400" indent="-228600" eaLnBrk="0" hangingPunct="0">
              <a:defRPr sz="5000" b="1">
                <a:solidFill>
                  <a:schemeClr val="bg1"/>
                </a:solidFill>
                <a:latin typeface="Arial" charset="0"/>
              </a:defRPr>
            </a:lvl5pPr>
            <a:lvl6pPr marL="2514600" indent="-228600" eaLnBrk="0" fontAlgn="base" hangingPunct="0">
              <a:spcBef>
                <a:spcPct val="0"/>
              </a:spcBef>
              <a:spcAft>
                <a:spcPct val="0"/>
              </a:spcAft>
              <a:defRPr sz="5000" b="1">
                <a:solidFill>
                  <a:schemeClr val="bg1"/>
                </a:solidFill>
                <a:latin typeface="Arial" charset="0"/>
              </a:defRPr>
            </a:lvl6pPr>
            <a:lvl7pPr marL="2971800" indent="-228600" eaLnBrk="0" fontAlgn="base" hangingPunct="0">
              <a:spcBef>
                <a:spcPct val="0"/>
              </a:spcBef>
              <a:spcAft>
                <a:spcPct val="0"/>
              </a:spcAft>
              <a:defRPr sz="5000" b="1">
                <a:solidFill>
                  <a:schemeClr val="bg1"/>
                </a:solidFill>
                <a:latin typeface="Arial" charset="0"/>
              </a:defRPr>
            </a:lvl7pPr>
            <a:lvl8pPr marL="3429000" indent="-228600" eaLnBrk="0" fontAlgn="base" hangingPunct="0">
              <a:spcBef>
                <a:spcPct val="0"/>
              </a:spcBef>
              <a:spcAft>
                <a:spcPct val="0"/>
              </a:spcAft>
              <a:defRPr sz="5000" b="1">
                <a:solidFill>
                  <a:schemeClr val="bg1"/>
                </a:solidFill>
                <a:latin typeface="Arial" charset="0"/>
              </a:defRPr>
            </a:lvl8pPr>
            <a:lvl9pPr marL="3886200" indent="-228600" eaLnBrk="0" fontAlgn="base" hangingPunct="0">
              <a:spcBef>
                <a:spcPct val="0"/>
              </a:spcBef>
              <a:spcAft>
                <a:spcPct val="0"/>
              </a:spcAft>
              <a:defRPr sz="5000" b="1">
                <a:solidFill>
                  <a:schemeClr val="bg1"/>
                </a:solidFill>
                <a:latin typeface="Arial" charset="0"/>
              </a:defRPr>
            </a:lvl9pPr>
          </a:lstStyle>
          <a:p>
            <a:pPr marL="0" lvl="1" indent="0" eaLnBrk="1" hangingPunct="1">
              <a:spcBef>
                <a:spcPts val="600"/>
              </a:spcBef>
              <a:defRPr/>
            </a:pPr>
            <a:r>
              <a:rPr lang="fr-FR" sz="1800" dirty="0" smtClean="0">
                <a:solidFill>
                  <a:srgbClr val="0C41A4"/>
                </a:solidFill>
                <a:latin typeface="Century Gothic" pitchFamily="34" charset="0"/>
              </a:rPr>
              <a:t>           Actions générales :</a:t>
            </a: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Accessibilité financière (avenant 8)</a:t>
            </a: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Populations défavorisées (droits – CMUC, ACS)</a:t>
            </a: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Couverture territoriale (ex infirmiers)</a:t>
            </a:r>
          </a:p>
        </p:txBody>
      </p:sp>
      <p:sp>
        <p:nvSpPr>
          <p:cNvPr id="13" name="Text Box 7"/>
          <p:cNvSpPr txBox="1">
            <a:spLocks noChangeArrowheads="1"/>
          </p:cNvSpPr>
          <p:nvPr/>
        </p:nvSpPr>
        <p:spPr bwMode="auto">
          <a:xfrm>
            <a:off x="0" y="3702050"/>
            <a:ext cx="4306888" cy="1855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5000" b="1">
                <a:solidFill>
                  <a:schemeClr val="bg1"/>
                </a:solidFill>
                <a:latin typeface="Arial" charset="0"/>
              </a:defRPr>
            </a:lvl1pPr>
            <a:lvl2pPr marL="857250" indent="-457200" eaLnBrk="0" hangingPunct="0">
              <a:defRPr sz="5000" b="1">
                <a:solidFill>
                  <a:schemeClr val="bg1"/>
                </a:solidFill>
                <a:latin typeface="Arial" charset="0"/>
              </a:defRPr>
            </a:lvl2pPr>
            <a:lvl3pPr marL="1143000" indent="-228600" eaLnBrk="0" hangingPunct="0">
              <a:defRPr sz="5000" b="1">
                <a:solidFill>
                  <a:schemeClr val="bg1"/>
                </a:solidFill>
                <a:latin typeface="Arial" charset="0"/>
              </a:defRPr>
            </a:lvl3pPr>
            <a:lvl4pPr marL="1600200" indent="-228600" eaLnBrk="0" hangingPunct="0">
              <a:defRPr sz="5000" b="1">
                <a:solidFill>
                  <a:schemeClr val="bg1"/>
                </a:solidFill>
                <a:latin typeface="Arial" charset="0"/>
              </a:defRPr>
            </a:lvl4pPr>
            <a:lvl5pPr marL="2057400" indent="-228600" eaLnBrk="0" hangingPunct="0">
              <a:defRPr sz="5000" b="1">
                <a:solidFill>
                  <a:schemeClr val="bg1"/>
                </a:solidFill>
                <a:latin typeface="Arial" charset="0"/>
              </a:defRPr>
            </a:lvl5pPr>
            <a:lvl6pPr marL="2514600" indent="-228600" eaLnBrk="0" fontAlgn="base" hangingPunct="0">
              <a:spcBef>
                <a:spcPct val="0"/>
              </a:spcBef>
              <a:spcAft>
                <a:spcPct val="0"/>
              </a:spcAft>
              <a:defRPr sz="5000" b="1">
                <a:solidFill>
                  <a:schemeClr val="bg1"/>
                </a:solidFill>
                <a:latin typeface="Arial" charset="0"/>
              </a:defRPr>
            </a:lvl6pPr>
            <a:lvl7pPr marL="2971800" indent="-228600" eaLnBrk="0" fontAlgn="base" hangingPunct="0">
              <a:spcBef>
                <a:spcPct val="0"/>
              </a:spcBef>
              <a:spcAft>
                <a:spcPct val="0"/>
              </a:spcAft>
              <a:defRPr sz="5000" b="1">
                <a:solidFill>
                  <a:schemeClr val="bg1"/>
                </a:solidFill>
                <a:latin typeface="Arial" charset="0"/>
              </a:defRPr>
            </a:lvl7pPr>
            <a:lvl8pPr marL="3429000" indent="-228600" eaLnBrk="0" fontAlgn="base" hangingPunct="0">
              <a:spcBef>
                <a:spcPct val="0"/>
              </a:spcBef>
              <a:spcAft>
                <a:spcPct val="0"/>
              </a:spcAft>
              <a:defRPr sz="5000" b="1">
                <a:solidFill>
                  <a:schemeClr val="bg1"/>
                </a:solidFill>
                <a:latin typeface="Arial" charset="0"/>
              </a:defRPr>
            </a:lvl8pPr>
            <a:lvl9pPr marL="3886200" indent="-228600" eaLnBrk="0" fontAlgn="base" hangingPunct="0">
              <a:spcBef>
                <a:spcPct val="0"/>
              </a:spcBef>
              <a:spcAft>
                <a:spcPct val="0"/>
              </a:spcAft>
              <a:defRPr sz="5000" b="1">
                <a:solidFill>
                  <a:schemeClr val="bg1"/>
                </a:solidFill>
                <a:latin typeface="Arial" charset="0"/>
              </a:defRPr>
            </a:lvl9pPr>
          </a:lstStyle>
          <a:p>
            <a:pPr marL="0" lvl="1" indent="0" eaLnBrk="1" hangingPunct="1">
              <a:spcBef>
                <a:spcPts val="600"/>
              </a:spcBef>
              <a:defRPr/>
            </a:pPr>
            <a:r>
              <a:rPr lang="fr-FR" sz="1800" dirty="0" smtClean="0">
                <a:solidFill>
                  <a:srgbClr val="0C41A4"/>
                </a:solidFill>
                <a:latin typeface="Century Gothic" pitchFamily="34" charset="0"/>
              </a:rPr>
              <a:t>           Actions spécifiques :</a:t>
            </a:r>
          </a:p>
          <a:p>
            <a:pPr marL="185738" lvl="1" indent="-185738" eaLnBrk="1" hangingPunct="1">
              <a:spcBef>
                <a:spcPts val="200"/>
              </a:spcBef>
              <a:buFont typeface="Arial" pitchFamily="34" charset="0"/>
              <a:buChar char="•"/>
              <a:defRPr/>
            </a:pPr>
            <a:r>
              <a:rPr lang="fr-FR" sz="1800" b="0" dirty="0" err="1" smtClean="0">
                <a:solidFill>
                  <a:srgbClr val="0C41A4"/>
                </a:solidFill>
                <a:latin typeface="Century Gothic" pitchFamily="34" charset="0"/>
              </a:rPr>
              <a:t>sophia</a:t>
            </a:r>
            <a:endParaRPr lang="fr-FR" sz="1800" b="0" dirty="0" smtClean="0">
              <a:solidFill>
                <a:srgbClr val="0C41A4"/>
              </a:solidFill>
              <a:latin typeface="Century Gothic" pitchFamily="34" charset="0"/>
            </a:endParaRP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Forfait podologie</a:t>
            </a: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Incitation financière à la qualité de la prise en charge du diabète</a:t>
            </a:r>
          </a:p>
          <a:p>
            <a:pPr marL="185738" lvl="1" indent="-185738" eaLnBrk="1" hangingPunct="1">
              <a:spcBef>
                <a:spcPts val="200"/>
              </a:spcBef>
              <a:buFont typeface="Arial" pitchFamily="34" charset="0"/>
              <a:buChar char="•"/>
              <a:defRPr/>
            </a:pPr>
            <a:r>
              <a:rPr lang="fr-FR" sz="1800" b="0" dirty="0" smtClean="0">
                <a:solidFill>
                  <a:srgbClr val="0C41A4"/>
                </a:solidFill>
                <a:latin typeface="Century Gothic" pitchFamily="34" charset="0"/>
              </a:rPr>
              <a:t>Télémédecine en ophtalmologie</a:t>
            </a:r>
          </a:p>
        </p:txBody>
      </p:sp>
      <p:sp>
        <p:nvSpPr>
          <p:cNvPr id="15" name="Flèche vers le bas 14"/>
          <p:cNvSpPr/>
          <p:nvPr/>
        </p:nvSpPr>
        <p:spPr bwMode="auto">
          <a:xfrm>
            <a:off x="5867400" y="1758950"/>
            <a:ext cx="395288" cy="44132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92172" name="Text Box 7"/>
          <p:cNvSpPr txBox="1">
            <a:spLocks noChangeArrowheads="1"/>
          </p:cNvSpPr>
          <p:nvPr/>
        </p:nvSpPr>
        <p:spPr bwMode="auto">
          <a:xfrm>
            <a:off x="4425950" y="2165350"/>
            <a:ext cx="4598988" cy="3376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marL="185738" indent="-185738"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lvl="1" eaLnBrk="1" hangingPunct="1">
              <a:spcBef>
                <a:spcPts val="600"/>
              </a:spcBef>
              <a:buFont typeface="Arial" pitchFamily="34" charset="0"/>
              <a:buChar char="•"/>
            </a:pPr>
            <a:r>
              <a:rPr lang="fr-FR" sz="1800" b="0">
                <a:solidFill>
                  <a:srgbClr val="0C41A4"/>
                </a:solidFill>
                <a:latin typeface="Century Gothic" pitchFamily="34" charset="0"/>
              </a:rPr>
              <a:t>Action sur l’autosurveillance glycémique</a:t>
            </a:r>
          </a:p>
          <a:p>
            <a:pPr lvl="1" eaLnBrk="1" hangingPunct="1">
              <a:spcBef>
                <a:spcPts val="1000"/>
              </a:spcBef>
              <a:buFont typeface="Arial" pitchFamily="34" charset="0"/>
              <a:buChar char="•"/>
            </a:pPr>
            <a:r>
              <a:rPr lang="fr-FR" sz="1800" b="0">
                <a:solidFill>
                  <a:srgbClr val="0C41A4"/>
                </a:solidFill>
                <a:latin typeface="Century Gothic" pitchFamily="34" charset="0"/>
              </a:rPr>
              <a:t>Favoriser l’autonomie des personnes insulino-traitées</a:t>
            </a:r>
          </a:p>
          <a:p>
            <a:pPr lvl="1" eaLnBrk="1" hangingPunct="1">
              <a:spcBef>
                <a:spcPts val="1000"/>
              </a:spcBef>
              <a:buFont typeface="Arial" pitchFamily="34" charset="0"/>
              <a:buChar char="•"/>
            </a:pPr>
            <a:r>
              <a:rPr lang="fr-FR" sz="1800" b="0">
                <a:solidFill>
                  <a:srgbClr val="0C41A4"/>
                </a:solidFill>
                <a:latin typeface="Century Gothic" pitchFamily="34" charset="0"/>
              </a:rPr>
              <a:t>Utilisation des médicaments</a:t>
            </a:r>
          </a:p>
          <a:p>
            <a:pPr lvl="1" eaLnBrk="1" hangingPunct="1">
              <a:spcBef>
                <a:spcPts val="1000"/>
              </a:spcBef>
              <a:buFont typeface="Arial" pitchFamily="34" charset="0"/>
              <a:buChar char="•"/>
            </a:pPr>
            <a:r>
              <a:rPr lang="fr-FR" sz="1800" b="0">
                <a:solidFill>
                  <a:srgbClr val="0C41A4"/>
                </a:solidFill>
                <a:latin typeface="Century Gothic" pitchFamily="34" charset="0"/>
              </a:rPr>
              <a:t>Autres : hospitalisation pour initiation d’un traitement par insuline ?</a:t>
            </a:r>
          </a:p>
          <a:p>
            <a:pPr lvl="1" eaLnBrk="1" hangingPunct="1">
              <a:spcBef>
                <a:spcPts val="1000"/>
              </a:spcBef>
              <a:buFont typeface="Arial" pitchFamily="34" charset="0"/>
              <a:buChar char="•"/>
            </a:pPr>
            <a:r>
              <a:rPr lang="fr-FR" sz="1800" b="0">
                <a:solidFill>
                  <a:srgbClr val="0C41A4"/>
                </a:solidFill>
                <a:latin typeface="Century Gothic" pitchFamily="34" charset="0"/>
              </a:rPr>
              <a:t>Recours à l’endocrinologue ? (problématique de bon usagedu système (efficience mais aussi accès)</a:t>
            </a:r>
          </a:p>
        </p:txBody>
      </p:sp>
      <p:pic>
        <p:nvPicPr>
          <p:cNvPr id="92173" name="Picture 6"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263525" y="179388"/>
            <a:ext cx="8785225" cy="9223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2400" b="1" smtClean="0">
                <a:solidFill>
                  <a:srgbClr val="3366CC"/>
                </a:solidFill>
              </a:rPr>
              <a:t>Quelques exemples d’outils pratiques diffusés par les médecins conseils et les délégués de l’AM au cours d’échanges réguliers au cabinet des médecins</a:t>
            </a:r>
          </a:p>
        </p:txBody>
      </p:sp>
      <p:pic>
        <p:nvPicPr>
          <p:cNvPr id="93187" name="Picture 4"/>
          <p:cNvPicPr>
            <a:picLocks noGrp="1" noChangeAspect="1" noChangeArrowheads="1"/>
          </p:cNvPicPr>
          <p:nvPr>
            <p:ph sz="quarter" idx="2"/>
          </p:nvPr>
        </p:nvPicPr>
        <p:blipFill>
          <a:blip r:embed="rId3">
            <a:extLst>
              <a:ext uri="{28A0092B-C50C-407E-A947-70E740481C1C}">
                <a14:useLocalDpi xmlns:a14="http://schemas.microsoft.com/office/drawing/2010/main" xmlns="" val="0"/>
              </a:ext>
            </a:extLst>
          </a:blip>
          <a:srcRect/>
          <a:stretch>
            <a:fillRect/>
          </a:stretch>
        </p:blipFill>
        <p:spPr bwMode="auto">
          <a:xfrm>
            <a:off x="4064000" y="1514475"/>
            <a:ext cx="4657725" cy="2468563"/>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3188" name="Picture 6"/>
          <p:cNvPicPr>
            <a:picLocks noGrp="1" noChangeAspect="1" noChangeArrowheads="1"/>
          </p:cNvPicPr>
          <p:nvPr>
            <p:ph sz="quarter" idx="3"/>
          </p:nvPr>
        </p:nvPicPr>
        <p:blipFill>
          <a:blip r:embed="rId4">
            <a:extLst>
              <a:ext uri="{28A0092B-C50C-407E-A947-70E740481C1C}">
                <a14:useLocalDpi xmlns:a14="http://schemas.microsoft.com/office/drawing/2010/main" xmlns="" val="0"/>
              </a:ext>
            </a:extLst>
          </a:blip>
          <a:srcRect/>
          <a:stretch>
            <a:fillRect/>
          </a:stretch>
        </p:blipFill>
        <p:spPr bwMode="auto">
          <a:xfrm>
            <a:off x="3992563" y="3576638"/>
            <a:ext cx="5151437" cy="310515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3189"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6063" y="1873250"/>
            <a:ext cx="3656012" cy="4651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3190" name="Text Box 10"/>
          <p:cNvSpPr txBox="1">
            <a:spLocks noChangeArrowheads="1"/>
          </p:cNvSpPr>
          <p:nvPr/>
        </p:nvSpPr>
        <p:spPr bwMode="auto">
          <a:xfrm>
            <a:off x="153988" y="6599238"/>
            <a:ext cx="8990012" cy="261937"/>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1100">
                <a:solidFill>
                  <a:srgbClr val="0070C0"/>
                </a:solidFill>
              </a:rPr>
              <a:t>Voir Ameli : www.ameli.fr/professionnels-de-sante/medecins/exercer-au-quotidien/aide-a-la-pratique-memos</a:t>
            </a: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18175"/>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Text Box 7"/>
          <p:cNvSpPr txBox="1">
            <a:spLocks noChangeArrowheads="1"/>
          </p:cNvSpPr>
          <p:nvPr/>
        </p:nvSpPr>
        <p:spPr bwMode="auto">
          <a:xfrm>
            <a:off x="131763" y="68263"/>
            <a:ext cx="7104062"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marL="0" lvl="1" eaLnBrk="1" hangingPunct="1">
              <a:spcBef>
                <a:spcPts val="600"/>
              </a:spcBef>
            </a:pPr>
            <a:r>
              <a:rPr lang="fr-FR" sz="2400">
                <a:solidFill>
                  <a:srgbClr val="0C41A4"/>
                </a:solidFill>
                <a:latin typeface="Century Gothic" pitchFamily="34" charset="0"/>
              </a:rPr>
              <a:t>Action sur l’autosurveillance glycémique</a:t>
            </a:r>
          </a:p>
        </p:txBody>
      </p:sp>
      <p:grpSp>
        <p:nvGrpSpPr>
          <p:cNvPr id="94212" name="Group 439"/>
          <p:cNvGrpSpPr>
            <a:grpSpLocks/>
          </p:cNvGrpSpPr>
          <p:nvPr/>
        </p:nvGrpSpPr>
        <p:grpSpPr bwMode="auto">
          <a:xfrm>
            <a:off x="792163" y="1103313"/>
            <a:ext cx="7394575" cy="3254375"/>
            <a:chOff x="657" y="1389"/>
            <a:chExt cx="4717" cy="2541"/>
          </a:xfrm>
        </p:grpSpPr>
        <p:pic>
          <p:nvPicPr>
            <p:cNvPr id="94215" name="Picture 43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7" y="1389"/>
              <a:ext cx="4083" cy="254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4216" name="Line 434"/>
            <p:cNvSpPr>
              <a:spLocks noChangeShapeType="1"/>
            </p:cNvSpPr>
            <p:nvPr/>
          </p:nvSpPr>
          <p:spPr bwMode="auto">
            <a:xfrm flipH="1">
              <a:off x="3061" y="1616"/>
              <a:ext cx="273" cy="408"/>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94217" name="Text Box 435"/>
            <p:cNvSpPr txBox="1">
              <a:spLocks noChangeArrowheads="1"/>
            </p:cNvSpPr>
            <p:nvPr/>
          </p:nvSpPr>
          <p:spPr bwMode="auto">
            <a:xfrm>
              <a:off x="3334" y="1434"/>
              <a:ext cx="725" cy="28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ct val="50000"/>
                </a:spcBef>
              </a:pPr>
              <a:r>
                <a:rPr lang="fr-FR" sz="800">
                  <a:solidFill>
                    <a:srgbClr val="0000FF"/>
                  </a:solidFill>
                </a:rPr>
                <a:t>Envoi courrier médecins et assurés diabétiques non traités pas insuline</a:t>
              </a:r>
            </a:p>
          </p:txBody>
        </p:sp>
        <p:sp>
          <p:nvSpPr>
            <p:cNvPr id="94218" name="Line 436"/>
            <p:cNvSpPr>
              <a:spLocks noChangeShapeType="1"/>
            </p:cNvSpPr>
            <p:nvPr/>
          </p:nvSpPr>
          <p:spPr bwMode="auto">
            <a:xfrm flipH="1">
              <a:off x="4376" y="1752"/>
              <a:ext cx="273" cy="408"/>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94219" name="Text Box 437"/>
            <p:cNvSpPr txBox="1">
              <a:spLocks noChangeArrowheads="1"/>
            </p:cNvSpPr>
            <p:nvPr/>
          </p:nvSpPr>
          <p:spPr bwMode="auto">
            <a:xfrm>
              <a:off x="4649" y="1570"/>
              <a:ext cx="725" cy="28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ct val="50000"/>
                </a:spcBef>
              </a:pPr>
              <a:r>
                <a:rPr lang="fr-FR" sz="800">
                  <a:solidFill>
                    <a:srgbClr val="0000FF"/>
                  </a:solidFill>
                </a:rPr>
                <a:t>Envoi nouveau courrier aux assurés diabétiques non traités pas insuline</a:t>
              </a:r>
            </a:p>
          </p:txBody>
        </p:sp>
      </p:grpSp>
      <p:sp>
        <p:nvSpPr>
          <p:cNvPr id="94213" name="Text Box 440"/>
          <p:cNvSpPr txBox="1">
            <a:spLocks noChangeArrowheads="1"/>
          </p:cNvSpPr>
          <p:nvPr/>
        </p:nvSpPr>
        <p:spPr bwMode="auto">
          <a:xfrm>
            <a:off x="576263" y="4489450"/>
            <a:ext cx="7085012"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1600">
                <a:solidFill>
                  <a:srgbClr val="0C419A"/>
                </a:solidFill>
                <a:latin typeface="Century Gothic" pitchFamily="34" charset="0"/>
              </a:rPr>
              <a:t>Les remboursement de bandelettes aux personnes diabétiques concernées par la mesure ont baissé, mais pas ceux des personnes diabétiques traitées par insuline.</a:t>
            </a:r>
          </a:p>
          <a:p>
            <a:pPr eaLnBrk="1" hangingPunct="1"/>
            <a:r>
              <a:rPr lang="fr-FR" sz="1600">
                <a:solidFill>
                  <a:srgbClr val="0C419A"/>
                </a:solidFill>
                <a:latin typeface="Century Gothic" pitchFamily="34" charset="0"/>
              </a:rPr>
              <a:t>  </a:t>
            </a:r>
            <a:r>
              <a:rPr lang="fr-FR" sz="1600" b="0">
                <a:latin typeface="Century Gothic" pitchFamily="34" charset="0"/>
              </a:rPr>
              <a:t>p</a:t>
            </a:r>
            <a:endParaRPr lang="fr-FR" sz="1600"/>
          </a:p>
        </p:txBody>
      </p:sp>
      <p:pic>
        <p:nvPicPr>
          <p:cNvPr id="94214" name="Picture 6" descr="logo_Diaporam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18175"/>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5"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3838" y="1104900"/>
            <a:ext cx="4348162" cy="4348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1F3D7A"/>
                  </a:outerShdw>
                </a:effectLst>
              </a14:hiddenEffects>
            </a:ext>
          </a:extLst>
        </p:spPr>
      </p:pic>
      <p:pic>
        <p:nvPicPr>
          <p:cNvPr id="9523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705350" y="1511300"/>
            <a:ext cx="4198938" cy="4198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1F3D7A"/>
                  </a:outerShdw>
                </a:effectLst>
              </a14:hiddenEffects>
            </a:ext>
          </a:extLst>
        </p:spPr>
      </p:pic>
      <p:sp>
        <p:nvSpPr>
          <p:cNvPr id="95237" name="Rectangle 3"/>
          <p:cNvSpPr>
            <a:spLocks noGrp="1" noChangeArrowheads="1"/>
          </p:cNvSpPr>
          <p:nvPr>
            <p:ph type="title"/>
          </p:nvPr>
        </p:nvSpPr>
        <p:spPr bwMode="auto">
          <a:xfrm>
            <a:off x="200025" y="585788"/>
            <a:ext cx="4530725" cy="1089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600" smtClean="0"/>
              <a:t>% de patients ayant des injections d’insuline réalisées par une infirmière parmi les diabétiques insulino-traités </a:t>
            </a:r>
            <a:br>
              <a:rPr lang="fr-FR" sz="1600" smtClean="0"/>
            </a:br>
            <a:r>
              <a:rPr lang="fr-FR" sz="1600" smtClean="0"/>
              <a:t>(2008, après ajustement sur l’âge)</a:t>
            </a:r>
          </a:p>
        </p:txBody>
      </p:sp>
      <p:sp>
        <p:nvSpPr>
          <p:cNvPr id="95238" name="Rectangle 3"/>
          <p:cNvSpPr txBox="1">
            <a:spLocks noChangeArrowheads="1"/>
          </p:cNvSpPr>
          <p:nvPr/>
        </p:nvSpPr>
        <p:spPr bwMode="auto">
          <a:xfrm>
            <a:off x="4208463" y="1093788"/>
            <a:ext cx="4695825" cy="84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r>
              <a:rPr lang="fr-FR" sz="1600">
                <a:solidFill>
                  <a:srgbClr val="0C419A"/>
                </a:solidFill>
                <a:latin typeface="Century Gothic" pitchFamily="34" charset="0"/>
              </a:rPr>
              <a:t>% de patients diabétiques de type 2 </a:t>
            </a:r>
          </a:p>
          <a:p>
            <a:pPr algn="ctr"/>
            <a:r>
              <a:rPr lang="fr-FR" sz="1600">
                <a:solidFill>
                  <a:srgbClr val="0C419A"/>
                </a:solidFill>
                <a:latin typeface="Century Gothic" pitchFamily="34" charset="0"/>
              </a:rPr>
              <a:t>mis sous insuline en 2008 avec recours à l’hospitalisation pour cette mise sous insuline</a:t>
            </a:r>
          </a:p>
        </p:txBody>
      </p:sp>
      <p:pic>
        <p:nvPicPr>
          <p:cNvPr id="95239" name="Picture 6" descr="logo_Diaporama"/>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40" name="Text Box 7"/>
          <p:cNvSpPr txBox="1">
            <a:spLocks noChangeArrowheads="1"/>
          </p:cNvSpPr>
          <p:nvPr/>
        </p:nvSpPr>
        <p:spPr bwMode="auto">
          <a:xfrm>
            <a:off x="131763" y="68263"/>
            <a:ext cx="7104062"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5000" b="1">
                <a:solidFill>
                  <a:schemeClr val="bg1"/>
                </a:solidFill>
                <a:latin typeface="Arial" pitchFamily="34" charset="0"/>
              </a:defRPr>
            </a:lvl1pPr>
            <a:lvl2pPr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marL="0" lvl="1" eaLnBrk="1" hangingPunct="1">
              <a:spcBef>
                <a:spcPts val="600"/>
              </a:spcBef>
            </a:pPr>
            <a:r>
              <a:rPr lang="fr-FR" sz="2400">
                <a:solidFill>
                  <a:srgbClr val="0C41A4"/>
                </a:solidFill>
                <a:latin typeface="Century Gothic" pitchFamily="34" charset="0"/>
              </a:rPr>
              <a:t>Action sur l’insulinothérapie</a:t>
            </a:r>
          </a:p>
        </p:txBody>
      </p:sp>
    </p:spTree>
    <p:custDataLst>
      <p:tags r:id="rId1"/>
    </p:custData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157163" y="133350"/>
            <a:ext cx="8785225" cy="9223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mtClean="0">
                <a:solidFill>
                  <a:schemeClr val="bg2"/>
                </a:solidFill>
              </a:rPr>
              <a:t>CAPI (contrat d’amélioration des pratiques individuelles)</a:t>
            </a:r>
          </a:p>
        </p:txBody>
      </p:sp>
      <p:sp>
        <p:nvSpPr>
          <p:cNvPr id="47107" name="Rectangle 3"/>
          <p:cNvSpPr>
            <a:spLocks noGrp="1" noChangeArrowheads="1"/>
          </p:cNvSpPr>
          <p:nvPr>
            <p:ph type="body" idx="1"/>
          </p:nvPr>
        </p:nvSpPr>
        <p:spPr bwMode="auto">
          <a:xfrm>
            <a:off x="209550" y="1239838"/>
            <a:ext cx="8785225" cy="44989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defRPr/>
            </a:pPr>
            <a:r>
              <a:rPr lang="fr-FR" sz="1800" dirty="0" smtClean="0">
                <a:solidFill>
                  <a:srgbClr val="3366CC"/>
                </a:solidFill>
                <a:latin typeface="+mj-lt"/>
              </a:rPr>
              <a:t>Dispositif mis en place en 2009 pour accompagner les médecins traitants dans leur démarche d’amélioration de qualité des soins</a:t>
            </a:r>
          </a:p>
          <a:p>
            <a:pPr>
              <a:lnSpc>
                <a:spcPct val="80000"/>
              </a:lnSpc>
              <a:defRPr/>
            </a:pPr>
            <a:endParaRPr lang="fr-FR" sz="1800" dirty="0" smtClean="0">
              <a:solidFill>
                <a:srgbClr val="3366CC"/>
              </a:solidFill>
              <a:latin typeface="+mj-lt"/>
            </a:endParaRPr>
          </a:p>
          <a:p>
            <a:pPr>
              <a:lnSpc>
                <a:spcPct val="80000"/>
              </a:lnSpc>
              <a:defRPr/>
            </a:pPr>
            <a:r>
              <a:rPr lang="fr-FR" sz="1800" dirty="0" smtClean="0">
                <a:solidFill>
                  <a:srgbClr val="3366CC"/>
                </a:solidFill>
                <a:latin typeface="+mj-lt"/>
              </a:rPr>
              <a:t>Le médecin traitant s’engage pour 3 ans auprès de sa CPAM en signant un contrat type national.</a:t>
            </a:r>
          </a:p>
          <a:p>
            <a:pPr>
              <a:lnSpc>
                <a:spcPct val="80000"/>
              </a:lnSpc>
              <a:defRPr/>
            </a:pPr>
            <a:endParaRPr lang="fr-FR" sz="1800" dirty="0" smtClean="0">
              <a:solidFill>
                <a:srgbClr val="3366CC"/>
              </a:solidFill>
              <a:latin typeface="+mj-lt"/>
            </a:endParaRPr>
          </a:p>
          <a:p>
            <a:pPr>
              <a:lnSpc>
                <a:spcPct val="80000"/>
              </a:lnSpc>
              <a:defRPr/>
            </a:pPr>
            <a:r>
              <a:rPr lang="fr-FR" sz="1800" dirty="0" smtClean="0">
                <a:solidFill>
                  <a:srgbClr val="3366CC"/>
                </a:solidFill>
                <a:latin typeface="+mj-lt"/>
              </a:rPr>
              <a:t>16 indicateurs sur 2 champs : </a:t>
            </a:r>
          </a:p>
          <a:p>
            <a:pPr lvl="1">
              <a:lnSpc>
                <a:spcPct val="80000"/>
              </a:lnSpc>
              <a:defRPr/>
            </a:pPr>
            <a:r>
              <a:rPr lang="fr-FR" sz="1600" dirty="0" smtClean="0">
                <a:solidFill>
                  <a:srgbClr val="3366CC"/>
                </a:solidFill>
                <a:latin typeface="+mj-lt"/>
              </a:rPr>
              <a:t>prévention et suivi des pathologies chroniques (dont 4 sur le diabète)</a:t>
            </a:r>
          </a:p>
          <a:p>
            <a:pPr lvl="1">
              <a:lnSpc>
                <a:spcPct val="80000"/>
              </a:lnSpc>
              <a:defRPr/>
            </a:pPr>
            <a:r>
              <a:rPr lang="fr-FR" sz="1600" dirty="0" smtClean="0">
                <a:solidFill>
                  <a:srgbClr val="3366CC"/>
                </a:solidFill>
                <a:latin typeface="+mj-lt"/>
              </a:rPr>
              <a:t>optimisation des prescriptions (prescription dans le répertoire des génériques)</a:t>
            </a:r>
          </a:p>
          <a:p>
            <a:pPr>
              <a:lnSpc>
                <a:spcPct val="80000"/>
              </a:lnSpc>
              <a:defRPr/>
            </a:pPr>
            <a:endParaRPr lang="fr-FR" sz="1800" dirty="0" smtClean="0">
              <a:solidFill>
                <a:srgbClr val="3366CC"/>
              </a:solidFill>
              <a:latin typeface="+mj-lt"/>
            </a:endParaRPr>
          </a:p>
          <a:p>
            <a:pPr>
              <a:lnSpc>
                <a:spcPct val="80000"/>
              </a:lnSpc>
              <a:defRPr/>
            </a:pPr>
            <a:r>
              <a:rPr lang="fr-FR" sz="1800" dirty="0" smtClean="0">
                <a:solidFill>
                  <a:srgbClr val="3366CC"/>
                </a:solidFill>
                <a:latin typeface="+mj-lt"/>
              </a:rPr>
              <a:t>A fin 2011, 16 067 médecins généralistes avaient signé un contrat CAPI, soit 38% des médecins éligibles</a:t>
            </a:r>
          </a:p>
          <a:p>
            <a:pPr>
              <a:lnSpc>
                <a:spcPct val="80000"/>
              </a:lnSpc>
              <a:defRPr/>
            </a:pPr>
            <a:endParaRPr lang="fr-FR" sz="1800" dirty="0" smtClean="0">
              <a:solidFill>
                <a:srgbClr val="3366CC"/>
              </a:solidFill>
              <a:latin typeface="+mj-lt"/>
            </a:endParaRPr>
          </a:p>
          <a:p>
            <a:pPr>
              <a:lnSpc>
                <a:spcPct val="80000"/>
              </a:lnSpc>
              <a:buFont typeface="Wingdings" pitchFamily="2" charset="2"/>
              <a:buChar char="Ø"/>
              <a:defRPr/>
            </a:pPr>
            <a:r>
              <a:rPr lang="fr-FR" sz="1800" dirty="0" smtClean="0">
                <a:solidFill>
                  <a:srgbClr val="3366CC"/>
                </a:solidFill>
                <a:latin typeface="+mj-lt"/>
              </a:rPr>
              <a:t>A partir de début 2012, un nouveau dispositif conventionnel de rémunération sur objectifs de santé publique (avec 8 indicateurs diabète dont 4 sur les résultats HbA1c et LDL) </a:t>
            </a:r>
          </a:p>
          <a:p>
            <a:pPr>
              <a:lnSpc>
                <a:spcPct val="80000"/>
              </a:lnSpc>
              <a:buFontTx/>
              <a:buNone/>
              <a:defRPr/>
            </a:pPr>
            <a:endParaRPr lang="fr-FR" sz="1800" dirty="0" smtClean="0">
              <a:solidFill>
                <a:srgbClr val="3366CC"/>
              </a:solidFill>
              <a:latin typeface="+mj-lt"/>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5689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3"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89750" y="556577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Rectangle 5"/>
          <p:cNvSpPr>
            <a:spLocks noGrp="1" noChangeArrowheads="1"/>
          </p:cNvSpPr>
          <p:nvPr>
            <p:ph type="title"/>
          </p:nvPr>
        </p:nvSpPr>
        <p:spPr bwMode="auto">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600" smtClean="0">
                <a:solidFill>
                  <a:schemeClr val="bg1"/>
                </a:solidFill>
              </a:rPr>
              <a:t>Page courante</a:t>
            </a:r>
          </a:p>
        </p:txBody>
      </p:sp>
      <p:sp>
        <p:nvSpPr>
          <p:cNvPr id="31749" name="Text Box 6"/>
          <p:cNvSpPr txBox="1">
            <a:spLocks noChangeArrowheads="1"/>
          </p:cNvSpPr>
          <p:nvPr/>
        </p:nvSpPr>
        <p:spPr bwMode="auto">
          <a:xfrm>
            <a:off x="112713" y="23813"/>
            <a:ext cx="903128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endParaRPr lang="fr-FR" sz="1000" b="0">
              <a:solidFill>
                <a:srgbClr val="0C419A"/>
              </a:solidFill>
            </a:endParaRPr>
          </a:p>
          <a:p>
            <a:pPr eaLnBrk="1" hangingPunct="1"/>
            <a:r>
              <a:rPr lang="fr-FR" sz="2000">
                <a:solidFill>
                  <a:srgbClr val="0C419A"/>
                </a:solidFill>
                <a:latin typeface="Century Gothic" pitchFamily="34" charset="0"/>
              </a:rPr>
              <a:t> </a:t>
            </a:r>
          </a:p>
        </p:txBody>
      </p:sp>
      <p:sp>
        <p:nvSpPr>
          <p:cNvPr id="31750" name="Text Box 8"/>
          <p:cNvSpPr txBox="1">
            <a:spLocks noChangeArrowheads="1"/>
          </p:cNvSpPr>
          <p:nvPr/>
        </p:nvSpPr>
        <p:spPr bwMode="auto">
          <a:xfrm>
            <a:off x="112713" y="2217738"/>
            <a:ext cx="3730625"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ct val="50000"/>
              </a:spcBef>
              <a:buFont typeface="Wingdings" pitchFamily="2" charset="2"/>
              <a:buNone/>
            </a:pPr>
            <a:r>
              <a:rPr lang="fr-FR" sz="1800" b="0">
                <a:solidFill>
                  <a:srgbClr val="0C41A4"/>
                </a:solidFill>
                <a:latin typeface="Century Gothic" pitchFamily="34" charset="0"/>
              </a:rPr>
              <a:t>Ex : Réduire les complications du diabète / iatrogénie médicamenteuse pers. âgées</a:t>
            </a:r>
          </a:p>
        </p:txBody>
      </p:sp>
      <p:sp>
        <p:nvSpPr>
          <p:cNvPr id="31751" name="AutoShape 9"/>
          <p:cNvSpPr>
            <a:spLocks noChangeArrowheads="1"/>
          </p:cNvSpPr>
          <p:nvPr/>
        </p:nvSpPr>
        <p:spPr bwMode="auto">
          <a:xfrm>
            <a:off x="649288" y="679450"/>
            <a:ext cx="2717800" cy="1214438"/>
          </a:xfrm>
          <a:prstGeom prst="chevron">
            <a:avLst>
              <a:gd name="adj" fmla="val 559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1752" name="Rectangle 10"/>
          <p:cNvSpPr>
            <a:spLocks noChangeArrowheads="1"/>
          </p:cNvSpPr>
          <p:nvPr/>
        </p:nvSpPr>
        <p:spPr bwMode="auto">
          <a:xfrm>
            <a:off x="1331913" y="869950"/>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Prévenir les pathologies / complications</a:t>
            </a:r>
            <a:endParaRPr lang="fr-FR" sz="1600">
              <a:solidFill>
                <a:schemeClr val="tx1"/>
              </a:solidFill>
            </a:endParaRPr>
          </a:p>
        </p:txBody>
      </p:sp>
      <p:sp>
        <p:nvSpPr>
          <p:cNvPr id="31753" name="AutoShape 11"/>
          <p:cNvSpPr>
            <a:spLocks noChangeArrowheads="1"/>
          </p:cNvSpPr>
          <p:nvPr/>
        </p:nvSpPr>
        <p:spPr bwMode="auto">
          <a:xfrm>
            <a:off x="2973388" y="692150"/>
            <a:ext cx="2813050" cy="1214438"/>
          </a:xfrm>
          <a:prstGeom prst="chevron">
            <a:avLst>
              <a:gd name="adj" fmla="val 57908"/>
            </a:avLst>
          </a:prstGeom>
          <a:solidFill>
            <a:srgbClr val="AAC8F8"/>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1754" name="Rectangle 12"/>
          <p:cNvSpPr>
            <a:spLocks noChangeArrowheads="1"/>
          </p:cNvSpPr>
          <p:nvPr/>
        </p:nvSpPr>
        <p:spPr bwMode="auto">
          <a:xfrm>
            <a:off x="3605213" y="882650"/>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Optimiser les traitements et les parcours de soins</a:t>
            </a:r>
            <a:endParaRPr lang="fr-FR" sz="1600">
              <a:solidFill>
                <a:schemeClr val="tx1"/>
              </a:solidFill>
            </a:endParaRPr>
          </a:p>
        </p:txBody>
      </p:sp>
      <p:sp>
        <p:nvSpPr>
          <p:cNvPr id="31755" name="AutoShape 13"/>
          <p:cNvSpPr>
            <a:spLocks noChangeArrowheads="1"/>
          </p:cNvSpPr>
          <p:nvPr/>
        </p:nvSpPr>
        <p:spPr bwMode="auto">
          <a:xfrm>
            <a:off x="5386388" y="704850"/>
            <a:ext cx="2717800" cy="1214438"/>
          </a:xfrm>
          <a:prstGeom prst="chevron">
            <a:avLst>
              <a:gd name="adj" fmla="val 55948"/>
            </a:avLst>
          </a:prstGeom>
          <a:solidFill>
            <a:srgbClr val="AAC8F8"/>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1756" name="Rectangle 14"/>
          <p:cNvSpPr>
            <a:spLocks noChangeArrowheads="1"/>
          </p:cNvSpPr>
          <p:nvPr/>
        </p:nvSpPr>
        <p:spPr bwMode="auto">
          <a:xfrm>
            <a:off x="5980113" y="895350"/>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Accroître la productivité des offreurs de soins</a:t>
            </a:r>
            <a:endParaRPr lang="fr-FR" sz="1600">
              <a:solidFill>
                <a:schemeClr val="tx1"/>
              </a:solidFill>
            </a:endParaRPr>
          </a:p>
        </p:txBody>
      </p:sp>
      <p:sp>
        <p:nvSpPr>
          <p:cNvPr id="31757" name="AutoShape 15"/>
          <p:cNvSpPr>
            <a:spLocks noChangeArrowheads="1"/>
          </p:cNvSpPr>
          <p:nvPr/>
        </p:nvSpPr>
        <p:spPr bwMode="auto">
          <a:xfrm>
            <a:off x="1797050" y="1893888"/>
            <a:ext cx="360363" cy="384175"/>
          </a:xfrm>
          <a:prstGeom prst="upArrow">
            <a:avLst>
              <a:gd name="adj1" fmla="val 50000"/>
              <a:gd name="adj2" fmla="val 391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8206" name="Text Box 4"/>
          <p:cNvSpPr txBox="1">
            <a:spLocks noChangeArrowheads="1"/>
          </p:cNvSpPr>
          <p:nvPr/>
        </p:nvSpPr>
        <p:spPr bwMode="auto">
          <a:xfrm>
            <a:off x="0" y="115888"/>
            <a:ext cx="9144000" cy="461962"/>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2400" dirty="0" smtClean="0">
                <a:latin typeface="+mj-lt"/>
              </a:rPr>
              <a:t>2. Mission : améliorer l’efficience du système</a:t>
            </a:r>
          </a:p>
        </p:txBody>
      </p:sp>
    </p:spTree>
    <p:custDataLst>
      <p:tags r:id="rId1"/>
    </p:custData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457200" y="182563"/>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2000" b="1" smtClean="0">
                <a:solidFill>
                  <a:schemeClr val="bg2"/>
                </a:solidFill>
              </a:rPr>
              <a:t>Évolution des signataires (3 premières vagues)</a:t>
            </a:r>
          </a:p>
        </p:txBody>
      </p:sp>
      <p:pic>
        <p:nvPicPr>
          <p:cNvPr id="97283"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9300" y="1146175"/>
            <a:ext cx="7389813" cy="51466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457200" y="203200"/>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2000" b="1" smtClean="0">
                <a:solidFill>
                  <a:schemeClr val="bg2"/>
                </a:solidFill>
              </a:rPr>
              <a:t>Évolution des signataires (3 premières vagues)</a:t>
            </a:r>
          </a:p>
        </p:txBody>
      </p:sp>
      <p:pic>
        <p:nvPicPr>
          <p:cNvPr id="9830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201738"/>
            <a:ext cx="7440613" cy="5183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t 3" hidden="1"/>
          <p:cNvGraphicFramePr>
            <a:graphicFrameLocks/>
          </p:cNvGraphicFramePr>
          <p:nvPr>
            <p:custDataLst>
              <p:tags r:id="rId3"/>
            </p:custDataLst>
          </p:nvPr>
        </p:nvGraphicFramePr>
        <p:xfrm>
          <a:off x="1588" y="1588"/>
          <a:ext cx="1587" cy="1587"/>
        </p:xfrm>
        <a:graphic>
          <a:graphicData uri="http://schemas.openxmlformats.org/presentationml/2006/ole">
            <p:oleObj spid="_x0000_s99370" name="think-cell Slide" r:id="rId37" imgW="360" imgH="360" progId="">
              <p:embed/>
            </p:oleObj>
          </a:graphicData>
        </a:graphic>
      </p:graphicFrame>
      <p:sp>
        <p:nvSpPr>
          <p:cNvPr id="99331" name="Rectangle 21"/>
          <p:cNvSpPr>
            <a:spLocks noChangeArrowheads="1"/>
          </p:cNvSpPr>
          <p:nvPr>
            <p:custDataLst>
              <p:tags r:id="rId4"/>
            </p:custDataLst>
          </p:nvPr>
        </p:nvSpPr>
        <p:spPr bwMode="auto">
          <a:xfrm>
            <a:off x="709613" y="1554163"/>
            <a:ext cx="8377237" cy="2151062"/>
          </a:xfrm>
          <a:prstGeom prst="homePlate">
            <a:avLst>
              <a:gd name="adj" fmla="val 45003"/>
            </a:avLst>
          </a:prstGeom>
          <a:solidFill>
            <a:srgbClr val="CCCCFF">
              <a:alpha val="21960"/>
            </a:srgbClr>
          </a:solidFill>
          <a:ln w="6350" algn="ctr">
            <a:solidFill>
              <a:srgbClr val="D9D9E5"/>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65" tIns="40083" rIns="80165" bIns="40083" anchor="ctr"/>
          <a:lstStyle/>
          <a:p>
            <a:pPr algn="ctr" defTabSz="801688" eaLnBrk="0" hangingPunct="0">
              <a:spcBef>
                <a:spcPct val="20000"/>
              </a:spcBef>
              <a:buFont typeface="Times New Roman" pitchFamily="18" charset="0"/>
              <a:buNone/>
            </a:pPr>
            <a:endParaRPr lang="fr-FR" sz="900">
              <a:solidFill>
                <a:srgbClr val="0C419A"/>
              </a:solidFill>
              <a:cs typeface="Arial" pitchFamily="34" charset="0"/>
            </a:endParaRPr>
          </a:p>
        </p:txBody>
      </p:sp>
      <p:sp>
        <p:nvSpPr>
          <p:cNvPr id="99332" name="Rectangle 39"/>
          <p:cNvSpPr>
            <a:spLocks noChangeArrowheads="1"/>
          </p:cNvSpPr>
          <p:nvPr>
            <p:custDataLst>
              <p:tags r:id="rId5"/>
            </p:custDataLst>
          </p:nvPr>
        </p:nvSpPr>
        <p:spPr bwMode="auto">
          <a:xfrm>
            <a:off x="2914650" y="1485900"/>
            <a:ext cx="2851150" cy="2259013"/>
          </a:xfrm>
          <a:prstGeom prst="rect">
            <a:avLst/>
          </a:prstGeom>
          <a:solidFill>
            <a:schemeClr val="bg1"/>
          </a:solidFill>
          <a:ln w="28575">
            <a:solidFill>
              <a:srgbClr val="99CCFF"/>
            </a:solidFill>
            <a:miter lim="800000"/>
            <a:headEnd/>
            <a:tailEnd/>
          </a:ln>
        </p:spPr>
        <p:txBody>
          <a:bodyPr lIns="91428" tIns="45715" rIns="91428" bIns="45715"/>
          <a:lstStyle/>
          <a:p>
            <a:pPr eaLnBrk="0" hangingPunct="0"/>
            <a:endParaRPr lang="fr-FR" sz="1200">
              <a:solidFill>
                <a:srgbClr val="99CCFF"/>
              </a:solidFill>
              <a:latin typeface="Century Gothic" pitchFamily="34" charset="0"/>
              <a:cs typeface="Arial" pitchFamily="34" charset="0"/>
            </a:endParaRPr>
          </a:p>
        </p:txBody>
      </p:sp>
      <p:sp>
        <p:nvSpPr>
          <p:cNvPr id="99333" name="Rectangle 39"/>
          <p:cNvSpPr>
            <a:spLocks noChangeArrowheads="1"/>
          </p:cNvSpPr>
          <p:nvPr>
            <p:custDataLst>
              <p:tags r:id="rId6"/>
            </p:custDataLst>
          </p:nvPr>
        </p:nvSpPr>
        <p:spPr bwMode="auto">
          <a:xfrm>
            <a:off x="833438" y="1485900"/>
            <a:ext cx="1550987" cy="2259013"/>
          </a:xfrm>
          <a:prstGeom prst="rect">
            <a:avLst/>
          </a:prstGeom>
          <a:solidFill>
            <a:schemeClr val="bg1"/>
          </a:solidFill>
          <a:ln w="28575">
            <a:solidFill>
              <a:srgbClr val="99CCFF"/>
            </a:solidFill>
            <a:miter lim="800000"/>
            <a:headEnd/>
            <a:tailEnd/>
          </a:ln>
        </p:spPr>
        <p:txBody>
          <a:bodyPr lIns="91428" tIns="45715" rIns="91428" bIns="45715"/>
          <a:lstStyle/>
          <a:p>
            <a:pPr eaLnBrk="0" hangingPunct="0"/>
            <a:endParaRPr lang="fr-FR" sz="1200">
              <a:solidFill>
                <a:srgbClr val="99CCFF"/>
              </a:solidFill>
              <a:cs typeface="Arial" pitchFamily="34" charset="0"/>
            </a:endParaRPr>
          </a:p>
        </p:txBody>
      </p:sp>
      <p:sp>
        <p:nvSpPr>
          <p:cNvPr id="99334" name="Text Box 45"/>
          <p:cNvSpPr txBox="1">
            <a:spLocks noChangeArrowheads="1"/>
          </p:cNvSpPr>
          <p:nvPr>
            <p:custDataLst>
              <p:tags r:id="rId7"/>
            </p:custDataLst>
          </p:nvPr>
        </p:nvSpPr>
        <p:spPr bwMode="auto">
          <a:xfrm>
            <a:off x="893763" y="3209925"/>
            <a:ext cx="1417637"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0165" tIns="40083" rIns="80165" bIns="40083">
            <a:spAutoFit/>
          </a:bodyPr>
          <a:lstStyle>
            <a:lvl1pPr marL="77788" indent="-77788"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a:spcBef>
                <a:spcPct val="50000"/>
              </a:spcBef>
            </a:pPr>
            <a:r>
              <a:rPr lang="fr-FR" sz="900">
                <a:solidFill>
                  <a:srgbClr val="333399"/>
                </a:solidFill>
                <a:latin typeface="Century Gothic" pitchFamily="34" charset="0"/>
                <a:cs typeface="Arial" pitchFamily="34" charset="0"/>
              </a:rPr>
              <a:t>Équipe médicale en établissement</a:t>
            </a:r>
          </a:p>
        </p:txBody>
      </p:sp>
      <p:pic>
        <p:nvPicPr>
          <p:cNvPr id="99335" name="Picture 28"/>
          <p:cNvPicPr>
            <a:picLocks noChangeAspect="1" noChangeArrowheads="1"/>
          </p:cNvPicPr>
          <p:nvPr>
            <p:custDataLst>
              <p:tags r:id="rId8"/>
            </p:custDataLst>
          </p:nvPr>
        </p:nvPicPr>
        <p:blipFill>
          <a:blip r:embed="rId38">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1162050" y="1560513"/>
            <a:ext cx="903288"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6" name="Line 9"/>
          <p:cNvSpPr>
            <a:spLocks noChangeShapeType="1"/>
          </p:cNvSpPr>
          <p:nvPr>
            <p:custDataLst>
              <p:tags r:id="rId9"/>
            </p:custDataLst>
          </p:nvPr>
        </p:nvSpPr>
        <p:spPr bwMode="auto">
          <a:xfrm>
            <a:off x="2655888" y="1149350"/>
            <a:ext cx="0" cy="2676525"/>
          </a:xfrm>
          <a:prstGeom prst="line">
            <a:avLst/>
          </a:prstGeom>
          <a:noFill/>
          <a:ln w="28575">
            <a:solidFill>
              <a:srgbClr val="99CC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99337" name="Text Box 12"/>
          <p:cNvSpPr txBox="1">
            <a:spLocks noChangeArrowheads="1"/>
          </p:cNvSpPr>
          <p:nvPr>
            <p:custDataLst>
              <p:tags r:id="rId10"/>
            </p:custDataLst>
          </p:nvPr>
        </p:nvSpPr>
        <p:spPr bwMode="auto">
          <a:xfrm>
            <a:off x="893763" y="1041400"/>
            <a:ext cx="1690687"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65" tIns="40083" rIns="80165" bIns="40083">
            <a:spAutoFit/>
          </a:bodyPr>
          <a:lstStyle>
            <a:lvl1pPr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eaLnBrk="1" hangingPunct="1">
              <a:spcBef>
                <a:spcPct val="50000"/>
              </a:spcBef>
            </a:pPr>
            <a:r>
              <a:rPr lang="fr-FR" sz="1600">
                <a:solidFill>
                  <a:srgbClr val="99CCFF"/>
                </a:solidFill>
                <a:latin typeface="Century Gothic" pitchFamily="34" charset="0"/>
                <a:cs typeface="Arial" pitchFamily="34" charset="0"/>
              </a:rPr>
              <a:t>Hospitalisation</a:t>
            </a:r>
          </a:p>
        </p:txBody>
      </p:sp>
      <p:sp>
        <p:nvSpPr>
          <p:cNvPr id="99338" name="Rectangle 39"/>
          <p:cNvSpPr>
            <a:spLocks noChangeArrowheads="1"/>
          </p:cNvSpPr>
          <p:nvPr>
            <p:custDataLst>
              <p:tags r:id="rId11"/>
            </p:custDataLst>
          </p:nvPr>
        </p:nvSpPr>
        <p:spPr bwMode="auto">
          <a:xfrm>
            <a:off x="2433638" y="4021138"/>
            <a:ext cx="481012" cy="647700"/>
          </a:xfrm>
          <a:prstGeom prst="rect">
            <a:avLst/>
          </a:prstGeom>
          <a:solidFill>
            <a:schemeClr val="bg1"/>
          </a:solidFill>
          <a:ln w="28575">
            <a:solidFill>
              <a:srgbClr val="99CCFF"/>
            </a:solidFill>
            <a:miter lim="800000"/>
            <a:headEnd/>
            <a:tailEnd/>
          </a:ln>
        </p:spPr>
        <p:txBody>
          <a:bodyPr lIns="91428" tIns="45715" rIns="91428" bIns="45715"/>
          <a:lstStyle/>
          <a:p>
            <a:pPr algn="ctr" eaLnBrk="0" hangingPunct="0"/>
            <a:endParaRPr lang="fr-FR" sz="1200">
              <a:solidFill>
                <a:srgbClr val="99CCFF"/>
              </a:solidFill>
              <a:latin typeface="Century Gothic" pitchFamily="34" charset="0"/>
              <a:cs typeface="Arial" pitchFamily="34" charset="0"/>
            </a:endParaRPr>
          </a:p>
        </p:txBody>
      </p:sp>
      <p:pic>
        <p:nvPicPr>
          <p:cNvPr id="99339" name="Picture 49"/>
          <p:cNvPicPr>
            <a:picLocks noChangeAspect="1" noChangeArrowheads="1"/>
          </p:cNvPicPr>
          <p:nvPr>
            <p:custDataLst>
              <p:tags r:id="rId12"/>
            </p:custDataLst>
          </p:nvPr>
        </p:nvPicPr>
        <p:blipFill>
          <a:blip r:embed="rId39">
            <a:clrChange>
              <a:clrFrom>
                <a:srgbClr val="FFFFFF"/>
              </a:clrFrom>
              <a:clrTo>
                <a:srgbClr val="FFFFFF">
                  <a:alpha val="0"/>
                </a:srgbClr>
              </a:clrTo>
            </a:clrChange>
            <a:extLst>
              <a:ext uri="{28A0092B-C50C-407E-A947-70E740481C1C}">
                <a14:useLocalDpi xmlns:a14="http://schemas.microsoft.com/office/drawing/2010/main" xmlns="" val="0"/>
              </a:ext>
            </a:extLst>
          </a:blip>
          <a:srcRect r="9570"/>
          <a:stretch>
            <a:fillRect/>
          </a:stretch>
        </p:blipFill>
        <p:spPr bwMode="auto">
          <a:xfrm>
            <a:off x="2557463" y="4046538"/>
            <a:ext cx="271462" cy="31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40" name="Text Box 53"/>
          <p:cNvSpPr txBox="1">
            <a:spLocks noChangeArrowheads="1"/>
          </p:cNvSpPr>
          <p:nvPr>
            <p:custDataLst>
              <p:tags r:id="rId13"/>
            </p:custDataLst>
          </p:nvPr>
        </p:nvSpPr>
        <p:spPr bwMode="auto">
          <a:xfrm>
            <a:off x="2443163" y="4330700"/>
            <a:ext cx="479425"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1561" tIns="40083" rIns="31561" bIns="40083">
            <a:spAutoFit/>
          </a:bodyPr>
          <a:lstStyle>
            <a:lvl1pPr marL="77788" indent="-77788"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a:r>
              <a:rPr lang="fr-FR" sz="600">
                <a:solidFill>
                  <a:srgbClr val="333399"/>
                </a:solidFill>
                <a:latin typeface="Century Gothic" pitchFamily="34" charset="0"/>
                <a:cs typeface="Arial" pitchFamily="34" charset="0"/>
              </a:rPr>
              <a:t>Conseiller</a:t>
            </a:r>
          </a:p>
          <a:p>
            <a:pPr algn="ctr"/>
            <a:r>
              <a:rPr lang="fr-FR" sz="600">
                <a:solidFill>
                  <a:srgbClr val="333399"/>
                </a:solidFill>
                <a:latin typeface="Century Gothic" pitchFamily="34" charset="0"/>
                <a:cs typeface="Arial" pitchFamily="34" charset="0"/>
              </a:rPr>
              <a:t>Assurance </a:t>
            </a:r>
          </a:p>
          <a:p>
            <a:pPr algn="ctr"/>
            <a:r>
              <a:rPr lang="fr-FR" sz="600">
                <a:solidFill>
                  <a:srgbClr val="333399"/>
                </a:solidFill>
                <a:latin typeface="Century Gothic" pitchFamily="34" charset="0"/>
                <a:cs typeface="Arial" pitchFamily="34" charset="0"/>
              </a:rPr>
              <a:t>Maladie</a:t>
            </a:r>
          </a:p>
        </p:txBody>
      </p:sp>
      <p:sp>
        <p:nvSpPr>
          <p:cNvPr id="99341" name="AutoShape 32"/>
          <p:cNvSpPr>
            <a:spLocks noChangeArrowheads="1"/>
          </p:cNvSpPr>
          <p:nvPr>
            <p:custDataLst>
              <p:tags r:id="rId14"/>
            </p:custDataLst>
          </p:nvPr>
        </p:nvSpPr>
        <p:spPr bwMode="auto">
          <a:xfrm rot="5400000">
            <a:off x="3462338" y="1782762"/>
            <a:ext cx="1658938" cy="18272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14" y="10499"/>
                </a:moveTo>
                <a:cubicBezTo>
                  <a:pt x="18452" y="6300"/>
                  <a:pt x="15001" y="2980"/>
                  <a:pt x="10800" y="2980"/>
                </a:cubicBezTo>
                <a:cubicBezTo>
                  <a:pt x="6481" y="2980"/>
                  <a:pt x="2980" y="6481"/>
                  <a:pt x="2980" y="10800"/>
                </a:cubicBezTo>
                <a:cubicBezTo>
                  <a:pt x="2980" y="15118"/>
                  <a:pt x="6481" y="18620"/>
                  <a:pt x="10800" y="18620"/>
                </a:cubicBezTo>
                <a:cubicBezTo>
                  <a:pt x="13619" y="18620"/>
                  <a:pt x="16220" y="17102"/>
                  <a:pt x="17607" y="14647"/>
                </a:cubicBezTo>
                <a:lnTo>
                  <a:pt x="20202" y="16114"/>
                </a:lnTo>
                <a:cubicBezTo>
                  <a:pt x="18286" y="19503"/>
                  <a:pt x="14693" y="21599"/>
                  <a:pt x="10800" y="21600"/>
                </a:cubicBezTo>
                <a:cubicBezTo>
                  <a:pt x="4835" y="21600"/>
                  <a:pt x="0" y="16764"/>
                  <a:pt x="0" y="10800"/>
                </a:cubicBezTo>
                <a:cubicBezTo>
                  <a:pt x="0" y="4835"/>
                  <a:pt x="4835" y="0"/>
                  <a:pt x="10800" y="0"/>
                </a:cubicBezTo>
                <a:cubicBezTo>
                  <a:pt x="16602" y="-1"/>
                  <a:pt x="21368" y="4585"/>
                  <a:pt x="21591" y="10384"/>
                </a:cubicBezTo>
                <a:lnTo>
                  <a:pt x="24289" y="10280"/>
                </a:lnTo>
                <a:lnTo>
                  <a:pt x="20264" y="14628"/>
                </a:lnTo>
                <a:lnTo>
                  <a:pt x="15916" y="10602"/>
                </a:lnTo>
                <a:lnTo>
                  <a:pt x="18614" y="10499"/>
                </a:lnTo>
                <a:close/>
              </a:path>
            </a:pathLst>
          </a:custGeom>
          <a:solidFill>
            <a:srgbClr val="0066CC">
              <a:alpha val="38823"/>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wrap="none" anchor="ctr"/>
          <a:lstStyle/>
          <a:p>
            <a:endParaRPr lang="fr-FR"/>
          </a:p>
        </p:txBody>
      </p:sp>
      <p:sp>
        <p:nvSpPr>
          <p:cNvPr id="99342" name="Text Box 53"/>
          <p:cNvSpPr txBox="1">
            <a:spLocks noChangeArrowheads="1"/>
          </p:cNvSpPr>
          <p:nvPr>
            <p:custDataLst>
              <p:tags r:id="rId15"/>
            </p:custDataLst>
          </p:nvPr>
        </p:nvSpPr>
        <p:spPr bwMode="auto">
          <a:xfrm>
            <a:off x="3175000" y="2978150"/>
            <a:ext cx="7397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0165" tIns="40083" rIns="80165" bIns="40083">
            <a:spAutoFit/>
          </a:bodyPr>
          <a:lstStyle>
            <a:lvl1pPr marL="84138" indent="-84138"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a:buFont typeface="Wingdings" pitchFamily="2" charset="2"/>
              <a:buNone/>
            </a:pPr>
            <a:r>
              <a:rPr lang="fr-FR" sz="900">
                <a:solidFill>
                  <a:srgbClr val="333399"/>
                </a:solidFill>
                <a:latin typeface="Century Gothic" pitchFamily="34" charset="0"/>
                <a:cs typeface="Arial" pitchFamily="34" charset="0"/>
              </a:rPr>
              <a:t>Médecin </a:t>
            </a:r>
          </a:p>
          <a:p>
            <a:pPr algn="ctr">
              <a:buFont typeface="Wingdings" pitchFamily="2" charset="2"/>
              <a:buNone/>
            </a:pPr>
            <a:r>
              <a:rPr lang="fr-FR" sz="900">
                <a:solidFill>
                  <a:srgbClr val="333399"/>
                </a:solidFill>
                <a:latin typeface="Century Gothic" pitchFamily="34" charset="0"/>
                <a:cs typeface="Arial" pitchFamily="34" charset="0"/>
              </a:rPr>
              <a:t>Traitant</a:t>
            </a:r>
          </a:p>
        </p:txBody>
      </p:sp>
      <p:sp>
        <p:nvSpPr>
          <p:cNvPr id="99343" name="Text Box 53"/>
          <p:cNvSpPr txBox="1">
            <a:spLocks noChangeArrowheads="1"/>
          </p:cNvSpPr>
          <p:nvPr>
            <p:custDataLst>
              <p:tags r:id="rId16"/>
            </p:custDataLst>
          </p:nvPr>
        </p:nvSpPr>
        <p:spPr bwMode="auto">
          <a:xfrm>
            <a:off x="4600575" y="2911475"/>
            <a:ext cx="954088"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0165" tIns="40083" rIns="80165" bIns="40083">
            <a:spAutoFit/>
          </a:bodyPr>
          <a:lstStyle>
            <a:lvl1pPr marL="158750" indent="-158750"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a:buFont typeface="Wingdings" pitchFamily="2" charset="2"/>
              <a:buNone/>
            </a:pPr>
            <a:r>
              <a:rPr lang="fr-FR" sz="900">
                <a:solidFill>
                  <a:srgbClr val="333399"/>
                </a:solidFill>
                <a:latin typeface="Century Gothic" pitchFamily="34" charset="0"/>
                <a:cs typeface="Arial" pitchFamily="34" charset="0"/>
              </a:rPr>
              <a:t>Autres </a:t>
            </a:r>
          </a:p>
          <a:p>
            <a:pPr algn="ctr">
              <a:buFont typeface="Wingdings" pitchFamily="2" charset="2"/>
              <a:buNone/>
            </a:pPr>
            <a:r>
              <a:rPr lang="fr-FR" sz="900">
                <a:solidFill>
                  <a:srgbClr val="333399"/>
                </a:solidFill>
                <a:latin typeface="Century Gothic" pitchFamily="34" charset="0"/>
                <a:cs typeface="Arial" pitchFamily="34" charset="0"/>
              </a:rPr>
              <a:t>Professionnels de santé libéraux</a:t>
            </a:r>
          </a:p>
        </p:txBody>
      </p:sp>
      <p:sp>
        <p:nvSpPr>
          <p:cNvPr id="99344" name="Rectangle 39"/>
          <p:cNvSpPr>
            <a:spLocks noChangeArrowheads="1"/>
          </p:cNvSpPr>
          <p:nvPr>
            <p:custDataLst>
              <p:tags r:id="rId17"/>
            </p:custDataLst>
          </p:nvPr>
        </p:nvSpPr>
        <p:spPr bwMode="auto">
          <a:xfrm>
            <a:off x="6365875" y="2114550"/>
            <a:ext cx="1550988" cy="1098550"/>
          </a:xfrm>
          <a:prstGeom prst="rect">
            <a:avLst/>
          </a:prstGeom>
          <a:solidFill>
            <a:schemeClr val="bg1"/>
          </a:solidFill>
          <a:ln w="28575">
            <a:solidFill>
              <a:srgbClr val="99CCFF"/>
            </a:solidFill>
            <a:miter lim="800000"/>
            <a:headEnd/>
            <a:tailEnd/>
          </a:ln>
        </p:spPr>
        <p:txBody>
          <a:bodyPr lIns="91428" tIns="45715" rIns="91428" bIns="45715"/>
          <a:lstStyle/>
          <a:p>
            <a:pPr eaLnBrk="0" hangingPunct="0"/>
            <a:endParaRPr lang="fr-FR" sz="1200">
              <a:solidFill>
                <a:srgbClr val="99CCFF"/>
              </a:solidFill>
              <a:latin typeface="Century Gothic" pitchFamily="34" charset="0"/>
              <a:cs typeface="Arial" pitchFamily="34" charset="0"/>
            </a:endParaRPr>
          </a:p>
        </p:txBody>
      </p:sp>
      <p:sp>
        <p:nvSpPr>
          <p:cNvPr id="99345" name="AutoShape 15"/>
          <p:cNvSpPr>
            <a:spLocks noChangeArrowheads="1"/>
          </p:cNvSpPr>
          <p:nvPr>
            <p:custDataLst>
              <p:tags r:id="rId18"/>
            </p:custDataLst>
          </p:nvPr>
        </p:nvSpPr>
        <p:spPr bwMode="auto">
          <a:xfrm rot="10800000">
            <a:off x="5883275" y="2519363"/>
            <a:ext cx="371475" cy="292100"/>
          </a:xfrm>
          <a:prstGeom prst="leftRightArrow">
            <a:avLst>
              <a:gd name="adj1" fmla="val 50000"/>
              <a:gd name="adj2" fmla="val 39236"/>
            </a:avLst>
          </a:prstGeom>
          <a:solidFill>
            <a:srgbClr val="0066CC">
              <a:alpha val="5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80165" tIns="40083" rIns="80165" bIns="40083" anchor="ctr"/>
          <a:lstStyle/>
          <a:p>
            <a:pPr algn="ctr" defTabSz="801688" eaLnBrk="0" hangingPunct="0"/>
            <a:endParaRPr lang="fr-FR" sz="1200">
              <a:solidFill>
                <a:srgbClr val="0C419A"/>
              </a:solidFill>
              <a:cs typeface="Arial" pitchFamily="34" charset="0"/>
            </a:endParaRPr>
          </a:p>
        </p:txBody>
      </p:sp>
      <p:pic>
        <p:nvPicPr>
          <p:cNvPr id="99346" name="Picture 47"/>
          <p:cNvPicPr>
            <a:picLocks noChangeAspect="1" noChangeArrowheads="1"/>
          </p:cNvPicPr>
          <p:nvPr>
            <p:custDataLst>
              <p:tags r:id="rId19"/>
            </p:custDataLst>
          </p:nvPr>
        </p:nvPicPr>
        <p:blipFill>
          <a:blip r:embed="rId40">
            <a:clrChange>
              <a:clrFrom>
                <a:srgbClr val="FCFCFC"/>
              </a:clrFrom>
              <a:clrTo>
                <a:srgbClr val="FCFCFC">
                  <a:alpha val="0"/>
                </a:srgbClr>
              </a:clrTo>
            </a:clrChange>
            <a:extLst>
              <a:ext uri="{28A0092B-C50C-407E-A947-70E740481C1C}">
                <a14:useLocalDpi xmlns:a14="http://schemas.microsoft.com/office/drawing/2010/main" xmlns="" val="0"/>
              </a:ext>
            </a:extLst>
          </a:blip>
          <a:srcRect t="2913" r="5557"/>
          <a:stretch>
            <a:fillRect/>
          </a:stretch>
        </p:blipFill>
        <p:spPr bwMode="auto">
          <a:xfrm>
            <a:off x="6807200" y="2170113"/>
            <a:ext cx="649288"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9347" name="Text Box 53"/>
          <p:cNvSpPr txBox="1">
            <a:spLocks noChangeArrowheads="1"/>
          </p:cNvSpPr>
          <p:nvPr>
            <p:custDataLst>
              <p:tags r:id="rId20"/>
            </p:custDataLst>
          </p:nvPr>
        </p:nvSpPr>
        <p:spPr bwMode="auto">
          <a:xfrm>
            <a:off x="6557963" y="2851150"/>
            <a:ext cx="1174750"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0165" tIns="40083" rIns="80165" bIns="40083">
            <a:spAutoFit/>
          </a:bodyPr>
          <a:lstStyle>
            <a:lvl1pPr marL="158750" indent="-158750"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a:buFont typeface="Wingdings" pitchFamily="2" charset="2"/>
              <a:buNone/>
            </a:pPr>
            <a:r>
              <a:rPr lang="fr-FR" sz="900">
                <a:solidFill>
                  <a:srgbClr val="333399"/>
                </a:solidFill>
                <a:latin typeface="Century Gothic" pitchFamily="34" charset="0"/>
                <a:cs typeface="Arial" pitchFamily="34" charset="0"/>
              </a:rPr>
              <a:t>Prestataires </a:t>
            </a:r>
          </a:p>
          <a:p>
            <a:pPr algn="ctr">
              <a:buFont typeface="Wingdings" pitchFamily="2" charset="2"/>
              <a:buNone/>
            </a:pPr>
            <a:r>
              <a:rPr lang="fr-FR" sz="900">
                <a:solidFill>
                  <a:srgbClr val="333399"/>
                </a:solidFill>
                <a:latin typeface="Century Gothic" pitchFamily="34" charset="0"/>
                <a:cs typeface="Arial" pitchFamily="34" charset="0"/>
              </a:rPr>
              <a:t>aide à la vie</a:t>
            </a:r>
          </a:p>
        </p:txBody>
      </p:sp>
      <p:sp>
        <p:nvSpPr>
          <p:cNvPr id="99348" name="Text Box 12"/>
          <p:cNvSpPr txBox="1">
            <a:spLocks noChangeArrowheads="1"/>
          </p:cNvSpPr>
          <p:nvPr>
            <p:custDataLst>
              <p:tags r:id="rId21"/>
            </p:custDataLst>
          </p:nvPr>
        </p:nvSpPr>
        <p:spPr bwMode="auto">
          <a:xfrm>
            <a:off x="2944813" y="1041400"/>
            <a:ext cx="5256212"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65" tIns="40083" rIns="80165" bIns="40083">
            <a:spAutoFit/>
          </a:bodyPr>
          <a:lstStyle>
            <a:lvl1pPr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eaLnBrk="1" hangingPunct="1">
              <a:spcBef>
                <a:spcPct val="50000"/>
              </a:spcBef>
            </a:pPr>
            <a:r>
              <a:rPr lang="fr-FR" sz="1600">
                <a:solidFill>
                  <a:srgbClr val="99CCFF"/>
                </a:solidFill>
                <a:latin typeface="Century Gothic" pitchFamily="34" charset="0"/>
                <a:cs typeface="Arial" pitchFamily="34" charset="0"/>
              </a:rPr>
              <a:t>Retour au domicile</a:t>
            </a:r>
          </a:p>
        </p:txBody>
      </p:sp>
      <p:sp>
        <p:nvSpPr>
          <p:cNvPr id="2" name="Rectangle 1"/>
          <p:cNvSpPr/>
          <p:nvPr>
            <p:custDataLst>
              <p:tags r:id="rId22"/>
            </p:custDataLst>
          </p:nvPr>
        </p:nvSpPr>
        <p:spPr bwMode="auto">
          <a:xfrm>
            <a:off x="95170" y="1541192"/>
            <a:ext cx="554375" cy="2163762"/>
          </a:xfrm>
          <a:prstGeom prst="rect">
            <a:avLst/>
          </a:prstGeom>
          <a:solidFill>
            <a:srgbClr val="CCCCFF">
              <a:alpha val="21960"/>
            </a:srgbClr>
          </a:solidFill>
          <a:ln w="6350" algn="ctr">
            <a:solidFill>
              <a:srgbClr val="D9D9E5"/>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vert270" anchor="ctr"/>
          <a:lstStyle/>
          <a:p>
            <a:pPr algn="ctr" eaLnBrk="0" hangingPunct="0">
              <a:spcBef>
                <a:spcPct val="20000"/>
              </a:spcBef>
              <a:buFont typeface="Times New Roman" pitchFamily="18" charset="0"/>
              <a:buNone/>
              <a:defRPr/>
            </a:pPr>
            <a:r>
              <a:rPr lang="fr-FR" sz="2000" dirty="0">
                <a:solidFill>
                  <a:srgbClr val="99CCFF"/>
                </a:solidFill>
                <a:latin typeface="Century Gothic" pitchFamily="34" charset="0"/>
                <a:cs typeface="Arial" charset="0"/>
              </a:rPr>
              <a:t>Parcours patient</a:t>
            </a:r>
          </a:p>
        </p:txBody>
      </p:sp>
      <p:sp>
        <p:nvSpPr>
          <p:cNvPr id="99350" name="AutoShape 15"/>
          <p:cNvSpPr>
            <a:spLocks noChangeArrowheads="1"/>
          </p:cNvSpPr>
          <p:nvPr>
            <p:custDataLst>
              <p:tags r:id="rId23"/>
            </p:custDataLst>
          </p:nvPr>
        </p:nvSpPr>
        <p:spPr bwMode="auto">
          <a:xfrm rot="10800000">
            <a:off x="2471738" y="2524125"/>
            <a:ext cx="369887" cy="292100"/>
          </a:xfrm>
          <a:prstGeom prst="leftRightArrow">
            <a:avLst>
              <a:gd name="adj1" fmla="val 50000"/>
              <a:gd name="adj2" fmla="val 39068"/>
            </a:avLst>
          </a:prstGeom>
          <a:solidFill>
            <a:srgbClr val="0066CC">
              <a:alpha val="5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80165" tIns="40083" rIns="80165" bIns="40083" anchor="ctr"/>
          <a:lstStyle/>
          <a:p>
            <a:pPr algn="ctr" defTabSz="801688" eaLnBrk="0" hangingPunct="0"/>
            <a:endParaRPr lang="fr-FR" sz="1200">
              <a:solidFill>
                <a:srgbClr val="0C419A"/>
              </a:solidFill>
              <a:cs typeface="Arial" pitchFamily="34" charset="0"/>
            </a:endParaRPr>
          </a:p>
        </p:txBody>
      </p:sp>
      <p:sp>
        <p:nvSpPr>
          <p:cNvPr id="3" name="Virage 2"/>
          <p:cNvSpPr/>
          <p:nvPr>
            <p:custDataLst>
              <p:tags r:id="rId24"/>
            </p:custDataLst>
          </p:nvPr>
        </p:nvSpPr>
        <p:spPr bwMode="auto">
          <a:xfrm rot="10800000" flipH="1">
            <a:off x="1879600" y="3835400"/>
            <a:ext cx="479425" cy="522288"/>
          </a:xfrm>
          <a:prstGeom prst="bentArrow">
            <a:avLst/>
          </a:prstGeom>
          <a:solidFill>
            <a:srgbClr val="0066CC">
              <a:alpha val="5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0" hangingPunct="0">
              <a:defRPr/>
            </a:pPr>
            <a:endParaRPr lang="fr-FR">
              <a:solidFill>
                <a:srgbClr val="0C419A"/>
              </a:solidFill>
              <a:latin typeface="Arial" charset="0"/>
            </a:endParaRPr>
          </a:p>
        </p:txBody>
      </p:sp>
      <p:sp>
        <p:nvSpPr>
          <p:cNvPr id="37" name="Virage 36"/>
          <p:cNvSpPr/>
          <p:nvPr/>
        </p:nvSpPr>
        <p:spPr bwMode="auto">
          <a:xfrm rot="5400000" flipH="1">
            <a:off x="2982119" y="3833019"/>
            <a:ext cx="506413" cy="492125"/>
          </a:xfrm>
          <a:prstGeom prst="bentArrow">
            <a:avLst/>
          </a:prstGeom>
          <a:solidFill>
            <a:srgbClr val="0066CC">
              <a:alpha val="5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0" hangingPunct="0">
              <a:defRPr/>
            </a:pPr>
            <a:endParaRPr lang="fr-FR">
              <a:solidFill>
                <a:srgbClr val="0C419A"/>
              </a:solidFill>
              <a:latin typeface="Arial" charset="0"/>
            </a:endParaRPr>
          </a:p>
        </p:txBody>
      </p:sp>
      <p:pic>
        <p:nvPicPr>
          <p:cNvPr id="99353" name="Picture 50" descr="Medical-Nurse-Female-Dark-icon.png (128×128)"/>
          <p:cNvPicPr>
            <a:picLocks noChangeAspect="1" noChangeArrowheads="1"/>
          </p:cNvPicPr>
          <p:nvPr>
            <p:custDataLst>
              <p:tags r:id="rId25"/>
            </p:custDataLst>
          </p:nvPr>
        </p:nvPicPr>
        <p:blipFill>
          <a:blip r:embed="rId41">
            <a:extLst>
              <a:ext uri="{28A0092B-C50C-407E-A947-70E740481C1C}">
                <a14:useLocalDpi xmlns:a14="http://schemas.microsoft.com/office/drawing/2010/main" xmlns="" val="0"/>
              </a:ext>
            </a:extLst>
          </a:blip>
          <a:srcRect/>
          <a:stretch>
            <a:fillRect/>
          </a:stretch>
        </p:blipFill>
        <p:spPr bwMode="auto">
          <a:xfrm>
            <a:off x="4486275" y="2190750"/>
            <a:ext cx="652463"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54" name="Picture 54" descr="nurse-icon.png (128×128)"/>
          <p:cNvPicPr>
            <a:picLocks noChangeAspect="1" noChangeArrowheads="1"/>
          </p:cNvPicPr>
          <p:nvPr>
            <p:custDataLst>
              <p:tags r:id="rId26"/>
            </p:custDataLst>
          </p:nvPr>
        </p:nvPicPr>
        <p:blipFill>
          <a:blip r:embed="rId42">
            <a:extLst>
              <a:ext uri="{28A0092B-C50C-407E-A947-70E740481C1C}">
                <a14:useLocalDpi xmlns:a14="http://schemas.microsoft.com/office/drawing/2010/main" xmlns="" val="0"/>
              </a:ext>
            </a:extLst>
          </a:blip>
          <a:srcRect/>
          <a:stretch>
            <a:fillRect/>
          </a:stretch>
        </p:blipFill>
        <p:spPr bwMode="auto">
          <a:xfrm>
            <a:off x="1663700" y="2643188"/>
            <a:ext cx="56197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55" name="Picture 58" descr="surgeon-icon.png (128×128)"/>
          <p:cNvPicPr>
            <a:picLocks noChangeAspect="1" noChangeArrowheads="1"/>
          </p:cNvPicPr>
          <p:nvPr>
            <p:custDataLst>
              <p:tags r:id="rId27"/>
            </p:custDataLst>
          </p:nvPr>
        </p:nvPicPr>
        <p:blipFill>
          <a:blip r:embed="rId43">
            <a:extLst>
              <a:ext uri="{28A0092B-C50C-407E-A947-70E740481C1C}">
                <a14:useLocalDpi xmlns:a14="http://schemas.microsoft.com/office/drawing/2010/main" xmlns="" val="0"/>
              </a:ext>
            </a:extLst>
          </a:blip>
          <a:srcRect/>
          <a:stretch>
            <a:fillRect/>
          </a:stretch>
        </p:blipFill>
        <p:spPr bwMode="auto">
          <a:xfrm>
            <a:off x="1323975" y="2519363"/>
            <a:ext cx="573088" cy="60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56" name="Picture 74" descr="http://findicons.com/files/icons/883/medical_vista/256/head_physician.png"/>
          <p:cNvPicPr>
            <a:picLocks noChangeAspect="1" noChangeArrowheads="1"/>
          </p:cNvPicPr>
          <p:nvPr>
            <p:custDataLst>
              <p:tags r:id="rId28"/>
            </p:custDataLst>
          </p:nvPr>
        </p:nvPicPr>
        <p:blipFill>
          <a:blip r:embed="rId44">
            <a:extLst>
              <a:ext uri="{28A0092B-C50C-407E-A947-70E740481C1C}">
                <a14:useLocalDpi xmlns:a14="http://schemas.microsoft.com/office/drawing/2010/main" xmlns="" val="0"/>
              </a:ext>
            </a:extLst>
          </a:blip>
          <a:srcRect/>
          <a:stretch>
            <a:fillRect/>
          </a:stretch>
        </p:blipFill>
        <p:spPr bwMode="auto">
          <a:xfrm>
            <a:off x="3200400" y="2328863"/>
            <a:ext cx="64452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57" name="Picture 66" descr="http://findicons.com/files/icons/2035/medical_icons_for/256/doctor.png"/>
          <p:cNvPicPr>
            <a:picLocks noChangeAspect="1" noChangeArrowheads="1"/>
          </p:cNvPicPr>
          <p:nvPr>
            <p:custDataLst>
              <p:tags r:id="rId29"/>
            </p:custDataLst>
          </p:nvPr>
        </p:nvPicPr>
        <p:blipFill>
          <a:blip r:embed="rId45" cstate="print">
            <a:extLst>
              <a:ext uri="{28A0092B-C50C-407E-A947-70E740481C1C}">
                <a14:useLocalDpi xmlns:a14="http://schemas.microsoft.com/office/drawing/2010/main" xmlns="" val="0"/>
              </a:ext>
            </a:extLst>
          </a:blip>
          <a:srcRect/>
          <a:stretch>
            <a:fillRect/>
          </a:stretch>
        </p:blipFill>
        <p:spPr bwMode="auto">
          <a:xfrm>
            <a:off x="893763" y="2584450"/>
            <a:ext cx="574675"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58" name="Rectangle 17"/>
          <p:cNvSpPr>
            <a:spLocks noChangeArrowheads="1"/>
          </p:cNvSpPr>
          <p:nvPr>
            <p:custDataLst>
              <p:tags r:id="rId30"/>
            </p:custDataLst>
          </p:nvPr>
        </p:nvSpPr>
        <p:spPr bwMode="auto">
          <a:xfrm>
            <a:off x="323850" y="660400"/>
            <a:ext cx="8496300" cy="395288"/>
          </a:xfrm>
          <a:prstGeom prst="rect">
            <a:avLst/>
          </a:prstGeom>
          <a:solidFill>
            <a:srgbClr val="CCCCFF"/>
          </a:solidFill>
          <a:ln w="9525" algn="ctr">
            <a:solidFill>
              <a:srgbClr val="0C419A"/>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spcBef>
                <a:spcPct val="20000"/>
              </a:spcBef>
            </a:pPr>
            <a:r>
              <a:rPr lang="fr-FR" sz="1200">
                <a:solidFill>
                  <a:srgbClr val="0C419A"/>
                </a:solidFill>
                <a:latin typeface="Century Gothic" pitchFamily="34" charset="0"/>
                <a:cs typeface="Arial" pitchFamily="34" charset="0"/>
              </a:rPr>
              <a:t>Objectifs du programme : anticiper les besoins du patient lié à son retour à domicile </a:t>
            </a:r>
          </a:p>
          <a:p>
            <a:pPr algn="ctr">
              <a:spcBef>
                <a:spcPct val="20000"/>
              </a:spcBef>
            </a:pPr>
            <a:r>
              <a:rPr lang="fr-FR" sz="1200">
                <a:solidFill>
                  <a:srgbClr val="0C419A"/>
                </a:solidFill>
                <a:latin typeface="Century Gothic" pitchFamily="34" charset="0"/>
                <a:cs typeface="Arial" pitchFamily="34" charset="0"/>
              </a:rPr>
              <a:t>et fluidifier le parcours hôpital - ville</a:t>
            </a:r>
          </a:p>
        </p:txBody>
      </p:sp>
      <p:sp>
        <p:nvSpPr>
          <p:cNvPr id="99359" name="Rectangle 17"/>
          <p:cNvSpPr>
            <a:spLocks noChangeArrowheads="1"/>
          </p:cNvSpPr>
          <p:nvPr>
            <p:custDataLst>
              <p:tags r:id="rId31"/>
            </p:custDataLst>
          </p:nvPr>
        </p:nvSpPr>
        <p:spPr bwMode="auto">
          <a:xfrm>
            <a:off x="327025" y="4724400"/>
            <a:ext cx="8496300" cy="360363"/>
          </a:xfrm>
          <a:prstGeom prst="rect">
            <a:avLst/>
          </a:prstGeom>
          <a:solidFill>
            <a:srgbClr val="CCCCFF"/>
          </a:solidFill>
          <a:ln w="9525" algn="ctr">
            <a:solidFill>
              <a:srgbClr val="0C419A"/>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spcBef>
                <a:spcPct val="20000"/>
              </a:spcBef>
            </a:pPr>
            <a:r>
              <a:rPr lang="fr-FR" sz="1100">
                <a:solidFill>
                  <a:srgbClr val="0C419A"/>
                </a:solidFill>
                <a:latin typeface="Century Gothic" pitchFamily="34" charset="0"/>
                <a:cs typeface="Arial" pitchFamily="34" charset="0"/>
              </a:rPr>
              <a:t>Le conseiller de l’Assurance Maladie est un facilitateur entre les professionnels de santé de ville et le patient pour son retour à domicile et n’intervient pas dans les décisions médicales</a:t>
            </a:r>
          </a:p>
        </p:txBody>
      </p:sp>
      <p:sp>
        <p:nvSpPr>
          <p:cNvPr id="99360" name="Rectangle 8"/>
          <p:cNvSpPr>
            <a:spLocks noChangeArrowheads="1"/>
          </p:cNvSpPr>
          <p:nvPr>
            <p:custDataLst>
              <p:tags r:id="rId32"/>
            </p:custDataLst>
          </p:nvPr>
        </p:nvSpPr>
        <p:spPr bwMode="auto">
          <a:xfrm>
            <a:off x="-36513" y="0"/>
            <a:ext cx="9648826"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fr-FR" sz="2000">
                <a:solidFill>
                  <a:srgbClr val="0C419A"/>
                </a:solidFill>
                <a:latin typeface="Century Gothic" pitchFamily="34" charset="0"/>
                <a:cs typeface="Arial" pitchFamily="34" charset="0"/>
              </a:rPr>
              <a:t>Le programme d’accompagnement de retour à domicile des patients hospitalisés -PRADO</a:t>
            </a:r>
          </a:p>
        </p:txBody>
      </p:sp>
      <p:pic>
        <p:nvPicPr>
          <p:cNvPr id="99361" name="Picture 45" descr="http://icons.iconarchive.com/icons/icons-land/vista-people/256/Medical-Nurse-Male-Light-icon.png"/>
          <p:cNvPicPr>
            <a:picLocks noChangeAspect="1" noChangeArrowheads="1"/>
          </p:cNvPicPr>
          <p:nvPr>
            <p:custDataLst>
              <p:tags r:id="rId33"/>
            </p:custDataLst>
          </p:nvPr>
        </p:nvPicPr>
        <p:blipFill>
          <a:blip r:embed="rId46">
            <a:extLst>
              <a:ext uri="{28A0092B-C50C-407E-A947-70E740481C1C}">
                <a14:useLocalDpi xmlns:a14="http://schemas.microsoft.com/office/drawing/2010/main" xmlns="" val="0"/>
              </a:ext>
            </a:extLst>
          </a:blip>
          <a:srcRect/>
          <a:stretch>
            <a:fillRect/>
          </a:stretch>
        </p:blipFill>
        <p:spPr bwMode="auto">
          <a:xfrm>
            <a:off x="4938713" y="2339975"/>
            <a:ext cx="598487"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62" name="Rectangle 17"/>
          <p:cNvSpPr>
            <a:spLocks noChangeArrowheads="1"/>
          </p:cNvSpPr>
          <p:nvPr/>
        </p:nvSpPr>
        <p:spPr bwMode="auto">
          <a:xfrm>
            <a:off x="323850" y="5157788"/>
            <a:ext cx="2698750" cy="647700"/>
          </a:xfrm>
          <a:prstGeom prst="rect">
            <a:avLst/>
          </a:prstGeom>
          <a:solidFill>
            <a:srgbClr val="CCCCFF">
              <a:alpha val="21960"/>
            </a:srgbClr>
          </a:solidFill>
          <a:ln w="6350" algn="ctr">
            <a:solidFill>
              <a:srgbClr val="003399"/>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r>
              <a:rPr lang="fr-FR" sz="1000">
                <a:solidFill>
                  <a:srgbClr val="0C419A"/>
                </a:solidFill>
                <a:latin typeface="Century Gothic" pitchFamily="34" charset="0"/>
              </a:rPr>
              <a:t>Le champ de la maternité a été lancé en 2010, puis généralisé en 2012 </a:t>
            </a:r>
          </a:p>
          <a:p>
            <a:pPr algn="ctr"/>
            <a:r>
              <a:rPr lang="fr-FR" sz="1000">
                <a:solidFill>
                  <a:srgbClr val="0C419A"/>
                </a:solidFill>
                <a:latin typeface="Century Gothic" pitchFamily="34" charset="0"/>
              </a:rPr>
              <a:t>(8 300 adhésions pour le mois de janvier 2013 et un taux de satisfaction de 99%)</a:t>
            </a:r>
          </a:p>
        </p:txBody>
      </p:sp>
      <p:sp>
        <p:nvSpPr>
          <p:cNvPr id="40" name="Virage 39"/>
          <p:cNvSpPr/>
          <p:nvPr>
            <p:custDataLst>
              <p:tags r:id="rId34"/>
            </p:custDataLst>
          </p:nvPr>
        </p:nvSpPr>
        <p:spPr bwMode="auto">
          <a:xfrm rot="5400000" flipH="1">
            <a:off x="5147468" y="2158207"/>
            <a:ext cx="506413" cy="3816350"/>
          </a:xfrm>
          <a:prstGeom prst="bentArrow">
            <a:avLst/>
          </a:prstGeom>
          <a:solidFill>
            <a:srgbClr val="0066CC">
              <a:alpha val="5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0" hangingPunct="0">
              <a:defRPr/>
            </a:pPr>
            <a:endParaRPr lang="fr-FR">
              <a:solidFill>
                <a:srgbClr val="0C419A"/>
              </a:solidFill>
              <a:latin typeface="Arial" charset="0"/>
            </a:endParaRPr>
          </a:p>
        </p:txBody>
      </p:sp>
      <p:sp>
        <p:nvSpPr>
          <p:cNvPr id="99364" name="Rectangle 17"/>
          <p:cNvSpPr>
            <a:spLocks noChangeArrowheads="1"/>
          </p:cNvSpPr>
          <p:nvPr/>
        </p:nvSpPr>
        <p:spPr bwMode="auto">
          <a:xfrm>
            <a:off x="3222625" y="5157788"/>
            <a:ext cx="2698750" cy="647700"/>
          </a:xfrm>
          <a:prstGeom prst="rect">
            <a:avLst/>
          </a:prstGeom>
          <a:solidFill>
            <a:srgbClr val="CCCCFF">
              <a:alpha val="21960"/>
            </a:srgbClr>
          </a:solidFill>
          <a:ln w="6350" algn="ctr">
            <a:solidFill>
              <a:srgbClr val="003399"/>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r>
              <a:rPr lang="fr-FR" sz="1000">
                <a:solidFill>
                  <a:srgbClr val="0C419A"/>
                </a:solidFill>
                <a:latin typeface="Century Gothic" pitchFamily="34" charset="0"/>
              </a:rPr>
              <a:t>Le champ de l’orthopédie a été lancé fin 2011, puis étendu en février 2013</a:t>
            </a:r>
          </a:p>
        </p:txBody>
      </p:sp>
      <p:sp>
        <p:nvSpPr>
          <p:cNvPr id="99365" name="Rectangle 17"/>
          <p:cNvSpPr>
            <a:spLocks noChangeArrowheads="1"/>
          </p:cNvSpPr>
          <p:nvPr/>
        </p:nvSpPr>
        <p:spPr bwMode="auto">
          <a:xfrm>
            <a:off x="6121400" y="5159375"/>
            <a:ext cx="2698750" cy="647700"/>
          </a:xfrm>
          <a:prstGeom prst="rect">
            <a:avLst/>
          </a:prstGeom>
          <a:solidFill>
            <a:srgbClr val="CCCCFF">
              <a:alpha val="21960"/>
            </a:srgbClr>
          </a:solidFill>
          <a:ln w="6350" algn="ctr">
            <a:solidFill>
              <a:srgbClr val="003399"/>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r>
              <a:rPr lang="fr-FR" sz="1000">
                <a:solidFill>
                  <a:srgbClr val="0C419A"/>
                </a:solidFill>
                <a:latin typeface="Century Gothic" pitchFamily="34" charset="0"/>
              </a:rPr>
              <a:t>Le champ de l’insuffisance cardiaque a été lancé en février 2013</a:t>
            </a:r>
          </a:p>
        </p:txBody>
      </p:sp>
    </p:spTree>
    <p:custDataLst>
      <p:tags r:id="rId2"/>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bwMode="auto">
          <a:xfrm>
            <a:off x="7688263" y="6586538"/>
            <a:ext cx="1408112" cy="214312"/>
          </a:xfrm>
          <a:prstGeom prst="rect">
            <a:avLst/>
          </a:prstGeom>
          <a:solidFill>
            <a:srgbClr val="FFFFFF"/>
          </a:solidFill>
          <a:ln>
            <a:solidFill>
              <a:srgbClr val="000000"/>
            </a:solidFill>
            <a:miter lim="800000"/>
            <a:headEnd/>
            <a:tailEnd/>
          </a:ln>
        </p:spPr>
        <p:txBody>
          <a:bodyPr anchor="ctr"/>
          <a:lstStyle/>
          <a:p>
            <a:pPr eaLnBrk="1" hangingPunct="1"/>
            <a:r>
              <a:rPr lang="fr-FR" sz="600" smtClean="0">
                <a:solidFill>
                  <a:schemeClr val="bg1"/>
                </a:solidFill>
              </a:rPr>
              <a:t>Page courante</a:t>
            </a:r>
          </a:p>
        </p:txBody>
      </p:sp>
      <p:sp>
        <p:nvSpPr>
          <p:cNvPr id="100355" name="Text Box 4"/>
          <p:cNvSpPr txBox="1">
            <a:spLocks noChangeArrowheads="1"/>
          </p:cNvSpPr>
          <p:nvPr/>
        </p:nvSpPr>
        <p:spPr bwMode="auto">
          <a:xfrm>
            <a:off x="304800" y="152400"/>
            <a:ext cx="85407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2000">
                <a:solidFill>
                  <a:srgbClr val="0C419A"/>
                </a:solidFill>
                <a:latin typeface="Century Gothic" pitchFamily="34" charset="0"/>
                <a:cs typeface="Arial" pitchFamily="34" charset="0"/>
              </a:rPr>
              <a:t>Une offre Assurance maladie pour les insuffisants cardiaques</a:t>
            </a:r>
          </a:p>
        </p:txBody>
      </p:sp>
      <p:pic>
        <p:nvPicPr>
          <p:cNvPr id="100356" name="Picture 6" descr="logo_Diaporam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89750" y="571182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7" name="Rectangle 139"/>
          <p:cNvSpPr>
            <a:spLocks noChangeArrowheads="1"/>
          </p:cNvSpPr>
          <p:nvPr/>
        </p:nvSpPr>
        <p:spPr bwMode="auto">
          <a:xfrm>
            <a:off x="317500" y="1908175"/>
            <a:ext cx="2713038" cy="952500"/>
          </a:xfrm>
          <a:prstGeom prst="rect">
            <a:avLst/>
          </a:prstGeom>
          <a:solidFill>
            <a:srgbClr val="CCCCFF">
              <a:alpha val="54901"/>
            </a:srgbClr>
          </a:solidFill>
          <a:ln w="9525" algn="ctr">
            <a:solidFill>
              <a:srgbClr val="0C419A"/>
            </a:solidFill>
            <a:miter lim="800000"/>
            <a:headEnd/>
            <a:tailEnd/>
          </a:ln>
        </p:spPr>
        <p:txBody>
          <a:bodyPr anchor="ctr"/>
          <a:lstStyle/>
          <a:p>
            <a:pPr algn="ctr" defTabSz="912813">
              <a:spcBef>
                <a:spcPct val="20000"/>
              </a:spcBef>
            </a:pPr>
            <a:r>
              <a:rPr lang="fr-FR" sz="1200">
                <a:solidFill>
                  <a:srgbClr val="0C419A"/>
                </a:solidFill>
                <a:latin typeface="Century Gothic" pitchFamily="34" charset="0"/>
                <a:cs typeface="Arial" pitchFamily="34" charset="0"/>
              </a:rPr>
              <a:t>61 000 personnes hospitalisées sont retournées à domicile</a:t>
            </a:r>
          </a:p>
          <a:p>
            <a:pPr algn="ctr" defTabSz="912813">
              <a:spcBef>
                <a:spcPct val="20000"/>
              </a:spcBef>
            </a:pPr>
            <a:r>
              <a:rPr lang="fr-FR" sz="900" i="1">
                <a:solidFill>
                  <a:srgbClr val="0C419A"/>
                </a:solidFill>
                <a:latin typeface="Century Gothic" pitchFamily="34" charset="0"/>
                <a:cs typeface="Arial" pitchFamily="34" charset="0"/>
              </a:rPr>
              <a:t>Source</a:t>
            </a:r>
            <a:r>
              <a:rPr lang="fr-FR" sz="900">
                <a:solidFill>
                  <a:srgbClr val="0C419A"/>
                </a:solidFill>
                <a:latin typeface="Century Gothic" pitchFamily="34" charset="0"/>
                <a:cs typeface="Arial" pitchFamily="34" charset="0"/>
              </a:rPr>
              <a:t> PMSI 2010</a:t>
            </a:r>
          </a:p>
        </p:txBody>
      </p:sp>
      <p:sp>
        <p:nvSpPr>
          <p:cNvPr id="100358" name="Rectangle 139"/>
          <p:cNvSpPr>
            <a:spLocks noChangeArrowheads="1"/>
          </p:cNvSpPr>
          <p:nvPr/>
        </p:nvSpPr>
        <p:spPr bwMode="auto">
          <a:xfrm>
            <a:off x="317500" y="3357563"/>
            <a:ext cx="8483600" cy="576262"/>
          </a:xfrm>
          <a:prstGeom prst="rect">
            <a:avLst/>
          </a:prstGeom>
          <a:solidFill>
            <a:srgbClr val="CCCCFF">
              <a:alpha val="21960"/>
            </a:srgbClr>
          </a:solidFill>
          <a:ln w="6350" algn="ctr">
            <a:solidFill>
              <a:srgbClr val="003399"/>
            </a:solidFill>
            <a:miter lim="800000"/>
            <a:headEnd/>
            <a:tailEnd/>
          </a:ln>
        </p:spPr>
        <p:txBody>
          <a:bodyPr anchor="ctr"/>
          <a:lstStyle/>
          <a:p>
            <a:pPr algn="ctr" defTabSz="912813">
              <a:spcBef>
                <a:spcPct val="20000"/>
              </a:spcBef>
              <a:buFont typeface="Wingdings" pitchFamily="2" charset="2"/>
              <a:buNone/>
            </a:pPr>
            <a:r>
              <a:rPr lang="fr-FR" sz="1200">
                <a:solidFill>
                  <a:srgbClr val="0C419A"/>
                </a:solidFill>
                <a:latin typeface="Century Gothic" pitchFamily="34" charset="0"/>
                <a:cs typeface="Arial" pitchFamily="34" charset="0"/>
              </a:rPr>
              <a:t>La CNAMTS souhaite donc proposer </a:t>
            </a:r>
            <a:r>
              <a:rPr lang="fr-FR" sz="1200" u="sng">
                <a:solidFill>
                  <a:srgbClr val="0C419A"/>
                </a:solidFill>
                <a:latin typeface="Century Gothic" pitchFamily="34" charset="0"/>
                <a:cs typeface="Arial" pitchFamily="34" charset="0"/>
              </a:rPr>
              <a:t>une offre de suivi à domicile</a:t>
            </a:r>
            <a:r>
              <a:rPr lang="fr-FR" sz="1200">
                <a:solidFill>
                  <a:srgbClr val="0C419A"/>
                </a:solidFill>
                <a:latin typeface="Century Gothic" pitchFamily="34" charset="0"/>
                <a:cs typeface="Arial" pitchFamily="34" charset="0"/>
              </a:rPr>
              <a:t> sur une période de 6 mois suivants l’hospitalisation, période à plus fort risque pour ces patients, afin de diminuer ces taux de réhospitalisations</a:t>
            </a:r>
          </a:p>
          <a:p>
            <a:pPr algn="ctr" defTabSz="912813">
              <a:spcBef>
                <a:spcPct val="20000"/>
              </a:spcBef>
              <a:buFont typeface="Wingdings" pitchFamily="2" charset="2"/>
              <a:buNone/>
            </a:pPr>
            <a:r>
              <a:rPr lang="fr-FR" sz="1200">
                <a:solidFill>
                  <a:srgbClr val="0C419A"/>
                </a:solidFill>
                <a:latin typeface="Century Gothic" pitchFamily="34" charset="0"/>
                <a:cs typeface="Arial" pitchFamily="34" charset="0"/>
              </a:rPr>
              <a:t> (-30%) et de mortalité (-20%)</a:t>
            </a:r>
          </a:p>
        </p:txBody>
      </p:sp>
      <p:sp>
        <p:nvSpPr>
          <p:cNvPr id="100359" name="Rectangle 17"/>
          <p:cNvSpPr>
            <a:spLocks noChangeArrowheads="1"/>
          </p:cNvSpPr>
          <p:nvPr/>
        </p:nvSpPr>
        <p:spPr bwMode="auto">
          <a:xfrm>
            <a:off x="323850" y="5286375"/>
            <a:ext cx="2339975" cy="325438"/>
          </a:xfrm>
          <a:prstGeom prst="rect">
            <a:avLst/>
          </a:prstGeom>
          <a:solidFill>
            <a:srgbClr val="CCCCFF">
              <a:alpha val="54901"/>
            </a:srgbClr>
          </a:solidFill>
          <a:ln w="9525" algn="ctr">
            <a:solidFill>
              <a:srgbClr val="0C419A"/>
            </a:solidFill>
            <a:miter lim="800000"/>
            <a:headEnd/>
            <a:tailEnd/>
          </a:ln>
        </p:spPr>
        <p:txBody>
          <a:bodyPr anchor="ctr"/>
          <a:lstStyle/>
          <a:p>
            <a:pPr algn="ctr" defTabSz="912813">
              <a:spcBef>
                <a:spcPct val="20000"/>
              </a:spcBef>
            </a:pPr>
            <a:r>
              <a:rPr lang="fr-FR" sz="1100">
                <a:solidFill>
                  <a:srgbClr val="0C419A"/>
                </a:solidFill>
                <a:latin typeface="Century Gothic" pitchFamily="34" charset="0"/>
                <a:cs typeface="Arial" pitchFamily="34" charset="0"/>
              </a:rPr>
              <a:t>Initialisation du suivi médical</a:t>
            </a:r>
          </a:p>
        </p:txBody>
      </p:sp>
      <p:sp>
        <p:nvSpPr>
          <p:cNvPr id="100360" name="Rectangle 17"/>
          <p:cNvSpPr>
            <a:spLocks noChangeArrowheads="1"/>
          </p:cNvSpPr>
          <p:nvPr/>
        </p:nvSpPr>
        <p:spPr bwMode="auto">
          <a:xfrm>
            <a:off x="3384550" y="5286375"/>
            <a:ext cx="2339975" cy="325438"/>
          </a:xfrm>
          <a:prstGeom prst="rect">
            <a:avLst/>
          </a:prstGeom>
          <a:solidFill>
            <a:srgbClr val="CCCCFF">
              <a:alpha val="54901"/>
            </a:srgbClr>
          </a:solidFill>
          <a:ln w="9525" algn="ctr">
            <a:solidFill>
              <a:srgbClr val="0C419A"/>
            </a:solidFill>
            <a:miter lim="800000"/>
            <a:headEnd/>
            <a:tailEnd/>
          </a:ln>
        </p:spPr>
        <p:txBody>
          <a:bodyPr anchor="ctr"/>
          <a:lstStyle/>
          <a:p>
            <a:pPr algn="ctr" defTabSz="912813">
              <a:spcBef>
                <a:spcPct val="20000"/>
              </a:spcBef>
            </a:pPr>
            <a:r>
              <a:rPr lang="fr-FR" sz="1100">
                <a:solidFill>
                  <a:srgbClr val="0C419A"/>
                </a:solidFill>
                <a:latin typeface="Century Gothic" pitchFamily="34" charset="0"/>
                <a:cs typeface="Arial" pitchFamily="34" charset="0"/>
              </a:rPr>
              <a:t>Accompagnement attentionné</a:t>
            </a:r>
          </a:p>
        </p:txBody>
      </p:sp>
      <p:sp>
        <p:nvSpPr>
          <p:cNvPr id="100361" name="Rectangle 17"/>
          <p:cNvSpPr>
            <a:spLocks noChangeArrowheads="1"/>
          </p:cNvSpPr>
          <p:nvPr/>
        </p:nvSpPr>
        <p:spPr bwMode="auto">
          <a:xfrm>
            <a:off x="6470650" y="5286375"/>
            <a:ext cx="2339975" cy="325438"/>
          </a:xfrm>
          <a:prstGeom prst="rect">
            <a:avLst/>
          </a:prstGeom>
          <a:solidFill>
            <a:srgbClr val="CCCCFF">
              <a:alpha val="54901"/>
            </a:srgbClr>
          </a:solidFill>
          <a:ln w="9525" algn="ctr">
            <a:solidFill>
              <a:srgbClr val="0C419A"/>
            </a:solidFill>
            <a:miter lim="800000"/>
            <a:headEnd/>
            <a:tailEnd/>
          </a:ln>
        </p:spPr>
        <p:txBody>
          <a:bodyPr anchor="ctr"/>
          <a:lstStyle/>
          <a:p>
            <a:pPr algn="ctr" defTabSz="912813">
              <a:spcBef>
                <a:spcPct val="20000"/>
              </a:spcBef>
            </a:pPr>
            <a:r>
              <a:rPr lang="fr-FR" sz="1100">
                <a:solidFill>
                  <a:srgbClr val="0C419A"/>
                </a:solidFill>
                <a:latin typeface="Century Gothic" pitchFamily="34" charset="0"/>
                <a:cs typeface="Arial" pitchFamily="34" charset="0"/>
              </a:rPr>
              <a:t>Aide à la vie</a:t>
            </a:r>
          </a:p>
        </p:txBody>
      </p:sp>
      <p:sp>
        <p:nvSpPr>
          <p:cNvPr id="100362" name="Triangle isocèle 31"/>
          <p:cNvSpPr>
            <a:spLocks noChangeArrowheads="1"/>
          </p:cNvSpPr>
          <p:nvPr/>
        </p:nvSpPr>
        <p:spPr bwMode="auto">
          <a:xfrm flipV="1">
            <a:off x="3924300" y="3073400"/>
            <a:ext cx="1143000" cy="182563"/>
          </a:xfrm>
          <a:prstGeom prst="triangle">
            <a:avLst>
              <a:gd name="adj" fmla="val 50000"/>
            </a:avLst>
          </a:prstGeom>
          <a:solidFill>
            <a:srgbClr val="CCCC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anchor="ctr"/>
          <a:lstStyle/>
          <a:p>
            <a:pPr algn="ctr" defTabSz="912813">
              <a:spcBef>
                <a:spcPct val="20000"/>
              </a:spcBef>
            </a:pPr>
            <a:endParaRPr lang="fr-FR" sz="1600">
              <a:solidFill>
                <a:srgbClr val="0C419A"/>
              </a:solidFill>
              <a:latin typeface="Century Gothic" pitchFamily="34" charset="0"/>
              <a:cs typeface="Arial" pitchFamily="34" charset="0"/>
            </a:endParaRPr>
          </a:p>
        </p:txBody>
      </p:sp>
      <p:sp>
        <p:nvSpPr>
          <p:cNvPr id="100363" name="Triangle isocèle 31"/>
          <p:cNvSpPr>
            <a:spLocks noChangeArrowheads="1"/>
          </p:cNvSpPr>
          <p:nvPr/>
        </p:nvSpPr>
        <p:spPr bwMode="auto">
          <a:xfrm flipV="1">
            <a:off x="4095750" y="4794250"/>
            <a:ext cx="1190625" cy="182563"/>
          </a:xfrm>
          <a:prstGeom prst="triangle">
            <a:avLst>
              <a:gd name="adj" fmla="val 50000"/>
            </a:avLst>
          </a:prstGeom>
          <a:solidFill>
            <a:srgbClr val="CCCC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anchor="ctr"/>
          <a:lstStyle/>
          <a:p>
            <a:pPr algn="ctr" defTabSz="912813">
              <a:spcBef>
                <a:spcPct val="20000"/>
              </a:spcBef>
            </a:pPr>
            <a:endParaRPr lang="fr-FR">
              <a:solidFill>
                <a:srgbClr val="0C419A"/>
              </a:solidFill>
              <a:latin typeface="Century Gothic" pitchFamily="34" charset="0"/>
              <a:cs typeface="Arial" pitchFamily="34" charset="0"/>
            </a:endParaRPr>
          </a:p>
        </p:txBody>
      </p:sp>
      <p:sp>
        <p:nvSpPr>
          <p:cNvPr id="100364" name="Triangle isocèle 31"/>
          <p:cNvSpPr>
            <a:spLocks noChangeArrowheads="1"/>
          </p:cNvSpPr>
          <p:nvPr/>
        </p:nvSpPr>
        <p:spPr bwMode="auto">
          <a:xfrm flipV="1">
            <a:off x="1035050" y="4794250"/>
            <a:ext cx="1190625" cy="182563"/>
          </a:xfrm>
          <a:prstGeom prst="triangle">
            <a:avLst>
              <a:gd name="adj" fmla="val 50000"/>
            </a:avLst>
          </a:prstGeom>
          <a:solidFill>
            <a:srgbClr val="CCCC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anchor="ctr"/>
          <a:lstStyle/>
          <a:p>
            <a:pPr algn="ctr" defTabSz="912813">
              <a:spcBef>
                <a:spcPct val="20000"/>
              </a:spcBef>
            </a:pPr>
            <a:endParaRPr lang="fr-FR">
              <a:solidFill>
                <a:srgbClr val="0C419A"/>
              </a:solidFill>
              <a:latin typeface="Century Gothic" pitchFamily="34" charset="0"/>
              <a:cs typeface="Arial" pitchFamily="34" charset="0"/>
            </a:endParaRPr>
          </a:p>
        </p:txBody>
      </p:sp>
      <p:sp>
        <p:nvSpPr>
          <p:cNvPr id="100365" name="Triangle isocèle 31"/>
          <p:cNvSpPr>
            <a:spLocks noChangeArrowheads="1"/>
          </p:cNvSpPr>
          <p:nvPr/>
        </p:nvSpPr>
        <p:spPr bwMode="auto">
          <a:xfrm flipV="1">
            <a:off x="7156450" y="4794250"/>
            <a:ext cx="1190625" cy="182563"/>
          </a:xfrm>
          <a:prstGeom prst="triangle">
            <a:avLst>
              <a:gd name="adj" fmla="val 50000"/>
            </a:avLst>
          </a:prstGeom>
          <a:solidFill>
            <a:srgbClr val="CCCC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anchor="ctr"/>
          <a:lstStyle/>
          <a:p>
            <a:pPr algn="ctr" defTabSz="912813">
              <a:spcBef>
                <a:spcPct val="20000"/>
              </a:spcBef>
            </a:pPr>
            <a:endParaRPr lang="fr-FR">
              <a:solidFill>
                <a:srgbClr val="0C419A"/>
              </a:solidFill>
              <a:latin typeface="Century Gothic" pitchFamily="34" charset="0"/>
              <a:cs typeface="Arial" pitchFamily="34" charset="0"/>
            </a:endParaRPr>
          </a:p>
        </p:txBody>
      </p:sp>
      <p:sp>
        <p:nvSpPr>
          <p:cNvPr id="100366" name="Rectangle 139"/>
          <p:cNvSpPr>
            <a:spLocks noChangeArrowheads="1"/>
          </p:cNvSpPr>
          <p:nvPr/>
        </p:nvSpPr>
        <p:spPr bwMode="auto">
          <a:xfrm>
            <a:off x="317500" y="609600"/>
            <a:ext cx="8496300" cy="609600"/>
          </a:xfrm>
          <a:prstGeom prst="rect">
            <a:avLst/>
          </a:prstGeom>
          <a:solidFill>
            <a:srgbClr val="CCCCFF"/>
          </a:solidFill>
          <a:ln w="9525" algn="ctr">
            <a:solidFill>
              <a:srgbClr val="0C419A"/>
            </a:solidFill>
            <a:miter lim="800000"/>
            <a:headEnd/>
            <a:tailEnd/>
          </a:ln>
        </p:spPr>
        <p:txBody>
          <a:bodyPr anchor="ctr"/>
          <a:lstStyle/>
          <a:p>
            <a:pPr algn="ctr">
              <a:spcBef>
                <a:spcPct val="20000"/>
              </a:spcBef>
              <a:buFont typeface="Wingdings" pitchFamily="2" charset="2"/>
              <a:buNone/>
            </a:pPr>
            <a:r>
              <a:rPr lang="fr-FR" sz="1200">
                <a:solidFill>
                  <a:srgbClr val="0C419A"/>
                </a:solidFill>
                <a:latin typeface="Century Gothic" pitchFamily="34" charset="0"/>
                <a:cs typeface="Arial" pitchFamily="34" charset="0"/>
              </a:rPr>
              <a:t>La population des insuffisants cardiaques (400 000 personnes du régime général identifiées) se caractérise par des taux élevés de réhospitalisations et de mortalité à moyen terme</a:t>
            </a:r>
          </a:p>
          <a:p>
            <a:pPr algn="ctr">
              <a:spcBef>
                <a:spcPct val="20000"/>
              </a:spcBef>
              <a:buFont typeface="Wingdings" pitchFamily="2" charset="2"/>
              <a:buNone/>
            </a:pPr>
            <a:r>
              <a:rPr lang="fr-FR" sz="900" i="1">
                <a:solidFill>
                  <a:srgbClr val="0C419A"/>
                </a:solidFill>
                <a:latin typeface="Century Gothic" pitchFamily="34" charset="0"/>
                <a:cs typeface="Arial" pitchFamily="34" charset="0"/>
              </a:rPr>
              <a:t>Source</a:t>
            </a:r>
            <a:r>
              <a:rPr lang="fr-FR" sz="900">
                <a:solidFill>
                  <a:srgbClr val="0C419A"/>
                </a:solidFill>
                <a:latin typeface="Century Gothic" pitchFamily="34" charset="0"/>
                <a:cs typeface="Arial" pitchFamily="34" charset="0"/>
              </a:rPr>
              <a:t> PMSI 2010</a:t>
            </a:r>
            <a:endParaRPr lang="fr-FR" sz="1200">
              <a:solidFill>
                <a:srgbClr val="0C419A"/>
              </a:solidFill>
              <a:latin typeface="Century Gothic" pitchFamily="34" charset="0"/>
              <a:cs typeface="Arial" pitchFamily="34" charset="0"/>
            </a:endParaRPr>
          </a:p>
        </p:txBody>
      </p:sp>
      <p:sp>
        <p:nvSpPr>
          <p:cNvPr id="100367" name="Rectangle 17"/>
          <p:cNvSpPr>
            <a:spLocks noChangeArrowheads="1"/>
          </p:cNvSpPr>
          <p:nvPr/>
        </p:nvSpPr>
        <p:spPr bwMode="auto">
          <a:xfrm>
            <a:off x="3689350" y="1800225"/>
            <a:ext cx="5130800" cy="581025"/>
          </a:xfrm>
          <a:prstGeom prst="rect">
            <a:avLst/>
          </a:prstGeom>
          <a:solidFill>
            <a:srgbClr val="CCCCFF">
              <a:alpha val="21960"/>
            </a:srgbClr>
          </a:solidFill>
          <a:ln w="6350" algn="ctr">
            <a:solidFill>
              <a:srgbClr val="003399"/>
            </a:solidFill>
            <a:miter lim="800000"/>
            <a:headEnd/>
            <a:tailEnd/>
          </a:ln>
        </p:spPr>
        <p:txBody>
          <a:bodyPr anchor="ctr"/>
          <a:lstStyle/>
          <a:p>
            <a:pPr algn="ctr" defTabSz="912813">
              <a:spcBef>
                <a:spcPct val="20000"/>
              </a:spcBef>
              <a:buFont typeface="Wingdings" pitchFamily="2" charset="2"/>
              <a:buNone/>
            </a:pPr>
            <a:r>
              <a:rPr lang="fr-FR" sz="1200">
                <a:solidFill>
                  <a:srgbClr val="0C419A"/>
                </a:solidFill>
                <a:latin typeface="Century Gothic" pitchFamily="34" charset="0"/>
                <a:cs typeface="Arial" pitchFamily="34" charset="0"/>
              </a:rPr>
              <a:t>34 % de réhospitalisations pour décompensation cardiaque et 112% pour une autre cause dans les 6 mois</a:t>
            </a:r>
          </a:p>
          <a:p>
            <a:pPr algn="ctr" defTabSz="912813">
              <a:spcBef>
                <a:spcPct val="20000"/>
              </a:spcBef>
              <a:buFont typeface="Wingdings" pitchFamily="2" charset="2"/>
              <a:buNone/>
            </a:pPr>
            <a:r>
              <a:rPr lang="fr-FR" sz="900" i="1">
                <a:solidFill>
                  <a:srgbClr val="0C419A"/>
                </a:solidFill>
                <a:latin typeface="Century Gothic" pitchFamily="34" charset="0"/>
                <a:cs typeface="Arial" pitchFamily="34" charset="0"/>
              </a:rPr>
              <a:t>Source</a:t>
            </a:r>
            <a:r>
              <a:rPr lang="fr-FR" sz="900">
                <a:solidFill>
                  <a:srgbClr val="0C419A"/>
                </a:solidFill>
                <a:latin typeface="Century Gothic" pitchFamily="34" charset="0"/>
                <a:cs typeface="Arial" pitchFamily="34" charset="0"/>
              </a:rPr>
              <a:t> PMSI 2010</a:t>
            </a:r>
            <a:endParaRPr lang="fr-FR" sz="1200">
              <a:solidFill>
                <a:srgbClr val="0C419A"/>
              </a:solidFill>
              <a:latin typeface="Century Gothic" pitchFamily="34" charset="0"/>
              <a:cs typeface="Arial" pitchFamily="34" charset="0"/>
            </a:endParaRPr>
          </a:p>
        </p:txBody>
      </p:sp>
      <p:sp>
        <p:nvSpPr>
          <p:cNvPr id="100368" name="Rectangle 17"/>
          <p:cNvSpPr>
            <a:spLocks noChangeArrowheads="1"/>
          </p:cNvSpPr>
          <p:nvPr/>
        </p:nvSpPr>
        <p:spPr bwMode="auto">
          <a:xfrm>
            <a:off x="3692525" y="2503488"/>
            <a:ext cx="5132388" cy="490537"/>
          </a:xfrm>
          <a:prstGeom prst="rect">
            <a:avLst/>
          </a:prstGeom>
          <a:solidFill>
            <a:srgbClr val="CCCCFF">
              <a:alpha val="21960"/>
            </a:srgbClr>
          </a:solidFill>
          <a:ln w="6350" algn="ctr">
            <a:solidFill>
              <a:srgbClr val="003399"/>
            </a:solidFill>
            <a:miter lim="800000"/>
            <a:headEnd/>
            <a:tailEnd/>
          </a:ln>
        </p:spPr>
        <p:txBody>
          <a:bodyPr anchor="ctr"/>
          <a:lstStyle/>
          <a:p>
            <a:pPr algn="ctr" defTabSz="912813">
              <a:spcBef>
                <a:spcPct val="20000"/>
              </a:spcBef>
              <a:buFont typeface="Wingdings" pitchFamily="2" charset="2"/>
              <a:buNone/>
            </a:pPr>
            <a:r>
              <a:rPr lang="fr-FR" sz="1200">
                <a:solidFill>
                  <a:srgbClr val="0C419A"/>
                </a:solidFill>
                <a:latin typeface="Century Gothic" pitchFamily="34" charset="0"/>
                <a:cs typeface="Arial" pitchFamily="34" charset="0"/>
              </a:rPr>
              <a:t>16 % de décès dans les 6 mois suivants l’hospitalisation</a:t>
            </a:r>
          </a:p>
          <a:p>
            <a:pPr algn="ctr" defTabSz="912813">
              <a:spcBef>
                <a:spcPct val="20000"/>
              </a:spcBef>
              <a:buFont typeface="Wingdings" pitchFamily="2" charset="2"/>
              <a:buNone/>
            </a:pPr>
            <a:r>
              <a:rPr lang="fr-FR" sz="900" i="1">
                <a:solidFill>
                  <a:srgbClr val="0C419A"/>
                </a:solidFill>
                <a:latin typeface="Century Gothic" pitchFamily="34" charset="0"/>
                <a:cs typeface="Arial" pitchFamily="34" charset="0"/>
              </a:rPr>
              <a:t>Source</a:t>
            </a:r>
            <a:r>
              <a:rPr lang="fr-FR" sz="900">
                <a:solidFill>
                  <a:srgbClr val="0C419A"/>
                </a:solidFill>
                <a:latin typeface="Century Gothic" pitchFamily="34" charset="0"/>
                <a:cs typeface="Arial" pitchFamily="34" charset="0"/>
              </a:rPr>
              <a:t> PMSI 2010</a:t>
            </a:r>
            <a:endParaRPr lang="fr-FR" sz="1200">
              <a:solidFill>
                <a:srgbClr val="0C419A"/>
              </a:solidFill>
              <a:latin typeface="Century Gothic" pitchFamily="34" charset="0"/>
              <a:cs typeface="Arial" pitchFamily="34" charset="0"/>
            </a:endParaRPr>
          </a:p>
        </p:txBody>
      </p:sp>
      <p:sp>
        <p:nvSpPr>
          <p:cNvPr id="100369" name="Triangle isocèle 31"/>
          <p:cNvSpPr>
            <a:spLocks noChangeArrowheads="1"/>
          </p:cNvSpPr>
          <p:nvPr/>
        </p:nvSpPr>
        <p:spPr bwMode="auto">
          <a:xfrm rot="16200000" flipV="1">
            <a:off x="3017838" y="2227262"/>
            <a:ext cx="655638" cy="157163"/>
          </a:xfrm>
          <a:prstGeom prst="triangle">
            <a:avLst>
              <a:gd name="adj" fmla="val 50000"/>
            </a:avLst>
          </a:prstGeom>
          <a:solidFill>
            <a:srgbClr val="CCCC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vert="eaVert" anchor="ctr"/>
          <a:lstStyle/>
          <a:p>
            <a:pPr algn="ctr" defTabSz="912813">
              <a:spcBef>
                <a:spcPct val="20000"/>
              </a:spcBef>
            </a:pPr>
            <a:endParaRPr lang="fr-FR" sz="1600">
              <a:solidFill>
                <a:srgbClr val="0C419A"/>
              </a:solidFill>
              <a:latin typeface="Century Gothic" pitchFamily="34" charset="0"/>
              <a:cs typeface="Arial" pitchFamily="34" charset="0"/>
            </a:endParaRPr>
          </a:p>
        </p:txBody>
      </p:sp>
      <p:sp>
        <p:nvSpPr>
          <p:cNvPr id="100370" name="Espace réservé du numéro de diapositive 8"/>
          <p:cNvSpPr txBox="1">
            <a:spLocks/>
          </p:cNvSpPr>
          <p:nvPr/>
        </p:nvSpPr>
        <p:spPr bwMode="auto">
          <a:xfrm>
            <a:off x="3492500" y="6376988"/>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fld id="{D92901AA-EF1A-47CC-9195-9B3CA29047D0}" type="slidenum">
              <a:rPr lang="fr-FR" sz="1000">
                <a:solidFill>
                  <a:srgbClr val="0C419A"/>
                </a:solidFill>
                <a:latin typeface="Century Gothic" pitchFamily="34" charset="0"/>
              </a:rPr>
              <a:pPr algn="ctr"/>
              <a:t>73</a:t>
            </a:fld>
            <a:endParaRPr lang="fr-FR" sz="1000">
              <a:solidFill>
                <a:srgbClr val="0C419A"/>
              </a:solidFill>
              <a:latin typeface="Century Gothic" pitchFamily="34" charset="0"/>
            </a:endParaRPr>
          </a:p>
        </p:txBody>
      </p:sp>
      <p:sp>
        <p:nvSpPr>
          <p:cNvPr id="100371" name="Rectangle 139"/>
          <p:cNvSpPr>
            <a:spLocks noChangeArrowheads="1"/>
          </p:cNvSpPr>
          <p:nvPr/>
        </p:nvSpPr>
        <p:spPr bwMode="auto">
          <a:xfrm>
            <a:off x="314325" y="1339850"/>
            <a:ext cx="8496300" cy="349250"/>
          </a:xfrm>
          <a:prstGeom prst="rect">
            <a:avLst/>
          </a:prstGeom>
          <a:solidFill>
            <a:srgbClr val="CCCCFF">
              <a:alpha val="54901"/>
            </a:srgbClr>
          </a:solidFill>
          <a:ln w="9525" algn="ctr">
            <a:solidFill>
              <a:srgbClr val="0C419A"/>
            </a:solidFill>
            <a:miter lim="800000"/>
            <a:headEnd/>
            <a:tailEnd/>
          </a:ln>
        </p:spPr>
        <p:txBody>
          <a:bodyPr anchor="ctr"/>
          <a:lstStyle/>
          <a:p>
            <a:pPr algn="ctr" defTabSz="912813">
              <a:spcBef>
                <a:spcPct val="20000"/>
              </a:spcBef>
            </a:pPr>
            <a:r>
              <a:rPr lang="fr-FR" sz="1200">
                <a:solidFill>
                  <a:srgbClr val="0C419A"/>
                </a:solidFill>
                <a:latin typeface="Century Gothic" pitchFamily="34" charset="0"/>
                <a:cs typeface="Arial" pitchFamily="34" charset="0"/>
              </a:rPr>
              <a:t>91 000 personnes ont été hospitalisées pour décompensation cardiaque en 2010 (régime général hors SLM) </a:t>
            </a:r>
            <a:r>
              <a:rPr lang="fr-FR" sz="900" i="1">
                <a:solidFill>
                  <a:srgbClr val="0C419A"/>
                </a:solidFill>
                <a:latin typeface="Century Gothic" pitchFamily="34" charset="0"/>
                <a:cs typeface="Arial" pitchFamily="34" charset="0"/>
              </a:rPr>
              <a:t>Source</a:t>
            </a:r>
            <a:r>
              <a:rPr lang="fr-FR" sz="900">
                <a:solidFill>
                  <a:srgbClr val="0C419A"/>
                </a:solidFill>
                <a:latin typeface="Century Gothic" pitchFamily="34" charset="0"/>
                <a:cs typeface="Arial" pitchFamily="34" charset="0"/>
              </a:rPr>
              <a:t> PMSI 2010</a:t>
            </a:r>
            <a:endParaRPr lang="fr-FR" sz="1200">
              <a:solidFill>
                <a:srgbClr val="0C419A"/>
              </a:solidFill>
              <a:latin typeface="Century Gothic" pitchFamily="34" charset="0"/>
              <a:cs typeface="Arial" pitchFamily="34" charset="0"/>
            </a:endParaRPr>
          </a:p>
        </p:txBody>
      </p:sp>
      <p:sp>
        <p:nvSpPr>
          <p:cNvPr id="100372" name="Rectangle 139"/>
          <p:cNvSpPr>
            <a:spLocks noChangeArrowheads="1"/>
          </p:cNvSpPr>
          <p:nvPr/>
        </p:nvSpPr>
        <p:spPr bwMode="auto">
          <a:xfrm>
            <a:off x="330200" y="4368800"/>
            <a:ext cx="8496300" cy="244475"/>
          </a:xfrm>
          <a:prstGeom prst="rect">
            <a:avLst/>
          </a:prstGeom>
          <a:solidFill>
            <a:srgbClr val="CCCCFF">
              <a:alpha val="54901"/>
            </a:srgbClr>
          </a:solidFill>
          <a:ln w="9525" algn="ctr">
            <a:solidFill>
              <a:srgbClr val="0C419A"/>
            </a:solidFill>
            <a:miter lim="800000"/>
            <a:headEnd/>
            <a:tailEnd/>
          </a:ln>
        </p:spPr>
        <p:txBody>
          <a:bodyPr anchor="ctr"/>
          <a:lstStyle/>
          <a:p>
            <a:pPr algn="ctr" defTabSz="912813">
              <a:spcBef>
                <a:spcPct val="20000"/>
              </a:spcBef>
            </a:pPr>
            <a:r>
              <a:rPr lang="fr-FR" sz="1200">
                <a:solidFill>
                  <a:srgbClr val="0C419A"/>
                </a:solidFill>
                <a:latin typeface="Century Gothic" pitchFamily="34" charset="0"/>
                <a:cs typeface="Arial" pitchFamily="34" charset="0"/>
              </a:rPr>
              <a:t>L’offre est composée de 3 volets suivants : </a:t>
            </a:r>
          </a:p>
        </p:txBody>
      </p:sp>
    </p:spTree>
    <p:custDataLst>
      <p:tags r:id="rId1"/>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t 23" hidden="1"/>
          <p:cNvGraphicFramePr>
            <a:graphicFrameLocks/>
          </p:cNvGraphicFramePr>
          <p:nvPr>
            <p:custDataLst>
              <p:tags r:id="rId3"/>
            </p:custDataLst>
          </p:nvPr>
        </p:nvGraphicFramePr>
        <p:xfrm>
          <a:off x="1588" y="1588"/>
          <a:ext cx="1587" cy="1587"/>
        </p:xfrm>
        <a:graphic>
          <a:graphicData uri="http://schemas.openxmlformats.org/presentationml/2006/ole">
            <p:oleObj spid="_x0000_s101390" name="think-cell Slide" r:id="rId13" imgW="360" imgH="360" progId="">
              <p:embed/>
            </p:oleObj>
          </a:graphicData>
        </a:graphic>
      </p:graphicFrame>
      <p:sp>
        <p:nvSpPr>
          <p:cNvPr id="4" name="Rectangle 3" hidden="1"/>
          <p:cNvSpPr/>
          <p:nvPr>
            <p:custDataLst>
              <p:tags r:id="rId4"/>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wrap="none" lIns="0" tIns="0" rIns="0" bIns="0"/>
          <a:lstStyle/>
          <a:p>
            <a:pPr>
              <a:defRPr/>
            </a:pPr>
            <a:endParaRPr lang="fr-FR" sz="800">
              <a:effectLst>
                <a:outerShdw blurRad="38100" dist="38100" dir="2700000" algn="tl">
                  <a:srgbClr val="000000">
                    <a:alpha val="43137"/>
                  </a:srgbClr>
                </a:outerShdw>
              </a:effectLst>
              <a:latin typeface="Arial"/>
              <a:sym typeface="Arial"/>
            </a:endParaRPr>
          </a:p>
        </p:txBody>
      </p:sp>
      <p:sp>
        <p:nvSpPr>
          <p:cNvPr id="101380" name="Rectangle 2"/>
          <p:cNvSpPr>
            <a:spLocks noGrp="1" noChangeArrowheads="1"/>
          </p:cNvSpPr>
          <p:nvPr>
            <p:ph type="title" idx="4294967295"/>
            <p:custDataLst>
              <p:tags r:id="rId5"/>
            </p:custDataLst>
          </p:nvPr>
        </p:nvSpPr>
        <p:spPr bwMode="auto">
          <a:xfrm>
            <a:off x="7688263" y="6586538"/>
            <a:ext cx="1408112" cy="214312"/>
          </a:xfrm>
          <a:prstGeom prst="rect">
            <a:avLst/>
          </a:prstGeom>
          <a:solidFill>
            <a:srgbClr val="FFFFFF"/>
          </a:solidFill>
          <a:ln>
            <a:solidFill>
              <a:srgbClr val="000000"/>
            </a:solidFill>
            <a:miter lim="800000"/>
            <a:headEnd/>
            <a:tailEnd/>
          </a:ln>
        </p:spPr>
        <p:txBody>
          <a:bodyPr anchor="ctr"/>
          <a:lstStyle/>
          <a:p>
            <a:pPr eaLnBrk="1" hangingPunct="1"/>
            <a:r>
              <a:rPr lang="fr-FR" sz="600" smtClean="0">
                <a:solidFill>
                  <a:schemeClr val="bg1"/>
                </a:solidFill>
              </a:rPr>
              <a:t>Page courante</a:t>
            </a:r>
          </a:p>
        </p:txBody>
      </p:sp>
      <p:sp>
        <p:nvSpPr>
          <p:cNvPr id="101381" name="Text Box 4"/>
          <p:cNvSpPr txBox="1">
            <a:spLocks noChangeArrowheads="1"/>
          </p:cNvSpPr>
          <p:nvPr>
            <p:custDataLst>
              <p:tags r:id="rId6"/>
            </p:custDataLst>
          </p:nvPr>
        </p:nvSpPr>
        <p:spPr bwMode="auto">
          <a:xfrm>
            <a:off x="333375" y="119063"/>
            <a:ext cx="85026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2400">
                <a:solidFill>
                  <a:srgbClr val="0C419A"/>
                </a:solidFill>
                <a:latin typeface="Century Gothic" pitchFamily="34" charset="0"/>
                <a:cs typeface="Arial" pitchFamily="34" charset="0"/>
              </a:rPr>
              <a:t>Le programme s’appuie sur des analyses scientifiques convergentes </a:t>
            </a:r>
          </a:p>
        </p:txBody>
      </p:sp>
      <p:pic>
        <p:nvPicPr>
          <p:cNvPr id="101382" name="Picture 6" descr="logo_Diaporama"/>
          <p:cNvPicPr>
            <a:picLocks noChangeAspect="1" noChangeArrowheads="1"/>
          </p:cNvPicPr>
          <p:nvPr>
            <p:custDataLst>
              <p:tags r:id="rId7"/>
            </p:custDataLst>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889750" y="571182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83" name="Espace réservé du numéro de diapositive 8"/>
          <p:cNvSpPr txBox="1">
            <a:spLocks/>
          </p:cNvSpPr>
          <p:nvPr>
            <p:custDataLst>
              <p:tags r:id="rId8"/>
            </p:custDataLst>
          </p:nvPr>
        </p:nvSpPr>
        <p:spPr bwMode="auto">
          <a:xfrm>
            <a:off x="3492500" y="6376988"/>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fld id="{1E008FCD-BDBE-422A-8202-217F62C2E895}" type="slidenum">
              <a:rPr lang="fr-FR" sz="1000">
                <a:solidFill>
                  <a:srgbClr val="0C419A"/>
                </a:solidFill>
                <a:latin typeface="Century Gothic" pitchFamily="34" charset="0"/>
              </a:rPr>
              <a:pPr algn="ctr"/>
              <a:t>74</a:t>
            </a:fld>
            <a:endParaRPr lang="fr-FR" sz="1000">
              <a:solidFill>
                <a:srgbClr val="0C419A"/>
              </a:solidFill>
              <a:latin typeface="Century Gothic" pitchFamily="34" charset="0"/>
            </a:endParaRPr>
          </a:p>
        </p:txBody>
      </p:sp>
      <p:sp>
        <p:nvSpPr>
          <p:cNvPr id="101384" name="Rectangle 51"/>
          <p:cNvSpPr>
            <a:spLocks noChangeArrowheads="1"/>
          </p:cNvSpPr>
          <p:nvPr>
            <p:custDataLst>
              <p:tags r:id="rId9"/>
            </p:custDataLst>
          </p:nvPr>
        </p:nvSpPr>
        <p:spPr bwMode="auto">
          <a:xfrm>
            <a:off x="280988" y="1012825"/>
            <a:ext cx="8555037" cy="1673225"/>
          </a:xfrm>
          <a:prstGeom prst="rect">
            <a:avLst/>
          </a:prstGeom>
          <a:solidFill>
            <a:srgbClr val="CCCCFF">
              <a:alpha val="21960"/>
            </a:srgbClr>
          </a:solidFill>
          <a:ln w="6350" algn="ctr">
            <a:solidFill>
              <a:srgbClr val="003399"/>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spcBef>
                <a:spcPct val="20000"/>
              </a:spcBef>
            </a:pPr>
            <a:r>
              <a:rPr lang="fr-FR" sz="1600">
                <a:solidFill>
                  <a:srgbClr val="0C419A"/>
                </a:solidFill>
                <a:latin typeface="Century Gothic" pitchFamily="34" charset="0"/>
                <a:cs typeface="Arial" pitchFamily="34" charset="0"/>
              </a:rPr>
              <a:t>La littérature scientifique montre, avec un niveau de preuve élevé (I A pour l’ESC), que les programmes d’accompagnement des patients insuffisants cardiaques ont un  impact fort en termes de : </a:t>
            </a:r>
          </a:p>
          <a:p>
            <a:pPr marL="628650" lvl="1" indent="-171450">
              <a:spcBef>
                <a:spcPct val="20000"/>
              </a:spcBef>
              <a:buFont typeface="Wingdings" pitchFamily="2" charset="2"/>
              <a:buChar char="§"/>
            </a:pPr>
            <a:r>
              <a:rPr lang="fr-FR" sz="1600">
                <a:solidFill>
                  <a:srgbClr val="0C419A"/>
                </a:solidFill>
                <a:latin typeface="Century Gothic" pitchFamily="34" charset="0"/>
                <a:cs typeface="Arial" pitchFamily="34" charset="0"/>
              </a:rPr>
              <a:t>baisse de la mortalité (13 à 25 %) ;</a:t>
            </a:r>
          </a:p>
          <a:p>
            <a:pPr marL="628650" lvl="1" indent="-171450">
              <a:spcBef>
                <a:spcPct val="20000"/>
              </a:spcBef>
              <a:buFont typeface="Wingdings" pitchFamily="2" charset="2"/>
              <a:buChar char="§"/>
            </a:pPr>
            <a:r>
              <a:rPr lang="fr-FR" sz="1600">
                <a:solidFill>
                  <a:srgbClr val="0C419A"/>
                </a:solidFill>
                <a:latin typeface="Century Gothic" pitchFamily="34" charset="0"/>
                <a:cs typeface="Arial" pitchFamily="34" charset="0"/>
              </a:rPr>
              <a:t>réduction des hospitalisations pour décompensation cardiaque (25 à 30 %) ;</a:t>
            </a:r>
          </a:p>
          <a:p>
            <a:pPr marL="628650" lvl="1" indent="-171450">
              <a:spcBef>
                <a:spcPct val="20000"/>
              </a:spcBef>
              <a:buFont typeface="Wingdings" pitchFamily="2" charset="2"/>
              <a:buChar char="§"/>
            </a:pPr>
            <a:r>
              <a:rPr lang="fr-FR" sz="1600">
                <a:solidFill>
                  <a:srgbClr val="0C419A"/>
                </a:solidFill>
                <a:latin typeface="Century Gothic" pitchFamily="34" charset="0"/>
                <a:cs typeface="Arial" pitchFamily="34" charset="0"/>
              </a:rPr>
              <a:t>réduction des hospitalisations toutes causes (12 à 20 %).</a:t>
            </a:r>
          </a:p>
        </p:txBody>
      </p:sp>
      <p:sp>
        <p:nvSpPr>
          <p:cNvPr id="174089" name="McK 4. Footnote"/>
          <p:cNvSpPr txBox="1">
            <a:spLocks noChangeArrowheads="1"/>
          </p:cNvSpPr>
          <p:nvPr>
            <p:custDataLst>
              <p:tags r:id="rId10"/>
            </p:custDataLst>
          </p:nvPr>
        </p:nvSpPr>
        <p:spPr bwMode="gray">
          <a:xfrm>
            <a:off x="333375" y="2954338"/>
            <a:ext cx="8516938" cy="2770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6363" indent="-106363" defTabSz="912813" eaLnBrk="0" hangingPunct="0">
              <a:defRPr sz="5000" b="1">
                <a:solidFill>
                  <a:schemeClr val="bg1"/>
                </a:solidFill>
                <a:latin typeface="Arial" charset="0"/>
              </a:defRPr>
            </a:lvl1pPr>
            <a:lvl2pPr marL="742950" indent="-285750" defTabSz="912813" eaLnBrk="0" hangingPunct="0">
              <a:defRPr sz="5000" b="1">
                <a:solidFill>
                  <a:schemeClr val="bg1"/>
                </a:solidFill>
                <a:latin typeface="Arial" charset="0"/>
              </a:defRPr>
            </a:lvl2pPr>
            <a:lvl3pPr marL="1143000" indent="-228600" defTabSz="912813" eaLnBrk="0" hangingPunct="0">
              <a:defRPr sz="5000" b="1">
                <a:solidFill>
                  <a:schemeClr val="bg1"/>
                </a:solidFill>
                <a:latin typeface="Arial" charset="0"/>
              </a:defRPr>
            </a:lvl3pPr>
            <a:lvl4pPr marL="1600200" indent="-228600" defTabSz="912813" eaLnBrk="0" hangingPunct="0">
              <a:defRPr sz="5000" b="1">
                <a:solidFill>
                  <a:schemeClr val="bg1"/>
                </a:solidFill>
                <a:latin typeface="Arial" charset="0"/>
              </a:defRPr>
            </a:lvl4pPr>
            <a:lvl5pPr marL="2057400" indent="-228600" defTabSz="912813" eaLnBrk="0" hangingPunct="0">
              <a:defRPr sz="5000" b="1">
                <a:solidFill>
                  <a:schemeClr val="bg1"/>
                </a:solidFill>
                <a:latin typeface="Arial" charset="0"/>
              </a:defRPr>
            </a:lvl5pPr>
            <a:lvl6pPr marL="2514600" indent="-228600" defTabSz="912813" eaLnBrk="0" fontAlgn="base" hangingPunct="0">
              <a:spcBef>
                <a:spcPct val="0"/>
              </a:spcBef>
              <a:spcAft>
                <a:spcPct val="0"/>
              </a:spcAft>
              <a:defRPr sz="5000" b="1">
                <a:solidFill>
                  <a:schemeClr val="bg1"/>
                </a:solidFill>
                <a:latin typeface="Arial" charset="0"/>
              </a:defRPr>
            </a:lvl6pPr>
            <a:lvl7pPr marL="2971800" indent="-228600" defTabSz="912813" eaLnBrk="0" fontAlgn="base" hangingPunct="0">
              <a:spcBef>
                <a:spcPct val="0"/>
              </a:spcBef>
              <a:spcAft>
                <a:spcPct val="0"/>
              </a:spcAft>
              <a:defRPr sz="5000" b="1">
                <a:solidFill>
                  <a:schemeClr val="bg1"/>
                </a:solidFill>
                <a:latin typeface="Arial" charset="0"/>
              </a:defRPr>
            </a:lvl7pPr>
            <a:lvl8pPr marL="3429000" indent="-228600" defTabSz="912813" eaLnBrk="0" fontAlgn="base" hangingPunct="0">
              <a:spcBef>
                <a:spcPct val="0"/>
              </a:spcBef>
              <a:spcAft>
                <a:spcPct val="0"/>
              </a:spcAft>
              <a:defRPr sz="5000" b="1">
                <a:solidFill>
                  <a:schemeClr val="bg1"/>
                </a:solidFill>
                <a:latin typeface="Arial" charset="0"/>
              </a:defRPr>
            </a:lvl8pPr>
            <a:lvl9pPr marL="3886200" indent="-228600" defTabSz="912813" eaLnBrk="0" fontAlgn="base" hangingPunct="0">
              <a:spcBef>
                <a:spcPct val="0"/>
              </a:spcBef>
              <a:spcAft>
                <a:spcPct val="0"/>
              </a:spcAft>
              <a:defRPr sz="5000" b="1">
                <a:solidFill>
                  <a:schemeClr val="bg1"/>
                </a:solidFill>
                <a:latin typeface="Arial" charset="0"/>
              </a:defRPr>
            </a:lvl9pPr>
          </a:lstStyle>
          <a:p>
            <a:pPr eaLnBrk="1" hangingPunct="1">
              <a:buClr>
                <a:schemeClr val="tx2"/>
              </a:buClr>
              <a:defRPr/>
            </a:pPr>
            <a:r>
              <a:rPr lang="fr-FR" sz="1000" b="0" dirty="0" smtClean="0">
                <a:solidFill>
                  <a:srgbClr val="0C419A"/>
                </a:solidFill>
                <a:latin typeface="Century Gothic" pitchFamily="34" charset="0"/>
                <a:cs typeface="Arial" charset="0"/>
              </a:rPr>
              <a:t>	</a:t>
            </a:r>
            <a:r>
              <a:rPr lang="fr-FR" sz="1050" dirty="0" smtClean="0">
                <a:solidFill>
                  <a:srgbClr val="0C419A"/>
                </a:solidFill>
                <a:latin typeface="Century Gothic" pitchFamily="34" charset="0"/>
                <a:cs typeface="Arial" charset="0"/>
              </a:rPr>
              <a:t>Sources :</a:t>
            </a:r>
          </a:p>
          <a:p>
            <a:pPr eaLnBrk="1" hangingPunct="1">
              <a:buClr>
                <a:schemeClr val="tx2"/>
              </a:buClr>
              <a:defRPr/>
            </a:pPr>
            <a:endParaRPr lang="fr-FR" sz="1000" b="0" dirty="0" smtClean="0">
              <a:solidFill>
                <a:srgbClr val="0C419A"/>
              </a:solidFill>
              <a:latin typeface="Century Gothic" pitchFamily="34" charset="0"/>
              <a:cs typeface="Arial" charset="0"/>
            </a:endParaRPr>
          </a:p>
          <a:p>
            <a:pPr eaLnBrk="1" hangingPunct="1">
              <a:buClr>
                <a:schemeClr val="tx2"/>
              </a:buClr>
              <a:defRPr/>
            </a:pPr>
            <a:r>
              <a:rPr lang="fr-FR" sz="1000" b="0" dirty="0" smtClean="0">
                <a:solidFill>
                  <a:srgbClr val="0C419A"/>
                </a:solidFill>
                <a:latin typeface="Century Gothic" pitchFamily="34" charset="0"/>
                <a:cs typeface="Arial" charset="0"/>
              </a:rPr>
              <a:t>	- ALISTER FA., STEWART S., FERRUA S., </a:t>
            </a:r>
            <a:r>
              <a:rPr lang="fr-FR" sz="1000" b="0" dirty="0" err="1" smtClean="0">
                <a:solidFill>
                  <a:srgbClr val="0C419A"/>
                </a:solidFill>
                <a:latin typeface="Century Gothic" pitchFamily="34" charset="0"/>
                <a:cs typeface="Arial" charset="0"/>
              </a:rPr>
              <a:t>McMURRAY</a:t>
            </a:r>
            <a:r>
              <a:rPr lang="fr-FR" sz="1000" b="0" dirty="0" smtClean="0">
                <a:solidFill>
                  <a:srgbClr val="0C419A"/>
                </a:solidFill>
                <a:latin typeface="Century Gothic" pitchFamily="34" charset="0"/>
                <a:cs typeface="Arial" charset="0"/>
              </a:rPr>
              <a:t> J. </a:t>
            </a:r>
            <a:r>
              <a:rPr lang="fr-FR" sz="1000" b="0" dirty="0" err="1" smtClean="0">
                <a:solidFill>
                  <a:srgbClr val="0C419A"/>
                </a:solidFill>
                <a:latin typeface="Century Gothic" pitchFamily="34" charset="0"/>
                <a:cs typeface="Arial" charset="0"/>
              </a:rPr>
              <a:t>Multidisciplinary</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strategies</a:t>
            </a:r>
            <a:r>
              <a:rPr lang="fr-FR" sz="1000" b="0" dirty="0" smtClean="0">
                <a:solidFill>
                  <a:srgbClr val="0C419A"/>
                </a:solidFill>
                <a:latin typeface="Century Gothic" pitchFamily="34" charset="0"/>
                <a:cs typeface="Arial" charset="0"/>
              </a:rPr>
              <a:t> for the management of </a:t>
            </a:r>
            <a:r>
              <a:rPr lang="fr-FR" sz="1000" b="0" dirty="0" err="1" smtClean="0">
                <a:solidFill>
                  <a:srgbClr val="0C419A"/>
                </a:solidFill>
                <a:latin typeface="Century Gothic" pitchFamily="34" charset="0"/>
                <a:cs typeface="Arial" charset="0"/>
              </a:rPr>
              <a:t>heart</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failure</a:t>
            </a:r>
            <a:r>
              <a:rPr lang="fr-FR" sz="1000" b="0" dirty="0" smtClean="0">
                <a:solidFill>
                  <a:srgbClr val="0C419A"/>
                </a:solidFill>
                <a:latin typeface="Century Gothic" pitchFamily="34" charset="0"/>
                <a:cs typeface="Arial" charset="0"/>
              </a:rPr>
              <a:t> patients </a:t>
            </a:r>
            <a:r>
              <a:rPr lang="fr-FR" sz="1000" b="0" dirty="0" err="1" smtClean="0">
                <a:solidFill>
                  <a:srgbClr val="0C419A"/>
                </a:solidFill>
                <a:latin typeface="Century Gothic" pitchFamily="34" charset="0"/>
                <a:cs typeface="Arial" charset="0"/>
              </a:rPr>
              <a:t>at</a:t>
            </a:r>
            <a:r>
              <a:rPr lang="fr-FR" sz="1000" b="0" dirty="0" smtClean="0">
                <a:solidFill>
                  <a:srgbClr val="0C419A"/>
                </a:solidFill>
                <a:latin typeface="Century Gothic" pitchFamily="34" charset="0"/>
                <a:cs typeface="Arial" charset="0"/>
              </a:rPr>
              <a:t> high </a:t>
            </a:r>
            <a:r>
              <a:rPr lang="fr-FR" sz="1000" b="0" dirty="0" err="1" smtClean="0">
                <a:solidFill>
                  <a:srgbClr val="0C419A"/>
                </a:solidFill>
                <a:latin typeface="Century Gothic" pitchFamily="34" charset="0"/>
                <a:cs typeface="Arial" charset="0"/>
              </a:rPr>
              <a:t>risk</a:t>
            </a:r>
            <a:r>
              <a:rPr lang="fr-FR" sz="1000" b="0" dirty="0" smtClean="0">
                <a:solidFill>
                  <a:srgbClr val="0C419A"/>
                </a:solidFill>
                <a:latin typeface="Century Gothic" pitchFamily="34" charset="0"/>
                <a:cs typeface="Arial" charset="0"/>
              </a:rPr>
              <a:t> for admission: a </a:t>
            </a:r>
            <a:r>
              <a:rPr lang="fr-FR" sz="1000" b="0" dirty="0" err="1" smtClean="0">
                <a:solidFill>
                  <a:srgbClr val="0C419A"/>
                </a:solidFill>
                <a:latin typeface="Century Gothic" pitchFamily="34" charset="0"/>
                <a:cs typeface="Arial" charset="0"/>
              </a:rPr>
              <a:t>systematic</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review</a:t>
            </a:r>
            <a:r>
              <a:rPr lang="fr-FR" sz="1000" b="0" dirty="0" smtClean="0">
                <a:solidFill>
                  <a:srgbClr val="0C419A"/>
                </a:solidFill>
                <a:latin typeface="Century Gothic" pitchFamily="34" charset="0"/>
                <a:cs typeface="Arial" charset="0"/>
              </a:rPr>
              <a:t> of </a:t>
            </a:r>
            <a:r>
              <a:rPr lang="fr-FR" sz="1000" b="0" dirty="0" err="1" smtClean="0">
                <a:solidFill>
                  <a:srgbClr val="0C419A"/>
                </a:solidFill>
                <a:latin typeface="Century Gothic" pitchFamily="34" charset="0"/>
                <a:cs typeface="Arial" charset="0"/>
              </a:rPr>
              <a:t>randomized</a:t>
            </a:r>
            <a:r>
              <a:rPr lang="fr-FR" sz="1000" b="0" dirty="0" smtClean="0">
                <a:solidFill>
                  <a:srgbClr val="0C419A"/>
                </a:solidFill>
                <a:latin typeface="Century Gothic" pitchFamily="34" charset="0"/>
                <a:cs typeface="Arial" charset="0"/>
              </a:rPr>
              <a:t> trials. JACC, 2004. 44: 810-9.</a:t>
            </a:r>
          </a:p>
          <a:p>
            <a:pPr eaLnBrk="1" hangingPunct="1">
              <a:buClr>
                <a:schemeClr val="tx2"/>
              </a:buClr>
              <a:defRPr/>
            </a:pPr>
            <a:r>
              <a:rPr lang="fr-FR" sz="1000" b="0" dirty="0" smtClean="0">
                <a:solidFill>
                  <a:srgbClr val="0C419A"/>
                </a:solidFill>
                <a:latin typeface="Century Gothic" pitchFamily="34" charset="0"/>
                <a:cs typeface="Arial" charset="0"/>
              </a:rPr>
              <a:t>	</a:t>
            </a:r>
          </a:p>
          <a:p>
            <a:pPr eaLnBrk="1" hangingPunct="1">
              <a:buClr>
                <a:schemeClr val="tx2"/>
              </a:buClr>
              <a:defRPr/>
            </a:pPr>
            <a:r>
              <a:rPr lang="fr-FR" sz="1000" b="0" dirty="0" smtClean="0">
                <a:solidFill>
                  <a:srgbClr val="0C419A"/>
                </a:solidFill>
                <a:latin typeface="Century Gothic" pitchFamily="34" charset="0"/>
                <a:cs typeface="Arial" charset="0"/>
              </a:rPr>
              <a:t>	- GONSETH J., GUALLAR-CASTILLON P., BANEGAS JR., RODRIGUEZ-ARTALEJO FR. The </a:t>
            </a:r>
            <a:r>
              <a:rPr lang="fr-FR" sz="1000" b="0" dirty="0" err="1" smtClean="0">
                <a:solidFill>
                  <a:srgbClr val="0C419A"/>
                </a:solidFill>
                <a:latin typeface="Century Gothic" pitchFamily="34" charset="0"/>
                <a:cs typeface="Arial" charset="0"/>
              </a:rPr>
              <a:t>effectiveness</a:t>
            </a:r>
            <a:r>
              <a:rPr lang="fr-FR" sz="1000" b="0" dirty="0" smtClean="0">
                <a:solidFill>
                  <a:srgbClr val="0C419A"/>
                </a:solidFill>
                <a:latin typeface="Century Gothic" pitchFamily="34" charset="0"/>
                <a:cs typeface="Arial" charset="0"/>
              </a:rPr>
              <a:t> of </a:t>
            </a:r>
            <a:r>
              <a:rPr lang="fr-FR" sz="1000" b="0" dirty="0" err="1" smtClean="0">
                <a:solidFill>
                  <a:srgbClr val="0C419A"/>
                </a:solidFill>
                <a:latin typeface="Century Gothic" pitchFamily="34" charset="0"/>
                <a:cs typeface="Arial" charset="0"/>
              </a:rPr>
              <a:t>disease</a:t>
            </a:r>
            <a:r>
              <a:rPr lang="fr-FR" sz="1000" b="0" dirty="0" smtClean="0">
                <a:solidFill>
                  <a:srgbClr val="0C419A"/>
                </a:solidFill>
                <a:latin typeface="Century Gothic" pitchFamily="34" charset="0"/>
                <a:cs typeface="Arial" charset="0"/>
              </a:rPr>
              <a:t> management programmes in </a:t>
            </a:r>
            <a:r>
              <a:rPr lang="fr-FR" sz="1000" b="0" dirty="0" err="1" smtClean="0">
                <a:solidFill>
                  <a:srgbClr val="0C419A"/>
                </a:solidFill>
                <a:latin typeface="Century Gothic" pitchFamily="34" charset="0"/>
                <a:cs typeface="Arial" charset="0"/>
              </a:rPr>
              <a:t>reducing</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hospital</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readmission</a:t>
            </a:r>
            <a:r>
              <a:rPr lang="fr-FR" sz="1000" b="0" dirty="0" smtClean="0">
                <a:solidFill>
                  <a:srgbClr val="0C419A"/>
                </a:solidFill>
                <a:latin typeface="Century Gothic" pitchFamily="34" charset="0"/>
                <a:cs typeface="Arial" charset="0"/>
              </a:rPr>
              <a:t> in </a:t>
            </a:r>
            <a:r>
              <a:rPr lang="fr-FR" sz="1000" b="0" dirty="0" err="1" smtClean="0">
                <a:solidFill>
                  <a:srgbClr val="0C419A"/>
                </a:solidFill>
                <a:latin typeface="Century Gothic" pitchFamily="34" charset="0"/>
                <a:cs typeface="Arial" charset="0"/>
              </a:rPr>
              <a:t>older</a:t>
            </a:r>
            <a:r>
              <a:rPr lang="fr-FR" sz="1000" b="0" dirty="0" smtClean="0">
                <a:solidFill>
                  <a:srgbClr val="0C419A"/>
                </a:solidFill>
                <a:latin typeface="Century Gothic" pitchFamily="34" charset="0"/>
                <a:cs typeface="Arial" charset="0"/>
              </a:rPr>
              <a:t> patients </a:t>
            </a:r>
            <a:r>
              <a:rPr lang="fr-FR" sz="1000" b="0" dirty="0" err="1" smtClean="0">
                <a:solidFill>
                  <a:srgbClr val="0C419A"/>
                </a:solidFill>
                <a:latin typeface="Century Gothic" pitchFamily="34" charset="0"/>
                <a:cs typeface="Arial" charset="0"/>
              </a:rPr>
              <a:t>with</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heart</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failure</a:t>
            </a:r>
            <a:r>
              <a:rPr lang="fr-FR" sz="1000" b="0" dirty="0" smtClean="0">
                <a:solidFill>
                  <a:srgbClr val="0C419A"/>
                </a:solidFill>
                <a:latin typeface="Century Gothic" pitchFamily="34" charset="0"/>
                <a:cs typeface="Arial" charset="0"/>
              </a:rPr>
              <a:t>: a </a:t>
            </a:r>
            <a:r>
              <a:rPr lang="fr-FR" sz="1000" b="0" dirty="0" err="1" smtClean="0">
                <a:solidFill>
                  <a:srgbClr val="0C419A"/>
                </a:solidFill>
                <a:latin typeface="Century Gothic" pitchFamily="34" charset="0"/>
                <a:cs typeface="Arial" charset="0"/>
              </a:rPr>
              <a:t>systematic</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review</a:t>
            </a:r>
            <a:r>
              <a:rPr lang="fr-FR" sz="1000" b="0" dirty="0" smtClean="0">
                <a:solidFill>
                  <a:srgbClr val="0C419A"/>
                </a:solidFill>
                <a:latin typeface="Century Gothic" pitchFamily="34" charset="0"/>
                <a:cs typeface="Arial" charset="0"/>
              </a:rPr>
              <a:t> and </a:t>
            </a:r>
            <a:r>
              <a:rPr lang="fr-FR" sz="1000" b="0" dirty="0" err="1" smtClean="0">
                <a:solidFill>
                  <a:srgbClr val="0C419A"/>
                </a:solidFill>
                <a:latin typeface="Century Gothic" pitchFamily="34" charset="0"/>
                <a:cs typeface="Arial" charset="0"/>
              </a:rPr>
              <a:t>meta-analysis</a:t>
            </a:r>
            <a:r>
              <a:rPr lang="fr-FR" sz="1000" b="0" dirty="0" smtClean="0">
                <a:solidFill>
                  <a:srgbClr val="0C419A"/>
                </a:solidFill>
                <a:latin typeface="Century Gothic" pitchFamily="34" charset="0"/>
                <a:cs typeface="Arial" charset="0"/>
              </a:rPr>
              <a:t> of </a:t>
            </a:r>
            <a:r>
              <a:rPr lang="fr-FR" sz="1000" b="0" dirty="0" err="1" smtClean="0">
                <a:solidFill>
                  <a:srgbClr val="0C419A"/>
                </a:solidFill>
                <a:latin typeface="Century Gothic" pitchFamily="34" charset="0"/>
                <a:cs typeface="Arial" charset="0"/>
              </a:rPr>
              <a:t>published</a:t>
            </a:r>
            <a:r>
              <a:rPr lang="fr-FR" sz="1000" b="0" dirty="0" smtClean="0">
                <a:solidFill>
                  <a:srgbClr val="0C419A"/>
                </a:solidFill>
                <a:latin typeface="Century Gothic" pitchFamily="34" charset="0"/>
                <a:cs typeface="Arial" charset="0"/>
              </a:rPr>
              <a:t> reports. </a:t>
            </a:r>
            <a:r>
              <a:rPr lang="fr-FR" sz="1000" b="0" dirty="0" err="1" smtClean="0">
                <a:solidFill>
                  <a:srgbClr val="0C419A"/>
                </a:solidFill>
                <a:latin typeface="Century Gothic" pitchFamily="34" charset="0"/>
                <a:cs typeface="Arial" charset="0"/>
              </a:rPr>
              <a:t>European</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heart</a:t>
            </a:r>
            <a:r>
              <a:rPr lang="fr-FR" sz="1000" b="0" dirty="0" smtClean="0">
                <a:solidFill>
                  <a:srgbClr val="0C419A"/>
                </a:solidFill>
                <a:latin typeface="Century Gothic" pitchFamily="34" charset="0"/>
                <a:cs typeface="Arial" charset="0"/>
              </a:rPr>
              <a:t> journal, 2004. 25 : 1570-95</a:t>
            </a:r>
          </a:p>
          <a:p>
            <a:pPr eaLnBrk="1" hangingPunct="1">
              <a:buClr>
                <a:schemeClr val="tx2"/>
              </a:buClr>
              <a:defRPr/>
            </a:pPr>
            <a:r>
              <a:rPr lang="fr-FR" sz="1000" b="0" dirty="0" smtClean="0">
                <a:solidFill>
                  <a:srgbClr val="0C419A"/>
                </a:solidFill>
                <a:latin typeface="Century Gothic" pitchFamily="34" charset="0"/>
                <a:cs typeface="Arial" charset="0"/>
              </a:rPr>
              <a:t>	</a:t>
            </a:r>
          </a:p>
          <a:p>
            <a:pPr eaLnBrk="1" hangingPunct="1">
              <a:buClr>
                <a:schemeClr val="tx2"/>
              </a:buClr>
              <a:defRPr/>
            </a:pPr>
            <a:r>
              <a:rPr lang="fr-FR" sz="1000" b="0" dirty="0" smtClean="0">
                <a:solidFill>
                  <a:srgbClr val="0C419A"/>
                </a:solidFill>
                <a:latin typeface="Century Gothic" pitchFamily="34" charset="0"/>
                <a:cs typeface="Arial" charset="0"/>
              </a:rPr>
              <a:t>	- HOLLAND R., BATTERSBY J., LENAGHAN E., SMITH J. and HAY L. </a:t>
            </a:r>
            <a:r>
              <a:rPr lang="fr-FR" sz="1000" b="0" dirty="0" err="1" smtClean="0">
                <a:solidFill>
                  <a:srgbClr val="0C419A"/>
                </a:solidFill>
                <a:latin typeface="Century Gothic" pitchFamily="34" charset="0"/>
                <a:cs typeface="Arial" charset="0"/>
              </a:rPr>
              <a:t>Systematic</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review</a:t>
            </a:r>
            <a:r>
              <a:rPr lang="fr-FR" sz="1000" b="0" dirty="0" smtClean="0">
                <a:solidFill>
                  <a:srgbClr val="0C419A"/>
                </a:solidFill>
                <a:latin typeface="Century Gothic" pitchFamily="34" charset="0"/>
                <a:cs typeface="Arial" charset="0"/>
              </a:rPr>
              <a:t> of </a:t>
            </a:r>
            <a:r>
              <a:rPr lang="fr-FR" sz="1000" b="0" dirty="0" err="1" smtClean="0">
                <a:solidFill>
                  <a:srgbClr val="0C419A"/>
                </a:solidFill>
                <a:latin typeface="Century Gothic" pitchFamily="34" charset="0"/>
                <a:cs typeface="Arial" charset="0"/>
              </a:rPr>
              <a:t>multidiscipinary</a:t>
            </a:r>
            <a:r>
              <a:rPr lang="fr-FR" sz="1000" b="0" dirty="0" smtClean="0">
                <a:solidFill>
                  <a:srgbClr val="0C419A"/>
                </a:solidFill>
                <a:latin typeface="Century Gothic" pitchFamily="34" charset="0"/>
                <a:cs typeface="Arial" charset="0"/>
              </a:rPr>
              <a:t> interventions in </a:t>
            </a:r>
            <a:r>
              <a:rPr lang="fr-FR" sz="1000" b="0" dirty="0" err="1" smtClean="0">
                <a:solidFill>
                  <a:srgbClr val="0C419A"/>
                </a:solidFill>
                <a:latin typeface="Century Gothic" pitchFamily="34" charset="0"/>
                <a:cs typeface="Arial" charset="0"/>
              </a:rPr>
              <a:t>heart</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failure</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Heart</a:t>
            </a:r>
            <a:r>
              <a:rPr lang="fr-FR" sz="1000" b="0" dirty="0" smtClean="0">
                <a:solidFill>
                  <a:srgbClr val="0C419A"/>
                </a:solidFill>
                <a:latin typeface="Century Gothic" pitchFamily="34" charset="0"/>
                <a:cs typeface="Arial" charset="0"/>
              </a:rPr>
              <a:t>, 2005. 91 : 899-906</a:t>
            </a:r>
          </a:p>
          <a:p>
            <a:pPr eaLnBrk="1" hangingPunct="1">
              <a:buClr>
                <a:schemeClr val="tx2"/>
              </a:buClr>
              <a:defRPr/>
            </a:pPr>
            <a:endParaRPr lang="fr-FR" sz="1000" b="0" dirty="0" smtClean="0">
              <a:solidFill>
                <a:srgbClr val="0C419A"/>
              </a:solidFill>
              <a:latin typeface="Century Gothic" pitchFamily="34" charset="0"/>
              <a:cs typeface="Arial" charset="0"/>
            </a:endParaRPr>
          </a:p>
          <a:p>
            <a:pPr eaLnBrk="1" hangingPunct="1">
              <a:buClr>
                <a:schemeClr val="tx2"/>
              </a:buClr>
              <a:defRPr/>
            </a:pPr>
            <a:r>
              <a:rPr lang="fr-FR" sz="1000" b="0" dirty="0" smtClean="0">
                <a:solidFill>
                  <a:srgbClr val="0C419A"/>
                </a:solidFill>
                <a:latin typeface="Century Gothic" pitchFamily="34" charset="0"/>
                <a:cs typeface="Arial" charset="0"/>
              </a:rPr>
              <a:t>	- PHILLIPS CO., WRIGHT SM., KERN DE., SINGA RM., SHEPPERD S. and RUBIN HR. </a:t>
            </a:r>
            <a:r>
              <a:rPr lang="fr-FR" sz="1000" b="0" dirty="0" err="1" smtClean="0">
                <a:solidFill>
                  <a:srgbClr val="0C419A"/>
                </a:solidFill>
                <a:latin typeface="Century Gothic" pitchFamily="34" charset="0"/>
                <a:cs typeface="Arial" charset="0"/>
              </a:rPr>
              <a:t>Comprehensive</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discharge</a:t>
            </a:r>
            <a:r>
              <a:rPr lang="fr-FR" sz="1000" b="0" dirty="0" smtClean="0">
                <a:solidFill>
                  <a:srgbClr val="0C419A"/>
                </a:solidFill>
                <a:latin typeface="Century Gothic" pitchFamily="34" charset="0"/>
                <a:cs typeface="Arial" charset="0"/>
              </a:rPr>
              <a:t> planning </a:t>
            </a:r>
            <a:r>
              <a:rPr lang="fr-FR" sz="1000" b="0" dirty="0" err="1" smtClean="0">
                <a:solidFill>
                  <a:srgbClr val="0C419A"/>
                </a:solidFill>
                <a:latin typeface="Century Gothic" pitchFamily="34" charset="0"/>
                <a:cs typeface="Arial" charset="0"/>
              </a:rPr>
              <a:t>with</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postdischarge</a:t>
            </a:r>
            <a:r>
              <a:rPr lang="fr-FR" sz="1000" b="0" dirty="0" smtClean="0">
                <a:solidFill>
                  <a:srgbClr val="0C419A"/>
                </a:solidFill>
                <a:latin typeface="Century Gothic" pitchFamily="34" charset="0"/>
                <a:cs typeface="Arial" charset="0"/>
              </a:rPr>
              <a:t> support for </a:t>
            </a:r>
            <a:r>
              <a:rPr lang="fr-FR" sz="1000" b="0" dirty="0" err="1" smtClean="0">
                <a:solidFill>
                  <a:srgbClr val="0C419A"/>
                </a:solidFill>
                <a:latin typeface="Century Gothic" pitchFamily="34" charset="0"/>
                <a:cs typeface="Arial" charset="0"/>
              </a:rPr>
              <a:t>older</a:t>
            </a:r>
            <a:r>
              <a:rPr lang="fr-FR" sz="1000" b="0" dirty="0" smtClean="0">
                <a:solidFill>
                  <a:srgbClr val="0C419A"/>
                </a:solidFill>
                <a:latin typeface="Century Gothic" pitchFamily="34" charset="0"/>
                <a:cs typeface="Arial" charset="0"/>
              </a:rPr>
              <a:t> patients </a:t>
            </a:r>
            <a:r>
              <a:rPr lang="fr-FR" sz="1000" b="0" dirty="0" err="1" smtClean="0">
                <a:solidFill>
                  <a:srgbClr val="0C419A"/>
                </a:solidFill>
                <a:latin typeface="Century Gothic" pitchFamily="34" charset="0"/>
                <a:cs typeface="Arial" charset="0"/>
              </a:rPr>
              <a:t>with</a:t>
            </a:r>
            <a:r>
              <a:rPr lang="fr-FR" sz="1000" b="0" dirty="0" smtClean="0">
                <a:solidFill>
                  <a:srgbClr val="0C419A"/>
                </a:solidFill>
                <a:latin typeface="Century Gothic" pitchFamily="34" charset="0"/>
                <a:cs typeface="Arial" charset="0"/>
              </a:rPr>
              <a:t> congestive </a:t>
            </a:r>
            <a:r>
              <a:rPr lang="fr-FR" sz="1000" b="0" dirty="0" err="1" smtClean="0">
                <a:solidFill>
                  <a:srgbClr val="0C419A"/>
                </a:solidFill>
                <a:latin typeface="Century Gothic" pitchFamily="34" charset="0"/>
                <a:cs typeface="Arial" charset="0"/>
              </a:rPr>
              <a:t>heart</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failure</a:t>
            </a:r>
            <a:r>
              <a:rPr lang="fr-FR" sz="1000" b="0" dirty="0" smtClean="0">
                <a:solidFill>
                  <a:srgbClr val="0C419A"/>
                </a:solidFill>
                <a:latin typeface="Century Gothic" pitchFamily="34" charset="0"/>
                <a:cs typeface="Arial" charset="0"/>
              </a:rPr>
              <a:t>: a </a:t>
            </a:r>
            <a:r>
              <a:rPr lang="fr-FR" sz="1000" b="0" dirty="0" err="1" smtClean="0">
                <a:solidFill>
                  <a:srgbClr val="0C419A"/>
                </a:solidFill>
                <a:latin typeface="Century Gothic" pitchFamily="34" charset="0"/>
                <a:cs typeface="Arial" charset="0"/>
              </a:rPr>
              <a:t>meta-analysis</a:t>
            </a:r>
            <a:r>
              <a:rPr lang="fr-FR" sz="1000" b="0" dirty="0" smtClean="0">
                <a:solidFill>
                  <a:srgbClr val="0C419A"/>
                </a:solidFill>
                <a:latin typeface="Century Gothic" pitchFamily="34" charset="0"/>
                <a:cs typeface="Arial" charset="0"/>
              </a:rPr>
              <a:t>. JAMA, 2007. 291, n°11 : 1358-67</a:t>
            </a:r>
          </a:p>
          <a:p>
            <a:pPr eaLnBrk="1" hangingPunct="1">
              <a:buClr>
                <a:schemeClr val="tx2"/>
              </a:buClr>
              <a:defRPr/>
            </a:pPr>
            <a:endParaRPr lang="fr-FR" sz="1000" b="0" dirty="0" smtClean="0">
              <a:solidFill>
                <a:srgbClr val="0C419A"/>
              </a:solidFill>
              <a:latin typeface="Century Gothic" pitchFamily="34" charset="0"/>
              <a:cs typeface="Arial" charset="0"/>
            </a:endParaRPr>
          </a:p>
          <a:p>
            <a:pPr eaLnBrk="1" hangingPunct="1">
              <a:buClr>
                <a:schemeClr val="tx2"/>
              </a:buClr>
              <a:defRPr/>
            </a:pPr>
            <a:r>
              <a:rPr lang="fr-FR" sz="1000" b="0" dirty="0" smtClean="0">
                <a:solidFill>
                  <a:srgbClr val="0C419A"/>
                </a:solidFill>
                <a:latin typeface="Century Gothic" pitchFamily="34" charset="0"/>
                <a:cs typeface="Arial" charset="0"/>
              </a:rPr>
              <a:t>   - ESC Guidelines for the </a:t>
            </a:r>
            <a:r>
              <a:rPr lang="fr-FR" sz="1000" b="0" dirty="0" err="1" smtClean="0">
                <a:solidFill>
                  <a:srgbClr val="0C419A"/>
                </a:solidFill>
                <a:latin typeface="Century Gothic" pitchFamily="34" charset="0"/>
                <a:cs typeface="Arial" charset="0"/>
              </a:rPr>
              <a:t>diagnosis</a:t>
            </a:r>
            <a:r>
              <a:rPr lang="fr-FR" sz="1000" b="0" dirty="0" smtClean="0">
                <a:solidFill>
                  <a:srgbClr val="0C419A"/>
                </a:solidFill>
                <a:latin typeface="Century Gothic" pitchFamily="34" charset="0"/>
                <a:cs typeface="Arial" charset="0"/>
              </a:rPr>
              <a:t> and </a:t>
            </a:r>
            <a:r>
              <a:rPr lang="fr-FR" sz="1000" b="0" dirty="0" err="1" smtClean="0">
                <a:solidFill>
                  <a:srgbClr val="0C419A"/>
                </a:solidFill>
                <a:latin typeface="Century Gothic" pitchFamily="34" charset="0"/>
                <a:cs typeface="Arial" charset="0"/>
              </a:rPr>
              <a:t>treatment</a:t>
            </a:r>
            <a:r>
              <a:rPr lang="fr-FR" sz="1000" b="0" dirty="0" smtClean="0">
                <a:solidFill>
                  <a:srgbClr val="0C419A"/>
                </a:solidFill>
                <a:latin typeface="Century Gothic" pitchFamily="34" charset="0"/>
                <a:cs typeface="Arial" charset="0"/>
              </a:rPr>
              <a:t> of acute and </a:t>
            </a:r>
            <a:r>
              <a:rPr lang="fr-FR" sz="1000" b="0" dirty="0" err="1" smtClean="0">
                <a:solidFill>
                  <a:srgbClr val="0C419A"/>
                </a:solidFill>
                <a:latin typeface="Century Gothic" pitchFamily="34" charset="0"/>
                <a:cs typeface="Arial" charset="0"/>
              </a:rPr>
              <a:t>chronic</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heart</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failure</a:t>
            </a:r>
            <a:r>
              <a:rPr lang="fr-FR" sz="1000" b="0" dirty="0" smtClean="0">
                <a:solidFill>
                  <a:srgbClr val="0C419A"/>
                </a:solidFill>
                <a:latin typeface="Century Gothic" pitchFamily="34" charset="0"/>
                <a:cs typeface="Arial" charset="0"/>
              </a:rPr>
              <a:t> 2012,The </a:t>
            </a:r>
            <a:r>
              <a:rPr lang="fr-FR" sz="1000" b="0" dirty="0" err="1" smtClean="0">
                <a:solidFill>
                  <a:srgbClr val="0C419A"/>
                </a:solidFill>
                <a:latin typeface="Century Gothic" pitchFamily="34" charset="0"/>
                <a:cs typeface="Arial" charset="0"/>
              </a:rPr>
              <a:t>Task</a:t>
            </a:r>
            <a:r>
              <a:rPr lang="fr-FR" sz="1000" b="0" dirty="0" smtClean="0">
                <a:solidFill>
                  <a:srgbClr val="0C419A"/>
                </a:solidFill>
                <a:latin typeface="Century Gothic" pitchFamily="34" charset="0"/>
                <a:cs typeface="Arial" charset="0"/>
              </a:rPr>
              <a:t> Force for the </a:t>
            </a:r>
            <a:r>
              <a:rPr lang="fr-FR" sz="1000" b="0" dirty="0" err="1" smtClean="0">
                <a:solidFill>
                  <a:srgbClr val="0C419A"/>
                </a:solidFill>
                <a:latin typeface="Century Gothic" pitchFamily="34" charset="0"/>
                <a:cs typeface="Arial" charset="0"/>
              </a:rPr>
              <a:t>Diagnosis</a:t>
            </a:r>
            <a:r>
              <a:rPr lang="fr-FR" sz="1000" b="0" dirty="0" smtClean="0">
                <a:solidFill>
                  <a:srgbClr val="0C419A"/>
                </a:solidFill>
                <a:latin typeface="Century Gothic" pitchFamily="34" charset="0"/>
                <a:cs typeface="Arial" charset="0"/>
              </a:rPr>
              <a:t> and </a:t>
            </a:r>
            <a:r>
              <a:rPr lang="fr-FR" sz="1000" b="0" dirty="0" err="1" smtClean="0">
                <a:solidFill>
                  <a:srgbClr val="0C419A"/>
                </a:solidFill>
                <a:latin typeface="Century Gothic" pitchFamily="34" charset="0"/>
                <a:cs typeface="Arial" charset="0"/>
              </a:rPr>
              <a:t>Treatment</a:t>
            </a:r>
            <a:r>
              <a:rPr lang="fr-FR" sz="1000" b="0" dirty="0" smtClean="0">
                <a:solidFill>
                  <a:srgbClr val="0C419A"/>
                </a:solidFill>
                <a:latin typeface="Century Gothic" pitchFamily="34" charset="0"/>
                <a:cs typeface="Arial" charset="0"/>
              </a:rPr>
              <a:t> of Acute and </a:t>
            </a:r>
            <a:r>
              <a:rPr lang="fr-FR" sz="1000" b="0" dirty="0" err="1" smtClean="0">
                <a:solidFill>
                  <a:srgbClr val="0C419A"/>
                </a:solidFill>
                <a:latin typeface="Century Gothic" pitchFamily="34" charset="0"/>
                <a:cs typeface="Arial" charset="0"/>
              </a:rPr>
              <a:t>Chronic</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Heart</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Failure</a:t>
            </a:r>
            <a:r>
              <a:rPr lang="fr-FR" sz="1000" b="0" dirty="0" smtClean="0">
                <a:solidFill>
                  <a:srgbClr val="0C419A"/>
                </a:solidFill>
                <a:latin typeface="Century Gothic" pitchFamily="34" charset="0"/>
                <a:cs typeface="Arial" charset="0"/>
              </a:rPr>
              <a:t> 2012 of the </a:t>
            </a:r>
            <a:r>
              <a:rPr lang="fr-FR" sz="1000" b="0" dirty="0" err="1" smtClean="0">
                <a:solidFill>
                  <a:srgbClr val="0C419A"/>
                </a:solidFill>
                <a:latin typeface="Century Gothic" pitchFamily="34" charset="0"/>
                <a:cs typeface="Arial" charset="0"/>
              </a:rPr>
              <a:t>European</a:t>
            </a:r>
            <a:r>
              <a:rPr lang="fr-FR" sz="1000" b="0" dirty="0" smtClean="0">
                <a:solidFill>
                  <a:srgbClr val="0C419A"/>
                </a:solidFill>
                <a:latin typeface="Century Gothic" pitchFamily="34" charset="0"/>
                <a:cs typeface="Arial" charset="0"/>
              </a:rPr>
              <a:t> Society of </a:t>
            </a:r>
            <a:r>
              <a:rPr lang="fr-FR" sz="1000" b="0" dirty="0" err="1" smtClean="0">
                <a:solidFill>
                  <a:srgbClr val="0C419A"/>
                </a:solidFill>
                <a:latin typeface="Century Gothic" pitchFamily="34" charset="0"/>
                <a:cs typeface="Arial" charset="0"/>
              </a:rPr>
              <a:t>Cardiology.Developed</a:t>
            </a:r>
            <a:r>
              <a:rPr lang="fr-FR" sz="1000" b="0" dirty="0" smtClean="0">
                <a:solidFill>
                  <a:srgbClr val="0C419A"/>
                </a:solidFill>
                <a:latin typeface="Century Gothic" pitchFamily="34" charset="0"/>
                <a:cs typeface="Arial" charset="0"/>
              </a:rPr>
              <a:t> in collaboration </a:t>
            </a:r>
            <a:r>
              <a:rPr lang="fr-FR" sz="1000" b="0" dirty="0" err="1" smtClean="0">
                <a:solidFill>
                  <a:srgbClr val="0C419A"/>
                </a:solidFill>
                <a:latin typeface="Century Gothic" pitchFamily="34" charset="0"/>
                <a:cs typeface="Arial" charset="0"/>
              </a:rPr>
              <a:t>with</a:t>
            </a:r>
            <a:r>
              <a:rPr lang="fr-FR" sz="1000" b="0" dirty="0" smtClean="0">
                <a:solidFill>
                  <a:srgbClr val="0C419A"/>
                </a:solidFill>
                <a:latin typeface="Century Gothic" pitchFamily="34" charset="0"/>
                <a:cs typeface="Arial" charset="0"/>
              </a:rPr>
              <a:t> the </a:t>
            </a:r>
            <a:r>
              <a:rPr lang="fr-FR" sz="1000" b="0" dirty="0" err="1" smtClean="0">
                <a:solidFill>
                  <a:srgbClr val="0C419A"/>
                </a:solidFill>
                <a:latin typeface="Century Gothic" pitchFamily="34" charset="0"/>
                <a:cs typeface="Arial" charset="0"/>
              </a:rPr>
              <a:t>Heart</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Failure</a:t>
            </a:r>
            <a:r>
              <a:rPr lang="fr-FR" sz="1000" b="0" dirty="0" smtClean="0">
                <a:solidFill>
                  <a:srgbClr val="0C419A"/>
                </a:solidFill>
                <a:latin typeface="Century Gothic" pitchFamily="34" charset="0"/>
                <a:cs typeface="Arial" charset="0"/>
              </a:rPr>
              <a:t> Association (HFA)of the ESC : </a:t>
            </a:r>
            <a:r>
              <a:rPr lang="fr-FR" sz="1000" b="0" dirty="0" err="1" smtClean="0">
                <a:solidFill>
                  <a:srgbClr val="0C419A"/>
                </a:solidFill>
                <a:latin typeface="Century Gothic" pitchFamily="34" charset="0"/>
                <a:cs typeface="Arial" charset="0"/>
              </a:rPr>
              <a:t>European</a:t>
            </a:r>
            <a:r>
              <a:rPr lang="fr-FR" sz="1000" b="0" dirty="0" smtClean="0">
                <a:solidFill>
                  <a:srgbClr val="0C419A"/>
                </a:solidFill>
                <a:latin typeface="Century Gothic" pitchFamily="34" charset="0"/>
                <a:cs typeface="Arial" charset="0"/>
              </a:rPr>
              <a:t> </a:t>
            </a:r>
            <a:r>
              <a:rPr lang="fr-FR" sz="1000" b="0" dirty="0" err="1" smtClean="0">
                <a:solidFill>
                  <a:srgbClr val="0C419A"/>
                </a:solidFill>
                <a:latin typeface="Century Gothic" pitchFamily="34" charset="0"/>
                <a:cs typeface="Arial" charset="0"/>
              </a:rPr>
              <a:t>Heart</a:t>
            </a:r>
            <a:r>
              <a:rPr lang="fr-FR" sz="1000" b="0" dirty="0" smtClean="0">
                <a:solidFill>
                  <a:srgbClr val="0C419A"/>
                </a:solidFill>
                <a:latin typeface="Century Gothic" pitchFamily="34" charset="0"/>
                <a:cs typeface="Arial" charset="0"/>
              </a:rPr>
              <a:t> Journal (2012) 33, 1787–1847</a:t>
            </a:r>
          </a:p>
        </p:txBody>
      </p:sp>
    </p:spTree>
    <p:custDataLst>
      <p:tags r:id="rId2"/>
    </p:custData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t 3" hidden="1"/>
          <p:cNvGraphicFramePr>
            <a:graphicFrameLocks/>
          </p:cNvGraphicFramePr>
          <p:nvPr>
            <p:custDataLst>
              <p:tags r:id="rId3"/>
            </p:custDataLst>
          </p:nvPr>
        </p:nvGraphicFramePr>
        <p:xfrm>
          <a:off x="1588" y="1588"/>
          <a:ext cx="1587" cy="1587"/>
        </p:xfrm>
        <a:graphic>
          <a:graphicData uri="http://schemas.openxmlformats.org/presentationml/2006/ole">
            <p:oleObj spid="_x0000_s102440" name="think-cell Slide" r:id="rId37" imgW="360" imgH="360" progId="">
              <p:embed/>
            </p:oleObj>
          </a:graphicData>
        </a:graphic>
      </p:graphicFrame>
      <p:sp>
        <p:nvSpPr>
          <p:cNvPr id="102403" name="Rectangle 39"/>
          <p:cNvSpPr>
            <a:spLocks noChangeArrowheads="1"/>
          </p:cNvSpPr>
          <p:nvPr>
            <p:custDataLst>
              <p:tags r:id="rId4"/>
            </p:custDataLst>
          </p:nvPr>
        </p:nvSpPr>
        <p:spPr bwMode="auto">
          <a:xfrm>
            <a:off x="2484438" y="4346575"/>
            <a:ext cx="479425" cy="609600"/>
          </a:xfrm>
          <a:prstGeom prst="rect">
            <a:avLst/>
          </a:prstGeom>
          <a:solidFill>
            <a:schemeClr val="bg1"/>
          </a:solidFill>
          <a:ln w="28575">
            <a:solidFill>
              <a:srgbClr val="99CCFF"/>
            </a:solidFill>
            <a:miter lim="800000"/>
            <a:headEnd/>
            <a:tailEnd/>
          </a:ln>
        </p:spPr>
        <p:txBody>
          <a:bodyPr lIns="91428" tIns="45715" rIns="91428" bIns="45715"/>
          <a:lstStyle/>
          <a:p>
            <a:pPr eaLnBrk="0" hangingPunct="0"/>
            <a:endParaRPr lang="fr-FR" sz="1200">
              <a:solidFill>
                <a:srgbClr val="99CCFF"/>
              </a:solidFill>
            </a:endParaRPr>
          </a:p>
        </p:txBody>
      </p:sp>
      <p:sp>
        <p:nvSpPr>
          <p:cNvPr id="102404" name="Text Box 53"/>
          <p:cNvSpPr txBox="1">
            <a:spLocks noChangeArrowheads="1"/>
          </p:cNvSpPr>
          <p:nvPr>
            <p:custDataLst>
              <p:tags r:id="rId5"/>
            </p:custDataLst>
          </p:nvPr>
        </p:nvSpPr>
        <p:spPr bwMode="auto">
          <a:xfrm>
            <a:off x="2484438" y="4635500"/>
            <a:ext cx="481012"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31561" tIns="40083" rIns="31561" bIns="40083">
            <a:spAutoFit/>
          </a:bodyPr>
          <a:lstStyle>
            <a:lvl1pPr marL="77788" indent="-77788"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a:r>
              <a:rPr lang="fr-FR" sz="600">
                <a:solidFill>
                  <a:srgbClr val="333399"/>
                </a:solidFill>
                <a:latin typeface="Century Gothic" pitchFamily="34" charset="0"/>
                <a:cs typeface="Arial" pitchFamily="34" charset="0"/>
              </a:rPr>
              <a:t>Conseiller</a:t>
            </a:r>
          </a:p>
          <a:p>
            <a:pPr algn="ctr"/>
            <a:r>
              <a:rPr lang="fr-FR" sz="600">
                <a:solidFill>
                  <a:srgbClr val="333399"/>
                </a:solidFill>
                <a:latin typeface="Century Gothic" pitchFamily="34" charset="0"/>
                <a:cs typeface="Arial" pitchFamily="34" charset="0"/>
              </a:rPr>
              <a:t>Assurance </a:t>
            </a:r>
          </a:p>
          <a:p>
            <a:pPr algn="ctr"/>
            <a:r>
              <a:rPr lang="fr-FR" sz="600">
                <a:solidFill>
                  <a:srgbClr val="333399"/>
                </a:solidFill>
                <a:latin typeface="Century Gothic" pitchFamily="34" charset="0"/>
                <a:cs typeface="Arial" pitchFamily="34" charset="0"/>
              </a:rPr>
              <a:t>Maladie</a:t>
            </a:r>
          </a:p>
        </p:txBody>
      </p:sp>
      <p:sp>
        <p:nvSpPr>
          <p:cNvPr id="102405" name="Rectangle 21"/>
          <p:cNvSpPr>
            <a:spLocks noChangeArrowheads="1"/>
          </p:cNvSpPr>
          <p:nvPr>
            <p:custDataLst>
              <p:tags r:id="rId6"/>
            </p:custDataLst>
          </p:nvPr>
        </p:nvSpPr>
        <p:spPr bwMode="auto">
          <a:xfrm>
            <a:off x="957263" y="1817688"/>
            <a:ext cx="7878762" cy="2151062"/>
          </a:xfrm>
          <a:prstGeom prst="homePlate">
            <a:avLst>
              <a:gd name="adj" fmla="val 42325"/>
            </a:avLst>
          </a:prstGeom>
          <a:solidFill>
            <a:srgbClr val="CCCCFF">
              <a:alpha val="21960"/>
            </a:srgbClr>
          </a:solidFill>
          <a:ln w="6350" algn="ctr">
            <a:solidFill>
              <a:srgbClr val="D9D9E5"/>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65" tIns="40083" rIns="80165" bIns="40083" anchor="ctr"/>
          <a:lstStyle/>
          <a:p>
            <a:pPr defTabSz="801688" eaLnBrk="0" hangingPunct="0">
              <a:spcBef>
                <a:spcPct val="20000"/>
              </a:spcBef>
              <a:buFont typeface="Times New Roman" pitchFamily="18" charset="0"/>
              <a:buNone/>
            </a:pPr>
            <a:endParaRPr lang="fr-FR" sz="900">
              <a:solidFill>
                <a:srgbClr val="0C419A"/>
              </a:solidFill>
            </a:endParaRPr>
          </a:p>
        </p:txBody>
      </p:sp>
      <p:sp>
        <p:nvSpPr>
          <p:cNvPr id="102406" name="Rectangle 39"/>
          <p:cNvSpPr>
            <a:spLocks noChangeArrowheads="1"/>
          </p:cNvSpPr>
          <p:nvPr>
            <p:custDataLst>
              <p:tags r:id="rId7"/>
            </p:custDataLst>
          </p:nvPr>
        </p:nvSpPr>
        <p:spPr bwMode="auto">
          <a:xfrm>
            <a:off x="3209925" y="1785938"/>
            <a:ext cx="2851150" cy="2259012"/>
          </a:xfrm>
          <a:prstGeom prst="rect">
            <a:avLst/>
          </a:prstGeom>
          <a:solidFill>
            <a:schemeClr val="bg1"/>
          </a:solidFill>
          <a:ln w="28575">
            <a:solidFill>
              <a:srgbClr val="99CCFF"/>
            </a:solidFill>
            <a:miter lim="800000"/>
            <a:headEnd/>
            <a:tailEnd/>
          </a:ln>
        </p:spPr>
        <p:txBody>
          <a:bodyPr lIns="91428" tIns="45715" rIns="91428" bIns="45715"/>
          <a:lstStyle/>
          <a:p>
            <a:pPr eaLnBrk="0" hangingPunct="0"/>
            <a:endParaRPr lang="fr-FR" sz="1200">
              <a:solidFill>
                <a:srgbClr val="99CCFF"/>
              </a:solidFill>
            </a:endParaRPr>
          </a:p>
        </p:txBody>
      </p:sp>
      <p:sp>
        <p:nvSpPr>
          <p:cNvPr id="102407" name="Rectangle 39"/>
          <p:cNvSpPr>
            <a:spLocks noChangeArrowheads="1"/>
          </p:cNvSpPr>
          <p:nvPr>
            <p:custDataLst>
              <p:tags r:id="rId8"/>
            </p:custDataLst>
          </p:nvPr>
        </p:nvSpPr>
        <p:spPr bwMode="auto">
          <a:xfrm>
            <a:off x="1081088" y="1785938"/>
            <a:ext cx="1550987" cy="2259012"/>
          </a:xfrm>
          <a:prstGeom prst="rect">
            <a:avLst/>
          </a:prstGeom>
          <a:solidFill>
            <a:schemeClr val="bg1"/>
          </a:solidFill>
          <a:ln w="28575">
            <a:solidFill>
              <a:srgbClr val="99CCFF"/>
            </a:solidFill>
            <a:miter lim="800000"/>
            <a:headEnd/>
            <a:tailEnd/>
          </a:ln>
        </p:spPr>
        <p:txBody>
          <a:bodyPr lIns="91428" tIns="45715" rIns="91428" bIns="45715"/>
          <a:lstStyle/>
          <a:p>
            <a:pPr eaLnBrk="0" hangingPunct="0"/>
            <a:endParaRPr lang="fr-FR" sz="1200">
              <a:solidFill>
                <a:srgbClr val="99CCFF"/>
              </a:solidFill>
            </a:endParaRPr>
          </a:p>
        </p:txBody>
      </p:sp>
      <p:sp>
        <p:nvSpPr>
          <p:cNvPr id="102408" name="Text Box 45"/>
          <p:cNvSpPr txBox="1">
            <a:spLocks noChangeArrowheads="1"/>
          </p:cNvSpPr>
          <p:nvPr>
            <p:custDataLst>
              <p:tags r:id="rId9"/>
            </p:custDataLst>
          </p:nvPr>
        </p:nvSpPr>
        <p:spPr bwMode="auto">
          <a:xfrm>
            <a:off x="952500" y="3511550"/>
            <a:ext cx="1417638"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0165" tIns="40083" rIns="80165" bIns="40083">
            <a:spAutoFit/>
          </a:bodyPr>
          <a:lstStyle>
            <a:lvl1pPr marL="77788" indent="-77788"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a:r>
              <a:rPr lang="fr-FR" sz="900">
                <a:solidFill>
                  <a:srgbClr val="333399"/>
                </a:solidFill>
                <a:latin typeface="Century Gothic" pitchFamily="34" charset="0"/>
                <a:cs typeface="Arial" pitchFamily="34" charset="0"/>
              </a:rPr>
              <a:t>Équipe médicale en établissement</a:t>
            </a:r>
          </a:p>
        </p:txBody>
      </p:sp>
      <p:pic>
        <p:nvPicPr>
          <p:cNvPr id="102409" name="Picture 28"/>
          <p:cNvPicPr>
            <a:picLocks noChangeAspect="1" noChangeArrowheads="1"/>
          </p:cNvPicPr>
          <p:nvPr>
            <p:custDataLst>
              <p:tags r:id="rId10"/>
            </p:custDataLst>
          </p:nvPr>
        </p:nvPicPr>
        <p:blipFill>
          <a:blip r:embed="rId38">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1219200" y="1860550"/>
            <a:ext cx="903288"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10" name="Line 9"/>
          <p:cNvSpPr>
            <a:spLocks noChangeShapeType="1"/>
          </p:cNvSpPr>
          <p:nvPr>
            <p:custDataLst>
              <p:tags r:id="rId11"/>
            </p:custDataLst>
          </p:nvPr>
        </p:nvSpPr>
        <p:spPr bwMode="auto">
          <a:xfrm>
            <a:off x="2922588" y="1449388"/>
            <a:ext cx="0" cy="2676525"/>
          </a:xfrm>
          <a:prstGeom prst="line">
            <a:avLst/>
          </a:prstGeom>
          <a:noFill/>
          <a:ln w="28575">
            <a:solidFill>
              <a:srgbClr val="99CC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02411" name="Text Box 12"/>
          <p:cNvSpPr txBox="1">
            <a:spLocks noChangeArrowheads="1"/>
          </p:cNvSpPr>
          <p:nvPr>
            <p:custDataLst>
              <p:tags r:id="rId12"/>
            </p:custDataLst>
          </p:nvPr>
        </p:nvSpPr>
        <p:spPr bwMode="auto">
          <a:xfrm>
            <a:off x="1085850" y="1341438"/>
            <a:ext cx="168910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65" tIns="40083" rIns="80165" bIns="40083">
            <a:spAutoFit/>
          </a:bodyPr>
          <a:lstStyle>
            <a:lvl1pPr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eaLnBrk="1" hangingPunct="1"/>
            <a:r>
              <a:rPr lang="fr-FR" sz="1600">
                <a:solidFill>
                  <a:srgbClr val="99CCFF"/>
                </a:solidFill>
                <a:latin typeface="Century Gothic" pitchFamily="34" charset="0"/>
                <a:cs typeface="Arial" pitchFamily="34" charset="0"/>
              </a:rPr>
              <a:t>Hospitalisation</a:t>
            </a:r>
          </a:p>
        </p:txBody>
      </p:sp>
      <p:pic>
        <p:nvPicPr>
          <p:cNvPr id="102412" name="Picture 49"/>
          <p:cNvPicPr>
            <a:picLocks noChangeAspect="1" noChangeArrowheads="1"/>
          </p:cNvPicPr>
          <p:nvPr>
            <p:custDataLst>
              <p:tags r:id="rId13"/>
            </p:custDataLst>
          </p:nvPr>
        </p:nvPicPr>
        <p:blipFill>
          <a:blip r:embed="rId39">
            <a:clrChange>
              <a:clrFrom>
                <a:srgbClr val="FFFFFF"/>
              </a:clrFrom>
              <a:clrTo>
                <a:srgbClr val="FFFFFF">
                  <a:alpha val="0"/>
                </a:srgbClr>
              </a:clrTo>
            </a:clrChange>
            <a:extLst>
              <a:ext uri="{28A0092B-C50C-407E-A947-70E740481C1C}">
                <a14:useLocalDpi xmlns:a14="http://schemas.microsoft.com/office/drawing/2010/main" xmlns="" val="0"/>
              </a:ext>
            </a:extLst>
          </a:blip>
          <a:srcRect r="9570"/>
          <a:stretch>
            <a:fillRect/>
          </a:stretch>
        </p:blipFill>
        <p:spPr bwMode="auto">
          <a:xfrm>
            <a:off x="2614613" y="4348163"/>
            <a:ext cx="27305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13" name="AutoShape 32"/>
          <p:cNvSpPr>
            <a:spLocks noChangeArrowheads="1"/>
          </p:cNvSpPr>
          <p:nvPr>
            <p:custDataLst>
              <p:tags r:id="rId14"/>
            </p:custDataLst>
          </p:nvPr>
        </p:nvSpPr>
        <p:spPr bwMode="auto">
          <a:xfrm rot="5400000">
            <a:off x="3520282" y="2083593"/>
            <a:ext cx="1657350" cy="18272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6 w 21600"/>
              <a:gd name="T19" fmla="*/ 3172 h 21600"/>
              <a:gd name="T20" fmla="*/ 18434 w 21600"/>
              <a:gd name="T21" fmla="*/ 1842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14" y="10499"/>
                </a:moveTo>
                <a:cubicBezTo>
                  <a:pt x="18452" y="6300"/>
                  <a:pt x="15001" y="2980"/>
                  <a:pt x="10800" y="2980"/>
                </a:cubicBezTo>
                <a:cubicBezTo>
                  <a:pt x="6481" y="2980"/>
                  <a:pt x="2980" y="6481"/>
                  <a:pt x="2980" y="10800"/>
                </a:cubicBezTo>
                <a:cubicBezTo>
                  <a:pt x="2980" y="15118"/>
                  <a:pt x="6481" y="18620"/>
                  <a:pt x="10800" y="18620"/>
                </a:cubicBezTo>
                <a:cubicBezTo>
                  <a:pt x="13619" y="18620"/>
                  <a:pt x="16220" y="17102"/>
                  <a:pt x="17607" y="14647"/>
                </a:cubicBezTo>
                <a:lnTo>
                  <a:pt x="20202" y="16114"/>
                </a:lnTo>
                <a:cubicBezTo>
                  <a:pt x="18286" y="19503"/>
                  <a:pt x="14693" y="21599"/>
                  <a:pt x="10800" y="21600"/>
                </a:cubicBezTo>
                <a:cubicBezTo>
                  <a:pt x="4835" y="21600"/>
                  <a:pt x="0" y="16764"/>
                  <a:pt x="0" y="10800"/>
                </a:cubicBezTo>
                <a:cubicBezTo>
                  <a:pt x="0" y="4835"/>
                  <a:pt x="4835" y="0"/>
                  <a:pt x="10800" y="0"/>
                </a:cubicBezTo>
                <a:cubicBezTo>
                  <a:pt x="16602" y="-1"/>
                  <a:pt x="21368" y="4585"/>
                  <a:pt x="21591" y="10384"/>
                </a:cubicBezTo>
                <a:lnTo>
                  <a:pt x="24289" y="10280"/>
                </a:lnTo>
                <a:lnTo>
                  <a:pt x="20264" y="14628"/>
                </a:lnTo>
                <a:lnTo>
                  <a:pt x="15916" y="10602"/>
                </a:lnTo>
                <a:lnTo>
                  <a:pt x="18614" y="10499"/>
                </a:lnTo>
                <a:close/>
              </a:path>
            </a:pathLst>
          </a:custGeom>
          <a:solidFill>
            <a:srgbClr val="0066CC">
              <a:alpha val="38823"/>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rot="10800000" wrap="none" anchor="ctr"/>
          <a:lstStyle/>
          <a:p>
            <a:endParaRPr lang="fr-FR"/>
          </a:p>
        </p:txBody>
      </p:sp>
      <p:sp>
        <p:nvSpPr>
          <p:cNvPr id="102414" name="Text Box 53"/>
          <p:cNvSpPr txBox="1">
            <a:spLocks noChangeArrowheads="1"/>
          </p:cNvSpPr>
          <p:nvPr>
            <p:custDataLst>
              <p:tags r:id="rId15"/>
            </p:custDataLst>
          </p:nvPr>
        </p:nvSpPr>
        <p:spPr bwMode="auto">
          <a:xfrm>
            <a:off x="3232150" y="3278188"/>
            <a:ext cx="7397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0165" tIns="40083" rIns="80165" bIns="40083">
            <a:spAutoFit/>
          </a:bodyPr>
          <a:lstStyle>
            <a:lvl1pPr marL="84138" indent="-84138"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r>
              <a:rPr lang="fr-FR" sz="900">
                <a:solidFill>
                  <a:srgbClr val="333399"/>
                </a:solidFill>
                <a:latin typeface="Century Gothic" pitchFamily="34" charset="0"/>
                <a:cs typeface="Arial" pitchFamily="34" charset="0"/>
              </a:rPr>
              <a:t>Médecin </a:t>
            </a:r>
          </a:p>
          <a:p>
            <a:r>
              <a:rPr lang="fr-FR" sz="900">
                <a:solidFill>
                  <a:srgbClr val="333399"/>
                </a:solidFill>
                <a:latin typeface="Century Gothic" pitchFamily="34" charset="0"/>
                <a:cs typeface="Arial" pitchFamily="34" charset="0"/>
              </a:rPr>
              <a:t>Traitant</a:t>
            </a:r>
          </a:p>
        </p:txBody>
      </p:sp>
      <p:sp>
        <p:nvSpPr>
          <p:cNvPr id="102415" name="Text Box 53"/>
          <p:cNvSpPr txBox="1">
            <a:spLocks noChangeArrowheads="1"/>
          </p:cNvSpPr>
          <p:nvPr>
            <p:custDataLst>
              <p:tags r:id="rId16"/>
            </p:custDataLst>
          </p:nvPr>
        </p:nvSpPr>
        <p:spPr bwMode="auto">
          <a:xfrm>
            <a:off x="4692650" y="3305175"/>
            <a:ext cx="9556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0165" tIns="40083" rIns="80165" bIns="40083">
            <a:spAutoFit/>
          </a:bodyPr>
          <a:lstStyle>
            <a:lvl1pPr marL="158750" indent="-158750"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r>
              <a:rPr lang="fr-FR" sz="900">
                <a:solidFill>
                  <a:srgbClr val="333399"/>
                </a:solidFill>
                <a:latin typeface="Century Gothic" pitchFamily="34" charset="0"/>
                <a:cs typeface="Arial" pitchFamily="34" charset="0"/>
              </a:rPr>
              <a:t>Cardiologue</a:t>
            </a:r>
          </a:p>
          <a:p>
            <a:r>
              <a:rPr lang="fr-FR" sz="900">
                <a:solidFill>
                  <a:srgbClr val="333399"/>
                </a:solidFill>
                <a:latin typeface="Century Gothic" pitchFamily="34" charset="0"/>
                <a:cs typeface="Arial" pitchFamily="34" charset="0"/>
              </a:rPr>
              <a:t>libéral</a:t>
            </a:r>
          </a:p>
        </p:txBody>
      </p:sp>
      <p:sp>
        <p:nvSpPr>
          <p:cNvPr id="102416" name="AutoShape 15"/>
          <p:cNvSpPr>
            <a:spLocks noChangeArrowheads="1"/>
          </p:cNvSpPr>
          <p:nvPr>
            <p:custDataLst>
              <p:tags r:id="rId17"/>
            </p:custDataLst>
          </p:nvPr>
        </p:nvSpPr>
        <p:spPr bwMode="auto">
          <a:xfrm rot="10800000">
            <a:off x="6169025" y="2819400"/>
            <a:ext cx="371475" cy="293688"/>
          </a:xfrm>
          <a:prstGeom prst="leftRightArrow">
            <a:avLst>
              <a:gd name="adj1" fmla="val 50000"/>
              <a:gd name="adj2" fmla="val 39023"/>
            </a:avLst>
          </a:prstGeom>
          <a:solidFill>
            <a:srgbClr val="0066CC">
              <a:alpha val="5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80165" tIns="40083" rIns="80165" bIns="40083" anchor="ctr"/>
          <a:lstStyle/>
          <a:p>
            <a:pPr defTabSz="801688" eaLnBrk="0" hangingPunct="0"/>
            <a:endParaRPr lang="fr-FR" sz="1200">
              <a:solidFill>
                <a:srgbClr val="0C419A"/>
              </a:solidFill>
            </a:endParaRPr>
          </a:p>
        </p:txBody>
      </p:sp>
      <p:grpSp>
        <p:nvGrpSpPr>
          <p:cNvPr id="102417" name="Group 42"/>
          <p:cNvGrpSpPr>
            <a:grpSpLocks/>
          </p:cNvGrpSpPr>
          <p:nvPr/>
        </p:nvGrpSpPr>
        <p:grpSpPr bwMode="auto">
          <a:xfrm>
            <a:off x="6642100" y="1820863"/>
            <a:ext cx="1360488" cy="2155825"/>
            <a:chOff x="4028" y="1147"/>
            <a:chExt cx="857" cy="1358"/>
          </a:xfrm>
        </p:grpSpPr>
        <p:sp>
          <p:nvSpPr>
            <p:cNvPr id="102433" name="Rectangle 39"/>
            <p:cNvSpPr>
              <a:spLocks noChangeArrowheads="1"/>
            </p:cNvSpPr>
            <p:nvPr>
              <p:custDataLst>
                <p:tags r:id="rId32"/>
              </p:custDataLst>
            </p:nvPr>
          </p:nvSpPr>
          <p:spPr bwMode="auto">
            <a:xfrm>
              <a:off x="4028" y="1147"/>
              <a:ext cx="857" cy="1358"/>
            </a:xfrm>
            <a:prstGeom prst="rect">
              <a:avLst/>
            </a:prstGeom>
            <a:solidFill>
              <a:schemeClr val="bg1"/>
            </a:solidFill>
            <a:ln w="28575">
              <a:solidFill>
                <a:srgbClr val="99CCFF"/>
              </a:solidFill>
              <a:miter lim="800000"/>
              <a:headEnd/>
              <a:tailEnd/>
            </a:ln>
          </p:spPr>
          <p:txBody>
            <a:bodyPr lIns="91428" tIns="45715" rIns="91428" bIns="45715"/>
            <a:lstStyle/>
            <a:p>
              <a:pPr eaLnBrk="0" hangingPunct="0"/>
              <a:endParaRPr lang="fr-FR" sz="1200">
                <a:solidFill>
                  <a:srgbClr val="99CCFF"/>
                </a:solidFill>
              </a:endParaRPr>
            </a:p>
          </p:txBody>
        </p:sp>
        <p:pic>
          <p:nvPicPr>
            <p:cNvPr id="102434" name="Picture 47"/>
            <p:cNvPicPr>
              <a:picLocks noChangeAspect="1" noChangeArrowheads="1"/>
            </p:cNvPicPr>
            <p:nvPr>
              <p:custDataLst>
                <p:tags r:id="rId33"/>
              </p:custDataLst>
            </p:nvPr>
          </p:nvPicPr>
          <p:blipFill>
            <a:blip r:embed="rId40">
              <a:clrChange>
                <a:clrFrom>
                  <a:srgbClr val="FCFCFC"/>
                </a:clrFrom>
                <a:clrTo>
                  <a:srgbClr val="FCFCFC">
                    <a:alpha val="0"/>
                  </a:srgbClr>
                </a:clrTo>
              </a:clrChange>
              <a:extLst>
                <a:ext uri="{28A0092B-C50C-407E-A947-70E740481C1C}">
                  <a14:useLocalDpi xmlns:a14="http://schemas.microsoft.com/office/drawing/2010/main" xmlns="" val="0"/>
                </a:ext>
              </a:extLst>
            </a:blip>
            <a:srcRect t="2913" r="5557"/>
            <a:stretch>
              <a:fillRect/>
            </a:stretch>
          </p:blipFill>
          <p:spPr bwMode="auto">
            <a:xfrm>
              <a:off x="4199" y="1364"/>
              <a:ext cx="444" cy="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02435" name="Text Box 53"/>
            <p:cNvSpPr txBox="1">
              <a:spLocks noChangeArrowheads="1"/>
            </p:cNvSpPr>
            <p:nvPr>
              <p:custDataLst>
                <p:tags r:id="rId34"/>
              </p:custDataLst>
            </p:nvPr>
          </p:nvSpPr>
          <p:spPr bwMode="auto">
            <a:xfrm>
              <a:off x="4208" y="1949"/>
              <a:ext cx="560" cy="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0165" tIns="40083" rIns="80165" bIns="40083">
              <a:spAutoFit/>
            </a:bodyPr>
            <a:lstStyle>
              <a:lvl1pPr marL="158750" indent="-158750"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r>
                <a:rPr lang="fr-FR" sz="900">
                  <a:solidFill>
                    <a:srgbClr val="333399"/>
                  </a:solidFill>
                  <a:latin typeface="Century Gothic" pitchFamily="34" charset="0"/>
                  <a:cs typeface="Arial" pitchFamily="34" charset="0"/>
                </a:rPr>
                <a:t>Prestataires </a:t>
              </a:r>
            </a:p>
            <a:p>
              <a:r>
                <a:rPr lang="fr-FR" sz="900">
                  <a:solidFill>
                    <a:srgbClr val="333399"/>
                  </a:solidFill>
                  <a:latin typeface="Century Gothic" pitchFamily="34" charset="0"/>
                  <a:cs typeface="Arial" pitchFamily="34" charset="0"/>
                </a:rPr>
                <a:t>aide à la vie</a:t>
              </a:r>
            </a:p>
          </p:txBody>
        </p:sp>
      </p:grpSp>
      <p:sp>
        <p:nvSpPr>
          <p:cNvPr id="102418" name="Text Box 12"/>
          <p:cNvSpPr txBox="1">
            <a:spLocks noChangeArrowheads="1"/>
          </p:cNvSpPr>
          <p:nvPr>
            <p:custDataLst>
              <p:tags r:id="rId18"/>
            </p:custDataLst>
          </p:nvPr>
        </p:nvSpPr>
        <p:spPr bwMode="auto">
          <a:xfrm>
            <a:off x="3001963" y="1341438"/>
            <a:ext cx="4968875"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65" tIns="40083" rIns="80165" bIns="40083">
            <a:spAutoFit/>
          </a:bodyPr>
          <a:lstStyle>
            <a:lvl1pPr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eaLnBrk="1" hangingPunct="1"/>
            <a:r>
              <a:rPr lang="fr-FR" sz="1600">
                <a:solidFill>
                  <a:srgbClr val="99CCFF"/>
                </a:solidFill>
                <a:latin typeface="Century Gothic" pitchFamily="34" charset="0"/>
                <a:cs typeface="Arial" pitchFamily="34" charset="0"/>
              </a:rPr>
              <a:t>Retour au domicile</a:t>
            </a:r>
          </a:p>
        </p:txBody>
      </p:sp>
      <p:sp>
        <p:nvSpPr>
          <p:cNvPr id="2" name="Rectangle 1"/>
          <p:cNvSpPr/>
          <p:nvPr>
            <p:custDataLst>
              <p:tags r:id="rId19"/>
            </p:custDataLst>
          </p:nvPr>
        </p:nvSpPr>
        <p:spPr bwMode="auto">
          <a:xfrm>
            <a:off x="342900" y="1817688"/>
            <a:ext cx="554038" cy="2151062"/>
          </a:xfrm>
          <a:prstGeom prst="rect">
            <a:avLst/>
          </a:prstGeom>
          <a:solidFill>
            <a:srgbClr val="CCCCFF">
              <a:alpha val="21960"/>
            </a:srgbClr>
          </a:solidFill>
          <a:ln w="6350" algn="ctr">
            <a:solidFill>
              <a:srgbClr val="D9D9E5"/>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vert270" anchor="ctr"/>
          <a:lstStyle/>
          <a:p>
            <a:pPr algn="ctr" eaLnBrk="0" hangingPunct="0">
              <a:spcBef>
                <a:spcPct val="20000"/>
              </a:spcBef>
              <a:buFont typeface="Times New Roman" pitchFamily="18" charset="0"/>
              <a:buNone/>
              <a:defRPr/>
            </a:pPr>
            <a:r>
              <a:rPr lang="fr-FR" sz="2000" dirty="0">
                <a:solidFill>
                  <a:srgbClr val="99CCFF"/>
                </a:solidFill>
                <a:cs typeface="Arial" charset="0"/>
              </a:rPr>
              <a:t>Parcours patient</a:t>
            </a:r>
          </a:p>
        </p:txBody>
      </p:sp>
      <p:sp>
        <p:nvSpPr>
          <p:cNvPr id="102420" name="AutoShape 15"/>
          <p:cNvSpPr>
            <a:spLocks noChangeArrowheads="1"/>
          </p:cNvSpPr>
          <p:nvPr>
            <p:custDataLst>
              <p:tags r:id="rId20"/>
            </p:custDataLst>
          </p:nvPr>
        </p:nvSpPr>
        <p:spPr bwMode="auto">
          <a:xfrm rot="10800000">
            <a:off x="2738438" y="2824163"/>
            <a:ext cx="369887" cy="292100"/>
          </a:xfrm>
          <a:prstGeom prst="leftRightArrow">
            <a:avLst>
              <a:gd name="adj1" fmla="val 50000"/>
              <a:gd name="adj2" fmla="val 39068"/>
            </a:avLst>
          </a:prstGeom>
          <a:solidFill>
            <a:srgbClr val="0066CC">
              <a:alpha val="5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80165" tIns="40083" rIns="80165" bIns="40083" anchor="ctr"/>
          <a:lstStyle/>
          <a:p>
            <a:pPr defTabSz="801688" eaLnBrk="0" hangingPunct="0"/>
            <a:endParaRPr lang="fr-FR" sz="1200">
              <a:solidFill>
                <a:srgbClr val="0C419A"/>
              </a:solidFill>
            </a:endParaRPr>
          </a:p>
        </p:txBody>
      </p:sp>
      <p:sp>
        <p:nvSpPr>
          <p:cNvPr id="3" name="Virage 2"/>
          <p:cNvSpPr/>
          <p:nvPr>
            <p:custDataLst>
              <p:tags r:id="rId21"/>
            </p:custDataLst>
          </p:nvPr>
        </p:nvSpPr>
        <p:spPr bwMode="auto">
          <a:xfrm rot="10800000" flipH="1">
            <a:off x="1938338" y="4135438"/>
            <a:ext cx="477837" cy="523875"/>
          </a:xfrm>
          <a:prstGeom prst="bentArrow">
            <a:avLst/>
          </a:prstGeom>
          <a:solidFill>
            <a:srgbClr val="0066CC">
              <a:alpha val="5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eaLnBrk="0" hangingPunct="0">
              <a:defRPr/>
            </a:pPr>
            <a:endParaRPr lang="fr-FR">
              <a:solidFill>
                <a:srgbClr val="0C419A"/>
              </a:solidFill>
              <a:latin typeface="Arial" charset="0"/>
            </a:endParaRPr>
          </a:p>
        </p:txBody>
      </p:sp>
      <p:sp>
        <p:nvSpPr>
          <p:cNvPr id="37" name="Virage 36"/>
          <p:cNvSpPr/>
          <p:nvPr>
            <p:custDataLst>
              <p:tags r:id="rId22"/>
            </p:custDataLst>
          </p:nvPr>
        </p:nvSpPr>
        <p:spPr bwMode="auto">
          <a:xfrm rot="5400000" flipH="1">
            <a:off x="3053557" y="4110831"/>
            <a:ext cx="506412" cy="492125"/>
          </a:xfrm>
          <a:prstGeom prst="bentArrow">
            <a:avLst/>
          </a:prstGeom>
          <a:solidFill>
            <a:srgbClr val="0066CC">
              <a:alpha val="5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eaLnBrk="0" hangingPunct="0">
              <a:defRPr/>
            </a:pPr>
            <a:endParaRPr lang="fr-FR">
              <a:solidFill>
                <a:srgbClr val="0C419A"/>
              </a:solidFill>
              <a:latin typeface="Arial" charset="0"/>
            </a:endParaRPr>
          </a:p>
        </p:txBody>
      </p:sp>
      <p:sp>
        <p:nvSpPr>
          <p:cNvPr id="102423" name="Text Box 53"/>
          <p:cNvSpPr txBox="1">
            <a:spLocks noChangeArrowheads="1"/>
          </p:cNvSpPr>
          <p:nvPr>
            <p:custDataLst>
              <p:tags r:id="rId23"/>
            </p:custDataLst>
          </p:nvPr>
        </p:nvSpPr>
        <p:spPr bwMode="auto">
          <a:xfrm>
            <a:off x="3941763" y="2503488"/>
            <a:ext cx="7826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0165" tIns="40083" rIns="80165" bIns="40083">
            <a:spAutoFit/>
          </a:bodyPr>
          <a:lstStyle>
            <a:lvl1pPr marL="158750" indent="-158750" defTabSz="801688" eaLnBrk="0" hangingPunct="0">
              <a:defRPr sz="5000" b="1">
                <a:solidFill>
                  <a:schemeClr val="bg1"/>
                </a:solidFill>
                <a:latin typeface="Arial" pitchFamily="34" charset="0"/>
              </a:defRPr>
            </a:lvl1pPr>
            <a:lvl2pPr marL="742950" indent="-285750" defTabSz="801688" eaLnBrk="0" hangingPunct="0">
              <a:defRPr sz="5000" b="1">
                <a:solidFill>
                  <a:schemeClr val="bg1"/>
                </a:solidFill>
                <a:latin typeface="Arial" pitchFamily="34" charset="0"/>
              </a:defRPr>
            </a:lvl2pPr>
            <a:lvl3pPr marL="1143000" indent="-228600" defTabSz="801688" eaLnBrk="0" hangingPunct="0">
              <a:defRPr sz="5000" b="1">
                <a:solidFill>
                  <a:schemeClr val="bg1"/>
                </a:solidFill>
                <a:latin typeface="Arial" pitchFamily="34" charset="0"/>
              </a:defRPr>
            </a:lvl3pPr>
            <a:lvl4pPr marL="1600200" indent="-228600" defTabSz="801688" eaLnBrk="0" hangingPunct="0">
              <a:defRPr sz="5000" b="1">
                <a:solidFill>
                  <a:schemeClr val="bg1"/>
                </a:solidFill>
                <a:latin typeface="Arial" pitchFamily="34" charset="0"/>
              </a:defRPr>
            </a:lvl4pPr>
            <a:lvl5pPr marL="2057400" indent="-228600" defTabSz="801688" eaLnBrk="0" hangingPunct="0">
              <a:defRPr sz="5000" b="1">
                <a:solidFill>
                  <a:schemeClr val="bg1"/>
                </a:solidFill>
                <a:latin typeface="Arial" pitchFamily="34" charset="0"/>
              </a:defRPr>
            </a:lvl5pPr>
            <a:lvl6pPr marL="2514600" indent="-228600" defTabSz="801688" eaLnBrk="0" fontAlgn="base" hangingPunct="0">
              <a:spcBef>
                <a:spcPct val="0"/>
              </a:spcBef>
              <a:spcAft>
                <a:spcPct val="0"/>
              </a:spcAft>
              <a:defRPr sz="5000" b="1">
                <a:solidFill>
                  <a:schemeClr val="bg1"/>
                </a:solidFill>
                <a:latin typeface="Arial" pitchFamily="34" charset="0"/>
              </a:defRPr>
            </a:lvl6pPr>
            <a:lvl7pPr marL="2971800" indent="-228600" defTabSz="801688" eaLnBrk="0" fontAlgn="base" hangingPunct="0">
              <a:spcBef>
                <a:spcPct val="0"/>
              </a:spcBef>
              <a:spcAft>
                <a:spcPct val="0"/>
              </a:spcAft>
              <a:defRPr sz="5000" b="1">
                <a:solidFill>
                  <a:schemeClr val="bg1"/>
                </a:solidFill>
                <a:latin typeface="Arial" pitchFamily="34" charset="0"/>
              </a:defRPr>
            </a:lvl7pPr>
            <a:lvl8pPr marL="3429000" indent="-228600" defTabSz="801688" eaLnBrk="0" fontAlgn="base" hangingPunct="0">
              <a:spcBef>
                <a:spcPct val="0"/>
              </a:spcBef>
              <a:spcAft>
                <a:spcPct val="0"/>
              </a:spcAft>
              <a:defRPr sz="5000" b="1">
                <a:solidFill>
                  <a:schemeClr val="bg1"/>
                </a:solidFill>
                <a:latin typeface="Arial" pitchFamily="34" charset="0"/>
              </a:defRPr>
            </a:lvl8pPr>
            <a:lvl9pPr marL="3886200" indent="-228600" defTabSz="801688" eaLnBrk="0" fontAlgn="base" hangingPunct="0">
              <a:spcBef>
                <a:spcPct val="0"/>
              </a:spcBef>
              <a:spcAft>
                <a:spcPct val="0"/>
              </a:spcAft>
              <a:defRPr sz="5000" b="1">
                <a:solidFill>
                  <a:schemeClr val="bg1"/>
                </a:solidFill>
                <a:latin typeface="Arial" pitchFamily="34" charset="0"/>
              </a:defRPr>
            </a:lvl9pPr>
          </a:lstStyle>
          <a:p>
            <a:pPr algn="ctr"/>
            <a:r>
              <a:rPr lang="fr-FR" sz="900">
                <a:solidFill>
                  <a:srgbClr val="333399"/>
                </a:solidFill>
                <a:latin typeface="Century Gothic" pitchFamily="34" charset="0"/>
                <a:cs typeface="Arial" pitchFamily="34" charset="0"/>
              </a:rPr>
              <a:t>IDEL</a:t>
            </a:r>
          </a:p>
        </p:txBody>
      </p:sp>
      <p:pic>
        <p:nvPicPr>
          <p:cNvPr id="102424" name="Picture 50" descr="Medical-Nurse-Female-Dark-icon.png (128×128)"/>
          <p:cNvPicPr>
            <a:picLocks noChangeAspect="1" noChangeArrowheads="1"/>
          </p:cNvPicPr>
          <p:nvPr>
            <p:custDataLst>
              <p:tags r:id="rId24"/>
            </p:custDataLst>
          </p:nvPr>
        </p:nvPicPr>
        <p:blipFill>
          <a:blip r:embed="rId41">
            <a:extLst>
              <a:ext uri="{28A0092B-C50C-407E-A947-70E740481C1C}">
                <a14:useLocalDpi xmlns:a14="http://schemas.microsoft.com/office/drawing/2010/main" xmlns="" val="0"/>
              </a:ext>
            </a:extLst>
          </a:blip>
          <a:srcRect/>
          <a:stretch>
            <a:fillRect/>
          </a:stretch>
        </p:blipFill>
        <p:spPr bwMode="auto">
          <a:xfrm>
            <a:off x="4138613" y="1831975"/>
            <a:ext cx="650875"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5" name="Picture 74" descr="http://findicons.com/files/icons/883/medical_vista/256/head_physician.png"/>
          <p:cNvPicPr>
            <a:picLocks noChangeAspect="1" noChangeArrowheads="1"/>
          </p:cNvPicPr>
          <p:nvPr>
            <p:custDataLst>
              <p:tags r:id="rId25"/>
            </p:custDataLst>
          </p:nvPr>
        </p:nvPicPr>
        <p:blipFill>
          <a:blip r:embed="rId42">
            <a:extLst>
              <a:ext uri="{28A0092B-C50C-407E-A947-70E740481C1C}">
                <a14:useLocalDpi xmlns:a14="http://schemas.microsoft.com/office/drawing/2010/main" xmlns="" val="0"/>
              </a:ext>
            </a:extLst>
          </a:blip>
          <a:srcRect/>
          <a:stretch>
            <a:fillRect/>
          </a:stretch>
        </p:blipFill>
        <p:spPr bwMode="auto">
          <a:xfrm>
            <a:off x="3257550" y="2628900"/>
            <a:ext cx="644525"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6" name="Picture 27" descr="Cardiologist with Shadow ico"/>
          <p:cNvPicPr>
            <a:picLocks noChangeAspect="1" noChangeArrowheads="1"/>
          </p:cNvPicPr>
          <p:nvPr>
            <p:custDataLst>
              <p:tags r:id="rId26"/>
            </p:custDataLst>
          </p:nvPr>
        </p:nvPicPr>
        <p:blipFill>
          <a:blip r:embed="rId4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82713" y="2860675"/>
            <a:ext cx="593725"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7" name="Picture 66" descr="http://findicons.com/files/icons/2035/medical_icons_for/256/doctor.png"/>
          <p:cNvPicPr>
            <a:picLocks noChangeAspect="1" noChangeArrowheads="1"/>
          </p:cNvPicPr>
          <p:nvPr>
            <p:custDataLst>
              <p:tags r:id="rId27"/>
            </p:custDataLst>
          </p:nvPr>
        </p:nvPicPr>
        <p:blipFill>
          <a:blip r:embed="rId44" cstate="print">
            <a:extLst>
              <a:ext uri="{28A0092B-C50C-407E-A947-70E740481C1C}">
                <a14:useLocalDpi xmlns:a14="http://schemas.microsoft.com/office/drawing/2010/main" xmlns="" val="0"/>
              </a:ext>
            </a:extLst>
          </a:blip>
          <a:srcRect/>
          <a:stretch>
            <a:fillRect/>
          </a:stretch>
        </p:blipFill>
        <p:spPr bwMode="auto">
          <a:xfrm>
            <a:off x="952500" y="2916238"/>
            <a:ext cx="573088"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8" name="Picture 54" descr="nurse-icon.png (128×128)"/>
          <p:cNvPicPr>
            <a:picLocks noChangeAspect="1" noChangeArrowheads="1"/>
          </p:cNvPicPr>
          <p:nvPr>
            <p:custDataLst>
              <p:tags r:id="rId28"/>
            </p:custDataLst>
          </p:nvPr>
        </p:nvPicPr>
        <p:blipFill>
          <a:blip r:embed="rId45">
            <a:extLst>
              <a:ext uri="{28A0092B-C50C-407E-A947-70E740481C1C}">
                <a14:useLocalDpi xmlns:a14="http://schemas.microsoft.com/office/drawing/2010/main" xmlns="" val="0"/>
              </a:ext>
            </a:extLst>
          </a:blip>
          <a:srcRect/>
          <a:stretch>
            <a:fillRect/>
          </a:stretch>
        </p:blipFill>
        <p:spPr bwMode="auto">
          <a:xfrm>
            <a:off x="1722438" y="2943225"/>
            <a:ext cx="560387"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9" name="Picture 27" descr="Cardiologist with Shadow ico"/>
          <p:cNvPicPr>
            <a:picLocks noChangeAspect="1" noChangeArrowheads="1"/>
          </p:cNvPicPr>
          <p:nvPr>
            <p:custDataLst>
              <p:tags r:id="rId29"/>
            </p:custDataLst>
          </p:nvPr>
        </p:nvPicPr>
        <p:blipFill>
          <a:blip r:embed="rId4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72025" y="2635250"/>
            <a:ext cx="654050"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0" name="Text Box 4"/>
          <p:cNvSpPr txBox="1">
            <a:spLocks noChangeArrowheads="1"/>
          </p:cNvSpPr>
          <p:nvPr>
            <p:custDataLst>
              <p:tags r:id="rId30"/>
            </p:custDataLst>
          </p:nvPr>
        </p:nvSpPr>
        <p:spPr bwMode="auto">
          <a:xfrm>
            <a:off x="323850" y="666750"/>
            <a:ext cx="8496300" cy="522288"/>
          </a:xfrm>
          <a:prstGeom prst="rect">
            <a:avLst/>
          </a:prstGeom>
          <a:solidFill>
            <a:srgbClr val="CCCCFF"/>
          </a:solidFill>
          <a:ln w="9525" algn="ctr">
            <a:solidFill>
              <a:srgbClr val="0C419A"/>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nSpc>
                <a:spcPct val="90000"/>
              </a:lnSpc>
              <a:spcBef>
                <a:spcPct val="20000"/>
              </a:spcBef>
            </a:pPr>
            <a:r>
              <a:rPr lang="fr-FR" sz="1200">
                <a:solidFill>
                  <a:srgbClr val="0C419A"/>
                </a:solidFill>
                <a:latin typeface="Century Gothic" pitchFamily="34" charset="0"/>
                <a:cs typeface="Arial" pitchFamily="34" charset="0"/>
              </a:rPr>
              <a:t>Cible du programme : patient majeur du régime général hors SLM ayant été hospitalisé pour décompensation cardiaque étant éligible à un programme d’accompagnement du retour à domicile IC (60 000 patients par an)</a:t>
            </a:r>
          </a:p>
        </p:txBody>
      </p:sp>
      <p:sp>
        <p:nvSpPr>
          <p:cNvPr id="102431" name="Rectangle 2"/>
          <p:cNvSpPr>
            <a:spLocks noChangeArrowheads="1"/>
          </p:cNvSpPr>
          <p:nvPr>
            <p:custDataLst>
              <p:tags r:id="rId31"/>
            </p:custDataLst>
          </p:nvPr>
        </p:nvSpPr>
        <p:spPr bwMode="auto">
          <a:xfrm>
            <a:off x="323850" y="44450"/>
            <a:ext cx="83756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5" rIns="91428" bIns="45715" anchor="ctr"/>
          <a:lstStyle/>
          <a:p>
            <a:r>
              <a:rPr lang="fr-FR" sz="2000">
                <a:solidFill>
                  <a:srgbClr val="0C419A"/>
                </a:solidFill>
                <a:latin typeface="Century Gothic" pitchFamily="34" charset="0"/>
                <a:cs typeface="Arial" pitchFamily="34" charset="0"/>
              </a:rPr>
              <a:t>Une prise en charge coordonnée autour du patient</a:t>
            </a:r>
          </a:p>
        </p:txBody>
      </p:sp>
      <p:sp>
        <p:nvSpPr>
          <p:cNvPr id="102432" name="Rectangle 17"/>
          <p:cNvSpPr>
            <a:spLocks noChangeArrowheads="1"/>
          </p:cNvSpPr>
          <p:nvPr/>
        </p:nvSpPr>
        <p:spPr bwMode="auto">
          <a:xfrm>
            <a:off x="322263" y="5260975"/>
            <a:ext cx="8496300" cy="530225"/>
          </a:xfrm>
          <a:prstGeom prst="rect">
            <a:avLst/>
          </a:prstGeom>
          <a:solidFill>
            <a:srgbClr val="CCCCFF">
              <a:alpha val="21960"/>
            </a:srgbClr>
          </a:solidFill>
          <a:ln w="6350" algn="ctr">
            <a:solidFill>
              <a:srgbClr val="003399"/>
            </a:solidFill>
            <a:miter lim="800000"/>
            <a:headEnd/>
            <a:tailEnd/>
          </a:ln>
        </p:spPr>
        <p:txBody>
          <a:bodyPr anchor="ctr"/>
          <a:lstStyle/>
          <a:p>
            <a:pPr algn="ctr">
              <a:spcBef>
                <a:spcPct val="20000"/>
              </a:spcBef>
              <a:buFont typeface="Wingdings" pitchFamily="2" charset="2"/>
              <a:buNone/>
            </a:pPr>
            <a:r>
              <a:rPr lang="fr-FR" sz="1200">
                <a:solidFill>
                  <a:srgbClr val="0C419A"/>
                </a:solidFill>
                <a:latin typeface="Century Gothic" pitchFamily="34" charset="0"/>
                <a:cs typeface="Arial" pitchFamily="34" charset="0"/>
              </a:rPr>
              <a:t>Le Conseiller de l’Assurance Maladie est un facilitateur entre le patient et les professionnels de santé pour organiser à la fois son retour à domicile et son entrée dans le programme d’accompagnement</a:t>
            </a:r>
          </a:p>
        </p:txBody>
      </p:sp>
    </p:spTree>
    <p:custDataLst>
      <p:tags r:id="rId2"/>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t 3" hidden="1"/>
          <p:cNvGraphicFramePr>
            <a:graphicFrameLocks/>
          </p:cNvGraphicFramePr>
          <p:nvPr>
            <p:custDataLst>
              <p:tags r:id="rId3"/>
            </p:custDataLst>
          </p:nvPr>
        </p:nvGraphicFramePr>
        <p:xfrm>
          <a:off x="1588" y="1588"/>
          <a:ext cx="1587" cy="1587"/>
        </p:xfrm>
        <a:graphic>
          <a:graphicData uri="http://schemas.openxmlformats.org/presentationml/2006/ole">
            <p:oleObj spid="_x0000_s103476" name="think-cell Slide" r:id="rId49" imgW="360" imgH="360" progId="">
              <p:embed/>
            </p:oleObj>
          </a:graphicData>
        </a:graphic>
      </p:graphicFrame>
      <p:sp>
        <p:nvSpPr>
          <p:cNvPr id="103427" name="Text Box 4"/>
          <p:cNvSpPr txBox="1">
            <a:spLocks noChangeArrowheads="1"/>
          </p:cNvSpPr>
          <p:nvPr>
            <p:custDataLst>
              <p:tags r:id="rId4"/>
            </p:custDataLst>
          </p:nvPr>
        </p:nvSpPr>
        <p:spPr bwMode="auto">
          <a:xfrm>
            <a:off x="304800" y="17463"/>
            <a:ext cx="85407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1800">
                <a:solidFill>
                  <a:srgbClr val="0C419A"/>
                </a:solidFill>
                <a:latin typeface="Century Gothic" pitchFamily="34" charset="0"/>
                <a:cs typeface="Arial" pitchFamily="34" charset="0"/>
              </a:rPr>
              <a:t>Le détail du parcours proposé sur la base du guide de la Haute autorité de santé</a:t>
            </a:r>
          </a:p>
        </p:txBody>
      </p:sp>
      <p:sp>
        <p:nvSpPr>
          <p:cNvPr id="103428" name="Flèche droite 47"/>
          <p:cNvSpPr>
            <a:spLocks noChangeArrowheads="1"/>
          </p:cNvSpPr>
          <p:nvPr>
            <p:custDataLst>
              <p:tags r:id="rId5"/>
            </p:custDataLst>
          </p:nvPr>
        </p:nvSpPr>
        <p:spPr bwMode="auto">
          <a:xfrm>
            <a:off x="2138363" y="1060450"/>
            <a:ext cx="6535737" cy="396875"/>
          </a:xfrm>
          <a:prstGeom prst="rightArrow">
            <a:avLst>
              <a:gd name="adj1" fmla="val 100000"/>
              <a:gd name="adj2" fmla="val 48032"/>
            </a:avLst>
          </a:prstGeom>
          <a:solidFill>
            <a:srgbClr val="CCCCFF"/>
          </a:solidFill>
          <a:ln w="9525" algn="ctr">
            <a:solidFill>
              <a:srgbClr val="0C419A"/>
            </a:solidFill>
            <a:miter lim="800000"/>
            <a:headEnd/>
            <a:tailEnd/>
          </a:ln>
        </p:spPr>
        <p:txBody>
          <a:bodyPr anchor="ctr"/>
          <a:lstStyle/>
          <a:p>
            <a:pPr algn="ctr" defTabSz="912813">
              <a:spcBef>
                <a:spcPct val="20000"/>
              </a:spcBef>
            </a:pPr>
            <a:endParaRPr lang="fr-FR" sz="1100">
              <a:solidFill>
                <a:srgbClr val="0C419A"/>
              </a:solidFill>
              <a:latin typeface="Century Gothic" pitchFamily="34" charset="0"/>
              <a:cs typeface="Arial" pitchFamily="34" charset="0"/>
            </a:endParaRPr>
          </a:p>
        </p:txBody>
      </p:sp>
      <p:sp>
        <p:nvSpPr>
          <p:cNvPr id="60421" name="Rectangle 16"/>
          <p:cNvSpPr>
            <a:spLocks noChangeArrowheads="1"/>
          </p:cNvSpPr>
          <p:nvPr>
            <p:custDataLst>
              <p:tags r:id="rId6"/>
            </p:custDataLst>
          </p:nvPr>
        </p:nvSpPr>
        <p:spPr bwMode="auto">
          <a:xfrm>
            <a:off x="2459038" y="1046163"/>
            <a:ext cx="1295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miter lim="800000"/>
                <a:headEnd/>
                <a:tailEnd/>
              </a14:hiddenLine>
            </a:ext>
          </a:extLst>
        </p:spPr>
        <p:txBody>
          <a:bodyPr lIns="18000" tIns="10800" rIns="18000" bIns="10800" anchor="ctr"/>
          <a:lstStyle/>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Avant la sortie</a:t>
            </a:r>
          </a:p>
        </p:txBody>
      </p:sp>
      <p:sp>
        <p:nvSpPr>
          <p:cNvPr id="60422" name="Rectangle 16"/>
          <p:cNvSpPr>
            <a:spLocks noChangeArrowheads="1"/>
          </p:cNvSpPr>
          <p:nvPr>
            <p:custDataLst>
              <p:tags r:id="rId7"/>
            </p:custDataLst>
          </p:nvPr>
        </p:nvSpPr>
        <p:spPr bwMode="auto">
          <a:xfrm>
            <a:off x="6540500" y="1046163"/>
            <a:ext cx="122396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miter lim="800000"/>
                <a:headEnd/>
                <a:tailEnd/>
              </a14:hiddenLine>
            </a:ext>
          </a:extLst>
        </p:spPr>
        <p:txBody>
          <a:bodyPr lIns="18000" tIns="10800" rIns="18000" bIns="10800" anchor="ctr"/>
          <a:lstStyle/>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3</a:t>
            </a:r>
            <a:r>
              <a:rPr lang="fr-FR" sz="1050" baseline="30000">
                <a:solidFill>
                  <a:srgbClr val="0C419A"/>
                </a:solidFill>
                <a:latin typeface="Century Gothic" pitchFamily="34" charset="0"/>
                <a:cs typeface="Arial" pitchFamily="34" charset="0"/>
              </a:rPr>
              <a:t>e</a:t>
            </a:r>
            <a:r>
              <a:rPr lang="fr-FR" sz="1050">
                <a:solidFill>
                  <a:srgbClr val="0C419A"/>
                </a:solidFill>
                <a:latin typeface="Century Gothic" pitchFamily="34" charset="0"/>
                <a:cs typeface="Arial" pitchFamily="34" charset="0"/>
              </a:rPr>
              <a:t> au 6</a:t>
            </a:r>
            <a:r>
              <a:rPr lang="fr-FR" sz="1050" baseline="30000">
                <a:solidFill>
                  <a:srgbClr val="0C419A"/>
                </a:solidFill>
                <a:latin typeface="Century Gothic" pitchFamily="34" charset="0"/>
                <a:cs typeface="Arial" pitchFamily="34" charset="0"/>
              </a:rPr>
              <a:t>e</a:t>
            </a:r>
            <a:r>
              <a:rPr lang="fr-FR" sz="1050">
                <a:solidFill>
                  <a:srgbClr val="0C419A"/>
                </a:solidFill>
                <a:latin typeface="Century Gothic" pitchFamily="34" charset="0"/>
                <a:cs typeface="Arial" pitchFamily="34" charset="0"/>
              </a:rPr>
              <a:t> mois </a:t>
            </a:r>
            <a:br>
              <a:rPr lang="fr-FR" sz="1050">
                <a:solidFill>
                  <a:srgbClr val="0C419A"/>
                </a:solidFill>
                <a:latin typeface="Century Gothic" pitchFamily="34" charset="0"/>
                <a:cs typeface="Arial" pitchFamily="34" charset="0"/>
              </a:rPr>
            </a:br>
            <a:r>
              <a:rPr lang="fr-FR" sz="1050">
                <a:solidFill>
                  <a:srgbClr val="0C419A"/>
                </a:solidFill>
                <a:latin typeface="Century Gothic" pitchFamily="34" charset="0"/>
                <a:cs typeface="Arial" pitchFamily="34" charset="0"/>
              </a:rPr>
              <a:t>du programme</a:t>
            </a:r>
          </a:p>
        </p:txBody>
      </p:sp>
      <p:sp>
        <p:nvSpPr>
          <p:cNvPr id="60423" name="Rectangle 16"/>
          <p:cNvSpPr>
            <a:spLocks noChangeArrowheads="1"/>
          </p:cNvSpPr>
          <p:nvPr>
            <p:custDataLst>
              <p:tags r:id="rId8"/>
            </p:custDataLst>
          </p:nvPr>
        </p:nvSpPr>
        <p:spPr bwMode="auto">
          <a:xfrm>
            <a:off x="4427538" y="1046163"/>
            <a:ext cx="143986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miter lim="800000"/>
                <a:headEnd/>
                <a:tailEnd/>
              </a14:hiddenLine>
            </a:ext>
          </a:extLst>
        </p:spPr>
        <p:txBody>
          <a:bodyPr lIns="18000" tIns="10800" rIns="18000" bIns="10800" anchor="ctr"/>
          <a:lstStyle/>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1</a:t>
            </a:r>
            <a:r>
              <a:rPr lang="fr-FR" sz="1050" baseline="30000">
                <a:solidFill>
                  <a:srgbClr val="0C419A"/>
                </a:solidFill>
                <a:latin typeface="Century Gothic" pitchFamily="34" charset="0"/>
                <a:cs typeface="Arial" pitchFamily="34" charset="0"/>
              </a:rPr>
              <a:t>er</a:t>
            </a:r>
            <a:r>
              <a:rPr lang="fr-FR" sz="1050">
                <a:solidFill>
                  <a:srgbClr val="0C419A"/>
                </a:solidFill>
                <a:latin typeface="Century Gothic" pitchFamily="34" charset="0"/>
                <a:cs typeface="Arial" pitchFamily="34" charset="0"/>
              </a:rPr>
              <a:t> et 2</a:t>
            </a:r>
            <a:r>
              <a:rPr lang="fr-FR" sz="1050" baseline="30000">
                <a:solidFill>
                  <a:srgbClr val="0C419A"/>
                </a:solidFill>
                <a:latin typeface="Century Gothic" pitchFamily="34" charset="0"/>
                <a:cs typeface="Arial" pitchFamily="34" charset="0"/>
              </a:rPr>
              <a:t>e</a:t>
            </a:r>
            <a:r>
              <a:rPr lang="fr-FR" sz="1050">
                <a:solidFill>
                  <a:srgbClr val="0C419A"/>
                </a:solidFill>
                <a:latin typeface="Century Gothic" pitchFamily="34" charset="0"/>
                <a:cs typeface="Arial" pitchFamily="34" charset="0"/>
              </a:rPr>
              <a:t> mois du </a:t>
            </a:r>
            <a:br>
              <a:rPr lang="fr-FR" sz="1050">
                <a:solidFill>
                  <a:srgbClr val="0C419A"/>
                </a:solidFill>
                <a:latin typeface="Century Gothic" pitchFamily="34" charset="0"/>
                <a:cs typeface="Arial" pitchFamily="34" charset="0"/>
              </a:rPr>
            </a:br>
            <a:r>
              <a:rPr lang="fr-FR" sz="1050">
                <a:solidFill>
                  <a:srgbClr val="0C419A"/>
                </a:solidFill>
                <a:latin typeface="Century Gothic" pitchFamily="34" charset="0"/>
                <a:cs typeface="Arial" pitchFamily="34" charset="0"/>
              </a:rPr>
              <a:t>programme</a:t>
            </a:r>
          </a:p>
        </p:txBody>
      </p:sp>
      <p:sp>
        <p:nvSpPr>
          <p:cNvPr id="60424" name="Rectangle 16"/>
          <p:cNvSpPr>
            <a:spLocks noChangeArrowheads="1"/>
          </p:cNvSpPr>
          <p:nvPr>
            <p:custDataLst>
              <p:tags r:id="rId9"/>
            </p:custDataLst>
          </p:nvPr>
        </p:nvSpPr>
        <p:spPr bwMode="auto">
          <a:xfrm>
            <a:off x="184150" y="1531938"/>
            <a:ext cx="1835150" cy="871537"/>
          </a:xfrm>
          <a:prstGeom prst="rect">
            <a:avLst/>
          </a:prstGeom>
          <a:solidFill>
            <a:srgbClr val="CCCCFF"/>
          </a:solidFill>
          <a:ln w="9525" algn="ctr">
            <a:solidFill>
              <a:srgbClr val="0C419A"/>
            </a:solidFill>
            <a:miter lim="800000"/>
            <a:headEnd/>
            <a:tailEnd/>
          </a:ln>
        </p:spPr>
        <p:txBody>
          <a:bodyPr anchor="ctr"/>
          <a:lstStyle/>
          <a:p>
            <a:pPr algn="ctr" defTabSz="912813">
              <a:spcBef>
                <a:spcPct val="20000"/>
              </a:spcBef>
              <a:defRPr/>
            </a:pPr>
            <a:r>
              <a:rPr lang="fr-FR" sz="1050" dirty="0">
                <a:solidFill>
                  <a:srgbClr val="0C419A"/>
                </a:solidFill>
                <a:latin typeface="Century Gothic" pitchFamily="34" charset="0"/>
                <a:cs typeface="Arial" pitchFamily="34" charset="0"/>
              </a:rPr>
              <a:t>Organisation du retour à domicile</a:t>
            </a:r>
          </a:p>
        </p:txBody>
      </p:sp>
      <p:sp>
        <p:nvSpPr>
          <p:cNvPr id="60425" name="Rectangle 16"/>
          <p:cNvSpPr>
            <a:spLocks noChangeArrowheads="1"/>
          </p:cNvSpPr>
          <p:nvPr>
            <p:custDataLst>
              <p:tags r:id="rId10"/>
            </p:custDataLst>
          </p:nvPr>
        </p:nvSpPr>
        <p:spPr bwMode="auto">
          <a:xfrm>
            <a:off x="180975" y="2443163"/>
            <a:ext cx="1046163" cy="1785937"/>
          </a:xfrm>
          <a:prstGeom prst="rect">
            <a:avLst/>
          </a:prstGeom>
          <a:solidFill>
            <a:srgbClr val="CCCCFF"/>
          </a:solidFill>
          <a:ln w="9525" algn="ctr">
            <a:solidFill>
              <a:srgbClr val="0C419A"/>
            </a:solidFill>
            <a:miter lim="800000"/>
            <a:headEnd/>
            <a:tailEnd/>
          </a:ln>
        </p:spPr>
        <p:txBody>
          <a:bodyPr anchor="ctr"/>
          <a:lstStyle/>
          <a:p>
            <a:pPr algn="ctr" defTabSz="912813">
              <a:spcBef>
                <a:spcPct val="20000"/>
              </a:spcBef>
              <a:defRPr/>
            </a:pPr>
            <a:r>
              <a:rPr lang="fr-FR" sz="1050">
                <a:solidFill>
                  <a:srgbClr val="0C419A"/>
                </a:solidFill>
                <a:latin typeface="Century Gothic" pitchFamily="34" charset="0"/>
                <a:cs typeface="Arial" pitchFamily="34" charset="0"/>
              </a:rPr>
              <a:t>Rappels d’éducation </a:t>
            </a:r>
          </a:p>
          <a:p>
            <a:pPr algn="ctr" defTabSz="912813">
              <a:spcBef>
                <a:spcPct val="20000"/>
              </a:spcBef>
              <a:defRPr/>
            </a:pPr>
            <a:r>
              <a:rPr lang="fr-FR" sz="1050">
                <a:solidFill>
                  <a:srgbClr val="0C419A"/>
                </a:solidFill>
                <a:latin typeface="Century Gothic" pitchFamily="34" charset="0"/>
                <a:cs typeface="Arial" pitchFamily="34" charset="0"/>
              </a:rPr>
              <a:t>&amp; </a:t>
            </a:r>
          </a:p>
          <a:p>
            <a:pPr algn="ctr" defTabSz="912813">
              <a:spcBef>
                <a:spcPct val="20000"/>
              </a:spcBef>
              <a:defRPr/>
            </a:pPr>
            <a:r>
              <a:rPr lang="fr-FR" sz="1050">
                <a:solidFill>
                  <a:srgbClr val="0C419A"/>
                </a:solidFill>
                <a:latin typeface="Century Gothic" pitchFamily="34" charset="0"/>
                <a:cs typeface="Arial" pitchFamily="34" charset="0"/>
              </a:rPr>
              <a:t>surveillance</a:t>
            </a:r>
          </a:p>
        </p:txBody>
      </p:sp>
      <p:sp>
        <p:nvSpPr>
          <p:cNvPr id="60426" name="Rectangle 16"/>
          <p:cNvSpPr>
            <a:spLocks noChangeArrowheads="1"/>
          </p:cNvSpPr>
          <p:nvPr>
            <p:custDataLst>
              <p:tags r:id="rId11"/>
            </p:custDataLst>
          </p:nvPr>
        </p:nvSpPr>
        <p:spPr bwMode="auto">
          <a:xfrm>
            <a:off x="2193925" y="1522413"/>
            <a:ext cx="1784350" cy="490537"/>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Rencontre avec le conseiller AM en face à face à l’hôpital</a:t>
            </a:r>
          </a:p>
        </p:txBody>
      </p:sp>
      <p:sp>
        <p:nvSpPr>
          <p:cNvPr id="60427" name="Rectangle 16"/>
          <p:cNvSpPr>
            <a:spLocks noChangeArrowheads="1"/>
          </p:cNvSpPr>
          <p:nvPr>
            <p:custDataLst>
              <p:tags r:id="rId12"/>
            </p:custDataLst>
          </p:nvPr>
        </p:nvSpPr>
        <p:spPr bwMode="auto">
          <a:xfrm>
            <a:off x="2225675" y="2636838"/>
            <a:ext cx="1784350" cy="1671637"/>
          </a:xfrm>
          <a:prstGeom prst="rect">
            <a:avLst/>
          </a:prstGeom>
          <a:solidFill>
            <a:srgbClr val="FFFFCC"/>
          </a:solidFill>
          <a:ln w="6350" algn="ctr">
            <a:solidFill>
              <a:srgbClr val="FF9933"/>
            </a:solidFill>
            <a:prstDash val="dash"/>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Éducation éventuellement réalisée par l’équipe hospitalière</a:t>
            </a:r>
          </a:p>
        </p:txBody>
      </p:sp>
      <p:sp>
        <p:nvSpPr>
          <p:cNvPr id="60428" name="Rectangle 17"/>
          <p:cNvSpPr>
            <a:spLocks noChangeArrowheads="1"/>
          </p:cNvSpPr>
          <p:nvPr>
            <p:custDataLst>
              <p:tags r:id="rId13"/>
            </p:custDataLst>
          </p:nvPr>
        </p:nvSpPr>
        <p:spPr bwMode="auto">
          <a:xfrm>
            <a:off x="2105025" y="608013"/>
            <a:ext cx="4032250" cy="215900"/>
          </a:xfrm>
          <a:prstGeom prst="leftRightArrow">
            <a:avLst>
              <a:gd name="adj1" fmla="val 100000"/>
              <a:gd name="adj2" fmla="val 58796"/>
            </a:avLst>
          </a:prstGeom>
          <a:solidFill>
            <a:srgbClr val="CCCCFF">
              <a:alpha val="21960"/>
            </a:srgbClr>
          </a:solidFill>
          <a:ln w="6350" algn="ctr">
            <a:solidFill>
              <a:srgbClr val="003399"/>
            </a:solidFill>
            <a:miter lim="800000"/>
            <a:headEnd/>
            <a:tailEnd/>
          </a:ln>
        </p:spPr>
        <p:txBody>
          <a:bodyPr anchor="ctr"/>
          <a:lstStyle/>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Tronc commun</a:t>
            </a:r>
          </a:p>
        </p:txBody>
      </p:sp>
      <p:sp>
        <p:nvSpPr>
          <p:cNvPr id="60429" name="Rectangle 16"/>
          <p:cNvSpPr>
            <a:spLocks noChangeArrowheads="1"/>
          </p:cNvSpPr>
          <p:nvPr>
            <p:custDataLst>
              <p:tags r:id="rId14"/>
            </p:custDataLst>
          </p:nvPr>
        </p:nvSpPr>
        <p:spPr bwMode="auto">
          <a:xfrm>
            <a:off x="1300163" y="2443163"/>
            <a:ext cx="719137" cy="788987"/>
          </a:xfrm>
          <a:prstGeom prst="rect">
            <a:avLst/>
          </a:prstGeom>
          <a:solidFill>
            <a:srgbClr val="CCCCFF">
              <a:alpha val="21960"/>
            </a:srgbClr>
          </a:solidFill>
          <a:ln w="6350" algn="ctr">
            <a:solidFill>
              <a:srgbClr val="003399"/>
            </a:solidFill>
            <a:miter lim="800000"/>
            <a:headEnd/>
            <a:tailEnd/>
          </a:ln>
        </p:spPr>
        <p:txBody>
          <a:bodyPr lIns="18000" tIns="10800" rIns="18000" bIns="10800" anchor="ctr"/>
          <a:lstStyle/>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NYHA IV</a:t>
            </a:r>
          </a:p>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et</a:t>
            </a:r>
          </a:p>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NYHA III</a:t>
            </a:r>
          </a:p>
        </p:txBody>
      </p:sp>
      <p:sp>
        <p:nvSpPr>
          <p:cNvPr id="60430" name="Rectangle 16"/>
          <p:cNvSpPr>
            <a:spLocks noChangeArrowheads="1"/>
          </p:cNvSpPr>
          <p:nvPr>
            <p:custDataLst>
              <p:tags r:id="rId15"/>
            </p:custDataLst>
          </p:nvPr>
        </p:nvSpPr>
        <p:spPr bwMode="auto">
          <a:xfrm>
            <a:off x="1300163" y="3460750"/>
            <a:ext cx="719137" cy="760413"/>
          </a:xfrm>
          <a:prstGeom prst="rect">
            <a:avLst/>
          </a:prstGeom>
          <a:solidFill>
            <a:srgbClr val="CCCCFF">
              <a:alpha val="21960"/>
            </a:srgbClr>
          </a:solidFill>
          <a:ln w="6350" algn="ctr">
            <a:solidFill>
              <a:srgbClr val="003399"/>
            </a:solidFill>
            <a:miter lim="800000"/>
            <a:headEnd/>
            <a:tailEnd/>
          </a:ln>
        </p:spPr>
        <p:txBody>
          <a:bodyPr lIns="18000" tIns="10800" rIns="18000" bIns="10800" anchor="ctr"/>
          <a:lstStyle/>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NYHA II</a:t>
            </a:r>
          </a:p>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et</a:t>
            </a:r>
          </a:p>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NYHA I</a:t>
            </a:r>
          </a:p>
        </p:txBody>
      </p:sp>
      <p:sp>
        <p:nvSpPr>
          <p:cNvPr id="60431" name="Rectangle 16"/>
          <p:cNvSpPr>
            <a:spLocks noChangeArrowheads="1"/>
          </p:cNvSpPr>
          <p:nvPr>
            <p:custDataLst>
              <p:tags r:id="rId16"/>
            </p:custDataLst>
          </p:nvPr>
        </p:nvSpPr>
        <p:spPr bwMode="auto">
          <a:xfrm>
            <a:off x="4178300" y="2435225"/>
            <a:ext cx="1816100" cy="1724025"/>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1 visite hebdomadaire réalisée par un infirmier formé</a:t>
            </a:r>
          </a:p>
          <a:p>
            <a:pPr algn="ctr">
              <a:spcBef>
                <a:spcPct val="20000"/>
              </a:spcBef>
              <a:buFont typeface="Wingdings" pitchFamily="2" charset="2"/>
              <a:buNone/>
              <a:defRPr/>
            </a:pPr>
            <a:endParaRPr lang="fr-FR" sz="1050" dirty="0">
              <a:solidFill>
                <a:srgbClr val="0C419A"/>
              </a:solidFill>
              <a:latin typeface="Century Gothic" pitchFamily="34" charset="0"/>
              <a:cs typeface="Arial" pitchFamily="34" charset="0"/>
            </a:endParaRPr>
          </a:p>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sym typeface="Wingdings" pitchFamily="2" charset="2"/>
              </a:rPr>
              <a:t> 8 visites</a:t>
            </a:r>
            <a:endParaRPr lang="fr-FR" sz="1050" dirty="0">
              <a:solidFill>
                <a:srgbClr val="0C419A"/>
              </a:solidFill>
              <a:latin typeface="Century Gothic" pitchFamily="34" charset="0"/>
              <a:cs typeface="Arial" pitchFamily="34" charset="0"/>
            </a:endParaRPr>
          </a:p>
        </p:txBody>
      </p:sp>
      <p:sp>
        <p:nvSpPr>
          <p:cNvPr id="60432" name="Rectangle 17"/>
          <p:cNvSpPr>
            <a:spLocks noChangeArrowheads="1"/>
          </p:cNvSpPr>
          <p:nvPr>
            <p:custDataLst>
              <p:tags r:id="rId17"/>
            </p:custDataLst>
          </p:nvPr>
        </p:nvSpPr>
        <p:spPr bwMode="auto">
          <a:xfrm>
            <a:off x="6210300" y="608013"/>
            <a:ext cx="2357438" cy="215900"/>
          </a:xfrm>
          <a:prstGeom prst="leftRightArrow">
            <a:avLst>
              <a:gd name="adj1" fmla="val 100000"/>
              <a:gd name="adj2" fmla="val 70368"/>
            </a:avLst>
          </a:prstGeom>
          <a:solidFill>
            <a:srgbClr val="CCCCFF">
              <a:alpha val="21960"/>
            </a:srgbClr>
          </a:solidFill>
          <a:ln w="6350" algn="ctr">
            <a:solidFill>
              <a:srgbClr val="003399"/>
            </a:solidFill>
            <a:miter lim="800000"/>
            <a:headEnd/>
            <a:tailEnd/>
          </a:ln>
        </p:spPr>
        <p:txBody>
          <a:bodyPr anchor="ctr"/>
          <a:lstStyle/>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Suivi spécifique</a:t>
            </a:r>
          </a:p>
        </p:txBody>
      </p:sp>
      <p:sp>
        <p:nvSpPr>
          <p:cNvPr id="60433" name="Rectangle 16"/>
          <p:cNvSpPr>
            <a:spLocks noChangeArrowheads="1"/>
          </p:cNvSpPr>
          <p:nvPr>
            <p:custDataLst>
              <p:tags r:id="rId18"/>
            </p:custDataLst>
          </p:nvPr>
        </p:nvSpPr>
        <p:spPr bwMode="auto">
          <a:xfrm>
            <a:off x="6291263" y="1493838"/>
            <a:ext cx="2190750" cy="863600"/>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a:solidFill>
                  <a:srgbClr val="0C419A"/>
                </a:solidFill>
                <a:latin typeface="Century Gothic" pitchFamily="34" charset="0"/>
                <a:cs typeface="Arial" pitchFamily="34" charset="0"/>
              </a:rPr>
              <a:t>Bilan final</a:t>
            </a:r>
          </a:p>
        </p:txBody>
      </p:sp>
      <p:sp>
        <p:nvSpPr>
          <p:cNvPr id="60434" name="Rectangle 16"/>
          <p:cNvSpPr>
            <a:spLocks noChangeArrowheads="1"/>
          </p:cNvSpPr>
          <p:nvPr>
            <p:custDataLst>
              <p:tags r:id="rId19"/>
            </p:custDataLst>
          </p:nvPr>
        </p:nvSpPr>
        <p:spPr bwMode="auto">
          <a:xfrm>
            <a:off x="6259513" y="2497138"/>
            <a:ext cx="2232025" cy="814387"/>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1 visite bimensuelle </a:t>
            </a:r>
          </a:p>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par un infirmier formé</a:t>
            </a:r>
          </a:p>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sym typeface="Wingdings" pitchFamily="2" charset="2"/>
              </a:rPr>
              <a:t> 8 visites</a:t>
            </a:r>
            <a:endParaRPr lang="fr-FR" sz="1050" dirty="0">
              <a:solidFill>
                <a:srgbClr val="0C419A"/>
              </a:solidFill>
              <a:latin typeface="Century Gothic" pitchFamily="34" charset="0"/>
              <a:cs typeface="Arial" pitchFamily="34" charset="0"/>
            </a:endParaRPr>
          </a:p>
        </p:txBody>
      </p:sp>
      <p:sp>
        <p:nvSpPr>
          <p:cNvPr id="60435" name="Rectangle 16"/>
          <p:cNvSpPr>
            <a:spLocks noChangeArrowheads="1"/>
          </p:cNvSpPr>
          <p:nvPr>
            <p:custDataLst>
              <p:tags r:id="rId20"/>
            </p:custDataLst>
          </p:nvPr>
        </p:nvSpPr>
        <p:spPr bwMode="auto">
          <a:xfrm>
            <a:off x="6278563" y="3454400"/>
            <a:ext cx="2232025" cy="687388"/>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Poursuite accompagnement par  </a:t>
            </a:r>
            <a:br>
              <a:rPr lang="fr-FR" sz="1050" dirty="0">
                <a:solidFill>
                  <a:srgbClr val="0C419A"/>
                </a:solidFill>
                <a:latin typeface="Century Gothic" pitchFamily="34" charset="0"/>
                <a:cs typeface="Arial" pitchFamily="34" charset="0"/>
              </a:rPr>
            </a:br>
            <a:r>
              <a:rPr lang="fr-FR" sz="1050" dirty="0">
                <a:solidFill>
                  <a:srgbClr val="0C419A"/>
                </a:solidFill>
                <a:latin typeface="Century Gothic" pitchFamily="34" charset="0"/>
                <a:cs typeface="Arial" pitchFamily="34" charset="0"/>
              </a:rPr>
              <a:t>2 courriers : rappels des messages de prévention</a:t>
            </a:r>
          </a:p>
        </p:txBody>
      </p:sp>
      <p:sp>
        <p:nvSpPr>
          <p:cNvPr id="60436" name="Rectangle 16"/>
          <p:cNvSpPr>
            <a:spLocks noChangeArrowheads="1"/>
          </p:cNvSpPr>
          <p:nvPr>
            <p:custDataLst>
              <p:tags r:id="rId21"/>
            </p:custDataLst>
          </p:nvPr>
        </p:nvSpPr>
        <p:spPr bwMode="auto">
          <a:xfrm>
            <a:off x="2193925" y="2058988"/>
            <a:ext cx="1784350" cy="498475"/>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Organisation 1er RDV médecin, cardiologue, infirmier</a:t>
            </a:r>
          </a:p>
        </p:txBody>
      </p:sp>
      <p:sp>
        <p:nvSpPr>
          <p:cNvPr id="60437" name="Rectangle 16"/>
          <p:cNvSpPr>
            <a:spLocks noChangeArrowheads="1"/>
          </p:cNvSpPr>
          <p:nvPr>
            <p:custDataLst>
              <p:tags r:id="rId22"/>
            </p:custDataLst>
          </p:nvPr>
        </p:nvSpPr>
        <p:spPr bwMode="auto">
          <a:xfrm>
            <a:off x="4178300" y="1509713"/>
            <a:ext cx="881063" cy="863600"/>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Suivi de la réalisation </a:t>
            </a:r>
          </a:p>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des 1ers RDV (médecin + infirmier)</a:t>
            </a:r>
          </a:p>
        </p:txBody>
      </p:sp>
      <p:sp>
        <p:nvSpPr>
          <p:cNvPr id="60438" name="Rectangle 16"/>
          <p:cNvSpPr>
            <a:spLocks noChangeArrowheads="1"/>
          </p:cNvSpPr>
          <p:nvPr>
            <p:custDataLst>
              <p:tags r:id="rId23"/>
            </p:custDataLst>
          </p:nvPr>
        </p:nvSpPr>
        <p:spPr bwMode="auto">
          <a:xfrm>
            <a:off x="5116513" y="1503363"/>
            <a:ext cx="881062" cy="863600"/>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Bilan </a:t>
            </a:r>
          </a:p>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à 2 mois</a:t>
            </a:r>
          </a:p>
        </p:txBody>
      </p:sp>
      <p:sp>
        <p:nvSpPr>
          <p:cNvPr id="60439" name="Rectangle 16"/>
          <p:cNvSpPr>
            <a:spLocks noChangeArrowheads="1"/>
          </p:cNvSpPr>
          <p:nvPr>
            <p:custDataLst>
              <p:tags r:id="rId24"/>
            </p:custDataLst>
          </p:nvPr>
        </p:nvSpPr>
        <p:spPr bwMode="auto">
          <a:xfrm>
            <a:off x="4178300" y="4229100"/>
            <a:ext cx="879475" cy="963613"/>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Consultation sous 8 jours</a:t>
            </a:r>
          </a:p>
        </p:txBody>
      </p:sp>
      <p:sp>
        <p:nvSpPr>
          <p:cNvPr id="60440" name="Rectangle 16"/>
          <p:cNvSpPr>
            <a:spLocks noChangeArrowheads="1"/>
          </p:cNvSpPr>
          <p:nvPr>
            <p:custDataLst>
              <p:tags r:id="rId25"/>
            </p:custDataLst>
          </p:nvPr>
        </p:nvSpPr>
        <p:spPr bwMode="auto">
          <a:xfrm>
            <a:off x="5116513" y="4229100"/>
            <a:ext cx="936625" cy="963613"/>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Consultation longue à 2 mois +coordination avec le cardiologue</a:t>
            </a:r>
          </a:p>
        </p:txBody>
      </p:sp>
      <p:sp>
        <p:nvSpPr>
          <p:cNvPr id="60441" name="Rectangle 16"/>
          <p:cNvSpPr>
            <a:spLocks noChangeArrowheads="1"/>
          </p:cNvSpPr>
          <p:nvPr>
            <p:custDataLst>
              <p:tags r:id="rId26"/>
            </p:custDataLst>
          </p:nvPr>
        </p:nvSpPr>
        <p:spPr bwMode="auto">
          <a:xfrm>
            <a:off x="180975" y="4319588"/>
            <a:ext cx="1835150" cy="771525"/>
          </a:xfrm>
          <a:prstGeom prst="rect">
            <a:avLst/>
          </a:prstGeom>
          <a:solidFill>
            <a:srgbClr val="CCCCFF"/>
          </a:solidFill>
          <a:ln w="9525" algn="ctr">
            <a:solidFill>
              <a:srgbClr val="0C419A"/>
            </a:solidFill>
            <a:miter lim="800000"/>
            <a:headEnd/>
            <a:tailEnd/>
          </a:ln>
        </p:spPr>
        <p:txBody>
          <a:bodyPr anchor="ctr"/>
          <a:lstStyle/>
          <a:p>
            <a:pPr algn="ctr" defTabSz="912813">
              <a:spcBef>
                <a:spcPct val="20000"/>
              </a:spcBef>
              <a:defRPr/>
            </a:pPr>
            <a:r>
              <a:rPr lang="fr-FR" sz="1050">
                <a:solidFill>
                  <a:srgbClr val="0C419A"/>
                </a:solidFill>
                <a:latin typeface="Century Gothic" pitchFamily="34" charset="0"/>
                <a:cs typeface="Arial" pitchFamily="34" charset="0"/>
              </a:rPr>
              <a:t>Consultations </a:t>
            </a:r>
            <a:br>
              <a:rPr lang="fr-FR" sz="1050">
                <a:solidFill>
                  <a:srgbClr val="0C419A"/>
                </a:solidFill>
                <a:latin typeface="Century Gothic" pitchFamily="34" charset="0"/>
                <a:cs typeface="Arial" pitchFamily="34" charset="0"/>
              </a:rPr>
            </a:br>
            <a:r>
              <a:rPr lang="fr-FR" sz="1050">
                <a:solidFill>
                  <a:srgbClr val="0C419A"/>
                </a:solidFill>
                <a:latin typeface="Century Gothic" pitchFamily="34" charset="0"/>
                <a:cs typeface="Arial" pitchFamily="34" charset="0"/>
              </a:rPr>
              <a:t>médecin traitant</a:t>
            </a:r>
          </a:p>
        </p:txBody>
      </p:sp>
      <p:sp>
        <p:nvSpPr>
          <p:cNvPr id="60442" name="Rectangle 16"/>
          <p:cNvSpPr>
            <a:spLocks noChangeArrowheads="1"/>
          </p:cNvSpPr>
          <p:nvPr>
            <p:custDataLst>
              <p:tags r:id="rId27"/>
            </p:custDataLst>
          </p:nvPr>
        </p:nvSpPr>
        <p:spPr bwMode="auto">
          <a:xfrm>
            <a:off x="184150" y="5156200"/>
            <a:ext cx="1831975" cy="479425"/>
          </a:xfrm>
          <a:prstGeom prst="rect">
            <a:avLst/>
          </a:prstGeom>
          <a:solidFill>
            <a:srgbClr val="CCCCFF"/>
          </a:solidFill>
          <a:ln w="9525" algn="ctr">
            <a:solidFill>
              <a:srgbClr val="0C419A"/>
            </a:solidFill>
            <a:miter lim="800000"/>
            <a:headEnd/>
            <a:tailEnd/>
          </a:ln>
        </p:spPr>
        <p:txBody>
          <a:bodyPr anchor="ctr"/>
          <a:lstStyle/>
          <a:p>
            <a:pPr algn="ctr" defTabSz="912813">
              <a:spcBef>
                <a:spcPct val="20000"/>
              </a:spcBef>
              <a:defRPr/>
            </a:pPr>
            <a:r>
              <a:rPr lang="fr-FR" sz="1050">
                <a:solidFill>
                  <a:srgbClr val="0C419A"/>
                </a:solidFill>
                <a:latin typeface="Century Gothic" pitchFamily="34" charset="0"/>
                <a:cs typeface="Arial" pitchFamily="34" charset="0"/>
              </a:rPr>
              <a:t>Consultations </a:t>
            </a:r>
          </a:p>
          <a:p>
            <a:pPr algn="ctr" defTabSz="912813">
              <a:spcBef>
                <a:spcPct val="20000"/>
              </a:spcBef>
              <a:defRPr/>
            </a:pPr>
            <a:r>
              <a:rPr lang="fr-FR" sz="1050">
                <a:solidFill>
                  <a:srgbClr val="0C419A"/>
                </a:solidFill>
                <a:latin typeface="Century Gothic" pitchFamily="34" charset="0"/>
                <a:cs typeface="Arial" pitchFamily="34" charset="0"/>
              </a:rPr>
              <a:t>cardiologue </a:t>
            </a:r>
          </a:p>
        </p:txBody>
      </p:sp>
      <p:cxnSp>
        <p:nvCxnSpPr>
          <p:cNvPr id="103451" name="Connecteur droit 51"/>
          <p:cNvCxnSpPr>
            <a:cxnSpLocks noChangeShapeType="1"/>
          </p:cNvCxnSpPr>
          <p:nvPr>
            <p:custDataLst>
              <p:tags r:id="rId28"/>
            </p:custDataLst>
          </p:nvPr>
        </p:nvCxnSpPr>
        <p:spPr bwMode="auto">
          <a:xfrm>
            <a:off x="2116138" y="1050925"/>
            <a:ext cx="0" cy="4627563"/>
          </a:xfrm>
          <a:prstGeom prst="line">
            <a:avLst/>
          </a:prstGeom>
          <a:noFill/>
          <a:ln w="19050" algn="ctr">
            <a:solidFill>
              <a:srgbClr val="0C419A"/>
            </a:solidFill>
            <a:prstDash val="sysDash"/>
            <a:miter lim="800000"/>
            <a:headEnd/>
            <a:tailEnd/>
          </a:ln>
          <a:extLst>
            <a:ext uri="{909E8E84-426E-40DD-AFC4-6F175D3DCCD1}">
              <a14:hiddenFill xmlns:a14="http://schemas.microsoft.com/office/drawing/2010/main" xmlns="">
                <a:noFill/>
              </a14:hiddenFill>
            </a:ext>
          </a:extLst>
        </p:spPr>
      </p:cxnSp>
      <p:cxnSp>
        <p:nvCxnSpPr>
          <p:cNvPr id="103452" name="Connecteur droit 52"/>
          <p:cNvCxnSpPr>
            <a:cxnSpLocks noChangeShapeType="1"/>
          </p:cNvCxnSpPr>
          <p:nvPr>
            <p:custDataLst>
              <p:tags r:id="rId29"/>
            </p:custDataLst>
          </p:nvPr>
        </p:nvCxnSpPr>
        <p:spPr bwMode="auto">
          <a:xfrm>
            <a:off x="4081463" y="1016000"/>
            <a:ext cx="19050" cy="4662488"/>
          </a:xfrm>
          <a:prstGeom prst="line">
            <a:avLst/>
          </a:prstGeom>
          <a:noFill/>
          <a:ln w="19050" algn="ctr">
            <a:solidFill>
              <a:srgbClr val="0C419A"/>
            </a:solidFill>
            <a:prstDash val="sysDash"/>
            <a:miter lim="800000"/>
            <a:headEnd/>
            <a:tailEnd/>
          </a:ln>
          <a:extLst>
            <a:ext uri="{909E8E84-426E-40DD-AFC4-6F175D3DCCD1}">
              <a14:hiddenFill xmlns:a14="http://schemas.microsoft.com/office/drawing/2010/main" xmlns="">
                <a:noFill/>
              </a14:hiddenFill>
            </a:ext>
          </a:extLst>
        </p:spPr>
      </p:cxnSp>
      <p:cxnSp>
        <p:nvCxnSpPr>
          <p:cNvPr id="103453" name="Connecteur droit 53"/>
          <p:cNvCxnSpPr>
            <a:cxnSpLocks noChangeShapeType="1"/>
          </p:cNvCxnSpPr>
          <p:nvPr>
            <p:custDataLst>
              <p:tags r:id="rId30"/>
            </p:custDataLst>
          </p:nvPr>
        </p:nvCxnSpPr>
        <p:spPr bwMode="auto">
          <a:xfrm>
            <a:off x="6203950" y="1016000"/>
            <a:ext cx="0" cy="4662488"/>
          </a:xfrm>
          <a:prstGeom prst="line">
            <a:avLst/>
          </a:prstGeom>
          <a:noFill/>
          <a:ln w="19050" algn="ctr">
            <a:solidFill>
              <a:srgbClr val="0C419A"/>
            </a:solidFill>
            <a:prstDash val="sysDash"/>
            <a:miter lim="800000"/>
            <a:headEnd/>
            <a:tailEnd/>
          </a:ln>
          <a:extLst>
            <a:ext uri="{909E8E84-426E-40DD-AFC4-6F175D3DCCD1}">
              <a14:hiddenFill xmlns:a14="http://schemas.microsoft.com/office/drawing/2010/main" xmlns="">
                <a:noFill/>
              </a14:hiddenFill>
            </a:ext>
          </a:extLst>
        </p:spPr>
      </p:cxnSp>
      <p:sp>
        <p:nvSpPr>
          <p:cNvPr id="60446" name="Rectangle 16"/>
          <p:cNvSpPr>
            <a:spLocks noChangeArrowheads="1"/>
          </p:cNvSpPr>
          <p:nvPr>
            <p:custDataLst>
              <p:tags r:id="rId31"/>
            </p:custDataLst>
          </p:nvPr>
        </p:nvSpPr>
        <p:spPr bwMode="auto">
          <a:xfrm>
            <a:off x="4178300" y="5253038"/>
            <a:ext cx="1874838" cy="382587"/>
          </a:xfrm>
          <a:prstGeom prst="rect">
            <a:avLst/>
          </a:prstGeom>
          <a:solidFill>
            <a:srgbClr val="E5E5FF"/>
          </a:solidFill>
          <a:ln w="6350" algn="ctr">
            <a:solidFill>
              <a:srgbClr val="003399"/>
            </a:solidFill>
            <a:miter lim="800000"/>
            <a:headEnd/>
            <a:tailEnd/>
          </a:ln>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Consultation après 1 mois</a:t>
            </a:r>
          </a:p>
        </p:txBody>
      </p:sp>
      <p:grpSp>
        <p:nvGrpSpPr>
          <p:cNvPr id="103455" name="Groupe 1"/>
          <p:cNvGrpSpPr>
            <a:grpSpLocks/>
          </p:cNvGrpSpPr>
          <p:nvPr>
            <p:custDataLst>
              <p:tags r:id="rId32"/>
            </p:custDataLst>
          </p:nvPr>
        </p:nvGrpSpPr>
        <p:grpSpPr bwMode="auto">
          <a:xfrm>
            <a:off x="163513" y="5162550"/>
            <a:ext cx="323850" cy="341313"/>
            <a:chOff x="7027817" y="5066166"/>
            <a:chExt cx="845389" cy="871537"/>
          </a:xfrm>
        </p:grpSpPr>
        <p:sp>
          <p:nvSpPr>
            <p:cNvPr id="103470" name="Rectangle 16"/>
            <p:cNvSpPr>
              <a:spLocks noChangeArrowheads="1"/>
            </p:cNvSpPr>
            <p:nvPr>
              <p:custDataLst>
                <p:tags r:id="rId46"/>
              </p:custDataLst>
            </p:nvPr>
          </p:nvSpPr>
          <p:spPr bwMode="auto">
            <a:xfrm>
              <a:off x="7027817" y="5066166"/>
              <a:ext cx="845389" cy="871537"/>
            </a:xfrm>
            <a:prstGeom prst="rect">
              <a:avLst/>
            </a:prstGeom>
            <a:solidFill>
              <a:schemeClr val="bg1"/>
            </a:solidFill>
            <a:ln w="9525" algn="ctr">
              <a:solidFill>
                <a:srgbClr val="0C419A"/>
              </a:solidFill>
              <a:miter lim="800000"/>
              <a:headEnd/>
              <a:tailEnd/>
            </a:ln>
          </p:spPr>
          <p:txBody>
            <a:bodyPr anchor="ctr"/>
            <a:lstStyle/>
            <a:p>
              <a:pPr algn="ctr" defTabSz="912813">
                <a:spcBef>
                  <a:spcPct val="20000"/>
                </a:spcBef>
              </a:pPr>
              <a:endParaRPr lang="fr-FR" sz="1100">
                <a:solidFill>
                  <a:srgbClr val="0C419A"/>
                </a:solidFill>
                <a:latin typeface="Century Gothic" pitchFamily="34" charset="0"/>
                <a:cs typeface="Arial" pitchFamily="34" charset="0"/>
              </a:endParaRPr>
            </a:p>
          </p:txBody>
        </p:sp>
        <p:pic>
          <p:nvPicPr>
            <p:cNvPr id="103471" name="Picture 27" descr="Cardiologist with Shadow ico"/>
            <p:cNvPicPr>
              <a:picLocks noChangeAspect="1" noChangeArrowheads="1"/>
            </p:cNvPicPr>
            <p:nvPr/>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122497" y="5141571"/>
              <a:ext cx="72072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456" name="Groupe 2"/>
          <p:cNvGrpSpPr>
            <a:grpSpLocks/>
          </p:cNvGrpSpPr>
          <p:nvPr>
            <p:custDataLst>
              <p:tags r:id="rId33"/>
            </p:custDataLst>
          </p:nvPr>
        </p:nvGrpSpPr>
        <p:grpSpPr bwMode="auto">
          <a:xfrm>
            <a:off x="157163" y="4313238"/>
            <a:ext cx="323850" cy="341312"/>
            <a:chOff x="7084144" y="4931842"/>
            <a:chExt cx="324000" cy="341880"/>
          </a:xfrm>
        </p:grpSpPr>
        <p:sp>
          <p:nvSpPr>
            <p:cNvPr id="103468" name="Rectangle 16"/>
            <p:cNvSpPr>
              <a:spLocks noChangeArrowheads="1"/>
            </p:cNvSpPr>
            <p:nvPr>
              <p:custDataLst>
                <p:tags r:id="rId45"/>
              </p:custDataLst>
            </p:nvPr>
          </p:nvSpPr>
          <p:spPr bwMode="auto">
            <a:xfrm>
              <a:off x="7084144" y="4931842"/>
              <a:ext cx="324000" cy="341880"/>
            </a:xfrm>
            <a:prstGeom prst="rect">
              <a:avLst/>
            </a:prstGeom>
            <a:solidFill>
              <a:schemeClr val="bg1"/>
            </a:solidFill>
            <a:ln w="9525" algn="ctr">
              <a:solidFill>
                <a:srgbClr val="0C419A"/>
              </a:solidFill>
              <a:miter lim="800000"/>
              <a:headEnd/>
              <a:tailEnd/>
            </a:ln>
          </p:spPr>
          <p:txBody>
            <a:bodyPr anchor="ctr"/>
            <a:lstStyle/>
            <a:p>
              <a:pPr algn="ctr" defTabSz="912813">
                <a:spcBef>
                  <a:spcPct val="20000"/>
                </a:spcBef>
              </a:pPr>
              <a:endParaRPr lang="fr-FR" sz="1100">
                <a:solidFill>
                  <a:srgbClr val="0C419A"/>
                </a:solidFill>
                <a:latin typeface="Century Gothic" pitchFamily="34" charset="0"/>
                <a:cs typeface="Arial" pitchFamily="34" charset="0"/>
              </a:endParaRPr>
            </a:p>
          </p:txBody>
        </p:sp>
        <p:pic>
          <p:nvPicPr>
            <p:cNvPr id="103469" name="Picture 40"/>
            <p:cNvPicPr>
              <a:picLocks noChangeAspect="1" noChangeArrowheads="1"/>
            </p:cNvPicPr>
            <p:nvPr/>
          </p:nvPicPr>
          <p:blipFill>
            <a:blip r:embed="rId51">
              <a:clrChange>
                <a:clrFrom>
                  <a:srgbClr val="FFFFFF"/>
                </a:clrFrom>
                <a:clrTo>
                  <a:srgbClr val="FFFFFF">
                    <a:alpha val="0"/>
                  </a:srgbClr>
                </a:clrTo>
              </a:clrChange>
              <a:extLst>
                <a:ext uri="{28A0092B-C50C-407E-A947-70E740481C1C}">
                  <a14:useLocalDpi xmlns:a14="http://schemas.microsoft.com/office/drawing/2010/main" xmlns="" val="0"/>
                </a:ext>
              </a:extLst>
            </a:blip>
            <a:srcRect l="17496" r="17496"/>
            <a:stretch>
              <a:fillRect/>
            </a:stretch>
          </p:blipFill>
          <p:spPr bwMode="auto">
            <a:xfrm>
              <a:off x="7115827" y="4957970"/>
              <a:ext cx="263384" cy="2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457" name="Groupe 4"/>
          <p:cNvGrpSpPr>
            <a:grpSpLocks/>
          </p:cNvGrpSpPr>
          <p:nvPr>
            <p:custDataLst>
              <p:tags r:id="rId34"/>
            </p:custDataLst>
          </p:nvPr>
        </p:nvGrpSpPr>
        <p:grpSpPr bwMode="auto">
          <a:xfrm>
            <a:off x="111125" y="1473200"/>
            <a:ext cx="465138" cy="385763"/>
            <a:chOff x="6526211" y="5520294"/>
            <a:chExt cx="465137" cy="385421"/>
          </a:xfrm>
        </p:grpSpPr>
        <p:sp>
          <p:nvSpPr>
            <p:cNvPr id="103465" name="Rectangle 16"/>
            <p:cNvSpPr>
              <a:spLocks noChangeArrowheads="1"/>
            </p:cNvSpPr>
            <p:nvPr>
              <p:custDataLst>
                <p:tags r:id="rId42"/>
              </p:custDataLst>
            </p:nvPr>
          </p:nvSpPr>
          <p:spPr bwMode="auto">
            <a:xfrm>
              <a:off x="6596293" y="5520294"/>
              <a:ext cx="324000" cy="341880"/>
            </a:xfrm>
            <a:prstGeom prst="rect">
              <a:avLst/>
            </a:prstGeom>
            <a:solidFill>
              <a:schemeClr val="bg1"/>
            </a:solidFill>
            <a:ln w="9525" algn="ctr">
              <a:solidFill>
                <a:srgbClr val="0C419A"/>
              </a:solidFill>
              <a:miter lim="800000"/>
              <a:headEnd/>
              <a:tailEnd/>
            </a:ln>
          </p:spPr>
          <p:txBody>
            <a:bodyPr anchor="ctr"/>
            <a:lstStyle/>
            <a:p>
              <a:pPr algn="ctr" defTabSz="912813">
                <a:spcBef>
                  <a:spcPct val="20000"/>
                </a:spcBef>
              </a:pPr>
              <a:endParaRPr lang="fr-FR" sz="1100">
                <a:solidFill>
                  <a:srgbClr val="0C419A"/>
                </a:solidFill>
                <a:latin typeface="Century Gothic" pitchFamily="34" charset="0"/>
                <a:cs typeface="Arial" pitchFamily="34" charset="0"/>
              </a:endParaRPr>
            </a:p>
          </p:txBody>
        </p:sp>
        <p:pic>
          <p:nvPicPr>
            <p:cNvPr id="103466" name="Picture 49"/>
            <p:cNvPicPr>
              <a:picLocks noChangeAspect="1" noChangeArrowheads="1"/>
            </p:cNvPicPr>
            <p:nvPr>
              <p:custDataLst>
                <p:tags r:id="rId43"/>
              </p:custDataLst>
            </p:nvPr>
          </p:nvPicPr>
          <p:blipFill>
            <a:blip r:embed="rId52">
              <a:clrChange>
                <a:clrFrom>
                  <a:srgbClr val="FFFFFF"/>
                </a:clrFrom>
                <a:clrTo>
                  <a:srgbClr val="FFFFFF">
                    <a:alpha val="0"/>
                  </a:srgbClr>
                </a:clrTo>
              </a:clrChange>
              <a:extLst>
                <a:ext uri="{28A0092B-C50C-407E-A947-70E740481C1C}">
                  <a14:useLocalDpi xmlns:a14="http://schemas.microsoft.com/office/drawing/2010/main" xmlns="" val="0"/>
                </a:ext>
              </a:extLst>
            </a:blip>
            <a:srcRect r="9570"/>
            <a:stretch>
              <a:fillRect/>
            </a:stretch>
          </p:blipFill>
          <p:spPr bwMode="auto">
            <a:xfrm>
              <a:off x="6681785" y="5533767"/>
              <a:ext cx="177405" cy="196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67" name="Text Box 53"/>
            <p:cNvSpPr txBox="1">
              <a:spLocks noChangeArrowheads="1"/>
            </p:cNvSpPr>
            <p:nvPr>
              <p:custDataLst>
                <p:tags r:id="rId44"/>
              </p:custDataLst>
            </p:nvPr>
          </p:nvSpPr>
          <p:spPr bwMode="auto">
            <a:xfrm>
              <a:off x="6526211" y="5693178"/>
              <a:ext cx="465137" cy="21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88900" indent="-88900"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eaLnBrk="1" hangingPunct="1"/>
              <a:r>
                <a:rPr lang="fr-FR" sz="400">
                  <a:solidFill>
                    <a:srgbClr val="333399"/>
                  </a:solidFill>
                  <a:latin typeface="Century Gothic" pitchFamily="34" charset="0"/>
                  <a:cs typeface="Arial" pitchFamily="34" charset="0"/>
                </a:rPr>
                <a:t>Conseiller</a:t>
              </a:r>
            </a:p>
            <a:p>
              <a:pPr algn="ctr" eaLnBrk="1" hangingPunct="1"/>
              <a:r>
                <a:rPr lang="fr-FR" sz="400">
                  <a:solidFill>
                    <a:srgbClr val="333399"/>
                  </a:solidFill>
                  <a:latin typeface="Century Gothic" pitchFamily="34" charset="0"/>
                  <a:cs typeface="Arial" pitchFamily="34" charset="0"/>
                </a:rPr>
                <a:t>AM</a:t>
              </a:r>
            </a:p>
          </p:txBody>
        </p:sp>
      </p:grpSp>
      <p:grpSp>
        <p:nvGrpSpPr>
          <p:cNvPr id="103458" name="Groupe 5"/>
          <p:cNvGrpSpPr>
            <a:grpSpLocks/>
          </p:cNvGrpSpPr>
          <p:nvPr>
            <p:custDataLst>
              <p:tags r:id="rId35"/>
            </p:custDataLst>
          </p:nvPr>
        </p:nvGrpSpPr>
        <p:grpSpPr bwMode="auto">
          <a:xfrm>
            <a:off x="2195513" y="2455863"/>
            <a:ext cx="328612" cy="341312"/>
            <a:chOff x="2740102" y="4492227"/>
            <a:chExt cx="328536" cy="341880"/>
          </a:xfrm>
        </p:grpSpPr>
        <p:sp>
          <p:nvSpPr>
            <p:cNvPr id="103463" name="Rectangle 16"/>
            <p:cNvSpPr>
              <a:spLocks noChangeArrowheads="1"/>
            </p:cNvSpPr>
            <p:nvPr>
              <p:custDataLst>
                <p:tags r:id="rId40"/>
              </p:custDataLst>
            </p:nvPr>
          </p:nvSpPr>
          <p:spPr bwMode="auto">
            <a:xfrm>
              <a:off x="2740102" y="4492227"/>
              <a:ext cx="324000" cy="341880"/>
            </a:xfrm>
            <a:prstGeom prst="rect">
              <a:avLst/>
            </a:prstGeom>
            <a:solidFill>
              <a:schemeClr val="bg1"/>
            </a:solidFill>
            <a:ln w="9525" algn="ctr">
              <a:solidFill>
                <a:srgbClr val="0C419A"/>
              </a:solidFill>
              <a:miter lim="800000"/>
              <a:headEnd/>
              <a:tailEnd/>
            </a:ln>
          </p:spPr>
          <p:txBody>
            <a:bodyPr anchor="ctr"/>
            <a:lstStyle/>
            <a:p>
              <a:pPr algn="ctr" defTabSz="912813">
                <a:spcBef>
                  <a:spcPct val="20000"/>
                </a:spcBef>
              </a:pPr>
              <a:endParaRPr lang="fr-FR" sz="1100">
                <a:solidFill>
                  <a:srgbClr val="0C419A"/>
                </a:solidFill>
                <a:latin typeface="Century Gothic" pitchFamily="34" charset="0"/>
                <a:cs typeface="Arial" pitchFamily="34" charset="0"/>
              </a:endParaRPr>
            </a:p>
          </p:txBody>
        </p:sp>
        <p:pic>
          <p:nvPicPr>
            <p:cNvPr id="103464" name="Picture 28"/>
            <p:cNvPicPr>
              <a:picLocks noChangeAspect="1" noChangeArrowheads="1"/>
            </p:cNvPicPr>
            <p:nvPr>
              <p:custDataLst>
                <p:tags r:id="rId41"/>
              </p:custDataLst>
            </p:nvPr>
          </p:nvPicPr>
          <p:blipFill>
            <a:blip r:embed="rId53">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2750820" y="4515087"/>
              <a:ext cx="317818" cy="318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459" name="Groupe 6"/>
          <p:cNvGrpSpPr>
            <a:grpSpLocks/>
          </p:cNvGrpSpPr>
          <p:nvPr>
            <p:custDataLst>
              <p:tags r:id="rId36"/>
            </p:custDataLst>
          </p:nvPr>
        </p:nvGrpSpPr>
        <p:grpSpPr bwMode="auto">
          <a:xfrm>
            <a:off x="157163" y="2466975"/>
            <a:ext cx="323850" cy="341313"/>
            <a:chOff x="2877306" y="4696145"/>
            <a:chExt cx="324000" cy="341880"/>
          </a:xfrm>
        </p:grpSpPr>
        <p:sp>
          <p:nvSpPr>
            <p:cNvPr id="103461" name="Rectangle 16"/>
            <p:cNvSpPr>
              <a:spLocks noChangeArrowheads="1"/>
            </p:cNvSpPr>
            <p:nvPr>
              <p:custDataLst>
                <p:tags r:id="rId38"/>
              </p:custDataLst>
            </p:nvPr>
          </p:nvSpPr>
          <p:spPr bwMode="auto">
            <a:xfrm>
              <a:off x="2877306" y="4696145"/>
              <a:ext cx="324000" cy="341880"/>
            </a:xfrm>
            <a:prstGeom prst="rect">
              <a:avLst/>
            </a:prstGeom>
            <a:solidFill>
              <a:schemeClr val="bg1"/>
            </a:solidFill>
            <a:ln w="9525" algn="ctr">
              <a:solidFill>
                <a:srgbClr val="0C419A"/>
              </a:solidFill>
              <a:miter lim="800000"/>
              <a:headEnd/>
              <a:tailEnd/>
            </a:ln>
          </p:spPr>
          <p:txBody>
            <a:bodyPr anchor="ctr"/>
            <a:lstStyle/>
            <a:p>
              <a:pPr algn="ctr" defTabSz="912813">
                <a:spcBef>
                  <a:spcPct val="20000"/>
                </a:spcBef>
              </a:pPr>
              <a:endParaRPr lang="fr-FR" sz="1100">
                <a:solidFill>
                  <a:srgbClr val="0C419A"/>
                </a:solidFill>
                <a:latin typeface="Century Gothic" pitchFamily="34" charset="0"/>
                <a:cs typeface="Arial" pitchFamily="34" charset="0"/>
              </a:endParaRPr>
            </a:p>
          </p:txBody>
        </p:sp>
        <p:pic>
          <p:nvPicPr>
            <p:cNvPr id="103462" name="Picture 36"/>
            <p:cNvPicPr>
              <a:picLocks noChangeAspect="1" noChangeArrowheads="1"/>
            </p:cNvPicPr>
            <p:nvPr>
              <p:custDataLst>
                <p:tags r:id="rId39"/>
              </p:custDataLst>
            </p:nvPr>
          </p:nvPicPr>
          <p:blipFill>
            <a:blip r:embed="rId54"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r="9448"/>
            <a:stretch>
              <a:fillRect/>
            </a:stretch>
          </p:blipFill>
          <p:spPr bwMode="auto">
            <a:xfrm>
              <a:off x="2918084" y="4728210"/>
              <a:ext cx="267981" cy="29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206" name="Rectangle 16"/>
          <p:cNvSpPr>
            <a:spLocks noChangeArrowheads="1"/>
          </p:cNvSpPr>
          <p:nvPr>
            <p:custDataLst>
              <p:tags r:id="rId37"/>
            </p:custDataLst>
          </p:nvPr>
        </p:nvSpPr>
        <p:spPr bwMode="auto">
          <a:xfrm>
            <a:off x="576263" y="5876925"/>
            <a:ext cx="6097587" cy="196850"/>
          </a:xfrm>
          <a:prstGeom prst="rect">
            <a:avLst/>
          </a:prstGeom>
          <a:noFill/>
          <a:ln w="12700" algn="ctr">
            <a:solidFill>
              <a:srgbClr val="FF9933"/>
            </a:solidFill>
            <a:prstDash val="dash"/>
            <a:miter lim="800000"/>
            <a:headEnd/>
            <a:tailEnd/>
          </a:ln>
          <a:extLst>
            <a:ext uri="{909E8E84-426E-40DD-AFC4-6F175D3DCCD1}">
              <a14:hiddenFill xmlns:a14="http://schemas.microsoft.com/office/drawing/2010/main" xmlns="">
                <a:solidFill>
                  <a:srgbClr val="FFFFCC"/>
                </a:solidFill>
              </a14:hiddenFill>
            </a:ext>
          </a:extLst>
        </p:spPr>
        <p:txBody>
          <a:bodyPr lIns="0" tIns="10800" rIns="0" bIns="10800" anchor="ctr"/>
          <a:lstStyle/>
          <a:p>
            <a:pPr algn="ctr">
              <a:spcBef>
                <a:spcPct val="20000"/>
              </a:spcBef>
              <a:buFont typeface="Wingdings" pitchFamily="2" charset="2"/>
              <a:buNone/>
              <a:defRPr/>
            </a:pPr>
            <a:r>
              <a:rPr lang="fr-FR" sz="1050" dirty="0">
                <a:solidFill>
                  <a:srgbClr val="0C419A"/>
                </a:solidFill>
                <a:latin typeface="Century Gothic" pitchFamily="34" charset="0"/>
                <a:cs typeface="Arial" pitchFamily="34" charset="0"/>
              </a:rPr>
              <a:t>+ Consultations médecin traitant et cardiologue en fonction des besoins du patient</a:t>
            </a:r>
          </a:p>
        </p:txBody>
      </p:sp>
    </p:spTree>
    <p:custDataLst>
      <p:tags r:id="rId2"/>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33375" y="0"/>
            <a:ext cx="850265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r>
              <a:rPr lang="fr-FR" sz="1800">
                <a:solidFill>
                  <a:srgbClr val="0C419A"/>
                </a:solidFill>
                <a:latin typeface="Century Gothic" pitchFamily="34" charset="0"/>
                <a:cs typeface="Arial" pitchFamily="34" charset="0"/>
                <a:sym typeface="Wingdings 3" pitchFamily="18" charset="2"/>
              </a:rPr>
              <a:t>Des fiches pratiques à destination des professionnels validées par la Société française de cardiologie</a:t>
            </a:r>
          </a:p>
        </p:txBody>
      </p:sp>
      <p:sp>
        <p:nvSpPr>
          <p:cNvPr id="104451" name="Rectangle 17"/>
          <p:cNvSpPr>
            <a:spLocks noChangeArrowheads="1"/>
          </p:cNvSpPr>
          <p:nvPr/>
        </p:nvSpPr>
        <p:spPr bwMode="auto">
          <a:xfrm>
            <a:off x="333375" y="596900"/>
            <a:ext cx="8486775" cy="447675"/>
          </a:xfrm>
          <a:prstGeom prst="rect">
            <a:avLst/>
          </a:prstGeom>
          <a:solidFill>
            <a:srgbClr val="CCCCFF"/>
          </a:solidFill>
          <a:ln w="9525" algn="ctr">
            <a:solidFill>
              <a:srgbClr val="0C419A"/>
            </a:solidFill>
            <a:miter lim="800000"/>
            <a:headEnd/>
            <a:tailEnd/>
          </a:ln>
        </p:spPr>
        <p:txBody>
          <a:bodyPr anchor="ctr"/>
          <a:lstStyle/>
          <a:p>
            <a:pPr algn="ctr" eaLnBrk="0" hangingPunct="0">
              <a:lnSpc>
                <a:spcPct val="90000"/>
              </a:lnSpc>
              <a:spcBef>
                <a:spcPct val="20000"/>
              </a:spcBef>
            </a:pPr>
            <a:r>
              <a:rPr lang="fr-FR" sz="1600">
                <a:solidFill>
                  <a:srgbClr val="0C419A"/>
                </a:solidFill>
                <a:latin typeface="Century Gothic" pitchFamily="34" charset="0"/>
                <a:cs typeface="Arial" pitchFamily="34" charset="0"/>
              </a:rPr>
              <a:t>Objectif : aider le professionnel de santé dans le suivi de son patient </a:t>
            </a:r>
          </a:p>
          <a:p>
            <a:pPr algn="ctr" eaLnBrk="0" hangingPunct="0">
              <a:lnSpc>
                <a:spcPct val="90000"/>
              </a:lnSpc>
              <a:spcBef>
                <a:spcPct val="20000"/>
              </a:spcBef>
            </a:pPr>
            <a:r>
              <a:rPr lang="fr-FR" sz="1600">
                <a:solidFill>
                  <a:srgbClr val="0C419A"/>
                </a:solidFill>
                <a:latin typeface="Century Gothic" pitchFamily="34" charset="0"/>
                <a:cs typeface="Arial" pitchFamily="34" charset="0"/>
              </a:rPr>
              <a:t>après un épisode de décompensation cardiaque</a:t>
            </a:r>
          </a:p>
        </p:txBody>
      </p:sp>
      <p:pic>
        <p:nvPicPr>
          <p:cNvPr id="104452"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59338" y="1125538"/>
            <a:ext cx="3976687" cy="4830762"/>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4453"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850" y="1125538"/>
            <a:ext cx="4181475" cy="4864100"/>
          </a:xfrm>
          <a:prstGeom prst="rect">
            <a:avLst/>
          </a:prstGeom>
          <a:noFill/>
          <a:ln>
            <a:noFill/>
          </a:ln>
          <a:effectLst/>
          <a:extLst>
            <a:ext uri="{909E8E84-426E-40DD-AFC4-6F175D3DCCD1}">
              <a14:hiddenFill xmlns:a14="http://schemas.microsoft.com/office/drawing/2010/main" xmlns="">
                <a:solidFill>
                  <a:srgbClr val="CCCCFF">
                    <a:alpha val="21960"/>
                  </a:srgbClr>
                </a:solidFill>
              </a14:hiddenFill>
            </a:ext>
            <a:ext uri="{91240B29-F687-4F45-9708-019B960494DF}">
              <a14:hiddenLine xmlns:a14="http://schemas.microsoft.com/office/drawing/2010/main" xmlns="" w="6350" algn="ctr">
                <a:solidFill>
                  <a:srgbClr val="003399"/>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1116013" y="765175"/>
            <a:ext cx="7704137" cy="649288"/>
          </a:xfrm>
          <a:prstGeom prst="rect">
            <a:avLst/>
          </a:prstGeom>
          <a:solidFill>
            <a:srgbClr val="CCCCFF"/>
          </a:solidFill>
          <a:ln w="9525" algn="ctr">
            <a:solidFill>
              <a:srgbClr val="0C419A"/>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nSpc>
                <a:spcPct val="90000"/>
              </a:lnSpc>
              <a:spcBef>
                <a:spcPct val="20000"/>
              </a:spcBef>
            </a:pPr>
            <a:r>
              <a:rPr lang="fr-FR" sz="1200">
                <a:solidFill>
                  <a:srgbClr val="0C419A"/>
                </a:solidFill>
                <a:latin typeface="Century Gothic" pitchFamily="34" charset="0"/>
                <a:cs typeface="Arial" pitchFamily="34" charset="0"/>
              </a:rPr>
              <a:t>Rôle : </a:t>
            </a:r>
            <a:r>
              <a:rPr lang="fr-FR" sz="1200">
                <a:solidFill>
                  <a:srgbClr val="0C419A"/>
                </a:solidFill>
                <a:latin typeface="Century Gothic" pitchFamily="34" charset="0"/>
                <a:ea typeface="Times New Roman" pitchFamily="18" charset="0"/>
                <a:cs typeface="Arial" pitchFamily="34" charset="0"/>
              </a:rPr>
              <a:t>Surveillance et éducation à domicile des patients après </a:t>
            </a:r>
            <a:r>
              <a:rPr lang="fr-FR" sz="1200">
                <a:solidFill>
                  <a:srgbClr val="0C419A"/>
                </a:solidFill>
                <a:latin typeface="Century Gothic" pitchFamily="34" charset="0"/>
                <a:cs typeface="Arial" pitchFamily="34" charset="0"/>
              </a:rPr>
              <a:t>hospitalisation pour décompensation cardiaque </a:t>
            </a:r>
            <a:r>
              <a:rPr lang="fr-FR" sz="1200" u="sng">
                <a:solidFill>
                  <a:srgbClr val="0C419A"/>
                </a:solidFill>
                <a:latin typeface="Century Gothic" pitchFamily="34" charset="0"/>
                <a:cs typeface="Arial" pitchFamily="34" charset="0"/>
              </a:rPr>
              <a:t>après formation</a:t>
            </a:r>
            <a:r>
              <a:rPr lang="fr-FR" sz="1200">
                <a:solidFill>
                  <a:srgbClr val="0C419A"/>
                </a:solidFill>
                <a:latin typeface="Century Gothic" pitchFamily="34" charset="0"/>
                <a:cs typeface="Arial" pitchFamily="34" charset="0"/>
              </a:rPr>
              <a:t> sur le site de la Société française de cardiologie, en partenariat avec le médecin traitant</a:t>
            </a:r>
          </a:p>
        </p:txBody>
      </p:sp>
      <p:sp>
        <p:nvSpPr>
          <p:cNvPr id="105475" name="Text Box 4"/>
          <p:cNvSpPr txBox="1">
            <a:spLocks noChangeArrowheads="1"/>
          </p:cNvSpPr>
          <p:nvPr/>
        </p:nvSpPr>
        <p:spPr bwMode="auto">
          <a:xfrm>
            <a:off x="323850" y="2195513"/>
            <a:ext cx="2606675" cy="2263775"/>
          </a:xfrm>
          <a:prstGeom prst="rect">
            <a:avLst/>
          </a:prstGeom>
          <a:noFill/>
          <a:ln>
            <a:noFill/>
          </a:ln>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nSpc>
                <a:spcPct val="90000"/>
              </a:lnSpc>
              <a:spcBef>
                <a:spcPct val="20000"/>
              </a:spcBef>
            </a:pPr>
            <a:endParaRPr lang="fr-FR" sz="1200" i="1">
              <a:solidFill>
                <a:srgbClr val="0C419A"/>
              </a:solidFill>
              <a:latin typeface="Century Gothic" pitchFamily="34" charset="0"/>
              <a:cs typeface="Arial" pitchFamily="34" charset="0"/>
            </a:endParaRPr>
          </a:p>
        </p:txBody>
      </p:sp>
      <p:sp>
        <p:nvSpPr>
          <p:cNvPr id="105476" name="Text Box 5"/>
          <p:cNvSpPr txBox="1">
            <a:spLocks noChangeArrowheads="1"/>
          </p:cNvSpPr>
          <p:nvPr/>
        </p:nvSpPr>
        <p:spPr bwMode="auto">
          <a:xfrm>
            <a:off x="304800" y="109538"/>
            <a:ext cx="8540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1800">
                <a:solidFill>
                  <a:srgbClr val="0C419A"/>
                </a:solidFill>
                <a:latin typeface="Century Gothic" pitchFamily="34" charset="0"/>
                <a:cs typeface="Arial" pitchFamily="34" charset="0"/>
              </a:rPr>
              <a:t>Rôle de l’infirmier </a:t>
            </a:r>
          </a:p>
        </p:txBody>
      </p:sp>
      <p:grpSp>
        <p:nvGrpSpPr>
          <p:cNvPr id="105477" name="Groupe 6"/>
          <p:cNvGrpSpPr>
            <a:grpSpLocks/>
          </p:cNvGrpSpPr>
          <p:nvPr>
            <p:custDataLst>
              <p:tags r:id="rId1"/>
            </p:custDataLst>
          </p:nvPr>
        </p:nvGrpSpPr>
        <p:grpSpPr bwMode="auto">
          <a:xfrm>
            <a:off x="319088" y="765175"/>
            <a:ext cx="581025" cy="647700"/>
            <a:chOff x="2877306" y="4696145"/>
            <a:chExt cx="324000" cy="341880"/>
          </a:xfrm>
        </p:grpSpPr>
        <p:sp>
          <p:nvSpPr>
            <p:cNvPr id="105485" name="Rectangle 16"/>
            <p:cNvSpPr>
              <a:spLocks noChangeArrowheads="1"/>
            </p:cNvSpPr>
            <p:nvPr>
              <p:custDataLst>
                <p:tags r:id="rId2"/>
              </p:custDataLst>
            </p:nvPr>
          </p:nvSpPr>
          <p:spPr bwMode="auto">
            <a:xfrm>
              <a:off x="2877306" y="4696145"/>
              <a:ext cx="324000" cy="341880"/>
            </a:xfrm>
            <a:prstGeom prst="rect">
              <a:avLst/>
            </a:prstGeom>
            <a:solidFill>
              <a:schemeClr val="bg1"/>
            </a:solidFill>
            <a:ln w="9525" algn="ctr">
              <a:solidFill>
                <a:srgbClr val="0C419A"/>
              </a:solidFill>
              <a:miter lim="800000"/>
              <a:headEnd/>
              <a:tailEnd/>
            </a:ln>
          </p:spPr>
          <p:txBody>
            <a:bodyPr anchor="ctr"/>
            <a:lstStyle/>
            <a:p>
              <a:pPr algn="ctr" defTabSz="912813">
                <a:spcBef>
                  <a:spcPct val="20000"/>
                </a:spcBef>
              </a:pPr>
              <a:endParaRPr lang="fr-FR" sz="1100">
                <a:solidFill>
                  <a:srgbClr val="0C419A"/>
                </a:solidFill>
                <a:latin typeface="Century Gothic" pitchFamily="34" charset="0"/>
                <a:cs typeface="Arial" pitchFamily="34" charset="0"/>
              </a:endParaRPr>
            </a:p>
          </p:txBody>
        </p:sp>
        <p:pic>
          <p:nvPicPr>
            <p:cNvPr id="105486" name="Picture 36"/>
            <p:cNvPicPr>
              <a:picLocks noChangeAspect="1" noChangeArrowheads="1"/>
            </p:cNvPicPr>
            <p:nvPr>
              <p:custDataLst>
                <p:tags r:id="rId3"/>
              </p:custDataLst>
            </p:nvPr>
          </p:nvPicPr>
          <p:blipFill>
            <a:blip r:embed="rId5">
              <a:clrChange>
                <a:clrFrom>
                  <a:srgbClr val="FEFEFE"/>
                </a:clrFrom>
                <a:clrTo>
                  <a:srgbClr val="FEFEFE">
                    <a:alpha val="0"/>
                  </a:srgbClr>
                </a:clrTo>
              </a:clrChange>
              <a:extLst>
                <a:ext uri="{28A0092B-C50C-407E-A947-70E740481C1C}">
                  <a14:useLocalDpi xmlns:a14="http://schemas.microsoft.com/office/drawing/2010/main" xmlns="" val="0"/>
                </a:ext>
              </a:extLst>
            </a:blip>
            <a:srcRect r="9448"/>
            <a:stretch>
              <a:fillRect/>
            </a:stretch>
          </p:blipFill>
          <p:spPr bwMode="auto">
            <a:xfrm>
              <a:off x="2918084" y="4728210"/>
              <a:ext cx="267981" cy="29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5478" name="Text Box 4"/>
          <p:cNvSpPr txBox="1">
            <a:spLocks noChangeArrowheads="1"/>
          </p:cNvSpPr>
          <p:nvPr/>
        </p:nvSpPr>
        <p:spPr bwMode="auto">
          <a:xfrm>
            <a:off x="6276975" y="1609725"/>
            <a:ext cx="2540000" cy="303213"/>
          </a:xfrm>
          <a:prstGeom prst="rect">
            <a:avLst/>
          </a:prstGeom>
          <a:solidFill>
            <a:srgbClr val="CCCCFF"/>
          </a:solidFill>
          <a:ln w="9525" algn="ctr">
            <a:solidFill>
              <a:srgbClr val="0C419A"/>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lnSpc>
                <a:spcPct val="90000"/>
              </a:lnSpc>
              <a:spcBef>
                <a:spcPct val="20000"/>
              </a:spcBef>
            </a:pPr>
            <a:r>
              <a:rPr lang="fr-FR" sz="1200">
                <a:solidFill>
                  <a:srgbClr val="0C419A"/>
                </a:solidFill>
                <a:latin typeface="Century Gothic" pitchFamily="34" charset="0"/>
                <a:cs typeface="Arial" pitchFamily="34" charset="0"/>
              </a:rPr>
              <a:t>Alerte des professionnels de santé</a:t>
            </a:r>
          </a:p>
        </p:txBody>
      </p:sp>
      <p:sp>
        <p:nvSpPr>
          <p:cNvPr id="105479" name="Text Box 4"/>
          <p:cNvSpPr txBox="1">
            <a:spLocks noChangeArrowheads="1"/>
          </p:cNvSpPr>
          <p:nvPr/>
        </p:nvSpPr>
        <p:spPr bwMode="auto">
          <a:xfrm>
            <a:off x="3300413" y="1616075"/>
            <a:ext cx="2625725" cy="312738"/>
          </a:xfrm>
          <a:prstGeom prst="rect">
            <a:avLst/>
          </a:prstGeom>
          <a:solidFill>
            <a:srgbClr val="CCCCFF"/>
          </a:solidFill>
          <a:ln w="9525" algn="ctr">
            <a:solidFill>
              <a:srgbClr val="0C419A"/>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lnSpc>
                <a:spcPct val="90000"/>
              </a:lnSpc>
              <a:spcBef>
                <a:spcPct val="20000"/>
              </a:spcBef>
            </a:pPr>
            <a:r>
              <a:rPr lang="fr-FR" sz="1200">
                <a:solidFill>
                  <a:srgbClr val="0C419A"/>
                </a:solidFill>
                <a:latin typeface="Century Gothic" pitchFamily="34" charset="0"/>
                <a:cs typeface="Arial" pitchFamily="34" charset="0"/>
              </a:rPr>
              <a:t>Surveillance</a:t>
            </a:r>
          </a:p>
        </p:txBody>
      </p:sp>
      <p:sp>
        <p:nvSpPr>
          <p:cNvPr id="105480" name="Text Box 4"/>
          <p:cNvSpPr txBox="1">
            <a:spLocks noChangeArrowheads="1"/>
          </p:cNvSpPr>
          <p:nvPr/>
        </p:nvSpPr>
        <p:spPr bwMode="auto">
          <a:xfrm>
            <a:off x="323850" y="1612900"/>
            <a:ext cx="2625725" cy="322263"/>
          </a:xfrm>
          <a:prstGeom prst="rect">
            <a:avLst/>
          </a:prstGeom>
          <a:solidFill>
            <a:srgbClr val="CCCCFF"/>
          </a:solidFill>
          <a:ln w="9525" algn="ctr">
            <a:solidFill>
              <a:srgbClr val="0C419A"/>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a:lnSpc>
                <a:spcPct val="90000"/>
              </a:lnSpc>
              <a:spcBef>
                <a:spcPct val="20000"/>
              </a:spcBef>
            </a:pPr>
            <a:r>
              <a:rPr lang="fr-FR" sz="1200">
                <a:solidFill>
                  <a:srgbClr val="0C419A"/>
                </a:solidFill>
                <a:latin typeface="Century Gothic" pitchFamily="34" charset="0"/>
                <a:cs typeface="Arial" pitchFamily="34" charset="0"/>
              </a:rPr>
              <a:t>Education du patient </a:t>
            </a:r>
          </a:p>
        </p:txBody>
      </p:sp>
      <p:sp>
        <p:nvSpPr>
          <p:cNvPr id="105481" name="Rectangle 19"/>
          <p:cNvSpPr>
            <a:spLocks noChangeArrowheads="1"/>
          </p:cNvSpPr>
          <p:nvPr/>
        </p:nvSpPr>
        <p:spPr bwMode="auto">
          <a:xfrm>
            <a:off x="323850" y="4668838"/>
            <a:ext cx="8496300" cy="992187"/>
          </a:xfrm>
          <a:prstGeom prst="rect">
            <a:avLst/>
          </a:prstGeom>
          <a:solidFill>
            <a:srgbClr val="CCCCFF"/>
          </a:solidFill>
          <a:ln w="9525" algn="ctr">
            <a:solidFill>
              <a:srgbClr val="0C419A"/>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eaLnBrk="0" hangingPunct="0">
              <a:lnSpc>
                <a:spcPct val="90000"/>
              </a:lnSpc>
              <a:spcBef>
                <a:spcPct val="20000"/>
              </a:spcBef>
              <a:buFontTx/>
              <a:buChar char="•"/>
            </a:pPr>
            <a:r>
              <a:rPr lang="fr-FR" altLang="ko-KR" sz="1100">
                <a:solidFill>
                  <a:srgbClr val="0C419A"/>
                </a:solidFill>
                <a:latin typeface="Century Gothic" pitchFamily="34" charset="0"/>
                <a:ea typeface="Gulim" pitchFamily="34" charset="-127"/>
                <a:cs typeface="Arial" pitchFamily="34" charset="0"/>
              </a:rPr>
              <a:t>Un acte hebdomadaire pendant 2 mois</a:t>
            </a:r>
          </a:p>
          <a:p>
            <a:pPr eaLnBrk="0" hangingPunct="0">
              <a:lnSpc>
                <a:spcPct val="90000"/>
              </a:lnSpc>
              <a:spcBef>
                <a:spcPct val="20000"/>
              </a:spcBef>
              <a:buFontTx/>
              <a:buChar char="•"/>
            </a:pPr>
            <a:r>
              <a:rPr lang="fr-FR" altLang="ko-KR" sz="1100">
                <a:solidFill>
                  <a:srgbClr val="0C419A"/>
                </a:solidFill>
                <a:latin typeface="Century Gothic" pitchFamily="34" charset="0"/>
                <a:ea typeface="Gulim" pitchFamily="34" charset="-127"/>
                <a:cs typeface="Arial" pitchFamily="34" charset="0"/>
              </a:rPr>
              <a:t>Un bilan éducationnel réalisé à l’issue de la 8ème séance </a:t>
            </a:r>
          </a:p>
          <a:p>
            <a:pPr eaLnBrk="0" hangingPunct="0">
              <a:lnSpc>
                <a:spcPct val="90000"/>
              </a:lnSpc>
              <a:spcBef>
                <a:spcPct val="20000"/>
              </a:spcBef>
              <a:buFontTx/>
              <a:buChar char="•"/>
            </a:pPr>
            <a:r>
              <a:rPr lang="fr-FR" altLang="ko-KR" sz="1100">
                <a:solidFill>
                  <a:srgbClr val="0C419A"/>
                </a:solidFill>
                <a:latin typeface="Century Gothic" pitchFamily="34" charset="0"/>
                <a:ea typeface="Gulim" pitchFamily="34" charset="-127"/>
                <a:cs typeface="Arial" pitchFamily="34" charset="0"/>
              </a:rPr>
              <a:t>Un acte tous les 15 jours pendant les 4 mois suivants pour les patients les plus graves (NYHA IV ou NYHA III), selon l’évaluation du MT médecin traitant </a:t>
            </a:r>
            <a:r>
              <a:rPr lang="fr-FR" altLang="ko-KR" sz="1200">
                <a:solidFill>
                  <a:srgbClr val="0C419A"/>
                </a:solidFill>
                <a:latin typeface="Century Gothic" pitchFamily="34" charset="0"/>
                <a:ea typeface="Gulim" pitchFamily="34" charset="-127"/>
                <a:cs typeface="Arial" pitchFamily="34" charset="0"/>
              </a:rPr>
              <a:t>pendant l’expérimentation</a:t>
            </a:r>
          </a:p>
        </p:txBody>
      </p:sp>
      <p:sp>
        <p:nvSpPr>
          <p:cNvPr id="105482" name="Rectangle 20"/>
          <p:cNvSpPr>
            <a:spLocks noChangeArrowheads="1"/>
          </p:cNvSpPr>
          <p:nvPr/>
        </p:nvSpPr>
        <p:spPr bwMode="auto">
          <a:xfrm>
            <a:off x="323850" y="2154238"/>
            <a:ext cx="2628900" cy="2282825"/>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171450" indent="-171450">
              <a:buFont typeface="Wingdings" pitchFamily="2" charset="2"/>
              <a:buChar char="§"/>
            </a:pPr>
            <a:r>
              <a:rPr lang="fr-FR" sz="1200">
                <a:solidFill>
                  <a:srgbClr val="0C419A"/>
                </a:solidFill>
                <a:latin typeface="Century Gothic" pitchFamily="34" charset="0"/>
                <a:cs typeface="Arial" pitchFamily="34" charset="0"/>
                <a:sym typeface="Wingdings" pitchFamily="2" charset="2"/>
              </a:rPr>
              <a:t>Comprendre l’insuffisance cardiaque</a:t>
            </a:r>
          </a:p>
          <a:p>
            <a:pPr marL="171450" indent="-171450">
              <a:buFont typeface="Wingdings" pitchFamily="2" charset="2"/>
              <a:buChar char="§"/>
            </a:pPr>
            <a:endParaRPr lang="fr-FR" sz="1200">
              <a:solidFill>
                <a:srgbClr val="0C419A"/>
              </a:solidFill>
              <a:latin typeface="Century Gothic" pitchFamily="34" charset="0"/>
              <a:cs typeface="Arial" pitchFamily="34" charset="0"/>
              <a:sym typeface="Wingdings" pitchFamily="2" charset="2"/>
            </a:endParaRPr>
          </a:p>
          <a:p>
            <a:pPr marL="171450" indent="-171450">
              <a:buFont typeface="Wingdings" pitchFamily="2" charset="2"/>
              <a:buChar char="§"/>
            </a:pPr>
            <a:r>
              <a:rPr lang="fr-FR" sz="1200">
                <a:solidFill>
                  <a:srgbClr val="0C419A"/>
                </a:solidFill>
                <a:latin typeface="Century Gothic" pitchFamily="34" charset="0"/>
                <a:cs typeface="Arial" pitchFamily="34" charset="0"/>
                <a:sym typeface="Wingdings" pitchFamily="2" charset="2"/>
              </a:rPr>
              <a:t>Autosurveillance et signes d’alerte</a:t>
            </a:r>
          </a:p>
          <a:p>
            <a:pPr marL="171450" indent="-171450">
              <a:buFont typeface="Wingdings" pitchFamily="2" charset="2"/>
              <a:buChar char="§"/>
            </a:pPr>
            <a:endParaRPr lang="fr-FR" sz="1200">
              <a:solidFill>
                <a:srgbClr val="0C419A"/>
              </a:solidFill>
              <a:latin typeface="Century Gothic" pitchFamily="34" charset="0"/>
              <a:cs typeface="Arial" pitchFamily="34" charset="0"/>
              <a:sym typeface="Wingdings" pitchFamily="2" charset="2"/>
            </a:endParaRPr>
          </a:p>
          <a:p>
            <a:pPr marL="171450" indent="-171450">
              <a:buFont typeface="Wingdings" pitchFamily="2" charset="2"/>
              <a:buChar char="§"/>
            </a:pPr>
            <a:r>
              <a:rPr lang="fr-FR" sz="1200">
                <a:solidFill>
                  <a:srgbClr val="0C419A"/>
                </a:solidFill>
                <a:latin typeface="Century Gothic" pitchFamily="34" charset="0"/>
                <a:cs typeface="Arial" pitchFamily="34" charset="0"/>
                <a:sym typeface="Wingdings" pitchFamily="2" charset="2"/>
              </a:rPr>
              <a:t> Règles hygièno-diététiques (alimentation hyposodée, activité physique adaptée)</a:t>
            </a:r>
          </a:p>
          <a:p>
            <a:pPr marL="171450" indent="-171450">
              <a:buFont typeface="Wingdings" pitchFamily="2" charset="2"/>
              <a:buChar char="§"/>
            </a:pPr>
            <a:endParaRPr lang="fr-FR" sz="1200">
              <a:solidFill>
                <a:srgbClr val="0C419A"/>
              </a:solidFill>
              <a:latin typeface="Century Gothic" pitchFamily="34" charset="0"/>
              <a:cs typeface="Arial" pitchFamily="34" charset="0"/>
              <a:sym typeface="Wingdings" pitchFamily="2" charset="2"/>
            </a:endParaRPr>
          </a:p>
          <a:p>
            <a:pPr marL="171450" indent="-171450">
              <a:buFont typeface="Wingdings" pitchFamily="2" charset="2"/>
              <a:buChar char="§"/>
            </a:pPr>
            <a:r>
              <a:rPr lang="fr-FR" sz="1200">
                <a:solidFill>
                  <a:srgbClr val="0C419A"/>
                </a:solidFill>
                <a:latin typeface="Century Gothic" pitchFamily="34" charset="0"/>
                <a:cs typeface="Arial" pitchFamily="34" charset="0"/>
                <a:sym typeface="Wingdings" pitchFamily="2" charset="2"/>
              </a:rPr>
              <a:t>Comprendre les traitements, observance </a:t>
            </a:r>
          </a:p>
        </p:txBody>
      </p:sp>
      <p:sp>
        <p:nvSpPr>
          <p:cNvPr id="310295" name="Rectangle 23"/>
          <p:cNvSpPr>
            <a:spLocks noChangeArrowheads="1"/>
          </p:cNvSpPr>
          <p:nvPr/>
        </p:nvSpPr>
        <p:spPr bwMode="auto">
          <a:xfrm>
            <a:off x="3276600" y="1989138"/>
            <a:ext cx="2590800" cy="208915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317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171450" indent="-171450">
              <a:buFont typeface="Wingdings" pitchFamily="2" charset="2"/>
              <a:buChar char="§"/>
              <a:defRPr/>
            </a:pPr>
            <a:r>
              <a:rPr lang="fr-FR" sz="1200" dirty="0">
                <a:solidFill>
                  <a:srgbClr val="0C419A"/>
                </a:solidFill>
                <a:latin typeface="Century Gothic" pitchFamily="34" charset="0"/>
                <a:cs typeface="Arial" charset="0"/>
              </a:rPr>
              <a:t>Poids, TA, Œdèmes, fréquence </a:t>
            </a:r>
          </a:p>
          <a:p>
            <a:pPr>
              <a:defRPr/>
            </a:pPr>
            <a:r>
              <a:rPr lang="fr-FR" sz="1200" dirty="0">
                <a:solidFill>
                  <a:srgbClr val="0C419A"/>
                </a:solidFill>
                <a:latin typeface="Century Gothic" pitchFamily="34" charset="0"/>
                <a:cs typeface="Arial" charset="0"/>
              </a:rPr>
              <a:t>cardiaque, dyspnée</a:t>
            </a:r>
          </a:p>
          <a:p>
            <a:pPr marL="171450" indent="-171450">
              <a:buFont typeface="Wingdings" pitchFamily="2" charset="2"/>
              <a:buChar char="§"/>
              <a:defRPr/>
            </a:pPr>
            <a:endParaRPr lang="fr-FR" sz="1200" dirty="0">
              <a:solidFill>
                <a:srgbClr val="0C419A"/>
              </a:solidFill>
              <a:latin typeface="Century Gothic" pitchFamily="34" charset="0"/>
              <a:cs typeface="Arial" charset="0"/>
            </a:endParaRPr>
          </a:p>
          <a:p>
            <a:pPr marL="171450" indent="-171450">
              <a:buFont typeface="Wingdings" pitchFamily="2" charset="2"/>
              <a:buChar char="§"/>
              <a:defRPr/>
            </a:pPr>
            <a:r>
              <a:rPr lang="fr-FR" sz="1200" dirty="0">
                <a:solidFill>
                  <a:srgbClr val="0C419A"/>
                </a:solidFill>
                <a:latin typeface="Century Gothic" pitchFamily="34" charset="0"/>
                <a:cs typeface="Arial" charset="0"/>
              </a:rPr>
              <a:t>Observance thérapeutique</a:t>
            </a:r>
          </a:p>
          <a:p>
            <a:pPr marL="171450" indent="-171450">
              <a:buFont typeface="Wingdings" pitchFamily="2" charset="2"/>
              <a:buChar char="§"/>
              <a:defRPr/>
            </a:pPr>
            <a:endParaRPr lang="fr-FR" sz="1200" dirty="0">
              <a:solidFill>
                <a:srgbClr val="0C419A"/>
              </a:solidFill>
              <a:latin typeface="Century Gothic" pitchFamily="34" charset="0"/>
              <a:cs typeface="Arial" charset="0"/>
            </a:endParaRPr>
          </a:p>
          <a:p>
            <a:pPr marL="171450" indent="-171450">
              <a:buFont typeface="Wingdings" pitchFamily="2" charset="2"/>
              <a:buChar char="§"/>
              <a:defRPr/>
            </a:pPr>
            <a:r>
              <a:rPr lang="fr-FR" sz="1200" dirty="0">
                <a:solidFill>
                  <a:srgbClr val="0C419A"/>
                </a:solidFill>
                <a:latin typeface="Century Gothic" pitchFamily="34" charset="0"/>
                <a:cs typeface="Arial" charset="0"/>
              </a:rPr>
              <a:t>Réalisation de la biologie</a:t>
            </a:r>
          </a:p>
          <a:p>
            <a:pPr marL="171450" indent="-171450">
              <a:buFont typeface="Wingdings" pitchFamily="2" charset="2"/>
              <a:buChar char="§"/>
              <a:defRPr/>
            </a:pPr>
            <a:endParaRPr lang="fr-FR" sz="1200" dirty="0">
              <a:solidFill>
                <a:srgbClr val="0C419A"/>
              </a:solidFill>
              <a:latin typeface="Century Gothic" pitchFamily="34" charset="0"/>
              <a:cs typeface="Arial" charset="0"/>
            </a:endParaRPr>
          </a:p>
          <a:p>
            <a:pPr marL="171450" indent="-171450">
              <a:buFont typeface="Wingdings" pitchFamily="2" charset="2"/>
              <a:buChar char="§"/>
              <a:defRPr/>
            </a:pPr>
            <a:r>
              <a:rPr lang="fr-FR" sz="1200" dirty="0">
                <a:solidFill>
                  <a:srgbClr val="0C419A"/>
                </a:solidFill>
                <a:latin typeface="Century Gothic" pitchFamily="34" charset="0"/>
                <a:cs typeface="Arial" charset="0"/>
              </a:rPr>
              <a:t>Observance des règles </a:t>
            </a:r>
          </a:p>
          <a:p>
            <a:pPr>
              <a:defRPr/>
            </a:pPr>
            <a:r>
              <a:rPr lang="fr-FR" sz="1200" dirty="0">
                <a:solidFill>
                  <a:srgbClr val="0C419A"/>
                </a:solidFill>
                <a:latin typeface="Century Gothic" pitchFamily="34" charset="0"/>
                <a:cs typeface="Arial" charset="0"/>
              </a:rPr>
              <a:t>hygiéno-diététiques</a:t>
            </a:r>
          </a:p>
        </p:txBody>
      </p:sp>
      <p:sp>
        <p:nvSpPr>
          <p:cNvPr id="310296" name="Rectangle 24"/>
          <p:cNvSpPr>
            <a:spLocks noChangeArrowheads="1"/>
          </p:cNvSpPr>
          <p:nvPr/>
        </p:nvSpPr>
        <p:spPr bwMode="auto">
          <a:xfrm>
            <a:off x="6257925" y="2184400"/>
            <a:ext cx="2562225" cy="1576388"/>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317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171450" indent="-171450">
              <a:buFont typeface="Wingdings" pitchFamily="2" charset="2"/>
              <a:buChar char="§"/>
              <a:defRPr/>
            </a:pPr>
            <a:r>
              <a:rPr lang="fr-FR" sz="1200" dirty="0">
                <a:solidFill>
                  <a:srgbClr val="0C419A"/>
                </a:solidFill>
                <a:latin typeface="Century Gothic" pitchFamily="34" charset="0"/>
                <a:cs typeface="Arial" charset="0"/>
              </a:rPr>
              <a:t>Si signes de décompensation, </a:t>
            </a:r>
          </a:p>
          <a:p>
            <a:pPr>
              <a:defRPr/>
            </a:pPr>
            <a:r>
              <a:rPr lang="fr-FR" sz="1200" dirty="0">
                <a:solidFill>
                  <a:srgbClr val="0C419A"/>
                </a:solidFill>
                <a:latin typeface="Century Gothic" pitchFamily="34" charset="0"/>
                <a:cs typeface="Arial" charset="0"/>
              </a:rPr>
              <a:t>alerte le médecin ou le 15 </a:t>
            </a:r>
          </a:p>
          <a:p>
            <a:pPr>
              <a:defRPr/>
            </a:pPr>
            <a:r>
              <a:rPr lang="fr-FR" sz="1200" dirty="0">
                <a:solidFill>
                  <a:srgbClr val="0C419A"/>
                </a:solidFill>
                <a:latin typeface="Century Gothic" pitchFamily="34" charset="0"/>
                <a:cs typeface="Arial" charset="0"/>
              </a:rPr>
              <a:t>si urgence</a:t>
            </a:r>
          </a:p>
          <a:p>
            <a:pPr marL="171450" indent="-171450">
              <a:buFont typeface="Wingdings" pitchFamily="2" charset="2"/>
              <a:buChar char="§"/>
              <a:defRPr/>
            </a:pPr>
            <a:endParaRPr lang="fr-FR" sz="1200" dirty="0">
              <a:solidFill>
                <a:srgbClr val="0C419A"/>
              </a:solidFill>
              <a:latin typeface="Century Gothic" pitchFamily="34" charset="0"/>
              <a:cs typeface="Arial" charset="0"/>
            </a:endParaRPr>
          </a:p>
          <a:p>
            <a:pPr marL="171450" indent="-171450">
              <a:buFont typeface="Wingdings" pitchFamily="2" charset="2"/>
              <a:buChar char="§"/>
              <a:defRPr/>
            </a:pPr>
            <a:r>
              <a:rPr lang="fr-FR" sz="1200" dirty="0">
                <a:solidFill>
                  <a:srgbClr val="0C419A"/>
                </a:solidFill>
                <a:latin typeface="Century Gothic" pitchFamily="34" charset="0"/>
                <a:cs typeface="Arial" charset="0"/>
              </a:rPr>
              <a:t>Communique avec les autres</a:t>
            </a:r>
          </a:p>
          <a:p>
            <a:pPr>
              <a:defRPr/>
            </a:pPr>
            <a:r>
              <a:rPr lang="fr-FR" sz="1200" dirty="0">
                <a:solidFill>
                  <a:srgbClr val="0C419A"/>
                </a:solidFill>
                <a:latin typeface="Century Gothic" pitchFamily="34" charset="0"/>
                <a:cs typeface="Arial" charset="0"/>
              </a:rPr>
              <a:t>professionnels à l’aide du carnet </a:t>
            </a:r>
          </a:p>
          <a:p>
            <a:pPr>
              <a:defRPr/>
            </a:pPr>
            <a:r>
              <a:rPr lang="fr-FR" sz="1200" dirty="0">
                <a:solidFill>
                  <a:srgbClr val="0C419A"/>
                </a:solidFill>
                <a:latin typeface="Century Gothic" pitchFamily="34" charset="0"/>
                <a:cs typeface="Arial" charset="0"/>
              </a:rPr>
              <a:t>de suivi pour toute situation </a:t>
            </a:r>
          </a:p>
          <a:p>
            <a:pPr>
              <a:defRPr/>
            </a:pPr>
            <a:r>
              <a:rPr lang="fr-FR" sz="1200" dirty="0">
                <a:solidFill>
                  <a:srgbClr val="0C419A"/>
                </a:solidFill>
                <a:latin typeface="Century Gothic" pitchFamily="34" charset="0"/>
                <a:cs typeface="Arial" charset="0"/>
              </a:rPr>
              <a:t>non urgente</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Line 35"/>
          <p:cNvSpPr>
            <a:spLocks noChangeShapeType="1"/>
          </p:cNvSpPr>
          <p:nvPr/>
        </p:nvSpPr>
        <p:spPr bwMode="auto">
          <a:xfrm>
            <a:off x="6372225" y="1592263"/>
            <a:ext cx="0" cy="4103687"/>
          </a:xfrm>
          <a:prstGeom prst="line">
            <a:avLst/>
          </a:prstGeom>
          <a:noFill/>
          <a:ln w="9525">
            <a:solidFill>
              <a:srgbClr val="3366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6499" name="Text Box 2"/>
          <p:cNvSpPr txBox="1">
            <a:spLocks noChangeArrowheads="1"/>
          </p:cNvSpPr>
          <p:nvPr/>
        </p:nvSpPr>
        <p:spPr bwMode="auto">
          <a:xfrm>
            <a:off x="1730375" y="2492375"/>
            <a:ext cx="10160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eaLnBrk="1" hangingPunct="1"/>
            <a:r>
              <a:rPr lang="fr-FR" sz="1100">
                <a:solidFill>
                  <a:srgbClr val="0C419A"/>
                </a:solidFill>
                <a:cs typeface="Arial" pitchFamily="34" charset="0"/>
              </a:rPr>
              <a:t>Livrets de la collection Repères</a:t>
            </a:r>
          </a:p>
        </p:txBody>
      </p:sp>
      <p:sp>
        <p:nvSpPr>
          <p:cNvPr id="106500" name="Text Box 4"/>
          <p:cNvSpPr txBox="1">
            <a:spLocks noChangeArrowheads="1"/>
          </p:cNvSpPr>
          <p:nvPr/>
        </p:nvSpPr>
        <p:spPr bwMode="auto">
          <a:xfrm>
            <a:off x="2701925" y="3033713"/>
            <a:ext cx="1331913"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eaLnBrk="1" hangingPunct="1"/>
            <a:r>
              <a:rPr lang="fr-FR" sz="1100">
                <a:solidFill>
                  <a:srgbClr val="0C419A"/>
                </a:solidFill>
                <a:cs typeface="Arial" pitchFamily="34" charset="0"/>
              </a:rPr>
              <a:t>Journal </a:t>
            </a:r>
          </a:p>
          <a:p>
            <a:pPr algn="ctr" eaLnBrk="1" hangingPunct="1"/>
            <a:r>
              <a:rPr lang="fr-FR" sz="1100">
                <a:solidFill>
                  <a:srgbClr val="0C419A"/>
                </a:solidFill>
                <a:cs typeface="Arial" pitchFamily="34" charset="0"/>
              </a:rPr>
              <a:t> « sophia et vous »</a:t>
            </a:r>
            <a:r>
              <a:rPr lang="fr-FR" sz="1200">
                <a:solidFill>
                  <a:srgbClr val="0C419A"/>
                </a:solidFill>
                <a:cs typeface="Arial" pitchFamily="34" charset="0"/>
              </a:rPr>
              <a:t> </a:t>
            </a:r>
          </a:p>
        </p:txBody>
      </p:sp>
      <p:sp>
        <p:nvSpPr>
          <p:cNvPr id="106501" name="Text Box 5"/>
          <p:cNvSpPr txBox="1">
            <a:spLocks noChangeArrowheads="1"/>
          </p:cNvSpPr>
          <p:nvPr/>
        </p:nvSpPr>
        <p:spPr bwMode="auto">
          <a:xfrm>
            <a:off x="1730375" y="5021263"/>
            <a:ext cx="21209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eaLnBrk="1" hangingPunct="1"/>
            <a:r>
              <a:rPr lang="fr-FR" sz="1100">
                <a:solidFill>
                  <a:srgbClr val="0C419A"/>
                </a:solidFill>
                <a:cs typeface="Arial" pitchFamily="34" charset="0"/>
              </a:rPr>
              <a:t>Envoi de documents à la demande de l’adhérent</a:t>
            </a:r>
          </a:p>
        </p:txBody>
      </p:sp>
      <p:pic>
        <p:nvPicPr>
          <p:cNvPr id="106502" name="Picture 22" descr="envelopp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98688" y="3713163"/>
            <a:ext cx="615950" cy="106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503" name="Picture 7" descr="j043160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46388" y="3990975"/>
            <a:ext cx="61436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504"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87675" y="2214563"/>
            <a:ext cx="92075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06505" name="Picture 22" descr="envelopp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4588" y="3917950"/>
            <a:ext cx="528637" cy="91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506"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66888" y="1633538"/>
            <a:ext cx="979487"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06507" name="Rectangle 26"/>
          <p:cNvSpPr>
            <a:spLocks noChangeArrowheads="1"/>
          </p:cNvSpPr>
          <p:nvPr/>
        </p:nvSpPr>
        <p:spPr bwMode="auto">
          <a:xfrm>
            <a:off x="1638300" y="1025525"/>
            <a:ext cx="2232025" cy="531813"/>
          </a:xfrm>
          <a:prstGeom prst="rect">
            <a:avLst/>
          </a:prstGeom>
          <a:solidFill>
            <a:srgbClr val="99CC00"/>
          </a:solidFill>
          <a:ln w="9525" algn="ctr">
            <a:solidFill>
              <a:schemeClr val="tx1"/>
            </a:solidFill>
            <a:round/>
            <a:headEnd/>
            <a:tailEnd/>
          </a:ln>
        </p:spPr>
        <p:txBody>
          <a:bodyPr lIns="36000" rIns="18000" anchor="ctr"/>
          <a:lstStyle/>
          <a:p>
            <a:pPr marL="342900" indent="-342900" algn="ctr">
              <a:buClr>
                <a:schemeClr val="accent2"/>
              </a:buClr>
              <a:buFont typeface="Wingdings" pitchFamily="2" charset="2"/>
              <a:buNone/>
            </a:pPr>
            <a:r>
              <a:rPr lang="fr-FR" sz="1400">
                <a:solidFill>
                  <a:srgbClr val="0C419A"/>
                </a:solidFill>
                <a:sym typeface="Wingdings" pitchFamily="2" charset="2"/>
              </a:rPr>
              <a:t>Accompagnement écrit</a:t>
            </a:r>
          </a:p>
        </p:txBody>
      </p:sp>
      <p:sp>
        <p:nvSpPr>
          <p:cNvPr id="106508" name="Rectangle 27"/>
          <p:cNvSpPr>
            <a:spLocks noChangeArrowheads="1"/>
          </p:cNvSpPr>
          <p:nvPr/>
        </p:nvSpPr>
        <p:spPr bwMode="auto">
          <a:xfrm>
            <a:off x="4041775" y="1025525"/>
            <a:ext cx="2232025" cy="531813"/>
          </a:xfrm>
          <a:prstGeom prst="rect">
            <a:avLst/>
          </a:prstGeom>
          <a:solidFill>
            <a:srgbClr val="99CC00"/>
          </a:solidFill>
          <a:ln w="9525" algn="ctr">
            <a:solidFill>
              <a:schemeClr val="tx1"/>
            </a:solidFill>
            <a:round/>
            <a:headEnd/>
            <a:tailEnd/>
          </a:ln>
        </p:spPr>
        <p:txBody>
          <a:bodyPr lIns="36000" rIns="18000" anchor="ctr"/>
          <a:lstStyle/>
          <a:p>
            <a:pPr marL="342900" indent="-342900" algn="ctr">
              <a:buClr>
                <a:schemeClr val="accent2"/>
              </a:buClr>
            </a:pPr>
            <a:r>
              <a:rPr lang="fr-FR" sz="1400">
                <a:solidFill>
                  <a:srgbClr val="0C419A"/>
                </a:solidFill>
                <a:sym typeface="Wingdings" pitchFamily="2" charset="2"/>
              </a:rPr>
              <a:t>Accompagnement par </a:t>
            </a:r>
          </a:p>
          <a:p>
            <a:pPr marL="342900" indent="-342900" algn="ctr">
              <a:buClr>
                <a:schemeClr val="accent2"/>
              </a:buClr>
            </a:pPr>
            <a:r>
              <a:rPr lang="fr-FR" sz="1600">
                <a:solidFill>
                  <a:srgbClr val="0C419A"/>
                </a:solidFill>
                <a:sym typeface="Wingdings" pitchFamily="2" charset="2"/>
              </a:rPr>
              <a:t>Internet</a:t>
            </a:r>
          </a:p>
        </p:txBody>
      </p:sp>
      <p:pic>
        <p:nvPicPr>
          <p:cNvPr id="106509" name="Picture 2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500563" y="2420938"/>
            <a:ext cx="129540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10" name="Text Box 29"/>
          <p:cNvSpPr txBox="1">
            <a:spLocks noChangeArrowheads="1"/>
          </p:cNvSpPr>
          <p:nvPr/>
        </p:nvSpPr>
        <p:spPr bwMode="auto">
          <a:xfrm>
            <a:off x="4067175" y="4076700"/>
            <a:ext cx="2228850"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eaLnBrk="1" hangingPunct="1"/>
            <a:r>
              <a:rPr lang="fr-FR" sz="1100" u="sng">
                <a:solidFill>
                  <a:srgbClr val="0C419A"/>
                </a:solidFill>
                <a:cs typeface="Arial" pitchFamily="34" charset="0"/>
                <a:hlinkClick r:id="rId8"/>
              </a:rPr>
              <a:t>www.ameli-sophia.fr</a:t>
            </a:r>
            <a:endParaRPr lang="fr-FR" sz="1100" u="sng">
              <a:solidFill>
                <a:srgbClr val="0C419A"/>
              </a:solidFill>
              <a:cs typeface="Arial" pitchFamily="34" charset="0"/>
            </a:endParaRPr>
          </a:p>
          <a:p>
            <a:pPr algn="ctr" eaLnBrk="1" hangingPunct="1"/>
            <a:endParaRPr lang="fr-FR" sz="800" u="sng">
              <a:solidFill>
                <a:srgbClr val="0C419A"/>
              </a:solidFill>
              <a:cs typeface="Arial" pitchFamily="34" charset="0"/>
            </a:endParaRPr>
          </a:p>
          <a:p>
            <a:pPr eaLnBrk="1" hangingPunct="1">
              <a:buClr>
                <a:schemeClr val="folHlink"/>
              </a:buClr>
              <a:buFont typeface="Wingdings" pitchFamily="2" charset="2"/>
              <a:buChar char="§"/>
            </a:pPr>
            <a:r>
              <a:rPr lang="fr-FR" sz="1100">
                <a:solidFill>
                  <a:srgbClr val="0C419A"/>
                </a:solidFill>
                <a:cs typeface="Arial" pitchFamily="34" charset="0"/>
              </a:rPr>
              <a:t>  un espace public pour tous</a:t>
            </a:r>
          </a:p>
          <a:p>
            <a:pPr eaLnBrk="1" hangingPunct="1">
              <a:buClr>
                <a:schemeClr val="folHlink"/>
              </a:buClr>
              <a:buFont typeface="Wingdings" pitchFamily="2" charset="2"/>
              <a:buChar char="§"/>
            </a:pPr>
            <a:r>
              <a:rPr lang="fr-FR" sz="1100">
                <a:solidFill>
                  <a:srgbClr val="0C419A"/>
                </a:solidFill>
                <a:cs typeface="Arial" pitchFamily="34" charset="0"/>
              </a:rPr>
              <a:t>  un portail adhérent </a:t>
            </a:r>
          </a:p>
          <a:p>
            <a:pPr algn="ctr" eaLnBrk="1" hangingPunct="1"/>
            <a:endParaRPr lang="fr-FR" sz="1100">
              <a:solidFill>
                <a:srgbClr val="0C419A"/>
              </a:solidFill>
              <a:cs typeface="Arial" pitchFamily="34" charset="0"/>
            </a:endParaRPr>
          </a:p>
        </p:txBody>
      </p:sp>
      <p:sp>
        <p:nvSpPr>
          <p:cNvPr id="106511" name="Rectangle 30"/>
          <p:cNvSpPr>
            <a:spLocks noChangeArrowheads="1"/>
          </p:cNvSpPr>
          <p:nvPr/>
        </p:nvSpPr>
        <p:spPr bwMode="auto">
          <a:xfrm>
            <a:off x="6446838" y="1025525"/>
            <a:ext cx="2230437" cy="531813"/>
          </a:xfrm>
          <a:prstGeom prst="rect">
            <a:avLst/>
          </a:prstGeom>
          <a:solidFill>
            <a:srgbClr val="99CC00"/>
          </a:solidFill>
          <a:ln w="9525" algn="ctr">
            <a:solidFill>
              <a:schemeClr val="tx1"/>
            </a:solidFill>
            <a:round/>
            <a:headEnd/>
            <a:tailEnd/>
          </a:ln>
        </p:spPr>
        <p:txBody>
          <a:bodyPr lIns="36000" rIns="18000" anchor="ctr"/>
          <a:lstStyle/>
          <a:p>
            <a:pPr marL="342900" indent="-342900" algn="ctr">
              <a:buClr>
                <a:schemeClr val="accent2"/>
              </a:buClr>
            </a:pPr>
            <a:r>
              <a:rPr lang="fr-FR" sz="1600">
                <a:solidFill>
                  <a:srgbClr val="0C419A"/>
                </a:solidFill>
                <a:sym typeface="Wingdings" pitchFamily="2" charset="2"/>
              </a:rPr>
              <a:t>Accompagnement par</a:t>
            </a:r>
          </a:p>
          <a:p>
            <a:pPr marL="342900" indent="-342900" algn="ctr">
              <a:buClr>
                <a:schemeClr val="accent2"/>
              </a:buClr>
            </a:pPr>
            <a:r>
              <a:rPr lang="fr-FR" sz="1600">
                <a:solidFill>
                  <a:srgbClr val="0C419A"/>
                </a:solidFill>
                <a:sym typeface="Wingdings" pitchFamily="2" charset="2"/>
              </a:rPr>
              <a:t>téléphone</a:t>
            </a:r>
          </a:p>
        </p:txBody>
      </p:sp>
      <p:sp>
        <p:nvSpPr>
          <p:cNvPr id="106512" name="Text Box 32"/>
          <p:cNvSpPr txBox="1">
            <a:spLocks noChangeArrowheads="1"/>
          </p:cNvSpPr>
          <p:nvPr/>
        </p:nvSpPr>
        <p:spPr bwMode="auto">
          <a:xfrm>
            <a:off x="6249988" y="4949825"/>
            <a:ext cx="271462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eaLnBrk="1" hangingPunct="1"/>
            <a:r>
              <a:rPr lang="fr-FR" sz="1100">
                <a:solidFill>
                  <a:srgbClr val="0C419A"/>
                </a:solidFill>
                <a:cs typeface="Arial" pitchFamily="34" charset="0"/>
              </a:rPr>
              <a:t>Infirmiers-conseillers en santé : </a:t>
            </a:r>
          </a:p>
          <a:p>
            <a:pPr algn="ctr" eaLnBrk="1" hangingPunct="1"/>
            <a:r>
              <a:rPr lang="fr-FR" sz="1100">
                <a:solidFill>
                  <a:srgbClr val="0C419A"/>
                </a:solidFill>
                <a:cs typeface="Arial" pitchFamily="34" charset="0"/>
              </a:rPr>
              <a:t>Appels sortants</a:t>
            </a:r>
          </a:p>
          <a:p>
            <a:pPr algn="ctr" eaLnBrk="1" hangingPunct="1"/>
            <a:r>
              <a:rPr lang="fr-FR" sz="1100">
                <a:solidFill>
                  <a:srgbClr val="0C419A"/>
                </a:solidFill>
                <a:cs typeface="Arial" pitchFamily="34" charset="0"/>
              </a:rPr>
              <a:t> (et possibilité d’appels entrants)</a:t>
            </a:r>
          </a:p>
        </p:txBody>
      </p:sp>
      <p:pic>
        <p:nvPicPr>
          <p:cNvPr id="106513" name="Picture 8" descr="infirmier logo.jp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rot="766880">
            <a:off x="7856538" y="3992563"/>
            <a:ext cx="495300" cy="77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514" name="Picture 10" descr="heatlh-coach"/>
          <p:cNvPicPr preferRelativeResize="0">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212623">
            <a:off x="7186613" y="3865563"/>
            <a:ext cx="827087"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15" name="Rectangle 26"/>
          <p:cNvSpPr>
            <a:spLocks noChangeArrowheads="1"/>
          </p:cNvSpPr>
          <p:nvPr/>
        </p:nvSpPr>
        <p:spPr bwMode="auto">
          <a:xfrm>
            <a:off x="484188" y="5876925"/>
            <a:ext cx="6896100" cy="468313"/>
          </a:xfrm>
          <a:prstGeom prst="rect">
            <a:avLst/>
          </a:prstGeom>
          <a:solidFill>
            <a:schemeClr val="folHlink">
              <a:alpha val="54901"/>
            </a:schemeClr>
          </a:solidFill>
          <a:ln w="6350" algn="ctr">
            <a:solidFill>
              <a:schemeClr val="tx1"/>
            </a:solidFill>
            <a:round/>
            <a:headEnd/>
            <a:tailEnd/>
          </a:ln>
        </p:spPr>
        <p:txBody>
          <a:bodyPr lIns="36000" rIns="18000" anchor="ctr"/>
          <a:lstStyle/>
          <a:p>
            <a:pPr marL="184150" indent="-184150">
              <a:lnSpc>
                <a:spcPct val="90000"/>
              </a:lnSpc>
              <a:spcBef>
                <a:spcPct val="10000"/>
              </a:spcBef>
              <a:spcAft>
                <a:spcPct val="10000"/>
              </a:spcAft>
              <a:buClr>
                <a:srgbClr val="0C41A4"/>
              </a:buClr>
              <a:buFont typeface="Arial" pitchFamily="34" charset="0"/>
              <a:buChar char="•"/>
            </a:pPr>
            <a:r>
              <a:rPr lang="fr-FR" sz="1200">
                <a:cs typeface="Arial" pitchFamily="34" charset="0"/>
                <a:sym typeface="Wingdings" pitchFamily="2" charset="2"/>
              </a:rPr>
              <a:t> </a:t>
            </a:r>
            <a:r>
              <a:rPr lang="fr-FR" sz="1200">
                <a:solidFill>
                  <a:srgbClr val="0C419A"/>
                </a:solidFill>
                <a:cs typeface="Arial" pitchFamily="34" charset="0"/>
                <a:sym typeface="Wingdings" pitchFamily="2" charset="2"/>
              </a:rPr>
              <a:t>Tous les supports génériques écrits sont préalablement transmis aux médecins traitants</a:t>
            </a:r>
          </a:p>
          <a:p>
            <a:pPr marL="184150" indent="-184150">
              <a:lnSpc>
                <a:spcPct val="90000"/>
              </a:lnSpc>
              <a:spcBef>
                <a:spcPct val="10000"/>
              </a:spcBef>
              <a:spcAft>
                <a:spcPct val="10000"/>
              </a:spcAft>
              <a:buFontTx/>
              <a:buChar char="•"/>
            </a:pPr>
            <a:r>
              <a:rPr lang="fr-FR" sz="1200">
                <a:solidFill>
                  <a:srgbClr val="0C419A"/>
                </a:solidFill>
                <a:cs typeface="Arial" pitchFamily="34" charset="0"/>
                <a:sym typeface="Wingdings" pitchFamily="2" charset="2"/>
              </a:rPr>
              <a:t> Ils disposent d’un identifiant pour accéder à l’espace adhérent du site Internet sophia</a:t>
            </a:r>
          </a:p>
        </p:txBody>
      </p:sp>
      <p:sp>
        <p:nvSpPr>
          <p:cNvPr id="106516" name="Rectangle 26"/>
          <p:cNvSpPr>
            <a:spLocks noChangeArrowheads="1"/>
          </p:cNvSpPr>
          <p:nvPr/>
        </p:nvSpPr>
        <p:spPr bwMode="auto">
          <a:xfrm>
            <a:off x="468313" y="1628775"/>
            <a:ext cx="1150937" cy="1944688"/>
          </a:xfrm>
          <a:prstGeom prst="rect">
            <a:avLst/>
          </a:prstGeom>
          <a:solidFill>
            <a:srgbClr val="99CC00"/>
          </a:solidFill>
          <a:ln w="9525" algn="ctr">
            <a:solidFill>
              <a:schemeClr val="tx1"/>
            </a:solidFill>
            <a:round/>
            <a:headEnd/>
            <a:tailEnd/>
          </a:ln>
        </p:spPr>
        <p:txBody>
          <a:bodyPr lIns="36000" rIns="18000" anchor="ctr"/>
          <a:lstStyle/>
          <a:p>
            <a:pPr algn="ctr"/>
            <a:r>
              <a:rPr lang="fr-FR" sz="1200">
                <a:solidFill>
                  <a:srgbClr val="0C419A"/>
                </a:solidFill>
                <a:sym typeface="Wingdings" pitchFamily="2" charset="2"/>
              </a:rPr>
              <a:t>GÉNÉRIQUE</a:t>
            </a:r>
          </a:p>
          <a:p>
            <a:pPr algn="ctr"/>
            <a:r>
              <a:rPr lang="fr-FR" sz="1200">
                <a:solidFill>
                  <a:srgbClr val="0C419A"/>
                </a:solidFill>
                <a:sym typeface="Wingdings" pitchFamily="2" charset="2"/>
              </a:rPr>
              <a:t>Pour</a:t>
            </a:r>
            <a:r>
              <a:rPr lang="fr-FR">
                <a:solidFill>
                  <a:srgbClr val="0C419A"/>
                </a:solidFill>
                <a:sym typeface="Wingdings" pitchFamily="2" charset="2"/>
              </a:rPr>
              <a:t> </a:t>
            </a:r>
            <a:r>
              <a:rPr lang="fr-FR" sz="1200">
                <a:solidFill>
                  <a:srgbClr val="0C419A"/>
                </a:solidFill>
                <a:sym typeface="Wingdings" pitchFamily="2" charset="2"/>
              </a:rPr>
              <a:t>l’ensemble des adhérents</a:t>
            </a:r>
          </a:p>
        </p:txBody>
      </p:sp>
      <p:sp>
        <p:nvSpPr>
          <p:cNvPr id="106517" name="Rectangle 26"/>
          <p:cNvSpPr>
            <a:spLocks noChangeArrowheads="1"/>
          </p:cNvSpPr>
          <p:nvPr/>
        </p:nvSpPr>
        <p:spPr bwMode="auto">
          <a:xfrm>
            <a:off x="468313" y="3816350"/>
            <a:ext cx="1150937" cy="1943100"/>
          </a:xfrm>
          <a:prstGeom prst="rect">
            <a:avLst/>
          </a:prstGeom>
          <a:solidFill>
            <a:srgbClr val="99CC00"/>
          </a:solidFill>
          <a:ln w="9525" algn="ctr">
            <a:solidFill>
              <a:schemeClr val="tx1"/>
            </a:solidFill>
            <a:round/>
            <a:headEnd/>
            <a:tailEnd/>
          </a:ln>
        </p:spPr>
        <p:txBody>
          <a:bodyPr lIns="36000" rIns="18000" anchor="ctr"/>
          <a:lstStyle/>
          <a:p>
            <a:pPr algn="ctr"/>
            <a:r>
              <a:rPr lang="fr-FR" sz="1200">
                <a:solidFill>
                  <a:srgbClr val="0C419A"/>
                </a:solidFill>
                <a:sym typeface="Wingdings" pitchFamily="2" charset="2"/>
              </a:rPr>
              <a:t>CIBLÉ</a:t>
            </a:r>
          </a:p>
          <a:p>
            <a:pPr algn="ctr"/>
            <a:endParaRPr lang="fr-FR" sz="1200">
              <a:solidFill>
                <a:srgbClr val="0C419A"/>
              </a:solidFill>
              <a:sym typeface="Wingdings" pitchFamily="2" charset="2"/>
            </a:endParaRPr>
          </a:p>
          <a:p>
            <a:pPr algn="ctr"/>
            <a:r>
              <a:rPr lang="fr-FR" sz="1200">
                <a:solidFill>
                  <a:srgbClr val="0C419A"/>
                </a:solidFill>
                <a:sym typeface="Wingdings" pitchFamily="2" charset="2"/>
              </a:rPr>
              <a:t>Personnalisé en fonction des besoins des adhérents</a:t>
            </a:r>
          </a:p>
        </p:txBody>
      </p:sp>
      <p:cxnSp>
        <p:nvCxnSpPr>
          <p:cNvPr id="106518" name="Straight Connector 32"/>
          <p:cNvCxnSpPr>
            <a:cxnSpLocks noChangeShapeType="1"/>
          </p:cNvCxnSpPr>
          <p:nvPr/>
        </p:nvCxnSpPr>
        <p:spPr bwMode="auto">
          <a:xfrm>
            <a:off x="1582738" y="3716338"/>
            <a:ext cx="2341562" cy="0"/>
          </a:xfrm>
          <a:prstGeom prst="line">
            <a:avLst/>
          </a:prstGeom>
          <a:noFill/>
          <a:ln w="9525">
            <a:solidFill>
              <a:srgbClr val="336600"/>
            </a:solidFill>
            <a:round/>
            <a:headEnd/>
            <a:tailEnd/>
          </a:ln>
          <a:extLst>
            <a:ext uri="{909E8E84-426E-40DD-AFC4-6F175D3DCCD1}">
              <a14:hiddenFill xmlns:a14="http://schemas.microsoft.com/office/drawing/2010/main" xmlns="">
                <a:noFill/>
              </a14:hiddenFill>
            </a:ext>
          </a:extLst>
        </p:spPr>
      </p:cxnSp>
      <p:sp>
        <p:nvSpPr>
          <p:cNvPr id="106519" name="Line 34"/>
          <p:cNvSpPr>
            <a:spLocks noChangeShapeType="1"/>
          </p:cNvSpPr>
          <p:nvPr/>
        </p:nvSpPr>
        <p:spPr bwMode="auto">
          <a:xfrm>
            <a:off x="3984625" y="1592263"/>
            <a:ext cx="0" cy="4103687"/>
          </a:xfrm>
          <a:prstGeom prst="line">
            <a:avLst/>
          </a:prstGeom>
          <a:noFill/>
          <a:ln w="9525">
            <a:solidFill>
              <a:srgbClr val="336600"/>
            </a:solidFill>
            <a:round/>
            <a:headEnd/>
            <a:tailEnd/>
          </a:ln>
          <a:extLst>
            <a:ext uri="{909E8E84-426E-40DD-AFC4-6F175D3DCCD1}">
              <a14:hiddenFill xmlns:a14="http://schemas.microsoft.com/office/drawing/2010/main" xmlns="">
                <a:noFill/>
              </a14:hiddenFill>
            </a:ext>
          </a:extLst>
        </p:spPr>
        <p:txBody>
          <a:bodyPr/>
          <a:lstStyle/>
          <a:p>
            <a:endParaRPr lang="fr-FR"/>
          </a:p>
        </p:txBody>
      </p:sp>
      <p:cxnSp>
        <p:nvCxnSpPr>
          <p:cNvPr id="106520" name="Straight Connector 32"/>
          <p:cNvCxnSpPr>
            <a:cxnSpLocks noChangeShapeType="1"/>
          </p:cNvCxnSpPr>
          <p:nvPr/>
        </p:nvCxnSpPr>
        <p:spPr bwMode="auto">
          <a:xfrm>
            <a:off x="6443663" y="3716338"/>
            <a:ext cx="2520950" cy="0"/>
          </a:xfrm>
          <a:prstGeom prst="line">
            <a:avLst/>
          </a:prstGeom>
          <a:noFill/>
          <a:ln w="9525">
            <a:solidFill>
              <a:srgbClr val="336600"/>
            </a:solidFill>
            <a:round/>
            <a:headEnd/>
            <a:tailEnd/>
          </a:ln>
          <a:extLst>
            <a:ext uri="{909E8E84-426E-40DD-AFC4-6F175D3DCCD1}">
              <a14:hiddenFill xmlns:a14="http://schemas.microsoft.com/office/drawing/2010/main" xmlns="">
                <a:noFill/>
              </a14:hiddenFill>
            </a:ext>
          </a:extLst>
        </p:spPr>
      </p:cxnSp>
      <p:pic>
        <p:nvPicPr>
          <p:cNvPr id="106521" name="Picture 26"/>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0" y="0"/>
            <a:ext cx="2320925"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5689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3"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89750" y="556577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Rectangle 5"/>
          <p:cNvSpPr>
            <a:spLocks noGrp="1" noChangeArrowheads="1"/>
          </p:cNvSpPr>
          <p:nvPr>
            <p:ph type="title"/>
          </p:nvPr>
        </p:nvSpPr>
        <p:spPr bwMode="auto">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600" smtClean="0">
                <a:solidFill>
                  <a:schemeClr val="bg1"/>
                </a:solidFill>
              </a:rPr>
              <a:t>Page courante</a:t>
            </a:r>
          </a:p>
        </p:txBody>
      </p:sp>
      <p:sp>
        <p:nvSpPr>
          <p:cNvPr id="32773" name="Text Box 6"/>
          <p:cNvSpPr txBox="1">
            <a:spLocks noChangeArrowheads="1"/>
          </p:cNvSpPr>
          <p:nvPr/>
        </p:nvSpPr>
        <p:spPr bwMode="auto">
          <a:xfrm>
            <a:off x="112713" y="23813"/>
            <a:ext cx="903128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endParaRPr lang="fr-FR" sz="1000" b="0">
              <a:solidFill>
                <a:srgbClr val="0C419A"/>
              </a:solidFill>
            </a:endParaRPr>
          </a:p>
          <a:p>
            <a:pPr eaLnBrk="1" hangingPunct="1"/>
            <a:r>
              <a:rPr lang="fr-FR" sz="2000">
                <a:solidFill>
                  <a:srgbClr val="0C419A"/>
                </a:solidFill>
                <a:latin typeface="Century Gothic" pitchFamily="34" charset="0"/>
              </a:rPr>
              <a:t> </a:t>
            </a:r>
          </a:p>
        </p:txBody>
      </p:sp>
      <p:sp>
        <p:nvSpPr>
          <p:cNvPr id="32774" name="Text Box 8"/>
          <p:cNvSpPr txBox="1">
            <a:spLocks noChangeArrowheads="1"/>
          </p:cNvSpPr>
          <p:nvPr/>
        </p:nvSpPr>
        <p:spPr bwMode="auto">
          <a:xfrm>
            <a:off x="112713" y="2217738"/>
            <a:ext cx="3730625"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ct val="50000"/>
              </a:spcBef>
              <a:buFont typeface="Wingdings" pitchFamily="2" charset="2"/>
              <a:buNone/>
            </a:pPr>
            <a:r>
              <a:rPr lang="fr-FR" sz="1800" b="0">
                <a:solidFill>
                  <a:srgbClr val="0C41A4"/>
                </a:solidFill>
                <a:latin typeface="Century Gothic" pitchFamily="34" charset="0"/>
              </a:rPr>
              <a:t>Ex : Réduire les complications du diabète / iatrogénie médicamenteuse pers. âgées</a:t>
            </a:r>
          </a:p>
        </p:txBody>
      </p:sp>
      <p:sp>
        <p:nvSpPr>
          <p:cNvPr id="32775" name="AutoShape 9"/>
          <p:cNvSpPr>
            <a:spLocks noChangeArrowheads="1"/>
          </p:cNvSpPr>
          <p:nvPr/>
        </p:nvSpPr>
        <p:spPr bwMode="auto">
          <a:xfrm>
            <a:off x="649288" y="679450"/>
            <a:ext cx="2717800" cy="1214438"/>
          </a:xfrm>
          <a:prstGeom prst="chevron">
            <a:avLst>
              <a:gd name="adj" fmla="val 55948"/>
            </a:avLst>
          </a:prstGeom>
          <a:solidFill>
            <a:srgbClr val="AAC8F8"/>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2776" name="Rectangle 10"/>
          <p:cNvSpPr>
            <a:spLocks noChangeArrowheads="1"/>
          </p:cNvSpPr>
          <p:nvPr/>
        </p:nvSpPr>
        <p:spPr bwMode="auto">
          <a:xfrm>
            <a:off x="1331913" y="869950"/>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Prévenir les pathologies / complications</a:t>
            </a:r>
            <a:endParaRPr lang="fr-FR" sz="1600">
              <a:solidFill>
                <a:schemeClr val="tx1"/>
              </a:solidFill>
            </a:endParaRPr>
          </a:p>
        </p:txBody>
      </p:sp>
      <p:sp>
        <p:nvSpPr>
          <p:cNvPr id="32777" name="AutoShape 11"/>
          <p:cNvSpPr>
            <a:spLocks noChangeArrowheads="1"/>
          </p:cNvSpPr>
          <p:nvPr/>
        </p:nvSpPr>
        <p:spPr bwMode="auto">
          <a:xfrm>
            <a:off x="2973388" y="692150"/>
            <a:ext cx="2813050" cy="1214438"/>
          </a:xfrm>
          <a:prstGeom prst="chevron">
            <a:avLst>
              <a:gd name="adj" fmla="val 579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2778" name="Rectangle 12"/>
          <p:cNvSpPr>
            <a:spLocks noChangeArrowheads="1"/>
          </p:cNvSpPr>
          <p:nvPr/>
        </p:nvSpPr>
        <p:spPr bwMode="auto">
          <a:xfrm>
            <a:off x="3605213" y="882650"/>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Optimiser les traitements et les parcours de soins</a:t>
            </a:r>
            <a:endParaRPr lang="fr-FR" sz="1600">
              <a:solidFill>
                <a:schemeClr val="tx1"/>
              </a:solidFill>
            </a:endParaRPr>
          </a:p>
        </p:txBody>
      </p:sp>
      <p:sp>
        <p:nvSpPr>
          <p:cNvPr id="32779" name="AutoShape 13"/>
          <p:cNvSpPr>
            <a:spLocks noChangeArrowheads="1"/>
          </p:cNvSpPr>
          <p:nvPr/>
        </p:nvSpPr>
        <p:spPr bwMode="auto">
          <a:xfrm>
            <a:off x="5386388" y="704850"/>
            <a:ext cx="2717800" cy="1214438"/>
          </a:xfrm>
          <a:prstGeom prst="chevron">
            <a:avLst>
              <a:gd name="adj" fmla="val 55948"/>
            </a:avLst>
          </a:prstGeom>
          <a:solidFill>
            <a:srgbClr val="AAC8F8"/>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2780" name="Rectangle 14"/>
          <p:cNvSpPr>
            <a:spLocks noChangeArrowheads="1"/>
          </p:cNvSpPr>
          <p:nvPr/>
        </p:nvSpPr>
        <p:spPr bwMode="auto">
          <a:xfrm>
            <a:off x="5980113" y="895350"/>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Accroître la productivité des offreurs de soins</a:t>
            </a:r>
            <a:endParaRPr lang="fr-FR" sz="1600">
              <a:solidFill>
                <a:schemeClr val="tx1"/>
              </a:solidFill>
            </a:endParaRPr>
          </a:p>
        </p:txBody>
      </p:sp>
      <p:sp>
        <p:nvSpPr>
          <p:cNvPr id="32781" name="AutoShape 15"/>
          <p:cNvSpPr>
            <a:spLocks noChangeArrowheads="1"/>
          </p:cNvSpPr>
          <p:nvPr/>
        </p:nvSpPr>
        <p:spPr bwMode="auto">
          <a:xfrm>
            <a:off x="1797050" y="1893888"/>
            <a:ext cx="360363" cy="384175"/>
          </a:xfrm>
          <a:prstGeom prst="upArrow">
            <a:avLst>
              <a:gd name="adj1" fmla="val 50000"/>
              <a:gd name="adj2" fmla="val 391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9230" name="Text Box 4"/>
          <p:cNvSpPr txBox="1">
            <a:spLocks noChangeArrowheads="1"/>
          </p:cNvSpPr>
          <p:nvPr/>
        </p:nvSpPr>
        <p:spPr bwMode="auto">
          <a:xfrm>
            <a:off x="0" y="115888"/>
            <a:ext cx="9144000" cy="461962"/>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2400" dirty="0" smtClean="0">
                <a:latin typeface="+mj-lt"/>
              </a:rPr>
              <a:t>2. Mission : </a:t>
            </a:r>
            <a:r>
              <a:rPr lang="fr-FR" sz="2400" dirty="0"/>
              <a:t>améliorer l’efficience </a:t>
            </a:r>
            <a:r>
              <a:rPr lang="fr-FR" sz="2400" dirty="0" smtClean="0">
                <a:latin typeface="+mj-lt"/>
              </a:rPr>
              <a:t>du système</a:t>
            </a:r>
          </a:p>
        </p:txBody>
      </p:sp>
      <p:sp>
        <p:nvSpPr>
          <p:cNvPr id="32783" name="AutoShape 15"/>
          <p:cNvSpPr>
            <a:spLocks noChangeArrowheads="1"/>
          </p:cNvSpPr>
          <p:nvPr/>
        </p:nvSpPr>
        <p:spPr bwMode="auto">
          <a:xfrm>
            <a:off x="4029075" y="1922463"/>
            <a:ext cx="360363" cy="1377950"/>
          </a:xfrm>
          <a:prstGeom prst="upArrow">
            <a:avLst>
              <a:gd name="adj1" fmla="val 50000"/>
              <a:gd name="adj2" fmla="val 392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7" name="Text Box 7"/>
          <p:cNvSpPr txBox="1">
            <a:spLocks noChangeArrowheads="1"/>
          </p:cNvSpPr>
          <p:nvPr/>
        </p:nvSpPr>
        <p:spPr bwMode="auto">
          <a:xfrm>
            <a:off x="1797050" y="3233738"/>
            <a:ext cx="5789613" cy="161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185738" indent="-185738">
              <a:spcBef>
                <a:spcPct val="50000"/>
              </a:spcBef>
              <a:defRPr/>
            </a:pPr>
            <a:r>
              <a:rPr lang="en-US" sz="1800" b="0" dirty="0" smtClean="0">
                <a:solidFill>
                  <a:srgbClr val="0C41A4"/>
                </a:solidFill>
                <a:latin typeface="Century Gothic" pitchFamily="34" charset="0"/>
              </a:rPr>
              <a:t>Ex: Pertinence des </a:t>
            </a:r>
            <a:r>
              <a:rPr lang="en-US" sz="1800" b="0" dirty="0" err="1" smtClean="0">
                <a:solidFill>
                  <a:srgbClr val="0C41A4"/>
                </a:solidFill>
                <a:latin typeface="Century Gothic" pitchFamily="34" charset="0"/>
              </a:rPr>
              <a:t>actes</a:t>
            </a:r>
            <a:r>
              <a:rPr lang="en-US" sz="1800" b="0" dirty="0" smtClean="0">
                <a:solidFill>
                  <a:srgbClr val="0C41A4"/>
                </a:solidFill>
                <a:latin typeface="Century Gothic" pitchFamily="34" charset="0"/>
              </a:rPr>
              <a:t>, respect des </a:t>
            </a:r>
            <a:r>
              <a:rPr lang="en-US" sz="1800" b="0" dirty="0" err="1" smtClean="0">
                <a:solidFill>
                  <a:srgbClr val="0C41A4"/>
                </a:solidFill>
                <a:latin typeface="Century Gothic" pitchFamily="34" charset="0"/>
              </a:rPr>
              <a:t>référentiels</a:t>
            </a:r>
            <a:endParaRPr lang="en-US" sz="1800" b="0" dirty="0" smtClean="0">
              <a:solidFill>
                <a:srgbClr val="0C41A4"/>
              </a:solidFill>
              <a:latin typeface="Century Gothic" pitchFamily="34" charset="0"/>
            </a:endParaRPr>
          </a:p>
          <a:p>
            <a:pPr marL="357188" lvl="1" indent="0">
              <a:spcBef>
                <a:spcPts val="0"/>
              </a:spcBef>
              <a:defRPr/>
            </a:pPr>
            <a:r>
              <a:rPr lang="en-US" sz="1800" b="0" dirty="0" err="1" smtClean="0">
                <a:solidFill>
                  <a:srgbClr val="0C41A4"/>
                </a:solidFill>
                <a:latin typeface="Century Gothic" pitchFamily="34" charset="0"/>
              </a:rPr>
              <a:t>Développement</a:t>
            </a:r>
            <a:r>
              <a:rPr lang="en-US" sz="1800" b="0" dirty="0" smtClean="0">
                <a:solidFill>
                  <a:srgbClr val="0C41A4"/>
                </a:solidFill>
                <a:latin typeface="Century Gothic" pitchFamily="34" charset="0"/>
              </a:rPr>
              <a:t> de la </a:t>
            </a:r>
            <a:r>
              <a:rPr lang="en-US" sz="1800" b="0" dirty="0" err="1" smtClean="0">
                <a:solidFill>
                  <a:srgbClr val="0C41A4"/>
                </a:solidFill>
                <a:latin typeface="Century Gothic" pitchFamily="34" charset="0"/>
              </a:rPr>
              <a:t>chirurgie</a:t>
            </a:r>
            <a:r>
              <a:rPr lang="en-US" sz="1800" b="0" dirty="0" smtClean="0">
                <a:solidFill>
                  <a:srgbClr val="0C41A4"/>
                </a:solidFill>
                <a:latin typeface="Century Gothic" pitchFamily="34" charset="0"/>
              </a:rPr>
              <a:t> </a:t>
            </a:r>
            <a:r>
              <a:rPr lang="en-US" sz="1800" b="0" dirty="0" err="1" smtClean="0">
                <a:solidFill>
                  <a:srgbClr val="0C41A4"/>
                </a:solidFill>
                <a:latin typeface="Century Gothic" pitchFamily="34" charset="0"/>
              </a:rPr>
              <a:t>ambulatoire</a:t>
            </a:r>
            <a:r>
              <a:rPr lang="en-US" sz="1800" b="0" dirty="0" smtClean="0">
                <a:solidFill>
                  <a:srgbClr val="0C41A4"/>
                </a:solidFill>
                <a:latin typeface="Century Gothic" pitchFamily="34" charset="0"/>
              </a:rPr>
              <a:t> </a:t>
            </a:r>
          </a:p>
          <a:p>
            <a:pPr marL="357188" lvl="1" indent="0">
              <a:spcBef>
                <a:spcPts val="0"/>
              </a:spcBef>
              <a:defRPr/>
            </a:pPr>
            <a:r>
              <a:rPr lang="en-US" sz="1800" b="0" dirty="0" err="1" smtClean="0">
                <a:solidFill>
                  <a:srgbClr val="0C41A4"/>
                </a:solidFill>
                <a:latin typeface="Century Gothic" pitchFamily="34" charset="0"/>
              </a:rPr>
              <a:t>Utilisation</a:t>
            </a:r>
            <a:r>
              <a:rPr lang="en-US" sz="1800" b="0" dirty="0" smtClean="0">
                <a:solidFill>
                  <a:srgbClr val="0C41A4"/>
                </a:solidFill>
                <a:latin typeface="Century Gothic" pitchFamily="34" charset="0"/>
              </a:rPr>
              <a:t> </a:t>
            </a:r>
            <a:r>
              <a:rPr lang="en-US" sz="1800" b="0" dirty="0" err="1" smtClean="0">
                <a:solidFill>
                  <a:srgbClr val="0C41A4"/>
                </a:solidFill>
                <a:latin typeface="Century Gothic" pitchFamily="34" charset="0"/>
              </a:rPr>
              <a:t>efficiente</a:t>
            </a:r>
            <a:r>
              <a:rPr lang="en-US" sz="1800" b="0" dirty="0" smtClean="0">
                <a:solidFill>
                  <a:srgbClr val="0C41A4"/>
                </a:solidFill>
                <a:latin typeface="Century Gothic" pitchFamily="34" charset="0"/>
              </a:rPr>
              <a:t> des </a:t>
            </a:r>
            <a:r>
              <a:rPr lang="en-US" sz="1800" b="0" dirty="0" err="1" smtClean="0">
                <a:solidFill>
                  <a:srgbClr val="0C41A4"/>
                </a:solidFill>
                <a:latin typeface="Century Gothic" pitchFamily="34" charset="0"/>
              </a:rPr>
              <a:t>médicaments</a:t>
            </a:r>
            <a:endParaRPr lang="en-US" sz="1800" b="0" dirty="0" smtClean="0">
              <a:solidFill>
                <a:srgbClr val="0C41A4"/>
              </a:solidFill>
              <a:latin typeface="Century Gothic" pitchFamily="34" charset="0"/>
            </a:endParaRPr>
          </a:p>
          <a:p>
            <a:pPr>
              <a:spcBef>
                <a:spcPts val="0"/>
              </a:spcBef>
              <a:buFont typeface="Arial" pitchFamily="34" charset="0"/>
              <a:buChar char="•"/>
              <a:defRPr/>
            </a:pPr>
            <a:endParaRPr lang="en-US" sz="1800" dirty="0" smtClean="0">
              <a:solidFill>
                <a:srgbClr val="0C41A4"/>
              </a:solidFill>
              <a:latin typeface="Century Gothic" pitchFamily="34" charset="0"/>
            </a:endParaRPr>
          </a:p>
          <a:p>
            <a:pPr lvl="1">
              <a:spcBef>
                <a:spcPct val="50000"/>
              </a:spcBef>
              <a:buFont typeface="Wingdings" pitchFamily="2" charset="2"/>
              <a:buNone/>
              <a:defRPr/>
            </a:pPr>
            <a:endParaRPr lang="en-US" sz="1800" dirty="0" smtClean="0">
              <a:solidFill>
                <a:srgbClr val="0C41A4"/>
              </a:solidFill>
              <a:latin typeface="Century Gothic" pitchFamily="34" charset="0"/>
            </a:endParaRPr>
          </a:p>
        </p:txBody>
      </p:sp>
    </p:spTree>
    <p:custDataLst>
      <p:tags r:id="rId1"/>
    </p:custData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2159000" y="0"/>
            <a:ext cx="6985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ctr"/>
          <a:lstStyle/>
          <a:p>
            <a:endParaRPr lang="fr-FR" sz="2400">
              <a:solidFill>
                <a:schemeClr val="accent2"/>
              </a:solidFill>
            </a:endParaRPr>
          </a:p>
        </p:txBody>
      </p:sp>
      <p:sp>
        <p:nvSpPr>
          <p:cNvPr id="54275" name="Text Box 3"/>
          <p:cNvSpPr txBox="1">
            <a:spLocks noChangeArrowheads="1"/>
          </p:cNvSpPr>
          <p:nvPr/>
        </p:nvSpPr>
        <p:spPr bwMode="auto">
          <a:xfrm>
            <a:off x="2030413" y="28575"/>
            <a:ext cx="6448425" cy="52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0" tIns="45716" rIns="91430" bIns="45716">
            <a:spAutoFit/>
          </a:bodyPr>
          <a:lstStyle>
            <a:lvl1pPr defTabSz="912813" eaLnBrk="0" hangingPunct="0">
              <a:defRPr sz="5000" b="1">
                <a:solidFill>
                  <a:schemeClr val="bg1"/>
                </a:solidFill>
                <a:latin typeface="Arial" pitchFamily="34" charset="0"/>
              </a:defRPr>
            </a:lvl1pPr>
            <a:lvl2pPr marL="742950" indent="-285750" defTabSz="912813" eaLnBrk="0" hangingPunct="0">
              <a:defRPr sz="5000" b="1">
                <a:solidFill>
                  <a:schemeClr val="bg1"/>
                </a:solidFill>
                <a:latin typeface="Arial" pitchFamily="34" charset="0"/>
              </a:defRPr>
            </a:lvl2pPr>
            <a:lvl3pPr marL="1143000" indent="-228600" defTabSz="912813" eaLnBrk="0" hangingPunct="0">
              <a:defRPr sz="5000" b="1">
                <a:solidFill>
                  <a:schemeClr val="bg1"/>
                </a:solidFill>
                <a:latin typeface="Arial" pitchFamily="34" charset="0"/>
              </a:defRPr>
            </a:lvl3pPr>
            <a:lvl4pPr marL="1600200" indent="-228600" defTabSz="912813" eaLnBrk="0" hangingPunct="0">
              <a:defRPr sz="5000" b="1">
                <a:solidFill>
                  <a:schemeClr val="bg1"/>
                </a:solidFill>
                <a:latin typeface="Arial" pitchFamily="34" charset="0"/>
              </a:defRPr>
            </a:lvl4pPr>
            <a:lvl5pPr marL="2057400" indent="-228600" defTabSz="912813" eaLnBrk="0" hangingPunct="0">
              <a:defRPr sz="5000" b="1">
                <a:solidFill>
                  <a:schemeClr val="bg1"/>
                </a:solidFill>
                <a:latin typeface="Arial" pitchFamily="34" charset="0"/>
              </a:defRPr>
            </a:lvl5pPr>
            <a:lvl6pPr marL="2514600" indent="-228600" defTabSz="912813" eaLnBrk="0" fontAlgn="base" hangingPunct="0">
              <a:spcBef>
                <a:spcPct val="0"/>
              </a:spcBef>
              <a:spcAft>
                <a:spcPct val="0"/>
              </a:spcAft>
              <a:defRPr sz="5000" b="1">
                <a:solidFill>
                  <a:schemeClr val="bg1"/>
                </a:solidFill>
                <a:latin typeface="Arial" pitchFamily="34" charset="0"/>
              </a:defRPr>
            </a:lvl6pPr>
            <a:lvl7pPr marL="2971800" indent="-228600" defTabSz="912813" eaLnBrk="0" fontAlgn="base" hangingPunct="0">
              <a:spcBef>
                <a:spcPct val="0"/>
              </a:spcBef>
              <a:spcAft>
                <a:spcPct val="0"/>
              </a:spcAft>
              <a:defRPr sz="5000" b="1">
                <a:solidFill>
                  <a:schemeClr val="bg1"/>
                </a:solidFill>
                <a:latin typeface="Arial" pitchFamily="34" charset="0"/>
              </a:defRPr>
            </a:lvl7pPr>
            <a:lvl8pPr marL="3429000" indent="-228600" defTabSz="912813" eaLnBrk="0" fontAlgn="base" hangingPunct="0">
              <a:spcBef>
                <a:spcPct val="0"/>
              </a:spcBef>
              <a:spcAft>
                <a:spcPct val="0"/>
              </a:spcAft>
              <a:defRPr sz="5000" b="1">
                <a:solidFill>
                  <a:schemeClr val="bg1"/>
                </a:solidFill>
                <a:latin typeface="Arial" pitchFamily="34" charset="0"/>
              </a:defRPr>
            </a:lvl8pPr>
            <a:lvl9pPr marL="3886200" indent="-228600" defTabSz="912813" eaLnBrk="0" fontAlgn="base" hangingPunct="0">
              <a:spcBef>
                <a:spcPct val="0"/>
              </a:spcBef>
              <a:spcAft>
                <a:spcPct val="0"/>
              </a:spcAft>
              <a:defRPr sz="5000" b="1">
                <a:solidFill>
                  <a:schemeClr val="bg1"/>
                </a:solidFill>
                <a:latin typeface="Arial" pitchFamily="34" charset="0"/>
              </a:defRPr>
            </a:lvl9pPr>
          </a:lstStyle>
          <a:p>
            <a:pPr algn="r" eaLnBrk="1" hangingPunct="1">
              <a:defRPr/>
            </a:pPr>
            <a:r>
              <a:rPr lang="fr-FR" sz="2800" dirty="0" smtClean="0">
                <a:solidFill>
                  <a:srgbClr val="0C419A"/>
                </a:solidFill>
                <a:latin typeface="+mj-lt"/>
              </a:rPr>
              <a:t>La généralisation de </a:t>
            </a:r>
            <a:r>
              <a:rPr lang="fr-FR" sz="2800" dirty="0" err="1" smtClean="0">
                <a:solidFill>
                  <a:srgbClr val="0C419A"/>
                </a:solidFill>
                <a:latin typeface="+mj-lt"/>
              </a:rPr>
              <a:t>sophia</a:t>
            </a:r>
            <a:r>
              <a:rPr lang="fr-FR" sz="2800" dirty="0" smtClean="0">
                <a:solidFill>
                  <a:srgbClr val="0C419A"/>
                </a:solidFill>
                <a:latin typeface="+mj-lt"/>
              </a:rPr>
              <a:t> diabète</a:t>
            </a:r>
          </a:p>
        </p:txBody>
      </p:sp>
      <p:pic>
        <p:nvPicPr>
          <p:cNvPr id="107524" name="Picture 4"/>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95263" y="1341438"/>
            <a:ext cx="4283075" cy="4784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7" name="Text Box 7"/>
          <p:cNvSpPr txBox="1">
            <a:spLocks noChangeArrowheads="1"/>
          </p:cNvSpPr>
          <p:nvPr/>
        </p:nvSpPr>
        <p:spPr bwMode="auto">
          <a:xfrm>
            <a:off x="4941888" y="1484313"/>
            <a:ext cx="3805237" cy="995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430" tIns="45716" rIns="91430" bIns="45716" anchor="ctr"/>
          <a:lstStyle>
            <a:lvl1pPr marL="180975" indent="-180975" defTabSz="912813" eaLnBrk="0" hangingPunct="0">
              <a:defRPr sz="5000" b="1">
                <a:solidFill>
                  <a:schemeClr val="bg1"/>
                </a:solidFill>
                <a:latin typeface="Arial" pitchFamily="34" charset="0"/>
              </a:defRPr>
            </a:lvl1pPr>
            <a:lvl2pPr marL="742950" indent="-285750" defTabSz="912813" eaLnBrk="0" hangingPunct="0">
              <a:defRPr sz="5000" b="1">
                <a:solidFill>
                  <a:schemeClr val="bg1"/>
                </a:solidFill>
                <a:latin typeface="Arial" pitchFamily="34" charset="0"/>
              </a:defRPr>
            </a:lvl2pPr>
            <a:lvl3pPr marL="1143000" indent="-228600" defTabSz="912813" eaLnBrk="0" hangingPunct="0">
              <a:defRPr sz="5000" b="1">
                <a:solidFill>
                  <a:schemeClr val="bg1"/>
                </a:solidFill>
                <a:latin typeface="Arial" pitchFamily="34" charset="0"/>
              </a:defRPr>
            </a:lvl3pPr>
            <a:lvl4pPr marL="1600200" indent="-228600" defTabSz="912813" eaLnBrk="0" hangingPunct="0">
              <a:defRPr sz="5000" b="1">
                <a:solidFill>
                  <a:schemeClr val="bg1"/>
                </a:solidFill>
                <a:latin typeface="Arial" pitchFamily="34" charset="0"/>
              </a:defRPr>
            </a:lvl4pPr>
            <a:lvl5pPr marL="2057400" indent="-228600" defTabSz="912813" eaLnBrk="0" hangingPunct="0">
              <a:defRPr sz="5000" b="1">
                <a:solidFill>
                  <a:schemeClr val="bg1"/>
                </a:solidFill>
                <a:latin typeface="Arial" pitchFamily="34" charset="0"/>
              </a:defRPr>
            </a:lvl5pPr>
            <a:lvl6pPr marL="2514600" indent="-228600" defTabSz="912813" eaLnBrk="0" fontAlgn="base" hangingPunct="0">
              <a:spcBef>
                <a:spcPct val="0"/>
              </a:spcBef>
              <a:spcAft>
                <a:spcPct val="0"/>
              </a:spcAft>
              <a:defRPr sz="5000" b="1">
                <a:solidFill>
                  <a:schemeClr val="bg1"/>
                </a:solidFill>
                <a:latin typeface="Arial" pitchFamily="34" charset="0"/>
              </a:defRPr>
            </a:lvl6pPr>
            <a:lvl7pPr marL="2971800" indent="-228600" defTabSz="912813" eaLnBrk="0" fontAlgn="base" hangingPunct="0">
              <a:spcBef>
                <a:spcPct val="0"/>
              </a:spcBef>
              <a:spcAft>
                <a:spcPct val="0"/>
              </a:spcAft>
              <a:defRPr sz="5000" b="1">
                <a:solidFill>
                  <a:schemeClr val="bg1"/>
                </a:solidFill>
                <a:latin typeface="Arial" pitchFamily="34" charset="0"/>
              </a:defRPr>
            </a:lvl7pPr>
            <a:lvl8pPr marL="3429000" indent="-228600" defTabSz="912813" eaLnBrk="0" fontAlgn="base" hangingPunct="0">
              <a:spcBef>
                <a:spcPct val="0"/>
              </a:spcBef>
              <a:spcAft>
                <a:spcPct val="0"/>
              </a:spcAft>
              <a:defRPr sz="5000" b="1">
                <a:solidFill>
                  <a:schemeClr val="bg1"/>
                </a:solidFill>
                <a:latin typeface="Arial" pitchFamily="34" charset="0"/>
              </a:defRPr>
            </a:lvl8pPr>
            <a:lvl9pPr marL="3886200" indent="-228600" defTabSz="912813" eaLnBrk="0" fontAlgn="base" hangingPunct="0">
              <a:spcBef>
                <a:spcPct val="0"/>
              </a:spcBef>
              <a:spcAft>
                <a:spcPct val="0"/>
              </a:spcAft>
              <a:defRPr sz="5000" b="1">
                <a:solidFill>
                  <a:schemeClr val="bg1"/>
                </a:solidFill>
                <a:latin typeface="Arial" pitchFamily="34" charset="0"/>
              </a:defRPr>
            </a:lvl9pPr>
          </a:lstStyle>
          <a:p>
            <a:pPr algn="ctr" eaLnBrk="1" hangingPunct="1">
              <a:spcBef>
                <a:spcPct val="20000"/>
              </a:spcBef>
              <a:defRPr/>
            </a:pPr>
            <a:r>
              <a:rPr lang="fr-FR" sz="2000" smtClean="0">
                <a:solidFill>
                  <a:srgbClr val="0C419A"/>
                </a:solidFill>
                <a:latin typeface="+mj-lt"/>
              </a:rPr>
              <a:t>Suite à la généralisation, </a:t>
            </a:r>
          </a:p>
          <a:p>
            <a:pPr algn="ctr" eaLnBrk="1" hangingPunct="1">
              <a:spcBef>
                <a:spcPct val="20000"/>
              </a:spcBef>
              <a:defRPr/>
            </a:pPr>
            <a:r>
              <a:rPr lang="fr-FR" sz="2000" smtClean="0">
                <a:solidFill>
                  <a:srgbClr val="0C419A"/>
                </a:solidFill>
                <a:latin typeface="+mj-lt"/>
              </a:rPr>
              <a:t>1 800 000 patients éligibles</a:t>
            </a:r>
          </a:p>
        </p:txBody>
      </p:sp>
      <p:sp>
        <p:nvSpPr>
          <p:cNvPr id="54278" name="Text Box 8"/>
          <p:cNvSpPr txBox="1">
            <a:spLocks noChangeArrowheads="1"/>
          </p:cNvSpPr>
          <p:nvPr/>
        </p:nvSpPr>
        <p:spPr bwMode="auto">
          <a:xfrm>
            <a:off x="219075" y="765175"/>
            <a:ext cx="4922838" cy="7191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430" tIns="45716" rIns="91430" bIns="45716" anchor="ctr"/>
          <a:lstStyle>
            <a:lvl1pPr marL="180975" indent="-180975" defTabSz="912813" eaLnBrk="0" hangingPunct="0">
              <a:defRPr sz="5000" b="1">
                <a:solidFill>
                  <a:schemeClr val="bg1"/>
                </a:solidFill>
                <a:latin typeface="Arial" pitchFamily="34" charset="0"/>
              </a:defRPr>
            </a:lvl1pPr>
            <a:lvl2pPr marL="742950" indent="-285750" defTabSz="912813" eaLnBrk="0" hangingPunct="0">
              <a:defRPr sz="5000" b="1">
                <a:solidFill>
                  <a:schemeClr val="bg1"/>
                </a:solidFill>
                <a:latin typeface="Arial" pitchFamily="34" charset="0"/>
              </a:defRPr>
            </a:lvl2pPr>
            <a:lvl3pPr marL="1143000" indent="-228600" defTabSz="912813" eaLnBrk="0" hangingPunct="0">
              <a:defRPr sz="5000" b="1">
                <a:solidFill>
                  <a:schemeClr val="bg1"/>
                </a:solidFill>
                <a:latin typeface="Arial" pitchFamily="34" charset="0"/>
              </a:defRPr>
            </a:lvl3pPr>
            <a:lvl4pPr marL="1600200" indent="-228600" defTabSz="912813" eaLnBrk="0" hangingPunct="0">
              <a:defRPr sz="5000" b="1">
                <a:solidFill>
                  <a:schemeClr val="bg1"/>
                </a:solidFill>
                <a:latin typeface="Arial" pitchFamily="34" charset="0"/>
              </a:defRPr>
            </a:lvl4pPr>
            <a:lvl5pPr marL="2057400" indent="-228600" defTabSz="912813" eaLnBrk="0" hangingPunct="0">
              <a:defRPr sz="5000" b="1">
                <a:solidFill>
                  <a:schemeClr val="bg1"/>
                </a:solidFill>
                <a:latin typeface="Arial" pitchFamily="34" charset="0"/>
              </a:defRPr>
            </a:lvl5pPr>
            <a:lvl6pPr marL="2514600" indent="-228600" defTabSz="912813" eaLnBrk="0" fontAlgn="base" hangingPunct="0">
              <a:spcBef>
                <a:spcPct val="0"/>
              </a:spcBef>
              <a:spcAft>
                <a:spcPct val="0"/>
              </a:spcAft>
              <a:defRPr sz="5000" b="1">
                <a:solidFill>
                  <a:schemeClr val="bg1"/>
                </a:solidFill>
                <a:latin typeface="Arial" pitchFamily="34" charset="0"/>
              </a:defRPr>
            </a:lvl6pPr>
            <a:lvl7pPr marL="2971800" indent="-228600" defTabSz="912813" eaLnBrk="0" fontAlgn="base" hangingPunct="0">
              <a:spcBef>
                <a:spcPct val="0"/>
              </a:spcBef>
              <a:spcAft>
                <a:spcPct val="0"/>
              </a:spcAft>
              <a:defRPr sz="5000" b="1">
                <a:solidFill>
                  <a:schemeClr val="bg1"/>
                </a:solidFill>
                <a:latin typeface="Arial" pitchFamily="34" charset="0"/>
              </a:defRPr>
            </a:lvl7pPr>
            <a:lvl8pPr marL="3429000" indent="-228600" defTabSz="912813" eaLnBrk="0" fontAlgn="base" hangingPunct="0">
              <a:spcBef>
                <a:spcPct val="0"/>
              </a:spcBef>
              <a:spcAft>
                <a:spcPct val="0"/>
              </a:spcAft>
              <a:defRPr sz="5000" b="1">
                <a:solidFill>
                  <a:schemeClr val="bg1"/>
                </a:solidFill>
                <a:latin typeface="Arial" pitchFamily="34" charset="0"/>
              </a:defRPr>
            </a:lvl8pPr>
            <a:lvl9pPr marL="3886200" indent="-228600" defTabSz="912813" eaLnBrk="0" fontAlgn="base" hangingPunct="0">
              <a:spcBef>
                <a:spcPct val="0"/>
              </a:spcBef>
              <a:spcAft>
                <a:spcPct val="0"/>
              </a:spcAft>
              <a:defRPr sz="5000" b="1">
                <a:solidFill>
                  <a:schemeClr val="bg1"/>
                </a:solidFill>
                <a:latin typeface="Arial" pitchFamily="34" charset="0"/>
              </a:defRPr>
            </a:lvl9pPr>
          </a:lstStyle>
          <a:p>
            <a:pPr algn="ctr" eaLnBrk="1" hangingPunct="1">
              <a:spcBef>
                <a:spcPct val="20000"/>
              </a:spcBef>
              <a:defRPr/>
            </a:pPr>
            <a:r>
              <a:rPr lang="fr-FR" sz="2000" dirty="0" smtClean="0">
                <a:solidFill>
                  <a:srgbClr val="0C419A"/>
                </a:solidFill>
                <a:latin typeface="+mj-lt"/>
              </a:rPr>
              <a:t>2 étapes de généralisation</a:t>
            </a:r>
          </a:p>
        </p:txBody>
      </p:sp>
      <p:sp>
        <p:nvSpPr>
          <p:cNvPr id="54279" name="Text Box 9"/>
          <p:cNvSpPr txBox="1">
            <a:spLocks noChangeArrowheads="1"/>
          </p:cNvSpPr>
          <p:nvPr/>
        </p:nvSpPr>
        <p:spPr bwMode="auto">
          <a:xfrm>
            <a:off x="4964113" y="2876550"/>
            <a:ext cx="3883025" cy="1014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430" tIns="45716" rIns="91430" bIns="45716" anchor="ctr"/>
          <a:lstStyle>
            <a:lvl1pPr marL="180975" indent="-180975" defTabSz="912813" eaLnBrk="0" hangingPunct="0">
              <a:defRPr sz="5000" b="1">
                <a:solidFill>
                  <a:schemeClr val="bg1"/>
                </a:solidFill>
                <a:latin typeface="Arial" pitchFamily="34" charset="0"/>
              </a:defRPr>
            </a:lvl1pPr>
            <a:lvl2pPr marL="742950" indent="-285750" defTabSz="912813" eaLnBrk="0" hangingPunct="0">
              <a:defRPr sz="5000" b="1">
                <a:solidFill>
                  <a:schemeClr val="bg1"/>
                </a:solidFill>
                <a:latin typeface="Arial" pitchFamily="34" charset="0"/>
              </a:defRPr>
            </a:lvl2pPr>
            <a:lvl3pPr marL="1143000" indent="-228600" defTabSz="912813" eaLnBrk="0" hangingPunct="0">
              <a:defRPr sz="5000" b="1">
                <a:solidFill>
                  <a:schemeClr val="bg1"/>
                </a:solidFill>
                <a:latin typeface="Arial" pitchFamily="34" charset="0"/>
              </a:defRPr>
            </a:lvl3pPr>
            <a:lvl4pPr marL="1600200" indent="-228600" defTabSz="912813" eaLnBrk="0" hangingPunct="0">
              <a:defRPr sz="5000" b="1">
                <a:solidFill>
                  <a:schemeClr val="bg1"/>
                </a:solidFill>
                <a:latin typeface="Arial" pitchFamily="34" charset="0"/>
              </a:defRPr>
            </a:lvl4pPr>
            <a:lvl5pPr marL="2057400" indent="-228600" defTabSz="912813" eaLnBrk="0" hangingPunct="0">
              <a:defRPr sz="5000" b="1">
                <a:solidFill>
                  <a:schemeClr val="bg1"/>
                </a:solidFill>
                <a:latin typeface="Arial" pitchFamily="34" charset="0"/>
              </a:defRPr>
            </a:lvl5pPr>
            <a:lvl6pPr marL="2514600" indent="-228600" defTabSz="912813" eaLnBrk="0" fontAlgn="base" hangingPunct="0">
              <a:spcBef>
                <a:spcPct val="0"/>
              </a:spcBef>
              <a:spcAft>
                <a:spcPct val="0"/>
              </a:spcAft>
              <a:defRPr sz="5000" b="1">
                <a:solidFill>
                  <a:schemeClr val="bg1"/>
                </a:solidFill>
                <a:latin typeface="Arial" pitchFamily="34" charset="0"/>
              </a:defRPr>
            </a:lvl6pPr>
            <a:lvl7pPr marL="2971800" indent="-228600" defTabSz="912813" eaLnBrk="0" fontAlgn="base" hangingPunct="0">
              <a:spcBef>
                <a:spcPct val="0"/>
              </a:spcBef>
              <a:spcAft>
                <a:spcPct val="0"/>
              </a:spcAft>
              <a:defRPr sz="5000" b="1">
                <a:solidFill>
                  <a:schemeClr val="bg1"/>
                </a:solidFill>
                <a:latin typeface="Arial" pitchFamily="34" charset="0"/>
              </a:defRPr>
            </a:lvl7pPr>
            <a:lvl8pPr marL="3429000" indent="-228600" defTabSz="912813" eaLnBrk="0" fontAlgn="base" hangingPunct="0">
              <a:spcBef>
                <a:spcPct val="0"/>
              </a:spcBef>
              <a:spcAft>
                <a:spcPct val="0"/>
              </a:spcAft>
              <a:defRPr sz="5000" b="1">
                <a:solidFill>
                  <a:schemeClr val="bg1"/>
                </a:solidFill>
                <a:latin typeface="Arial" pitchFamily="34" charset="0"/>
              </a:defRPr>
            </a:lvl8pPr>
            <a:lvl9pPr marL="3886200" indent="-228600" defTabSz="912813" eaLnBrk="0" fontAlgn="base" hangingPunct="0">
              <a:spcBef>
                <a:spcPct val="0"/>
              </a:spcBef>
              <a:spcAft>
                <a:spcPct val="0"/>
              </a:spcAft>
              <a:defRPr sz="5000" b="1">
                <a:solidFill>
                  <a:schemeClr val="bg1"/>
                </a:solidFill>
                <a:latin typeface="Arial" pitchFamily="34" charset="0"/>
              </a:defRPr>
            </a:lvl9pPr>
          </a:lstStyle>
          <a:p>
            <a:pPr algn="ctr" eaLnBrk="1" hangingPunct="1">
              <a:spcBef>
                <a:spcPct val="20000"/>
              </a:spcBef>
              <a:defRPr/>
            </a:pPr>
            <a:r>
              <a:rPr lang="fr-FR" sz="2000" dirty="0" smtClean="0">
                <a:solidFill>
                  <a:srgbClr val="0C419A"/>
                </a:solidFill>
                <a:latin typeface="+mj-lt"/>
              </a:rPr>
              <a:t>Au 2 septembre 2013, </a:t>
            </a:r>
          </a:p>
          <a:p>
            <a:pPr algn="ctr" eaLnBrk="1" hangingPunct="1">
              <a:spcBef>
                <a:spcPct val="20000"/>
              </a:spcBef>
              <a:defRPr/>
            </a:pPr>
            <a:r>
              <a:rPr lang="fr-FR" sz="2000" dirty="0" smtClean="0">
                <a:solidFill>
                  <a:srgbClr val="0C419A"/>
                </a:solidFill>
                <a:latin typeface="+mj-lt"/>
              </a:rPr>
              <a:t>416 000 patients diabétiques inscrits à </a:t>
            </a:r>
            <a:r>
              <a:rPr lang="fr-FR" sz="2000" dirty="0" err="1" smtClean="0">
                <a:solidFill>
                  <a:srgbClr val="0C419A"/>
                </a:solidFill>
                <a:latin typeface="+mj-lt"/>
              </a:rPr>
              <a:t>sophia</a:t>
            </a:r>
            <a:endParaRPr lang="fr-FR" sz="2000" dirty="0" smtClean="0">
              <a:solidFill>
                <a:srgbClr val="0C419A"/>
              </a:solidFill>
              <a:latin typeface="+mj-lt"/>
            </a:endParaRPr>
          </a:p>
        </p:txBody>
      </p:sp>
      <p:pic>
        <p:nvPicPr>
          <p:cNvPr id="107528" name="Picture 10"/>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0" y="0"/>
            <a:ext cx="2192338" cy="96043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798513" y="71438"/>
            <a:ext cx="9324975"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eaLnBrk="1" hangingPunct="1">
              <a:defRPr/>
            </a:pPr>
            <a:r>
              <a:rPr lang="fr-FR" sz="2400" dirty="0" smtClean="0">
                <a:solidFill>
                  <a:schemeClr val="bg2"/>
                </a:solidFill>
                <a:latin typeface="+mj-lt"/>
                <a:ea typeface="MS PGothic" pitchFamily="34" charset="-128"/>
              </a:rPr>
              <a:t>Évaluation SOPHIA – Sites historiques</a:t>
            </a:r>
          </a:p>
          <a:p>
            <a:pPr algn="ctr" eaLnBrk="1" hangingPunct="1">
              <a:spcBef>
                <a:spcPct val="50000"/>
              </a:spcBef>
              <a:defRPr/>
            </a:pPr>
            <a:r>
              <a:rPr lang="fr-FR" sz="2400" dirty="0" smtClean="0">
                <a:latin typeface="+mj-lt"/>
                <a:ea typeface="MS PGothic" pitchFamily="34" charset="-128"/>
              </a:rPr>
              <a:t>- </a:t>
            </a:r>
            <a:r>
              <a:rPr lang="fr-FR" sz="2400" dirty="0" smtClean="0">
                <a:solidFill>
                  <a:srgbClr val="6C9200"/>
                </a:solidFill>
                <a:latin typeface="+mj-lt"/>
                <a:ea typeface="MS PGothic" pitchFamily="34" charset="-128"/>
              </a:rPr>
              <a:t>Amélioration du suivi des recommandations</a:t>
            </a:r>
            <a:r>
              <a:rPr lang="fr-FR" sz="2400" dirty="0" smtClean="0">
                <a:latin typeface="+mj-lt"/>
                <a:ea typeface="MS PGothic" pitchFamily="34" charset="-128"/>
              </a:rPr>
              <a:t> -</a:t>
            </a:r>
          </a:p>
        </p:txBody>
      </p:sp>
      <p:sp>
        <p:nvSpPr>
          <p:cNvPr id="121859" name="Rectangle 3"/>
          <p:cNvSpPr>
            <a:spLocks noChangeArrowheads="1"/>
          </p:cNvSpPr>
          <p:nvPr/>
        </p:nvSpPr>
        <p:spPr bwMode="auto">
          <a:xfrm>
            <a:off x="392113" y="1200150"/>
            <a:ext cx="8893175" cy="511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txBody>
          <a:bodyPr/>
          <a:lstStyle/>
          <a:p>
            <a:pPr marL="342900" indent="-342900">
              <a:spcBef>
                <a:spcPct val="20000"/>
              </a:spcBef>
              <a:buFontTx/>
              <a:buChar char="•"/>
              <a:defRPr/>
            </a:pPr>
            <a:r>
              <a:rPr lang="fr-FR" sz="1800" u="sng" dirty="0">
                <a:solidFill>
                  <a:srgbClr val="0070C0"/>
                </a:solidFill>
                <a:effectLst>
                  <a:outerShdw blurRad="38100" dist="38100" dir="2700000" algn="tl">
                    <a:srgbClr val="C0C0C0"/>
                  </a:outerShdw>
                </a:effectLst>
                <a:latin typeface="+mj-lt"/>
              </a:rPr>
              <a:t>Toutes choses égales par ailleurs</a:t>
            </a:r>
            <a:r>
              <a:rPr lang="fr-FR" sz="1800" dirty="0">
                <a:solidFill>
                  <a:srgbClr val="0070C0"/>
                </a:solidFill>
                <a:effectLst>
                  <a:outerShdw blurRad="38100" dist="38100" dir="2700000" algn="tl">
                    <a:srgbClr val="C0C0C0"/>
                  </a:outerShdw>
                </a:effectLst>
                <a:latin typeface="+mj-lt"/>
              </a:rPr>
              <a:t>, Sophia a un impact positif sur l’amélioration du suivi des recommandations chez les adhérents</a:t>
            </a:r>
          </a:p>
          <a:p>
            <a:pPr marL="342900" indent="-342900">
              <a:spcBef>
                <a:spcPct val="20000"/>
              </a:spcBef>
              <a:defRPr/>
            </a:pPr>
            <a:endParaRPr lang="fr-FR" sz="1800" dirty="0">
              <a:effectLst>
                <a:outerShdw blurRad="38100" dist="38100" dir="2700000" algn="tl">
                  <a:srgbClr val="C0C0C0"/>
                </a:outerShdw>
              </a:effectLst>
              <a:latin typeface="+mj-lt"/>
            </a:endParaRPr>
          </a:p>
        </p:txBody>
      </p:sp>
      <p:graphicFrame>
        <p:nvGraphicFramePr>
          <p:cNvPr id="178277" name="Group 101"/>
          <p:cNvGraphicFramePr>
            <a:graphicFrameLocks noGrp="1"/>
          </p:cNvGraphicFramePr>
          <p:nvPr/>
        </p:nvGraphicFramePr>
        <p:xfrm>
          <a:off x="1398588" y="1811338"/>
          <a:ext cx="5881687" cy="4333970"/>
        </p:xfrm>
        <a:graphic>
          <a:graphicData uri="http://schemas.openxmlformats.org/drawingml/2006/table">
            <a:tbl>
              <a:tblPr/>
              <a:tblGrid>
                <a:gridCol w="3354387"/>
                <a:gridCol w="2527300"/>
              </a:tblGrid>
              <a:tr h="49374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b="1" i="0" u="none" strike="noStrike" cap="none" normalizeH="0" baseline="0" smtClean="0">
                          <a:ln>
                            <a:noFill/>
                          </a:ln>
                          <a:solidFill>
                            <a:srgbClr val="99CC00"/>
                          </a:solidFill>
                          <a:effectLst/>
                          <a:latin typeface="Arial" pitchFamily="34" charset="0"/>
                          <a:cs typeface="Times New Roman" pitchFamily="18" charset="0"/>
                        </a:rPr>
                        <a:t>Adhérents vs Témoins</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fr-FR" sz="1200" b="1" i="0" u="sng" strike="noStrike" cap="none" normalizeH="0" baseline="0" smtClean="0">
                          <a:ln>
                            <a:noFill/>
                          </a:ln>
                          <a:solidFill>
                            <a:srgbClr val="99CC00"/>
                          </a:solidFill>
                          <a:effectLst/>
                          <a:latin typeface="Arial" pitchFamily="34" charset="0"/>
                          <a:cs typeface="Times New Roman" pitchFamily="18" charset="0"/>
                        </a:rPr>
                        <a:t>Entre 2011 et 2008</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cs typeface="Times New Roman" pitchFamily="18" charset="0"/>
                        </a:rPr>
                        <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cs typeface="Times New Roman" pitchFamily="18" charset="0"/>
                        </a:rPr>
                        <a:t>Adhérent vs Témoins</a:t>
                      </a:r>
                    </a:p>
                  </a:txBody>
                  <a:tcPr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2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Examen du fond d'oeil &gt;=1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1.45 [1.41 ; 1.49]</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2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ECG ou visites chez le cardiologue &gt;=1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1.30 [1.26 ; 1.33]</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2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Visites chez un dentiste &gt;=1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1.27 [1.23 ; 1.30]</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2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Dosage d'HbA1C &gt;=1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1.41 [1.34 ; 1.49]</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2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Dosage d'HbA1C &gt;=2</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1.29 [1.25 ; 1.33]</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2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Dosage d'HbA1C &gt;=3</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1.22 [1.19 ; 1.26]</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2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Dosage LDL &gt;=1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1.16 [1.13 ; 1.20]</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2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Dosage lipidique (LDL, Chol, eal) &gt;=1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1.21 [1.17 ; 1.25]</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2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Mesure de microalbuminurie &gt;=1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1.39 [1.35 ; 1.43]</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571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Mesure de protéinurie/microalbuminurie &gt;=1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1.32 [1.29 ; 1.36]</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2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Créatinémie &gt;=1</a:t>
                      </a: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1.31 [1.26 ; 1.36]</a:t>
                      </a: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4004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432AD6"/>
                          </a:solidFill>
                          <a:effectLst/>
                          <a:latin typeface="Arial" pitchFamily="34" charset="0"/>
                          <a:cs typeface="Times New Roman" pitchFamily="18" charset="0"/>
                        </a:rPr>
                        <a:t>*Régression logistique du paramètre ajusté sur la valeur du paramètre à T0, le statut du patient à T0, le sexe du patient, l’âge, l’ancienneté de l’ALD, le traitement à T0 </a:t>
                      </a:r>
                      <a:r>
                        <a:rPr kumimoji="0" lang="fr-FR" sz="1200" b="1" i="0" u="none" strike="noStrike" cap="none" normalizeH="0" baseline="0" smtClean="0">
                          <a:ln>
                            <a:noFill/>
                          </a:ln>
                          <a:solidFill>
                            <a:srgbClr val="432AD6"/>
                          </a:solidFill>
                          <a:effectLst/>
                          <a:latin typeface="Arial" pitchFamily="34" charset="0"/>
                          <a:ea typeface="Times New Roman" pitchFamily="18" charset="0"/>
                          <a:cs typeface="Arial" pitchFamily="34" charset="0"/>
                        </a:rPr>
                        <a:t>la densité des infirmiers et des médecins généralistes.</a:t>
                      </a:r>
                      <a:endParaRPr kumimoji="0" lang="fr-FR" sz="1200" b="1" i="0" u="none" strike="noStrike" cap="none" normalizeH="0" baseline="0" smtClean="0">
                        <a:ln>
                          <a:noFill/>
                        </a:ln>
                        <a:solidFill>
                          <a:srgbClr val="432AD6"/>
                        </a:solidFill>
                        <a:effectLst/>
                        <a:latin typeface="Arial" pitchFamily="34" charset="0"/>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fr-FR"/>
                    </a:p>
                  </a:txBody>
                  <a:tcPr/>
                </a:tc>
              </a:tr>
            </a:tbl>
          </a:graphicData>
        </a:graphic>
      </p:graphicFrame>
      <p:pic>
        <p:nvPicPr>
          <p:cNvPr id="108591" name="Picture 9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2178050" cy="95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bwMode="auto">
          <a:xfrm>
            <a:off x="0" y="0"/>
            <a:ext cx="9144000" cy="555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6" tIns="45703" rIns="91406" bIns="45703"/>
          <a:lstStyle/>
          <a:p>
            <a:pPr defTabSz="1041400"/>
            <a:r>
              <a:rPr lang="fr-FR" sz="1000" smtClean="0">
                <a:solidFill>
                  <a:schemeClr val="bg1"/>
                </a:solidFill>
              </a:rPr>
              <a:t>Page courante</a:t>
            </a:r>
          </a:p>
        </p:txBody>
      </p:sp>
      <p:sp>
        <p:nvSpPr>
          <p:cNvPr id="50179" name="Rectangle 3"/>
          <p:cNvSpPr>
            <a:spLocks noGrp="1" noChangeArrowheads="1"/>
          </p:cNvSpPr>
          <p:nvPr>
            <p:ph type="body" sz="half" idx="4294967295"/>
          </p:nvPr>
        </p:nvSpPr>
        <p:spPr bwMode="auto">
          <a:xfrm>
            <a:off x="260350" y="1616075"/>
            <a:ext cx="8623300" cy="38798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6" tIns="45703" rIns="91406" bIns="45703"/>
          <a:lstStyle/>
          <a:p>
            <a:pPr marL="0" indent="0" defTabSz="1041400">
              <a:buClr>
                <a:srgbClr val="0C419A"/>
              </a:buClr>
              <a:buFontTx/>
              <a:buNone/>
              <a:defRPr/>
            </a:pPr>
            <a:endParaRPr lang="fr-FR" sz="1800" b="1" kern="1200" dirty="0">
              <a:solidFill>
                <a:srgbClr val="0070C0"/>
              </a:solidFill>
              <a:latin typeface="+mj-lt"/>
            </a:endParaRPr>
          </a:p>
          <a:p>
            <a:pPr marL="0" indent="0" defTabSz="1041400">
              <a:buClr>
                <a:srgbClr val="0C419A"/>
              </a:buClr>
              <a:buFontTx/>
              <a:buNone/>
              <a:defRPr/>
            </a:pPr>
            <a:r>
              <a:rPr lang="fr-FR" sz="1800" b="1" kern="1200" dirty="0">
                <a:solidFill>
                  <a:srgbClr val="0070C0"/>
                </a:solidFill>
                <a:latin typeface="+mj-lt"/>
              </a:rPr>
              <a:t>Un nouveau service innovant visant à :</a:t>
            </a:r>
          </a:p>
          <a:p>
            <a:pPr marL="0" indent="0" defTabSz="1041400">
              <a:buClr>
                <a:srgbClr val="0C419A"/>
              </a:buClr>
              <a:buFontTx/>
              <a:buNone/>
              <a:defRPr/>
            </a:pPr>
            <a:endParaRPr lang="fr-FR" sz="1800" b="1" kern="1200" dirty="0">
              <a:solidFill>
                <a:srgbClr val="0070C0"/>
              </a:solidFill>
              <a:latin typeface="+mj-lt"/>
            </a:endParaRPr>
          </a:p>
          <a:p>
            <a:pPr lvl="1" defTabSz="1041400">
              <a:buClr>
                <a:srgbClr val="0C419A"/>
              </a:buClr>
              <a:buFontTx/>
              <a:buChar char="•"/>
              <a:defRPr/>
            </a:pPr>
            <a:r>
              <a:rPr lang="fr-FR" sz="1800" b="1" kern="1200" dirty="0">
                <a:solidFill>
                  <a:srgbClr val="0070C0"/>
                </a:solidFill>
                <a:latin typeface="+mj-lt"/>
                <a:ea typeface="+mn-ea"/>
                <a:cs typeface="+mn-cs"/>
              </a:rPr>
              <a:t>Améliorer la qualité et les habitudes de vie des assurés sociaux</a:t>
            </a:r>
          </a:p>
          <a:p>
            <a:pPr lvl="1" defTabSz="1041400">
              <a:buClr>
                <a:srgbClr val="0C419A"/>
              </a:buClr>
              <a:buFontTx/>
              <a:buChar char="•"/>
              <a:defRPr/>
            </a:pPr>
            <a:endParaRPr lang="fr-FR" sz="1800" b="1" kern="1200" dirty="0">
              <a:solidFill>
                <a:srgbClr val="0070C0"/>
              </a:solidFill>
              <a:latin typeface="+mj-lt"/>
              <a:ea typeface="+mn-ea"/>
              <a:cs typeface="+mn-cs"/>
            </a:endParaRPr>
          </a:p>
          <a:p>
            <a:pPr lvl="1" defTabSz="1041400">
              <a:buClr>
                <a:srgbClr val="0C419A"/>
              </a:buClr>
              <a:buFontTx/>
              <a:buChar char="•"/>
              <a:defRPr/>
            </a:pPr>
            <a:r>
              <a:rPr lang="fr-FR" sz="1800" b="1" kern="1200" dirty="0">
                <a:solidFill>
                  <a:srgbClr val="0070C0"/>
                </a:solidFill>
                <a:latin typeface="+mj-lt"/>
                <a:ea typeface="+mn-ea"/>
                <a:cs typeface="+mn-cs"/>
              </a:rPr>
              <a:t>Favoriser les changements de comportement dans la durée grâce à un accompagnement personnalisé</a:t>
            </a:r>
          </a:p>
          <a:p>
            <a:pPr lvl="1" defTabSz="1041400">
              <a:buClr>
                <a:srgbClr val="0C419A"/>
              </a:buClr>
              <a:buFontTx/>
              <a:buChar char="•"/>
              <a:defRPr/>
            </a:pPr>
            <a:endParaRPr lang="fr-FR" sz="1800" b="1" kern="1200" dirty="0">
              <a:solidFill>
                <a:srgbClr val="0070C0"/>
              </a:solidFill>
              <a:latin typeface="+mj-lt"/>
              <a:ea typeface="+mn-ea"/>
              <a:cs typeface="+mn-cs"/>
            </a:endParaRPr>
          </a:p>
          <a:p>
            <a:pPr lvl="1" defTabSz="1041400">
              <a:buClr>
                <a:srgbClr val="0C419A"/>
              </a:buClr>
              <a:buFontTx/>
              <a:buChar char="•"/>
              <a:defRPr/>
            </a:pPr>
            <a:r>
              <a:rPr lang="fr-FR" sz="1800" b="1" kern="1200" dirty="0">
                <a:solidFill>
                  <a:srgbClr val="0070C0"/>
                </a:solidFill>
                <a:latin typeface="+mj-lt"/>
                <a:ea typeface="+mn-ea"/>
                <a:cs typeface="+mn-cs"/>
              </a:rPr>
              <a:t>Participer à la prévention de la survenue de certains facteurs de risque ou de certaines pathologies chroniques</a:t>
            </a:r>
          </a:p>
          <a:p>
            <a:pPr lvl="1" defTabSz="1041400">
              <a:buClr>
                <a:srgbClr val="0C419A"/>
              </a:buClr>
              <a:buFontTx/>
              <a:buChar char="•"/>
              <a:defRPr/>
            </a:pPr>
            <a:endParaRPr lang="fr-FR" sz="1800" b="1" kern="1200" dirty="0">
              <a:solidFill>
                <a:srgbClr val="0070C0"/>
              </a:solidFill>
              <a:latin typeface="+mj-lt"/>
              <a:ea typeface="+mn-ea"/>
              <a:cs typeface="+mn-cs"/>
            </a:endParaRPr>
          </a:p>
          <a:p>
            <a:pPr lvl="1" defTabSz="1041400">
              <a:buClr>
                <a:srgbClr val="0C419A"/>
              </a:buClr>
              <a:buFontTx/>
              <a:buChar char="•"/>
              <a:defRPr/>
            </a:pPr>
            <a:r>
              <a:rPr lang="fr-FR" sz="1800" b="1" kern="1200" dirty="0">
                <a:solidFill>
                  <a:srgbClr val="0070C0"/>
                </a:solidFill>
                <a:latin typeface="+mj-lt"/>
                <a:ea typeface="+mn-ea"/>
                <a:cs typeface="+mn-cs"/>
              </a:rPr>
              <a:t>Accompagner un très grand nombre d</a:t>
            </a:r>
            <a:r>
              <a:rPr lang="fr-FR" altLang="fr-FR" sz="1800" b="1" kern="1200" dirty="0">
                <a:solidFill>
                  <a:srgbClr val="0070C0"/>
                </a:solidFill>
                <a:latin typeface="+mj-lt"/>
                <a:ea typeface="+mn-ea"/>
                <a:cs typeface="+mn-cs"/>
              </a:rPr>
              <a:t>’</a:t>
            </a:r>
            <a:r>
              <a:rPr lang="fr-FR" sz="1800" b="1" kern="1200" dirty="0">
                <a:solidFill>
                  <a:srgbClr val="0070C0"/>
                </a:solidFill>
                <a:latin typeface="+mj-lt"/>
                <a:ea typeface="+mn-ea"/>
                <a:cs typeface="+mn-cs"/>
              </a:rPr>
              <a:t>assurés au meilleur coût, sur des thèmes de prévention primaire</a:t>
            </a:r>
          </a:p>
        </p:txBody>
      </p:sp>
      <p:pic>
        <p:nvPicPr>
          <p:cNvPr id="10957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63513"/>
            <a:ext cx="6434138"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sp>
        <p:nvSpPr>
          <p:cNvPr id="50181" name="Text Box 8"/>
          <p:cNvSpPr txBox="1">
            <a:spLocks noChangeArrowheads="1"/>
          </p:cNvSpPr>
          <p:nvPr/>
        </p:nvSpPr>
        <p:spPr bwMode="auto">
          <a:xfrm>
            <a:off x="0" y="1152525"/>
            <a:ext cx="9144000" cy="176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6" tIns="45703" rIns="91406" bIns="45703">
            <a:spAutoFit/>
          </a:bodyPr>
          <a:lstStyle>
            <a:lvl1pPr defTabSz="800100" eaLnBrk="0" hangingPunct="0">
              <a:defRPr sz="5000" b="1">
                <a:solidFill>
                  <a:schemeClr val="bg1"/>
                </a:solidFill>
                <a:latin typeface="Arial" pitchFamily="34" charset="0"/>
              </a:defRPr>
            </a:lvl1pPr>
            <a:lvl2pPr marL="800100" indent="-400050" defTabSz="800100" eaLnBrk="0" hangingPunct="0">
              <a:defRPr sz="5000" b="1">
                <a:solidFill>
                  <a:schemeClr val="bg1"/>
                </a:solidFill>
                <a:latin typeface="Arial" pitchFamily="34" charset="0"/>
              </a:defRPr>
            </a:lvl2pPr>
            <a:lvl3pPr marL="1143000" indent="-228600" defTabSz="800100" eaLnBrk="0" hangingPunct="0">
              <a:defRPr sz="5000" b="1">
                <a:solidFill>
                  <a:schemeClr val="bg1"/>
                </a:solidFill>
                <a:latin typeface="Arial" pitchFamily="34" charset="0"/>
              </a:defRPr>
            </a:lvl3pPr>
            <a:lvl4pPr marL="1600200" indent="-228600" defTabSz="800100" eaLnBrk="0" hangingPunct="0">
              <a:defRPr sz="5000" b="1">
                <a:solidFill>
                  <a:schemeClr val="bg1"/>
                </a:solidFill>
                <a:latin typeface="Arial" pitchFamily="34" charset="0"/>
              </a:defRPr>
            </a:lvl4pPr>
            <a:lvl5pPr marL="2057400" indent="-228600" defTabSz="800100" eaLnBrk="0" hangingPunct="0">
              <a:defRPr sz="5000" b="1">
                <a:solidFill>
                  <a:schemeClr val="bg1"/>
                </a:solidFill>
                <a:latin typeface="Arial" pitchFamily="34" charset="0"/>
              </a:defRPr>
            </a:lvl5pPr>
            <a:lvl6pPr marL="2514600" indent="-228600" defTabSz="800100" eaLnBrk="0" fontAlgn="base" hangingPunct="0">
              <a:spcBef>
                <a:spcPct val="0"/>
              </a:spcBef>
              <a:spcAft>
                <a:spcPct val="0"/>
              </a:spcAft>
              <a:defRPr sz="5000" b="1">
                <a:solidFill>
                  <a:schemeClr val="bg1"/>
                </a:solidFill>
                <a:latin typeface="Arial" pitchFamily="34" charset="0"/>
              </a:defRPr>
            </a:lvl6pPr>
            <a:lvl7pPr marL="2971800" indent="-228600" defTabSz="800100" eaLnBrk="0" fontAlgn="base" hangingPunct="0">
              <a:spcBef>
                <a:spcPct val="0"/>
              </a:spcBef>
              <a:spcAft>
                <a:spcPct val="0"/>
              </a:spcAft>
              <a:defRPr sz="5000" b="1">
                <a:solidFill>
                  <a:schemeClr val="bg1"/>
                </a:solidFill>
                <a:latin typeface="Arial" pitchFamily="34" charset="0"/>
              </a:defRPr>
            </a:lvl7pPr>
            <a:lvl8pPr marL="3429000" indent="-228600" defTabSz="800100" eaLnBrk="0" fontAlgn="base" hangingPunct="0">
              <a:spcBef>
                <a:spcPct val="0"/>
              </a:spcBef>
              <a:spcAft>
                <a:spcPct val="0"/>
              </a:spcAft>
              <a:defRPr sz="5000" b="1">
                <a:solidFill>
                  <a:schemeClr val="bg1"/>
                </a:solidFill>
                <a:latin typeface="Arial" pitchFamily="34" charset="0"/>
              </a:defRPr>
            </a:lvl8pPr>
            <a:lvl9pPr marL="3886200" indent="-228600" defTabSz="800100" eaLnBrk="0" fontAlgn="base" hangingPunct="0">
              <a:spcBef>
                <a:spcPct val="0"/>
              </a:spcBef>
              <a:spcAft>
                <a:spcPct val="0"/>
              </a:spcAft>
              <a:defRPr sz="5000" b="1">
                <a:solidFill>
                  <a:schemeClr val="bg1"/>
                </a:solidFill>
                <a:latin typeface="Arial" pitchFamily="34" charset="0"/>
              </a:defRPr>
            </a:lvl9pPr>
          </a:lstStyle>
          <a:p>
            <a:pPr lvl="1" eaLnBrk="1" hangingPunct="1">
              <a:buClr>
                <a:srgbClr val="0C419A"/>
              </a:buClr>
              <a:buFont typeface="Wingdings" pitchFamily="2" charset="2"/>
              <a:buChar char="ü"/>
              <a:defRPr/>
            </a:pPr>
            <a:r>
              <a:rPr lang="fr-FR" sz="2500" dirty="0" smtClean="0">
                <a:solidFill>
                  <a:srgbClr val="0C419A"/>
                </a:solidFill>
                <a:latin typeface="+mj-lt"/>
                <a:ea typeface="MS PGothic" pitchFamily="34" charset="-128"/>
                <a:cs typeface="Arial" pitchFamily="34" charset="0"/>
              </a:rPr>
              <a:t>Le Coaching en ligne </a:t>
            </a:r>
            <a:r>
              <a:rPr lang="fr-FR" sz="2100" dirty="0" smtClean="0">
                <a:solidFill>
                  <a:srgbClr val="0C419A"/>
                </a:solidFill>
                <a:latin typeface="+mj-lt"/>
                <a:ea typeface="MS PGothic" pitchFamily="34" charset="-128"/>
                <a:cs typeface="Arial" pitchFamily="34" charset="0"/>
              </a:rPr>
              <a:t>(en test, déploiement automne 2013)</a:t>
            </a:r>
          </a:p>
          <a:p>
            <a:pPr marL="400050" lvl="1" indent="0" eaLnBrk="1" hangingPunct="1">
              <a:buClr>
                <a:srgbClr val="0C419A"/>
              </a:buClr>
              <a:defRPr/>
            </a:pPr>
            <a:endParaRPr lang="fr-FR" sz="2100" dirty="0" smtClean="0">
              <a:solidFill>
                <a:srgbClr val="0C419A"/>
              </a:solidFill>
              <a:latin typeface="+mj-lt"/>
              <a:ea typeface="MS PGothic" pitchFamily="34" charset="-128"/>
              <a:cs typeface="Arial" pitchFamily="34" charset="0"/>
            </a:endParaRPr>
          </a:p>
          <a:p>
            <a:pPr lvl="1" eaLnBrk="1" hangingPunct="1">
              <a:buClr>
                <a:srgbClr val="0C419A"/>
              </a:buClr>
              <a:buFont typeface="Wingdings" pitchFamily="2" charset="2"/>
              <a:buChar char="ü"/>
              <a:defRPr/>
            </a:pPr>
            <a:endParaRPr lang="fr-FR" sz="2500" dirty="0" smtClean="0">
              <a:solidFill>
                <a:srgbClr val="0C419A"/>
              </a:solidFill>
              <a:latin typeface="+mj-lt"/>
              <a:ea typeface="MS PGothic" pitchFamily="34" charset="-128"/>
              <a:cs typeface="Arial" pitchFamily="34" charset="0"/>
            </a:endParaRPr>
          </a:p>
          <a:p>
            <a:pPr eaLnBrk="1" hangingPunct="1">
              <a:spcBef>
                <a:spcPct val="50000"/>
              </a:spcBef>
              <a:defRPr/>
            </a:pPr>
            <a:endParaRPr lang="fr-FR" sz="2500" dirty="0" smtClean="0">
              <a:solidFill>
                <a:srgbClr val="00ABE8"/>
              </a:solidFill>
              <a:latin typeface="+mj-lt"/>
              <a:ea typeface="MS PGothic" pitchFamily="34" charset="-128"/>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8"/>
          <p:cNvSpPr txBox="1">
            <a:spLocks noChangeArrowheads="1"/>
          </p:cNvSpPr>
          <p:nvPr/>
        </p:nvSpPr>
        <p:spPr bwMode="auto">
          <a:xfrm>
            <a:off x="136525" y="1074738"/>
            <a:ext cx="86868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5" rIns="91428" bIns="45715">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ct val="50000"/>
              </a:spcBef>
              <a:defRPr/>
            </a:pPr>
            <a:r>
              <a:rPr lang="fr-FR" sz="2500" dirty="0" smtClean="0">
                <a:solidFill>
                  <a:srgbClr val="0C419A"/>
                </a:solidFill>
                <a:latin typeface="+mj-lt"/>
                <a:ea typeface="MS PGothic" pitchFamily="34" charset="-128"/>
                <a:cs typeface="Arial" pitchFamily="34" charset="0"/>
              </a:rPr>
              <a:t>Trois thèmes à fort enjeu médico-économique</a:t>
            </a:r>
          </a:p>
        </p:txBody>
      </p:sp>
      <p:sp>
        <p:nvSpPr>
          <p:cNvPr id="348167" name="Rectangle 7"/>
          <p:cNvSpPr>
            <a:spLocks noChangeArrowheads="1"/>
          </p:cNvSpPr>
          <p:nvPr/>
        </p:nvSpPr>
        <p:spPr bwMode="auto">
          <a:xfrm>
            <a:off x="136525" y="1797050"/>
            <a:ext cx="8748713" cy="4833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8" tIns="45715" rIns="91428" bIns="45715"/>
          <a:lstStyle/>
          <a:p>
            <a:pPr marL="455613" indent="-455613" algn="just">
              <a:lnSpc>
                <a:spcPct val="80000"/>
              </a:lnSpc>
              <a:spcBef>
                <a:spcPct val="20000"/>
              </a:spcBef>
              <a:buClr>
                <a:srgbClr val="0C419A"/>
              </a:buClr>
              <a:buFont typeface="Arial" pitchFamily="34" charset="0"/>
              <a:buChar char="•"/>
              <a:defRPr/>
            </a:pPr>
            <a:r>
              <a:rPr lang="fr-FR" sz="1800" dirty="0">
                <a:solidFill>
                  <a:srgbClr val="0070C0"/>
                </a:solidFill>
                <a:latin typeface="+mj-lt"/>
              </a:rPr>
              <a:t>A son lancement, Santé Active proposera un accompagnement sur trois thèmes concernant un très large public :</a:t>
            </a:r>
          </a:p>
          <a:p>
            <a:pPr marL="455613" indent="-455613" algn="just">
              <a:lnSpc>
                <a:spcPct val="80000"/>
              </a:lnSpc>
              <a:spcBef>
                <a:spcPct val="20000"/>
              </a:spcBef>
              <a:buClr>
                <a:srgbClr val="0C419A"/>
              </a:buClr>
              <a:defRPr/>
            </a:pPr>
            <a:r>
              <a:rPr lang="fr-FR" sz="1800" dirty="0">
                <a:solidFill>
                  <a:srgbClr val="0070C0"/>
                </a:solidFill>
                <a:latin typeface="+mj-lt"/>
              </a:rPr>
              <a:t> </a:t>
            </a:r>
          </a:p>
          <a:p>
            <a:pPr marL="857250" lvl="1" indent="-455613" algn="just">
              <a:lnSpc>
                <a:spcPct val="80000"/>
              </a:lnSpc>
              <a:spcBef>
                <a:spcPct val="20000"/>
              </a:spcBef>
              <a:buClr>
                <a:srgbClr val="0C419A"/>
              </a:buClr>
              <a:buFont typeface="Wingdings" pitchFamily="2" charset="2"/>
              <a:buChar char="ü"/>
              <a:defRPr/>
            </a:pPr>
            <a:r>
              <a:rPr lang="fr-FR" sz="1400" dirty="0">
                <a:solidFill>
                  <a:srgbClr val="00B0F0"/>
                </a:solidFill>
                <a:latin typeface="+mj-lt"/>
              </a:rPr>
              <a:t>Nutrition</a:t>
            </a:r>
            <a:r>
              <a:rPr lang="fr-FR" sz="1400" dirty="0">
                <a:solidFill>
                  <a:srgbClr val="0070C0"/>
                </a:solidFill>
                <a:latin typeface="+mj-lt"/>
              </a:rPr>
              <a:t> : un français adulte sur deux est aujourd’hui concerné par un problème de surpoids</a:t>
            </a:r>
          </a:p>
          <a:p>
            <a:pPr marL="857250" lvl="1" indent="-455613" algn="just">
              <a:lnSpc>
                <a:spcPct val="80000"/>
              </a:lnSpc>
              <a:spcBef>
                <a:spcPct val="20000"/>
              </a:spcBef>
              <a:buClr>
                <a:srgbClr val="0C419A"/>
              </a:buClr>
              <a:buFont typeface="Wingdings" pitchFamily="2" charset="2"/>
              <a:buChar char="ü"/>
              <a:defRPr/>
            </a:pPr>
            <a:r>
              <a:rPr lang="fr-FR" sz="1400" dirty="0">
                <a:solidFill>
                  <a:srgbClr val="00B0F0"/>
                </a:solidFill>
                <a:latin typeface="+mj-lt"/>
              </a:rPr>
              <a:t>Santé du dos </a:t>
            </a:r>
            <a:r>
              <a:rPr lang="fr-FR" sz="1400" dirty="0">
                <a:solidFill>
                  <a:srgbClr val="0070C0"/>
                </a:solidFill>
                <a:latin typeface="+mj-lt"/>
              </a:rPr>
              <a:t>: la lombalgie est à l’origine de près de 6 millions de consultations chaque année</a:t>
            </a:r>
          </a:p>
          <a:p>
            <a:pPr marL="857250" lvl="1" indent="-455613" algn="just">
              <a:lnSpc>
                <a:spcPct val="80000"/>
              </a:lnSpc>
              <a:spcBef>
                <a:spcPct val="20000"/>
              </a:spcBef>
              <a:buClr>
                <a:srgbClr val="0C419A"/>
              </a:buClr>
              <a:buFont typeface="Wingdings" pitchFamily="2" charset="2"/>
              <a:buChar char="ü"/>
              <a:defRPr/>
            </a:pPr>
            <a:r>
              <a:rPr lang="fr-FR" sz="1400" dirty="0">
                <a:solidFill>
                  <a:srgbClr val="00B0F0"/>
                </a:solidFill>
                <a:latin typeface="+mj-lt"/>
              </a:rPr>
              <a:t>Santé du cœur </a:t>
            </a:r>
            <a:r>
              <a:rPr lang="fr-FR" sz="1400" dirty="0">
                <a:solidFill>
                  <a:srgbClr val="0070C0"/>
                </a:solidFill>
                <a:latin typeface="+mj-lt"/>
              </a:rPr>
              <a:t>: les maladies cardiovasculaires sont la deuxième cause de décès en France avec environ 150.000 décès par an</a:t>
            </a:r>
          </a:p>
          <a:p>
            <a:pPr marL="455613" indent="-455613" algn="just">
              <a:lnSpc>
                <a:spcPct val="80000"/>
              </a:lnSpc>
              <a:spcBef>
                <a:spcPct val="20000"/>
              </a:spcBef>
              <a:buClr>
                <a:srgbClr val="0C419A"/>
              </a:buClr>
              <a:buFont typeface="Webdings" pitchFamily="18" charset="2"/>
              <a:buChar char="a"/>
              <a:defRPr/>
            </a:pPr>
            <a:endParaRPr lang="fr-FR" sz="1800" dirty="0">
              <a:solidFill>
                <a:srgbClr val="0070C0"/>
              </a:solidFill>
              <a:latin typeface="+mj-lt"/>
            </a:endParaRPr>
          </a:p>
          <a:p>
            <a:pPr marL="455613" indent="-455613" algn="just">
              <a:lnSpc>
                <a:spcPct val="80000"/>
              </a:lnSpc>
              <a:spcBef>
                <a:spcPct val="20000"/>
              </a:spcBef>
              <a:buClr>
                <a:srgbClr val="0C419A"/>
              </a:buClr>
              <a:buFont typeface="Arial" pitchFamily="34" charset="0"/>
              <a:buChar char="•"/>
              <a:defRPr/>
            </a:pPr>
            <a:r>
              <a:rPr lang="fr-FR" sz="1800" dirty="0">
                <a:solidFill>
                  <a:srgbClr val="0070C0"/>
                </a:solidFill>
                <a:latin typeface="+mj-lt"/>
              </a:rPr>
              <a:t>Le coaching en ligne visera à inciter les assurés à modifier leur alimentation, augmenter leur activité physique ou encore adopter les bons gestes ou les bonnes postures</a:t>
            </a:r>
            <a:endParaRPr lang="fr-FR" sz="1600" dirty="0">
              <a:solidFill>
                <a:srgbClr val="0070C0"/>
              </a:solidFill>
              <a:latin typeface="+mj-lt"/>
            </a:endParaRPr>
          </a:p>
          <a:p>
            <a:pPr marL="455613" indent="-455613" algn="just">
              <a:lnSpc>
                <a:spcPct val="80000"/>
              </a:lnSpc>
              <a:spcBef>
                <a:spcPct val="20000"/>
              </a:spcBef>
              <a:buClr>
                <a:srgbClr val="0C419A"/>
              </a:buClr>
              <a:defRPr/>
            </a:pPr>
            <a:endParaRPr lang="fr-FR" sz="1600" dirty="0">
              <a:solidFill>
                <a:srgbClr val="0070C0"/>
              </a:solidFill>
              <a:latin typeface="+mj-lt"/>
            </a:endParaRPr>
          </a:p>
          <a:p>
            <a:pPr marL="857250" lvl="1" indent="-455613" algn="just">
              <a:lnSpc>
                <a:spcPct val="80000"/>
              </a:lnSpc>
              <a:spcBef>
                <a:spcPct val="20000"/>
              </a:spcBef>
              <a:buClr>
                <a:srgbClr val="0C419A"/>
              </a:buClr>
              <a:buFont typeface="Wingdings" pitchFamily="2" charset="2"/>
              <a:buChar char="ü"/>
              <a:defRPr/>
            </a:pPr>
            <a:r>
              <a:rPr lang="fr-FR" sz="1400" dirty="0">
                <a:solidFill>
                  <a:srgbClr val="0070C0"/>
                </a:solidFill>
                <a:latin typeface="+mj-lt"/>
              </a:rPr>
              <a:t>Informations, conseils pratiques, exercices </a:t>
            </a:r>
          </a:p>
          <a:p>
            <a:pPr marL="857250" lvl="1" indent="-455613" algn="just">
              <a:lnSpc>
                <a:spcPct val="80000"/>
              </a:lnSpc>
              <a:spcBef>
                <a:spcPct val="20000"/>
              </a:spcBef>
              <a:buClr>
                <a:srgbClr val="0C419A"/>
              </a:buClr>
              <a:buFont typeface="Wingdings" pitchFamily="2" charset="2"/>
              <a:buChar char="ü"/>
              <a:defRPr/>
            </a:pPr>
            <a:r>
              <a:rPr lang="fr-FR" sz="1400" dirty="0">
                <a:solidFill>
                  <a:srgbClr val="0070C0"/>
                </a:solidFill>
                <a:latin typeface="+mj-lt"/>
              </a:rPr>
              <a:t>Outils de profilage : quizz, auto-positionnement</a:t>
            </a:r>
          </a:p>
          <a:p>
            <a:pPr marL="857250" lvl="1" indent="-455613" algn="just">
              <a:lnSpc>
                <a:spcPct val="80000"/>
              </a:lnSpc>
              <a:spcBef>
                <a:spcPct val="20000"/>
              </a:spcBef>
              <a:buClr>
                <a:srgbClr val="0C419A"/>
              </a:buClr>
              <a:buFont typeface="Wingdings" pitchFamily="2" charset="2"/>
              <a:buChar char="ü"/>
              <a:defRPr/>
            </a:pPr>
            <a:r>
              <a:rPr lang="fr-FR" sz="1400" dirty="0">
                <a:solidFill>
                  <a:srgbClr val="0070C0"/>
                </a:solidFill>
                <a:latin typeface="+mj-lt"/>
              </a:rPr>
              <a:t>Animations : vidéos, jeux</a:t>
            </a:r>
          </a:p>
          <a:p>
            <a:pPr marL="857250" lvl="1" indent="-455613" algn="just">
              <a:lnSpc>
                <a:spcPct val="80000"/>
              </a:lnSpc>
              <a:spcBef>
                <a:spcPct val="20000"/>
              </a:spcBef>
              <a:buClr>
                <a:srgbClr val="0C419A"/>
              </a:buClr>
              <a:buFont typeface="Wingdings" pitchFamily="2" charset="2"/>
              <a:buChar char="ü"/>
              <a:defRPr/>
            </a:pPr>
            <a:r>
              <a:rPr lang="fr-FR" sz="1400" dirty="0" err="1">
                <a:solidFill>
                  <a:srgbClr val="0070C0"/>
                </a:solidFill>
                <a:latin typeface="+mj-lt"/>
              </a:rPr>
              <a:t>Reporting</a:t>
            </a:r>
            <a:r>
              <a:rPr lang="fr-FR" sz="1400" dirty="0">
                <a:solidFill>
                  <a:srgbClr val="0070C0"/>
                </a:solidFill>
                <a:latin typeface="+mj-lt"/>
              </a:rPr>
              <a:t> : courbes d’évolution, chiffres clés personnels, bilan de situation</a:t>
            </a:r>
          </a:p>
          <a:p>
            <a:pPr marL="857250" lvl="1" indent="-455613" algn="just">
              <a:lnSpc>
                <a:spcPct val="80000"/>
              </a:lnSpc>
              <a:spcBef>
                <a:spcPct val="20000"/>
              </a:spcBef>
              <a:buClr>
                <a:srgbClr val="0C419A"/>
              </a:buClr>
              <a:buFont typeface="Wingdings" pitchFamily="2" charset="2"/>
              <a:buChar char="ü"/>
              <a:defRPr/>
            </a:pPr>
            <a:r>
              <a:rPr lang="fr-FR" sz="1400" dirty="0">
                <a:solidFill>
                  <a:srgbClr val="0070C0"/>
                </a:solidFill>
                <a:latin typeface="+mj-lt"/>
              </a:rPr>
              <a:t>Des notifications </a:t>
            </a:r>
            <a:r>
              <a:rPr lang="fr-FR" sz="1400" dirty="0" err="1">
                <a:solidFill>
                  <a:srgbClr val="0070C0"/>
                </a:solidFill>
                <a:latin typeface="+mj-lt"/>
              </a:rPr>
              <a:t>pro-actives</a:t>
            </a:r>
            <a:r>
              <a:rPr lang="fr-FR" sz="1400" dirty="0">
                <a:solidFill>
                  <a:srgbClr val="0070C0"/>
                </a:solidFill>
                <a:latin typeface="+mj-lt"/>
              </a:rPr>
              <a:t> par mail pour maintenir la motivation</a:t>
            </a:r>
          </a:p>
          <a:p>
            <a:pPr marL="455613" indent="-455613" algn="just">
              <a:lnSpc>
                <a:spcPct val="80000"/>
              </a:lnSpc>
              <a:spcBef>
                <a:spcPct val="20000"/>
              </a:spcBef>
              <a:buClr>
                <a:srgbClr val="0C419A"/>
              </a:buClr>
              <a:buFont typeface="Arial" pitchFamily="34" charset="0"/>
              <a:buChar char="•"/>
              <a:defRPr/>
            </a:pPr>
            <a:endParaRPr lang="fr-FR" sz="1800" dirty="0">
              <a:solidFill>
                <a:srgbClr val="0070C0"/>
              </a:solidFill>
              <a:latin typeface="+mj-lt"/>
            </a:endParaRPr>
          </a:p>
          <a:p>
            <a:pPr marL="455613" indent="-455613" algn="just">
              <a:lnSpc>
                <a:spcPct val="80000"/>
              </a:lnSpc>
              <a:spcBef>
                <a:spcPct val="20000"/>
              </a:spcBef>
              <a:buClr>
                <a:srgbClr val="993366"/>
              </a:buClr>
              <a:buFont typeface="Webdings" pitchFamily="18" charset="2"/>
              <a:buChar char="a"/>
              <a:defRPr/>
            </a:pPr>
            <a:endParaRPr lang="fr-FR" sz="1800" dirty="0">
              <a:solidFill>
                <a:srgbClr val="0070C0"/>
              </a:solidFill>
              <a:latin typeface="+mj-lt"/>
            </a:endParaRPr>
          </a:p>
        </p:txBody>
      </p:sp>
      <p:sp>
        <p:nvSpPr>
          <p:cNvPr id="11" name="Espace réservé du numéro de diapositive 1"/>
          <p:cNvSpPr txBox="1">
            <a:spLocks noGrp="1"/>
          </p:cNvSpPr>
          <p:nvPr/>
        </p:nvSpPr>
        <p:spPr bwMode="auto">
          <a:xfrm>
            <a:off x="8267700" y="0"/>
            <a:ext cx="876300" cy="45561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lIns="91428" tIns="45715" rIns="91428" bIns="45715"/>
          <a:lstStyle>
            <a:lvl1pPr defTabSz="1042988">
              <a:defRPr sz="2700">
                <a:solidFill>
                  <a:srgbClr val="0C419A"/>
                </a:solidFill>
                <a:latin typeface="Arial" pitchFamily="34" charset="0"/>
                <a:ea typeface="ＭＳ Ｐゴシック" pitchFamily="34" charset="-128"/>
              </a:defRPr>
            </a:lvl1pPr>
            <a:lvl2pPr marL="742950" indent="-285750" defTabSz="1042988">
              <a:defRPr sz="2700">
                <a:solidFill>
                  <a:srgbClr val="0C419A"/>
                </a:solidFill>
                <a:latin typeface="Arial" pitchFamily="34" charset="0"/>
                <a:ea typeface="ＭＳ Ｐゴシック" pitchFamily="34" charset="-128"/>
              </a:defRPr>
            </a:lvl2pPr>
            <a:lvl3pPr marL="1143000" indent="-228600" defTabSz="1042988">
              <a:defRPr sz="2700">
                <a:solidFill>
                  <a:srgbClr val="0C419A"/>
                </a:solidFill>
                <a:latin typeface="Arial" pitchFamily="34" charset="0"/>
                <a:ea typeface="ＭＳ Ｐゴシック" pitchFamily="34" charset="-128"/>
              </a:defRPr>
            </a:lvl3pPr>
            <a:lvl4pPr marL="1600200" indent="-228600" defTabSz="1042988">
              <a:defRPr sz="2700">
                <a:solidFill>
                  <a:srgbClr val="0C419A"/>
                </a:solidFill>
                <a:latin typeface="Arial" pitchFamily="34" charset="0"/>
                <a:ea typeface="ＭＳ Ｐゴシック" pitchFamily="34" charset="-128"/>
              </a:defRPr>
            </a:lvl4pPr>
            <a:lvl5pPr marL="2057400" indent="-228600" defTabSz="1042988">
              <a:defRPr sz="2700">
                <a:solidFill>
                  <a:srgbClr val="0C419A"/>
                </a:solidFill>
                <a:latin typeface="Arial" pitchFamily="34" charset="0"/>
                <a:ea typeface="ＭＳ Ｐゴシック" pitchFamily="34" charset="-128"/>
              </a:defRPr>
            </a:lvl5pPr>
            <a:lvl6pPr marL="2514600" indent="-228600" algn="ctr" defTabSz="1042988" eaLnBrk="0" fontAlgn="base" hangingPunct="0">
              <a:spcBef>
                <a:spcPct val="0"/>
              </a:spcBef>
              <a:spcAft>
                <a:spcPct val="0"/>
              </a:spcAft>
              <a:defRPr sz="2700">
                <a:solidFill>
                  <a:srgbClr val="0C419A"/>
                </a:solidFill>
                <a:latin typeface="Arial" pitchFamily="34" charset="0"/>
                <a:ea typeface="ＭＳ Ｐゴシック" pitchFamily="34" charset="-128"/>
              </a:defRPr>
            </a:lvl6pPr>
            <a:lvl7pPr marL="2971800" indent="-228600" algn="ctr" defTabSz="1042988" eaLnBrk="0" fontAlgn="base" hangingPunct="0">
              <a:spcBef>
                <a:spcPct val="0"/>
              </a:spcBef>
              <a:spcAft>
                <a:spcPct val="0"/>
              </a:spcAft>
              <a:defRPr sz="2700">
                <a:solidFill>
                  <a:srgbClr val="0C419A"/>
                </a:solidFill>
                <a:latin typeface="Arial" pitchFamily="34" charset="0"/>
                <a:ea typeface="ＭＳ Ｐゴシック" pitchFamily="34" charset="-128"/>
              </a:defRPr>
            </a:lvl7pPr>
            <a:lvl8pPr marL="3429000" indent="-228600" algn="ctr" defTabSz="1042988" eaLnBrk="0" fontAlgn="base" hangingPunct="0">
              <a:spcBef>
                <a:spcPct val="0"/>
              </a:spcBef>
              <a:spcAft>
                <a:spcPct val="0"/>
              </a:spcAft>
              <a:defRPr sz="2700">
                <a:solidFill>
                  <a:srgbClr val="0C419A"/>
                </a:solidFill>
                <a:latin typeface="Arial" pitchFamily="34" charset="0"/>
                <a:ea typeface="ＭＳ Ｐゴシック" pitchFamily="34" charset="-128"/>
              </a:defRPr>
            </a:lvl8pPr>
            <a:lvl9pPr marL="3886200" indent="-228600" algn="ctr" defTabSz="1042988" eaLnBrk="0" fontAlgn="base" hangingPunct="0">
              <a:spcBef>
                <a:spcPct val="0"/>
              </a:spcBef>
              <a:spcAft>
                <a:spcPct val="0"/>
              </a:spcAft>
              <a:defRPr sz="2700">
                <a:solidFill>
                  <a:srgbClr val="0C419A"/>
                </a:solidFill>
                <a:latin typeface="Arial" pitchFamily="34" charset="0"/>
                <a:ea typeface="ＭＳ Ｐゴシック" pitchFamily="34" charset="-128"/>
              </a:defRPr>
            </a:lvl9pPr>
          </a:lstStyle>
          <a:p>
            <a:pPr>
              <a:defRPr/>
            </a:pPr>
            <a:endParaRPr lang="fr-FR" sz="1200"/>
          </a:p>
          <a:p>
            <a:pPr>
              <a:defRPr/>
            </a:pPr>
            <a:fld id="{A33401DC-4E21-45A2-988E-F57FF3F57509}" type="slidenum">
              <a:rPr lang="fr-FR" sz="1200"/>
              <a:pPr>
                <a:defRPr/>
              </a:pPr>
              <a:t>83</a:t>
            </a:fld>
            <a:endParaRPr lang="fr-FR" sz="1200"/>
          </a:p>
        </p:txBody>
      </p:sp>
      <p:pic>
        <p:nvPicPr>
          <p:cNvPr id="110597"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63513"/>
            <a:ext cx="6434138"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3988" y="947738"/>
            <a:ext cx="8229600" cy="431800"/>
          </a:xfrm>
        </p:spPr>
        <p:txBody>
          <a:bodyPr lIns="80165" tIns="40083" rIns="80165" bIns="40083">
            <a:noAutofit/>
          </a:bodyPr>
          <a:lstStyle/>
          <a:p>
            <a:pPr marL="457033" indent="-457033">
              <a:buFontTx/>
              <a:buNone/>
              <a:defRPr/>
            </a:pPr>
            <a:r>
              <a:rPr lang="fr-FR" sz="2500" b="1" kern="1200" dirty="0">
                <a:solidFill>
                  <a:srgbClr val="0C419A"/>
                </a:solidFill>
                <a:latin typeface="+mj-lt"/>
                <a:ea typeface="MS PGothic" pitchFamily="34" charset="-128"/>
                <a:cs typeface="Arial" pitchFamily="34" charset="0"/>
              </a:rPr>
              <a:t>Structure d’un programme</a:t>
            </a:r>
          </a:p>
          <a:p>
            <a:pPr marL="457033" indent="-457033">
              <a:buFontTx/>
              <a:buNone/>
              <a:defRPr/>
            </a:pPr>
            <a:endParaRPr lang="fr-FR" sz="2500" b="1" dirty="0">
              <a:latin typeface="+mj-lt"/>
            </a:endParaRPr>
          </a:p>
          <a:p>
            <a:pPr marL="457033" indent="-457033">
              <a:buFontTx/>
              <a:buNone/>
              <a:defRPr/>
            </a:pPr>
            <a:endParaRPr lang="fr-FR" sz="2500" b="1" dirty="0">
              <a:latin typeface="+mj-lt"/>
            </a:endParaRPr>
          </a:p>
          <a:p>
            <a:pPr>
              <a:buFont typeface="Wingdings" pitchFamily="2" charset="2"/>
              <a:buNone/>
              <a:defRPr/>
            </a:pPr>
            <a:endParaRPr lang="fr-FR" sz="2500" b="1" dirty="0">
              <a:latin typeface="+mj-lt"/>
            </a:endParaRPr>
          </a:p>
        </p:txBody>
      </p:sp>
      <p:sp>
        <p:nvSpPr>
          <p:cNvPr id="7" name="Rectangle 6"/>
          <p:cNvSpPr/>
          <p:nvPr/>
        </p:nvSpPr>
        <p:spPr>
          <a:xfrm>
            <a:off x="246063" y="2114550"/>
            <a:ext cx="942975" cy="719138"/>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anchor="ctr"/>
          <a:lstStyle/>
          <a:p>
            <a:pPr>
              <a:defRPr/>
            </a:pPr>
            <a:r>
              <a:rPr lang="fr-FR" sz="1100" dirty="0">
                <a:solidFill>
                  <a:srgbClr val="0070C0"/>
                </a:solidFill>
                <a:latin typeface="+mj-lt"/>
              </a:rPr>
              <a:t>Inscription</a:t>
            </a:r>
          </a:p>
        </p:txBody>
      </p:sp>
      <p:sp>
        <p:nvSpPr>
          <p:cNvPr id="8" name="Rectangle 7"/>
          <p:cNvSpPr/>
          <p:nvPr/>
        </p:nvSpPr>
        <p:spPr>
          <a:xfrm>
            <a:off x="1471613" y="2114550"/>
            <a:ext cx="1027112" cy="719138"/>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anchor="ctr"/>
          <a:lstStyle/>
          <a:p>
            <a:pPr>
              <a:defRPr/>
            </a:pPr>
            <a:r>
              <a:rPr lang="fr-FR" sz="1200" dirty="0">
                <a:solidFill>
                  <a:srgbClr val="0070C0"/>
                </a:solidFill>
                <a:latin typeface="+mj-lt"/>
              </a:rPr>
              <a:t>Orientation et choix du coach</a:t>
            </a:r>
          </a:p>
        </p:txBody>
      </p:sp>
      <p:sp>
        <p:nvSpPr>
          <p:cNvPr id="111621" name="ZoneTexte 52"/>
          <p:cNvSpPr txBox="1">
            <a:spLocks noChangeArrowheads="1"/>
          </p:cNvSpPr>
          <p:nvPr/>
        </p:nvSpPr>
        <p:spPr bwMode="auto">
          <a:xfrm>
            <a:off x="4708525" y="2617788"/>
            <a:ext cx="12588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6" tIns="45704" rIns="91406" bIns="45704">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1200">
                <a:solidFill>
                  <a:srgbClr val="0C419A"/>
                </a:solidFill>
                <a:ea typeface="MS PGothic" pitchFamily="34" charset="-128"/>
              </a:rPr>
              <a:t>Espace assuré</a:t>
            </a:r>
          </a:p>
        </p:txBody>
      </p:sp>
      <p:cxnSp>
        <p:nvCxnSpPr>
          <p:cNvPr id="46" name="Connecteur droit avec flèche 45"/>
          <p:cNvCxnSpPr>
            <a:stCxn id="7" idx="3"/>
            <a:endCxn id="8" idx="1"/>
          </p:cNvCxnSpPr>
          <p:nvPr/>
        </p:nvCxnSpPr>
        <p:spPr>
          <a:xfrm>
            <a:off x="1189038" y="2474913"/>
            <a:ext cx="282575"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en angle 54"/>
          <p:cNvCxnSpPr>
            <a:stCxn id="56" idx="3"/>
            <a:endCxn id="8" idx="0"/>
          </p:cNvCxnSpPr>
          <p:nvPr/>
        </p:nvCxnSpPr>
        <p:spPr>
          <a:xfrm flipH="1" flipV="1">
            <a:off x="1985963" y="2114550"/>
            <a:ext cx="4529137" cy="368300"/>
          </a:xfrm>
          <a:prstGeom prst="bentConnector4">
            <a:avLst>
              <a:gd name="adj1" fmla="val -5046"/>
              <a:gd name="adj2" fmla="val 195464"/>
            </a:avLst>
          </a:prstGeom>
          <a:ln w="19050">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708275" y="1992313"/>
            <a:ext cx="3806825" cy="979487"/>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anchor="ctr"/>
          <a:lstStyle/>
          <a:p>
            <a:pPr>
              <a:defRPr/>
            </a:pPr>
            <a:endParaRPr lang="fr-FR" sz="1100" dirty="0">
              <a:solidFill>
                <a:schemeClr val="tx1"/>
              </a:solidFill>
              <a:latin typeface="+mj-lt"/>
            </a:endParaRPr>
          </a:p>
          <a:p>
            <a:pPr>
              <a:defRPr/>
            </a:pPr>
            <a:endParaRPr lang="fr-FR" sz="1100" dirty="0">
              <a:solidFill>
                <a:schemeClr val="tx1"/>
              </a:solidFill>
              <a:latin typeface="+mj-lt"/>
            </a:endParaRPr>
          </a:p>
          <a:p>
            <a:pPr>
              <a:defRPr/>
            </a:pPr>
            <a:endParaRPr lang="fr-FR" sz="1100" dirty="0">
              <a:solidFill>
                <a:schemeClr val="tx1"/>
              </a:solidFill>
              <a:latin typeface="+mj-lt"/>
            </a:endParaRPr>
          </a:p>
          <a:p>
            <a:pPr>
              <a:defRPr/>
            </a:pPr>
            <a:endParaRPr lang="fr-FR" sz="1100" dirty="0">
              <a:solidFill>
                <a:schemeClr val="tx1"/>
              </a:solidFill>
              <a:latin typeface="+mj-lt"/>
            </a:endParaRPr>
          </a:p>
          <a:p>
            <a:pPr>
              <a:defRPr/>
            </a:pPr>
            <a:endParaRPr lang="fr-FR" sz="1100" dirty="0">
              <a:solidFill>
                <a:schemeClr val="tx1"/>
              </a:solidFill>
              <a:latin typeface="+mj-lt"/>
            </a:endParaRPr>
          </a:p>
        </p:txBody>
      </p:sp>
      <p:sp>
        <p:nvSpPr>
          <p:cNvPr id="64" name="Rectangle 63"/>
          <p:cNvSpPr/>
          <p:nvPr/>
        </p:nvSpPr>
        <p:spPr>
          <a:xfrm>
            <a:off x="2830513" y="2124075"/>
            <a:ext cx="1365250" cy="287338"/>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anchor="ctr"/>
          <a:lstStyle/>
          <a:p>
            <a:pPr>
              <a:defRPr/>
            </a:pPr>
            <a:r>
              <a:rPr lang="fr-FR" sz="1100" dirty="0">
                <a:solidFill>
                  <a:schemeClr val="tx1"/>
                </a:solidFill>
                <a:latin typeface="+mj-lt"/>
              </a:rPr>
              <a:t>Atelier informatif</a:t>
            </a:r>
          </a:p>
        </p:txBody>
      </p:sp>
      <p:sp>
        <p:nvSpPr>
          <p:cNvPr id="65" name="Rectangle 64"/>
          <p:cNvSpPr/>
          <p:nvPr/>
        </p:nvSpPr>
        <p:spPr>
          <a:xfrm>
            <a:off x="4325938" y="2124075"/>
            <a:ext cx="2032000" cy="287338"/>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anchor="ctr"/>
          <a:lstStyle/>
          <a:p>
            <a:pPr>
              <a:defRPr/>
            </a:pPr>
            <a:r>
              <a:rPr lang="fr-FR" sz="1100" dirty="0">
                <a:solidFill>
                  <a:schemeClr val="tx1"/>
                </a:solidFill>
                <a:latin typeface="+mj-lt"/>
              </a:rPr>
              <a:t>Ateliers pratiques (2 ou 3) </a:t>
            </a:r>
          </a:p>
        </p:txBody>
      </p:sp>
      <p:sp>
        <p:nvSpPr>
          <p:cNvPr id="67" name="Rectangle 66"/>
          <p:cNvSpPr/>
          <p:nvPr/>
        </p:nvSpPr>
        <p:spPr>
          <a:xfrm>
            <a:off x="6975475" y="2422525"/>
            <a:ext cx="2032000" cy="28892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anchor="ctr"/>
          <a:lstStyle/>
          <a:p>
            <a:pPr>
              <a:defRPr/>
            </a:pPr>
            <a:r>
              <a:rPr lang="fr-FR" sz="1100" dirty="0">
                <a:solidFill>
                  <a:schemeClr val="tx1"/>
                </a:solidFill>
                <a:latin typeface="+mj-lt"/>
              </a:rPr>
              <a:t>Atelier permanent</a:t>
            </a:r>
          </a:p>
        </p:txBody>
      </p:sp>
      <p:sp>
        <p:nvSpPr>
          <p:cNvPr id="70" name="Rectangle 69"/>
          <p:cNvSpPr/>
          <p:nvPr/>
        </p:nvSpPr>
        <p:spPr>
          <a:xfrm>
            <a:off x="2830513" y="2514600"/>
            <a:ext cx="3527425" cy="288925"/>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anchor="ctr"/>
          <a:lstStyle/>
          <a:p>
            <a:pPr>
              <a:defRPr/>
            </a:pPr>
            <a:r>
              <a:rPr lang="fr-FR" sz="1100" dirty="0">
                <a:solidFill>
                  <a:schemeClr val="tx1"/>
                </a:solidFill>
                <a:latin typeface="+mj-lt"/>
              </a:rPr>
              <a:t>Atelier de soutien activité physique</a:t>
            </a:r>
          </a:p>
        </p:txBody>
      </p:sp>
      <p:cxnSp>
        <p:nvCxnSpPr>
          <p:cNvPr id="73" name="Connecteur en angle 72"/>
          <p:cNvCxnSpPr>
            <a:stCxn id="8" idx="3"/>
            <a:endCxn id="56" idx="1"/>
          </p:cNvCxnSpPr>
          <p:nvPr/>
        </p:nvCxnSpPr>
        <p:spPr>
          <a:xfrm>
            <a:off x="2498725" y="2474913"/>
            <a:ext cx="209550" cy="7937"/>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11630"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3513"/>
            <a:ext cx="6434138"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cxnSp>
        <p:nvCxnSpPr>
          <p:cNvPr id="51" name="Connecteur droit avec flèche 50"/>
          <p:cNvCxnSpPr/>
          <p:nvPr/>
        </p:nvCxnSpPr>
        <p:spPr>
          <a:xfrm>
            <a:off x="6692900" y="2479675"/>
            <a:ext cx="282575" cy="100013"/>
          </a:xfrm>
          <a:prstGeom prst="straightConnector1">
            <a:avLst/>
          </a:prstGeom>
          <a:ln w="19050">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240" name="ZoneTexte 87"/>
          <p:cNvSpPr txBox="1">
            <a:spLocks noChangeArrowheads="1"/>
          </p:cNvSpPr>
          <p:nvPr/>
        </p:nvSpPr>
        <p:spPr bwMode="auto">
          <a:xfrm>
            <a:off x="136525" y="3689350"/>
            <a:ext cx="1108075" cy="1604963"/>
          </a:xfrm>
          <a:prstGeom prst="rect">
            <a:avLst/>
          </a:prstGeom>
          <a:solidFill>
            <a:srgbClr val="00B0F0">
              <a:alpha val="1490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0165" tIns="40083" rIns="80165" bIns="40083">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1100" smtClean="0">
                <a:solidFill>
                  <a:srgbClr val="0C419A"/>
                </a:solidFill>
                <a:latin typeface="+mj-lt"/>
                <a:ea typeface="MS PGothic" pitchFamily="34" charset="-128"/>
              </a:rPr>
              <a:t>Données collectées : âge, sexe, habitudes de vie, facteurs de risque, sensibilité à la prévention, objectifs</a:t>
            </a:r>
          </a:p>
        </p:txBody>
      </p:sp>
      <p:sp>
        <p:nvSpPr>
          <p:cNvPr id="52241" name="ZoneTexte 89"/>
          <p:cNvSpPr txBox="1">
            <a:spLocks noChangeArrowheads="1"/>
          </p:cNvSpPr>
          <p:nvPr/>
        </p:nvSpPr>
        <p:spPr bwMode="auto">
          <a:xfrm>
            <a:off x="2708275" y="3689350"/>
            <a:ext cx="3806825" cy="758825"/>
          </a:xfrm>
          <a:prstGeom prst="rect">
            <a:avLst/>
          </a:prstGeom>
          <a:solidFill>
            <a:srgbClr val="00B0F0">
              <a:alpha val="1490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0165" tIns="40083" rIns="80165" bIns="40083">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1100" smtClean="0">
                <a:solidFill>
                  <a:srgbClr val="0C419A"/>
                </a:solidFill>
                <a:latin typeface="+mj-lt"/>
                <a:ea typeface="MS PGothic" pitchFamily="34" charset="-128"/>
              </a:rPr>
              <a:t>Utilisation d’algorithmes sur la base des données collectées à l’inscription permettant une adaptation et une personnalisation du contenu et des messages diffusés tout au long du coaching</a:t>
            </a:r>
          </a:p>
        </p:txBody>
      </p:sp>
      <p:sp>
        <p:nvSpPr>
          <p:cNvPr id="52242" name="ZoneTexte 90"/>
          <p:cNvSpPr txBox="1">
            <a:spLocks noChangeArrowheads="1"/>
          </p:cNvSpPr>
          <p:nvPr/>
        </p:nvSpPr>
        <p:spPr bwMode="auto">
          <a:xfrm>
            <a:off x="1368425" y="3689350"/>
            <a:ext cx="1201738" cy="1096963"/>
          </a:xfrm>
          <a:prstGeom prst="rect">
            <a:avLst/>
          </a:prstGeom>
          <a:solidFill>
            <a:srgbClr val="00B0F0">
              <a:alpha val="1490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0165" tIns="40083" rIns="80165" bIns="40083">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1100" smtClean="0">
                <a:solidFill>
                  <a:srgbClr val="0C419A"/>
                </a:solidFill>
                <a:latin typeface="+mj-lt"/>
                <a:ea typeface="MS PGothic" pitchFamily="34" charset="-128"/>
              </a:rPr>
              <a:t>Possibilité de choisir entre trois coach virtuels aux personnalités différentes</a:t>
            </a:r>
          </a:p>
        </p:txBody>
      </p:sp>
      <p:sp>
        <p:nvSpPr>
          <p:cNvPr id="94" name="Pentagone 93"/>
          <p:cNvSpPr/>
          <p:nvPr/>
        </p:nvSpPr>
        <p:spPr bwMode="auto">
          <a:xfrm>
            <a:off x="153988" y="5321300"/>
            <a:ext cx="6680200" cy="327025"/>
          </a:xfrm>
          <a:prstGeom prst="homePlat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lIns="91428" tIns="45715" rIns="91428" bIns="45715"/>
          <a:lstStyle/>
          <a:p>
            <a:pPr defTabSz="914388">
              <a:defRPr/>
            </a:pPr>
            <a:endParaRPr lang="fr-FR">
              <a:ea typeface="ＭＳ Ｐゴシック" charset="0"/>
            </a:endParaRPr>
          </a:p>
        </p:txBody>
      </p:sp>
      <p:sp>
        <p:nvSpPr>
          <p:cNvPr id="111636" name="Chevron 96"/>
          <p:cNvSpPr>
            <a:spLocks noChangeArrowheads="1"/>
          </p:cNvSpPr>
          <p:nvPr/>
        </p:nvSpPr>
        <p:spPr bwMode="auto">
          <a:xfrm>
            <a:off x="6911975" y="5321300"/>
            <a:ext cx="1973263" cy="327025"/>
          </a:xfrm>
          <a:prstGeom prst="chevron">
            <a:avLst>
              <a:gd name="adj" fmla="val 49948"/>
            </a:avLst>
          </a:prstGeom>
          <a:noFill/>
          <a:ln w="9525" algn="ctr">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1428" tIns="45715" rIns="91428" bIns="45715"/>
          <a:lstStyle/>
          <a:p>
            <a:pPr defTabSz="912813"/>
            <a:endParaRPr lang="fr-FR"/>
          </a:p>
        </p:txBody>
      </p:sp>
      <p:cxnSp>
        <p:nvCxnSpPr>
          <p:cNvPr id="102" name="Connecteur droit avec flèche 101"/>
          <p:cNvCxnSpPr/>
          <p:nvPr/>
        </p:nvCxnSpPr>
        <p:spPr bwMode="auto">
          <a:xfrm>
            <a:off x="179388" y="2803525"/>
            <a:ext cx="0" cy="885825"/>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4" name="Connecteur droit avec flèche 103"/>
          <p:cNvCxnSpPr/>
          <p:nvPr/>
        </p:nvCxnSpPr>
        <p:spPr bwMode="auto">
          <a:xfrm>
            <a:off x="1404938" y="2819400"/>
            <a:ext cx="0" cy="885825"/>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5" name="Connecteur droit avec flèche 104"/>
          <p:cNvCxnSpPr/>
          <p:nvPr/>
        </p:nvCxnSpPr>
        <p:spPr bwMode="auto">
          <a:xfrm>
            <a:off x="2711450" y="2909888"/>
            <a:ext cx="0" cy="795337"/>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52248" name="ZoneTexte 105"/>
          <p:cNvSpPr txBox="1">
            <a:spLocks noChangeArrowheads="1"/>
          </p:cNvSpPr>
          <p:nvPr/>
        </p:nvSpPr>
        <p:spPr bwMode="auto">
          <a:xfrm>
            <a:off x="876300" y="5321300"/>
            <a:ext cx="4989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65" tIns="40083" rIns="80165" bIns="40083">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1400" smtClean="0">
                <a:solidFill>
                  <a:srgbClr val="0C419A"/>
                </a:solidFill>
                <a:latin typeface="+mj-lt"/>
                <a:ea typeface="MS PGothic" pitchFamily="34" charset="-128"/>
              </a:rPr>
              <a:t>Durée moyenne d’un programme environ 3 mois</a:t>
            </a:r>
          </a:p>
        </p:txBody>
      </p:sp>
      <p:sp>
        <p:nvSpPr>
          <p:cNvPr id="52249" name="ZoneTexte 107"/>
          <p:cNvSpPr txBox="1">
            <a:spLocks noChangeArrowheads="1"/>
          </p:cNvSpPr>
          <p:nvPr/>
        </p:nvSpPr>
        <p:spPr bwMode="auto">
          <a:xfrm>
            <a:off x="7234238" y="5341938"/>
            <a:ext cx="1328737"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65" tIns="40083" rIns="80165" bIns="40083">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1400" smtClean="0">
                <a:solidFill>
                  <a:srgbClr val="0C419A"/>
                </a:solidFill>
                <a:latin typeface="+mj-lt"/>
                <a:ea typeface="MS PGothic" pitchFamily="34" charset="-128"/>
              </a:rPr>
              <a:t>6 mois</a:t>
            </a:r>
          </a:p>
        </p:txBody>
      </p:sp>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noGrp="1"/>
          </p:cNvSpPr>
          <p:nvPr/>
        </p:nvSpPr>
        <p:spPr bwMode="auto">
          <a:xfrm>
            <a:off x="8267700" y="0"/>
            <a:ext cx="876300" cy="45561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lIns="91428" tIns="45715" rIns="91428" bIns="45715"/>
          <a:lstStyle>
            <a:lvl1pPr defTabSz="1042988">
              <a:defRPr sz="2700">
                <a:solidFill>
                  <a:srgbClr val="0C419A"/>
                </a:solidFill>
                <a:latin typeface="Arial" pitchFamily="34" charset="0"/>
                <a:ea typeface="ＭＳ Ｐゴシック" pitchFamily="34" charset="-128"/>
              </a:defRPr>
            </a:lvl1pPr>
            <a:lvl2pPr marL="742950" indent="-285750" defTabSz="1042988">
              <a:defRPr sz="2700">
                <a:solidFill>
                  <a:srgbClr val="0C419A"/>
                </a:solidFill>
                <a:latin typeface="Arial" pitchFamily="34" charset="0"/>
                <a:ea typeface="ＭＳ Ｐゴシック" pitchFamily="34" charset="-128"/>
              </a:defRPr>
            </a:lvl2pPr>
            <a:lvl3pPr marL="1143000" indent="-228600" defTabSz="1042988">
              <a:defRPr sz="2700">
                <a:solidFill>
                  <a:srgbClr val="0C419A"/>
                </a:solidFill>
                <a:latin typeface="Arial" pitchFamily="34" charset="0"/>
                <a:ea typeface="ＭＳ Ｐゴシック" pitchFamily="34" charset="-128"/>
              </a:defRPr>
            </a:lvl3pPr>
            <a:lvl4pPr marL="1600200" indent="-228600" defTabSz="1042988">
              <a:defRPr sz="2700">
                <a:solidFill>
                  <a:srgbClr val="0C419A"/>
                </a:solidFill>
                <a:latin typeface="Arial" pitchFamily="34" charset="0"/>
                <a:ea typeface="ＭＳ Ｐゴシック" pitchFamily="34" charset="-128"/>
              </a:defRPr>
            </a:lvl4pPr>
            <a:lvl5pPr marL="2057400" indent="-228600" defTabSz="1042988">
              <a:defRPr sz="2700">
                <a:solidFill>
                  <a:srgbClr val="0C419A"/>
                </a:solidFill>
                <a:latin typeface="Arial" pitchFamily="34" charset="0"/>
                <a:ea typeface="ＭＳ Ｐゴシック" pitchFamily="34" charset="-128"/>
              </a:defRPr>
            </a:lvl5pPr>
            <a:lvl6pPr marL="2514600" indent="-228600" algn="ctr" defTabSz="1042988" eaLnBrk="0" fontAlgn="base" hangingPunct="0">
              <a:spcBef>
                <a:spcPct val="0"/>
              </a:spcBef>
              <a:spcAft>
                <a:spcPct val="0"/>
              </a:spcAft>
              <a:defRPr sz="2700">
                <a:solidFill>
                  <a:srgbClr val="0C419A"/>
                </a:solidFill>
                <a:latin typeface="Arial" pitchFamily="34" charset="0"/>
                <a:ea typeface="ＭＳ Ｐゴシック" pitchFamily="34" charset="-128"/>
              </a:defRPr>
            </a:lvl6pPr>
            <a:lvl7pPr marL="2971800" indent="-228600" algn="ctr" defTabSz="1042988" eaLnBrk="0" fontAlgn="base" hangingPunct="0">
              <a:spcBef>
                <a:spcPct val="0"/>
              </a:spcBef>
              <a:spcAft>
                <a:spcPct val="0"/>
              </a:spcAft>
              <a:defRPr sz="2700">
                <a:solidFill>
                  <a:srgbClr val="0C419A"/>
                </a:solidFill>
                <a:latin typeface="Arial" pitchFamily="34" charset="0"/>
                <a:ea typeface="ＭＳ Ｐゴシック" pitchFamily="34" charset="-128"/>
              </a:defRPr>
            </a:lvl7pPr>
            <a:lvl8pPr marL="3429000" indent="-228600" algn="ctr" defTabSz="1042988" eaLnBrk="0" fontAlgn="base" hangingPunct="0">
              <a:spcBef>
                <a:spcPct val="0"/>
              </a:spcBef>
              <a:spcAft>
                <a:spcPct val="0"/>
              </a:spcAft>
              <a:defRPr sz="2700">
                <a:solidFill>
                  <a:srgbClr val="0C419A"/>
                </a:solidFill>
                <a:latin typeface="Arial" pitchFamily="34" charset="0"/>
                <a:ea typeface="ＭＳ Ｐゴシック" pitchFamily="34" charset="-128"/>
              </a:defRPr>
            </a:lvl8pPr>
            <a:lvl9pPr marL="3886200" indent="-228600" algn="ctr" defTabSz="1042988" eaLnBrk="0" fontAlgn="base" hangingPunct="0">
              <a:spcBef>
                <a:spcPct val="0"/>
              </a:spcBef>
              <a:spcAft>
                <a:spcPct val="0"/>
              </a:spcAft>
              <a:defRPr sz="2700">
                <a:solidFill>
                  <a:srgbClr val="0C419A"/>
                </a:solidFill>
                <a:latin typeface="Arial" pitchFamily="34" charset="0"/>
                <a:ea typeface="ＭＳ Ｐゴシック" pitchFamily="34" charset="-128"/>
              </a:defRPr>
            </a:lvl9pPr>
          </a:lstStyle>
          <a:p>
            <a:pPr>
              <a:defRPr/>
            </a:pPr>
            <a:endParaRPr lang="fr-FR" sz="1200"/>
          </a:p>
          <a:p>
            <a:pPr>
              <a:defRPr/>
            </a:pPr>
            <a:fld id="{5FE8A872-915B-48B8-9C35-9D5D07656700}" type="slidenum">
              <a:rPr lang="fr-FR" sz="1200"/>
              <a:pPr>
                <a:defRPr/>
              </a:pPr>
              <a:t>85</a:t>
            </a:fld>
            <a:endParaRPr lang="fr-FR" sz="1200"/>
          </a:p>
        </p:txBody>
      </p:sp>
      <p:pic>
        <p:nvPicPr>
          <p:cNvPr id="112643"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63513"/>
            <a:ext cx="6434138"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sp>
        <p:nvSpPr>
          <p:cNvPr id="6" name="Espace réservé du contenu 2"/>
          <p:cNvSpPr txBox="1">
            <a:spLocks/>
          </p:cNvSpPr>
          <p:nvPr/>
        </p:nvSpPr>
        <p:spPr>
          <a:xfrm>
            <a:off x="420688" y="885825"/>
            <a:ext cx="8228012" cy="431800"/>
          </a:xfrm>
          <a:prstGeom prst="rect">
            <a:avLst/>
          </a:prstGeom>
        </p:spPr>
        <p:txBody>
          <a:bodyPr lIns="80165" tIns="40083" rIns="80165" bIns="40083"/>
          <a:lstStyle>
            <a:lvl1pPr marL="390525" indent="-390525" algn="l" defTabSz="1042988" rtl="0" eaLnBrk="0" fontAlgn="base" hangingPunct="0">
              <a:spcBef>
                <a:spcPct val="20000"/>
              </a:spcBef>
              <a:spcAft>
                <a:spcPct val="0"/>
              </a:spcAft>
              <a:buClr>
                <a:schemeClr val="folHlink"/>
              </a:buClr>
              <a:buFont typeface="Wingdings" pitchFamily="2" charset="2"/>
              <a:buChar char="è"/>
              <a:defRPr sz="2400" b="1">
                <a:solidFill>
                  <a:srgbClr val="0C419A"/>
                </a:solidFill>
                <a:latin typeface="+mn-lt"/>
                <a:ea typeface="+mn-ea"/>
                <a:cs typeface="+mn-cs"/>
              </a:defRPr>
            </a:lvl1pPr>
            <a:lvl2pPr marL="868363" indent="-298450" algn="l" defTabSz="1042988" rtl="0" eaLnBrk="0" fontAlgn="base" hangingPunct="0">
              <a:spcBef>
                <a:spcPct val="20000"/>
              </a:spcBef>
              <a:spcAft>
                <a:spcPct val="0"/>
              </a:spcAft>
              <a:buSzPct val="80000"/>
              <a:buFont typeface="Wingdings" pitchFamily="2" charset="2"/>
              <a:buChar char="l"/>
              <a:defRPr sz="2000">
                <a:solidFill>
                  <a:srgbClr val="0C419A"/>
                </a:solidFill>
                <a:latin typeface="+mn-lt"/>
                <a:ea typeface="+mn-ea"/>
              </a:defRPr>
            </a:lvl2pPr>
            <a:lvl3pPr marL="1308100" indent="-260350" algn="l" defTabSz="1042988" rtl="0" eaLnBrk="0" fontAlgn="base" hangingPunct="0">
              <a:spcBef>
                <a:spcPct val="20000"/>
              </a:spcBef>
              <a:spcAft>
                <a:spcPct val="0"/>
              </a:spcAft>
              <a:buClr>
                <a:schemeClr val="folHlink"/>
              </a:buClr>
              <a:buFont typeface="Wingdings" pitchFamily="2" charset="2"/>
              <a:buChar char="ü"/>
              <a:defRPr>
                <a:solidFill>
                  <a:srgbClr val="0C419A"/>
                </a:solidFill>
                <a:latin typeface="+mn-lt"/>
                <a:ea typeface="+mn-ea"/>
              </a:defRPr>
            </a:lvl3pPr>
            <a:lvl4pPr marL="1825625" indent="-261938" algn="l" defTabSz="1042988" rtl="0" eaLnBrk="0" fontAlgn="base" hangingPunct="0">
              <a:spcBef>
                <a:spcPct val="20000"/>
              </a:spcBef>
              <a:spcAft>
                <a:spcPct val="0"/>
              </a:spcAft>
              <a:buChar char="_"/>
              <a:defRPr sz="2300">
                <a:solidFill>
                  <a:srgbClr val="0C419A"/>
                </a:solidFill>
                <a:latin typeface="+mn-lt"/>
                <a:ea typeface="+mn-ea"/>
              </a:defRPr>
            </a:lvl4pPr>
            <a:lvl5pPr marL="2346325" indent="-260350" algn="l" defTabSz="1042988" rtl="0" eaLnBrk="0" fontAlgn="base" hangingPunct="0">
              <a:spcBef>
                <a:spcPct val="20000"/>
              </a:spcBef>
              <a:spcAft>
                <a:spcPct val="0"/>
              </a:spcAft>
              <a:buChar char="_"/>
              <a:defRPr sz="2300">
                <a:solidFill>
                  <a:srgbClr val="0C419A"/>
                </a:solidFill>
                <a:latin typeface="+mn-lt"/>
                <a:ea typeface="+mn-ea"/>
              </a:defRPr>
            </a:lvl5pPr>
            <a:lvl6pPr marL="2803525" indent="-260350" algn="l" defTabSz="1042988" rtl="0" fontAlgn="base">
              <a:spcBef>
                <a:spcPct val="20000"/>
              </a:spcBef>
              <a:spcAft>
                <a:spcPct val="0"/>
              </a:spcAft>
              <a:buChar char="_"/>
              <a:defRPr sz="2300">
                <a:solidFill>
                  <a:srgbClr val="0C419A"/>
                </a:solidFill>
                <a:latin typeface="+mn-lt"/>
                <a:ea typeface="+mn-ea"/>
              </a:defRPr>
            </a:lvl6pPr>
            <a:lvl7pPr marL="3260725" indent="-260350" algn="l" defTabSz="1042988" rtl="0" fontAlgn="base">
              <a:spcBef>
                <a:spcPct val="20000"/>
              </a:spcBef>
              <a:spcAft>
                <a:spcPct val="0"/>
              </a:spcAft>
              <a:buChar char="_"/>
              <a:defRPr sz="2300">
                <a:solidFill>
                  <a:srgbClr val="0C419A"/>
                </a:solidFill>
                <a:latin typeface="+mn-lt"/>
                <a:ea typeface="+mn-ea"/>
              </a:defRPr>
            </a:lvl7pPr>
            <a:lvl8pPr marL="3717925" indent="-260350" algn="l" defTabSz="1042988" rtl="0" fontAlgn="base">
              <a:spcBef>
                <a:spcPct val="20000"/>
              </a:spcBef>
              <a:spcAft>
                <a:spcPct val="0"/>
              </a:spcAft>
              <a:buChar char="_"/>
              <a:defRPr sz="2300">
                <a:solidFill>
                  <a:srgbClr val="0C419A"/>
                </a:solidFill>
                <a:latin typeface="+mn-lt"/>
                <a:ea typeface="+mn-ea"/>
              </a:defRPr>
            </a:lvl8pPr>
            <a:lvl9pPr marL="4175125" indent="-260350" algn="l" defTabSz="1042988" rtl="0" fontAlgn="base">
              <a:spcBef>
                <a:spcPct val="20000"/>
              </a:spcBef>
              <a:spcAft>
                <a:spcPct val="0"/>
              </a:spcAft>
              <a:buChar char="_"/>
              <a:defRPr sz="2300">
                <a:solidFill>
                  <a:srgbClr val="0C419A"/>
                </a:solidFill>
                <a:latin typeface="+mn-lt"/>
                <a:ea typeface="+mn-ea"/>
              </a:defRPr>
            </a:lvl9pPr>
          </a:lstStyle>
          <a:p>
            <a:pPr marL="457033" indent="-457033">
              <a:buFont typeface="Wingdings" pitchFamily="2" charset="2"/>
              <a:buNone/>
              <a:defRPr/>
            </a:pPr>
            <a:r>
              <a:rPr lang="fr-FR" sz="2500" dirty="0">
                <a:solidFill>
                  <a:srgbClr val="00ABE8"/>
                </a:solidFill>
                <a:latin typeface="Neo Sans Std"/>
              </a:rPr>
              <a:t>Les coach</a:t>
            </a:r>
          </a:p>
          <a:p>
            <a:pPr marL="457033" indent="-457033">
              <a:buFont typeface="Wingdings" pitchFamily="2" charset="2"/>
              <a:buNone/>
              <a:defRPr/>
            </a:pPr>
            <a:endParaRPr lang="fr-FR" sz="2500" dirty="0">
              <a:latin typeface="Neo Sans Std"/>
            </a:endParaRPr>
          </a:p>
          <a:p>
            <a:pPr marL="457033" indent="-457033">
              <a:buFont typeface="Wingdings" pitchFamily="2" charset="2"/>
              <a:buNone/>
              <a:defRPr/>
            </a:pPr>
            <a:endParaRPr lang="fr-FR" sz="2500" dirty="0">
              <a:latin typeface="Neo Sans Std"/>
            </a:endParaRPr>
          </a:p>
          <a:p>
            <a:pPr>
              <a:buFont typeface="Wingdings" pitchFamily="2" charset="2"/>
              <a:buNone/>
              <a:defRPr/>
            </a:pPr>
            <a:endParaRPr lang="fr-FR" sz="2500" dirty="0">
              <a:latin typeface="Neo Sans Std"/>
            </a:endParaRPr>
          </a:p>
        </p:txBody>
      </p:sp>
      <p:pic>
        <p:nvPicPr>
          <p:cNvPr id="11264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36650" y="1406525"/>
            <a:ext cx="6418263" cy="5332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8102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Text Box 4"/>
          <p:cNvSpPr txBox="1">
            <a:spLocks noChangeArrowheads="1"/>
          </p:cNvSpPr>
          <p:nvPr/>
        </p:nvSpPr>
        <p:spPr bwMode="auto">
          <a:xfrm>
            <a:off x="3175" y="149225"/>
            <a:ext cx="9144000" cy="431800"/>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r>
              <a:rPr lang="fr-FR" sz="2200" dirty="0" smtClean="0">
                <a:latin typeface="+mj-lt"/>
              </a:rPr>
              <a:t>Les maladies chronique vues par l’Assurance maladie  </a:t>
            </a:r>
          </a:p>
        </p:txBody>
      </p:sp>
      <p:pic>
        <p:nvPicPr>
          <p:cNvPr id="113668" name="Picture 6"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51675" y="5799138"/>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 Box 7"/>
          <p:cNvSpPr txBox="1">
            <a:spLocks noChangeArrowheads="1"/>
          </p:cNvSpPr>
          <p:nvPr/>
        </p:nvSpPr>
        <p:spPr bwMode="auto">
          <a:xfrm>
            <a:off x="352425" y="739775"/>
            <a:ext cx="8328025" cy="5345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5000" b="1">
                <a:solidFill>
                  <a:schemeClr val="bg1"/>
                </a:solidFill>
                <a:latin typeface="Arial" pitchFamily="34" charset="0"/>
              </a:defRPr>
            </a:lvl1pPr>
            <a:lvl2pPr marL="857250" indent="-45720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ts val="800"/>
              </a:spcBef>
              <a:buFont typeface="Arial" pitchFamily="34" charset="0"/>
              <a:buAutoNum type="arabicPeriod"/>
              <a:defRPr/>
            </a:pPr>
            <a:r>
              <a:rPr lang="fr-FR" sz="1800" dirty="0" smtClean="0">
                <a:solidFill>
                  <a:srgbClr val="0C41A4"/>
                </a:solidFill>
                <a:latin typeface="Century Gothic" pitchFamily="34" charset="0"/>
              </a:rPr>
              <a:t>Le rôle et les missions de l’Assurance maladie</a:t>
            </a:r>
          </a:p>
          <a:p>
            <a:pPr lvl="1" eaLnBrk="1" hangingPunct="1">
              <a:spcBef>
                <a:spcPts val="800"/>
              </a:spcBef>
              <a:buFont typeface="Wingdings" pitchFamily="2" charset="2"/>
              <a:buChar char="v"/>
              <a:defRPr/>
            </a:pPr>
            <a:r>
              <a:rPr lang="fr-FR" sz="1800" b="0" dirty="0" smtClean="0">
                <a:solidFill>
                  <a:srgbClr val="0C41A4"/>
                </a:solidFill>
                <a:latin typeface="Century Gothic" pitchFamily="34" charset="0"/>
              </a:rPr>
              <a:t>Rappels sur l’organisation de l’assurance maladie en France</a:t>
            </a:r>
          </a:p>
          <a:p>
            <a:pPr lvl="1" eaLnBrk="1" hangingPunct="1">
              <a:spcBef>
                <a:spcPts val="800"/>
              </a:spcBef>
              <a:buFont typeface="Wingdings" pitchFamily="2" charset="2"/>
              <a:buChar char="v"/>
              <a:defRPr/>
            </a:pPr>
            <a:r>
              <a:rPr lang="fr-FR" sz="1800" b="0" dirty="0" smtClean="0">
                <a:solidFill>
                  <a:srgbClr val="0C41A4"/>
                </a:solidFill>
                <a:latin typeface="Century Gothic" pitchFamily="34" charset="0"/>
              </a:rPr>
              <a:t>Des missions et des métiers qui ont évolué depuis une dizaine d’années</a:t>
            </a:r>
            <a:endParaRPr lang="fr-FR" sz="1800" dirty="0" smtClean="0">
              <a:solidFill>
                <a:srgbClr val="0C41A4"/>
              </a:solidFill>
              <a:latin typeface="Century Gothic" pitchFamily="34" charset="0"/>
            </a:endParaRPr>
          </a:p>
          <a:p>
            <a:pPr eaLnBrk="1" hangingPunct="1">
              <a:spcBef>
                <a:spcPts val="800"/>
              </a:spcBef>
              <a:buFont typeface="Arial" pitchFamily="34" charset="0"/>
              <a:buAutoNum type="arabicPeriod"/>
              <a:defRPr/>
            </a:pPr>
            <a:r>
              <a:rPr lang="fr-FR" sz="1800" dirty="0" smtClean="0">
                <a:solidFill>
                  <a:srgbClr val="0C41A4"/>
                </a:solidFill>
                <a:latin typeface="Century Gothic" pitchFamily="34" charset="0"/>
              </a:rPr>
              <a:t>Les maladies chroniques : des enjeux majeurs de santé publique au carrefour de multiples actions de l’assurance maladie</a:t>
            </a:r>
            <a:endParaRPr lang="fr-FR" sz="1800" b="0" dirty="0" smtClean="0">
              <a:solidFill>
                <a:srgbClr val="0C41A4"/>
              </a:solidFill>
              <a:latin typeface="Century Gothic" pitchFamily="34" charset="0"/>
            </a:endParaRPr>
          </a:p>
          <a:p>
            <a:pPr lvl="1" eaLnBrk="1" hangingPunct="1">
              <a:spcBef>
                <a:spcPts val="800"/>
              </a:spcBef>
              <a:buFont typeface="Wingdings" pitchFamily="2" charset="2"/>
              <a:buChar char="v"/>
              <a:defRPr/>
            </a:pPr>
            <a:r>
              <a:rPr lang="fr-FR" sz="1800" b="0" dirty="0">
                <a:solidFill>
                  <a:srgbClr val="0C41A4"/>
                </a:solidFill>
                <a:latin typeface="Century Gothic" pitchFamily="34" charset="0"/>
              </a:rPr>
              <a:t>Comprendre la formation des dépenses et les enjeux médico-économiques : </a:t>
            </a:r>
            <a:r>
              <a:rPr lang="fr-FR" sz="1800" b="0" i="1" dirty="0">
                <a:solidFill>
                  <a:srgbClr val="0C41A4"/>
                </a:solidFill>
                <a:latin typeface="Century Gothic" pitchFamily="34" charset="0"/>
              </a:rPr>
              <a:t>la cartographie des patients et des dépenses</a:t>
            </a:r>
          </a:p>
          <a:p>
            <a:pPr lvl="1" eaLnBrk="1" hangingPunct="1">
              <a:spcBef>
                <a:spcPts val="800"/>
              </a:spcBef>
              <a:buFont typeface="Wingdings" pitchFamily="2" charset="2"/>
              <a:buChar char="v"/>
              <a:defRPr/>
            </a:pPr>
            <a:r>
              <a:rPr lang="fr-FR" sz="1800" b="0" dirty="0">
                <a:solidFill>
                  <a:srgbClr val="0C41A4"/>
                </a:solidFill>
                <a:latin typeface="Century Gothic" pitchFamily="34" charset="0"/>
              </a:rPr>
              <a:t>Analyser la qualité des soins, comparer nos pratiques et nos résultats à ceux d’autres pays : </a:t>
            </a:r>
            <a:r>
              <a:rPr lang="fr-FR" sz="1800" b="0" i="1" dirty="0">
                <a:solidFill>
                  <a:srgbClr val="0C41A4"/>
                </a:solidFill>
                <a:latin typeface="Century Gothic" pitchFamily="34" charset="0"/>
              </a:rPr>
              <a:t>la prévention des amputations chez la personne diabétique, les pratiques en chirurgie </a:t>
            </a:r>
            <a:r>
              <a:rPr lang="fr-FR" sz="1800" b="0" i="1" dirty="0" err="1">
                <a:solidFill>
                  <a:srgbClr val="0C41A4"/>
                </a:solidFill>
                <a:latin typeface="Century Gothic" pitchFamily="34" charset="0"/>
              </a:rPr>
              <a:t>bariatrique</a:t>
            </a:r>
            <a:r>
              <a:rPr lang="fr-FR" sz="1800" b="0" i="1" dirty="0">
                <a:solidFill>
                  <a:srgbClr val="0C41A4"/>
                </a:solidFill>
                <a:latin typeface="Century Gothic" pitchFamily="34" charset="0"/>
              </a:rPr>
              <a:t>, la prise en charge de la santé mentale</a:t>
            </a:r>
          </a:p>
          <a:p>
            <a:pPr lvl="1" eaLnBrk="1" hangingPunct="1">
              <a:spcBef>
                <a:spcPts val="800"/>
              </a:spcBef>
              <a:buFont typeface="Wingdings" pitchFamily="2" charset="2"/>
              <a:buChar char="v"/>
              <a:defRPr/>
            </a:pPr>
            <a:r>
              <a:rPr lang="fr-FR" sz="1800" b="0" dirty="0">
                <a:solidFill>
                  <a:srgbClr val="0C41A4"/>
                </a:solidFill>
                <a:latin typeface="Century Gothic" pitchFamily="34" charset="0"/>
              </a:rPr>
              <a:t>Améliorer la prise en charge et l’accès aux soins tout en recherchant des gains d’efficience : </a:t>
            </a:r>
            <a:r>
              <a:rPr lang="fr-FR" sz="1800" b="0" i="1" dirty="0" smtClean="0">
                <a:solidFill>
                  <a:srgbClr val="0C41A4"/>
                </a:solidFill>
                <a:latin typeface="Century Gothic" pitchFamily="34" charset="0"/>
              </a:rPr>
              <a:t>Prado, </a:t>
            </a:r>
            <a:r>
              <a:rPr lang="fr-FR" sz="1800" b="0" i="1" dirty="0" err="1" smtClean="0">
                <a:solidFill>
                  <a:srgbClr val="0C41A4"/>
                </a:solidFill>
                <a:latin typeface="Century Gothic" pitchFamily="34" charset="0"/>
              </a:rPr>
              <a:t>sophia</a:t>
            </a:r>
            <a:r>
              <a:rPr lang="fr-FR" sz="1800" b="0" i="1" dirty="0">
                <a:solidFill>
                  <a:srgbClr val="0C41A4"/>
                </a:solidFill>
                <a:latin typeface="Century Gothic" pitchFamily="34" charset="0"/>
              </a:rPr>
              <a:t>, santé </a:t>
            </a:r>
            <a:r>
              <a:rPr lang="fr-FR" sz="1800" b="0" i="1" dirty="0" smtClean="0">
                <a:solidFill>
                  <a:srgbClr val="0C41A4"/>
                </a:solidFill>
                <a:latin typeface="Century Gothic" pitchFamily="34" charset="0"/>
              </a:rPr>
              <a:t>active</a:t>
            </a:r>
            <a:endParaRPr lang="fr-FR" sz="1800" b="0" dirty="0" smtClean="0">
              <a:solidFill>
                <a:srgbClr val="0C41A4"/>
              </a:solidFill>
              <a:latin typeface="Century Gothic" pitchFamily="34" charset="0"/>
            </a:endParaRPr>
          </a:p>
          <a:p>
            <a:pPr marL="400050" lvl="1" indent="0" eaLnBrk="1" hangingPunct="1">
              <a:spcBef>
                <a:spcPts val="800"/>
              </a:spcBef>
              <a:defRPr/>
            </a:pPr>
            <a:r>
              <a:rPr lang="fr-FR" sz="1800" b="0" dirty="0" smtClean="0">
                <a:solidFill>
                  <a:srgbClr val="0C41A4"/>
                </a:solidFill>
                <a:latin typeface="Century Gothic" pitchFamily="34" charset="0"/>
              </a:rPr>
              <a:t>                   </a:t>
            </a:r>
            <a:r>
              <a:rPr lang="fr-FR" sz="1800" dirty="0" smtClean="0">
                <a:solidFill>
                  <a:srgbClr val="0C41A4"/>
                </a:solidFill>
                <a:latin typeface="Century Gothic" pitchFamily="34" charset="0"/>
              </a:rPr>
              <a:t>MERCI POUR VOTRE ATTENTION !</a:t>
            </a:r>
          </a:p>
          <a:p>
            <a:pPr marL="400050" lvl="1" indent="0" eaLnBrk="1" hangingPunct="1">
              <a:spcBef>
                <a:spcPts val="800"/>
              </a:spcBef>
              <a:defRPr/>
            </a:pPr>
            <a:r>
              <a:rPr lang="fr-FR" sz="1800" dirty="0" smtClean="0">
                <a:solidFill>
                  <a:srgbClr val="0C41A4"/>
                </a:solidFill>
                <a:latin typeface="Century Gothic" pitchFamily="34" charset="0"/>
              </a:rPr>
              <a:t>                     ET RENDEZ-VOUS SUR AMELI.FR </a:t>
            </a:r>
          </a:p>
        </p:txBody>
      </p:sp>
    </p:spTree>
    <p:custDataLst>
      <p:tags r:id="rId1"/>
    </p:custData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vague_filetsBle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56895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5" name="Picture 3" descr="logo_Diapora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89750" y="5565775"/>
            <a:ext cx="191452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6" name="Rectangle 5"/>
          <p:cNvSpPr>
            <a:spLocks noGrp="1" noChangeArrowheads="1"/>
          </p:cNvSpPr>
          <p:nvPr>
            <p:ph type="title"/>
          </p:nvPr>
        </p:nvSpPr>
        <p:spPr bwMode="auto">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600" smtClean="0">
                <a:solidFill>
                  <a:schemeClr val="bg1"/>
                </a:solidFill>
              </a:rPr>
              <a:t>Page courante</a:t>
            </a:r>
          </a:p>
        </p:txBody>
      </p:sp>
      <p:sp>
        <p:nvSpPr>
          <p:cNvPr id="10245" name="Text Box 6"/>
          <p:cNvSpPr txBox="1">
            <a:spLocks noChangeArrowheads="1"/>
          </p:cNvSpPr>
          <p:nvPr/>
        </p:nvSpPr>
        <p:spPr bwMode="auto">
          <a:xfrm>
            <a:off x="112713" y="23813"/>
            <a:ext cx="903128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defRPr/>
            </a:pPr>
            <a:endParaRPr lang="fr-FR" sz="1000" b="0" smtClean="0">
              <a:solidFill>
                <a:srgbClr val="0C419A"/>
              </a:solidFill>
              <a:latin typeface="+mj-lt"/>
            </a:endParaRPr>
          </a:p>
          <a:p>
            <a:pPr eaLnBrk="1" hangingPunct="1">
              <a:defRPr/>
            </a:pPr>
            <a:r>
              <a:rPr lang="fr-FR" sz="2000" smtClean="0">
                <a:solidFill>
                  <a:srgbClr val="0C419A"/>
                </a:solidFill>
                <a:latin typeface="+mj-lt"/>
              </a:rPr>
              <a:t> </a:t>
            </a:r>
          </a:p>
        </p:txBody>
      </p:sp>
      <p:sp>
        <p:nvSpPr>
          <p:cNvPr id="33798" name="Text Box 8"/>
          <p:cNvSpPr txBox="1">
            <a:spLocks noChangeArrowheads="1"/>
          </p:cNvSpPr>
          <p:nvPr/>
        </p:nvSpPr>
        <p:spPr bwMode="auto">
          <a:xfrm>
            <a:off x="112713" y="2217738"/>
            <a:ext cx="3730625"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spcBef>
                <a:spcPct val="50000"/>
              </a:spcBef>
              <a:buFont typeface="Wingdings" pitchFamily="2" charset="2"/>
              <a:buNone/>
            </a:pPr>
            <a:r>
              <a:rPr lang="fr-FR" sz="1800" b="0">
                <a:solidFill>
                  <a:srgbClr val="0C41A4"/>
                </a:solidFill>
                <a:latin typeface="Century Gothic" pitchFamily="34" charset="0"/>
              </a:rPr>
              <a:t>Ex : Réduire les complications du diabète / iatrogénie médicamenteuse pers. âgées</a:t>
            </a:r>
          </a:p>
        </p:txBody>
      </p:sp>
      <p:sp>
        <p:nvSpPr>
          <p:cNvPr id="33799" name="AutoShape 9"/>
          <p:cNvSpPr>
            <a:spLocks noChangeArrowheads="1"/>
          </p:cNvSpPr>
          <p:nvPr/>
        </p:nvSpPr>
        <p:spPr bwMode="auto">
          <a:xfrm>
            <a:off x="649288" y="679450"/>
            <a:ext cx="2717800" cy="1214438"/>
          </a:xfrm>
          <a:prstGeom prst="chevron">
            <a:avLst>
              <a:gd name="adj" fmla="val 55948"/>
            </a:avLst>
          </a:prstGeom>
          <a:solidFill>
            <a:srgbClr val="AAC8F8"/>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3800" name="Rectangle 10"/>
          <p:cNvSpPr>
            <a:spLocks noChangeArrowheads="1"/>
          </p:cNvSpPr>
          <p:nvPr/>
        </p:nvSpPr>
        <p:spPr bwMode="auto">
          <a:xfrm>
            <a:off x="1331913" y="869950"/>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Prévenir les pathologies / complications</a:t>
            </a:r>
            <a:endParaRPr lang="fr-FR" sz="1600">
              <a:solidFill>
                <a:schemeClr val="tx1"/>
              </a:solidFill>
            </a:endParaRPr>
          </a:p>
        </p:txBody>
      </p:sp>
      <p:sp>
        <p:nvSpPr>
          <p:cNvPr id="33801" name="AutoShape 11"/>
          <p:cNvSpPr>
            <a:spLocks noChangeArrowheads="1"/>
          </p:cNvSpPr>
          <p:nvPr/>
        </p:nvSpPr>
        <p:spPr bwMode="auto">
          <a:xfrm>
            <a:off x="2973388" y="692150"/>
            <a:ext cx="2813050" cy="1214438"/>
          </a:xfrm>
          <a:prstGeom prst="chevron">
            <a:avLst>
              <a:gd name="adj" fmla="val 579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3802" name="Rectangle 12"/>
          <p:cNvSpPr>
            <a:spLocks noChangeArrowheads="1"/>
          </p:cNvSpPr>
          <p:nvPr/>
        </p:nvSpPr>
        <p:spPr bwMode="auto">
          <a:xfrm>
            <a:off x="3605213" y="882650"/>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Optimiser les traitements et les parcours de soins</a:t>
            </a:r>
            <a:endParaRPr lang="fr-FR" sz="1600">
              <a:solidFill>
                <a:schemeClr val="tx1"/>
              </a:solidFill>
            </a:endParaRPr>
          </a:p>
        </p:txBody>
      </p:sp>
      <p:sp>
        <p:nvSpPr>
          <p:cNvPr id="33803" name="AutoShape 13"/>
          <p:cNvSpPr>
            <a:spLocks noChangeArrowheads="1"/>
          </p:cNvSpPr>
          <p:nvPr/>
        </p:nvSpPr>
        <p:spPr bwMode="auto">
          <a:xfrm>
            <a:off x="5386388" y="704850"/>
            <a:ext cx="2717800" cy="1214438"/>
          </a:xfrm>
          <a:prstGeom prst="chevron">
            <a:avLst>
              <a:gd name="adj" fmla="val 55948"/>
            </a:avLst>
          </a:prstGeom>
          <a:solidFill>
            <a:srgbClr val="AAC8F8"/>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3804" name="Rectangle 14"/>
          <p:cNvSpPr>
            <a:spLocks noChangeArrowheads="1"/>
          </p:cNvSpPr>
          <p:nvPr/>
        </p:nvSpPr>
        <p:spPr bwMode="auto">
          <a:xfrm>
            <a:off x="5980113" y="895350"/>
            <a:ext cx="2154237"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a:solidFill>
                  <a:schemeClr val="tx1"/>
                </a:solidFill>
              </a:rPr>
              <a:t>Accroître la productivité des offreurs de soins</a:t>
            </a:r>
            <a:endParaRPr lang="fr-FR" sz="1600">
              <a:solidFill>
                <a:schemeClr val="tx1"/>
              </a:solidFill>
            </a:endParaRPr>
          </a:p>
        </p:txBody>
      </p:sp>
      <p:sp>
        <p:nvSpPr>
          <p:cNvPr id="33805" name="AutoShape 15"/>
          <p:cNvSpPr>
            <a:spLocks noChangeArrowheads="1"/>
          </p:cNvSpPr>
          <p:nvPr/>
        </p:nvSpPr>
        <p:spPr bwMode="auto">
          <a:xfrm>
            <a:off x="1797050" y="1893888"/>
            <a:ext cx="360363" cy="384175"/>
          </a:xfrm>
          <a:prstGeom prst="upArrow">
            <a:avLst>
              <a:gd name="adj1" fmla="val 50000"/>
              <a:gd name="adj2" fmla="val 391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3806" name="Text Box 4"/>
          <p:cNvSpPr txBox="1">
            <a:spLocks noChangeArrowheads="1"/>
          </p:cNvSpPr>
          <p:nvPr/>
        </p:nvSpPr>
        <p:spPr bwMode="auto">
          <a:xfrm>
            <a:off x="0" y="123825"/>
            <a:ext cx="9144000" cy="461963"/>
          </a:xfrm>
          <a:prstGeom prst="rect">
            <a:avLst/>
          </a:prstGeom>
          <a:solidFill>
            <a:srgbClr val="0C4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eaLnBrk="1" hangingPunct="1"/>
            <a:r>
              <a:rPr lang="fr-FR" sz="2400"/>
              <a:t>2. Mission : améliorer l’efficience du système</a:t>
            </a:r>
          </a:p>
        </p:txBody>
      </p:sp>
      <p:sp>
        <p:nvSpPr>
          <p:cNvPr id="33807" name="AutoShape 15"/>
          <p:cNvSpPr>
            <a:spLocks noChangeArrowheads="1"/>
          </p:cNvSpPr>
          <p:nvPr/>
        </p:nvSpPr>
        <p:spPr bwMode="auto">
          <a:xfrm>
            <a:off x="4029075" y="1922463"/>
            <a:ext cx="360363" cy="1377950"/>
          </a:xfrm>
          <a:prstGeom prst="upArrow">
            <a:avLst>
              <a:gd name="adj1" fmla="val 50000"/>
              <a:gd name="adj2" fmla="val 392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7" name="Text Box 7"/>
          <p:cNvSpPr txBox="1">
            <a:spLocks noChangeArrowheads="1"/>
          </p:cNvSpPr>
          <p:nvPr/>
        </p:nvSpPr>
        <p:spPr bwMode="auto">
          <a:xfrm>
            <a:off x="1797050" y="3233738"/>
            <a:ext cx="5789613" cy="161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185738" indent="-185738">
              <a:spcBef>
                <a:spcPct val="50000"/>
              </a:spcBef>
              <a:defRPr/>
            </a:pPr>
            <a:r>
              <a:rPr lang="en-US" sz="1800" b="0" dirty="0" smtClean="0">
                <a:solidFill>
                  <a:srgbClr val="0C41A4"/>
                </a:solidFill>
                <a:latin typeface="Century Gothic" pitchFamily="34" charset="0"/>
              </a:rPr>
              <a:t>Ex: Pertinence des </a:t>
            </a:r>
            <a:r>
              <a:rPr lang="en-US" sz="1800" b="0" dirty="0" err="1" smtClean="0">
                <a:solidFill>
                  <a:srgbClr val="0C41A4"/>
                </a:solidFill>
                <a:latin typeface="Century Gothic" pitchFamily="34" charset="0"/>
              </a:rPr>
              <a:t>actes</a:t>
            </a:r>
            <a:r>
              <a:rPr lang="en-US" sz="1800" b="0" dirty="0" smtClean="0">
                <a:solidFill>
                  <a:srgbClr val="0C41A4"/>
                </a:solidFill>
                <a:latin typeface="Century Gothic" pitchFamily="34" charset="0"/>
              </a:rPr>
              <a:t>, respect des </a:t>
            </a:r>
            <a:r>
              <a:rPr lang="en-US" sz="1800" b="0" dirty="0" err="1" smtClean="0">
                <a:solidFill>
                  <a:srgbClr val="0C41A4"/>
                </a:solidFill>
                <a:latin typeface="Century Gothic" pitchFamily="34" charset="0"/>
              </a:rPr>
              <a:t>référentiels</a:t>
            </a:r>
            <a:endParaRPr lang="en-US" sz="1800" b="0" dirty="0" smtClean="0">
              <a:solidFill>
                <a:srgbClr val="0C41A4"/>
              </a:solidFill>
              <a:latin typeface="Century Gothic" pitchFamily="34" charset="0"/>
            </a:endParaRPr>
          </a:p>
          <a:p>
            <a:pPr marL="357188" lvl="1" indent="0">
              <a:spcBef>
                <a:spcPts val="0"/>
              </a:spcBef>
              <a:defRPr/>
            </a:pPr>
            <a:r>
              <a:rPr lang="en-US" sz="1800" b="0" dirty="0" err="1" smtClean="0">
                <a:solidFill>
                  <a:srgbClr val="0C41A4"/>
                </a:solidFill>
                <a:latin typeface="Century Gothic" pitchFamily="34" charset="0"/>
              </a:rPr>
              <a:t>Développement</a:t>
            </a:r>
            <a:r>
              <a:rPr lang="en-US" sz="1800" b="0" dirty="0" smtClean="0">
                <a:solidFill>
                  <a:srgbClr val="0C41A4"/>
                </a:solidFill>
                <a:latin typeface="Century Gothic" pitchFamily="34" charset="0"/>
              </a:rPr>
              <a:t> de la </a:t>
            </a:r>
            <a:r>
              <a:rPr lang="en-US" sz="1800" b="0" dirty="0" err="1" smtClean="0">
                <a:solidFill>
                  <a:srgbClr val="0C41A4"/>
                </a:solidFill>
                <a:latin typeface="Century Gothic" pitchFamily="34" charset="0"/>
              </a:rPr>
              <a:t>chirurgie</a:t>
            </a:r>
            <a:r>
              <a:rPr lang="en-US" sz="1800" b="0" dirty="0" smtClean="0">
                <a:solidFill>
                  <a:srgbClr val="0C41A4"/>
                </a:solidFill>
                <a:latin typeface="Century Gothic" pitchFamily="34" charset="0"/>
              </a:rPr>
              <a:t> </a:t>
            </a:r>
            <a:r>
              <a:rPr lang="en-US" sz="1800" b="0" dirty="0" err="1" smtClean="0">
                <a:solidFill>
                  <a:srgbClr val="0C41A4"/>
                </a:solidFill>
                <a:latin typeface="Century Gothic" pitchFamily="34" charset="0"/>
              </a:rPr>
              <a:t>ambulatoire</a:t>
            </a:r>
            <a:r>
              <a:rPr lang="en-US" sz="1800" b="0" dirty="0" smtClean="0">
                <a:solidFill>
                  <a:srgbClr val="0C41A4"/>
                </a:solidFill>
                <a:latin typeface="Century Gothic" pitchFamily="34" charset="0"/>
              </a:rPr>
              <a:t> </a:t>
            </a:r>
          </a:p>
          <a:p>
            <a:pPr marL="357188" lvl="1" indent="0">
              <a:spcBef>
                <a:spcPts val="0"/>
              </a:spcBef>
              <a:defRPr/>
            </a:pPr>
            <a:r>
              <a:rPr lang="en-US" sz="1800" b="0" dirty="0" err="1" smtClean="0">
                <a:solidFill>
                  <a:srgbClr val="0C41A4"/>
                </a:solidFill>
                <a:latin typeface="Century Gothic" pitchFamily="34" charset="0"/>
              </a:rPr>
              <a:t>Utilisation</a:t>
            </a:r>
            <a:r>
              <a:rPr lang="en-US" sz="1800" b="0" dirty="0" smtClean="0">
                <a:solidFill>
                  <a:srgbClr val="0C41A4"/>
                </a:solidFill>
                <a:latin typeface="Century Gothic" pitchFamily="34" charset="0"/>
              </a:rPr>
              <a:t> </a:t>
            </a:r>
            <a:r>
              <a:rPr lang="en-US" sz="1800" b="0" dirty="0" err="1" smtClean="0">
                <a:solidFill>
                  <a:srgbClr val="0C41A4"/>
                </a:solidFill>
                <a:latin typeface="Century Gothic" pitchFamily="34" charset="0"/>
              </a:rPr>
              <a:t>efficiente</a:t>
            </a:r>
            <a:r>
              <a:rPr lang="en-US" sz="1800" b="0" dirty="0" smtClean="0">
                <a:solidFill>
                  <a:srgbClr val="0C41A4"/>
                </a:solidFill>
                <a:latin typeface="Century Gothic" pitchFamily="34" charset="0"/>
              </a:rPr>
              <a:t> des </a:t>
            </a:r>
            <a:r>
              <a:rPr lang="en-US" sz="1800" b="0" dirty="0" err="1" smtClean="0">
                <a:solidFill>
                  <a:srgbClr val="0C41A4"/>
                </a:solidFill>
                <a:latin typeface="Century Gothic" pitchFamily="34" charset="0"/>
              </a:rPr>
              <a:t>médicaments</a:t>
            </a:r>
            <a:endParaRPr lang="en-US" sz="1800" b="0" dirty="0" smtClean="0">
              <a:solidFill>
                <a:srgbClr val="0C41A4"/>
              </a:solidFill>
              <a:latin typeface="Century Gothic" pitchFamily="34" charset="0"/>
            </a:endParaRPr>
          </a:p>
          <a:p>
            <a:pPr>
              <a:spcBef>
                <a:spcPts val="0"/>
              </a:spcBef>
              <a:buFont typeface="Arial" pitchFamily="34" charset="0"/>
              <a:buChar char="•"/>
              <a:defRPr/>
            </a:pPr>
            <a:endParaRPr lang="en-US" sz="1800" dirty="0" smtClean="0">
              <a:solidFill>
                <a:srgbClr val="0C41A4"/>
              </a:solidFill>
              <a:latin typeface="Century Gothic" pitchFamily="34" charset="0"/>
            </a:endParaRPr>
          </a:p>
          <a:p>
            <a:pPr lvl="1">
              <a:spcBef>
                <a:spcPct val="50000"/>
              </a:spcBef>
              <a:buFont typeface="Wingdings" pitchFamily="2" charset="2"/>
              <a:buNone/>
              <a:defRPr/>
            </a:pPr>
            <a:endParaRPr lang="en-US" sz="1800" dirty="0" smtClean="0">
              <a:solidFill>
                <a:srgbClr val="0C41A4"/>
              </a:solidFill>
              <a:latin typeface="Century Gothic" pitchFamily="34" charset="0"/>
            </a:endParaRPr>
          </a:p>
        </p:txBody>
      </p:sp>
      <p:pic>
        <p:nvPicPr>
          <p:cNvPr id="3380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97425" y="4154488"/>
            <a:ext cx="4348163" cy="27035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p:nvPr/>
        </p:nvSpPr>
        <p:spPr bwMode="auto">
          <a:xfrm>
            <a:off x="6370638" y="5570538"/>
            <a:ext cx="2711450" cy="787400"/>
          </a:xfrm>
          <a:prstGeom prst="wedgeRectCallout">
            <a:avLst>
              <a:gd name="adj1" fmla="val 34631"/>
              <a:gd name="adj2" fmla="val -100452"/>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a:effectLst>
                <a:outerShdw blurRad="38100" dist="38100" dir="2700000" algn="tl">
                  <a:srgbClr val="000000">
                    <a:alpha val="43137"/>
                  </a:srgbClr>
                </a:outerShdw>
              </a:effectLst>
              <a:latin typeface="Arial" charset="0"/>
            </a:endParaRPr>
          </a:p>
        </p:txBody>
      </p:sp>
      <p:sp>
        <p:nvSpPr>
          <p:cNvPr id="33811" name="ZoneTexte 1"/>
          <p:cNvSpPr txBox="1">
            <a:spLocks noChangeArrowheads="1"/>
          </p:cNvSpPr>
          <p:nvPr/>
        </p:nvSpPr>
        <p:spPr bwMode="auto">
          <a:xfrm>
            <a:off x="6370638" y="5527675"/>
            <a:ext cx="27114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5000" b="1">
                <a:solidFill>
                  <a:schemeClr val="bg1"/>
                </a:solidFill>
                <a:latin typeface="Arial" pitchFamily="34" charset="0"/>
              </a:defRPr>
            </a:lvl1pPr>
            <a:lvl2pPr marL="742950" indent="-285750" eaLnBrk="0" hangingPunct="0">
              <a:defRPr sz="5000" b="1">
                <a:solidFill>
                  <a:schemeClr val="bg1"/>
                </a:solidFill>
                <a:latin typeface="Arial" pitchFamily="34" charset="0"/>
              </a:defRPr>
            </a:lvl2pPr>
            <a:lvl3pPr marL="1143000" indent="-228600" eaLnBrk="0" hangingPunct="0">
              <a:defRPr sz="5000" b="1">
                <a:solidFill>
                  <a:schemeClr val="bg1"/>
                </a:solidFill>
                <a:latin typeface="Arial" pitchFamily="34" charset="0"/>
              </a:defRPr>
            </a:lvl3pPr>
            <a:lvl4pPr marL="1600200" indent="-228600" eaLnBrk="0" hangingPunct="0">
              <a:defRPr sz="5000" b="1">
                <a:solidFill>
                  <a:schemeClr val="bg1"/>
                </a:solidFill>
                <a:latin typeface="Arial" pitchFamily="34" charset="0"/>
              </a:defRPr>
            </a:lvl4pPr>
            <a:lvl5pPr marL="2057400" indent="-228600" eaLnBrk="0" hangingPunct="0">
              <a:defRPr sz="5000" b="1">
                <a:solidFill>
                  <a:schemeClr val="bg1"/>
                </a:solidFill>
                <a:latin typeface="Arial" pitchFamily="34" charset="0"/>
              </a:defRPr>
            </a:lvl5pPr>
            <a:lvl6pPr marL="2514600" indent="-228600" eaLnBrk="0" fontAlgn="base" hangingPunct="0">
              <a:spcBef>
                <a:spcPct val="0"/>
              </a:spcBef>
              <a:spcAft>
                <a:spcPct val="0"/>
              </a:spcAft>
              <a:defRPr sz="5000" b="1">
                <a:solidFill>
                  <a:schemeClr val="bg1"/>
                </a:solidFill>
                <a:latin typeface="Arial" pitchFamily="34" charset="0"/>
              </a:defRPr>
            </a:lvl6pPr>
            <a:lvl7pPr marL="2971800" indent="-228600" eaLnBrk="0" fontAlgn="base" hangingPunct="0">
              <a:spcBef>
                <a:spcPct val="0"/>
              </a:spcBef>
              <a:spcAft>
                <a:spcPct val="0"/>
              </a:spcAft>
              <a:defRPr sz="5000" b="1">
                <a:solidFill>
                  <a:schemeClr val="bg1"/>
                </a:solidFill>
                <a:latin typeface="Arial" pitchFamily="34" charset="0"/>
              </a:defRPr>
            </a:lvl7pPr>
            <a:lvl8pPr marL="3429000" indent="-228600" eaLnBrk="0" fontAlgn="base" hangingPunct="0">
              <a:spcBef>
                <a:spcPct val="0"/>
              </a:spcBef>
              <a:spcAft>
                <a:spcPct val="0"/>
              </a:spcAft>
              <a:defRPr sz="5000" b="1">
                <a:solidFill>
                  <a:schemeClr val="bg1"/>
                </a:solidFill>
                <a:latin typeface="Arial" pitchFamily="34" charset="0"/>
              </a:defRPr>
            </a:lvl8pPr>
            <a:lvl9pPr marL="3886200" indent="-228600" eaLnBrk="0" fontAlgn="base" hangingPunct="0">
              <a:spcBef>
                <a:spcPct val="0"/>
              </a:spcBef>
              <a:spcAft>
                <a:spcPct val="0"/>
              </a:spcAft>
              <a:defRPr sz="5000" b="1">
                <a:solidFill>
                  <a:schemeClr val="bg1"/>
                </a:solidFill>
                <a:latin typeface="Arial" pitchFamily="34" charset="0"/>
              </a:defRPr>
            </a:lvl9pPr>
          </a:lstStyle>
          <a:p>
            <a:pPr algn="ctr" eaLnBrk="1" hangingPunct="1"/>
            <a:r>
              <a:rPr lang="fr-FR" sz="1600">
                <a:solidFill>
                  <a:srgbClr val="0C419A"/>
                </a:solidFill>
                <a:latin typeface="Century Gothic" pitchFamily="34" charset="0"/>
              </a:rPr>
              <a:t>Tiers payant contre génériques et convention pharmaciens</a:t>
            </a:r>
          </a:p>
        </p:txBody>
      </p:sp>
    </p:spTree>
    <p:custDataLst>
      <p:tags r:id="rId1"/>
    </p:custData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MS_COMPLETION_AICC_ID" val="masqueDiaporama_propositions"/>
  <p:tag name="LMS_COMPLETION_TITLE" val="masqueDiaporama_propositions"/>
  <p:tag name="LMS_COMPLETION_ID" val="toto"/>
  <p:tag name="LMS_COMPLETION_DURATION" val="00:00:00"/>
  <p:tag name="LMS_COMPLETION_INTERACTION" val="264"/>
  <p:tag name="LMS_COMPLETION_SCO_TITLE" val="masqueDiaporama_propositions"/>
  <p:tag name="LMS_COMPLETION_SCO_ID" val="toto"/>
  <p:tag name="LMS_COMPLETION_THRESHOLD" val="50"/>
  <p:tag name="LMS_COMPLETION_METHOD" val="QUIZ"/>
  <p:tag name="LMS_COMPLETION_TARGET" val="8"/>
  <p:tag name="LMS_PUBLISH" val="No"/>
  <p:tag name="ARTICULATE_TEMPLATE" val="perso"/>
  <p:tag name="PRESENTER" val="Hervé JUIN"/>
  <p:tag name="PRESENTER_TITLE" val="Caisse nationale"/>
  <p:tag name="PRESENTER_EMAIL" val="herve.juin@cnamts.fr"/>
  <p:tag name="PRESENTER_BIO" val="blablabla"/>
  <p:tag name="PRESENTER_PIC" val="tu veux ma photo ?"/>
  <p:tag name="LOGO_PIC_2" val="D:\Mes documents\logo_am.gif"/>
  <p:tag name="PRESENTER_PIC_MODE" val="0"/>
  <p:tag name="LOGO_PIC_MODE" val="1"/>
  <p:tag name="PRESENTATION_TITLE" val="masqueDiaporama_propositions"/>
  <p:tag name="LASTPUBLISHED" val="D:\Mes documents\Articulate Presenter\masqueDiaporama_propositions\index.html"/>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l98MdMUtIUyE.YLXrMJPI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0kOCTXlmr0qD5S_gD.UNs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H1aVH9pW4US18cD7jUn9v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T3dq3qzKECrDZHRouNm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93gvSc9GvEKhCCrGXpzUw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naqaKKubOk6PocccF20r7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_VBZGPjf9U2PLNVhli.DT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COs.Ec6hfUKzyPyMcA2Te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bBGL3uP01UWZHmLgDEUnCw"/>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hbZc99NXJEiZlQfOL21Bi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PAaC1fYd0KbEg6BDJbou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MEoRed.qxUGNVFpS7n6PY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JgOkRyV79ki_.sWJXImAD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i1b_Fkj3w0KVYcW2yck5R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A6TyiIhRkkeCp.blPsHgl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p2COhViByky8ieXiEy0Xs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a5nQFxDRykmo06sWY9c4u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Q5WmEMDN0m_Y4vQCU8GJ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_xLkJcWZd06SOgTFZCjB5g"/>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e6S.MH2if0mu.6BgDW8Xl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P.SWFM1z0a7w3ORl_06D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vAe7mBItqU.Dw_dp12KLG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2.8OJLcG_keUaTl8ITbHh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83yE.pyqNkCou2xb.fKr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pOuLbrcco0K7kaUuoCdfI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i78uFE7x6kqMSo5hm46ZU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7U1T4zjABUy31lJksz6DZ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UnThn_8GrUiDssHMi8NvF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qXmJlQ2I7kK1iwTig8khFA"/>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W4xAC.caEOVEbn4cjyWw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iM_4IYSzCUqewn1EFJPHy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LlqHgqNOw02eINnn_FAG3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B9ouTcRX10eSOwrLcgaZJ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AQMjh50o30Grps0mWasqX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ML_o7s4fQ0K8a1WQ1_KZW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1zs98ql3EKNaz4uy2S4S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qtwFpPY5l0GMWTMSojh6X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ppzExO0XTU2Igb0Zq02PO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o4QV5Afg3UuydBWzHklegw"/>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a3TcH.lI5kibYKbQiA.tT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KMaBhU.YVkuI7Qrk2S0Bi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VgVu0uPFNkuGT1t_KExFg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VgVu0uPFNkuGT1t_KExFg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B9ouTcRX10eSOwrLcgaZJ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ML_o7s4fQ0K8a1WQ1_KZW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F1zs98ql3EKNaz4uy2S4SA"/>
</p:tagLst>
</file>

<file path=ppt/tags/tag147.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48.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2.xml><?xml version="1.0" encoding="utf-8"?>
<p:tagLst xmlns:a="http://schemas.openxmlformats.org/drawingml/2006/main" xmlns:r="http://schemas.openxmlformats.org/officeDocument/2006/relationships" xmlns:p="http://schemas.openxmlformats.org/presentationml/2006/main">
  <p:tag name="ELAPSEDTIME" val="2,672"/>
  <p:tag name="TIMELINE" val="1,5"/>
  <p:tag name="ARTICULATE_TITLE_TAG" val="Couverture 2"/>
  <p:tag name="ARTICULATE_SLIDE_PAUSE" val="1"/>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5w77O35ruUC108KgVLIE8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0n2ud9VR8EKL88Rg.nm9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yE46UmwpkqA04uXLj0mh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8bU29IALdkmK9LVuUSQPr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Uqa8oBiDUueSJayJxkTnw"/>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J5zYJd1oSUib8efsq6eC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wWVtSs5x5UCPwC6Y6JRkN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6BNUtuXBUKD58fxQkcC8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PaD.SW6U6EugMAyq7vPws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vtkOXqSM3UqbjqYDmbQKS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7EDpQSDi0qn7pk.Ie723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YQhiKBAokm7D1rGAeZ.B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SvPUkGDEUaSD4tEbeVZW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HFUfJXfPkaue.XKDjsQf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zJgb5ZA3V02f6w2Y6S_dfQ"/>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ceb1o310UmEi5IgYUJB_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5r5krC2u8EefAND7t34zk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wTE5hLtys0KOyV.AlxXgR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Mmr0T0lhk2Pu6Llhjapz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BFJAuyjwEyJhzD3HCi1E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2dLQgTdSgEiuALb1PiPAh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vtcAw1OJDEeUtgtrygqVP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KmRwe.cWeU.K4D6slGin2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WiPRWajYjU2ShKR4Kl7Zs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fRVXpoHJQ0ShJSaC7THwbw"/>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WGgsS_2PUq7wJGthFlv2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81rdh0E2aUu_m352RV4m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C88nKGJm0GAIjZtlj7tx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2CsB3iW6DE2W34pMwGaza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terSL5MSQEuCb9JLeQo1H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zTu0wNcNGUaXbVOuY7Zpgw"/>
</p:tagLst>
</file>

<file path=ppt/tags/tag56.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57.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pR2Wy1JykKoIe8FUHZwWQ"/>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gVOYi7rWtEiHI2VQzMdZm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V0tiVUtGUGNVl4XGkWGL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mumc0dIPU6.ZTZiIVR5L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1T_BJcWzB0K.t0L5y2LEb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yKX6.A1kR0S9Dbp6IHcpfA"/>
</p:tagLst>
</file>

<file path=ppt/tags/tag65.xml><?xml version="1.0" encoding="utf-8"?>
<p:tagLst xmlns:a="http://schemas.openxmlformats.org/drawingml/2006/main" xmlns:r="http://schemas.openxmlformats.org/officeDocument/2006/relationships" xmlns:p="http://schemas.openxmlformats.org/presentationml/2006/main">
  <p:tag name="RESIZE" val="Yes"/>
  <p:tag name="THINKCELLSHAPEDONOTDELETE" val="pAW1w5XabtU6jJZry_HVWeQ"/>
</p:tagLst>
</file>

<file path=ppt/tags/tag66.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CCIY97Llkq2EkK9DKvhm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s9zntDCm1ky2sqk8Q6_JNw"/>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j1hUecVQukydGLYQjhPDn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N_IasdTvE6ObS6oJQN.1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S.Xv4L3rPUyQPthFuDnB0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6zadbWlnPEiX3VfbncS07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kmDR4esAmEiTpZGo0zt47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5HTOMHdaDUS_XUkTwDUz6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KprF7L_T5k2FXSYXVyZ1m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KZdOR7fIikynX8zTQJUfo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41xoFvrO025SpEjWBHX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8kndTQGLh0u5D7x3nOX4Lg"/>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4U8AI1uccUi.MSYVkz.Ux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w2_8xKPYw0eBk.r9kVG0t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DWF_dUdKEu0cLQSVChAi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A9xetXtcekulryWr0jwPl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JeXaiO06VEqZP3xnPUMf1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UcAd0MMVK0quiethH1q3u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CVgVTBtgkmRsZG68m.ay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aHLd7DNgmEWG33tNdvi0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hZPNohE0.vWHZDsIDM.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32k8U7wlUEeeHJGfuyXY3Q"/>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qwbOQMDGkeXT4TyAmoyu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j226yDrChEWlSmJczHnVJ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KxiaPZDx8E2c3vzjrClab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JqwbOQMDGkeXT4TyAmoyu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QU2ljIj6jE2uoUbvaM4BR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8cwX39pW906NybDCS.UfE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sPB5SuRbEa9FQM8dKGYB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wVKD_bq6L0Kxt4dlrvwxc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1CI013bCE6p7MMTNRfrHw"/>
</p:tagLst>
</file>

<file path=ppt/tags/tag99.xml><?xml version="1.0" encoding="utf-8"?>
<p:tagLst xmlns:a="http://schemas.openxmlformats.org/drawingml/2006/main" xmlns:r="http://schemas.openxmlformats.org/officeDocument/2006/relationships" xmlns:p="http://schemas.openxmlformats.org/presentationml/2006/main">
  <p:tag name="ARTICULATE_TITLE_TAG" val="Page fond blanc"/>
  <p:tag name="ARTICULATE_SLIDE_PAUSE" val="1"/>
</p:tagLst>
</file>

<file path=ppt/theme/theme1.xml><?xml version="1.0" encoding="utf-8"?>
<a:theme xmlns:a="http://schemas.openxmlformats.org/drawingml/2006/main" name="CNAMTS_DIAPORAMA">
  <a:themeElements>
    <a:clrScheme name="">
      <a:dk1>
        <a:srgbClr val="FFFFFF"/>
      </a:dk1>
      <a:lt1>
        <a:srgbClr val="FFFFFF"/>
      </a:lt1>
      <a:dk2>
        <a:srgbClr val="FFFFFF"/>
      </a:dk2>
      <a:lt2>
        <a:srgbClr val="000099"/>
      </a:lt2>
      <a:accent1>
        <a:srgbClr val="3366CC"/>
      </a:accent1>
      <a:accent2>
        <a:srgbClr val="CC0000"/>
      </a:accent2>
      <a:accent3>
        <a:srgbClr val="FFFFFF"/>
      </a:accent3>
      <a:accent4>
        <a:srgbClr val="DADADA"/>
      </a:accent4>
      <a:accent5>
        <a:srgbClr val="ADB8E2"/>
      </a:accent5>
      <a:accent6>
        <a:srgbClr val="B90000"/>
      </a:accent6>
      <a:hlink>
        <a:srgbClr val="666699"/>
      </a:hlink>
      <a:folHlink>
        <a:srgbClr val="990000"/>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50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50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CNAMTS_DIAPORA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NAMTS_DIAPORA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NAMTS_DIAPORA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NAMTS_DIAPORA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NAMTS_DIAPORA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NAMTS_DIAPORA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NAMTS_DIAPORA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NAMTS_DIAPORA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NAMTS_DIAPORA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NAMTS_DIAPORA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NAMTS_DIAPORA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NAMTS_DIAPORA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NAMTS_DIAPORAMA 1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DDDDDD"/>
        </a:hlink>
        <a:folHlink>
          <a:srgbClr val="FFE701"/>
        </a:folHlink>
      </a:clrScheme>
      <a:clrMap bg1="dk2" tx1="lt1" bg2="dk1" tx2="lt2" accent1="accent1" accent2="accent2" accent3="accent3" accent4="accent4" accent5="accent5" accent6="accent6" hlink="hlink" folHlink="folHlink"/>
    </a:extraClrScheme>
    <a:extraClrScheme>
      <a:clrScheme name="CNAMTS_DIAPORAMA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DDDDDD"/>
        </a:hlink>
        <a:folHlink>
          <a:srgbClr val="FFE701"/>
        </a:folHlink>
      </a:clrScheme>
      <a:clrMap bg1="lt1" tx1="dk1" bg2="lt2" tx2="dk2" accent1="accent1" accent2="accent2" accent3="accent3" accent4="accent4" accent5="accent5" accent6="accent6" hlink="hlink" folHlink="folHlink"/>
    </a:extraClrScheme>
    <a:extraClrScheme>
      <a:clrScheme name="CNAMTS_DIAPORAMA 15">
        <a:dk1>
          <a:srgbClr val="FFFFFF"/>
        </a:dk1>
        <a:lt1>
          <a:srgbClr val="FFFFFF"/>
        </a:lt1>
        <a:dk2>
          <a:srgbClr val="CCFFFF"/>
        </a:dk2>
        <a:lt2>
          <a:srgbClr val="000099"/>
        </a:lt2>
        <a:accent1>
          <a:srgbClr val="3366CC"/>
        </a:accent1>
        <a:accent2>
          <a:srgbClr val="00B000"/>
        </a:accent2>
        <a:accent3>
          <a:srgbClr val="FFFFFF"/>
        </a:accent3>
        <a:accent4>
          <a:srgbClr val="DADADA"/>
        </a:accent4>
        <a:accent5>
          <a:srgbClr val="ADB8E2"/>
        </a:accent5>
        <a:accent6>
          <a:srgbClr val="009F00"/>
        </a:accent6>
        <a:hlink>
          <a:srgbClr val="DDDDDD"/>
        </a:hlink>
        <a:folHlink>
          <a:srgbClr val="FFE701"/>
        </a:folHlink>
      </a:clrScheme>
      <a:clrMap bg1="lt1" tx1="dk1" bg2="lt2" tx2="dk2" accent1="accent1" accent2="accent2" accent3="accent3" accent4="accent4" accent5="accent5" accent6="accent6" hlink="hlink" folHlink="folHlink"/>
    </a:extraClrScheme>
    <a:extraClrScheme>
      <a:clrScheme name="CNAMTS_DIAPORAMA 16">
        <a:dk1>
          <a:srgbClr val="FFFFFF"/>
        </a:dk1>
        <a:lt1>
          <a:srgbClr val="FFFFFF"/>
        </a:lt1>
        <a:dk2>
          <a:srgbClr val="FFFFFF"/>
        </a:dk2>
        <a:lt2>
          <a:srgbClr val="333333"/>
        </a:lt2>
        <a:accent1>
          <a:srgbClr val="3366CC"/>
        </a:accent1>
        <a:accent2>
          <a:srgbClr val="00B000"/>
        </a:accent2>
        <a:accent3>
          <a:srgbClr val="FFFFFF"/>
        </a:accent3>
        <a:accent4>
          <a:srgbClr val="DADADA"/>
        </a:accent4>
        <a:accent5>
          <a:srgbClr val="ADB8E2"/>
        </a:accent5>
        <a:accent6>
          <a:srgbClr val="009F00"/>
        </a:accent6>
        <a:hlink>
          <a:srgbClr val="DDDDDD"/>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DSES">
  <a:themeElements>
    <a:clrScheme name="Personnalisé DVS">
      <a:dk1>
        <a:srgbClr val="004D99"/>
      </a:dk1>
      <a:lt1>
        <a:srgbClr val="85C2FF"/>
      </a:lt1>
      <a:dk2>
        <a:srgbClr val="004D99"/>
      </a:dk2>
      <a:lt2>
        <a:srgbClr val="FFFFFF"/>
      </a:lt2>
      <a:accent1>
        <a:srgbClr val="85C2FF"/>
      </a:accent1>
      <a:accent2>
        <a:srgbClr val="004D99"/>
      </a:accent2>
      <a:accent3>
        <a:srgbClr val="92D050"/>
      </a:accent3>
      <a:accent4>
        <a:srgbClr val="FFC000"/>
      </a:accent4>
      <a:accent5>
        <a:srgbClr val="7030A0"/>
      </a:accent5>
      <a:accent6>
        <a:srgbClr val="9D90A0"/>
      </a:accent6>
      <a:hlink>
        <a:srgbClr val="297FD5"/>
      </a:hlink>
      <a:folHlink>
        <a:srgbClr val="297FD5"/>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spPr>
      <a:bodyPr rtlCol="0" anchor="ctr"/>
      <a:lstStyle>
        <a:defPPr algn="ctr">
          <a:defRPr sz="2000" b="0"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b="0" dirty="0" err="1" smtClean="0">
            <a:solidFill>
              <a:schemeClr val="accent2"/>
            </a:solidFill>
            <a:latin typeface="+mn-lt"/>
          </a:defRPr>
        </a:defPPr>
      </a:lstStyle>
    </a:txDef>
  </a:objectDefaults>
  <a:extraClrSchemeLst/>
</a:theme>
</file>

<file path=ppt/theme/theme3.xml><?xml version="1.0" encoding="utf-8"?>
<a:theme xmlns:a="http://schemas.openxmlformats.org/drawingml/2006/main" name="1_modèleDSES">
  <a:themeElements>
    <a:clrScheme name="Personnalisé DVS">
      <a:dk1>
        <a:srgbClr val="004D99"/>
      </a:dk1>
      <a:lt1>
        <a:srgbClr val="85C2FF"/>
      </a:lt1>
      <a:dk2>
        <a:srgbClr val="004D99"/>
      </a:dk2>
      <a:lt2>
        <a:srgbClr val="FFFFFF"/>
      </a:lt2>
      <a:accent1>
        <a:srgbClr val="85C2FF"/>
      </a:accent1>
      <a:accent2>
        <a:srgbClr val="004D99"/>
      </a:accent2>
      <a:accent3>
        <a:srgbClr val="92D050"/>
      </a:accent3>
      <a:accent4>
        <a:srgbClr val="FFC000"/>
      </a:accent4>
      <a:accent5>
        <a:srgbClr val="7030A0"/>
      </a:accent5>
      <a:accent6>
        <a:srgbClr val="9D90A0"/>
      </a:accent6>
      <a:hlink>
        <a:srgbClr val="297FD5"/>
      </a:hlink>
      <a:folHlink>
        <a:srgbClr val="297FD5"/>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spPr>
      <a:bodyPr rtlCol="0" anchor="ctr"/>
      <a:lstStyle>
        <a:defPPr algn="ctr">
          <a:defRPr sz="2000" b="0"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b="0" dirty="0" err="1" smtClean="0">
            <a:solidFill>
              <a:schemeClr val="accent2"/>
            </a:solidFill>
            <a:latin typeface="+mn-lt"/>
          </a:defRPr>
        </a:defPPr>
      </a:lstStyle>
    </a:tx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FFFFFF"/>
    </a:dk2>
    <a:lt2>
      <a:srgbClr val="000099"/>
    </a:lt2>
    <a:accent1>
      <a:srgbClr val="3366CC"/>
    </a:accent1>
    <a:accent2>
      <a:srgbClr val="CC0000"/>
    </a:accent2>
    <a:accent3>
      <a:srgbClr val="FFFFFF"/>
    </a:accent3>
    <a:accent4>
      <a:srgbClr val="DADADA"/>
    </a:accent4>
    <a:accent5>
      <a:srgbClr val="ADB8E2"/>
    </a:accent5>
    <a:accent6>
      <a:srgbClr val="B90000"/>
    </a:accent6>
    <a:hlink>
      <a:srgbClr val="666699"/>
    </a:hlink>
    <a:folHlink>
      <a:srgbClr val="9900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FFFFFF"/>
    </a:dk1>
    <a:lt1>
      <a:srgbClr val="FFFFFF"/>
    </a:lt1>
    <a:dk2>
      <a:srgbClr val="FFFFFF"/>
    </a:dk2>
    <a:lt2>
      <a:srgbClr val="000099"/>
    </a:lt2>
    <a:accent1>
      <a:srgbClr val="3366CC"/>
    </a:accent1>
    <a:accent2>
      <a:srgbClr val="CC0000"/>
    </a:accent2>
    <a:accent3>
      <a:srgbClr val="FFFFFF"/>
    </a:accent3>
    <a:accent4>
      <a:srgbClr val="DADADA"/>
    </a:accent4>
    <a:accent5>
      <a:srgbClr val="ADB8E2"/>
    </a:accent5>
    <a:accent6>
      <a:srgbClr val="B90000"/>
    </a:accent6>
    <a:hlink>
      <a:srgbClr val="666699"/>
    </a:hlink>
    <a:folHlink>
      <a:srgbClr val="990000"/>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FFFFFF"/>
    </a:dk1>
    <a:lt1>
      <a:srgbClr val="FFFFFF"/>
    </a:lt1>
    <a:dk2>
      <a:srgbClr val="FFFFFF"/>
    </a:dk2>
    <a:lt2>
      <a:srgbClr val="000099"/>
    </a:lt2>
    <a:accent1>
      <a:srgbClr val="3366CC"/>
    </a:accent1>
    <a:accent2>
      <a:srgbClr val="CC0000"/>
    </a:accent2>
    <a:accent3>
      <a:srgbClr val="FFFFFF"/>
    </a:accent3>
    <a:accent4>
      <a:srgbClr val="DADADA"/>
    </a:accent4>
    <a:accent5>
      <a:srgbClr val="ADB8E2"/>
    </a:accent5>
    <a:accent6>
      <a:srgbClr val="B90000"/>
    </a:accent6>
    <a:hlink>
      <a:srgbClr val="666699"/>
    </a:hlink>
    <a:folHlink>
      <a:srgbClr val="990000"/>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ersonnalisé DVS">
    <a:dk1>
      <a:srgbClr val="004D99"/>
    </a:dk1>
    <a:lt1>
      <a:srgbClr val="85C2FF"/>
    </a:lt1>
    <a:dk2>
      <a:srgbClr val="004D99"/>
    </a:dk2>
    <a:lt2>
      <a:srgbClr val="FFFFFF"/>
    </a:lt2>
    <a:accent1>
      <a:srgbClr val="85C2FF"/>
    </a:accent1>
    <a:accent2>
      <a:srgbClr val="004D99"/>
    </a:accent2>
    <a:accent3>
      <a:srgbClr val="92D050"/>
    </a:accent3>
    <a:accent4>
      <a:srgbClr val="FFC000"/>
    </a:accent4>
    <a:accent5>
      <a:srgbClr val="7030A0"/>
    </a:accent5>
    <a:accent6>
      <a:srgbClr val="9D90A0"/>
    </a:accent6>
    <a:hlink>
      <a:srgbClr val="297FD5"/>
    </a:hlink>
    <a:folHlink>
      <a:srgbClr val="297FD5"/>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5701</TotalTime>
  <Words>4896</Words>
  <Application>Microsoft Office PowerPoint</Application>
  <PresentationFormat>Affichage à l'écran (4:3)</PresentationFormat>
  <Paragraphs>901</Paragraphs>
  <Slides>86</Slides>
  <Notes>46</Notes>
  <HiddenSlides>0</HiddenSlides>
  <MMClips>0</MMClips>
  <ScaleCrop>false</ScaleCrop>
  <HeadingPairs>
    <vt:vector size="6" baseType="variant">
      <vt:variant>
        <vt:lpstr>Thème</vt:lpstr>
      </vt:variant>
      <vt:variant>
        <vt:i4>3</vt:i4>
      </vt:variant>
      <vt:variant>
        <vt:lpstr>Serveurs OLE incorporés</vt:lpstr>
      </vt:variant>
      <vt:variant>
        <vt:i4>3</vt:i4>
      </vt:variant>
      <vt:variant>
        <vt:lpstr>Titres des diapositives</vt:lpstr>
      </vt:variant>
      <vt:variant>
        <vt:i4>86</vt:i4>
      </vt:variant>
    </vt:vector>
  </HeadingPairs>
  <TitlesOfParts>
    <vt:vector size="92" baseType="lpstr">
      <vt:lpstr>CNAMTS_DIAPORAMA</vt:lpstr>
      <vt:lpstr>modèleDSES</vt:lpstr>
      <vt:lpstr>1_modèleDSES</vt:lpstr>
      <vt:lpstr>Feuille Microsoft Office Excel 97-2003</vt:lpstr>
      <vt:lpstr>Graphique</vt:lpstr>
      <vt:lpstr>think-cell Slide</vt:lpstr>
      <vt:lpstr>Couverture</vt:lpstr>
      <vt:lpstr>Diapositive 2</vt:lpstr>
      <vt:lpstr>Diapositive 3</vt:lpstr>
      <vt:lpstr>Diapositive 4</vt:lpstr>
      <vt:lpstr>Diapositive 5</vt:lpstr>
      <vt:lpstr>Page courante</vt:lpstr>
      <vt:lpstr>Page courante</vt:lpstr>
      <vt:lpstr>Page courante</vt:lpstr>
      <vt:lpstr>Page courante</vt:lpstr>
      <vt:lpstr>Diapositive 10</vt:lpstr>
      <vt:lpstr>Diapositive 11</vt:lpstr>
      <vt:lpstr>La base de données : le Sniiram Système national d’information inter-régimes  de l’Assurance maladie</vt:lpstr>
      <vt:lpstr>Le Sniiram :  une énorme et complexe base de données</vt:lpstr>
      <vt:lpstr>Diapositive 14</vt:lpstr>
      <vt:lpstr>Diapositive 15</vt:lpstr>
      <vt:lpstr>Un nouvel outil : la cartographie des patients et des dépenses</vt:lpstr>
      <vt:lpstr>Diapositive 17</vt:lpstr>
      <vt:lpstr>Page courante</vt:lpstr>
      <vt:lpstr>Page courante</vt:lpstr>
      <vt:lpstr>Page courante</vt:lpstr>
      <vt:lpstr>Fréquence des personnes prises en charge pour pathologies cardio-neuro-vasculaires  par département en 2012</vt:lpstr>
      <vt:lpstr>Page courante</vt:lpstr>
      <vt:lpstr>Page courante</vt:lpstr>
      <vt:lpstr>Répartition par pathologies des 146 Mds € remboursés en 2012  Tous régimes, tous postes</vt:lpstr>
      <vt:lpstr>Dépenses par grandes catégories de pathologies, traitements, hospitalisations ponctuelles  (tous postes confondus) </vt:lpstr>
      <vt:lpstr>Dépenses liées aux pathologies cardiovasculaires (tous postes confondus) </vt:lpstr>
      <vt:lpstr>Dépenses de soins infirmiers</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Evolution 2008-2011 des taux standardisés de personnes diabétiques hospitalisées pour amputation  (pour 100 000 personnes diabétiques)</vt:lpstr>
      <vt:lpstr>Evolution 2008-2011 des taux standardisés  de personnes diabétiques hospitalisées  pour amputation ou plaie du pied  (pour 100 000 personnes diabétiques)</vt:lpstr>
      <vt:lpstr>Recours au forfait podologique  avant et après hospitalisation pour  amputation (AMI) ou plaie du pied (PP) en 2010</vt:lpstr>
      <vt:lpstr>Diapositive 54</vt:lpstr>
      <vt:lpstr>Etude des pratiques en chirurgie bariatrique</vt:lpstr>
      <vt:lpstr>Tendances temporelles des actes de chirurgie bariatrique,  par acte, de 2006 à 2013</vt:lpstr>
      <vt:lpstr>Chirurgie bariatrique chez les moins de 20 ans</vt:lpstr>
      <vt:lpstr>Nombre d’interventions de chirurgie bariatrique pratiquées  par établissement en 2011 (66% des actes réalisés en secteur privé)</vt:lpstr>
      <vt:lpstr>Diapositive 59</vt:lpstr>
      <vt:lpstr>Diapositive 60</vt:lpstr>
      <vt:lpstr>1 M de personnes ont débuté un traitement antidépresseur en 2011</vt:lpstr>
      <vt:lpstr>Nombre de délivrances d’antidépresseurs chez les patients initiant un traitement en 2011 </vt:lpstr>
      <vt:lpstr>Plus de la moitié des patients hospitalisés pour une cause psychiatrique n’ont aucune consultation avec un médecin généraliste dans le mois suivant leur hospitalisation</vt:lpstr>
      <vt:lpstr>Diapositive 64</vt:lpstr>
      <vt:lpstr>Diapositive 65</vt:lpstr>
      <vt:lpstr>Quelques exemples d’outils pratiques diffusés par les médecins conseils et les délégués de l’AM au cours d’échanges réguliers au cabinet des médecins</vt:lpstr>
      <vt:lpstr>Diapositive 67</vt:lpstr>
      <vt:lpstr>% de patients ayant des injections d’insuline réalisées par une infirmière parmi les diabétiques insulino-traités  (2008, après ajustement sur l’âge)</vt:lpstr>
      <vt:lpstr>CAPI (contrat d’amélioration des pratiques individuelles)</vt:lpstr>
      <vt:lpstr>Évolution des signataires (3 premières vagues)</vt:lpstr>
      <vt:lpstr>Évolution des signataires (3 premières vagues)</vt:lpstr>
      <vt:lpstr>Diapositive 72</vt:lpstr>
      <vt:lpstr>Page courante</vt:lpstr>
      <vt:lpstr>Page courante</vt:lpstr>
      <vt:lpstr>Diapositive 75</vt:lpstr>
      <vt:lpstr>Diapositive 76</vt:lpstr>
      <vt:lpstr>Diapositive 77</vt:lpstr>
      <vt:lpstr>Diapositive 78</vt:lpstr>
      <vt:lpstr>Diapositive 79</vt:lpstr>
      <vt:lpstr>Diapositive 80</vt:lpstr>
      <vt:lpstr>Diapositive 81</vt:lpstr>
      <vt:lpstr>Page courante</vt:lpstr>
      <vt:lpstr>Diapositive 83</vt:lpstr>
      <vt:lpstr>Diapositive 84</vt:lpstr>
      <vt:lpstr>Diapositive 85</vt:lpstr>
      <vt:lpstr>Diapositive 86</vt:lpstr>
    </vt:vector>
  </TitlesOfParts>
  <Company>CNAMTS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Couverture</dc:title>
  <dc:creator>Martine BOUNIOL</dc:creator>
  <cp:lastModifiedBy>user</cp:lastModifiedBy>
  <cp:revision>353</cp:revision>
  <dcterms:created xsi:type="dcterms:W3CDTF">2011-02-07T13:46:02Z</dcterms:created>
  <dcterms:modified xsi:type="dcterms:W3CDTF">2014-09-22T08:41:27Z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masqueDiaporama_propositions</vt:lpwstr>
  </property>
  <property fmtid="{D5CDD505-2E9C-101B-9397-08002B2CF9AE}" pid="3" name="LastUsedName">
    <vt:lpwstr>masqueDiaporama_propositions</vt:lpwstr>
  </property>
</Properties>
</file>