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5"/>
  </p:handoutMasterIdLst>
  <p:sldIdLst>
    <p:sldId id="256" r:id="rId2"/>
    <p:sldId id="257" r:id="rId3"/>
    <p:sldId id="269" r:id="rId4"/>
    <p:sldId id="264" r:id="rId5"/>
    <p:sldId id="265" r:id="rId6"/>
    <p:sldId id="266" r:id="rId7"/>
    <p:sldId id="267" r:id="rId8"/>
    <p:sldId id="258" r:id="rId9"/>
    <p:sldId id="259" r:id="rId10"/>
    <p:sldId id="260" r:id="rId11"/>
    <p:sldId id="261" r:id="rId12"/>
    <p:sldId id="262" r:id="rId13"/>
    <p:sldId id="263" r:id="rId14"/>
  </p:sldIdLst>
  <p:sldSz cx="9144000" cy="6858000" type="screen4x3"/>
  <p:notesSz cx="6781800" cy="99187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82" y="-17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38463" cy="4953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1750" y="0"/>
            <a:ext cx="2938463" cy="495300"/>
          </a:xfrm>
          <a:prstGeom prst="rect">
            <a:avLst/>
          </a:prstGeom>
        </p:spPr>
        <p:txBody>
          <a:bodyPr vert="horz" lIns="91440" tIns="45720" rIns="91440" bIns="45720" rtlCol="0"/>
          <a:lstStyle>
            <a:lvl1pPr algn="r">
              <a:defRPr sz="1200"/>
            </a:lvl1pPr>
          </a:lstStyle>
          <a:p>
            <a:fld id="{662C9C04-9739-4F75-B5AE-5561315D9B20}" type="datetimeFigureOut">
              <a:rPr lang="fr-FR" smtClean="0"/>
              <a:t>26/09/2014</a:t>
            </a:fld>
            <a:endParaRPr lang="fr-FR"/>
          </a:p>
        </p:txBody>
      </p:sp>
      <p:sp>
        <p:nvSpPr>
          <p:cNvPr id="4" name="Espace réservé du pied de page 3"/>
          <p:cNvSpPr>
            <a:spLocks noGrp="1"/>
          </p:cNvSpPr>
          <p:nvPr>
            <p:ph type="ftr" sz="quarter" idx="2"/>
          </p:nvPr>
        </p:nvSpPr>
        <p:spPr>
          <a:xfrm>
            <a:off x="0" y="9421813"/>
            <a:ext cx="2938463" cy="4953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1750" y="9421813"/>
            <a:ext cx="2938463" cy="495300"/>
          </a:xfrm>
          <a:prstGeom prst="rect">
            <a:avLst/>
          </a:prstGeom>
        </p:spPr>
        <p:txBody>
          <a:bodyPr vert="horz" lIns="91440" tIns="45720" rIns="91440" bIns="45720" rtlCol="0" anchor="b"/>
          <a:lstStyle>
            <a:lvl1pPr algn="r">
              <a:defRPr sz="1200"/>
            </a:lvl1pPr>
          </a:lstStyle>
          <a:p>
            <a:fld id="{BE5A7106-B81C-461D-9423-7BD638C64437}" type="slidenum">
              <a:rPr lang="fr-FR" smtClean="0"/>
              <a:t>‹N°›</a:t>
            </a:fld>
            <a:endParaRPr lang="fr-FR"/>
          </a:p>
        </p:txBody>
      </p:sp>
    </p:spTree>
    <p:extLst>
      <p:ext uri="{BB962C8B-B14F-4D97-AF65-F5344CB8AC3E}">
        <p14:creationId xmlns:p14="http://schemas.microsoft.com/office/powerpoint/2010/main" val="402099274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fr-FR" smtClean="0"/>
              <a:t>Modifiez le style du titre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7" name="Date Placeholder 6"/>
          <p:cNvSpPr>
            <a:spLocks noGrp="1"/>
          </p:cNvSpPr>
          <p:nvPr>
            <p:ph type="dt" sz="half" idx="10"/>
          </p:nvPr>
        </p:nvSpPr>
        <p:spPr/>
        <p:txBody>
          <a:bodyPr/>
          <a:lstStyle/>
          <a:p>
            <a:fld id="{98DD0C3E-9209-492F-B1DA-6986A10955B1}" type="datetimeFigureOut">
              <a:rPr lang="fr-FR" smtClean="0"/>
              <a:t>26/09/2014</a:t>
            </a:fld>
            <a:endParaRPr lang="fr-FR"/>
          </a:p>
        </p:txBody>
      </p:sp>
      <p:sp>
        <p:nvSpPr>
          <p:cNvPr id="8" name="Slide Number Placeholder 7"/>
          <p:cNvSpPr>
            <a:spLocks noGrp="1"/>
          </p:cNvSpPr>
          <p:nvPr>
            <p:ph type="sldNum" sz="quarter" idx="11"/>
          </p:nvPr>
        </p:nvSpPr>
        <p:spPr/>
        <p:txBody>
          <a:bodyPr/>
          <a:lstStyle/>
          <a:p>
            <a:fld id="{98B11AF1-927A-4787-A9B5-EF2E789D66E9}" type="slidenum">
              <a:rPr lang="fr-FR" smtClean="0"/>
              <a:t>‹N°›</a:t>
            </a:fld>
            <a:endParaRPr lang="fr-FR"/>
          </a:p>
        </p:txBody>
      </p:sp>
      <p:sp>
        <p:nvSpPr>
          <p:cNvPr id="9" name="Footer Placeholder 8"/>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98DD0C3E-9209-492F-B1DA-6986A10955B1}" type="datetimeFigureOut">
              <a:rPr lang="fr-FR" smtClean="0"/>
              <a:t>26/09/2014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8B11AF1-927A-4787-A9B5-EF2E789D66E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98DD0C3E-9209-492F-B1DA-6986A10955B1}" type="datetimeFigureOut">
              <a:rPr lang="fr-FR" smtClean="0"/>
              <a:t>26/09/2014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8B11AF1-927A-4787-A9B5-EF2E789D66E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10"/>
          </p:nvPr>
        </p:nvSpPr>
        <p:spPr/>
        <p:txBody>
          <a:bodyPr/>
          <a:lstStyle/>
          <a:p>
            <a:fld id="{98DD0C3E-9209-492F-B1DA-6986A10955B1}" type="datetimeFigureOut">
              <a:rPr lang="fr-FR" smtClean="0"/>
              <a:t>26/09/2014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8B11AF1-927A-4787-A9B5-EF2E789D66E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fr-FR" smtClean="0"/>
              <a:t>Modifiez le style du titre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8DD0C3E-9209-492F-B1DA-6986A10955B1}" type="datetimeFigureOut">
              <a:rPr lang="fr-FR" smtClean="0"/>
              <a:t>26/09/2014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8B11AF1-927A-4787-A9B5-EF2E789D66E9}" type="slidenum">
              <a:rPr lang="fr-FR" smtClean="0"/>
              <a:t>‹N°›</a:t>
            </a:fld>
            <a:endParaRPr lang="fr-F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5" name="Date Placeholder 4"/>
          <p:cNvSpPr>
            <a:spLocks noGrp="1"/>
          </p:cNvSpPr>
          <p:nvPr>
            <p:ph type="dt" sz="half" idx="10"/>
          </p:nvPr>
        </p:nvSpPr>
        <p:spPr/>
        <p:txBody>
          <a:bodyPr/>
          <a:lstStyle/>
          <a:p>
            <a:fld id="{98DD0C3E-9209-492F-B1DA-6986A10955B1}" type="datetimeFigureOut">
              <a:rPr lang="fr-FR" smtClean="0"/>
              <a:t>26/09/2014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8B11AF1-927A-4787-A9B5-EF2E789D66E9}" type="slidenum">
              <a:rPr lang="fr-FR" smtClean="0"/>
              <a:t>‹N°›</a:t>
            </a:fld>
            <a:endParaRPr lang="fr-FR"/>
          </a:p>
        </p:txBody>
      </p:sp>
      <p:sp>
        <p:nvSpPr>
          <p:cNvPr id="9" name="Content Placeholder 8"/>
          <p:cNvSpPr>
            <a:spLocks noGrp="1"/>
          </p:cNvSpPr>
          <p:nvPr>
            <p:ph sz="quarter" idx="13"/>
          </p:nvPr>
        </p:nvSpPr>
        <p:spPr>
          <a:xfrm>
            <a:off x="365760" y="1600200"/>
            <a:ext cx="4041648" cy="452628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98DD0C3E-9209-492F-B1DA-6986A10955B1}" type="datetimeFigureOut">
              <a:rPr lang="fr-FR" smtClean="0"/>
              <a:t>26/09/2014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8B11AF1-927A-4787-A9B5-EF2E789D66E9}" type="slidenum">
              <a:rPr lang="fr-FR" smtClean="0"/>
              <a:t>‹N°›</a:t>
            </a:fld>
            <a:endParaRPr lang="fr-FR"/>
          </a:p>
        </p:txBody>
      </p:sp>
      <p:sp>
        <p:nvSpPr>
          <p:cNvPr id="11" name="Content Placeholder 10"/>
          <p:cNvSpPr>
            <a:spLocks noGrp="1"/>
          </p:cNvSpPr>
          <p:nvPr>
            <p:ph sz="quarter" idx="13"/>
          </p:nvPr>
        </p:nvSpPr>
        <p:spPr>
          <a:xfrm>
            <a:off x="457200" y="2212848"/>
            <a:ext cx="4041648" cy="391363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98DD0C3E-9209-492F-B1DA-6986A10955B1}" type="datetimeFigureOut">
              <a:rPr lang="fr-FR" smtClean="0"/>
              <a:t>26/09/2014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8B11AF1-927A-4787-A9B5-EF2E789D66E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DD0C3E-9209-492F-B1DA-6986A10955B1}" type="datetimeFigureOut">
              <a:rPr lang="fr-FR" smtClean="0"/>
              <a:t>26/09/2014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8B11AF1-927A-4787-A9B5-EF2E789D66E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fr-FR" smtClean="0"/>
              <a:t>Modifiez le style du titre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8DD0C3E-9209-492F-B1DA-6986A10955B1}" type="datetimeFigureOut">
              <a:rPr lang="fr-FR" smtClean="0"/>
              <a:t>26/09/2014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8B11AF1-927A-4787-A9B5-EF2E789D66E9}"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fr-FR" smtClean="0"/>
              <a:t>Modifiez le style du titre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8DD0C3E-9209-492F-B1DA-6986A10955B1}" type="datetimeFigureOut">
              <a:rPr lang="fr-FR" smtClean="0"/>
              <a:t>26/09/2014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8B11AF1-927A-4787-A9B5-EF2E789D66E9}"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98DD0C3E-9209-492F-B1DA-6986A10955B1}" type="datetimeFigureOut">
              <a:rPr lang="fr-FR" smtClean="0"/>
              <a:t>26/09/2014</a:t>
            </a:fld>
            <a:endParaRPr lang="fr-F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fr-F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98B11AF1-927A-4787-A9B5-EF2E789D66E9}" type="slidenum">
              <a:rPr lang="fr-FR" smtClean="0"/>
              <a:t>‹N°›</a:t>
            </a:fld>
            <a:endParaRPr lang="fr-F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484784"/>
            <a:ext cx="7772400" cy="2808311"/>
          </a:xfrm>
        </p:spPr>
        <p:txBody>
          <a:bodyPr>
            <a:noAutofit/>
          </a:bodyPr>
          <a:lstStyle/>
          <a:p>
            <a:r>
              <a:rPr lang="fr-FR" altLang="fr-FR" sz="4000" dirty="0" smtClean="0">
                <a:solidFill>
                  <a:schemeClr val="tx2">
                    <a:lumMod val="75000"/>
                  </a:schemeClr>
                </a:solidFill>
              </a:rPr>
              <a:t>Modalités de prise en charge des maladies neurologiques chroniques</a:t>
            </a:r>
            <a:br>
              <a:rPr lang="fr-FR" altLang="fr-FR" sz="4000" dirty="0" smtClean="0">
                <a:solidFill>
                  <a:schemeClr val="tx2">
                    <a:lumMod val="75000"/>
                  </a:schemeClr>
                </a:solidFill>
              </a:rPr>
            </a:br>
            <a:r>
              <a:rPr lang="fr-FR" altLang="fr-FR" sz="4000" dirty="0" smtClean="0">
                <a:solidFill>
                  <a:schemeClr val="tx2">
                    <a:lumMod val="75000"/>
                  </a:schemeClr>
                </a:solidFill>
              </a:rPr>
              <a:t>au Royaume-Uni et perspectives pour la France</a:t>
            </a:r>
            <a:endParaRPr lang="fr-FR" sz="4000" dirty="0">
              <a:solidFill>
                <a:schemeClr val="tx2">
                  <a:lumMod val="75000"/>
                </a:schemeClr>
              </a:solidFill>
            </a:endParaRPr>
          </a:p>
        </p:txBody>
      </p:sp>
      <p:sp>
        <p:nvSpPr>
          <p:cNvPr id="3" name="Sous-titre 2"/>
          <p:cNvSpPr>
            <a:spLocks noGrp="1"/>
          </p:cNvSpPr>
          <p:nvPr>
            <p:ph type="subTitle" idx="1"/>
          </p:nvPr>
        </p:nvSpPr>
        <p:spPr>
          <a:xfrm>
            <a:off x="1371600" y="4581128"/>
            <a:ext cx="6400800" cy="1440160"/>
          </a:xfrm>
        </p:spPr>
        <p:txBody>
          <a:bodyPr>
            <a:normAutofit fontScale="92500" lnSpcReduction="10000"/>
          </a:bodyPr>
          <a:lstStyle/>
          <a:p>
            <a:r>
              <a:rPr lang="fr-FR" b="1" dirty="0" smtClean="0">
                <a:solidFill>
                  <a:schemeClr val="accent6">
                    <a:lumMod val="75000"/>
                  </a:schemeClr>
                </a:solidFill>
              </a:rPr>
              <a:t>Master ROS – Vendredi 26 septembre 2014</a:t>
            </a:r>
          </a:p>
          <a:p>
            <a:r>
              <a:rPr lang="fr-FR" b="1" dirty="0" smtClean="0">
                <a:solidFill>
                  <a:schemeClr val="accent6">
                    <a:lumMod val="75000"/>
                  </a:schemeClr>
                </a:solidFill>
              </a:rPr>
              <a:t>Présentation d’un travail de recherche réalisé dans le cadre du master 2 </a:t>
            </a:r>
            <a:r>
              <a:rPr lang="fr-FR" b="1" dirty="0" smtClean="0">
                <a:solidFill>
                  <a:schemeClr val="accent6">
                    <a:lumMod val="75000"/>
                  </a:schemeClr>
                </a:solidFill>
              </a:rPr>
              <a:t>CPHNA</a:t>
            </a:r>
          </a:p>
          <a:p>
            <a:r>
              <a:rPr lang="fr-FR" b="1" dirty="0" smtClean="0">
                <a:solidFill>
                  <a:schemeClr val="accent6">
                    <a:lumMod val="75000"/>
                  </a:schemeClr>
                </a:solidFill>
              </a:rPr>
              <a:t>Nathalie DEROZIER</a:t>
            </a:r>
            <a:endParaRPr lang="fr-FR" b="1" dirty="0">
              <a:solidFill>
                <a:schemeClr val="accent6">
                  <a:lumMod val="75000"/>
                </a:schemeClr>
              </a:solidFill>
            </a:endParaRPr>
          </a:p>
        </p:txBody>
      </p:sp>
    </p:spTree>
    <p:extLst>
      <p:ext uri="{BB962C8B-B14F-4D97-AF65-F5344CB8AC3E}">
        <p14:creationId xmlns:p14="http://schemas.microsoft.com/office/powerpoint/2010/main" val="3634711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infirmières cliniciennes spécialisées</a:t>
            </a:r>
          </a:p>
        </p:txBody>
      </p:sp>
      <p:sp>
        <p:nvSpPr>
          <p:cNvPr id="3" name="Espace réservé du contenu 2"/>
          <p:cNvSpPr>
            <a:spLocks noGrp="1"/>
          </p:cNvSpPr>
          <p:nvPr>
            <p:ph idx="1"/>
          </p:nvPr>
        </p:nvSpPr>
        <p:spPr>
          <a:xfrm>
            <a:off x="457200" y="1600200"/>
            <a:ext cx="8579296" cy="4525963"/>
          </a:xfrm>
        </p:spPr>
        <p:txBody>
          <a:bodyPr/>
          <a:lstStyle/>
          <a:p>
            <a:pPr marL="457200" indent="-457200">
              <a:defRPr/>
            </a:pPr>
            <a:r>
              <a:rPr lang="fr-FR" sz="1800" dirty="0">
                <a:solidFill>
                  <a:schemeClr val="accent1">
                    <a:lumMod val="75000"/>
                  </a:schemeClr>
                </a:solidFill>
                <a:ea typeface="MS PGothic" pitchFamily="34" charset="-128"/>
              </a:rPr>
              <a:t>Niveau </a:t>
            </a:r>
            <a:r>
              <a:rPr lang="fr-FR" sz="1800" dirty="0" smtClean="0">
                <a:solidFill>
                  <a:schemeClr val="accent1">
                    <a:lumMod val="75000"/>
                  </a:schemeClr>
                </a:solidFill>
                <a:ea typeface="MS PGothic" pitchFamily="34" charset="-128"/>
              </a:rPr>
              <a:t>master.</a:t>
            </a:r>
          </a:p>
          <a:p>
            <a:pPr marL="0" indent="0">
              <a:buNone/>
              <a:defRPr/>
            </a:pPr>
            <a:endParaRPr lang="fr-FR" sz="1800" dirty="0">
              <a:solidFill>
                <a:schemeClr val="accent1">
                  <a:lumMod val="75000"/>
                </a:schemeClr>
              </a:solidFill>
              <a:ea typeface="MS PGothic" pitchFamily="34" charset="-128"/>
            </a:endParaRPr>
          </a:p>
          <a:p>
            <a:pPr marL="457200" indent="-457200">
              <a:defRPr/>
            </a:pPr>
            <a:r>
              <a:rPr lang="fr-FR" sz="1800" dirty="0">
                <a:solidFill>
                  <a:schemeClr val="accent1">
                    <a:lumMod val="75000"/>
                  </a:schemeClr>
                </a:solidFill>
                <a:ea typeface="MS PGothic" pitchFamily="34" charset="-128"/>
              </a:rPr>
              <a:t>Spécialisées dans un champ particulier: diabète, santé mentale, cancer, neurologie (générale) ou </a:t>
            </a:r>
            <a:r>
              <a:rPr lang="fr-FR" sz="1800" dirty="0" err="1">
                <a:solidFill>
                  <a:schemeClr val="accent1">
                    <a:lumMod val="75000"/>
                  </a:schemeClr>
                </a:solidFill>
                <a:ea typeface="MS PGothic" pitchFamily="34" charset="-128"/>
              </a:rPr>
              <a:t>monopathologique</a:t>
            </a:r>
            <a:r>
              <a:rPr lang="fr-FR" sz="1800" dirty="0">
                <a:solidFill>
                  <a:schemeClr val="accent1">
                    <a:lumMod val="75000"/>
                  </a:schemeClr>
                </a:solidFill>
                <a:ea typeface="MS PGothic" pitchFamily="34" charset="-128"/>
              </a:rPr>
              <a:t> (épilepsie, Parkinson, sclérose en plaques, démences), rhumatologie</a:t>
            </a:r>
            <a:r>
              <a:rPr lang="fr-FR" sz="1800" dirty="0" smtClean="0">
                <a:solidFill>
                  <a:schemeClr val="accent1">
                    <a:lumMod val="75000"/>
                  </a:schemeClr>
                </a:solidFill>
                <a:ea typeface="MS PGothic" pitchFamily="34" charset="-128"/>
              </a:rPr>
              <a:t>…</a:t>
            </a:r>
          </a:p>
          <a:p>
            <a:pPr marL="0" indent="0">
              <a:buNone/>
              <a:defRPr/>
            </a:pPr>
            <a:endParaRPr lang="fr-FR" sz="1800" dirty="0">
              <a:solidFill>
                <a:schemeClr val="accent1">
                  <a:lumMod val="75000"/>
                </a:schemeClr>
              </a:solidFill>
              <a:ea typeface="MS PGothic" pitchFamily="34" charset="-128"/>
            </a:endParaRPr>
          </a:p>
          <a:p>
            <a:pPr marL="457200" indent="-457200">
              <a:defRPr/>
            </a:pPr>
            <a:r>
              <a:rPr lang="fr-FR" sz="1800" dirty="0">
                <a:solidFill>
                  <a:schemeClr val="accent1">
                    <a:lumMod val="75000"/>
                  </a:schemeClr>
                </a:solidFill>
                <a:ea typeface="MS PGothic" pitchFamily="34" charset="-128"/>
              </a:rPr>
              <a:t>Exerce indépendamment ou au sein d’une équipe </a:t>
            </a:r>
            <a:r>
              <a:rPr lang="fr-FR" sz="1800" dirty="0" err="1" smtClean="0">
                <a:solidFill>
                  <a:schemeClr val="accent1">
                    <a:lumMod val="75000"/>
                  </a:schemeClr>
                </a:solidFill>
                <a:ea typeface="MS PGothic" pitchFamily="34" charset="-128"/>
              </a:rPr>
              <a:t>pluriprofessionnelle</a:t>
            </a:r>
            <a:r>
              <a:rPr lang="fr-FR" sz="1800" dirty="0" smtClean="0">
                <a:solidFill>
                  <a:schemeClr val="accent1">
                    <a:lumMod val="75000"/>
                  </a:schemeClr>
                </a:solidFill>
                <a:ea typeface="MS PGothic" pitchFamily="34" charset="-128"/>
              </a:rPr>
              <a:t>.</a:t>
            </a:r>
          </a:p>
          <a:p>
            <a:pPr marL="457200" indent="-457200">
              <a:defRPr/>
            </a:pPr>
            <a:endParaRPr lang="fr-FR" sz="1800" dirty="0">
              <a:solidFill>
                <a:schemeClr val="accent1">
                  <a:lumMod val="75000"/>
                </a:schemeClr>
              </a:solidFill>
              <a:ea typeface="MS PGothic" pitchFamily="34" charset="-128"/>
            </a:endParaRPr>
          </a:p>
          <a:p>
            <a:pPr marL="457200" indent="-457200">
              <a:defRPr/>
            </a:pPr>
            <a:r>
              <a:rPr lang="fr-FR" sz="1800" dirty="0">
                <a:solidFill>
                  <a:schemeClr val="accent1">
                    <a:lumMod val="75000"/>
                  </a:schemeClr>
                </a:solidFill>
                <a:ea typeface="MS PGothic" pitchFamily="34" charset="-128"/>
              </a:rPr>
              <a:t>A l’hôpital ou en </a:t>
            </a:r>
            <a:r>
              <a:rPr lang="fr-FR" sz="1800" dirty="0" smtClean="0">
                <a:solidFill>
                  <a:schemeClr val="accent1">
                    <a:lumMod val="75000"/>
                  </a:schemeClr>
                </a:solidFill>
                <a:ea typeface="MS PGothic" pitchFamily="34" charset="-128"/>
              </a:rPr>
              <a:t>ville.</a:t>
            </a:r>
            <a:endParaRPr lang="fr-FR" sz="1800" dirty="0">
              <a:solidFill>
                <a:schemeClr val="accent1">
                  <a:lumMod val="75000"/>
                </a:schemeClr>
              </a:solidFill>
              <a:ea typeface="MS PGothic" pitchFamily="34" charset="-128"/>
            </a:endParaRPr>
          </a:p>
          <a:p>
            <a:pPr marL="0" indent="0">
              <a:buNone/>
            </a:pPr>
            <a:endParaRPr lang="fr-FR" dirty="0"/>
          </a:p>
        </p:txBody>
      </p:sp>
    </p:spTree>
    <p:extLst>
      <p:ext uri="{BB962C8B-B14F-4D97-AF65-F5344CB8AC3E}">
        <p14:creationId xmlns:p14="http://schemas.microsoft.com/office/powerpoint/2010/main" val="2448005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Résultats (2)</a:t>
            </a:r>
          </a:p>
        </p:txBody>
      </p:sp>
      <p:sp>
        <p:nvSpPr>
          <p:cNvPr id="3" name="Espace réservé du contenu 2"/>
          <p:cNvSpPr>
            <a:spLocks noGrp="1"/>
          </p:cNvSpPr>
          <p:nvPr>
            <p:ph idx="1"/>
          </p:nvPr>
        </p:nvSpPr>
        <p:spPr/>
        <p:txBody>
          <a:bodyPr>
            <a:normAutofit/>
          </a:bodyPr>
          <a:lstStyle/>
          <a:p>
            <a:pPr>
              <a:buFont typeface="Wingdings" pitchFamily="2" charset="2"/>
              <a:buChar char="q"/>
            </a:pPr>
            <a:r>
              <a:rPr lang="fr-FR" sz="2200" b="1" dirty="0" smtClean="0">
                <a:solidFill>
                  <a:schemeClr val="accent1">
                    <a:lumMod val="75000"/>
                  </a:schemeClr>
                </a:solidFill>
              </a:rPr>
              <a:t>I</a:t>
            </a:r>
            <a:r>
              <a:rPr lang="fr-FR" sz="1800" b="1" dirty="0" smtClean="0">
                <a:solidFill>
                  <a:schemeClr val="accent1">
                    <a:lumMod val="75000"/>
                  </a:schemeClr>
                </a:solidFill>
              </a:rPr>
              <a:t>mpact</a:t>
            </a:r>
          </a:p>
          <a:p>
            <a:pPr marL="0" indent="0">
              <a:buNone/>
            </a:pPr>
            <a:endParaRPr lang="fr-FR" sz="1800" dirty="0">
              <a:solidFill>
                <a:schemeClr val="accent1">
                  <a:lumMod val="75000"/>
                </a:schemeClr>
              </a:solidFill>
            </a:endParaRPr>
          </a:p>
          <a:p>
            <a:pPr>
              <a:buFont typeface="Arial" charset="0"/>
              <a:buNone/>
            </a:pPr>
            <a:r>
              <a:rPr lang="fr-FR" sz="1800" dirty="0">
                <a:solidFill>
                  <a:schemeClr val="accent1">
                    <a:lumMod val="75000"/>
                  </a:schemeClr>
                </a:solidFill>
              </a:rPr>
              <a:t>-	Peu ou pas évalué (</a:t>
            </a:r>
            <a:r>
              <a:rPr lang="fr-FR" sz="1800" dirty="0" err="1">
                <a:solidFill>
                  <a:schemeClr val="accent1">
                    <a:lumMod val="75000"/>
                  </a:schemeClr>
                </a:solidFill>
              </a:rPr>
              <a:t>GPwSI</a:t>
            </a:r>
            <a:r>
              <a:rPr lang="fr-FR" sz="1800" dirty="0">
                <a:solidFill>
                  <a:schemeClr val="accent1">
                    <a:lumMod val="75000"/>
                  </a:schemeClr>
                </a:solidFill>
              </a:rPr>
              <a:t>  neuro et CINRT)</a:t>
            </a:r>
          </a:p>
          <a:p>
            <a:pPr>
              <a:buFontTx/>
              <a:buChar char="-"/>
            </a:pPr>
            <a:r>
              <a:rPr lang="fr-FR" sz="1800" dirty="0">
                <a:solidFill>
                  <a:schemeClr val="accent1">
                    <a:lumMod val="75000"/>
                  </a:schemeClr>
                </a:solidFill>
              </a:rPr>
              <a:t>Résultats cliniques faibles. </a:t>
            </a:r>
          </a:p>
          <a:p>
            <a:pPr>
              <a:buFont typeface="Arial" charset="0"/>
              <a:buNone/>
            </a:pPr>
            <a:endParaRPr lang="fr-FR" sz="1800" dirty="0" smtClean="0">
              <a:solidFill>
                <a:schemeClr val="accent1">
                  <a:lumMod val="75000"/>
                </a:schemeClr>
              </a:solidFill>
            </a:endParaRPr>
          </a:p>
          <a:p>
            <a:pPr>
              <a:buFont typeface="Arial" charset="0"/>
              <a:buNone/>
            </a:pPr>
            <a:r>
              <a:rPr lang="fr-FR" sz="1800" b="1" dirty="0" smtClean="0">
                <a:solidFill>
                  <a:schemeClr val="accent1">
                    <a:lumMod val="75000"/>
                  </a:schemeClr>
                </a:solidFill>
              </a:rPr>
              <a:t>Mais:</a:t>
            </a:r>
            <a:endParaRPr lang="fr-FR" sz="1800" b="1" dirty="0">
              <a:solidFill>
                <a:schemeClr val="accent1">
                  <a:lumMod val="75000"/>
                </a:schemeClr>
              </a:solidFill>
            </a:endParaRPr>
          </a:p>
          <a:p>
            <a:pPr>
              <a:buFontTx/>
              <a:buChar char="-"/>
            </a:pPr>
            <a:r>
              <a:rPr lang="fr-FR" sz="1800" dirty="0">
                <a:solidFill>
                  <a:schemeClr val="accent1">
                    <a:lumMod val="75000"/>
                  </a:schemeClr>
                </a:solidFill>
              </a:rPr>
              <a:t>Parcours plus efficients</a:t>
            </a:r>
          </a:p>
          <a:p>
            <a:pPr>
              <a:buFontTx/>
              <a:buChar char="-"/>
            </a:pPr>
            <a:r>
              <a:rPr lang="fr-FR" sz="1800" dirty="0">
                <a:solidFill>
                  <a:schemeClr val="accent1">
                    <a:lumMod val="75000"/>
                  </a:schemeClr>
                </a:solidFill>
              </a:rPr>
              <a:t>Meilleure cohésion d’équipe</a:t>
            </a:r>
          </a:p>
          <a:p>
            <a:pPr>
              <a:buFontTx/>
              <a:buChar char="-"/>
            </a:pPr>
            <a:r>
              <a:rPr lang="fr-FR" sz="1800" dirty="0">
                <a:solidFill>
                  <a:schemeClr val="accent1">
                    <a:lumMod val="75000"/>
                  </a:schemeClr>
                </a:solidFill>
              </a:rPr>
              <a:t>Amélioration de la PEC des patients en soins primaires</a:t>
            </a:r>
          </a:p>
          <a:p>
            <a:pPr>
              <a:buFontTx/>
              <a:buChar char="-"/>
            </a:pPr>
            <a:r>
              <a:rPr lang="fr-FR" sz="1800" dirty="0">
                <a:solidFill>
                  <a:schemeClr val="accent1">
                    <a:lumMod val="75000"/>
                  </a:schemeClr>
                </a:solidFill>
              </a:rPr>
              <a:t>Amélioration de la qualité des soins aux patients liée à démarche holistique</a:t>
            </a:r>
          </a:p>
          <a:p>
            <a:pPr>
              <a:buFontTx/>
              <a:buChar char="-"/>
            </a:pPr>
            <a:r>
              <a:rPr lang="fr-FR" sz="1800" dirty="0">
                <a:solidFill>
                  <a:schemeClr val="accent1">
                    <a:lumMod val="75000"/>
                  </a:schemeClr>
                </a:solidFill>
              </a:rPr>
              <a:t>Détection précoce des handicaps (IS)</a:t>
            </a:r>
          </a:p>
          <a:p>
            <a:pPr>
              <a:buFontTx/>
              <a:buChar char="-"/>
            </a:pPr>
            <a:r>
              <a:rPr lang="fr-FR" sz="1800" dirty="0">
                <a:solidFill>
                  <a:schemeClr val="accent1">
                    <a:lumMod val="75000"/>
                  </a:schemeClr>
                </a:solidFill>
              </a:rPr>
              <a:t>Réduction des hospitalisations non-programmées</a:t>
            </a:r>
          </a:p>
          <a:p>
            <a:endParaRPr lang="fr-FR" dirty="0"/>
          </a:p>
        </p:txBody>
      </p:sp>
    </p:spTree>
    <p:extLst>
      <p:ext uri="{BB962C8B-B14F-4D97-AF65-F5344CB8AC3E}">
        <p14:creationId xmlns:p14="http://schemas.microsoft.com/office/powerpoint/2010/main" val="1335938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Limites</a:t>
            </a:r>
          </a:p>
        </p:txBody>
      </p:sp>
      <p:sp>
        <p:nvSpPr>
          <p:cNvPr id="3" name="Espace réservé du contenu 2"/>
          <p:cNvSpPr>
            <a:spLocks noGrp="1"/>
          </p:cNvSpPr>
          <p:nvPr>
            <p:ph idx="1"/>
          </p:nvPr>
        </p:nvSpPr>
        <p:spPr/>
        <p:txBody>
          <a:bodyPr>
            <a:normAutofit/>
          </a:bodyPr>
          <a:lstStyle/>
          <a:p>
            <a:pPr>
              <a:buFont typeface="Wingdings" pitchFamily="2" charset="2"/>
              <a:buChar char="q"/>
            </a:pPr>
            <a:r>
              <a:rPr lang="fr-FR" sz="2000" dirty="0" smtClean="0">
                <a:solidFill>
                  <a:srgbClr val="002060"/>
                </a:solidFill>
              </a:rPr>
              <a:t>Limites</a:t>
            </a:r>
          </a:p>
          <a:p>
            <a:pPr marL="0" indent="0">
              <a:buNone/>
            </a:pPr>
            <a:endParaRPr lang="fr-FR" sz="2000" dirty="0">
              <a:solidFill>
                <a:srgbClr val="002060"/>
              </a:solidFill>
            </a:endParaRPr>
          </a:p>
          <a:p>
            <a:pPr>
              <a:buFontTx/>
              <a:buChar char="-"/>
            </a:pPr>
            <a:r>
              <a:rPr lang="fr-FR" sz="2000" dirty="0">
                <a:solidFill>
                  <a:srgbClr val="002060"/>
                </a:solidFill>
              </a:rPr>
              <a:t>Une offre absente dans certaines </a:t>
            </a:r>
            <a:r>
              <a:rPr lang="fr-FR" sz="2000" dirty="0" smtClean="0">
                <a:solidFill>
                  <a:srgbClr val="002060"/>
                </a:solidFill>
              </a:rPr>
              <a:t>régions</a:t>
            </a:r>
          </a:p>
          <a:p>
            <a:pPr marL="0" indent="0">
              <a:buNone/>
            </a:pPr>
            <a:endParaRPr lang="fr-FR" sz="2000" dirty="0">
              <a:solidFill>
                <a:srgbClr val="002060"/>
              </a:solidFill>
            </a:endParaRPr>
          </a:p>
          <a:p>
            <a:pPr>
              <a:buFontTx/>
              <a:buChar char="-"/>
            </a:pPr>
            <a:r>
              <a:rPr lang="fr-FR" sz="2000" dirty="0">
                <a:solidFill>
                  <a:srgbClr val="002060"/>
                </a:solidFill>
              </a:rPr>
              <a:t>Spécialisés dans pathologies ou symptômes </a:t>
            </a:r>
            <a:r>
              <a:rPr lang="fr-FR" sz="2000" dirty="0" smtClean="0">
                <a:solidFill>
                  <a:srgbClr val="002060"/>
                </a:solidFill>
              </a:rPr>
              <a:t>spécifiques</a:t>
            </a:r>
            <a:endParaRPr lang="fr-FR" sz="2000" dirty="0" smtClean="0">
              <a:solidFill>
                <a:srgbClr val="002060"/>
              </a:solidFill>
            </a:endParaRPr>
          </a:p>
          <a:p>
            <a:pPr marL="0" indent="0">
              <a:buNone/>
            </a:pPr>
            <a:endParaRPr lang="fr-FR" sz="2000" dirty="0">
              <a:solidFill>
                <a:srgbClr val="002060"/>
              </a:solidFill>
            </a:endParaRPr>
          </a:p>
          <a:p>
            <a:pPr>
              <a:buFontTx/>
              <a:buChar char="-"/>
            </a:pPr>
            <a:r>
              <a:rPr lang="fr-FR" sz="2000" dirty="0">
                <a:solidFill>
                  <a:srgbClr val="002060"/>
                </a:solidFill>
              </a:rPr>
              <a:t>Pas de ciblage des patients, tout venant, files actives très importantes: 650 pour </a:t>
            </a:r>
            <a:r>
              <a:rPr lang="fr-FR" sz="2000" dirty="0" smtClean="0">
                <a:solidFill>
                  <a:srgbClr val="002060"/>
                </a:solidFill>
              </a:rPr>
              <a:t>infirmières spécialisées </a:t>
            </a:r>
            <a:r>
              <a:rPr lang="fr-FR" sz="2000" dirty="0" smtClean="0">
                <a:solidFill>
                  <a:srgbClr val="002060"/>
                </a:solidFill>
              </a:rPr>
              <a:t>SEP</a:t>
            </a:r>
          </a:p>
          <a:p>
            <a:pPr marL="0" indent="0">
              <a:buNone/>
            </a:pPr>
            <a:endParaRPr lang="fr-FR" sz="2000" dirty="0">
              <a:solidFill>
                <a:srgbClr val="002060"/>
              </a:solidFill>
            </a:endParaRPr>
          </a:p>
          <a:p>
            <a:pPr>
              <a:buFontTx/>
              <a:buChar char="-"/>
            </a:pPr>
            <a:r>
              <a:rPr lang="fr-FR" sz="2000" dirty="0">
                <a:solidFill>
                  <a:srgbClr val="002060"/>
                </a:solidFill>
              </a:rPr>
              <a:t>Quid des patients en situation </a:t>
            </a:r>
            <a:r>
              <a:rPr lang="fr-FR" sz="2000" dirty="0" smtClean="0">
                <a:solidFill>
                  <a:srgbClr val="002060"/>
                </a:solidFill>
              </a:rPr>
              <a:t>complexe?</a:t>
            </a:r>
            <a:endParaRPr lang="fr-FR" sz="2000" dirty="0">
              <a:solidFill>
                <a:srgbClr val="002060"/>
              </a:solidFill>
            </a:endParaRPr>
          </a:p>
        </p:txBody>
      </p:sp>
    </p:spTree>
    <p:extLst>
      <p:ext uri="{BB962C8B-B14F-4D97-AF65-F5344CB8AC3E}">
        <p14:creationId xmlns:p14="http://schemas.microsoft.com/office/powerpoint/2010/main" val="3580096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268760"/>
          </a:xfrm>
        </p:spPr>
        <p:txBody>
          <a:bodyPr/>
          <a:lstStyle/>
          <a:p>
            <a:r>
              <a:rPr lang="fr-FR" dirty="0"/>
              <a:t>Perspectives françaises</a:t>
            </a:r>
          </a:p>
        </p:txBody>
      </p:sp>
      <p:sp>
        <p:nvSpPr>
          <p:cNvPr id="3" name="Espace réservé du contenu 2"/>
          <p:cNvSpPr>
            <a:spLocks noGrp="1"/>
          </p:cNvSpPr>
          <p:nvPr>
            <p:ph idx="1"/>
          </p:nvPr>
        </p:nvSpPr>
        <p:spPr/>
        <p:txBody>
          <a:bodyPr/>
          <a:lstStyle/>
          <a:p>
            <a:pPr>
              <a:buFont typeface="Arial" charset="0"/>
              <a:buChar char="•"/>
            </a:pPr>
            <a:r>
              <a:rPr lang="fr-FR" dirty="0">
                <a:solidFill>
                  <a:srgbClr val="002060"/>
                </a:solidFill>
              </a:rPr>
              <a:t>Précédents modèles adaptés au contexte et aux dynamiques interprofessionnelles britanniques</a:t>
            </a:r>
          </a:p>
          <a:p>
            <a:pPr>
              <a:buFont typeface="Arial" charset="0"/>
              <a:buChar char="•"/>
            </a:pPr>
            <a:r>
              <a:rPr lang="fr-FR" dirty="0">
                <a:solidFill>
                  <a:srgbClr val="002060"/>
                </a:solidFill>
              </a:rPr>
              <a:t>En France : coordination des soins, articulation ville </a:t>
            </a:r>
            <a:r>
              <a:rPr lang="fr-FR" dirty="0">
                <a:solidFill>
                  <a:srgbClr val="002060"/>
                </a:solidFill>
                <a:cs typeface="Arial" charset="0"/>
              </a:rPr>
              <a:t>↔ hôpital, place du MG, méconnaissance de ses droits par les patients, urgences, formation</a:t>
            </a:r>
          </a:p>
          <a:p>
            <a:pPr>
              <a:buFont typeface="Arial" charset="0"/>
              <a:buChar char="•"/>
            </a:pPr>
            <a:r>
              <a:rPr lang="fr-FR" dirty="0">
                <a:solidFill>
                  <a:srgbClr val="002060"/>
                </a:solidFill>
                <a:cs typeface="Arial" charset="0"/>
              </a:rPr>
              <a:t>Patients en situation complexe // guide DGOS</a:t>
            </a:r>
          </a:p>
          <a:p>
            <a:pPr>
              <a:buFont typeface="Arial" charset="0"/>
              <a:buChar char="•"/>
            </a:pPr>
            <a:r>
              <a:rPr lang="fr-FR" dirty="0">
                <a:solidFill>
                  <a:srgbClr val="002060"/>
                </a:solidFill>
                <a:cs typeface="Arial" charset="0"/>
              </a:rPr>
              <a:t>Coordinateurs ou assistants de parcours // </a:t>
            </a:r>
            <a:r>
              <a:rPr lang="fr-FR" i="1" dirty="0">
                <a:solidFill>
                  <a:srgbClr val="002060"/>
                </a:solidFill>
                <a:cs typeface="Arial" charset="0"/>
              </a:rPr>
              <a:t>case managers </a:t>
            </a:r>
          </a:p>
          <a:p>
            <a:pPr>
              <a:buFont typeface="Arial" charset="0"/>
              <a:buChar char="•"/>
            </a:pPr>
            <a:r>
              <a:rPr lang="fr-FR" dirty="0">
                <a:solidFill>
                  <a:srgbClr val="002060"/>
                </a:solidFill>
                <a:cs typeface="Arial" charset="0"/>
              </a:rPr>
              <a:t>Quelques expériences +++ : coordinateurs de réseaux de santé et référents parcours de santé (AFM-Téléthon)</a:t>
            </a:r>
            <a:endParaRPr lang="fr-FR" dirty="0">
              <a:solidFill>
                <a:srgbClr val="002060"/>
              </a:solidFill>
            </a:endParaRPr>
          </a:p>
          <a:p>
            <a:endParaRPr lang="fr-FR" dirty="0"/>
          </a:p>
        </p:txBody>
      </p:sp>
    </p:spTree>
    <p:extLst>
      <p:ext uri="{BB962C8B-B14F-4D97-AF65-F5344CB8AC3E}">
        <p14:creationId xmlns:p14="http://schemas.microsoft.com/office/powerpoint/2010/main" val="3644470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Contexte (1)</a:t>
            </a:r>
            <a:endParaRPr lang="fr-FR" dirty="0"/>
          </a:p>
        </p:txBody>
      </p:sp>
      <p:sp>
        <p:nvSpPr>
          <p:cNvPr id="3" name="Espace réservé du contenu 2"/>
          <p:cNvSpPr>
            <a:spLocks noGrp="1"/>
          </p:cNvSpPr>
          <p:nvPr>
            <p:ph idx="1"/>
          </p:nvPr>
        </p:nvSpPr>
        <p:spPr>
          <a:xfrm>
            <a:off x="467544" y="1700808"/>
            <a:ext cx="8229600" cy="4896544"/>
          </a:xfrm>
        </p:spPr>
        <p:txBody>
          <a:bodyPr>
            <a:noAutofit/>
          </a:bodyPr>
          <a:lstStyle/>
          <a:p>
            <a:pPr algn="just">
              <a:buFont typeface="Wingdings" pitchFamily="2" charset="2"/>
              <a:buChar char="q"/>
              <a:defRPr/>
            </a:pPr>
            <a:r>
              <a:rPr lang="fr-FR" sz="1800" dirty="0">
                <a:solidFill>
                  <a:schemeClr val="tx2">
                    <a:lumMod val="75000"/>
                  </a:schemeClr>
                </a:solidFill>
                <a:ea typeface="MS PGothic" pitchFamily="34" charset="-128"/>
              </a:rPr>
              <a:t>Epidémiologie</a:t>
            </a:r>
          </a:p>
          <a:p>
            <a:pPr marL="457200" indent="-457200" algn="just">
              <a:defRPr/>
            </a:pPr>
            <a:r>
              <a:rPr lang="fr-FR" sz="1800" dirty="0">
                <a:solidFill>
                  <a:schemeClr val="tx2">
                    <a:lumMod val="75000"/>
                  </a:schemeClr>
                </a:solidFill>
                <a:ea typeface="MS PGothic" pitchFamily="34" charset="-128"/>
              </a:rPr>
              <a:t>Explosion des pathologies chroniques//pays développés</a:t>
            </a:r>
          </a:p>
          <a:p>
            <a:pPr marL="457200" indent="-457200" algn="just">
              <a:defRPr/>
            </a:pPr>
            <a:r>
              <a:rPr lang="fr-FR" sz="1800" dirty="0">
                <a:solidFill>
                  <a:schemeClr val="tx2">
                    <a:lumMod val="75000"/>
                  </a:schemeClr>
                </a:solidFill>
                <a:ea typeface="MS PGothic" pitchFamily="34" charset="-128"/>
              </a:rPr>
              <a:t>1/5 souffre d’une pathologie neurologique chronique</a:t>
            </a:r>
          </a:p>
          <a:p>
            <a:pPr marL="457200" indent="-457200" algn="just">
              <a:defRPr/>
            </a:pPr>
            <a:r>
              <a:rPr lang="fr-FR" sz="1800" dirty="0">
                <a:solidFill>
                  <a:schemeClr val="tx2">
                    <a:lumMod val="75000"/>
                  </a:schemeClr>
                </a:solidFill>
                <a:ea typeface="MS PGothic" pitchFamily="34" charset="-128"/>
              </a:rPr>
              <a:t>2% de la population britannique est handicapée en raison d’une maladie neurologique chronique</a:t>
            </a:r>
          </a:p>
          <a:p>
            <a:pPr algn="just">
              <a:buFont typeface="Wingdings" pitchFamily="2" charset="2"/>
              <a:buChar char="q"/>
              <a:defRPr/>
            </a:pPr>
            <a:r>
              <a:rPr lang="fr-FR" sz="1800" dirty="0" smtClean="0">
                <a:solidFill>
                  <a:schemeClr val="tx2">
                    <a:lumMod val="75000"/>
                  </a:schemeClr>
                </a:solidFill>
                <a:ea typeface="MS PGothic" pitchFamily="34" charset="-128"/>
              </a:rPr>
              <a:t>Une </a:t>
            </a:r>
            <a:r>
              <a:rPr lang="fr-FR" sz="1800" dirty="0">
                <a:solidFill>
                  <a:schemeClr val="tx2">
                    <a:lumMod val="75000"/>
                  </a:schemeClr>
                </a:solidFill>
                <a:ea typeface="MS PGothic" pitchFamily="34" charset="-128"/>
              </a:rPr>
              <a:t>profession médicale sous tension, notamment neurologues: délais très longtemps, suivi au long terme difficile, nombreuses spécialités à </a:t>
            </a:r>
            <a:r>
              <a:rPr lang="fr-FR" sz="1800" dirty="0" smtClean="0">
                <a:solidFill>
                  <a:schemeClr val="tx2">
                    <a:lumMod val="75000"/>
                  </a:schemeClr>
                </a:solidFill>
                <a:ea typeface="MS PGothic" pitchFamily="34" charset="-128"/>
              </a:rPr>
              <a:t>intervenir</a:t>
            </a:r>
          </a:p>
          <a:p>
            <a:pPr algn="just">
              <a:buFontTx/>
              <a:buChar char="-"/>
              <a:defRPr/>
            </a:pPr>
            <a:r>
              <a:rPr lang="fr-FR" sz="1800" dirty="0" smtClean="0">
                <a:solidFill>
                  <a:schemeClr val="tx2">
                    <a:lumMod val="75000"/>
                  </a:schemeClr>
                </a:solidFill>
              </a:rPr>
              <a:t>Fin </a:t>
            </a:r>
            <a:r>
              <a:rPr lang="fr-FR" sz="1800" dirty="0">
                <a:solidFill>
                  <a:schemeClr val="tx2">
                    <a:lumMod val="75000"/>
                  </a:schemeClr>
                </a:solidFill>
              </a:rPr>
              <a:t>2012, 716 neurologues en exercice ≠ 2152 en </a:t>
            </a:r>
            <a:r>
              <a:rPr lang="fr-FR" sz="1800" dirty="0" smtClean="0">
                <a:solidFill>
                  <a:schemeClr val="tx2">
                    <a:lumMod val="75000"/>
                  </a:schemeClr>
                </a:solidFill>
              </a:rPr>
              <a:t>France.</a:t>
            </a:r>
          </a:p>
          <a:p>
            <a:pPr algn="just">
              <a:buFontTx/>
              <a:buChar char="-"/>
              <a:defRPr/>
            </a:pPr>
            <a:r>
              <a:rPr lang="fr-FR" sz="1800" dirty="0" smtClean="0">
                <a:solidFill>
                  <a:schemeClr val="tx2">
                    <a:lumMod val="75000"/>
                  </a:schemeClr>
                </a:solidFill>
              </a:rPr>
              <a:t>Exercent </a:t>
            </a:r>
            <a:r>
              <a:rPr lang="fr-FR" sz="1800" dirty="0">
                <a:solidFill>
                  <a:schemeClr val="tx2">
                    <a:lumMod val="75000"/>
                  </a:schemeClr>
                </a:solidFill>
              </a:rPr>
              <a:t>principalement dans les centres régionaux de neurosciences → problèmes d’accessibilité, fonctions de recherche et d’enseignement essentiellement, </a:t>
            </a:r>
            <a:r>
              <a:rPr lang="fr-FR" sz="1800" dirty="0" smtClean="0">
                <a:solidFill>
                  <a:schemeClr val="tx2">
                    <a:lumMod val="75000"/>
                  </a:schemeClr>
                </a:solidFill>
              </a:rPr>
              <a:t>hyperspécialisation.</a:t>
            </a:r>
          </a:p>
          <a:p>
            <a:pPr algn="just">
              <a:buFontTx/>
              <a:buChar char="-"/>
              <a:defRPr/>
            </a:pPr>
            <a:r>
              <a:rPr lang="fr-FR" sz="1800" dirty="0" smtClean="0">
                <a:solidFill>
                  <a:schemeClr val="tx2">
                    <a:lumMod val="75000"/>
                  </a:schemeClr>
                </a:solidFill>
              </a:rPr>
              <a:t>Offre </a:t>
            </a:r>
            <a:r>
              <a:rPr lang="fr-FR" sz="1800" dirty="0">
                <a:solidFill>
                  <a:schemeClr val="tx2">
                    <a:lumMod val="75000"/>
                  </a:schemeClr>
                </a:solidFill>
              </a:rPr>
              <a:t>très limitée, voire absente, dans les hôpitaux </a:t>
            </a:r>
            <a:r>
              <a:rPr lang="fr-FR" sz="1800" dirty="0" smtClean="0">
                <a:solidFill>
                  <a:schemeClr val="tx2">
                    <a:lumMod val="75000"/>
                  </a:schemeClr>
                </a:solidFill>
              </a:rPr>
              <a:t>généraux.</a:t>
            </a:r>
          </a:p>
          <a:p>
            <a:pPr algn="just">
              <a:buFontTx/>
              <a:buChar char="-"/>
              <a:defRPr/>
            </a:pPr>
            <a:r>
              <a:rPr lang="fr-FR" sz="1800" dirty="0" smtClean="0">
                <a:solidFill>
                  <a:schemeClr val="tx2">
                    <a:lumMod val="75000"/>
                  </a:schemeClr>
                </a:solidFill>
              </a:rPr>
              <a:t>Prise </a:t>
            </a:r>
            <a:r>
              <a:rPr lang="fr-FR" sz="1800" dirty="0">
                <a:solidFill>
                  <a:schemeClr val="tx2">
                    <a:lumMod val="75000"/>
                  </a:schemeClr>
                </a:solidFill>
              </a:rPr>
              <a:t>en charge en urgence des patients atteints d’affection neurologique non adaptée et non permanente.</a:t>
            </a:r>
          </a:p>
          <a:p>
            <a:pPr algn="just">
              <a:buFont typeface="Wingdings" pitchFamily="2" charset="2"/>
              <a:buChar char="q"/>
              <a:defRPr/>
            </a:pPr>
            <a:endParaRPr lang="fr-FR" sz="1800" dirty="0" smtClean="0">
              <a:solidFill>
                <a:schemeClr val="tx2">
                  <a:lumMod val="75000"/>
                </a:schemeClr>
              </a:solidFill>
              <a:ea typeface="MS PGothic" pitchFamily="34" charset="-128"/>
            </a:endParaRPr>
          </a:p>
          <a:p>
            <a:pPr marL="0" indent="0" algn="just">
              <a:buNone/>
              <a:defRPr/>
            </a:pPr>
            <a:endParaRPr lang="fr-FR" sz="1800" dirty="0">
              <a:solidFill>
                <a:schemeClr val="tx2">
                  <a:lumMod val="75000"/>
                </a:schemeClr>
              </a:solidFill>
              <a:ea typeface="MS PGothic" pitchFamily="34" charset="-128"/>
            </a:endParaRPr>
          </a:p>
          <a:p>
            <a:pPr algn="just">
              <a:buFont typeface="Wingdings" pitchFamily="2" charset="2"/>
              <a:buChar char="q"/>
              <a:defRPr/>
            </a:pPr>
            <a:r>
              <a:rPr lang="fr-FR" sz="1800" dirty="0">
                <a:solidFill>
                  <a:schemeClr val="tx2">
                    <a:lumMod val="75000"/>
                  </a:schemeClr>
                </a:solidFill>
                <a:ea typeface="MS PGothic" pitchFamily="34" charset="-128"/>
              </a:rPr>
              <a:t>Des associations de patients très puissantes financièrement et politiquement</a:t>
            </a:r>
          </a:p>
          <a:p>
            <a:pPr algn="just">
              <a:buFont typeface="Wingdings" pitchFamily="2" charset="2"/>
              <a:buChar char="q"/>
              <a:defRPr/>
            </a:pPr>
            <a:r>
              <a:rPr lang="fr-FR" sz="1800" dirty="0">
                <a:solidFill>
                  <a:schemeClr val="tx2">
                    <a:lumMod val="75000"/>
                  </a:schemeClr>
                </a:solidFill>
                <a:ea typeface="MS PGothic" pitchFamily="34" charset="-128"/>
              </a:rPr>
              <a:t>Un rôle central pour les aidants informels: 10</a:t>
            </a:r>
            <a:r>
              <a:rPr lang="fr-FR" sz="1800" dirty="0" smtClean="0">
                <a:solidFill>
                  <a:schemeClr val="tx2">
                    <a:lumMod val="75000"/>
                  </a:schemeClr>
                </a:solidFill>
                <a:ea typeface="MS PGothic" pitchFamily="34" charset="-128"/>
              </a:rPr>
              <a:t>% (handicap physique à 62%, mental, physique et mental)</a:t>
            </a:r>
            <a:endParaRPr lang="fr-FR" sz="1800" dirty="0">
              <a:solidFill>
                <a:schemeClr val="tx2">
                  <a:lumMod val="75000"/>
                </a:schemeClr>
              </a:solidFill>
              <a:ea typeface="MS PGothic" pitchFamily="34" charset="-128"/>
            </a:endParaRPr>
          </a:p>
          <a:p>
            <a:pPr algn="just">
              <a:buFont typeface="Wingdings" pitchFamily="2" charset="2"/>
              <a:buChar char="q"/>
              <a:defRPr/>
            </a:pPr>
            <a:r>
              <a:rPr lang="fr-FR" sz="1800" dirty="0">
                <a:solidFill>
                  <a:schemeClr val="tx2">
                    <a:lumMod val="75000"/>
                  </a:schemeClr>
                </a:solidFill>
                <a:ea typeface="MS PGothic" pitchFamily="34" charset="-128"/>
              </a:rPr>
              <a:t>Une stratégie globale pour l’ensemble des pathologies neurologiques chroniques</a:t>
            </a:r>
          </a:p>
        </p:txBody>
      </p:sp>
    </p:spTree>
    <p:extLst>
      <p:ext uri="{BB962C8B-B14F-4D97-AF65-F5344CB8AC3E}">
        <p14:creationId xmlns:p14="http://schemas.microsoft.com/office/powerpoint/2010/main" val="4275355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Contexte (2)</a:t>
            </a:r>
            <a:endParaRPr lang="fr-FR" dirty="0"/>
          </a:p>
        </p:txBody>
      </p:sp>
      <p:sp>
        <p:nvSpPr>
          <p:cNvPr id="3" name="Espace réservé du contenu 2"/>
          <p:cNvSpPr>
            <a:spLocks noGrp="1"/>
          </p:cNvSpPr>
          <p:nvPr>
            <p:ph idx="1"/>
          </p:nvPr>
        </p:nvSpPr>
        <p:spPr>
          <a:xfrm>
            <a:off x="457200" y="1772816"/>
            <a:ext cx="8229600" cy="4824536"/>
          </a:xfrm>
        </p:spPr>
        <p:txBody>
          <a:bodyPr>
            <a:noAutofit/>
          </a:bodyPr>
          <a:lstStyle/>
          <a:p>
            <a:pPr algn="just">
              <a:buFont typeface="Wingdings" pitchFamily="2" charset="2"/>
              <a:buChar char="q"/>
              <a:defRPr/>
            </a:pPr>
            <a:r>
              <a:rPr lang="fr-FR" sz="1800" dirty="0">
                <a:solidFill>
                  <a:schemeClr val="tx2">
                    <a:lumMod val="75000"/>
                  </a:schemeClr>
                </a:solidFill>
                <a:ea typeface="MS PGothic" pitchFamily="34" charset="-128"/>
              </a:rPr>
              <a:t>Poids économique </a:t>
            </a:r>
          </a:p>
          <a:p>
            <a:pPr marL="0" indent="0" algn="just">
              <a:buNone/>
              <a:defRPr/>
            </a:pPr>
            <a:endParaRPr lang="fr-FR" sz="1800" dirty="0" smtClean="0">
              <a:solidFill>
                <a:schemeClr val="tx2">
                  <a:lumMod val="75000"/>
                </a:schemeClr>
              </a:solidFill>
              <a:ea typeface="MS PGothic" pitchFamily="34" charset="-128"/>
            </a:endParaRPr>
          </a:p>
          <a:p>
            <a:pPr algn="just">
              <a:buFont typeface="Wingdings" pitchFamily="2" charset="2"/>
              <a:buChar char="q"/>
              <a:defRPr/>
            </a:pPr>
            <a:r>
              <a:rPr lang="fr-FR" sz="1800" dirty="0" smtClean="0">
                <a:solidFill>
                  <a:schemeClr val="tx2">
                    <a:lumMod val="75000"/>
                  </a:schemeClr>
                </a:solidFill>
                <a:ea typeface="MS PGothic" pitchFamily="34" charset="-128"/>
              </a:rPr>
              <a:t>Des </a:t>
            </a:r>
            <a:r>
              <a:rPr lang="fr-FR" sz="1800" dirty="0">
                <a:solidFill>
                  <a:schemeClr val="tx2">
                    <a:lumMod val="75000"/>
                  </a:schemeClr>
                </a:solidFill>
                <a:ea typeface="MS PGothic" pitchFamily="34" charset="-128"/>
              </a:rPr>
              <a:t>associations de patients très puissantes financièrement et </a:t>
            </a:r>
            <a:r>
              <a:rPr lang="fr-FR" sz="1800" dirty="0" smtClean="0">
                <a:solidFill>
                  <a:schemeClr val="tx2">
                    <a:lumMod val="75000"/>
                  </a:schemeClr>
                </a:solidFill>
                <a:ea typeface="MS PGothic" pitchFamily="34" charset="-128"/>
              </a:rPr>
              <a:t>politiquement</a:t>
            </a:r>
          </a:p>
          <a:p>
            <a:pPr marL="0" indent="0" algn="just">
              <a:buNone/>
              <a:defRPr/>
            </a:pPr>
            <a:endParaRPr lang="fr-FR" sz="1800" dirty="0">
              <a:solidFill>
                <a:schemeClr val="tx2">
                  <a:lumMod val="75000"/>
                </a:schemeClr>
              </a:solidFill>
              <a:ea typeface="MS PGothic" pitchFamily="34" charset="-128"/>
            </a:endParaRPr>
          </a:p>
          <a:p>
            <a:pPr algn="just">
              <a:buFont typeface="Wingdings" pitchFamily="2" charset="2"/>
              <a:buChar char="q"/>
              <a:defRPr/>
            </a:pPr>
            <a:r>
              <a:rPr lang="fr-FR" sz="1800" dirty="0">
                <a:solidFill>
                  <a:schemeClr val="tx2">
                    <a:lumMod val="75000"/>
                  </a:schemeClr>
                </a:solidFill>
                <a:ea typeface="MS PGothic" pitchFamily="34" charset="-128"/>
              </a:rPr>
              <a:t>Un rôle central pour les aidants informels: 10% (handicap physique à 62%, mental, physique et mental</a:t>
            </a:r>
            <a:r>
              <a:rPr lang="fr-FR" sz="1800" dirty="0" smtClean="0">
                <a:solidFill>
                  <a:schemeClr val="tx2">
                    <a:lumMod val="75000"/>
                  </a:schemeClr>
                </a:solidFill>
                <a:ea typeface="MS PGothic" pitchFamily="34" charset="-128"/>
              </a:rPr>
              <a:t>)</a:t>
            </a:r>
          </a:p>
          <a:p>
            <a:pPr marL="0" indent="0" algn="just">
              <a:buNone/>
              <a:defRPr/>
            </a:pPr>
            <a:endParaRPr lang="fr-FR" sz="1800" dirty="0">
              <a:solidFill>
                <a:schemeClr val="tx2">
                  <a:lumMod val="75000"/>
                </a:schemeClr>
              </a:solidFill>
              <a:ea typeface="MS PGothic" pitchFamily="34" charset="-128"/>
            </a:endParaRPr>
          </a:p>
          <a:p>
            <a:pPr algn="just">
              <a:buFont typeface="Wingdings" pitchFamily="2" charset="2"/>
              <a:buChar char="q"/>
              <a:defRPr/>
            </a:pPr>
            <a:r>
              <a:rPr lang="fr-FR" sz="1800" dirty="0">
                <a:solidFill>
                  <a:schemeClr val="tx2">
                    <a:lumMod val="75000"/>
                  </a:schemeClr>
                </a:solidFill>
                <a:ea typeface="MS PGothic" pitchFamily="34" charset="-128"/>
              </a:rPr>
              <a:t>Une stratégie </a:t>
            </a:r>
            <a:r>
              <a:rPr lang="fr-FR" sz="1800" dirty="0" smtClean="0">
                <a:solidFill>
                  <a:schemeClr val="tx2">
                    <a:lumMod val="75000"/>
                  </a:schemeClr>
                </a:solidFill>
                <a:ea typeface="MS PGothic" pitchFamily="34" charset="-128"/>
              </a:rPr>
              <a:t>globale </a:t>
            </a:r>
            <a:r>
              <a:rPr lang="fr-FR" sz="1800" dirty="0">
                <a:solidFill>
                  <a:schemeClr val="tx2">
                    <a:lumMod val="75000"/>
                  </a:schemeClr>
                </a:solidFill>
                <a:ea typeface="MS PGothic" pitchFamily="34" charset="-128"/>
              </a:rPr>
              <a:t>pour l’ensemble des pathologies neurologiques </a:t>
            </a:r>
            <a:r>
              <a:rPr lang="fr-FR" sz="1800" dirty="0" smtClean="0">
                <a:solidFill>
                  <a:schemeClr val="tx2">
                    <a:lumMod val="75000"/>
                  </a:schemeClr>
                </a:solidFill>
                <a:ea typeface="MS PGothic" pitchFamily="34" charset="-128"/>
              </a:rPr>
              <a:t>chroniques</a:t>
            </a:r>
          </a:p>
          <a:p>
            <a:pPr algn="just">
              <a:buFont typeface="Wingdings" pitchFamily="2" charset="2"/>
              <a:buChar char="q"/>
              <a:defRPr/>
            </a:pPr>
            <a:endParaRPr lang="fr-FR" sz="1800" dirty="0" smtClean="0">
              <a:solidFill>
                <a:schemeClr val="tx2">
                  <a:lumMod val="75000"/>
                </a:schemeClr>
              </a:solidFill>
              <a:ea typeface="MS PGothic" pitchFamily="34" charset="-128"/>
            </a:endParaRPr>
          </a:p>
          <a:p>
            <a:pPr marL="0" indent="0" algn="just">
              <a:buNone/>
              <a:defRPr/>
            </a:pPr>
            <a:endParaRPr lang="fr-FR" sz="1800" dirty="0">
              <a:solidFill>
                <a:schemeClr val="tx2">
                  <a:lumMod val="75000"/>
                </a:schemeClr>
              </a:solidFill>
              <a:ea typeface="MS PGothic" pitchFamily="34" charset="-128"/>
            </a:endParaRPr>
          </a:p>
        </p:txBody>
      </p:sp>
    </p:spTree>
    <p:extLst>
      <p:ext uri="{BB962C8B-B14F-4D97-AF65-F5344CB8AC3E}">
        <p14:creationId xmlns:p14="http://schemas.microsoft.com/office/powerpoint/2010/main" val="4061034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aidants dans la société britannique (1)</a:t>
            </a:r>
            <a:endParaRPr lang="fr-FR" dirty="0"/>
          </a:p>
        </p:txBody>
      </p:sp>
      <p:sp>
        <p:nvSpPr>
          <p:cNvPr id="3" name="Espace réservé du contenu 2"/>
          <p:cNvSpPr>
            <a:spLocks noGrp="1"/>
          </p:cNvSpPr>
          <p:nvPr>
            <p:ph idx="1"/>
          </p:nvPr>
        </p:nvSpPr>
        <p:spPr/>
        <p:txBody>
          <a:bodyPr/>
          <a:lstStyle/>
          <a:p>
            <a:r>
              <a:rPr lang="fr-FR" b="1" dirty="0" smtClean="0">
                <a:solidFill>
                  <a:schemeClr val="tx2">
                    <a:lumMod val="75000"/>
                  </a:schemeClr>
                </a:solidFill>
              </a:rPr>
              <a:t>Tradition</a:t>
            </a:r>
            <a:r>
              <a:rPr lang="fr-FR" dirty="0" smtClean="0">
                <a:solidFill>
                  <a:schemeClr val="tx2">
                    <a:lumMod val="75000"/>
                  </a:schemeClr>
                </a:solidFill>
              </a:rPr>
              <a:t> ancienne</a:t>
            </a:r>
          </a:p>
          <a:p>
            <a:r>
              <a:rPr lang="fr-FR" b="1" dirty="0" smtClean="0">
                <a:solidFill>
                  <a:schemeClr val="tx2">
                    <a:lumMod val="75000"/>
                  </a:schemeClr>
                </a:solidFill>
              </a:rPr>
              <a:t>Années 60: </a:t>
            </a:r>
            <a:r>
              <a:rPr lang="fr-FR" dirty="0" smtClean="0">
                <a:solidFill>
                  <a:schemeClr val="tx2">
                    <a:lumMod val="75000"/>
                  </a:schemeClr>
                </a:solidFill>
              </a:rPr>
              <a:t>première étape législative vers la reconnaissance d’un statut</a:t>
            </a:r>
          </a:p>
          <a:p>
            <a:r>
              <a:rPr lang="fr-FR" dirty="0" smtClean="0">
                <a:solidFill>
                  <a:schemeClr val="tx2">
                    <a:lumMod val="75000"/>
                  </a:schemeClr>
                </a:solidFill>
              </a:rPr>
              <a:t>Lancement de la stratégie nationale sur les aidants en </a:t>
            </a:r>
            <a:r>
              <a:rPr lang="fr-FR" b="1" dirty="0" smtClean="0">
                <a:solidFill>
                  <a:schemeClr val="tx2">
                    <a:lumMod val="75000"/>
                  </a:schemeClr>
                </a:solidFill>
              </a:rPr>
              <a:t>1999:</a:t>
            </a:r>
          </a:p>
          <a:p>
            <a:pPr marL="0" indent="0">
              <a:buNone/>
            </a:pPr>
            <a:r>
              <a:rPr lang="fr-FR" dirty="0" smtClean="0">
                <a:solidFill>
                  <a:schemeClr val="tx2">
                    <a:lumMod val="75000"/>
                  </a:schemeClr>
                </a:solidFill>
              </a:rPr>
              <a:t>	- </a:t>
            </a:r>
            <a:r>
              <a:rPr lang="fr-FR" b="1" dirty="0" smtClean="0">
                <a:solidFill>
                  <a:schemeClr val="tx2">
                    <a:lumMod val="75000"/>
                  </a:schemeClr>
                </a:solidFill>
              </a:rPr>
              <a:t>3 priorités</a:t>
            </a:r>
            <a:r>
              <a:rPr lang="fr-FR" dirty="0" smtClean="0">
                <a:solidFill>
                  <a:schemeClr val="tx2">
                    <a:lumMod val="75000"/>
                  </a:schemeClr>
                </a:solidFill>
              </a:rPr>
              <a:t>: information, soutien et soin 	(prendre soin de) aux aidants;</a:t>
            </a:r>
          </a:p>
          <a:p>
            <a:pPr marL="0" indent="0">
              <a:buNone/>
            </a:pPr>
            <a:r>
              <a:rPr lang="fr-FR" dirty="0" smtClean="0">
                <a:solidFill>
                  <a:schemeClr val="tx2">
                    <a:lumMod val="75000"/>
                  </a:schemeClr>
                </a:solidFill>
              </a:rPr>
              <a:t>	- Possibilité de cumuler revenus liés au travail et 	prestations aidants.</a:t>
            </a:r>
          </a:p>
          <a:p>
            <a:pPr marL="0" indent="0">
              <a:buNone/>
            </a:pPr>
            <a:endParaRPr lang="fr-FR" dirty="0">
              <a:solidFill>
                <a:schemeClr val="tx2">
                  <a:lumMod val="75000"/>
                </a:schemeClr>
              </a:solidFill>
            </a:endParaRPr>
          </a:p>
        </p:txBody>
      </p:sp>
    </p:spTree>
    <p:extLst>
      <p:ext uri="{BB962C8B-B14F-4D97-AF65-F5344CB8AC3E}">
        <p14:creationId xmlns:p14="http://schemas.microsoft.com/office/powerpoint/2010/main" val="731666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aidants dans la société britannique (2)</a:t>
            </a:r>
            <a:endParaRPr lang="fr-FR" dirty="0"/>
          </a:p>
        </p:txBody>
      </p:sp>
      <p:sp>
        <p:nvSpPr>
          <p:cNvPr id="3" name="Espace réservé du contenu 2"/>
          <p:cNvSpPr>
            <a:spLocks noGrp="1"/>
          </p:cNvSpPr>
          <p:nvPr>
            <p:ph idx="1"/>
          </p:nvPr>
        </p:nvSpPr>
        <p:spPr>
          <a:xfrm>
            <a:off x="457200" y="1600200"/>
            <a:ext cx="8229600" cy="4997152"/>
          </a:xfrm>
        </p:spPr>
        <p:txBody>
          <a:bodyPr>
            <a:normAutofit lnSpcReduction="10000"/>
          </a:bodyPr>
          <a:lstStyle/>
          <a:p>
            <a:r>
              <a:rPr lang="fr-FR" b="1" dirty="0" smtClean="0">
                <a:solidFill>
                  <a:schemeClr val="tx2">
                    <a:lumMod val="75000"/>
                  </a:schemeClr>
                </a:solidFill>
              </a:rPr>
              <a:t>2004: </a:t>
            </a:r>
            <a:r>
              <a:rPr lang="fr-FR" dirty="0" smtClean="0">
                <a:solidFill>
                  <a:schemeClr val="tx2">
                    <a:lumMod val="75000"/>
                  </a:schemeClr>
                </a:solidFill>
              </a:rPr>
              <a:t>possibilité pour les autorités locales de mobiliser des aides au logement, à la santé, à l’éducation et à la formation pour les aidants.</a:t>
            </a:r>
          </a:p>
          <a:p>
            <a:r>
              <a:rPr lang="fr-FR" b="1" dirty="0" smtClean="0">
                <a:solidFill>
                  <a:schemeClr val="tx2">
                    <a:lumMod val="75000"/>
                  </a:schemeClr>
                </a:solidFill>
              </a:rPr>
              <a:t>2006: </a:t>
            </a:r>
            <a:r>
              <a:rPr lang="fr-FR" dirty="0" smtClean="0">
                <a:solidFill>
                  <a:schemeClr val="tx2">
                    <a:lumMod val="75000"/>
                  </a:schemeClr>
                </a:solidFill>
              </a:rPr>
              <a:t>aménagement du temps de travail possible étendue (jusque là réservée aux parents d’enfants handicapés de moins de 18 ans).</a:t>
            </a:r>
          </a:p>
          <a:p>
            <a:r>
              <a:rPr lang="fr-FR" b="1" dirty="0" smtClean="0">
                <a:solidFill>
                  <a:schemeClr val="tx2">
                    <a:lumMod val="75000"/>
                  </a:schemeClr>
                </a:solidFill>
              </a:rPr>
              <a:t>2007: </a:t>
            </a:r>
            <a:r>
              <a:rPr lang="fr-FR" dirty="0" smtClean="0">
                <a:solidFill>
                  <a:schemeClr val="tx2">
                    <a:lumMod val="75000"/>
                  </a:schemeClr>
                </a:solidFill>
              </a:rPr>
              <a:t>Mise en place « numéro vert » aidants, financement d’un programme « aidants-experts », financement spécifique pour places de répit.</a:t>
            </a:r>
          </a:p>
          <a:p>
            <a:r>
              <a:rPr lang="fr-FR" dirty="0" smtClean="0">
                <a:solidFill>
                  <a:schemeClr val="tx2">
                    <a:lumMod val="75000"/>
                  </a:schemeClr>
                </a:solidFill>
              </a:rPr>
              <a:t>2008: Accompagnement à la réinsertion pour les aidants (formation, recherche d’emploi)</a:t>
            </a:r>
          </a:p>
          <a:p>
            <a:pPr marL="0" indent="0">
              <a:buNone/>
            </a:pPr>
            <a:r>
              <a:rPr lang="fr-FR" dirty="0" smtClean="0">
                <a:solidFill>
                  <a:schemeClr val="tx2">
                    <a:lumMod val="75000"/>
                  </a:schemeClr>
                </a:solidFill>
              </a:rPr>
              <a:t>2/5 arrêtent leurs études ou leur travail pour se consacrer à leur rôle d’aidant.</a:t>
            </a:r>
          </a:p>
          <a:p>
            <a:pPr marL="0" indent="0">
              <a:buNone/>
            </a:pPr>
            <a:endParaRPr lang="fr-FR" dirty="0">
              <a:solidFill>
                <a:schemeClr val="tx2">
                  <a:lumMod val="75000"/>
                </a:schemeClr>
              </a:solidFill>
            </a:endParaRPr>
          </a:p>
        </p:txBody>
      </p:sp>
    </p:spTree>
    <p:extLst>
      <p:ext uri="{BB962C8B-B14F-4D97-AF65-F5344CB8AC3E}">
        <p14:creationId xmlns:p14="http://schemas.microsoft.com/office/powerpoint/2010/main" val="4030211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smtClean="0"/>
              <a:t>La stratégie nationale sur les maladies neurologiques chroniques (1)</a:t>
            </a:r>
            <a:endParaRPr lang="fr-FR" sz="3600" dirty="0"/>
          </a:p>
        </p:txBody>
      </p:sp>
      <p:sp>
        <p:nvSpPr>
          <p:cNvPr id="3" name="Espace réservé du contenu 2"/>
          <p:cNvSpPr>
            <a:spLocks noGrp="1"/>
          </p:cNvSpPr>
          <p:nvPr>
            <p:ph idx="1"/>
          </p:nvPr>
        </p:nvSpPr>
        <p:spPr>
          <a:xfrm>
            <a:off x="457200" y="1844824"/>
            <a:ext cx="8229600" cy="4281339"/>
          </a:xfrm>
        </p:spPr>
        <p:txBody>
          <a:bodyPr>
            <a:normAutofit lnSpcReduction="10000"/>
          </a:bodyPr>
          <a:lstStyle/>
          <a:p>
            <a:r>
              <a:rPr lang="fr-FR" b="1" dirty="0" smtClean="0">
                <a:solidFill>
                  <a:schemeClr val="accent1">
                    <a:lumMod val="75000"/>
                  </a:schemeClr>
                </a:solidFill>
              </a:rPr>
              <a:t>Années 2000</a:t>
            </a:r>
            <a:r>
              <a:rPr lang="fr-FR" dirty="0" smtClean="0">
                <a:solidFill>
                  <a:schemeClr val="accent1">
                    <a:lumMod val="75000"/>
                  </a:schemeClr>
                </a:solidFill>
              </a:rPr>
              <a:t>, nombreux rapports et études qui mettent en évidence les difficultés rencontrées par les patients atteints de MNCE.</a:t>
            </a:r>
          </a:p>
          <a:p>
            <a:pPr>
              <a:buFontTx/>
              <a:buChar char="-"/>
            </a:pPr>
            <a:r>
              <a:rPr lang="fr-FR" dirty="0" smtClean="0">
                <a:solidFill>
                  <a:schemeClr val="accent1">
                    <a:lumMod val="75000"/>
                  </a:schemeClr>
                </a:solidFill>
              </a:rPr>
              <a:t>Fragmentation (interfaces sanitaire, médico-social et social)</a:t>
            </a:r>
          </a:p>
          <a:p>
            <a:pPr>
              <a:buFontTx/>
              <a:buChar char="-"/>
            </a:pPr>
            <a:r>
              <a:rPr lang="fr-FR" dirty="0" smtClean="0">
                <a:solidFill>
                  <a:schemeClr val="accent1">
                    <a:lumMod val="75000"/>
                  </a:schemeClr>
                </a:solidFill>
              </a:rPr>
              <a:t>Problème de coordination au sein du sanitaire</a:t>
            </a:r>
          </a:p>
          <a:p>
            <a:pPr>
              <a:buFontTx/>
              <a:buChar char="-"/>
            </a:pPr>
            <a:r>
              <a:rPr lang="fr-FR" dirty="0" smtClean="0">
                <a:solidFill>
                  <a:schemeClr val="accent1">
                    <a:lumMod val="75000"/>
                  </a:schemeClr>
                </a:solidFill>
              </a:rPr>
              <a:t>Difficultés d’accès (distance)</a:t>
            </a:r>
          </a:p>
          <a:p>
            <a:pPr>
              <a:buFontTx/>
              <a:buChar char="-"/>
            </a:pPr>
            <a:r>
              <a:rPr lang="fr-FR" dirty="0" smtClean="0">
                <a:solidFill>
                  <a:schemeClr val="accent1">
                    <a:lumMod val="75000"/>
                  </a:schemeClr>
                </a:solidFill>
              </a:rPr>
              <a:t>Délais d’attente neurologues et examens (1 an pour l’IRM) </a:t>
            </a:r>
            <a:r>
              <a:rPr lang="fr-FR" dirty="0" smtClean="0">
                <a:solidFill>
                  <a:schemeClr val="accent1">
                    <a:lumMod val="75000"/>
                  </a:schemeClr>
                </a:solidFill>
                <a:latin typeface="Arial"/>
                <a:cs typeface="Arial"/>
              </a:rPr>
              <a:t>→ </a:t>
            </a:r>
            <a:r>
              <a:rPr lang="fr-FR" b="1" dirty="0" smtClean="0">
                <a:solidFill>
                  <a:schemeClr val="accent1">
                    <a:lumMod val="75000"/>
                  </a:schemeClr>
                </a:solidFill>
                <a:cs typeface="Arial"/>
              </a:rPr>
              <a:t>perte de chance ++++</a:t>
            </a:r>
          </a:p>
          <a:p>
            <a:pPr>
              <a:buFontTx/>
              <a:buChar char="-"/>
            </a:pPr>
            <a:r>
              <a:rPr lang="fr-FR" dirty="0" smtClean="0">
                <a:solidFill>
                  <a:schemeClr val="accent1">
                    <a:lumMod val="75000"/>
                  </a:schemeClr>
                </a:solidFill>
                <a:cs typeface="Arial"/>
              </a:rPr>
              <a:t>Une quarantaine de professionnels et structures peuvent être impliqués dans la PEC d’un patient.</a:t>
            </a:r>
            <a:endParaRPr lang="fr-FR" dirty="0">
              <a:solidFill>
                <a:schemeClr val="accent1">
                  <a:lumMod val="75000"/>
                </a:schemeClr>
              </a:solidFill>
            </a:endParaRPr>
          </a:p>
        </p:txBody>
      </p:sp>
    </p:spTree>
    <p:extLst>
      <p:ext uri="{BB962C8B-B14F-4D97-AF65-F5344CB8AC3E}">
        <p14:creationId xmlns:p14="http://schemas.microsoft.com/office/powerpoint/2010/main" val="2233820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a:t>La stratégie nationale sur les maladies neurologiques chroniques </a:t>
            </a:r>
            <a:r>
              <a:rPr lang="fr-FR" sz="3600" dirty="0" smtClean="0"/>
              <a:t>(2)</a:t>
            </a:r>
            <a:endParaRPr lang="fr-FR" sz="3600" dirty="0"/>
          </a:p>
        </p:txBody>
      </p:sp>
      <p:sp>
        <p:nvSpPr>
          <p:cNvPr id="3" name="Espace réservé du contenu 2"/>
          <p:cNvSpPr>
            <a:spLocks noGrp="1"/>
          </p:cNvSpPr>
          <p:nvPr>
            <p:ph idx="1"/>
          </p:nvPr>
        </p:nvSpPr>
        <p:spPr>
          <a:xfrm>
            <a:off x="457200" y="2204864"/>
            <a:ext cx="8229600" cy="3921299"/>
          </a:xfrm>
        </p:spPr>
        <p:txBody>
          <a:bodyPr/>
          <a:lstStyle/>
          <a:p>
            <a:r>
              <a:rPr lang="fr-FR" dirty="0" smtClean="0">
                <a:solidFill>
                  <a:schemeClr val="accent1">
                    <a:lumMod val="75000"/>
                  </a:schemeClr>
                </a:solidFill>
              </a:rPr>
              <a:t>Instauration de </a:t>
            </a:r>
            <a:r>
              <a:rPr lang="fr-FR" b="1" dirty="0" smtClean="0">
                <a:solidFill>
                  <a:schemeClr val="accent1">
                    <a:lumMod val="75000"/>
                  </a:schemeClr>
                </a:solidFill>
              </a:rPr>
              <a:t>11 critères de qualité </a:t>
            </a:r>
            <a:r>
              <a:rPr lang="fr-FR" dirty="0" smtClean="0">
                <a:solidFill>
                  <a:schemeClr val="accent1">
                    <a:lumMod val="75000"/>
                  </a:schemeClr>
                </a:solidFill>
              </a:rPr>
              <a:t>devant être respectés par les professionnels intervenant dans la prise en charge de patients atteints de maladies neurologiques chroniques.</a:t>
            </a:r>
          </a:p>
          <a:p>
            <a:r>
              <a:rPr lang="fr-FR" b="1" dirty="0" smtClean="0">
                <a:solidFill>
                  <a:schemeClr val="accent1">
                    <a:lumMod val="75000"/>
                  </a:schemeClr>
                </a:solidFill>
              </a:rPr>
              <a:t>Evaluation à mi-parcours en 2010</a:t>
            </a:r>
            <a:r>
              <a:rPr lang="fr-FR" dirty="0" smtClean="0">
                <a:solidFill>
                  <a:schemeClr val="accent1">
                    <a:lumMod val="75000"/>
                  </a:schemeClr>
                </a:solidFill>
              </a:rPr>
              <a:t> qui a mis en évidence un faible niveau d’évaluation de la stratégie.</a:t>
            </a:r>
          </a:p>
          <a:p>
            <a:r>
              <a:rPr lang="fr-FR" dirty="0" smtClean="0">
                <a:solidFill>
                  <a:schemeClr val="accent1">
                    <a:lumMod val="75000"/>
                  </a:schemeClr>
                </a:solidFill>
              </a:rPr>
              <a:t>Une avancée de taille: la nomination d’un directeur de la neurologie au sein du NHS</a:t>
            </a:r>
          </a:p>
        </p:txBody>
      </p:sp>
    </p:spTree>
    <p:extLst>
      <p:ext uri="{BB962C8B-B14F-4D97-AF65-F5344CB8AC3E}">
        <p14:creationId xmlns:p14="http://schemas.microsoft.com/office/powerpoint/2010/main" val="1074591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268760"/>
          </a:xfrm>
        </p:spPr>
        <p:txBody>
          <a:bodyPr/>
          <a:lstStyle/>
          <a:p>
            <a:r>
              <a:rPr lang="fr-FR" altLang="fr-FR" dirty="0"/>
              <a:t>Constat </a:t>
            </a:r>
            <a:endParaRPr lang="fr-FR" dirty="0"/>
          </a:p>
        </p:txBody>
      </p:sp>
      <p:sp>
        <p:nvSpPr>
          <p:cNvPr id="3" name="Espace réservé du contenu 2"/>
          <p:cNvSpPr>
            <a:spLocks noGrp="1"/>
          </p:cNvSpPr>
          <p:nvPr>
            <p:ph idx="1"/>
          </p:nvPr>
        </p:nvSpPr>
        <p:spPr/>
        <p:txBody>
          <a:bodyPr/>
          <a:lstStyle/>
          <a:p>
            <a:pPr marL="457200" indent="-457200">
              <a:lnSpc>
                <a:spcPct val="90000"/>
              </a:lnSpc>
              <a:buFont typeface="Arial" charset="0"/>
              <a:buChar char="•"/>
            </a:pPr>
            <a:r>
              <a:rPr lang="fr-FR" sz="1800" dirty="0">
                <a:solidFill>
                  <a:schemeClr val="tx2">
                    <a:lumMod val="75000"/>
                  </a:schemeClr>
                </a:solidFill>
              </a:rPr>
              <a:t>Fin 2012, 716 neurologues en exercice ≠ 2152 en </a:t>
            </a:r>
            <a:r>
              <a:rPr lang="fr-FR" sz="1800" dirty="0" smtClean="0">
                <a:solidFill>
                  <a:schemeClr val="tx2">
                    <a:lumMod val="75000"/>
                  </a:schemeClr>
                </a:solidFill>
              </a:rPr>
              <a:t>France.</a:t>
            </a:r>
          </a:p>
          <a:p>
            <a:pPr marL="0" indent="0">
              <a:lnSpc>
                <a:spcPct val="90000"/>
              </a:lnSpc>
              <a:buNone/>
            </a:pPr>
            <a:endParaRPr lang="fr-FR" sz="1800" dirty="0">
              <a:solidFill>
                <a:schemeClr val="tx2">
                  <a:lumMod val="75000"/>
                </a:schemeClr>
              </a:solidFill>
            </a:endParaRPr>
          </a:p>
          <a:p>
            <a:pPr marL="457200" indent="-457200">
              <a:lnSpc>
                <a:spcPct val="90000"/>
              </a:lnSpc>
              <a:buFont typeface="Arial" charset="0"/>
              <a:buChar char="•"/>
            </a:pPr>
            <a:r>
              <a:rPr lang="fr-FR" sz="1800" dirty="0">
                <a:solidFill>
                  <a:schemeClr val="tx2">
                    <a:lumMod val="75000"/>
                  </a:schemeClr>
                </a:solidFill>
              </a:rPr>
              <a:t>Exercent principalement dans les centres régionaux de neurosciences → problèmes d’accessibilité, fonctions de recherche et d’enseignement essentiellement, hyperspécialisation</a:t>
            </a:r>
            <a:r>
              <a:rPr lang="fr-FR" sz="1800" dirty="0" smtClean="0">
                <a:solidFill>
                  <a:schemeClr val="tx2">
                    <a:lumMod val="75000"/>
                  </a:schemeClr>
                </a:solidFill>
              </a:rPr>
              <a:t>.</a:t>
            </a:r>
          </a:p>
          <a:p>
            <a:pPr marL="0" indent="0">
              <a:lnSpc>
                <a:spcPct val="90000"/>
              </a:lnSpc>
              <a:buNone/>
            </a:pPr>
            <a:endParaRPr lang="fr-FR" sz="1800" dirty="0">
              <a:solidFill>
                <a:schemeClr val="tx2">
                  <a:lumMod val="75000"/>
                </a:schemeClr>
              </a:solidFill>
            </a:endParaRPr>
          </a:p>
          <a:p>
            <a:pPr marL="457200" indent="-457200">
              <a:lnSpc>
                <a:spcPct val="90000"/>
              </a:lnSpc>
              <a:buFont typeface="Arial" charset="0"/>
              <a:buChar char="•"/>
            </a:pPr>
            <a:r>
              <a:rPr lang="fr-FR" sz="1800" dirty="0">
                <a:solidFill>
                  <a:schemeClr val="tx2">
                    <a:lumMod val="75000"/>
                  </a:schemeClr>
                </a:solidFill>
              </a:rPr>
              <a:t>Offre très limitée, voire absente, dans les hôpitaux </a:t>
            </a:r>
            <a:r>
              <a:rPr lang="fr-FR" sz="1800" dirty="0" smtClean="0">
                <a:solidFill>
                  <a:schemeClr val="tx2">
                    <a:lumMod val="75000"/>
                  </a:schemeClr>
                </a:solidFill>
              </a:rPr>
              <a:t>généraux.</a:t>
            </a:r>
          </a:p>
          <a:p>
            <a:pPr marL="0" indent="0">
              <a:lnSpc>
                <a:spcPct val="90000"/>
              </a:lnSpc>
              <a:buNone/>
            </a:pPr>
            <a:endParaRPr lang="fr-FR" sz="1800" dirty="0">
              <a:solidFill>
                <a:schemeClr val="tx2">
                  <a:lumMod val="75000"/>
                </a:schemeClr>
              </a:solidFill>
            </a:endParaRPr>
          </a:p>
          <a:p>
            <a:pPr marL="457200" indent="-457200">
              <a:lnSpc>
                <a:spcPct val="90000"/>
              </a:lnSpc>
              <a:buFont typeface="Arial" charset="0"/>
              <a:buChar char="•"/>
            </a:pPr>
            <a:r>
              <a:rPr lang="fr-FR" sz="1800" dirty="0">
                <a:solidFill>
                  <a:schemeClr val="tx2">
                    <a:lumMod val="75000"/>
                  </a:schemeClr>
                </a:solidFill>
              </a:rPr>
              <a:t>Prise en charge en urgence des patients atteints d’affection neurologique non adaptée et non </a:t>
            </a:r>
            <a:r>
              <a:rPr lang="fr-FR" sz="1800" dirty="0" smtClean="0">
                <a:solidFill>
                  <a:schemeClr val="tx2">
                    <a:lumMod val="75000"/>
                  </a:schemeClr>
                </a:solidFill>
              </a:rPr>
              <a:t>permanente.</a:t>
            </a:r>
            <a:endParaRPr lang="fr-FR" sz="1800" dirty="0">
              <a:solidFill>
                <a:schemeClr val="tx2">
                  <a:lumMod val="75000"/>
                </a:schemeClr>
              </a:solidFill>
            </a:endParaRPr>
          </a:p>
          <a:p>
            <a:endParaRPr lang="fr-FR" dirty="0"/>
          </a:p>
        </p:txBody>
      </p:sp>
    </p:spTree>
    <p:extLst>
      <p:ext uri="{BB962C8B-B14F-4D97-AF65-F5344CB8AC3E}">
        <p14:creationId xmlns:p14="http://schemas.microsoft.com/office/powerpoint/2010/main" val="936486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0"/>
            <a:ext cx="6768752" cy="1052736"/>
          </a:xfrm>
        </p:spPr>
        <p:txBody>
          <a:bodyPr/>
          <a:lstStyle/>
          <a:p>
            <a:r>
              <a:rPr lang="fr-FR" dirty="0">
                <a:latin typeface="Arial Narrow" pitchFamily="34" charset="0"/>
              </a:rPr>
              <a:t>Résultats (1) </a:t>
            </a:r>
            <a:endParaRPr lang="fr-FR" dirty="0"/>
          </a:p>
        </p:txBody>
      </p:sp>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547664" y="4725144"/>
            <a:ext cx="6267231" cy="2022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1259632" y="1268761"/>
            <a:ext cx="6192688" cy="2277547"/>
          </a:xfrm>
          <a:prstGeom prst="rect">
            <a:avLst/>
          </a:prstGeom>
        </p:spPr>
        <p:txBody>
          <a:bodyPr wrap="square">
            <a:spAutoFit/>
          </a:bodyPr>
          <a:lstStyle/>
          <a:p>
            <a:pPr algn="just"/>
            <a:r>
              <a:rPr lang="fr-FR" dirty="0">
                <a:solidFill>
                  <a:srgbClr val="002060"/>
                </a:solidFill>
                <a:latin typeface="+mj-lt"/>
              </a:rPr>
              <a:t>3 modèles identifiés dans la littérature et plébiscités par les politiques, les sociétés savantes, les organisations professionnelles, les professionnels et les patients qui répondent aux besoins et attentes des patients et des </a:t>
            </a:r>
            <a:r>
              <a:rPr lang="fr-FR" dirty="0" smtClean="0">
                <a:solidFill>
                  <a:srgbClr val="002060"/>
                </a:solidFill>
                <a:latin typeface="+mj-lt"/>
              </a:rPr>
              <a:t>professionnels.</a:t>
            </a:r>
            <a:endParaRPr lang="fr-FR" dirty="0">
              <a:solidFill>
                <a:srgbClr val="002060"/>
              </a:solidFill>
              <a:latin typeface="+mj-lt"/>
            </a:endParaRPr>
          </a:p>
          <a:p>
            <a:endParaRPr lang="fr-FR" dirty="0">
              <a:solidFill>
                <a:srgbClr val="002060"/>
              </a:solidFill>
            </a:endParaRPr>
          </a:p>
          <a:p>
            <a:r>
              <a:rPr lang="fr-FR" b="1" dirty="0">
                <a:solidFill>
                  <a:srgbClr val="002060"/>
                </a:solidFill>
                <a:latin typeface="+mj-lt"/>
              </a:rPr>
              <a:t>EXPERTISE    </a:t>
            </a:r>
            <a:r>
              <a:rPr lang="fr-FR" b="1" dirty="0">
                <a:solidFill>
                  <a:srgbClr val="002060"/>
                </a:solidFill>
                <a:latin typeface="+mj-lt"/>
                <a:cs typeface="Arial" charset="0"/>
              </a:rPr>
              <a:t>→	    </a:t>
            </a:r>
            <a:r>
              <a:rPr lang="fr-FR" b="1" dirty="0" smtClean="0">
                <a:solidFill>
                  <a:srgbClr val="002060"/>
                </a:solidFill>
                <a:latin typeface="+mj-lt"/>
                <a:cs typeface="Arial" charset="0"/>
              </a:rPr>
              <a:t> SUIVI </a:t>
            </a:r>
            <a:r>
              <a:rPr lang="fr-FR" b="1" dirty="0">
                <a:solidFill>
                  <a:srgbClr val="002060"/>
                </a:solidFill>
                <a:latin typeface="+mj-lt"/>
                <a:cs typeface="Arial" charset="0"/>
              </a:rPr>
              <a:t>LT   </a:t>
            </a:r>
            <a:r>
              <a:rPr lang="fr-FR" b="1" dirty="0" smtClean="0">
                <a:solidFill>
                  <a:srgbClr val="002060"/>
                </a:solidFill>
                <a:cs typeface="Arial" charset="0"/>
              </a:rPr>
              <a:t>→</a:t>
            </a:r>
            <a:r>
              <a:rPr lang="fr-FR" b="1" dirty="0" smtClean="0">
                <a:solidFill>
                  <a:srgbClr val="002060"/>
                </a:solidFill>
                <a:latin typeface="+mj-lt"/>
                <a:cs typeface="Arial" charset="0"/>
              </a:rPr>
              <a:t>	REEDUCATION</a:t>
            </a:r>
            <a:endParaRPr lang="fr-FR" b="1" dirty="0">
              <a:solidFill>
                <a:srgbClr val="002060"/>
              </a:solidFill>
              <a:latin typeface="+mj-lt"/>
            </a:endParaRPr>
          </a:p>
          <a:p>
            <a:endParaRPr lang="fr-FR" sz="1600" dirty="0">
              <a:solidFill>
                <a:srgbClr val="002060"/>
              </a:solidFill>
              <a:latin typeface="+mj-lt"/>
            </a:endParaRPr>
          </a:p>
        </p:txBody>
      </p:sp>
      <p:sp>
        <p:nvSpPr>
          <p:cNvPr id="7" name="Rectangle 6"/>
          <p:cNvSpPr/>
          <p:nvPr/>
        </p:nvSpPr>
        <p:spPr>
          <a:xfrm>
            <a:off x="683568" y="3356992"/>
            <a:ext cx="1871662" cy="9601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1800" dirty="0">
                <a:solidFill>
                  <a:prstClr val="white"/>
                </a:solidFill>
                <a:latin typeface="+mj-lt"/>
              </a:rPr>
              <a:t>Médecins généralistes à intérêt spécial</a:t>
            </a:r>
          </a:p>
        </p:txBody>
      </p:sp>
      <p:sp>
        <p:nvSpPr>
          <p:cNvPr id="8" name="Rectangle 7"/>
          <p:cNvSpPr/>
          <p:nvPr/>
        </p:nvSpPr>
        <p:spPr>
          <a:xfrm>
            <a:off x="3419872" y="3284984"/>
            <a:ext cx="1800225" cy="10321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1800" dirty="0">
                <a:solidFill>
                  <a:prstClr val="white"/>
                </a:solidFill>
                <a:latin typeface="+mj-lt"/>
              </a:rPr>
              <a:t>Infirmières spécialisées</a:t>
            </a:r>
          </a:p>
        </p:txBody>
      </p:sp>
      <p:sp>
        <p:nvSpPr>
          <p:cNvPr id="9" name="Rectangle 8"/>
          <p:cNvSpPr/>
          <p:nvPr/>
        </p:nvSpPr>
        <p:spPr>
          <a:xfrm>
            <a:off x="6012160" y="3284984"/>
            <a:ext cx="2880320"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1800" dirty="0">
                <a:solidFill>
                  <a:prstClr val="white"/>
                </a:solidFill>
                <a:latin typeface="+mj-lt"/>
              </a:rPr>
              <a:t>Equipes interprofessionnelles de rééducation neurologique  de proximité</a:t>
            </a:r>
          </a:p>
        </p:txBody>
      </p:sp>
    </p:spTree>
    <p:extLst>
      <p:ext uri="{BB962C8B-B14F-4D97-AF65-F5344CB8AC3E}">
        <p14:creationId xmlns:p14="http://schemas.microsoft.com/office/powerpoint/2010/main" val="42458076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écutif">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xécutif">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écutif">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218</TotalTime>
  <Words>777</Words>
  <Application>Microsoft Office PowerPoint</Application>
  <PresentationFormat>Affichage à l'écran (4:3)</PresentationFormat>
  <Paragraphs>102</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Exécutif</vt:lpstr>
      <vt:lpstr>Modalités de prise en charge des maladies neurologiques chroniques au Royaume-Uni et perspectives pour la France</vt:lpstr>
      <vt:lpstr>Contexte (1)</vt:lpstr>
      <vt:lpstr>Contexte (2)</vt:lpstr>
      <vt:lpstr>Les aidants dans la société britannique (1)</vt:lpstr>
      <vt:lpstr>Les aidants dans la société britannique (2)</vt:lpstr>
      <vt:lpstr>La stratégie nationale sur les maladies neurologiques chroniques (1)</vt:lpstr>
      <vt:lpstr>La stratégie nationale sur les maladies neurologiques chroniques (2)</vt:lpstr>
      <vt:lpstr>Constat </vt:lpstr>
      <vt:lpstr>Résultats (1) </vt:lpstr>
      <vt:lpstr>Les infirmières cliniciennes spécialisées</vt:lpstr>
      <vt:lpstr>Résultats (2)</vt:lpstr>
      <vt:lpstr>Limites</vt:lpstr>
      <vt:lpstr>Perspectives françaises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Modalités de prise en charge des maladies neurologiques chroniques au Royaume-Uni et perspectives pour la France</dc:title>
  <dc:creator>DEROZIER Nathalie</dc:creator>
  <cp:lastModifiedBy>DEROZIER Nathalie</cp:lastModifiedBy>
  <cp:revision>15</cp:revision>
  <cp:lastPrinted>2014-09-26T09:18:02Z</cp:lastPrinted>
  <dcterms:created xsi:type="dcterms:W3CDTF">2014-09-23T10:28:01Z</dcterms:created>
  <dcterms:modified xsi:type="dcterms:W3CDTF">2014-09-26T09:23:51Z</dcterms:modified>
</cp:coreProperties>
</file>