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58" r:id="rId3"/>
    <p:sldId id="259" r:id="rId4"/>
    <p:sldId id="261" r:id="rId5"/>
    <p:sldId id="262" r:id="rId6"/>
    <p:sldId id="263" r:id="rId7"/>
    <p:sldId id="257" r:id="rId8"/>
    <p:sldId id="264" r:id="rId9"/>
    <p:sldId id="265" r:id="rId10"/>
    <p:sldId id="266" r:id="rId11"/>
    <p:sldId id="268" r:id="rId12"/>
    <p:sldId id="269" r:id="rId13"/>
    <p:sldId id="270" r:id="rId14"/>
    <p:sldId id="271" r:id="rId15"/>
    <p:sldId id="272" r:id="rId16"/>
    <p:sldId id="274" r:id="rId17"/>
    <p:sldId id="275" r:id="rId18"/>
    <p:sldId id="276" r:id="rId19"/>
    <p:sldId id="277" r:id="rId20"/>
    <p:sldId id="278" r:id="rId2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22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A0AAAA7-2681-4B99-92B3-5A50977493EA}" type="doc">
      <dgm:prSet loTypeId="urn:microsoft.com/office/officeart/2011/layout/CircleProcess" loCatId="process" qsTypeId="urn:microsoft.com/office/officeart/2005/8/quickstyle/simple1" qsCatId="simple" csTypeId="urn:microsoft.com/office/officeart/2005/8/colors/colorful2" csCatId="colorful" phldr="1"/>
      <dgm:spPr/>
      <dgm:t>
        <a:bodyPr/>
        <a:lstStyle/>
        <a:p>
          <a:endParaRPr lang="fr-FR"/>
        </a:p>
      </dgm:t>
    </dgm:pt>
    <dgm:pt modelId="{607519EB-8A53-418D-A1AF-04A620A9251B}">
      <dgm:prSet phldrT="[Texte]"/>
      <dgm:spPr/>
      <dgm:t>
        <a:bodyPr/>
        <a:lstStyle/>
        <a:p>
          <a:r>
            <a:rPr lang="fr-FR" dirty="0" smtClean="0"/>
            <a:t>ENQUETE DE POLICE JUDICIAIRE</a:t>
          </a:r>
          <a:endParaRPr lang="fr-FR" dirty="0"/>
        </a:p>
      </dgm:t>
    </dgm:pt>
    <dgm:pt modelId="{3CAC50F7-1DE0-434D-A060-5ACFDD13CABC}" type="parTrans" cxnId="{44FBB78D-E0EB-4B4E-AFA0-7DCAB88AA207}">
      <dgm:prSet/>
      <dgm:spPr/>
      <dgm:t>
        <a:bodyPr/>
        <a:lstStyle/>
        <a:p>
          <a:endParaRPr lang="fr-FR"/>
        </a:p>
      </dgm:t>
    </dgm:pt>
    <dgm:pt modelId="{7B68F267-A911-4753-8938-D78CF3E9A4F7}" type="sibTrans" cxnId="{44FBB78D-E0EB-4B4E-AFA0-7DCAB88AA207}">
      <dgm:prSet/>
      <dgm:spPr/>
      <dgm:t>
        <a:bodyPr/>
        <a:lstStyle/>
        <a:p>
          <a:endParaRPr lang="fr-FR"/>
        </a:p>
      </dgm:t>
    </dgm:pt>
    <dgm:pt modelId="{B041C12C-A120-4B7F-8095-715F18A84CC7}">
      <dgm:prSet phldrT="[Texte]" custT="1"/>
      <dgm:spPr/>
      <dgm:t>
        <a:bodyPr/>
        <a:lstStyle/>
        <a:p>
          <a:r>
            <a:rPr lang="fr-FR" sz="1000" dirty="0" smtClean="0"/>
            <a:t>Rassembler les preuves</a:t>
          </a:r>
          <a:endParaRPr lang="fr-FR" sz="1000" dirty="0"/>
        </a:p>
      </dgm:t>
    </dgm:pt>
    <dgm:pt modelId="{F3925148-7E05-42F6-A944-AD32B78FC312}" type="parTrans" cxnId="{33CF6914-7CFA-4A43-BE3B-E7BB27122350}">
      <dgm:prSet/>
      <dgm:spPr/>
      <dgm:t>
        <a:bodyPr/>
        <a:lstStyle/>
        <a:p>
          <a:endParaRPr lang="fr-FR"/>
        </a:p>
      </dgm:t>
    </dgm:pt>
    <dgm:pt modelId="{1B8B3C93-01E2-4937-A7B6-E541A6A286AC}" type="sibTrans" cxnId="{33CF6914-7CFA-4A43-BE3B-E7BB27122350}">
      <dgm:prSet/>
      <dgm:spPr/>
      <dgm:t>
        <a:bodyPr/>
        <a:lstStyle/>
        <a:p>
          <a:endParaRPr lang="fr-FR"/>
        </a:p>
      </dgm:t>
    </dgm:pt>
    <dgm:pt modelId="{8965E98E-863D-4F14-BE08-73CBC0900856}">
      <dgm:prSet phldrT="[Texte]"/>
      <dgm:spPr/>
      <dgm:t>
        <a:bodyPr/>
        <a:lstStyle/>
        <a:p>
          <a:r>
            <a:rPr lang="fr-FR" dirty="0" smtClean="0"/>
            <a:t>INSTRUCTION PREPARATOIRE</a:t>
          </a:r>
          <a:endParaRPr lang="fr-FR" dirty="0"/>
        </a:p>
      </dgm:t>
    </dgm:pt>
    <dgm:pt modelId="{C484D8D4-28A3-45DF-AB5F-AF2403C69E98}" type="parTrans" cxnId="{DCA6665B-74EE-4257-A554-A8657637F370}">
      <dgm:prSet/>
      <dgm:spPr/>
      <dgm:t>
        <a:bodyPr/>
        <a:lstStyle/>
        <a:p>
          <a:endParaRPr lang="fr-FR"/>
        </a:p>
      </dgm:t>
    </dgm:pt>
    <dgm:pt modelId="{C635173F-E396-4457-BC95-67B76A96C7BF}" type="sibTrans" cxnId="{DCA6665B-74EE-4257-A554-A8657637F370}">
      <dgm:prSet/>
      <dgm:spPr/>
      <dgm:t>
        <a:bodyPr/>
        <a:lstStyle/>
        <a:p>
          <a:endParaRPr lang="fr-FR"/>
        </a:p>
      </dgm:t>
    </dgm:pt>
    <dgm:pt modelId="{9D91DECC-6222-4C4A-AF8E-51CC43872A46}">
      <dgm:prSet phldrT="[Texte]" custT="1"/>
      <dgm:spPr/>
      <dgm:t>
        <a:bodyPr/>
        <a:lstStyle/>
        <a:p>
          <a:r>
            <a:rPr lang="fr-FR" sz="1000" dirty="0" smtClean="0"/>
            <a:t>Recherche les auteurs</a:t>
          </a:r>
          <a:endParaRPr lang="fr-FR" sz="1000" dirty="0"/>
        </a:p>
      </dgm:t>
    </dgm:pt>
    <dgm:pt modelId="{0B67BF56-B195-4519-9E6B-A3AAC8739041}" type="parTrans" cxnId="{364B00A4-5D48-4B3A-B2EB-DEE425E2F92E}">
      <dgm:prSet/>
      <dgm:spPr/>
      <dgm:t>
        <a:bodyPr/>
        <a:lstStyle/>
        <a:p>
          <a:endParaRPr lang="fr-FR"/>
        </a:p>
      </dgm:t>
    </dgm:pt>
    <dgm:pt modelId="{DC9679A5-5744-4D6C-B831-BE79BB056E0D}" type="sibTrans" cxnId="{364B00A4-5D48-4B3A-B2EB-DEE425E2F92E}">
      <dgm:prSet/>
      <dgm:spPr/>
      <dgm:t>
        <a:bodyPr/>
        <a:lstStyle/>
        <a:p>
          <a:endParaRPr lang="fr-FR"/>
        </a:p>
      </dgm:t>
    </dgm:pt>
    <dgm:pt modelId="{C689A5AF-C1E7-4528-8FCD-D88F7239A12A}">
      <dgm:prSet phldrT="[Texte]" custT="1"/>
      <dgm:spPr/>
      <dgm:t>
        <a:bodyPr/>
        <a:lstStyle/>
        <a:p>
          <a:r>
            <a:rPr lang="fr-FR" sz="1000" dirty="0" smtClean="0"/>
            <a:t>constater</a:t>
          </a:r>
          <a:endParaRPr lang="fr-FR" sz="1000" dirty="0"/>
        </a:p>
      </dgm:t>
    </dgm:pt>
    <dgm:pt modelId="{ADCD6E0B-B5A5-4E6A-A23B-D82FFAC6646A}" type="parTrans" cxnId="{DA1FC75A-9879-431D-B712-B1262E9410C5}">
      <dgm:prSet/>
      <dgm:spPr/>
      <dgm:t>
        <a:bodyPr/>
        <a:lstStyle/>
        <a:p>
          <a:endParaRPr lang="fr-FR"/>
        </a:p>
      </dgm:t>
    </dgm:pt>
    <dgm:pt modelId="{7C8C3F8D-1954-490C-8619-81EDA0C8DFE1}" type="sibTrans" cxnId="{DA1FC75A-9879-431D-B712-B1262E9410C5}">
      <dgm:prSet/>
      <dgm:spPr/>
      <dgm:t>
        <a:bodyPr/>
        <a:lstStyle/>
        <a:p>
          <a:endParaRPr lang="fr-FR"/>
        </a:p>
      </dgm:t>
    </dgm:pt>
    <dgm:pt modelId="{2B130C7E-1F2C-4E17-935B-ACA15A1D100C}">
      <dgm:prSet phldrT="[Texte]" custT="1"/>
      <dgm:spPr/>
      <dgm:t>
        <a:bodyPr/>
        <a:lstStyle/>
        <a:p>
          <a:r>
            <a:rPr lang="fr-FR" sz="1000" dirty="0" smtClean="0"/>
            <a:t>Sous autorité du procureur de la république</a:t>
          </a:r>
          <a:endParaRPr lang="fr-FR" sz="1000" dirty="0"/>
        </a:p>
      </dgm:t>
    </dgm:pt>
    <dgm:pt modelId="{A3AA9A91-5E42-423F-AC17-182C9AD50D27}" type="parTrans" cxnId="{CE84C243-5906-44B6-BB30-40B75267D540}">
      <dgm:prSet/>
      <dgm:spPr/>
      <dgm:t>
        <a:bodyPr/>
        <a:lstStyle/>
        <a:p>
          <a:endParaRPr lang="fr-FR"/>
        </a:p>
      </dgm:t>
    </dgm:pt>
    <dgm:pt modelId="{0E608B30-5A54-46AF-90B6-9C0E4762C311}" type="sibTrans" cxnId="{CE84C243-5906-44B6-BB30-40B75267D540}">
      <dgm:prSet/>
      <dgm:spPr/>
      <dgm:t>
        <a:bodyPr/>
        <a:lstStyle/>
        <a:p>
          <a:endParaRPr lang="fr-FR"/>
        </a:p>
      </dgm:t>
    </dgm:pt>
    <dgm:pt modelId="{903394EC-12BD-4F9D-9442-150E49CE9F80}">
      <dgm:prSet phldrT="[Texte]" custT="1"/>
      <dgm:spPr/>
      <dgm:t>
        <a:bodyPr/>
        <a:lstStyle/>
        <a:p>
          <a:r>
            <a:rPr lang="fr-FR" sz="1000" dirty="0" smtClean="0"/>
            <a:t>Peut mettre en examen</a:t>
          </a:r>
          <a:endParaRPr lang="fr-FR" sz="1000" dirty="0"/>
        </a:p>
      </dgm:t>
    </dgm:pt>
    <dgm:pt modelId="{7CE7100B-C543-4053-A7FF-839953710769}" type="parTrans" cxnId="{BC6020BA-A8A5-4EC2-AC33-32F983B9BE76}">
      <dgm:prSet/>
      <dgm:spPr/>
      <dgm:t>
        <a:bodyPr/>
        <a:lstStyle/>
        <a:p>
          <a:endParaRPr lang="fr-FR"/>
        </a:p>
      </dgm:t>
    </dgm:pt>
    <dgm:pt modelId="{7BFE4B1C-4D99-40FA-BE25-F67164D50DB3}" type="sibTrans" cxnId="{BC6020BA-A8A5-4EC2-AC33-32F983B9BE76}">
      <dgm:prSet/>
      <dgm:spPr/>
      <dgm:t>
        <a:bodyPr/>
        <a:lstStyle/>
        <a:p>
          <a:endParaRPr lang="fr-FR"/>
        </a:p>
      </dgm:t>
    </dgm:pt>
    <dgm:pt modelId="{BD7C10DC-CE57-4DF6-95AE-DB89F0077138}">
      <dgm:prSet phldrT="[Texte]" custT="1"/>
      <dgm:spPr/>
      <dgm:t>
        <a:bodyPr/>
        <a:lstStyle/>
        <a:p>
          <a:r>
            <a:rPr lang="fr-FR" sz="1000" dirty="0" smtClean="0"/>
            <a:t>Confiée au juge d’instruction</a:t>
          </a:r>
          <a:endParaRPr lang="fr-FR" sz="1000" dirty="0"/>
        </a:p>
      </dgm:t>
    </dgm:pt>
    <dgm:pt modelId="{A6D23896-D757-4C14-B410-F50D87CBB118}" type="parTrans" cxnId="{70DDE39D-9DA9-480A-80D1-02D2320238FD}">
      <dgm:prSet/>
      <dgm:spPr/>
      <dgm:t>
        <a:bodyPr/>
        <a:lstStyle/>
        <a:p>
          <a:endParaRPr lang="fr-FR"/>
        </a:p>
      </dgm:t>
    </dgm:pt>
    <dgm:pt modelId="{1D407139-6927-4AC4-ACB3-26D088A72909}" type="sibTrans" cxnId="{70DDE39D-9DA9-480A-80D1-02D2320238FD}">
      <dgm:prSet/>
      <dgm:spPr/>
      <dgm:t>
        <a:bodyPr/>
        <a:lstStyle/>
        <a:p>
          <a:endParaRPr lang="fr-FR"/>
        </a:p>
      </dgm:t>
    </dgm:pt>
    <dgm:pt modelId="{ABEFE30E-5F60-43FC-819F-CA9253C7C945}">
      <dgm:prSet phldrT="[Texte]" custT="1"/>
      <dgm:spPr/>
      <dgm:t>
        <a:bodyPr/>
        <a:lstStyle/>
        <a:p>
          <a:r>
            <a:rPr lang="fr-FR" sz="1000" dirty="0" smtClean="0"/>
            <a:t>Enquête menée par le juge</a:t>
          </a:r>
          <a:endParaRPr lang="fr-FR" sz="1000" dirty="0"/>
        </a:p>
      </dgm:t>
    </dgm:pt>
    <dgm:pt modelId="{3028EA2D-771D-48FD-977C-298BA283696E}" type="parTrans" cxnId="{3318B578-513B-41BE-BD13-AF3A373196E1}">
      <dgm:prSet/>
      <dgm:spPr/>
      <dgm:t>
        <a:bodyPr/>
        <a:lstStyle/>
        <a:p>
          <a:endParaRPr lang="fr-FR"/>
        </a:p>
      </dgm:t>
    </dgm:pt>
    <dgm:pt modelId="{7D39A7EC-B47B-4EE8-837E-CC9F0B285D2D}" type="sibTrans" cxnId="{3318B578-513B-41BE-BD13-AF3A373196E1}">
      <dgm:prSet/>
      <dgm:spPr/>
      <dgm:t>
        <a:bodyPr/>
        <a:lstStyle/>
        <a:p>
          <a:endParaRPr lang="fr-FR"/>
        </a:p>
      </dgm:t>
    </dgm:pt>
    <dgm:pt modelId="{990DAF06-6D0E-45E0-82E1-B745DAE58A74}">
      <dgm:prSet phldrT="[Texte]"/>
      <dgm:spPr/>
      <dgm:t>
        <a:bodyPr/>
        <a:lstStyle/>
        <a:p>
          <a:r>
            <a:rPr lang="fr-FR" dirty="0" smtClean="0"/>
            <a:t>PROCES PENAL</a:t>
          </a:r>
          <a:endParaRPr lang="fr-FR" dirty="0"/>
        </a:p>
      </dgm:t>
    </dgm:pt>
    <dgm:pt modelId="{62339B9D-7309-42F7-BECE-7472A9E97C27}" type="parTrans" cxnId="{29989453-EFE3-4B0E-9ED8-7622647E6602}">
      <dgm:prSet/>
      <dgm:spPr/>
      <dgm:t>
        <a:bodyPr/>
        <a:lstStyle/>
        <a:p>
          <a:endParaRPr lang="fr-FR"/>
        </a:p>
      </dgm:t>
    </dgm:pt>
    <dgm:pt modelId="{545615F8-02A2-47B5-A38D-D8408740B595}" type="sibTrans" cxnId="{29989453-EFE3-4B0E-9ED8-7622647E6602}">
      <dgm:prSet/>
      <dgm:spPr/>
      <dgm:t>
        <a:bodyPr/>
        <a:lstStyle/>
        <a:p>
          <a:endParaRPr lang="fr-FR"/>
        </a:p>
      </dgm:t>
    </dgm:pt>
    <dgm:pt modelId="{8F7297AA-A38F-4D85-AB0D-50993A64BEFE}">
      <dgm:prSet phldrT="[Texte]" custT="1"/>
      <dgm:spPr/>
      <dgm:t>
        <a:bodyPr/>
        <a:lstStyle/>
        <a:p>
          <a:r>
            <a:rPr lang="fr-FR" sz="1000" dirty="0" smtClean="0"/>
            <a:t>contraventions ( tribunal de police)</a:t>
          </a:r>
          <a:endParaRPr lang="fr-FR" sz="1000" dirty="0"/>
        </a:p>
      </dgm:t>
    </dgm:pt>
    <dgm:pt modelId="{4A37B9D7-DAA6-456E-8658-208E2297AC22}" type="parTrans" cxnId="{21BFF229-1AC3-44F8-A401-813B8CD91AA5}">
      <dgm:prSet/>
      <dgm:spPr/>
      <dgm:t>
        <a:bodyPr/>
        <a:lstStyle/>
        <a:p>
          <a:endParaRPr lang="fr-FR"/>
        </a:p>
      </dgm:t>
    </dgm:pt>
    <dgm:pt modelId="{9D3129AA-6121-449B-8556-C2CE946FD75C}" type="sibTrans" cxnId="{21BFF229-1AC3-44F8-A401-813B8CD91AA5}">
      <dgm:prSet/>
      <dgm:spPr/>
      <dgm:t>
        <a:bodyPr/>
        <a:lstStyle/>
        <a:p>
          <a:endParaRPr lang="fr-FR"/>
        </a:p>
      </dgm:t>
    </dgm:pt>
    <dgm:pt modelId="{EEB6675C-C41E-4815-ACF3-3E5A7ED1690A}">
      <dgm:prSet phldrT="[Texte]" custT="1"/>
      <dgm:spPr/>
      <dgm:t>
        <a:bodyPr/>
        <a:lstStyle/>
        <a:p>
          <a:r>
            <a:rPr lang="fr-FR" sz="1000" dirty="0" smtClean="0"/>
            <a:t>Délits ( correctionnelle)</a:t>
          </a:r>
          <a:endParaRPr lang="fr-FR" sz="1000" dirty="0"/>
        </a:p>
      </dgm:t>
    </dgm:pt>
    <dgm:pt modelId="{A24F901A-1F89-4EA0-8C44-09BA3147E621}" type="parTrans" cxnId="{F2E3FDD1-5F0C-4E2C-9D72-6838513AE7BD}">
      <dgm:prSet/>
      <dgm:spPr/>
      <dgm:t>
        <a:bodyPr/>
        <a:lstStyle/>
        <a:p>
          <a:endParaRPr lang="fr-FR"/>
        </a:p>
      </dgm:t>
    </dgm:pt>
    <dgm:pt modelId="{8FFB09AE-8F52-422A-8411-5D511B0D539B}" type="sibTrans" cxnId="{F2E3FDD1-5F0C-4E2C-9D72-6838513AE7BD}">
      <dgm:prSet/>
      <dgm:spPr/>
      <dgm:t>
        <a:bodyPr/>
        <a:lstStyle/>
        <a:p>
          <a:endParaRPr lang="fr-FR"/>
        </a:p>
      </dgm:t>
    </dgm:pt>
    <dgm:pt modelId="{D3528676-AB5A-453D-9710-C4237B2A83E5}">
      <dgm:prSet phldrT="[Texte]" custT="1"/>
      <dgm:spPr/>
      <dgm:t>
        <a:bodyPr/>
        <a:lstStyle/>
        <a:p>
          <a:r>
            <a:rPr lang="fr-FR" sz="1000" dirty="0" smtClean="0"/>
            <a:t>crimes	(assises)</a:t>
          </a:r>
          <a:endParaRPr lang="fr-FR" sz="1000" dirty="0"/>
        </a:p>
      </dgm:t>
    </dgm:pt>
    <dgm:pt modelId="{4A25F51C-6ED3-41C3-8315-2314665EA625}" type="parTrans" cxnId="{338A0E56-DB3C-404E-8180-2D7C59CC9D52}">
      <dgm:prSet/>
      <dgm:spPr/>
      <dgm:t>
        <a:bodyPr/>
        <a:lstStyle/>
        <a:p>
          <a:endParaRPr lang="fr-FR"/>
        </a:p>
      </dgm:t>
    </dgm:pt>
    <dgm:pt modelId="{932A45D3-A6E1-46E8-AA52-3DDD5A6FFCCB}" type="sibTrans" cxnId="{338A0E56-DB3C-404E-8180-2D7C59CC9D52}">
      <dgm:prSet/>
      <dgm:spPr/>
      <dgm:t>
        <a:bodyPr/>
        <a:lstStyle/>
        <a:p>
          <a:endParaRPr lang="fr-FR"/>
        </a:p>
      </dgm:t>
    </dgm:pt>
    <dgm:pt modelId="{7BB9556C-D117-4D8A-A89E-AA071197CAF4}">
      <dgm:prSet phldrT="[Texte]"/>
      <dgm:spPr/>
      <dgm:t>
        <a:bodyPr/>
        <a:lstStyle/>
        <a:p>
          <a:r>
            <a:rPr lang="fr-FR" dirty="0" smtClean="0"/>
            <a:t>CONTESTATION EN APPEL POSSIBLE</a:t>
          </a:r>
          <a:endParaRPr lang="fr-FR" dirty="0"/>
        </a:p>
      </dgm:t>
    </dgm:pt>
    <dgm:pt modelId="{65DE3408-201A-44AB-A79A-5845FC683C0B}" type="parTrans" cxnId="{482E4ECB-B566-40BE-AF46-F617A010B851}">
      <dgm:prSet/>
      <dgm:spPr/>
      <dgm:t>
        <a:bodyPr/>
        <a:lstStyle/>
        <a:p>
          <a:endParaRPr lang="fr-FR"/>
        </a:p>
      </dgm:t>
    </dgm:pt>
    <dgm:pt modelId="{920182EB-DD1F-47A7-B65F-0E0F13F84C3F}" type="sibTrans" cxnId="{482E4ECB-B566-40BE-AF46-F617A010B851}">
      <dgm:prSet/>
      <dgm:spPr/>
      <dgm:t>
        <a:bodyPr/>
        <a:lstStyle/>
        <a:p>
          <a:endParaRPr lang="fr-FR"/>
        </a:p>
      </dgm:t>
    </dgm:pt>
    <dgm:pt modelId="{772CCBCB-61EA-463E-A9EA-7AE76149F382}">
      <dgm:prSet phldrT="[Texte]" custT="1"/>
      <dgm:spPr/>
      <dgm:t>
        <a:bodyPr/>
        <a:lstStyle/>
        <a:p>
          <a:r>
            <a:rPr lang="fr-FR" sz="1000" dirty="0" smtClean="0"/>
            <a:t>Dans une délai de 10 jours</a:t>
          </a:r>
          <a:endParaRPr lang="fr-FR" sz="1000" dirty="0"/>
        </a:p>
      </dgm:t>
    </dgm:pt>
    <dgm:pt modelId="{0455F111-5BCC-4DC0-9A21-85B3F98FDE7C}" type="parTrans" cxnId="{887D9972-4785-4DD6-9021-EEC2CEA7B6E7}">
      <dgm:prSet/>
      <dgm:spPr/>
      <dgm:t>
        <a:bodyPr/>
        <a:lstStyle/>
        <a:p>
          <a:endParaRPr lang="fr-FR"/>
        </a:p>
      </dgm:t>
    </dgm:pt>
    <dgm:pt modelId="{5218B17B-41BC-4AEF-93F7-8854EC9ADA7D}" type="sibTrans" cxnId="{887D9972-4785-4DD6-9021-EEC2CEA7B6E7}">
      <dgm:prSet/>
      <dgm:spPr/>
      <dgm:t>
        <a:bodyPr/>
        <a:lstStyle/>
        <a:p>
          <a:endParaRPr lang="fr-FR"/>
        </a:p>
      </dgm:t>
    </dgm:pt>
    <dgm:pt modelId="{4F9B05BC-0D8F-4868-89E9-6C50080ADFA0}" type="pres">
      <dgm:prSet presAssocID="{AA0AAAA7-2681-4B99-92B3-5A50977493EA}" presName="Name0" presStyleCnt="0">
        <dgm:presLayoutVars>
          <dgm:chMax val="11"/>
          <dgm:chPref val="11"/>
          <dgm:dir/>
          <dgm:resizeHandles/>
        </dgm:presLayoutVars>
      </dgm:prSet>
      <dgm:spPr/>
      <dgm:t>
        <a:bodyPr/>
        <a:lstStyle/>
        <a:p>
          <a:endParaRPr lang="fr-FR"/>
        </a:p>
      </dgm:t>
    </dgm:pt>
    <dgm:pt modelId="{7E01A200-D9C7-4AFC-BB63-5556820303B4}" type="pres">
      <dgm:prSet presAssocID="{7BB9556C-D117-4D8A-A89E-AA071197CAF4}" presName="Accent4" presStyleCnt="0"/>
      <dgm:spPr/>
    </dgm:pt>
    <dgm:pt modelId="{7DF2171C-C244-4BF8-8913-208CF1EB6318}" type="pres">
      <dgm:prSet presAssocID="{7BB9556C-D117-4D8A-A89E-AA071197CAF4}" presName="Accent" presStyleLbl="node1" presStyleIdx="0" presStyleCnt="4"/>
      <dgm:spPr/>
    </dgm:pt>
    <dgm:pt modelId="{4D443068-29BB-4FFB-B132-56240F9A935F}" type="pres">
      <dgm:prSet presAssocID="{7BB9556C-D117-4D8A-A89E-AA071197CAF4}" presName="ParentBackground4" presStyleCnt="0"/>
      <dgm:spPr/>
    </dgm:pt>
    <dgm:pt modelId="{29C8B04C-26CD-42D1-A631-09629D01F222}" type="pres">
      <dgm:prSet presAssocID="{7BB9556C-D117-4D8A-A89E-AA071197CAF4}" presName="ParentBackground" presStyleLbl="fgAcc1" presStyleIdx="0" presStyleCnt="4"/>
      <dgm:spPr/>
      <dgm:t>
        <a:bodyPr/>
        <a:lstStyle/>
        <a:p>
          <a:endParaRPr lang="fr-FR"/>
        </a:p>
      </dgm:t>
    </dgm:pt>
    <dgm:pt modelId="{E0FEF05A-F5D8-40DE-BE2B-F163DA38CE84}" type="pres">
      <dgm:prSet presAssocID="{7BB9556C-D117-4D8A-A89E-AA071197CAF4}" presName="Child4" presStyleLbl="revTx" presStyleIdx="0" presStyleCnt="4">
        <dgm:presLayoutVars>
          <dgm:chMax val="0"/>
          <dgm:chPref val="0"/>
          <dgm:bulletEnabled val="1"/>
        </dgm:presLayoutVars>
      </dgm:prSet>
      <dgm:spPr/>
      <dgm:t>
        <a:bodyPr/>
        <a:lstStyle/>
        <a:p>
          <a:endParaRPr lang="fr-FR"/>
        </a:p>
      </dgm:t>
    </dgm:pt>
    <dgm:pt modelId="{0BD2C073-E777-44C1-801E-6F69245920B5}" type="pres">
      <dgm:prSet presAssocID="{7BB9556C-D117-4D8A-A89E-AA071197CAF4}" presName="Parent4" presStyleLbl="revTx" presStyleIdx="0" presStyleCnt="4">
        <dgm:presLayoutVars>
          <dgm:chMax val="1"/>
          <dgm:chPref val="1"/>
          <dgm:bulletEnabled val="1"/>
        </dgm:presLayoutVars>
      </dgm:prSet>
      <dgm:spPr/>
      <dgm:t>
        <a:bodyPr/>
        <a:lstStyle/>
        <a:p>
          <a:endParaRPr lang="fr-FR"/>
        </a:p>
      </dgm:t>
    </dgm:pt>
    <dgm:pt modelId="{4EB96262-E3C0-466C-9E25-96C0E7BE71CD}" type="pres">
      <dgm:prSet presAssocID="{990DAF06-6D0E-45E0-82E1-B745DAE58A74}" presName="Accent3" presStyleCnt="0"/>
      <dgm:spPr/>
    </dgm:pt>
    <dgm:pt modelId="{0BBBE052-7E97-4ACF-A969-605DFE12DB73}" type="pres">
      <dgm:prSet presAssocID="{990DAF06-6D0E-45E0-82E1-B745DAE58A74}" presName="Accent" presStyleLbl="node1" presStyleIdx="1" presStyleCnt="4"/>
      <dgm:spPr/>
    </dgm:pt>
    <dgm:pt modelId="{C1F83C72-7919-4601-9D02-93E1DCD42EEB}" type="pres">
      <dgm:prSet presAssocID="{990DAF06-6D0E-45E0-82E1-B745DAE58A74}" presName="ParentBackground3" presStyleCnt="0"/>
      <dgm:spPr/>
    </dgm:pt>
    <dgm:pt modelId="{093EE10C-392F-4B5C-A8ED-A519D39F0093}" type="pres">
      <dgm:prSet presAssocID="{990DAF06-6D0E-45E0-82E1-B745DAE58A74}" presName="ParentBackground" presStyleLbl="fgAcc1" presStyleIdx="1" presStyleCnt="4"/>
      <dgm:spPr/>
      <dgm:t>
        <a:bodyPr/>
        <a:lstStyle/>
        <a:p>
          <a:endParaRPr lang="fr-FR"/>
        </a:p>
      </dgm:t>
    </dgm:pt>
    <dgm:pt modelId="{BC280AE8-C690-4C65-91CE-F4E5AE7B8ED1}" type="pres">
      <dgm:prSet presAssocID="{990DAF06-6D0E-45E0-82E1-B745DAE58A74}" presName="Child3" presStyleLbl="revTx" presStyleIdx="1" presStyleCnt="4">
        <dgm:presLayoutVars>
          <dgm:chMax val="0"/>
          <dgm:chPref val="0"/>
          <dgm:bulletEnabled val="1"/>
        </dgm:presLayoutVars>
      </dgm:prSet>
      <dgm:spPr/>
      <dgm:t>
        <a:bodyPr/>
        <a:lstStyle/>
        <a:p>
          <a:endParaRPr lang="fr-FR"/>
        </a:p>
      </dgm:t>
    </dgm:pt>
    <dgm:pt modelId="{24418E5E-6FB0-499F-BD65-4819FD0D2B61}" type="pres">
      <dgm:prSet presAssocID="{990DAF06-6D0E-45E0-82E1-B745DAE58A74}" presName="Parent3" presStyleLbl="revTx" presStyleIdx="1" presStyleCnt="4">
        <dgm:presLayoutVars>
          <dgm:chMax val="1"/>
          <dgm:chPref val="1"/>
          <dgm:bulletEnabled val="1"/>
        </dgm:presLayoutVars>
      </dgm:prSet>
      <dgm:spPr/>
      <dgm:t>
        <a:bodyPr/>
        <a:lstStyle/>
        <a:p>
          <a:endParaRPr lang="fr-FR"/>
        </a:p>
      </dgm:t>
    </dgm:pt>
    <dgm:pt modelId="{2E2546B8-5C8B-4943-BD6B-4E42EC828D23}" type="pres">
      <dgm:prSet presAssocID="{8965E98E-863D-4F14-BE08-73CBC0900856}" presName="Accent2" presStyleCnt="0"/>
      <dgm:spPr/>
    </dgm:pt>
    <dgm:pt modelId="{B7BC39B9-BA90-44A8-B45F-BAEFA2B536E8}" type="pres">
      <dgm:prSet presAssocID="{8965E98E-863D-4F14-BE08-73CBC0900856}" presName="Accent" presStyleLbl="node1" presStyleIdx="2" presStyleCnt="4"/>
      <dgm:spPr/>
    </dgm:pt>
    <dgm:pt modelId="{0B0B14EE-981E-4980-A999-2FFFB0482A10}" type="pres">
      <dgm:prSet presAssocID="{8965E98E-863D-4F14-BE08-73CBC0900856}" presName="ParentBackground2" presStyleCnt="0"/>
      <dgm:spPr/>
    </dgm:pt>
    <dgm:pt modelId="{AA2A7F31-8633-4BAB-AB01-58BFD8FE1CC8}" type="pres">
      <dgm:prSet presAssocID="{8965E98E-863D-4F14-BE08-73CBC0900856}" presName="ParentBackground" presStyleLbl="fgAcc1" presStyleIdx="2" presStyleCnt="4"/>
      <dgm:spPr/>
      <dgm:t>
        <a:bodyPr/>
        <a:lstStyle/>
        <a:p>
          <a:endParaRPr lang="fr-FR"/>
        </a:p>
      </dgm:t>
    </dgm:pt>
    <dgm:pt modelId="{A5332671-F90A-4157-8D21-F6D838C9DB83}" type="pres">
      <dgm:prSet presAssocID="{8965E98E-863D-4F14-BE08-73CBC0900856}" presName="Child2" presStyleLbl="revTx" presStyleIdx="2" presStyleCnt="4">
        <dgm:presLayoutVars>
          <dgm:chMax val="0"/>
          <dgm:chPref val="0"/>
          <dgm:bulletEnabled val="1"/>
        </dgm:presLayoutVars>
      </dgm:prSet>
      <dgm:spPr/>
      <dgm:t>
        <a:bodyPr/>
        <a:lstStyle/>
        <a:p>
          <a:endParaRPr lang="fr-FR"/>
        </a:p>
      </dgm:t>
    </dgm:pt>
    <dgm:pt modelId="{E6CD8659-03A7-4371-8C18-664E33DAD834}" type="pres">
      <dgm:prSet presAssocID="{8965E98E-863D-4F14-BE08-73CBC0900856}" presName="Parent2" presStyleLbl="revTx" presStyleIdx="2" presStyleCnt="4">
        <dgm:presLayoutVars>
          <dgm:chMax val="1"/>
          <dgm:chPref val="1"/>
          <dgm:bulletEnabled val="1"/>
        </dgm:presLayoutVars>
      </dgm:prSet>
      <dgm:spPr/>
      <dgm:t>
        <a:bodyPr/>
        <a:lstStyle/>
        <a:p>
          <a:endParaRPr lang="fr-FR"/>
        </a:p>
      </dgm:t>
    </dgm:pt>
    <dgm:pt modelId="{8A1C61C1-4BB1-40CE-9590-171808C6D650}" type="pres">
      <dgm:prSet presAssocID="{607519EB-8A53-418D-A1AF-04A620A9251B}" presName="Accent1" presStyleCnt="0"/>
      <dgm:spPr/>
    </dgm:pt>
    <dgm:pt modelId="{7AB378B1-6A7C-42A1-A950-5F79F4BBC45D}" type="pres">
      <dgm:prSet presAssocID="{607519EB-8A53-418D-A1AF-04A620A9251B}" presName="Accent" presStyleLbl="node1" presStyleIdx="3" presStyleCnt="4"/>
      <dgm:spPr/>
    </dgm:pt>
    <dgm:pt modelId="{787146D2-2D75-4F37-97D0-AC5CE7D047C5}" type="pres">
      <dgm:prSet presAssocID="{607519EB-8A53-418D-A1AF-04A620A9251B}" presName="ParentBackground1" presStyleCnt="0"/>
      <dgm:spPr/>
    </dgm:pt>
    <dgm:pt modelId="{1AD34497-C872-44D8-9358-DFD4C44D6A01}" type="pres">
      <dgm:prSet presAssocID="{607519EB-8A53-418D-A1AF-04A620A9251B}" presName="ParentBackground" presStyleLbl="fgAcc1" presStyleIdx="3" presStyleCnt="4"/>
      <dgm:spPr/>
      <dgm:t>
        <a:bodyPr/>
        <a:lstStyle/>
        <a:p>
          <a:endParaRPr lang="fr-FR"/>
        </a:p>
      </dgm:t>
    </dgm:pt>
    <dgm:pt modelId="{1E798A62-3364-4FFE-94FA-DDB35CFCBD0D}" type="pres">
      <dgm:prSet presAssocID="{607519EB-8A53-418D-A1AF-04A620A9251B}" presName="Child1" presStyleLbl="revTx" presStyleIdx="3" presStyleCnt="4">
        <dgm:presLayoutVars>
          <dgm:chMax val="0"/>
          <dgm:chPref val="0"/>
          <dgm:bulletEnabled val="1"/>
        </dgm:presLayoutVars>
      </dgm:prSet>
      <dgm:spPr/>
      <dgm:t>
        <a:bodyPr/>
        <a:lstStyle/>
        <a:p>
          <a:endParaRPr lang="fr-FR"/>
        </a:p>
      </dgm:t>
    </dgm:pt>
    <dgm:pt modelId="{C17F8F97-5AB4-4131-8465-AC1368993A41}" type="pres">
      <dgm:prSet presAssocID="{607519EB-8A53-418D-A1AF-04A620A9251B}" presName="Parent1" presStyleLbl="revTx" presStyleIdx="3" presStyleCnt="4">
        <dgm:presLayoutVars>
          <dgm:chMax val="1"/>
          <dgm:chPref val="1"/>
          <dgm:bulletEnabled val="1"/>
        </dgm:presLayoutVars>
      </dgm:prSet>
      <dgm:spPr/>
      <dgm:t>
        <a:bodyPr/>
        <a:lstStyle/>
        <a:p>
          <a:endParaRPr lang="fr-FR"/>
        </a:p>
      </dgm:t>
    </dgm:pt>
  </dgm:ptLst>
  <dgm:cxnLst>
    <dgm:cxn modelId="{DBF9AFB8-7BAB-401C-A4F1-27C29CD5FEA6}" type="presOf" srcId="{7BB9556C-D117-4D8A-A89E-AA071197CAF4}" destId="{29C8B04C-26CD-42D1-A631-09629D01F222}" srcOrd="0" destOrd="0" presId="urn:microsoft.com/office/officeart/2011/layout/CircleProcess"/>
    <dgm:cxn modelId="{49C53C7A-02DF-4A61-B26D-F0E9185195B5}" type="presOf" srcId="{2B130C7E-1F2C-4E17-935B-ACA15A1D100C}" destId="{1E798A62-3364-4FFE-94FA-DDB35CFCBD0D}" srcOrd="0" destOrd="3" presId="urn:microsoft.com/office/officeart/2011/layout/CircleProcess"/>
    <dgm:cxn modelId="{21BFF229-1AC3-44F8-A401-813B8CD91AA5}" srcId="{990DAF06-6D0E-45E0-82E1-B745DAE58A74}" destId="{8F7297AA-A38F-4D85-AB0D-50993A64BEFE}" srcOrd="0" destOrd="0" parTransId="{4A37B9D7-DAA6-456E-8658-208E2297AC22}" sibTransId="{9D3129AA-6121-449B-8556-C2CE946FD75C}"/>
    <dgm:cxn modelId="{39DA1D3B-E310-401A-91BE-1E94A2BDDFF0}" type="presOf" srcId="{D3528676-AB5A-453D-9710-C4237B2A83E5}" destId="{BC280AE8-C690-4C65-91CE-F4E5AE7B8ED1}" srcOrd="0" destOrd="2" presId="urn:microsoft.com/office/officeart/2011/layout/CircleProcess"/>
    <dgm:cxn modelId="{DA1FC75A-9879-431D-B712-B1262E9410C5}" srcId="{607519EB-8A53-418D-A1AF-04A620A9251B}" destId="{C689A5AF-C1E7-4528-8FCD-D88F7239A12A}" srcOrd="0" destOrd="0" parTransId="{ADCD6E0B-B5A5-4E6A-A23B-D82FFAC6646A}" sibTransId="{7C8C3F8D-1954-490C-8619-81EDA0C8DFE1}"/>
    <dgm:cxn modelId="{338A0E56-DB3C-404E-8180-2D7C59CC9D52}" srcId="{990DAF06-6D0E-45E0-82E1-B745DAE58A74}" destId="{D3528676-AB5A-453D-9710-C4237B2A83E5}" srcOrd="2" destOrd="0" parTransId="{4A25F51C-6ED3-41C3-8315-2314665EA625}" sibTransId="{932A45D3-A6E1-46E8-AA52-3DDD5A6FFCCB}"/>
    <dgm:cxn modelId="{74E6E8E5-376C-471E-902A-5A92E2747CAC}" type="presOf" srcId="{AA0AAAA7-2681-4B99-92B3-5A50977493EA}" destId="{4F9B05BC-0D8F-4868-89E9-6C50080ADFA0}" srcOrd="0" destOrd="0" presId="urn:microsoft.com/office/officeart/2011/layout/CircleProcess"/>
    <dgm:cxn modelId="{35EB3D4C-3667-4BD0-B9A4-2594F5D1C597}" type="presOf" srcId="{8965E98E-863D-4F14-BE08-73CBC0900856}" destId="{AA2A7F31-8633-4BAB-AB01-58BFD8FE1CC8}" srcOrd="0" destOrd="0" presId="urn:microsoft.com/office/officeart/2011/layout/CircleProcess"/>
    <dgm:cxn modelId="{33CF6914-7CFA-4A43-BE3B-E7BB27122350}" srcId="{607519EB-8A53-418D-A1AF-04A620A9251B}" destId="{B041C12C-A120-4B7F-8095-715F18A84CC7}" srcOrd="1" destOrd="0" parTransId="{F3925148-7E05-42F6-A944-AD32B78FC312}" sibTransId="{1B8B3C93-01E2-4937-A7B6-E541A6A286AC}"/>
    <dgm:cxn modelId="{CE84C243-5906-44B6-BB30-40B75267D540}" srcId="{607519EB-8A53-418D-A1AF-04A620A9251B}" destId="{2B130C7E-1F2C-4E17-935B-ACA15A1D100C}" srcOrd="3" destOrd="0" parTransId="{A3AA9A91-5E42-423F-AC17-182C9AD50D27}" sibTransId="{0E608B30-5A54-46AF-90B6-9C0E4762C311}"/>
    <dgm:cxn modelId="{27AE36F1-F238-4943-AB3B-4BB95ED911AF}" type="presOf" srcId="{EEB6675C-C41E-4815-ACF3-3E5A7ED1690A}" destId="{BC280AE8-C690-4C65-91CE-F4E5AE7B8ED1}" srcOrd="0" destOrd="1" presId="urn:microsoft.com/office/officeart/2011/layout/CircleProcess"/>
    <dgm:cxn modelId="{6B8E81C5-4FF7-472D-A3BB-46103D6A2559}" type="presOf" srcId="{8F7297AA-A38F-4D85-AB0D-50993A64BEFE}" destId="{BC280AE8-C690-4C65-91CE-F4E5AE7B8ED1}" srcOrd="0" destOrd="0" presId="urn:microsoft.com/office/officeart/2011/layout/CircleProcess"/>
    <dgm:cxn modelId="{10513B50-4BD9-4708-A85C-B6705EDDB875}" type="presOf" srcId="{ABEFE30E-5F60-43FC-819F-CA9253C7C945}" destId="{A5332671-F90A-4157-8D21-F6D838C9DB83}" srcOrd="0" destOrd="1" presId="urn:microsoft.com/office/officeart/2011/layout/CircleProcess"/>
    <dgm:cxn modelId="{E27619BA-B620-41EC-BF27-354B240F9D9C}" type="presOf" srcId="{BD7C10DC-CE57-4DF6-95AE-DB89F0077138}" destId="{A5332671-F90A-4157-8D21-F6D838C9DB83}" srcOrd="0" destOrd="0" presId="urn:microsoft.com/office/officeart/2011/layout/CircleProcess"/>
    <dgm:cxn modelId="{3D65B9A1-E662-4176-8273-0D875E67D657}" type="presOf" srcId="{990DAF06-6D0E-45E0-82E1-B745DAE58A74}" destId="{093EE10C-392F-4B5C-A8ED-A519D39F0093}" srcOrd="0" destOrd="0" presId="urn:microsoft.com/office/officeart/2011/layout/CircleProcess"/>
    <dgm:cxn modelId="{F2E3FDD1-5F0C-4E2C-9D72-6838513AE7BD}" srcId="{990DAF06-6D0E-45E0-82E1-B745DAE58A74}" destId="{EEB6675C-C41E-4815-ACF3-3E5A7ED1690A}" srcOrd="1" destOrd="0" parTransId="{A24F901A-1F89-4EA0-8C44-09BA3147E621}" sibTransId="{8FFB09AE-8F52-422A-8411-5D511B0D539B}"/>
    <dgm:cxn modelId="{0ED9F7EA-62DB-4ECD-9582-5FFD92522AAC}" type="presOf" srcId="{C689A5AF-C1E7-4528-8FCD-D88F7239A12A}" destId="{1E798A62-3364-4FFE-94FA-DDB35CFCBD0D}" srcOrd="0" destOrd="0" presId="urn:microsoft.com/office/officeart/2011/layout/CircleProcess"/>
    <dgm:cxn modelId="{AC09948D-4E2A-4DB9-AFF9-B5167C3E7AF3}" type="presOf" srcId="{772CCBCB-61EA-463E-A9EA-7AE76149F382}" destId="{E0FEF05A-F5D8-40DE-BE2B-F163DA38CE84}" srcOrd="0" destOrd="0" presId="urn:microsoft.com/office/officeart/2011/layout/CircleProcess"/>
    <dgm:cxn modelId="{70DDE39D-9DA9-480A-80D1-02D2320238FD}" srcId="{8965E98E-863D-4F14-BE08-73CBC0900856}" destId="{BD7C10DC-CE57-4DF6-95AE-DB89F0077138}" srcOrd="0" destOrd="0" parTransId="{A6D23896-D757-4C14-B410-F50D87CBB118}" sibTransId="{1D407139-6927-4AC4-ACB3-26D088A72909}"/>
    <dgm:cxn modelId="{EF46E1DA-7F3C-4127-A84E-F57E3F4FB3E4}" type="presOf" srcId="{9D91DECC-6222-4C4A-AF8E-51CC43872A46}" destId="{1E798A62-3364-4FFE-94FA-DDB35CFCBD0D}" srcOrd="0" destOrd="2" presId="urn:microsoft.com/office/officeart/2011/layout/CircleProcess"/>
    <dgm:cxn modelId="{3A387544-79C4-4EB3-B6FA-3BD011DB9A2C}" type="presOf" srcId="{903394EC-12BD-4F9D-9442-150E49CE9F80}" destId="{A5332671-F90A-4157-8D21-F6D838C9DB83}" srcOrd="0" destOrd="2" presId="urn:microsoft.com/office/officeart/2011/layout/CircleProcess"/>
    <dgm:cxn modelId="{364B00A4-5D48-4B3A-B2EB-DEE425E2F92E}" srcId="{607519EB-8A53-418D-A1AF-04A620A9251B}" destId="{9D91DECC-6222-4C4A-AF8E-51CC43872A46}" srcOrd="2" destOrd="0" parTransId="{0B67BF56-B195-4519-9E6B-A3AAC8739041}" sibTransId="{DC9679A5-5744-4D6C-B831-BE79BB056E0D}"/>
    <dgm:cxn modelId="{FA77A0F5-ED86-4A0D-A79E-512C236ABB42}" type="presOf" srcId="{7BB9556C-D117-4D8A-A89E-AA071197CAF4}" destId="{0BD2C073-E777-44C1-801E-6F69245920B5}" srcOrd="1" destOrd="0" presId="urn:microsoft.com/office/officeart/2011/layout/CircleProcess"/>
    <dgm:cxn modelId="{BC6020BA-A8A5-4EC2-AC33-32F983B9BE76}" srcId="{8965E98E-863D-4F14-BE08-73CBC0900856}" destId="{903394EC-12BD-4F9D-9442-150E49CE9F80}" srcOrd="2" destOrd="0" parTransId="{7CE7100B-C543-4053-A7FF-839953710769}" sibTransId="{7BFE4B1C-4D99-40FA-BE25-F67164D50DB3}"/>
    <dgm:cxn modelId="{887D9972-4785-4DD6-9021-EEC2CEA7B6E7}" srcId="{7BB9556C-D117-4D8A-A89E-AA071197CAF4}" destId="{772CCBCB-61EA-463E-A9EA-7AE76149F382}" srcOrd="0" destOrd="0" parTransId="{0455F111-5BCC-4DC0-9A21-85B3F98FDE7C}" sibTransId="{5218B17B-41BC-4AEF-93F7-8854EC9ADA7D}"/>
    <dgm:cxn modelId="{B5FD22FC-6CED-4A6F-9851-131AC5DE764C}" type="presOf" srcId="{B041C12C-A120-4B7F-8095-715F18A84CC7}" destId="{1E798A62-3364-4FFE-94FA-DDB35CFCBD0D}" srcOrd="0" destOrd="1" presId="urn:microsoft.com/office/officeart/2011/layout/CircleProcess"/>
    <dgm:cxn modelId="{29989453-EFE3-4B0E-9ED8-7622647E6602}" srcId="{AA0AAAA7-2681-4B99-92B3-5A50977493EA}" destId="{990DAF06-6D0E-45E0-82E1-B745DAE58A74}" srcOrd="2" destOrd="0" parTransId="{62339B9D-7309-42F7-BECE-7472A9E97C27}" sibTransId="{545615F8-02A2-47B5-A38D-D8408740B595}"/>
    <dgm:cxn modelId="{DCA6665B-74EE-4257-A554-A8657637F370}" srcId="{AA0AAAA7-2681-4B99-92B3-5A50977493EA}" destId="{8965E98E-863D-4F14-BE08-73CBC0900856}" srcOrd="1" destOrd="0" parTransId="{C484D8D4-28A3-45DF-AB5F-AF2403C69E98}" sibTransId="{C635173F-E396-4457-BC95-67B76A96C7BF}"/>
    <dgm:cxn modelId="{FBBBE010-6F6C-4E5D-8E5D-1055681AC101}" type="presOf" srcId="{990DAF06-6D0E-45E0-82E1-B745DAE58A74}" destId="{24418E5E-6FB0-499F-BD65-4819FD0D2B61}" srcOrd="1" destOrd="0" presId="urn:microsoft.com/office/officeart/2011/layout/CircleProcess"/>
    <dgm:cxn modelId="{FE409C9B-F654-4002-84F8-E4E4A39B9A77}" type="presOf" srcId="{607519EB-8A53-418D-A1AF-04A620A9251B}" destId="{1AD34497-C872-44D8-9358-DFD4C44D6A01}" srcOrd="0" destOrd="0" presId="urn:microsoft.com/office/officeart/2011/layout/CircleProcess"/>
    <dgm:cxn modelId="{482E4ECB-B566-40BE-AF46-F617A010B851}" srcId="{AA0AAAA7-2681-4B99-92B3-5A50977493EA}" destId="{7BB9556C-D117-4D8A-A89E-AA071197CAF4}" srcOrd="3" destOrd="0" parTransId="{65DE3408-201A-44AB-A79A-5845FC683C0B}" sibTransId="{920182EB-DD1F-47A7-B65F-0E0F13F84C3F}"/>
    <dgm:cxn modelId="{34FD1FCF-24DF-498D-AEB8-DBF2FF6C610E}" type="presOf" srcId="{607519EB-8A53-418D-A1AF-04A620A9251B}" destId="{C17F8F97-5AB4-4131-8465-AC1368993A41}" srcOrd="1" destOrd="0" presId="urn:microsoft.com/office/officeart/2011/layout/CircleProcess"/>
    <dgm:cxn modelId="{798D3EBA-CF95-4EFF-A89D-DAA40EC534AB}" type="presOf" srcId="{8965E98E-863D-4F14-BE08-73CBC0900856}" destId="{E6CD8659-03A7-4371-8C18-664E33DAD834}" srcOrd="1" destOrd="0" presId="urn:microsoft.com/office/officeart/2011/layout/CircleProcess"/>
    <dgm:cxn modelId="{44FBB78D-E0EB-4B4E-AFA0-7DCAB88AA207}" srcId="{AA0AAAA7-2681-4B99-92B3-5A50977493EA}" destId="{607519EB-8A53-418D-A1AF-04A620A9251B}" srcOrd="0" destOrd="0" parTransId="{3CAC50F7-1DE0-434D-A060-5ACFDD13CABC}" sibTransId="{7B68F267-A911-4753-8938-D78CF3E9A4F7}"/>
    <dgm:cxn modelId="{3318B578-513B-41BE-BD13-AF3A373196E1}" srcId="{8965E98E-863D-4F14-BE08-73CBC0900856}" destId="{ABEFE30E-5F60-43FC-819F-CA9253C7C945}" srcOrd="1" destOrd="0" parTransId="{3028EA2D-771D-48FD-977C-298BA283696E}" sibTransId="{7D39A7EC-B47B-4EE8-837E-CC9F0B285D2D}"/>
    <dgm:cxn modelId="{5586FED8-D2F0-454F-BFC4-B22493970CB5}" type="presParOf" srcId="{4F9B05BC-0D8F-4868-89E9-6C50080ADFA0}" destId="{7E01A200-D9C7-4AFC-BB63-5556820303B4}" srcOrd="0" destOrd="0" presId="urn:microsoft.com/office/officeart/2011/layout/CircleProcess"/>
    <dgm:cxn modelId="{2A1C0D56-F2E5-451E-8FD2-B07C5A8EAA4B}" type="presParOf" srcId="{7E01A200-D9C7-4AFC-BB63-5556820303B4}" destId="{7DF2171C-C244-4BF8-8913-208CF1EB6318}" srcOrd="0" destOrd="0" presId="urn:microsoft.com/office/officeart/2011/layout/CircleProcess"/>
    <dgm:cxn modelId="{CD5CB873-03C2-4B0B-BA9B-6BECD6B242CA}" type="presParOf" srcId="{4F9B05BC-0D8F-4868-89E9-6C50080ADFA0}" destId="{4D443068-29BB-4FFB-B132-56240F9A935F}" srcOrd="1" destOrd="0" presId="urn:microsoft.com/office/officeart/2011/layout/CircleProcess"/>
    <dgm:cxn modelId="{658CDBF7-946A-4F59-9FEE-CFC6D4FA7853}" type="presParOf" srcId="{4D443068-29BB-4FFB-B132-56240F9A935F}" destId="{29C8B04C-26CD-42D1-A631-09629D01F222}" srcOrd="0" destOrd="0" presId="urn:microsoft.com/office/officeart/2011/layout/CircleProcess"/>
    <dgm:cxn modelId="{BDCB5735-9AE1-47DE-BC86-637A4616EA4E}" type="presParOf" srcId="{4F9B05BC-0D8F-4868-89E9-6C50080ADFA0}" destId="{E0FEF05A-F5D8-40DE-BE2B-F163DA38CE84}" srcOrd="2" destOrd="0" presId="urn:microsoft.com/office/officeart/2011/layout/CircleProcess"/>
    <dgm:cxn modelId="{318E1092-496C-4F2E-8D8D-7ABA73666BB2}" type="presParOf" srcId="{4F9B05BC-0D8F-4868-89E9-6C50080ADFA0}" destId="{0BD2C073-E777-44C1-801E-6F69245920B5}" srcOrd="3" destOrd="0" presId="urn:microsoft.com/office/officeart/2011/layout/CircleProcess"/>
    <dgm:cxn modelId="{7AB601FB-B626-4530-8CE9-7AA10A51CA0C}" type="presParOf" srcId="{4F9B05BC-0D8F-4868-89E9-6C50080ADFA0}" destId="{4EB96262-E3C0-466C-9E25-96C0E7BE71CD}" srcOrd="4" destOrd="0" presId="urn:microsoft.com/office/officeart/2011/layout/CircleProcess"/>
    <dgm:cxn modelId="{DAD78615-8F5F-4ACD-98E5-6C57BFB9018A}" type="presParOf" srcId="{4EB96262-E3C0-466C-9E25-96C0E7BE71CD}" destId="{0BBBE052-7E97-4ACF-A969-605DFE12DB73}" srcOrd="0" destOrd="0" presId="urn:microsoft.com/office/officeart/2011/layout/CircleProcess"/>
    <dgm:cxn modelId="{037F8E66-8F90-422F-BFCA-323B7458C649}" type="presParOf" srcId="{4F9B05BC-0D8F-4868-89E9-6C50080ADFA0}" destId="{C1F83C72-7919-4601-9D02-93E1DCD42EEB}" srcOrd="5" destOrd="0" presId="urn:microsoft.com/office/officeart/2011/layout/CircleProcess"/>
    <dgm:cxn modelId="{C7814F45-2051-4A0D-BA06-75EE7CF57816}" type="presParOf" srcId="{C1F83C72-7919-4601-9D02-93E1DCD42EEB}" destId="{093EE10C-392F-4B5C-A8ED-A519D39F0093}" srcOrd="0" destOrd="0" presId="urn:microsoft.com/office/officeart/2011/layout/CircleProcess"/>
    <dgm:cxn modelId="{1081BC17-8EE4-4E1C-8A35-76AC480F698A}" type="presParOf" srcId="{4F9B05BC-0D8F-4868-89E9-6C50080ADFA0}" destId="{BC280AE8-C690-4C65-91CE-F4E5AE7B8ED1}" srcOrd="6" destOrd="0" presId="urn:microsoft.com/office/officeart/2011/layout/CircleProcess"/>
    <dgm:cxn modelId="{F8003F21-2956-4108-912E-B6C8D5B9C0C6}" type="presParOf" srcId="{4F9B05BC-0D8F-4868-89E9-6C50080ADFA0}" destId="{24418E5E-6FB0-499F-BD65-4819FD0D2B61}" srcOrd="7" destOrd="0" presId="urn:microsoft.com/office/officeart/2011/layout/CircleProcess"/>
    <dgm:cxn modelId="{D5F80AFF-8E51-42EC-A038-7F1DEA1E92EF}" type="presParOf" srcId="{4F9B05BC-0D8F-4868-89E9-6C50080ADFA0}" destId="{2E2546B8-5C8B-4943-BD6B-4E42EC828D23}" srcOrd="8" destOrd="0" presId="urn:microsoft.com/office/officeart/2011/layout/CircleProcess"/>
    <dgm:cxn modelId="{E7E51924-37B6-4CBB-9F82-D1BC302F8C93}" type="presParOf" srcId="{2E2546B8-5C8B-4943-BD6B-4E42EC828D23}" destId="{B7BC39B9-BA90-44A8-B45F-BAEFA2B536E8}" srcOrd="0" destOrd="0" presId="urn:microsoft.com/office/officeart/2011/layout/CircleProcess"/>
    <dgm:cxn modelId="{10A41B3A-0E6D-47CC-950A-D642EC6D4639}" type="presParOf" srcId="{4F9B05BC-0D8F-4868-89E9-6C50080ADFA0}" destId="{0B0B14EE-981E-4980-A999-2FFFB0482A10}" srcOrd="9" destOrd="0" presId="urn:microsoft.com/office/officeart/2011/layout/CircleProcess"/>
    <dgm:cxn modelId="{8E194C14-8498-4B8D-B43B-C43D0A175F8A}" type="presParOf" srcId="{0B0B14EE-981E-4980-A999-2FFFB0482A10}" destId="{AA2A7F31-8633-4BAB-AB01-58BFD8FE1CC8}" srcOrd="0" destOrd="0" presId="urn:microsoft.com/office/officeart/2011/layout/CircleProcess"/>
    <dgm:cxn modelId="{38014D93-C743-4283-A281-E5850CFEDBB9}" type="presParOf" srcId="{4F9B05BC-0D8F-4868-89E9-6C50080ADFA0}" destId="{A5332671-F90A-4157-8D21-F6D838C9DB83}" srcOrd="10" destOrd="0" presId="urn:microsoft.com/office/officeart/2011/layout/CircleProcess"/>
    <dgm:cxn modelId="{A21E2607-1E2E-41C2-9A30-3DDEF94FA3E8}" type="presParOf" srcId="{4F9B05BC-0D8F-4868-89E9-6C50080ADFA0}" destId="{E6CD8659-03A7-4371-8C18-664E33DAD834}" srcOrd="11" destOrd="0" presId="urn:microsoft.com/office/officeart/2011/layout/CircleProcess"/>
    <dgm:cxn modelId="{8B036F52-32C8-436A-BABA-998102AD3B72}" type="presParOf" srcId="{4F9B05BC-0D8F-4868-89E9-6C50080ADFA0}" destId="{8A1C61C1-4BB1-40CE-9590-171808C6D650}" srcOrd="12" destOrd="0" presId="urn:microsoft.com/office/officeart/2011/layout/CircleProcess"/>
    <dgm:cxn modelId="{045C9480-B3EA-484D-B71C-5E786FAFF3F6}" type="presParOf" srcId="{8A1C61C1-4BB1-40CE-9590-171808C6D650}" destId="{7AB378B1-6A7C-42A1-A950-5F79F4BBC45D}" srcOrd="0" destOrd="0" presId="urn:microsoft.com/office/officeart/2011/layout/CircleProcess"/>
    <dgm:cxn modelId="{1854B990-873C-4293-A2E7-9A7AF23B6F25}" type="presParOf" srcId="{4F9B05BC-0D8F-4868-89E9-6C50080ADFA0}" destId="{787146D2-2D75-4F37-97D0-AC5CE7D047C5}" srcOrd="13" destOrd="0" presId="urn:microsoft.com/office/officeart/2011/layout/CircleProcess"/>
    <dgm:cxn modelId="{6233F48C-4FA4-4710-9D3E-73FA75472778}" type="presParOf" srcId="{787146D2-2D75-4F37-97D0-AC5CE7D047C5}" destId="{1AD34497-C872-44D8-9358-DFD4C44D6A01}" srcOrd="0" destOrd="0" presId="urn:microsoft.com/office/officeart/2011/layout/CircleProcess"/>
    <dgm:cxn modelId="{AD2D2575-0045-4FCF-BD6F-1301B0C35BAF}" type="presParOf" srcId="{4F9B05BC-0D8F-4868-89E9-6C50080ADFA0}" destId="{1E798A62-3364-4FFE-94FA-DDB35CFCBD0D}" srcOrd="14" destOrd="0" presId="urn:microsoft.com/office/officeart/2011/layout/CircleProcess"/>
    <dgm:cxn modelId="{E75D6C44-A034-4414-9FCF-B956CC5BDE2A}" type="presParOf" srcId="{4F9B05BC-0D8F-4868-89E9-6C50080ADFA0}" destId="{C17F8F97-5AB4-4131-8465-AC1368993A41}" srcOrd="15" destOrd="0" presId="urn:microsoft.com/office/officeart/2011/layout/Circle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9E03E81-276A-4873-874D-7AED25F8D7E3}" type="doc">
      <dgm:prSet loTypeId="urn:microsoft.com/office/officeart/2005/8/layout/list1" loCatId="list" qsTypeId="urn:microsoft.com/office/officeart/2005/8/quickstyle/3d4" qsCatId="3D" csTypeId="urn:microsoft.com/office/officeart/2005/8/colors/colorful2" csCatId="colorful" phldr="1"/>
      <dgm:spPr/>
      <dgm:t>
        <a:bodyPr/>
        <a:lstStyle/>
        <a:p>
          <a:endParaRPr lang="fr-FR"/>
        </a:p>
      </dgm:t>
    </dgm:pt>
    <dgm:pt modelId="{987C67C1-F60B-4451-881B-2301574CAC26}">
      <dgm:prSet phldrT="[Texte]"/>
      <dgm:spPr/>
      <dgm:t>
        <a:bodyPr/>
        <a:lstStyle/>
        <a:p>
          <a:r>
            <a:rPr lang="fr-FR" b="1" dirty="0" smtClean="0"/>
            <a:t>1.Les tribunaux administratifs</a:t>
          </a:r>
          <a:endParaRPr lang="fr-FR" dirty="0"/>
        </a:p>
      </dgm:t>
    </dgm:pt>
    <dgm:pt modelId="{97E18BD8-D5FE-4BD4-BCE1-CDBD4060BDD5}" type="parTrans" cxnId="{AEF342F3-30E4-42BD-B832-3A93709657A8}">
      <dgm:prSet/>
      <dgm:spPr/>
      <dgm:t>
        <a:bodyPr/>
        <a:lstStyle/>
        <a:p>
          <a:endParaRPr lang="fr-FR"/>
        </a:p>
      </dgm:t>
    </dgm:pt>
    <dgm:pt modelId="{BDE4AB4E-9EAB-4A52-AEA1-B177FB5A6249}" type="sibTrans" cxnId="{AEF342F3-30E4-42BD-B832-3A93709657A8}">
      <dgm:prSet/>
      <dgm:spPr/>
      <dgm:t>
        <a:bodyPr/>
        <a:lstStyle/>
        <a:p>
          <a:endParaRPr lang="fr-FR"/>
        </a:p>
      </dgm:t>
    </dgm:pt>
    <dgm:pt modelId="{66C9A0B8-E891-4DBB-BEED-A5DFFBB75E79}">
      <dgm:prSet phldrT="[Texte]"/>
      <dgm:spPr/>
      <dgm:t>
        <a:bodyPr/>
        <a:lstStyle/>
        <a:p>
          <a:r>
            <a:rPr lang="fr-FR" dirty="0" smtClean="0"/>
            <a:t>Recours a un avocat facultatif</a:t>
          </a:r>
          <a:endParaRPr lang="fr-FR" dirty="0"/>
        </a:p>
      </dgm:t>
    </dgm:pt>
    <dgm:pt modelId="{CC5E291A-7383-4EE8-93D3-0C420128BB45}" type="parTrans" cxnId="{092137BC-2135-4B2D-8152-95590B370C6C}">
      <dgm:prSet/>
      <dgm:spPr/>
      <dgm:t>
        <a:bodyPr/>
        <a:lstStyle/>
        <a:p>
          <a:endParaRPr lang="fr-FR"/>
        </a:p>
      </dgm:t>
    </dgm:pt>
    <dgm:pt modelId="{CAF6C64A-6059-4BF0-A232-F2BA81023DA9}" type="sibTrans" cxnId="{092137BC-2135-4B2D-8152-95590B370C6C}">
      <dgm:prSet/>
      <dgm:spPr/>
      <dgm:t>
        <a:bodyPr/>
        <a:lstStyle/>
        <a:p>
          <a:endParaRPr lang="fr-FR"/>
        </a:p>
      </dgm:t>
    </dgm:pt>
    <dgm:pt modelId="{FEA50600-4000-4148-84A9-9C8EDFEDFCC6}">
      <dgm:prSet phldrT="[Texte]"/>
      <dgm:spPr/>
      <dgm:t>
        <a:bodyPr/>
        <a:lstStyle/>
        <a:p>
          <a:r>
            <a:rPr lang="fr-FR" b="1" dirty="0" smtClean="0"/>
            <a:t>2.Les Cours administratives d’appel</a:t>
          </a:r>
          <a:endParaRPr lang="fr-FR" dirty="0"/>
        </a:p>
      </dgm:t>
    </dgm:pt>
    <dgm:pt modelId="{94F9E126-2365-45EA-89C2-F4BE4B7C4438}" type="parTrans" cxnId="{4077440E-90AB-4EFE-B9ED-47E2B3A88597}">
      <dgm:prSet/>
      <dgm:spPr/>
      <dgm:t>
        <a:bodyPr/>
        <a:lstStyle/>
        <a:p>
          <a:endParaRPr lang="fr-FR"/>
        </a:p>
      </dgm:t>
    </dgm:pt>
    <dgm:pt modelId="{550CF21F-27F2-47A1-90F3-CE21B1CA8B2D}" type="sibTrans" cxnId="{4077440E-90AB-4EFE-B9ED-47E2B3A88597}">
      <dgm:prSet/>
      <dgm:spPr/>
      <dgm:t>
        <a:bodyPr/>
        <a:lstStyle/>
        <a:p>
          <a:endParaRPr lang="fr-FR"/>
        </a:p>
      </dgm:t>
    </dgm:pt>
    <dgm:pt modelId="{BE720EB2-11B0-48F8-A829-BB375EBE1DFB}">
      <dgm:prSet phldrT="[Texte]"/>
      <dgm:spPr/>
      <dgm:t>
        <a:bodyPr/>
        <a:lstStyle/>
        <a:p>
          <a:r>
            <a:rPr lang="fr-FR" dirty="0" smtClean="0"/>
            <a:t>appel des jugements rendus en premier ressort par les tribunaux administratifs.</a:t>
          </a:r>
          <a:endParaRPr lang="fr-FR" dirty="0"/>
        </a:p>
      </dgm:t>
    </dgm:pt>
    <dgm:pt modelId="{4F269A91-45C2-4908-BAC1-9F02951D557D}" type="parTrans" cxnId="{449A1C64-2613-455E-B5FA-1FD119D33361}">
      <dgm:prSet/>
      <dgm:spPr/>
      <dgm:t>
        <a:bodyPr/>
        <a:lstStyle/>
        <a:p>
          <a:endParaRPr lang="fr-FR"/>
        </a:p>
      </dgm:t>
    </dgm:pt>
    <dgm:pt modelId="{36A921CC-E219-400E-B3BA-E833D25ECC0A}" type="sibTrans" cxnId="{449A1C64-2613-455E-B5FA-1FD119D33361}">
      <dgm:prSet/>
      <dgm:spPr/>
      <dgm:t>
        <a:bodyPr/>
        <a:lstStyle/>
        <a:p>
          <a:endParaRPr lang="fr-FR"/>
        </a:p>
      </dgm:t>
    </dgm:pt>
    <dgm:pt modelId="{576963E8-0FFE-4533-AB3B-D7B6D3FDF851}">
      <dgm:prSet phldrT="[Texte]"/>
      <dgm:spPr/>
      <dgm:t>
        <a:bodyPr/>
        <a:lstStyle/>
        <a:p>
          <a:r>
            <a:rPr lang="fr-FR" b="1" dirty="0" smtClean="0"/>
            <a:t>3.Le conseil d’Etat</a:t>
          </a:r>
          <a:endParaRPr lang="fr-FR" dirty="0"/>
        </a:p>
      </dgm:t>
    </dgm:pt>
    <dgm:pt modelId="{B7476CBC-3272-412B-AF94-2DB4408820FF}" type="parTrans" cxnId="{3A960A8B-6906-4E9C-96EF-210C4D3BDC48}">
      <dgm:prSet/>
      <dgm:spPr/>
      <dgm:t>
        <a:bodyPr/>
        <a:lstStyle/>
        <a:p>
          <a:endParaRPr lang="fr-FR"/>
        </a:p>
      </dgm:t>
    </dgm:pt>
    <dgm:pt modelId="{E977A170-C2A4-4FF6-89CA-C1A59DDCCBAE}" type="sibTrans" cxnId="{3A960A8B-6906-4E9C-96EF-210C4D3BDC48}">
      <dgm:prSet/>
      <dgm:spPr/>
      <dgm:t>
        <a:bodyPr/>
        <a:lstStyle/>
        <a:p>
          <a:endParaRPr lang="fr-FR"/>
        </a:p>
      </dgm:t>
    </dgm:pt>
    <dgm:pt modelId="{F3AB6556-1232-4F81-910D-EA7CB1BD3AB6}">
      <dgm:prSet phldrT="[Texte]"/>
      <dgm:spPr/>
      <dgm:t>
        <a:bodyPr/>
        <a:lstStyle/>
        <a:p>
          <a:r>
            <a:rPr lang="fr-FR" dirty="0" smtClean="0"/>
            <a:t>pour statuer sur les recours en cassation rendus en dernier ressort par toutes les juridictions administratives</a:t>
          </a:r>
          <a:endParaRPr lang="fr-FR" dirty="0"/>
        </a:p>
      </dgm:t>
    </dgm:pt>
    <dgm:pt modelId="{08AB885B-E158-4783-9070-00FF5E053E4F}" type="parTrans" cxnId="{0D4752DB-6FAD-48D2-8981-70914C699A0A}">
      <dgm:prSet/>
      <dgm:spPr/>
      <dgm:t>
        <a:bodyPr/>
        <a:lstStyle/>
        <a:p>
          <a:endParaRPr lang="fr-FR"/>
        </a:p>
      </dgm:t>
    </dgm:pt>
    <dgm:pt modelId="{478103D7-C2D3-4CD0-A410-442B077E2335}" type="sibTrans" cxnId="{0D4752DB-6FAD-48D2-8981-70914C699A0A}">
      <dgm:prSet/>
      <dgm:spPr/>
      <dgm:t>
        <a:bodyPr/>
        <a:lstStyle/>
        <a:p>
          <a:endParaRPr lang="fr-FR"/>
        </a:p>
      </dgm:t>
    </dgm:pt>
    <dgm:pt modelId="{8741D8C4-BD70-4DCA-A3F9-C50F992C0CCA}" type="pres">
      <dgm:prSet presAssocID="{39E03E81-276A-4873-874D-7AED25F8D7E3}" presName="linear" presStyleCnt="0">
        <dgm:presLayoutVars>
          <dgm:dir/>
          <dgm:animLvl val="lvl"/>
          <dgm:resizeHandles val="exact"/>
        </dgm:presLayoutVars>
      </dgm:prSet>
      <dgm:spPr/>
      <dgm:t>
        <a:bodyPr/>
        <a:lstStyle/>
        <a:p>
          <a:endParaRPr lang="fr-FR"/>
        </a:p>
      </dgm:t>
    </dgm:pt>
    <dgm:pt modelId="{4FACAC43-5950-4E09-9C61-093EF3784171}" type="pres">
      <dgm:prSet presAssocID="{987C67C1-F60B-4451-881B-2301574CAC26}" presName="parentLin" presStyleCnt="0"/>
      <dgm:spPr/>
    </dgm:pt>
    <dgm:pt modelId="{D944F40C-A46D-47AC-91AC-086067BF4A2D}" type="pres">
      <dgm:prSet presAssocID="{987C67C1-F60B-4451-881B-2301574CAC26}" presName="parentLeftMargin" presStyleLbl="node1" presStyleIdx="0" presStyleCnt="3"/>
      <dgm:spPr/>
      <dgm:t>
        <a:bodyPr/>
        <a:lstStyle/>
        <a:p>
          <a:endParaRPr lang="fr-FR"/>
        </a:p>
      </dgm:t>
    </dgm:pt>
    <dgm:pt modelId="{1F627840-B27D-44B0-8D4D-A4652947E6A4}" type="pres">
      <dgm:prSet presAssocID="{987C67C1-F60B-4451-881B-2301574CAC26}" presName="parentText" presStyleLbl="node1" presStyleIdx="0" presStyleCnt="3">
        <dgm:presLayoutVars>
          <dgm:chMax val="0"/>
          <dgm:bulletEnabled val="1"/>
        </dgm:presLayoutVars>
      </dgm:prSet>
      <dgm:spPr/>
      <dgm:t>
        <a:bodyPr/>
        <a:lstStyle/>
        <a:p>
          <a:endParaRPr lang="fr-FR"/>
        </a:p>
      </dgm:t>
    </dgm:pt>
    <dgm:pt modelId="{55CAD625-D8DC-4BAD-9BC5-CEA8A0237C09}" type="pres">
      <dgm:prSet presAssocID="{987C67C1-F60B-4451-881B-2301574CAC26}" presName="negativeSpace" presStyleCnt="0"/>
      <dgm:spPr/>
    </dgm:pt>
    <dgm:pt modelId="{1B38ED1A-76D8-48ED-9615-9264B2ED5F0B}" type="pres">
      <dgm:prSet presAssocID="{987C67C1-F60B-4451-881B-2301574CAC26}" presName="childText" presStyleLbl="conFgAcc1" presStyleIdx="0" presStyleCnt="3">
        <dgm:presLayoutVars>
          <dgm:bulletEnabled val="1"/>
        </dgm:presLayoutVars>
      </dgm:prSet>
      <dgm:spPr/>
      <dgm:t>
        <a:bodyPr/>
        <a:lstStyle/>
        <a:p>
          <a:endParaRPr lang="fr-FR"/>
        </a:p>
      </dgm:t>
    </dgm:pt>
    <dgm:pt modelId="{3366C40F-F4BA-4527-B350-22DD4DD0BABA}" type="pres">
      <dgm:prSet presAssocID="{BDE4AB4E-9EAB-4A52-AEA1-B177FB5A6249}" presName="spaceBetweenRectangles" presStyleCnt="0"/>
      <dgm:spPr/>
    </dgm:pt>
    <dgm:pt modelId="{0A59CCD8-FF0E-45DC-B2A5-F038CC414CB3}" type="pres">
      <dgm:prSet presAssocID="{FEA50600-4000-4148-84A9-9C8EDFEDFCC6}" presName="parentLin" presStyleCnt="0"/>
      <dgm:spPr/>
    </dgm:pt>
    <dgm:pt modelId="{10421932-3A84-448A-BBD0-039C2D6E56F7}" type="pres">
      <dgm:prSet presAssocID="{FEA50600-4000-4148-84A9-9C8EDFEDFCC6}" presName="parentLeftMargin" presStyleLbl="node1" presStyleIdx="0" presStyleCnt="3"/>
      <dgm:spPr/>
      <dgm:t>
        <a:bodyPr/>
        <a:lstStyle/>
        <a:p>
          <a:endParaRPr lang="fr-FR"/>
        </a:p>
      </dgm:t>
    </dgm:pt>
    <dgm:pt modelId="{54576528-56FA-4B68-8ED5-B2A880A1E2D9}" type="pres">
      <dgm:prSet presAssocID="{FEA50600-4000-4148-84A9-9C8EDFEDFCC6}" presName="parentText" presStyleLbl="node1" presStyleIdx="1" presStyleCnt="3">
        <dgm:presLayoutVars>
          <dgm:chMax val="0"/>
          <dgm:bulletEnabled val="1"/>
        </dgm:presLayoutVars>
      </dgm:prSet>
      <dgm:spPr/>
      <dgm:t>
        <a:bodyPr/>
        <a:lstStyle/>
        <a:p>
          <a:endParaRPr lang="fr-FR"/>
        </a:p>
      </dgm:t>
    </dgm:pt>
    <dgm:pt modelId="{E6161C55-B08C-4624-A628-3AC0CCFB7E38}" type="pres">
      <dgm:prSet presAssocID="{FEA50600-4000-4148-84A9-9C8EDFEDFCC6}" presName="negativeSpace" presStyleCnt="0"/>
      <dgm:spPr/>
    </dgm:pt>
    <dgm:pt modelId="{7350CB64-34E0-499D-8BA4-7401F5A3A5F2}" type="pres">
      <dgm:prSet presAssocID="{FEA50600-4000-4148-84A9-9C8EDFEDFCC6}" presName="childText" presStyleLbl="conFgAcc1" presStyleIdx="1" presStyleCnt="3">
        <dgm:presLayoutVars>
          <dgm:bulletEnabled val="1"/>
        </dgm:presLayoutVars>
      </dgm:prSet>
      <dgm:spPr/>
      <dgm:t>
        <a:bodyPr/>
        <a:lstStyle/>
        <a:p>
          <a:endParaRPr lang="fr-FR"/>
        </a:p>
      </dgm:t>
    </dgm:pt>
    <dgm:pt modelId="{11FC3FE8-F483-48AF-AD82-D372923370AB}" type="pres">
      <dgm:prSet presAssocID="{550CF21F-27F2-47A1-90F3-CE21B1CA8B2D}" presName="spaceBetweenRectangles" presStyleCnt="0"/>
      <dgm:spPr/>
    </dgm:pt>
    <dgm:pt modelId="{85C06349-BB0C-443E-898B-01883ACA33B9}" type="pres">
      <dgm:prSet presAssocID="{576963E8-0FFE-4533-AB3B-D7B6D3FDF851}" presName="parentLin" presStyleCnt="0"/>
      <dgm:spPr/>
    </dgm:pt>
    <dgm:pt modelId="{C4AA9CFD-4C14-4128-BB4B-0A94F6D54F67}" type="pres">
      <dgm:prSet presAssocID="{576963E8-0FFE-4533-AB3B-D7B6D3FDF851}" presName="parentLeftMargin" presStyleLbl="node1" presStyleIdx="1" presStyleCnt="3"/>
      <dgm:spPr/>
      <dgm:t>
        <a:bodyPr/>
        <a:lstStyle/>
        <a:p>
          <a:endParaRPr lang="fr-FR"/>
        </a:p>
      </dgm:t>
    </dgm:pt>
    <dgm:pt modelId="{FE8521C4-0489-42B6-889C-B8F82D133045}" type="pres">
      <dgm:prSet presAssocID="{576963E8-0FFE-4533-AB3B-D7B6D3FDF851}" presName="parentText" presStyleLbl="node1" presStyleIdx="2" presStyleCnt="3">
        <dgm:presLayoutVars>
          <dgm:chMax val="0"/>
          <dgm:bulletEnabled val="1"/>
        </dgm:presLayoutVars>
      </dgm:prSet>
      <dgm:spPr/>
      <dgm:t>
        <a:bodyPr/>
        <a:lstStyle/>
        <a:p>
          <a:endParaRPr lang="fr-FR"/>
        </a:p>
      </dgm:t>
    </dgm:pt>
    <dgm:pt modelId="{6467F8D1-6671-4678-8E34-E63D9B0D2E11}" type="pres">
      <dgm:prSet presAssocID="{576963E8-0FFE-4533-AB3B-D7B6D3FDF851}" presName="negativeSpace" presStyleCnt="0"/>
      <dgm:spPr/>
    </dgm:pt>
    <dgm:pt modelId="{26D5E9BF-1B89-4AB8-B09D-50DFBA5FF524}" type="pres">
      <dgm:prSet presAssocID="{576963E8-0FFE-4533-AB3B-D7B6D3FDF851}" presName="childText" presStyleLbl="conFgAcc1" presStyleIdx="2" presStyleCnt="3">
        <dgm:presLayoutVars>
          <dgm:bulletEnabled val="1"/>
        </dgm:presLayoutVars>
      </dgm:prSet>
      <dgm:spPr/>
      <dgm:t>
        <a:bodyPr/>
        <a:lstStyle/>
        <a:p>
          <a:endParaRPr lang="fr-FR"/>
        </a:p>
      </dgm:t>
    </dgm:pt>
  </dgm:ptLst>
  <dgm:cxnLst>
    <dgm:cxn modelId="{19DD771F-390D-4C15-8CFF-D2B50404DCB1}" type="presOf" srcId="{987C67C1-F60B-4451-881B-2301574CAC26}" destId="{D944F40C-A46D-47AC-91AC-086067BF4A2D}" srcOrd="0" destOrd="0" presId="urn:microsoft.com/office/officeart/2005/8/layout/list1"/>
    <dgm:cxn modelId="{092137BC-2135-4B2D-8152-95590B370C6C}" srcId="{987C67C1-F60B-4451-881B-2301574CAC26}" destId="{66C9A0B8-E891-4DBB-BEED-A5DFFBB75E79}" srcOrd="0" destOrd="0" parTransId="{CC5E291A-7383-4EE8-93D3-0C420128BB45}" sibTransId="{CAF6C64A-6059-4BF0-A232-F2BA81023DA9}"/>
    <dgm:cxn modelId="{B377D235-BCD2-4531-B1FB-ABFB243A2759}" type="presOf" srcId="{576963E8-0FFE-4533-AB3B-D7B6D3FDF851}" destId="{FE8521C4-0489-42B6-889C-B8F82D133045}" srcOrd="1" destOrd="0" presId="urn:microsoft.com/office/officeart/2005/8/layout/list1"/>
    <dgm:cxn modelId="{282D426E-EC3D-4604-85AF-7CE47C41B286}" type="presOf" srcId="{F3AB6556-1232-4F81-910D-EA7CB1BD3AB6}" destId="{26D5E9BF-1B89-4AB8-B09D-50DFBA5FF524}" srcOrd="0" destOrd="0" presId="urn:microsoft.com/office/officeart/2005/8/layout/list1"/>
    <dgm:cxn modelId="{F28BF725-D9DF-43E6-AA78-EF4F782D9B53}" type="presOf" srcId="{FEA50600-4000-4148-84A9-9C8EDFEDFCC6}" destId="{10421932-3A84-448A-BBD0-039C2D6E56F7}" srcOrd="0" destOrd="0" presId="urn:microsoft.com/office/officeart/2005/8/layout/list1"/>
    <dgm:cxn modelId="{4077440E-90AB-4EFE-B9ED-47E2B3A88597}" srcId="{39E03E81-276A-4873-874D-7AED25F8D7E3}" destId="{FEA50600-4000-4148-84A9-9C8EDFEDFCC6}" srcOrd="1" destOrd="0" parTransId="{94F9E126-2365-45EA-89C2-F4BE4B7C4438}" sibTransId="{550CF21F-27F2-47A1-90F3-CE21B1CA8B2D}"/>
    <dgm:cxn modelId="{A0409FF0-D9C3-4BE7-899F-E59AE10DF3C1}" type="presOf" srcId="{987C67C1-F60B-4451-881B-2301574CAC26}" destId="{1F627840-B27D-44B0-8D4D-A4652947E6A4}" srcOrd="1" destOrd="0" presId="urn:microsoft.com/office/officeart/2005/8/layout/list1"/>
    <dgm:cxn modelId="{0D4752DB-6FAD-48D2-8981-70914C699A0A}" srcId="{576963E8-0FFE-4533-AB3B-D7B6D3FDF851}" destId="{F3AB6556-1232-4F81-910D-EA7CB1BD3AB6}" srcOrd="0" destOrd="0" parTransId="{08AB885B-E158-4783-9070-00FF5E053E4F}" sibTransId="{478103D7-C2D3-4CD0-A410-442B077E2335}"/>
    <dgm:cxn modelId="{B325BA2E-52AF-47DF-8135-A3A89C3ACBFC}" type="presOf" srcId="{576963E8-0FFE-4533-AB3B-D7B6D3FDF851}" destId="{C4AA9CFD-4C14-4128-BB4B-0A94F6D54F67}" srcOrd="0" destOrd="0" presId="urn:microsoft.com/office/officeart/2005/8/layout/list1"/>
    <dgm:cxn modelId="{3708BBA3-5A80-48EF-9734-4DA1CA44A571}" type="presOf" srcId="{FEA50600-4000-4148-84A9-9C8EDFEDFCC6}" destId="{54576528-56FA-4B68-8ED5-B2A880A1E2D9}" srcOrd="1" destOrd="0" presId="urn:microsoft.com/office/officeart/2005/8/layout/list1"/>
    <dgm:cxn modelId="{05A640DE-42B7-4F5A-BEEA-1BEB48BD6917}" type="presOf" srcId="{BE720EB2-11B0-48F8-A829-BB375EBE1DFB}" destId="{7350CB64-34E0-499D-8BA4-7401F5A3A5F2}" srcOrd="0" destOrd="0" presId="urn:microsoft.com/office/officeart/2005/8/layout/list1"/>
    <dgm:cxn modelId="{449A1C64-2613-455E-B5FA-1FD119D33361}" srcId="{FEA50600-4000-4148-84A9-9C8EDFEDFCC6}" destId="{BE720EB2-11B0-48F8-A829-BB375EBE1DFB}" srcOrd="0" destOrd="0" parTransId="{4F269A91-45C2-4908-BAC1-9F02951D557D}" sibTransId="{36A921CC-E219-400E-B3BA-E833D25ECC0A}"/>
    <dgm:cxn modelId="{AEF342F3-30E4-42BD-B832-3A93709657A8}" srcId="{39E03E81-276A-4873-874D-7AED25F8D7E3}" destId="{987C67C1-F60B-4451-881B-2301574CAC26}" srcOrd="0" destOrd="0" parTransId="{97E18BD8-D5FE-4BD4-BCE1-CDBD4060BDD5}" sibTransId="{BDE4AB4E-9EAB-4A52-AEA1-B177FB5A6249}"/>
    <dgm:cxn modelId="{592D75F3-E6FE-4969-9EED-CEC301BC79AF}" type="presOf" srcId="{66C9A0B8-E891-4DBB-BEED-A5DFFBB75E79}" destId="{1B38ED1A-76D8-48ED-9615-9264B2ED5F0B}" srcOrd="0" destOrd="0" presId="urn:microsoft.com/office/officeart/2005/8/layout/list1"/>
    <dgm:cxn modelId="{3A960A8B-6906-4E9C-96EF-210C4D3BDC48}" srcId="{39E03E81-276A-4873-874D-7AED25F8D7E3}" destId="{576963E8-0FFE-4533-AB3B-D7B6D3FDF851}" srcOrd="2" destOrd="0" parTransId="{B7476CBC-3272-412B-AF94-2DB4408820FF}" sibTransId="{E977A170-C2A4-4FF6-89CA-C1A59DDCCBAE}"/>
    <dgm:cxn modelId="{65FC6F6B-1290-487A-883E-931D08C5EF91}" type="presOf" srcId="{39E03E81-276A-4873-874D-7AED25F8D7E3}" destId="{8741D8C4-BD70-4DCA-A3F9-C50F992C0CCA}" srcOrd="0" destOrd="0" presId="urn:microsoft.com/office/officeart/2005/8/layout/list1"/>
    <dgm:cxn modelId="{65ABA39B-5AA6-4FE1-A245-8DC568B1D054}" type="presParOf" srcId="{8741D8C4-BD70-4DCA-A3F9-C50F992C0CCA}" destId="{4FACAC43-5950-4E09-9C61-093EF3784171}" srcOrd="0" destOrd="0" presId="urn:microsoft.com/office/officeart/2005/8/layout/list1"/>
    <dgm:cxn modelId="{0734B71F-4A13-41B1-B78A-91FC2BA7925E}" type="presParOf" srcId="{4FACAC43-5950-4E09-9C61-093EF3784171}" destId="{D944F40C-A46D-47AC-91AC-086067BF4A2D}" srcOrd="0" destOrd="0" presId="urn:microsoft.com/office/officeart/2005/8/layout/list1"/>
    <dgm:cxn modelId="{C8EDF73D-D601-44BC-9DEF-4F484BC9E623}" type="presParOf" srcId="{4FACAC43-5950-4E09-9C61-093EF3784171}" destId="{1F627840-B27D-44B0-8D4D-A4652947E6A4}" srcOrd="1" destOrd="0" presId="urn:microsoft.com/office/officeart/2005/8/layout/list1"/>
    <dgm:cxn modelId="{287C82A9-0FD9-4DC8-8BC8-ADEA6C8FEA3F}" type="presParOf" srcId="{8741D8C4-BD70-4DCA-A3F9-C50F992C0CCA}" destId="{55CAD625-D8DC-4BAD-9BC5-CEA8A0237C09}" srcOrd="1" destOrd="0" presId="urn:microsoft.com/office/officeart/2005/8/layout/list1"/>
    <dgm:cxn modelId="{65B09C45-D686-41D6-9521-0BF7F853EDB6}" type="presParOf" srcId="{8741D8C4-BD70-4DCA-A3F9-C50F992C0CCA}" destId="{1B38ED1A-76D8-48ED-9615-9264B2ED5F0B}" srcOrd="2" destOrd="0" presId="urn:microsoft.com/office/officeart/2005/8/layout/list1"/>
    <dgm:cxn modelId="{C565D33A-BEA2-46AB-9BE3-59EDAA4F95B2}" type="presParOf" srcId="{8741D8C4-BD70-4DCA-A3F9-C50F992C0CCA}" destId="{3366C40F-F4BA-4527-B350-22DD4DD0BABA}" srcOrd="3" destOrd="0" presId="urn:microsoft.com/office/officeart/2005/8/layout/list1"/>
    <dgm:cxn modelId="{C57A0F21-581F-4CCD-966D-4CE22306034F}" type="presParOf" srcId="{8741D8C4-BD70-4DCA-A3F9-C50F992C0CCA}" destId="{0A59CCD8-FF0E-45DC-B2A5-F038CC414CB3}" srcOrd="4" destOrd="0" presId="urn:microsoft.com/office/officeart/2005/8/layout/list1"/>
    <dgm:cxn modelId="{E40F64A7-0D34-44F9-8484-CDB9DA6A5624}" type="presParOf" srcId="{0A59CCD8-FF0E-45DC-B2A5-F038CC414CB3}" destId="{10421932-3A84-448A-BBD0-039C2D6E56F7}" srcOrd="0" destOrd="0" presId="urn:microsoft.com/office/officeart/2005/8/layout/list1"/>
    <dgm:cxn modelId="{631B0064-541C-49FF-AC04-522ADD4E26B7}" type="presParOf" srcId="{0A59CCD8-FF0E-45DC-B2A5-F038CC414CB3}" destId="{54576528-56FA-4B68-8ED5-B2A880A1E2D9}" srcOrd="1" destOrd="0" presId="urn:microsoft.com/office/officeart/2005/8/layout/list1"/>
    <dgm:cxn modelId="{5CBDED6B-FDF4-47CB-9FA6-60F204438A9F}" type="presParOf" srcId="{8741D8C4-BD70-4DCA-A3F9-C50F992C0CCA}" destId="{E6161C55-B08C-4624-A628-3AC0CCFB7E38}" srcOrd="5" destOrd="0" presId="urn:microsoft.com/office/officeart/2005/8/layout/list1"/>
    <dgm:cxn modelId="{5ECBAAA3-8A62-4547-9CE6-C3E8C935EC36}" type="presParOf" srcId="{8741D8C4-BD70-4DCA-A3F9-C50F992C0CCA}" destId="{7350CB64-34E0-499D-8BA4-7401F5A3A5F2}" srcOrd="6" destOrd="0" presId="urn:microsoft.com/office/officeart/2005/8/layout/list1"/>
    <dgm:cxn modelId="{70012ECD-4AF1-497C-8D65-9471C9D622F6}" type="presParOf" srcId="{8741D8C4-BD70-4DCA-A3F9-C50F992C0CCA}" destId="{11FC3FE8-F483-48AF-AD82-D372923370AB}" srcOrd="7" destOrd="0" presId="urn:microsoft.com/office/officeart/2005/8/layout/list1"/>
    <dgm:cxn modelId="{5E8E4016-F6C3-4024-A09E-D0B352ADD1FA}" type="presParOf" srcId="{8741D8C4-BD70-4DCA-A3F9-C50F992C0CCA}" destId="{85C06349-BB0C-443E-898B-01883ACA33B9}" srcOrd="8" destOrd="0" presId="urn:microsoft.com/office/officeart/2005/8/layout/list1"/>
    <dgm:cxn modelId="{EBB4D2CB-99F8-413C-8491-0C26E39FD68A}" type="presParOf" srcId="{85C06349-BB0C-443E-898B-01883ACA33B9}" destId="{C4AA9CFD-4C14-4128-BB4B-0A94F6D54F67}" srcOrd="0" destOrd="0" presId="urn:microsoft.com/office/officeart/2005/8/layout/list1"/>
    <dgm:cxn modelId="{6E9154CB-6CDB-408C-AAE4-22EB21D79530}" type="presParOf" srcId="{85C06349-BB0C-443E-898B-01883ACA33B9}" destId="{FE8521C4-0489-42B6-889C-B8F82D133045}" srcOrd="1" destOrd="0" presId="urn:microsoft.com/office/officeart/2005/8/layout/list1"/>
    <dgm:cxn modelId="{DAE2B93D-ED0B-4330-9938-A430539FFE8B}" type="presParOf" srcId="{8741D8C4-BD70-4DCA-A3F9-C50F992C0CCA}" destId="{6467F8D1-6671-4678-8E34-E63D9B0D2E11}" srcOrd="9" destOrd="0" presId="urn:microsoft.com/office/officeart/2005/8/layout/list1"/>
    <dgm:cxn modelId="{3F74105D-6837-4FFA-9E79-BDCEF2EA9277}" type="presParOf" srcId="{8741D8C4-BD70-4DCA-A3F9-C50F992C0CCA}" destId="{26D5E9BF-1B89-4AB8-B09D-50DFBA5FF524}"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F2171C-C244-4BF8-8913-208CF1EB6318}">
      <dsp:nvSpPr>
        <dsp:cNvPr id="0" name=""/>
        <dsp:cNvSpPr/>
      </dsp:nvSpPr>
      <dsp:spPr>
        <a:xfrm>
          <a:off x="6011280" y="2079676"/>
          <a:ext cx="1793396" cy="1793488"/>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9C8B04C-26CD-42D1-A631-09629D01F222}">
      <dsp:nvSpPr>
        <dsp:cNvPr id="0" name=""/>
        <dsp:cNvSpPr/>
      </dsp:nvSpPr>
      <dsp:spPr>
        <a:xfrm>
          <a:off x="6071265" y="2139470"/>
          <a:ext cx="1674195" cy="1673901"/>
        </a:xfrm>
        <a:prstGeom prst="ellipse">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fr-FR" sz="1200" kern="1200" dirty="0" smtClean="0"/>
            <a:t>CONTESTATION EN APPEL POSSIBLE</a:t>
          </a:r>
          <a:endParaRPr lang="fr-FR" sz="1200" kern="1200" dirty="0"/>
        </a:p>
      </dsp:txBody>
      <dsp:txXfrm>
        <a:off x="6310436" y="2378643"/>
        <a:ext cx="1195854" cy="1195554"/>
      </dsp:txXfrm>
    </dsp:sp>
    <dsp:sp modelId="{E0FEF05A-F5D8-40DE-BE2B-F163DA38CE84}">
      <dsp:nvSpPr>
        <dsp:cNvPr id="0" name=""/>
        <dsp:cNvSpPr/>
      </dsp:nvSpPr>
      <dsp:spPr>
        <a:xfrm>
          <a:off x="6071265" y="3906208"/>
          <a:ext cx="1674195" cy="9831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t" anchorCtr="0">
          <a:noAutofit/>
        </a:bodyPr>
        <a:lstStyle/>
        <a:p>
          <a:pPr marL="57150" lvl="1" indent="-57150" algn="l" defTabSz="444500">
            <a:lnSpc>
              <a:spcPct val="90000"/>
            </a:lnSpc>
            <a:spcBef>
              <a:spcPct val="0"/>
            </a:spcBef>
            <a:spcAft>
              <a:spcPct val="15000"/>
            </a:spcAft>
            <a:buChar char="••"/>
          </a:pPr>
          <a:r>
            <a:rPr lang="fr-FR" sz="1000" kern="1200" dirty="0" smtClean="0"/>
            <a:t>Dans une délai de 10 jours</a:t>
          </a:r>
          <a:endParaRPr lang="fr-FR" sz="1000" kern="1200" dirty="0"/>
        </a:p>
      </dsp:txBody>
      <dsp:txXfrm>
        <a:off x="6071265" y="3906208"/>
        <a:ext cx="1674195" cy="983130"/>
      </dsp:txXfrm>
    </dsp:sp>
    <dsp:sp modelId="{0BBBE052-7E97-4ACF-A969-605DFE12DB73}">
      <dsp:nvSpPr>
        <dsp:cNvPr id="0" name=""/>
        <dsp:cNvSpPr/>
      </dsp:nvSpPr>
      <dsp:spPr>
        <a:xfrm rot="2700000">
          <a:off x="4150194" y="2079550"/>
          <a:ext cx="1793426" cy="1793426"/>
        </a:xfrm>
        <a:prstGeom prst="teardrop">
          <a:avLst>
            <a:gd name="adj" fmla="val 100000"/>
          </a:avLst>
        </a:prstGeom>
        <a:solidFill>
          <a:schemeClr val="accent2">
            <a:hueOff val="3494510"/>
            <a:satOff val="-663"/>
            <a:lumOff val="-333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93EE10C-392F-4B5C-A8ED-A519D39F0093}">
      <dsp:nvSpPr>
        <dsp:cNvPr id="0" name=""/>
        <dsp:cNvSpPr/>
      </dsp:nvSpPr>
      <dsp:spPr>
        <a:xfrm>
          <a:off x="4217884" y="2139470"/>
          <a:ext cx="1674195" cy="1673901"/>
        </a:xfrm>
        <a:prstGeom prst="ellipse">
          <a:avLst/>
        </a:prstGeom>
        <a:solidFill>
          <a:schemeClr val="lt1">
            <a:alpha val="90000"/>
            <a:hueOff val="0"/>
            <a:satOff val="0"/>
            <a:lumOff val="0"/>
            <a:alphaOff val="0"/>
          </a:schemeClr>
        </a:solidFill>
        <a:ln w="25400" cap="flat" cmpd="sng" algn="ctr">
          <a:solidFill>
            <a:schemeClr val="accent2">
              <a:hueOff val="3494510"/>
              <a:satOff val="-663"/>
              <a:lumOff val="-333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fr-FR" sz="1200" kern="1200" dirty="0" smtClean="0"/>
            <a:t>PROCES PENAL</a:t>
          </a:r>
          <a:endParaRPr lang="fr-FR" sz="1200" kern="1200" dirty="0"/>
        </a:p>
      </dsp:txBody>
      <dsp:txXfrm>
        <a:off x="4457054" y="2378643"/>
        <a:ext cx="1195854" cy="1195554"/>
      </dsp:txXfrm>
    </dsp:sp>
    <dsp:sp modelId="{BC280AE8-C690-4C65-91CE-F4E5AE7B8ED1}">
      <dsp:nvSpPr>
        <dsp:cNvPr id="0" name=""/>
        <dsp:cNvSpPr/>
      </dsp:nvSpPr>
      <dsp:spPr>
        <a:xfrm>
          <a:off x="4217884" y="3906208"/>
          <a:ext cx="1674195" cy="9831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t" anchorCtr="0">
          <a:noAutofit/>
        </a:bodyPr>
        <a:lstStyle/>
        <a:p>
          <a:pPr marL="57150" lvl="1" indent="-57150" algn="l" defTabSz="444500">
            <a:lnSpc>
              <a:spcPct val="90000"/>
            </a:lnSpc>
            <a:spcBef>
              <a:spcPct val="0"/>
            </a:spcBef>
            <a:spcAft>
              <a:spcPct val="15000"/>
            </a:spcAft>
            <a:buChar char="••"/>
          </a:pPr>
          <a:r>
            <a:rPr lang="fr-FR" sz="1000" kern="1200" dirty="0" smtClean="0"/>
            <a:t>contraventions ( tribunal de police)</a:t>
          </a:r>
          <a:endParaRPr lang="fr-FR" sz="1000" kern="1200" dirty="0"/>
        </a:p>
        <a:p>
          <a:pPr marL="57150" lvl="1" indent="-57150" algn="l" defTabSz="444500">
            <a:lnSpc>
              <a:spcPct val="90000"/>
            </a:lnSpc>
            <a:spcBef>
              <a:spcPct val="0"/>
            </a:spcBef>
            <a:spcAft>
              <a:spcPct val="15000"/>
            </a:spcAft>
            <a:buChar char="••"/>
          </a:pPr>
          <a:r>
            <a:rPr lang="fr-FR" sz="1000" kern="1200" dirty="0" smtClean="0"/>
            <a:t>Délits ( correctionnelle)</a:t>
          </a:r>
          <a:endParaRPr lang="fr-FR" sz="1000" kern="1200" dirty="0"/>
        </a:p>
        <a:p>
          <a:pPr marL="57150" lvl="1" indent="-57150" algn="l" defTabSz="444500">
            <a:lnSpc>
              <a:spcPct val="90000"/>
            </a:lnSpc>
            <a:spcBef>
              <a:spcPct val="0"/>
            </a:spcBef>
            <a:spcAft>
              <a:spcPct val="15000"/>
            </a:spcAft>
            <a:buChar char="••"/>
          </a:pPr>
          <a:r>
            <a:rPr lang="fr-FR" sz="1000" kern="1200" dirty="0" smtClean="0"/>
            <a:t>crimes	(assises)</a:t>
          </a:r>
          <a:endParaRPr lang="fr-FR" sz="1000" kern="1200" dirty="0"/>
        </a:p>
      </dsp:txBody>
      <dsp:txXfrm>
        <a:off x="4217884" y="3906208"/>
        <a:ext cx="1674195" cy="983130"/>
      </dsp:txXfrm>
    </dsp:sp>
    <dsp:sp modelId="{B7BC39B9-BA90-44A8-B45F-BAEFA2B536E8}">
      <dsp:nvSpPr>
        <dsp:cNvPr id="0" name=""/>
        <dsp:cNvSpPr/>
      </dsp:nvSpPr>
      <dsp:spPr>
        <a:xfrm rot="2700000">
          <a:off x="2304502" y="2079550"/>
          <a:ext cx="1793426" cy="1793426"/>
        </a:xfrm>
        <a:prstGeom prst="teardrop">
          <a:avLst>
            <a:gd name="adj" fmla="val 100000"/>
          </a:avLst>
        </a:prstGeom>
        <a:solidFill>
          <a:schemeClr val="accent2">
            <a:hueOff val="6989019"/>
            <a:satOff val="-1325"/>
            <a:lumOff val="-666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A2A7F31-8633-4BAB-AB01-58BFD8FE1CC8}">
      <dsp:nvSpPr>
        <dsp:cNvPr id="0" name=""/>
        <dsp:cNvSpPr/>
      </dsp:nvSpPr>
      <dsp:spPr>
        <a:xfrm>
          <a:off x="2364502" y="2139470"/>
          <a:ext cx="1674195" cy="1673901"/>
        </a:xfrm>
        <a:prstGeom prst="ellipse">
          <a:avLst/>
        </a:prstGeom>
        <a:solidFill>
          <a:schemeClr val="lt1">
            <a:alpha val="90000"/>
            <a:hueOff val="0"/>
            <a:satOff val="0"/>
            <a:lumOff val="0"/>
            <a:alphaOff val="0"/>
          </a:schemeClr>
        </a:solidFill>
        <a:ln w="25400" cap="flat" cmpd="sng" algn="ctr">
          <a:solidFill>
            <a:schemeClr val="accent2">
              <a:hueOff val="6989019"/>
              <a:satOff val="-1325"/>
              <a:lumOff val="-666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fr-FR" sz="1200" kern="1200" dirty="0" smtClean="0"/>
            <a:t>INSTRUCTION PREPARATOIRE</a:t>
          </a:r>
          <a:endParaRPr lang="fr-FR" sz="1200" kern="1200" dirty="0"/>
        </a:p>
      </dsp:txBody>
      <dsp:txXfrm>
        <a:off x="2603673" y="2378643"/>
        <a:ext cx="1195854" cy="1195554"/>
      </dsp:txXfrm>
    </dsp:sp>
    <dsp:sp modelId="{A5332671-F90A-4157-8D21-F6D838C9DB83}">
      <dsp:nvSpPr>
        <dsp:cNvPr id="0" name=""/>
        <dsp:cNvSpPr/>
      </dsp:nvSpPr>
      <dsp:spPr>
        <a:xfrm>
          <a:off x="2364502" y="3906208"/>
          <a:ext cx="1674195" cy="9831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t" anchorCtr="0">
          <a:noAutofit/>
        </a:bodyPr>
        <a:lstStyle/>
        <a:p>
          <a:pPr marL="57150" lvl="1" indent="-57150" algn="l" defTabSz="444500">
            <a:lnSpc>
              <a:spcPct val="90000"/>
            </a:lnSpc>
            <a:spcBef>
              <a:spcPct val="0"/>
            </a:spcBef>
            <a:spcAft>
              <a:spcPct val="15000"/>
            </a:spcAft>
            <a:buChar char="••"/>
          </a:pPr>
          <a:r>
            <a:rPr lang="fr-FR" sz="1000" kern="1200" dirty="0" smtClean="0"/>
            <a:t>Confiée au juge d’instruction</a:t>
          </a:r>
          <a:endParaRPr lang="fr-FR" sz="1000" kern="1200" dirty="0"/>
        </a:p>
        <a:p>
          <a:pPr marL="57150" lvl="1" indent="-57150" algn="l" defTabSz="444500">
            <a:lnSpc>
              <a:spcPct val="90000"/>
            </a:lnSpc>
            <a:spcBef>
              <a:spcPct val="0"/>
            </a:spcBef>
            <a:spcAft>
              <a:spcPct val="15000"/>
            </a:spcAft>
            <a:buChar char="••"/>
          </a:pPr>
          <a:r>
            <a:rPr lang="fr-FR" sz="1000" kern="1200" dirty="0" smtClean="0"/>
            <a:t>Enquête menée par le juge</a:t>
          </a:r>
          <a:endParaRPr lang="fr-FR" sz="1000" kern="1200" dirty="0"/>
        </a:p>
        <a:p>
          <a:pPr marL="57150" lvl="1" indent="-57150" algn="l" defTabSz="444500">
            <a:lnSpc>
              <a:spcPct val="90000"/>
            </a:lnSpc>
            <a:spcBef>
              <a:spcPct val="0"/>
            </a:spcBef>
            <a:spcAft>
              <a:spcPct val="15000"/>
            </a:spcAft>
            <a:buChar char="••"/>
          </a:pPr>
          <a:r>
            <a:rPr lang="fr-FR" sz="1000" kern="1200" dirty="0" smtClean="0"/>
            <a:t>Peut mettre en examen</a:t>
          </a:r>
          <a:endParaRPr lang="fr-FR" sz="1000" kern="1200" dirty="0"/>
        </a:p>
      </dsp:txBody>
      <dsp:txXfrm>
        <a:off x="2364502" y="3906208"/>
        <a:ext cx="1674195" cy="983130"/>
      </dsp:txXfrm>
    </dsp:sp>
    <dsp:sp modelId="{7AB378B1-6A7C-42A1-A950-5F79F4BBC45D}">
      <dsp:nvSpPr>
        <dsp:cNvPr id="0" name=""/>
        <dsp:cNvSpPr/>
      </dsp:nvSpPr>
      <dsp:spPr>
        <a:xfrm rot="2700000">
          <a:off x="451121" y="2079550"/>
          <a:ext cx="1793426" cy="1793426"/>
        </a:xfrm>
        <a:prstGeom prst="teardrop">
          <a:avLst>
            <a:gd name="adj" fmla="val 100000"/>
          </a:avLst>
        </a:prstGeom>
        <a:solidFill>
          <a:schemeClr val="accent2">
            <a:hueOff val="10483529"/>
            <a:satOff val="-1988"/>
            <a:lumOff val="-999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AD34497-C872-44D8-9358-DFD4C44D6A01}">
      <dsp:nvSpPr>
        <dsp:cNvPr id="0" name=""/>
        <dsp:cNvSpPr/>
      </dsp:nvSpPr>
      <dsp:spPr>
        <a:xfrm>
          <a:off x="511120" y="2139470"/>
          <a:ext cx="1674195" cy="1673901"/>
        </a:xfrm>
        <a:prstGeom prst="ellipse">
          <a:avLst/>
        </a:prstGeom>
        <a:solidFill>
          <a:schemeClr val="lt1">
            <a:alpha val="90000"/>
            <a:hueOff val="0"/>
            <a:satOff val="0"/>
            <a:lumOff val="0"/>
            <a:alphaOff val="0"/>
          </a:schemeClr>
        </a:solidFill>
        <a:ln w="25400" cap="flat" cmpd="sng" algn="ctr">
          <a:solidFill>
            <a:schemeClr val="accent2">
              <a:hueOff val="10483529"/>
              <a:satOff val="-1988"/>
              <a:lumOff val="-999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fr-FR" sz="1200" kern="1200" dirty="0" smtClean="0"/>
            <a:t>ENQUETE DE POLICE JUDICIAIRE</a:t>
          </a:r>
          <a:endParaRPr lang="fr-FR" sz="1200" kern="1200" dirty="0"/>
        </a:p>
      </dsp:txBody>
      <dsp:txXfrm>
        <a:off x="750291" y="2378643"/>
        <a:ext cx="1195854" cy="1195554"/>
      </dsp:txXfrm>
    </dsp:sp>
    <dsp:sp modelId="{1E798A62-3364-4FFE-94FA-DDB35CFCBD0D}">
      <dsp:nvSpPr>
        <dsp:cNvPr id="0" name=""/>
        <dsp:cNvSpPr/>
      </dsp:nvSpPr>
      <dsp:spPr>
        <a:xfrm>
          <a:off x="511120" y="3906208"/>
          <a:ext cx="1674195" cy="9831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t" anchorCtr="0">
          <a:noAutofit/>
        </a:bodyPr>
        <a:lstStyle/>
        <a:p>
          <a:pPr marL="57150" lvl="1" indent="-57150" algn="l" defTabSz="444500">
            <a:lnSpc>
              <a:spcPct val="90000"/>
            </a:lnSpc>
            <a:spcBef>
              <a:spcPct val="0"/>
            </a:spcBef>
            <a:spcAft>
              <a:spcPct val="15000"/>
            </a:spcAft>
            <a:buChar char="••"/>
          </a:pPr>
          <a:r>
            <a:rPr lang="fr-FR" sz="1000" kern="1200" dirty="0" smtClean="0"/>
            <a:t>constater</a:t>
          </a:r>
          <a:endParaRPr lang="fr-FR" sz="1000" kern="1200" dirty="0"/>
        </a:p>
        <a:p>
          <a:pPr marL="57150" lvl="1" indent="-57150" algn="l" defTabSz="444500">
            <a:lnSpc>
              <a:spcPct val="90000"/>
            </a:lnSpc>
            <a:spcBef>
              <a:spcPct val="0"/>
            </a:spcBef>
            <a:spcAft>
              <a:spcPct val="15000"/>
            </a:spcAft>
            <a:buChar char="••"/>
          </a:pPr>
          <a:r>
            <a:rPr lang="fr-FR" sz="1000" kern="1200" dirty="0" smtClean="0"/>
            <a:t>Rassembler les preuves</a:t>
          </a:r>
          <a:endParaRPr lang="fr-FR" sz="1000" kern="1200" dirty="0"/>
        </a:p>
        <a:p>
          <a:pPr marL="57150" lvl="1" indent="-57150" algn="l" defTabSz="444500">
            <a:lnSpc>
              <a:spcPct val="90000"/>
            </a:lnSpc>
            <a:spcBef>
              <a:spcPct val="0"/>
            </a:spcBef>
            <a:spcAft>
              <a:spcPct val="15000"/>
            </a:spcAft>
            <a:buChar char="••"/>
          </a:pPr>
          <a:r>
            <a:rPr lang="fr-FR" sz="1000" kern="1200" dirty="0" smtClean="0"/>
            <a:t>Recherche les auteurs</a:t>
          </a:r>
          <a:endParaRPr lang="fr-FR" sz="1000" kern="1200" dirty="0"/>
        </a:p>
        <a:p>
          <a:pPr marL="57150" lvl="1" indent="-57150" algn="l" defTabSz="444500">
            <a:lnSpc>
              <a:spcPct val="90000"/>
            </a:lnSpc>
            <a:spcBef>
              <a:spcPct val="0"/>
            </a:spcBef>
            <a:spcAft>
              <a:spcPct val="15000"/>
            </a:spcAft>
            <a:buChar char="••"/>
          </a:pPr>
          <a:r>
            <a:rPr lang="fr-FR" sz="1000" kern="1200" dirty="0" smtClean="0"/>
            <a:t>Sous autorité du procureur de la république</a:t>
          </a:r>
          <a:endParaRPr lang="fr-FR" sz="1000" kern="1200" dirty="0"/>
        </a:p>
      </dsp:txBody>
      <dsp:txXfrm>
        <a:off x="511120" y="3906208"/>
        <a:ext cx="1674195" cy="98313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38ED1A-76D8-48ED-9615-9264B2ED5F0B}">
      <dsp:nvSpPr>
        <dsp:cNvPr id="0" name=""/>
        <dsp:cNvSpPr/>
      </dsp:nvSpPr>
      <dsp:spPr>
        <a:xfrm>
          <a:off x="0" y="403751"/>
          <a:ext cx="7499350" cy="876487"/>
        </a:xfrm>
        <a:prstGeom prst="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582033" tIns="437388" rIns="582033" bIns="149352" numCol="1" spcCol="1270" anchor="t" anchorCtr="0">
          <a:noAutofit/>
        </a:bodyPr>
        <a:lstStyle/>
        <a:p>
          <a:pPr marL="228600" lvl="1" indent="-228600" algn="l" defTabSz="933450">
            <a:lnSpc>
              <a:spcPct val="90000"/>
            </a:lnSpc>
            <a:spcBef>
              <a:spcPct val="0"/>
            </a:spcBef>
            <a:spcAft>
              <a:spcPct val="15000"/>
            </a:spcAft>
            <a:buChar char="••"/>
          </a:pPr>
          <a:r>
            <a:rPr lang="fr-FR" sz="2100" kern="1200" dirty="0" smtClean="0"/>
            <a:t>Recours a un avocat facultatif</a:t>
          </a:r>
          <a:endParaRPr lang="fr-FR" sz="2100" kern="1200" dirty="0"/>
        </a:p>
      </dsp:txBody>
      <dsp:txXfrm>
        <a:off x="0" y="403751"/>
        <a:ext cx="7499350" cy="876487"/>
      </dsp:txXfrm>
    </dsp:sp>
    <dsp:sp modelId="{1F627840-B27D-44B0-8D4D-A4652947E6A4}">
      <dsp:nvSpPr>
        <dsp:cNvPr id="0" name=""/>
        <dsp:cNvSpPr/>
      </dsp:nvSpPr>
      <dsp:spPr>
        <a:xfrm>
          <a:off x="374967" y="93791"/>
          <a:ext cx="5249545" cy="619920"/>
        </a:xfrm>
        <a:prstGeom prst="roundRect">
          <a:avLst/>
        </a:prstGeom>
        <a:solidFill>
          <a:schemeClr val="accent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98420" tIns="0" rIns="198420" bIns="0" numCol="1" spcCol="1270" anchor="ctr" anchorCtr="0">
          <a:noAutofit/>
        </a:bodyPr>
        <a:lstStyle/>
        <a:p>
          <a:pPr lvl="0" algn="l" defTabSz="933450">
            <a:lnSpc>
              <a:spcPct val="90000"/>
            </a:lnSpc>
            <a:spcBef>
              <a:spcPct val="0"/>
            </a:spcBef>
            <a:spcAft>
              <a:spcPct val="35000"/>
            </a:spcAft>
          </a:pPr>
          <a:r>
            <a:rPr lang="fr-FR" sz="2100" b="1" kern="1200" dirty="0" smtClean="0"/>
            <a:t>1.Les tribunaux administratifs</a:t>
          </a:r>
          <a:endParaRPr lang="fr-FR" sz="2100" kern="1200" dirty="0"/>
        </a:p>
      </dsp:txBody>
      <dsp:txXfrm>
        <a:off x="405229" y="124053"/>
        <a:ext cx="5189021" cy="559396"/>
      </dsp:txXfrm>
    </dsp:sp>
    <dsp:sp modelId="{7350CB64-34E0-499D-8BA4-7401F5A3A5F2}">
      <dsp:nvSpPr>
        <dsp:cNvPr id="0" name=""/>
        <dsp:cNvSpPr/>
      </dsp:nvSpPr>
      <dsp:spPr>
        <a:xfrm>
          <a:off x="0" y="1703598"/>
          <a:ext cx="7499350" cy="1157625"/>
        </a:xfrm>
        <a:prstGeom prst="rect">
          <a:avLst/>
        </a:prstGeom>
        <a:solidFill>
          <a:schemeClr val="lt1">
            <a:alpha val="90000"/>
            <a:hueOff val="0"/>
            <a:satOff val="0"/>
            <a:lumOff val="0"/>
            <a:alphaOff val="0"/>
          </a:schemeClr>
        </a:solidFill>
        <a:ln w="9525" cap="flat" cmpd="sng" algn="ctr">
          <a:solidFill>
            <a:schemeClr val="accent2">
              <a:hueOff val="5241764"/>
              <a:satOff val="-994"/>
              <a:lumOff val="-500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582033" tIns="437388" rIns="582033" bIns="149352" numCol="1" spcCol="1270" anchor="t" anchorCtr="0">
          <a:noAutofit/>
        </a:bodyPr>
        <a:lstStyle/>
        <a:p>
          <a:pPr marL="228600" lvl="1" indent="-228600" algn="l" defTabSz="933450">
            <a:lnSpc>
              <a:spcPct val="90000"/>
            </a:lnSpc>
            <a:spcBef>
              <a:spcPct val="0"/>
            </a:spcBef>
            <a:spcAft>
              <a:spcPct val="15000"/>
            </a:spcAft>
            <a:buChar char="••"/>
          </a:pPr>
          <a:r>
            <a:rPr lang="fr-FR" sz="2100" kern="1200" dirty="0" smtClean="0"/>
            <a:t>appel des jugements rendus en premier ressort par les tribunaux administratifs.</a:t>
          </a:r>
          <a:endParaRPr lang="fr-FR" sz="2100" kern="1200" dirty="0"/>
        </a:p>
      </dsp:txBody>
      <dsp:txXfrm>
        <a:off x="0" y="1703598"/>
        <a:ext cx="7499350" cy="1157625"/>
      </dsp:txXfrm>
    </dsp:sp>
    <dsp:sp modelId="{54576528-56FA-4B68-8ED5-B2A880A1E2D9}">
      <dsp:nvSpPr>
        <dsp:cNvPr id="0" name=""/>
        <dsp:cNvSpPr/>
      </dsp:nvSpPr>
      <dsp:spPr>
        <a:xfrm>
          <a:off x="374967" y="1393638"/>
          <a:ext cx="5249545" cy="619920"/>
        </a:xfrm>
        <a:prstGeom prst="roundRect">
          <a:avLst/>
        </a:prstGeom>
        <a:solidFill>
          <a:schemeClr val="accent2">
            <a:hueOff val="5241764"/>
            <a:satOff val="-994"/>
            <a:lumOff val="-500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98420" tIns="0" rIns="198420" bIns="0" numCol="1" spcCol="1270" anchor="ctr" anchorCtr="0">
          <a:noAutofit/>
        </a:bodyPr>
        <a:lstStyle/>
        <a:p>
          <a:pPr lvl="0" algn="l" defTabSz="933450">
            <a:lnSpc>
              <a:spcPct val="90000"/>
            </a:lnSpc>
            <a:spcBef>
              <a:spcPct val="0"/>
            </a:spcBef>
            <a:spcAft>
              <a:spcPct val="35000"/>
            </a:spcAft>
          </a:pPr>
          <a:r>
            <a:rPr lang="fr-FR" sz="2100" b="1" kern="1200" dirty="0" smtClean="0"/>
            <a:t>2.Les Cours administratives d’appel</a:t>
          </a:r>
          <a:endParaRPr lang="fr-FR" sz="2100" kern="1200" dirty="0"/>
        </a:p>
      </dsp:txBody>
      <dsp:txXfrm>
        <a:off x="405229" y="1423900"/>
        <a:ext cx="5189021" cy="559396"/>
      </dsp:txXfrm>
    </dsp:sp>
    <dsp:sp modelId="{26D5E9BF-1B89-4AB8-B09D-50DFBA5FF524}">
      <dsp:nvSpPr>
        <dsp:cNvPr id="0" name=""/>
        <dsp:cNvSpPr/>
      </dsp:nvSpPr>
      <dsp:spPr>
        <a:xfrm>
          <a:off x="0" y="3284583"/>
          <a:ext cx="7499350" cy="1422225"/>
        </a:xfrm>
        <a:prstGeom prst="rect">
          <a:avLst/>
        </a:prstGeom>
        <a:solidFill>
          <a:schemeClr val="lt1">
            <a:alpha val="90000"/>
            <a:hueOff val="0"/>
            <a:satOff val="0"/>
            <a:lumOff val="0"/>
            <a:alphaOff val="0"/>
          </a:schemeClr>
        </a:solidFill>
        <a:ln w="9525" cap="flat" cmpd="sng" algn="ctr">
          <a:solidFill>
            <a:schemeClr val="accent2">
              <a:hueOff val="10483529"/>
              <a:satOff val="-1988"/>
              <a:lumOff val="-9999"/>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582033" tIns="437388" rIns="582033" bIns="149352" numCol="1" spcCol="1270" anchor="t" anchorCtr="0">
          <a:noAutofit/>
        </a:bodyPr>
        <a:lstStyle/>
        <a:p>
          <a:pPr marL="228600" lvl="1" indent="-228600" algn="l" defTabSz="933450">
            <a:lnSpc>
              <a:spcPct val="90000"/>
            </a:lnSpc>
            <a:spcBef>
              <a:spcPct val="0"/>
            </a:spcBef>
            <a:spcAft>
              <a:spcPct val="15000"/>
            </a:spcAft>
            <a:buChar char="••"/>
          </a:pPr>
          <a:r>
            <a:rPr lang="fr-FR" sz="2100" kern="1200" dirty="0" smtClean="0"/>
            <a:t>pour statuer sur les recours en cassation rendus en dernier ressort par toutes les juridictions administratives</a:t>
          </a:r>
          <a:endParaRPr lang="fr-FR" sz="2100" kern="1200" dirty="0"/>
        </a:p>
      </dsp:txBody>
      <dsp:txXfrm>
        <a:off x="0" y="3284583"/>
        <a:ext cx="7499350" cy="1422225"/>
      </dsp:txXfrm>
    </dsp:sp>
    <dsp:sp modelId="{FE8521C4-0489-42B6-889C-B8F82D133045}">
      <dsp:nvSpPr>
        <dsp:cNvPr id="0" name=""/>
        <dsp:cNvSpPr/>
      </dsp:nvSpPr>
      <dsp:spPr>
        <a:xfrm>
          <a:off x="374967" y="2974623"/>
          <a:ext cx="5249545" cy="619920"/>
        </a:xfrm>
        <a:prstGeom prst="roundRect">
          <a:avLst/>
        </a:prstGeom>
        <a:solidFill>
          <a:schemeClr val="accent2">
            <a:hueOff val="10483529"/>
            <a:satOff val="-1988"/>
            <a:lumOff val="-9999"/>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98420" tIns="0" rIns="198420" bIns="0" numCol="1" spcCol="1270" anchor="ctr" anchorCtr="0">
          <a:noAutofit/>
        </a:bodyPr>
        <a:lstStyle/>
        <a:p>
          <a:pPr lvl="0" algn="l" defTabSz="933450">
            <a:lnSpc>
              <a:spcPct val="90000"/>
            </a:lnSpc>
            <a:spcBef>
              <a:spcPct val="0"/>
            </a:spcBef>
            <a:spcAft>
              <a:spcPct val="35000"/>
            </a:spcAft>
          </a:pPr>
          <a:r>
            <a:rPr lang="fr-FR" sz="2100" b="1" kern="1200" dirty="0" smtClean="0"/>
            <a:t>3.Le conseil d’Etat</a:t>
          </a:r>
          <a:endParaRPr lang="fr-FR" sz="2100" kern="1200" dirty="0"/>
        </a:p>
      </dsp:txBody>
      <dsp:txXfrm>
        <a:off x="405229" y="3004885"/>
        <a:ext cx="5189021" cy="559396"/>
      </dsp:txXfrm>
    </dsp:sp>
  </dsp:spTree>
</dsp:drawing>
</file>

<file path=ppt/diagrams/layout1.xml><?xml version="1.0" encoding="utf-8"?>
<dgm:layoutDef xmlns:dgm="http://schemas.openxmlformats.org/drawingml/2006/diagram" xmlns:a="http://schemas.openxmlformats.org/drawingml/2006/main" uniqueId="urn:microsoft.com/office/officeart/2011/layout/CircleProcess">
  <dgm:title val="Processus circulaire"/>
  <dgm:desc val="Permet de représenter des étapes séquentielles dans un processus. Limité à onze formes Niveau 1 avec un nombre illimité de formes Niveau 2. Utilisation optimale avec de petites quantités de texte. Le texte non utilisé n’apparaît pas mais reste disponible si vous changez de disposition."/>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fgAcc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CB73206-5CD2-44BD-9BD5-6BBE396B4168}" type="datetimeFigureOut">
              <a:rPr lang="fr-FR" smtClean="0"/>
              <a:t>26/09/2014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593A67F-1910-467D-BE26-73CA1DA8813E}" type="slidenum">
              <a:rPr lang="fr-FR" smtClean="0"/>
              <a:t>‹N°›</a:t>
            </a:fld>
            <a:endParaRPr lang="fr-FR"/>
          </a:p>
        </p:txBody>
      </p:sp>
    </p:spTree>
    <p:extLst>
      <p:ext uri="{BB962C8B-B14F-4D97-AF65-F5344CB8AC3E}">
        <p14:creationId xmlns:p14="http://schemas.microsoft.com/office/powerpoint/2010/main" val="42202959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D593A67F-1910-467D-BE26-73CA1DA8813E}" type="slidenum">
              <a:rPr lang="fr-FR" smtClean="0"/>
              <a:t>1</a:t>
            </a:fld>
            <a:endParaRPr lang="fr-FR"/>
          </a:p>
        </p:txBody>
      </p:sp>
    </p:spTree>
    <p:extLst>
      <p:ext uri="{BB962C8B-B14F-4D97-AF65-F5344CB8AC3E}">
        <p14:creationId xmlns:p14="http://schemas.microsoft.com/office/powerpoint/2010/main" val="12060018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D593A67F-1910-467D-BE26-73CA1DA8813E}" type="slidenum">
              <a:rPr lang="fr-FR" smtClean="0"/>
              <a:t>10</a:t>
            </a:fld>
            <a:endParaRPr lang="fr-FR"/>
          </a:p>
        </p:txBody>
      </p:sp>
    </p:spTree>
    <p:extLst>
      <p:ext uri="{BB962C8B-B14F-4D97-AF65-F5344CB8AC3E}">
        <p14:creationId xmlns:p14="http://schemas.microsoft.com/office/powerpoint/2010/main" val="1753037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D593A67F-1910-467D-BE26-73CA1DA8813E}" type="slidenum">
              <a:rPr lang="fr-FR" smtClean="0"/>
              <a:t>11</a:t>
            </a:fld>
            <a:endParaRPr lang="fr-FR"/>
          </a:p>
        </p:txBody>
      </p:sp>
    </p:spTree>
    <p:extLst>
      <p:ext uri="{BB962C8B-B14F-4D97-AF65-F5344CB8AC3E}">
        <p14:creationId xmlns:p14="http://schemas.microsoft.com/office/powerpoint/2010/main" val="29783441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D593A67F-1910-467D-BE26-73CA1DA8813E}" type="slidenum">
              <a:rPr lang="fr-FR" smtClean="0"/>
              <a:t>12</a:t>
            </a:fld>
            <a:endParaRPr lang="fr-FR"/>
          </a:p>
        </p:txBody>
      </p:sp>
    </p:spTree>
    <p:extLst>
      <p:ext uri="{BB962C8B-B14F-4D97-AF65-F5344CB8AC3E}">
        <p14:creationId xmlns:p14="http://schemas.microsoft.com/office/powerpoint/2010/main" val="16315129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D593A67F-1910-467D-BE26-73CA1DA8813E}" type="slidenum">
              <a:rPr lang="fr-FR" smtClean="0"/>
              <a:t>13</a:t>
            </a:fld>
            <a:endParaRPr lang="fr-FR"/>
          </a:p>
        </p:txBody>
      </p:sp>
    </p:spTree>
    <p:extLst>
      <p:ext uri="{BB962C8B-B14F-4D97-AF65-F5344CB8AC3E}">
        <p14:creationId xmlns:p14="http://schemas.microsoft.com/office/powerpoint/2010/main" val="35014596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D593A67F-1910-467D-BE26-73CA1DA8813E}" type="slidenum">
              <a:rPr lang="fr-FR" smtClean="0"/>
              <a:t>14</a:t>
            </a:fld>
            <a:endParaRPr lang="fr-FR"/>
          </a:p>
        </p:txBody>
      </p:sp>
    </p:spTree>
    <p:extLst>
      <p:ext uri="{BB962C8B-B14F-4D97-AF65-F5344CB8AC3E}">
        <p14:creationId xmlns:p14="http://schemas.microsoft.com/office/powerpoint/2010/main" val="29197161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D593A67F-1910-467D-BE26-73CA1DA8813E}" type="slidenum">
              <a:rPr lang="fr-FR" smtClean="0"/>
              <a:t>15</a:t>
            </a:fld>
            <a:endParaRPr lang="fr-FR"/>
          </a:p>
        </p:txBody>
      </p:sp>
    </p:spTree>
    <p:extLst>
      <p:ext uri="{BB962C8B-B14F-4D97-AF65-F5344CB8AC3E}">
        <p14:creationId xmlns:p14="http://schemas.microsoft.com/office/powerpoint/2010/main" val="26955182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D593A67F-1910-467D-BE26-73CA1DA8813E}" type="slidenum">
              <a:rPr lang="fr-FR" smtClean="0"/>
              <a:t>16</a:t>
            </a:fld>
            <a:endParaRPr lang="fr-FR"/>
          </a:p>
        </p:txBody>
      </p:sp>
    </p:spTree>
    <p:extLst>
      <p:ext uri="{BB962C8B-B14F-4D97-AF65-F5344CB8AC3E}">
        <p14:creationId xmlns:p14="http://schemas.microsoft.com/office/powerpoint/2010/main" val="5471091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D593A67F-1910-467D-BE26-73CA1DA8813E}" type="slidenum">
              <a:rPr lang="fr-FR" smtClean="0"/>
              <a:t>17</a:t>
            </a:fld>
            <a:endParaRPr lang="fr-FR"/>
          </a:p>
        </p:txBody>
      </p:sp>
    </p:spTree>
    <p:extLst>
      <p:ext uri="{BB962C8B-B14F-4D97-AF65-F5344CB8AC3E}">
        <p14:creationId xmlns:p14="http://schemas.microsoft.com/office/powerpoint/2010/main" val="270282065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D593A67F-1910-467D-BE26-73CA1DA8813E}" type="slidenum">
              <a:rPr lang="fr-FR" smtClean="0"/>
              <a:t>18</a:t>
            </a:fld>
            <a:endParaRPr lang="fr-FR"/>
          </a:p>
        </p:txBody>
      </p:sp>
    </p:spTree>
    <p:extLst>
      <p:ext uri="{BB962C8B-B14F-4D97-AF65-F5344CB8AC3E}">
        <p14:creationId xmlns:p14="http://schemas.microsoft.com/office/powerpoint/2010/main" val="19314289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D593A67F-1910-467D-BE26-73CA1DA8813E}" type="slidenum">
              <a:rPr lang="fr-FR" smtClean="0"/>
              <a:t>19</a:t>
            </a:fld>
            <a:endParaRPr lang="fr-FR"/>
          </a:p>
        </p:txBody>
      </p:sp>
    </p:spTree>
    <p:extLst>
      <p:ext uri="{BB962C8B-B14F-4D97-AF65-F5344CB8AC3E}">
        <p14:creationId xmlns:p14="http://schemas.microsoft.com/office/powerpoint/2010/main" val="21408911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593A67F-1910-467D-BE26-73CA1DA8813E}" type="slidenum">
              <a:rPr lang="fr-FR" smtClean="0"/>
              <a:t>2</a:t>
            </a:fld>
            <a:endParaRPr lang="fr-FR"/>
          </a:p>
        </p:txBody>
      </p:sp>
    </p:spTree>
    <p:extLst>
      <p:ext uri="{BB962C8B-B14F-4D97-AF65-F5344CB8AC3E}">
        <p14:creationId xmlns:p14="http://schemas.microsoft.com/office/powerpoint/2010/main" val="35566114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D593A67F-1910-467D-BE26-73CA1DA8813E}" type="slidenum">
              <a:rPr lang="fr-FR" smtClean="0"/>
              <a:t>3</a:t>
            </a:fld>
            <a:endParaRPr lang="fr-FR"/>
          </a:p>
        </p:txBody>
      </p:sp>
    </p:spTree>
    <p:extLst>
      <p:ext uri="{BB962C8B-B14F-4D97-AF65-F5344CB8AC3E}">
        <p14:creationId xmlns:p14="http://schemas.microsoft.com/office/powerpoint/2010/main" val="38293619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D593A67F-1910-467D-BE26-73CA1DA8813E}" type="slidenum">
              <a:rPr lang="fr-FR" smtClean="0"/>
              <a:t>4</a:t>
            </a:fld>
            <a:endParaRPr lang="fr-FR"/>
          </a:p>
        </p:txBody>
      </p:sp>
    </p:spTree>
    <p:extLst>
      <p:ext uri="{BB962C8B-B14F-4D97-AF65-F5344CB8AC3E}">
        <p14:creationId xmlns:p14="http://schemas.microsoft.com/office/powerpoint/2010/main" val="5343695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D593A67F-1910-467D-BE26-73CA1DA8813E}" type="slidenum">
              <a:rPr lang="fr-FR" smtClean="0"/>
              <a:t>5</a:t>
            </a:fld>
            <a:endParaRPr lang="fr-FR"/>
          </a:p>
        </p:txBody>
      </p:sp>
    </p:spTree>
    <p:extLst>
      <p:ext uri="{BB962C8B-B14F-4D97-AF65-F5344CB8AC3E}">
        <p14:creationId xmlns:p14="http://schemas.microsoft.com/office/powerpoint/2010/main" val="15384988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D593A67F-1910-467D-BE26-73CA1DA8813E}" type="slidenum">
              <a:rPr lang="fr-FR" smtClean="0"/>
              <a:t>6</a:t>
            </a:fld>
            <a:endParaRPr lang="fr-FR"/>
          </a:p>
        </p:txBody>
      </p:sp>
    </p:spTree>
    <p:extLst>
      <p:ext uri="{BB962C8B-B14F-4D97-AF65-F5344CB8AC3E}">
        <p14:creationId xmlns:p14="http://schemas.microsoft.com/office/powerpoint/2010/main" val="13047099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D593A67F-1910-467D-BE26-73CA1DA8813E}" type="slidenum">
              <a:rPr lang="fr-FR" smtClean="0"/>
              <a:t>7</a:t>
            </a:fld>
            <a:endParaRPr lang="fr-FR"/>
          </a:p>
        </p:txBody>
      </p:sp>
    </p:spTree>
    <p:extLst>
      <p:ext uri="{BB962C8B-B14F-4D97-AF65-F5344CB8AC3E}">
        <p14:creationId xmlns:p14="http://schemas.microsoft.com/office/powerpoint/2010/main" val="26123875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D593A67F-1910-467D-BE26-73CA1DA8813E}" type="slidenum">
              <a:rPr lang="fr-FR" smtClean="0"/>
              <a:t>8</a:t>
            </a:fld>
            <a:endParaRPr lang="fr-FR"/>
          </a:p>
        </p:txBody>
      </p:sp>
    </p:spTree>
    <p:extLst>
      <p:ext uri="{BB962C8B-B14F-4D97-AF65-F5344CB8AC3E}">
        <p14:creationId xmlns:p14="http://schemas.microsoft.com/office/powerpoint/2010/main" val="18363168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D593A67F-1910-467D-BE26-73CA1DA8813E}" type="slidenum">
              <a:rPr lang="fr-FR" smtClean="0"/>
              <a:t>9</a:t>
            </a:fld>
            <a:endParaRPr lang="fr-FR"/>
          </a:p>
        </p:txBody>
      </p:sp>
    </p:spTree>
    <p:extLst>
      <p:ext uri="{BB962C8B-B14F-4D97-AF65-F5344CB8AC3E}">
        <p14:creationId xmlns:p14="http://schemas.microsoft.com/office/powerpoint/2010/main" val="2941327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Modifiez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Modifiez le style des sous-titres du masque</a:t>
            </a:r>
            <a:endParaRPr kumimoji="0" lang="en-US"/>
          </a:p>
        </p:txBody>
      </p:sp>
      <p:sp>
        <p:nvSpPr>
          <p:cNvPr id="7" name="Espace réservé de la date 6"/>
          <p:cNvSpPr>
            <a:spLocks noGrp="1"/>
          </p:cNvSpPr>
          <p:nvPr>
            <p:ph type="dt" sz="half" idx="10"/>
          </p:nvPr>
        </p:nvSpPr>
        <p:spPr/>
        <p:txBody>
          <a:bodyPr/>
          <a:lstStyle>
            <a:extLst/>
          </a:lstStyle>
          <a:p>
            <a:fld id="{803E63CC-BDD3-460D-8661-E2A3F8EB32B6}" type="datetimeFigureOut">
              <a:rPr lang="fr-FR" smtClean="0"/>
              <a:t>26/09/2014</a:t>
            </a:fld>
            <a:endParaRPr lang="fr-FR"/>
          </a:p>
        </p:txBody>
      </p:sp>
      <p:sp>
        <p:nvSpPr>
          <p:cNvPr id="20" name="Espace réservé du pied de page 19"/>
          <p:cNvSpPr>
            <a:spLocks noGrp="1"/>
          </p:cNvSpPr>
          <p:nvPr>
            <p:ph type="ftr" sz="quarter" idx="11"/>
          </p:nvPr>
        </p:nvSpPr>
        <p:spPr/>
        <p:txBody>
          <a:bodyPr/>
          <a:lstStyle>
            <a:extLst/>
          </a:lstStyle>
          <a:p>
            <a:endParaRPr lang="fr-FR"/>
          </a:p>
        </p:txBody>
      </p:sp>
      <p:sp>
        <p:nvSpPr>
          <p:cNvPr id="10" name="Espace réservé du numéro de diapositive 9"/>
          <p:cNvSpPr>
            <a:spLocks noGrp="1"/>
          </p:cNvSpPr>
          <p:nvPr>
            <p:ph type="sldNum" sz="quarter" idx="12"/>
          </p:nvPr>
        </p:nvSpPr>
        <p:spPr/>
        <p:txBody>
          <a:bodyPr/>
          <a:lstStyle>
            <a:extLst/>
          </a:lstStyle>
          <a:p>
            <a:fld id="{138592A8-ACAB-4E74-AC3E-DFD9F4EB1507}" type="slidenum">
              <a:rPr lang="fr-FR" smtClean="0"/>
              <a:t>‹N°›</a:t>
            </a:fld>
            <a:endParaRPr lang="fr-FR"/>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803E63CC-BDD3-460D-8661-E2A3F8EB32B6}" type="datetimeFigureOut">
              <a:rPr lang="fr-FR" smtClean="0"/>
              <a:t>26/09/2014</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138592A8-ACAB-4E74-AC3E-DFD9F4EB1507}"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803E63CC-BDD3-460D-8661-E2A3F8EB32B6}" type="datetimeFigureOut">
              <a:rPr lang="fr-FR" smtClean="0"/>
              <a:t>26/09/2014</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138592A8-ACAB-4E74-AC3E-DFD9F4EB1507}"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Modifiez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803E63CC-BDD3-460D-8661-E2A3F8EB32B6}" type="datetimeFigureOut">
              <a:rPr lang="fr-FR" smtClean="0"/>
              <a:t>26/09/2014</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138592A8-ACAB-4E74-AC3E-DFD9F4EB1507}"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p:txBody>
          <a:bodyPr/>
          <a:lstStyle>
            <a:extLst/>
          </a:lstStyle>
          <a:p>
            <a:fld id="{803E63CC-BDD3-460D-8661-E2A3F8EB32B6}" type="datetimeFigureOut">
              <a:rPr lang="fr-FR" smtClean="0"/>
              <a:t>26/09/2014</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138592A8-ACAB-4E74-AC3E-DFD9F4EB1507}" type="slidenum">
              <a:rPr lang="fr-FR" smtClean="0"/>
              <a:t>‹N°›</a:t>
            </a:fld>
            <a:endParaRPr lang="fr-FR"/>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Modifiez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803E63CC-BDD3-460D-8661-E2A3F8EB32B6}" type="datetimeFigureOut">
              <a:rPr lang="fr-FR" smtClean="0"/>
              <a:t>26/09/2014</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138592A8-ACAB-4E74-AC3E-DFD9F4EB1507}"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803E63CC-BDD3-460D-8661-E2A3F8EB32B6}" type="datetimeFigureOut">
              <a:rPr lang="fr-FR" smtClean="0"/>
              <a:t>26/09/2014</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138592A8-ACAB-4E74-AC3E-DFD9F4EB1507}"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Modifiez le style du titre</a:t>
            </a:r>
            <a:endParaRPr kumimoji="0" lang="en-US"/>
          </a:p>
        </p:txBody>
      </p:sp>
      <p:sp>
        <p:nvSpPr>
          <p:cNvPr id="3" name="Espace réservé de la date 2"/>
          <p:cNvSpPr>
            <a:spLocks noGrp="1"/>
          </p:cNvSpPr>
          <p:nvPr>
            <p:ph type="dt" sz="half" idx="10"/>
          </p:nvPr>
        </p:nvSpPr>
        <p:spPr/>
        <p:txBody>
          <a:bodyPr/>
          <a:lstStyle>
            <a:extLst/>
          </a:lstStyle>
          <a:p>
            <a:fld id="{803E63CC-BDD3-460D-8661-E2A3F8EB32B6}" type="datetimeFigureOut">
              <a:rPr lang="fr-FR" smtClean="0"/>
              <a:t>26/09/2014</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138592A8-ACAB-4E74-AC3E-DFD9F4EB1507}"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fld id="{803E63CC-BDD3-460D-8661-E2A3F8EB32B6}" type="datetimeFigureOut">
              <a:rPr lang="fr-FR" smtClean="0"/>
              <a:t>26/09/2014</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138592A8-ACAB-4E74-AC3E-DFD9F4EB1507}" type="slidenum">
              <a:rPr lang="fr-FR" smtClean="0"/>
              <a:t>‹N°›</a:t>
            </a:fld>
            <a:endParaRPr lang="fr-FR"/>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Modifiez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Modifiez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803E63CC-BDD3-460D-8661-E2A3F8EB32B6}" type="datetimeFigureOut">
              <a:rPr lang="fr-FR" smtClean="0"/>
              <a:t>26/09/2014</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138592A8-ACAB-4E74-AC3E-DFD9F4EB1507}"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Modifiez le style du titre</a:t>
            </a:r>
            <a:endParaRPr kumimoji="0" lang="en-US"/>
          </a:p>
        </p:txBody>
      </p:sp>
      <p:sp>
        <p:nvSpPr>
          <p:cNvPr id="5" name="Espace réservé de la date 4"/>
          <p:cNvSpPr>
            <a:spLocks noGrp="1"/>
          </p:cNvSpPr>
          <p:nvPr>
            <p:ph type="dt" sz="half" idx="10"/>
          </p:nvPr>
        </p:nvSpPr>
        <p:spPr/>
        <p:txBody>
          <a:bodyPr/>
          <a:lstStyle>
            <a:extLst/>
          </a:lstStyle>
          <a:p>
            <a:fld id="{803E63CC-BDD3-460D-8661-E2A3F8EB32B6}" type="datetimeFigureOut">
              <a:rPr lang="fr-FR" smtClean="0"/>
              <a:t>26/09/2014</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138592A8-ACAB-4E74-AC3E-DFD9F4EB1507}" type="slidenum">
              <a:rPr lang="fr-FR" smtClean="0"/>
              <a:t>‹N°›</a:t>
            </a:fld>
            <a:endParaRPr lang="fr-FR"/>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Modifiez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Modifiez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803E63CC-BDD3-460D-8661-E2A3F8EB32B6}" type="datetimeFigureOut">
              <a:rPr lang="fr-FR" smtClean="0"/>
              <a:t>26/09/2014</a:t>
            </a:fld>
            <a:endParaRPr lang="fr-FR"/>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fr-FR"/>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138592A8-ACAB-4E74-AC3E-DFD9F4EB1507}" type="slidenum">
              <a:rPr lang="fr-FR" smtClean="0"/>
              <a:t>‹N°›</a:t>
            </a:fld>
            <a:endParaRPr lang="fr-FR"/>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3.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331640" y="1628800"/>
            <a:ext cx="7406640" cy="1472184"/>
          </a:xfrm>
        </p:spPr>
        <p:txBody>
          <a:bodyPr/>
          <a:lstStyle/>
          <a:p>
            <a:pPr algn="ctr"/>
            <a:r>
              <a:rPr lang="fr-FR" dirty="0"/>
              <a:t>DROIT et métiers de la coordination</a:t>
            </a:r>
          </a:p>
        </p:txBody>
      </p:sp>
      <p:sp>
        <p:nvSpPr>
          <p:cNvPr id="3" name="Sous-titre 2"/>
          <p:cNvSpPr>
            <a:spLocks noGrp="1"/>
          </p:cNvSpPr>
          <p:nvPr>
            <p:ph type="subTitle" idx="1"/>
          </p:nvPr>
        </p:nvSpPr>
        <p:spPr>
          <a:xfrm>
            <a:off x="1331640" y="3717032"/>
            <a:ext cx="7406640" cy="1752600"/>
          </a:xfrm>
        </p:spPr>
        <p:txBody>
          <a:bodyPr/>
          <a:lstStyle/>
          <a:p>
            <a:endParaRPr lang="fr-FR" dirty="0" smtClean="0"/>
          </a:p>
          <a:p>
            <a:r>
              <a:rPr lang="fr-FR" dirty="0" smtClean="0"/>
              <a:t>1. Données générales sur le droit</a:t>
            </a:r>
            <a:endParaRPr lang="fr-FR" dirty="0"/>
          </a:p>
        </p:txBody>
      </p:sp>
      <p:sp>
        <p:nvSpPr>
          <p:cNvPr id="4" name="ZoneTexte 3"/>
          <p:cNvSpPr txBox="1"/>
          <p:nvPr/>
        </p:nvSpPr>
        <p:spPr>
          <a:xfrm>
            <a:off x="1331640" y="5661248"/>
            <a:ext cx="4176464" cy="646331"/>
          </a:xfrm>
          <a:prstGeom prst="rect">
            <a:avLst/>
          </a:prstGeom>
          <a:noFill/>
        </p:spPr>
        <p:txBody>
          <a:bodyPr wrap="square" rtlCol="0">
            <a:spAutoFit/>
          </a:bodyPr>
          <a:lstStyle/>
          <a:p>
            <a:r>
              <a:rPr lang="fr-FR" dirty="0" smtClean="0"/>
              <a:t>G.MEININGER</a:t>
            </a:r>
          </a:p>
          <a:p>
            <a:r>
              <a:rPr lang="fr-FR" dirty="0" smtClean="0"/>
              <a:t>Vendredi 26 septembre 2014</a:t>
            </a:r>
            <a:endParaRPr lang="fr-FR" dirty="0"/>
          </a:p>
        </p:txBody>
      </p:sp>
      <p:pic>
        <p:nvPicPr>
          <p:cNvPr id="1026" name="Picture 2" descr="logo UPM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32240" y="347663"/>
            <a:ext cx="1914525" cy="6667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15676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53" presetClass="entr" presetSubtype="16" fill="hold" grpId="0" nodeType="after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p:cTn id="19" dur="500" fill="hold"/>
                                        <p:tgtEl>
                                          <p:spTgt spid="4"/>
                                        </p:tgtEl>
                                        <p:attrNameLst>
                                          <p:attrName>ppt_w</p:attrName>
                                        </p:attrNameLst>
                                      </p:cBhvr>
                                      <p:tavLst>
                                        <p:tav tm="0">
                                          <p:val>
                                            <p:fltVal val="0"/>
                                          </p:val>
                                        </p:tav>
                                        <p:tav tm="100000">
                                          <p:val>
                                            <p:strVal val="#ppt_w"/>
                                          </p:val>
                                        </p:tav>
                                      </p:tavLst>
                                    </p:anim>
                                    <p:anim calcmode="lin" valueType="num">
                                      <p:cBhvr>
                                        <p:cTn id="20" dur="500" fill="hold"/>
                                        <p:tgtEl>
                                          <p:spTgt spid="4"/>
                                        </p:tgtEl>
                                        <p:attrNameLst>
                                          <p:attrName>ppt_h</p:attrName>
                                        </p:attrNameLst>
                                      </p:cBhvr>
                                      <p:tavLst>
                                        <p:tav tm="0">
                                          <p:val>
                                            <p:fltVal val="0"/>
                                          </p:val>
                                        </p:tav>
                                        <p:tav tm="100000">
                                          <p:val>
                                            <p:strVal val="#ppt_h"/>
                                          </p:val>
                                        </p:tav>
                                      </p:tavLst>
                                    </p:anim>
                                    <p:animEffect transition="in" filter="fade">
                                      <p:cBhvr>
                                        <p:cTn id="2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t>2. Les tribunaux judiciaires</a:t>
            </a:r>
          </a:p>
        </p:txBody>
      </p:sp>
      <p:sp>
        <p:nvSpPr>
          <p:cNvPr id="3" name="Espace réservé du contenu 2"/>
          <p:cNvSpPr>
            <a:spLocks noGrp="1"/>
          </p:cNvSpPr>
          <p:nvPr>
            <p:ph idx="1"/>
          </p:nvPr>
        </p:nvSpPr>
        <p:spPr>
          <a:xfrm>
            <a:off x="1187624" y="1447800"/>
            <a:ext cx="7746064" cy="4800600"/>
          </a:xfrm>
        </p:spPr>
        <p:txBody>
          <a:bodyPr>
            <a:normAutofit fontScale="92500" lnSpcReduction="20000"/>
          </a:bodyPr>
          <a:lstStyle/>
          <a:p>
            <a:pPr>
              <a:buFont typeface="Wingdings" panose="05000000000000000000" pitchFamily="2" charset="2"/>
              <a:buChar char="Ø"/>
            </a:pPr>
            <a:r>
              <a:rPr lang="fr-FR" sz="2800" b="1" dirty="0"/>
              <a:t>Les Juridictions à compétence exceptionnelle: </a:t>
            </a:r>
          </a:p>
          <a:p>
            <a:pPr lvl="1"/>
            <a:r>
              <a:rPr lang="fr-FR" sz="2400" dirty="0"/>
              <a:t>La représentation (par un avocat) n’y est jamais obligatoire.</a:t>
            </a:r>
            <a:endParaRPr lang="fr-FR" sz="2000" dirty="0"/>
          </a:p>
          <a:p>
            <a:pPr lvl="1"/>
            <a:r>
              <a:rPr lang="fr-FR" sz="2400" dirty="0"/>
              <a:t>La procédure est orale (simplifiée)</a:t>
            </a:r>
            <a:endParaRPr lang="fr-FR" sz="2000" dirty="0"/>
          </a:p>
          <a:p>
            <a:pPr>
              <a:buFont typeface="Wingdings" panose="05000000000000000000" pitchFamily="2" charset="2"/>
              <a:buChar char="ü"/>
            </a:pPr>
            <a:r>
              <a:rPr lang="fr-FR" sz="2400" b="1" dirty="0">
                <a:latin typeface="Gill Sans MT" charset="0"/>
              </a:rPr>
              <a:t>Le tribunal d’instance: </a:t>
            </a:r>
            <a:r>
              <a:rPr lang="fr-FR" sz="2400" dirty="0">
                <a:latin typeface="Gill Sans MT" charset="0"/>
              </a:rPr>
              <a:t>  </a:t>
            </a:r>
          </a:p>
          <a:p>
            <a:pPr lvl="1">
              <a:buFont typeface="Wingdings" panose="05000000000000000000" pitchFamily="2" charset="2"/>
              <a:buChar char="ü"/>
            </a:pPr>
            <a:r>
              <a:rPr lang="fr-FR" sz="2000" dirty="0">
                <a:latin typeface="Gill Sans MT" charset="0"/>
              </a:rPr>
              <a:t>actions personnelles ou mobilières jusqu’à 10 000 euros, </a:t>
            </a:r>
            <a:br>
              <a:rPr lang="fr-FR" sz="2000" dirty="0">
                <a:latin typeface="Gill Sans MT" charset="0"/>
              </a:rPr>
            </a:br>
            <a:r>
              <a:rPr lang="fr-FR" sz="2000" dirty="0">
                <a:latin typeface="Gill Sans MT" charset="0"/>
              </a:rPr>
              <a:t>mais aussi des compétences importantes en coordination ( tutelle, curatelle,, protection des majeurs, surendettement …) </a:t>
            </a:r>
          </a:p>
          <a:p>
            <a:pPr lvl="1">
              <a:buFont typeface="Wingdings" panose="05000000000000000000" pitchFamily="2" charset="2"/>
              <a:buChar char="ü"/>
            </a:pPr>
            <a:r>
              <a:rPr lang="fr-FR" sz="2000" dirty="0">
                <a:latin typeface="Gill Sans MT" charset="0"/>
              </a:rPr>
              <a:t>Saisie peut être faite par lettre simple </a:t>
            </a:r>
          </a:p>
          <a:p>
            <a:pPr>
              <a:buFont typeface="Wingdings" panose="05000000000000000000" pitchFamily="2" charset="2"/>
              <a:buChar char="ü"/>
            </a:pPr>
            <a:r>
              <a:rPr lang="fr-FR" sz="2400" b="1" dirty="0">
                <a:latin typeface="Gill Sans MT" charset="0"/>
              </a:rPr>
              <a:t>Le conseil des prud’hommes</a:t>
            </a:r>
            <a:r>
              <a:rPr lang="fr-FR" sz="2400" dirty="0">
                <a:latin typeface="Gill Sans MT" charset="0"/>
              </a:rPr>
              <a:t>: différents entre employeurs et salariés </a:t>
            </a:r>
          </a:p>
          <a:p>
            <a:pPr lvl="1">
              <a:buFont typeface="Wingdings" panose="05000000000000000000" pitchFamily="2" charset="2"/>
              <a:buChar char="ü"/>
            </a:pPr>
            <a:r>
              <a:rPr lang="fr-FR" sz="1600" dirty="0">
                <a:latin typeface="Gill Sans MT" charset="0"/>
              </a:rPr>
              <a:t>Bureau de conciliation  </a:t>
            </a:r>
            <a:endParaRPr lang="fr-FR" sz="2000" dirty="0">
              <a:latin typeface="Gill Sans MT" charset="0"/>
            </a:endParaRPr>
          </a:p>
          <a:p>
            <a:pPr lvl="1">
              <a:buFont typeface="Wingdings" panose="05000000000000000000" pitchFamily="2" charset="2"/>
              <a:buChar char="ü"/>
            </a:pPr>
            <a:r>
              <a:rPr lang="fr-FR" sz="1600" dirty="0">
                <a:latin typeface="Gill Sans MT" charset="0"/>
              </a:rPr>
              <a:t>Bureau de jugement </a:t>
            </a:r>
          </a:p>
          <a:p>
            <a:pPr>
              <a:buFont typeface="Wingdings" panose="05000000000000000000" pitchFamily="2" charset="2"/>
              <a:buChar char="ü"/>
            </a:pPr>
            <a:r>
              <a:rPr lang="fr-FR" sz="2400" b="1" dirty="0">
                <a:latin typeface="Gill Sans MT" charset="0"/>
              </a:rPr>
              <a:t>Les juridictions de sécurité sociale </a:t>
            </a:r>
            <a:r>
              <a:rPr lang="fr-FR" sz="2400" dirty="0">
                <a:latin typeface="Gill Sans MT" charset="0"/>
              </a:rPr>
              <a:t>(TASS)  </a:t>
            </a:r>
          </a:p>
          <a:p>
            <a:pPr lvl="1">
              <a:buFont typeface="Wingdings" panose="05000000000000000000" pitchFamily="2" charset="2"/>
              <a:buChar char="ü"/>
            </a:pPr>
            <a:r>
              <a:rPr lang="fr-FR" sz="1600" dirty="0">
                <a:latin typeface="Gill Sans MT" charset="0"/>
              </a:rPr>
              <a:t>Ex: conflit entre SS et bénéficiaires de prestations sociales, mais aussi incapacités et inaptitude au travail..</a:t>
            </a:r>
            <a:endParaRPr lang="fr-FR" sz="2000" dirty="0">
              <a:latin typeface="Gill Sans MT" charset="0"/>
            </a:endParaRPr>
          </a:p>
          <a:p>
            <a:pPr>
              <a:buFont typeface="Wingdings" panose="05000000000000000000" pitchFamily="2" charset="2"/>
              <a:buChar char="ü"/>
            </a:pPr>
            <a:endParaRPr lang="fr-FR" sz="2400" dirty="0"/>
          </a:p>
        </p:txBody>
      </p:sp>
    </p:spTree>
    <p:extLst>
      <p:ext uri="{BB962C8B-B14F-4D97-AF65-F5344CB8AC3E}">
        <p14:creationId xmlns:p14="http://schemas.microsoft.com/office/powerpoint/2010/main" val="3997102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 presetClass="entr" presetSubtype="0" fill="hold" grpId="0" nodeType="afterEffect">
                                  <p:stCondLst>
                                    <p:cond delay="0"/>
                                  </p:stCondLst>
                                  <p:childTnLst>
                                    <p:set>
                                      <p:cBhvr>
                                        <p:cTn id="11"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sz="2400" b="1" dirty="0"/>
          </a:p>
          <a:p>
            <a:r>
              <a:rPr lang="fr-FR" sz="2400" b="1" dirty="0"/>
              <a:t>Tribunaux de commerce </a:t>
            </a:r>
            <a:r>
              <a:rPr lang="fr-FR" sz="2400" dirty="0"/>
              <a:t>: litiges entre commerçants, liquidation et redressement judiciaire</a:t>
            </a:r>
          </a:p>
          <a:p>
            <a:r>
              <a:rPr lang="fr-FR" sz="2400" b="1" dirty="0">
                <a:latin typeface="Gill Sans MT" charset="0"/>
              </a:rPr>
              <a:t>Tribunaux des baux ruraux:</a:t>
            </a:r>
            <a:r>
              <a:rPr lang="fr-FR" sz="2400" dirty="0">
                <a:latin typeface="Gill Sans MT" charset="0"/>
              </a:rPr>
              <a:t> Ces tribunaux connaissent </a:t>
            </a:r>
            <a:r>
              <a:rPr lang="fr-FR" sz="2400" b="1" dirty="0">
                <a:latin typeface="Gill Sans MT" charset="0"/>
              </a:rPr>
              <a:t>des litiges </a:t>
            </a:r>
            <a:r>
              <a:rPr lang="fr-FR" sz="2400" dirty="0">
                <a:latin typeface="Gill Sans MT" charset="0"/>
              </a:rPr>
              <a:t>entre bailleurs et locataires de baux ruraux</a:t>
            </a:r>
          </a:p>
          <a:p>
            <a:endParaRPr lang="fr-FR" sz="2000" dirty="0">
              <a:latin typeface="Gill Sans MT" charset="0"/>
            </a:endParaRPr>
          </a:p>
          <a:p>
            <a:endParaRPr lang="fr-FR" sz="2000" dirty="0">
              <a:latin typeface="Gill Sans MT" charset="0"/>
            </a:endParaRPr>
          </a:p>
          <a:p>
            <a:r>
              <a:rPr lang="fr-FR" sz="2000" dirty="0"/>
              <a:t>NB: </a:t>
            </a:r>
            <a:r>
              <a:rPr lang="fr-FR" sz="2000" b="1" dirty="0"/>
              <a:t>L’appel </a:t>
            </a:r>
            <a:r>
              <a:rPr lang="fr-FR" sz="2000" dirty="0"/>
              <a:t>est une voie de recours contre une décision rendue en 1ère instance : il remet en cause ce qui a été jugé pour qu’il soit </a:t>
            </a:r>
            <a:r>
              <a:rPr lang="fr-FR" sz="2000" b="1" dirty="0"/>
              <a:t>à nouveau statué en fait et en droit</a:t>
            </a:r>
            <a:endParaRPr lang="fr-FR" sz="2000" dirty="0"/>
          </a:p>
        </p:txBody>
      </p:sp>
      <p:sp>
        <p:nvSpPr>
          <p:cNvPr id="4" name="Titre 1"/>
          <p:cNvSpPr>
            <a:spLocks noGrp="1"/>
          </p:cNvSpPr>
          <p:nvPr>
            <p:ph type="title"/>
          </p:nvPr>
        </p:nvSpPr>
        <p:spPr/>
        <p:txBody>
          <a:bodyPr/>
          <a:lstStyle/>
          <a:p>
            <a:pPr algn="ctr"/>
            <a:r>
              <a:rPr lang="fr-FR" dirty="0"/>
              <a:t>2. Les tribunaux judiciaires</a:t>
            </a:r>
          </a:p>
        </p:txBody>
      </p:sp>
    </p:spTree>
    <p:extLst>
      <p:ext uri="{BB962C8B-B14F-4D97-AF65-F5344CB8AC3E}">
        <p14:creationId xmlns:p14="http://schemas.microsoft.com/office/powerpoint/2010/main" val="1529304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 presetClass="entr" presetSubtype="0" fill="hold" grpId="0" nodeType="after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childTnLst>
                                </p:cTn>
                              </p:par>
                            </p:childTnLst>
                          </p:cTn>
                        </p:par>
                        <p:par>
                          <p:cTn id="12" fill="hold">
                            <p:stCondLst>
                              <p:cond delay="500"/>
                            </p:stCondLst>
                            <p:childTnLst>
                              <p:par>
                                <p:cTn id="13" presetID="1" presetClass="entr" presetSubtype="0"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marL="82296" indent="0">
              <a:buNone/>
            </a:pPr>
            <a:r>
              <a:rPr lang="fr-FR" u="sng" dirty="0"/>
              <a:t>Juridiction pénale</a:t>
            </a:r>
          </a:p>
          <a:p>
            <a:pPr marL="82296" indent="0">
              <a:buNone/>
            </a:pPr>
            <a:endParaRPr lang="fr-FR" u="sng" dirty="0"/>
          </a:p>
          <a:p>
            <a:pPr>
              <a:buFont typeface="Wingdings" panose="05000000000000000000" pitchFamily="2" charset="2"/>
              <a:buChar char="Ø"/>
            </a:pPr>
            <a:r>
              <a:rPr lang="fr-FR" sz="1800" dirty="0"/>
              <a:t>Le droit pénal a pour objet de déterminer les actes antisociaux (les infractions), de désigner les personnes pouvant en être responsables et de fixer les sanctions (les peines) qui leurs sont applicables.</a:t>
            </a:r>
            <a:br>
              <a:rPr lang="fr-FR" sz="1800" dirty="0"/>
            </a:br>
            <a:endParaRPr lang="fr-FR" sz="1800" dirty="0"/>
          </a:p>
          <a:p>
            <a:pPr hangingPunct="0">
              <a:buFont typeface="Wingdings" panose="05000000000000000000" pitchFamily="2" charset="2"/>
              <a:buChar char="Ø"/>
            </a:pPr>
            <a:r>
              <a:rPr lang="fr-FR" sz="1800" dirty="0"/>
              <a:t>Les juridictions judiciaires pénales connaissent principalement de </a:t>
            </a:r>
            <a:r>
              <a:rPr lang="fr-FR" sz="1800" b="1" dirty="0"/>
              <a:t>l’action publique</a:t>
            </a:r>
            <a:r>
              <a:rPr lang="fr-FR" sz="1800" dirty="0"/>
              <a:t> c’est-à-dire de l’action de l’Etat, dans l’intérêt général, exercée par le Procureur de la République</a:t>
            </a:r>
            <a:br>
              <a:rPr lang="fr-FR" sz="1800" dirty="0"/>
            </a:br>
            <a:endParaRPr lang="fr-FR" sz="1800" dirty="0"/>
          </a:p>
          <a:p>
            <a:pPr hangingPunct="0">
              <a:buFont typeface="Wingdings" panose="05000000000000000000" pitchFamily="2" charset="2"/>
              <a:buChar char="Ø"/>
            </a:pPr>
            <a:r>
              <a:rPr lang="fr-FR" sz="1800" b="1" dirty="0">
                <a:latin typeface="Gill Sans MT" charset="0"/>
              </a:rPr>
              <a:t>Accessoirement, les juridictions pénales de jugement connaissent de l’action civile </a:t>
            </a:r>
            <a:r>
              <a:rPr lang="fr-FR" sz="1800" dirty="0">
                <a:latin typeface="Gill Sans MT" charset="0"/>
              </a:rPr>
              <a:t>qui est l’action de la victime de l’infraction et a pour objet la réparation du dommage causé à une victime par une infraction.</a:t>
            </a:r>
          </a:p>
          <a:p>
            <a:pPr marL="82296" indent="0" hangingPunct="0">
              <a:buNone/>
            </a:pPr>
            <a:endParaRPr lang="fr-FR" sz="2400" dirty="0">
              <a:latin typeface="Gill Sans MT" charset="0"/>
            </a:endParaRPr>
          </a:p>
        </p:txBody>
      </p:sp>
      <p:sp>
        <p:nvSpPr>
          <p:cNvPr id="4" name="Titre 1"/>
          <p:cNvSpPr>
            <a:spLocks noGrp="1"/>
          </p:cNvSpPr>
          <p:nvPr>
            <p:ph type="title"/>
          </p:nvPr>
        </p:nvSpPr>
        <p:spPr/>
        <p:txBody>
          <a:bodyPr/>
          <a:lstStyle/>
          <a:p>
            <a:pPr algn="ctr"/>
            <a:r>
              <a:rPr lang="fr-FR" dirty="0"/>
              <a:t>2. Les tribunaux judiciaires</a:t>
            </a:r>
          </a:p>
        </p:txBody>
      </p:sp>
    </p:spTree>
    <p:extLst>
      <p:ext uri="{BB962C8B-B14F-4D97-AF65-F5344CB8AC3E}">
        <p14:creationId xmlns:p14="http://schemas.microsoft.com/office/powerpoint/2010/main" val="780753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 presetClass="entr" presetSubtype="0" fill="hold" grpId="0"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childTnLst>
                                </p:cTn>
                              </p:par>
                            </p:childTnLst>
                          </p:cTn>
                        </p:par>
                        <p:par>
                          <p:cTn id="12" fill="hold">
                            <p:stCondLst>
                              <p:cond delay="500"/>
                            </p:stCondLst>
                            <p:childTnLst>
                              <p:par>
                                <p:cTn id="13" presetID="1" presetClass="entr" presetSubtype="0"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childTnLst>
                                </p:cTn>
                              </p:par>
                            </p:childTnLst>
                          </p:cTn>
                        </p:par>
                        <p:par>
                          <p:cTn id="18" fill="hold">
                            <p:stCondLst>
                              <p:cond delay="500"/>
                            </p:stCondLst>
                            <p:childTnLst>
                              <p:par>
                                <p:cTn id="19" presetID="1" presetClass="entr" presetSubtype="0" fill="hold" grpId="0" nodeType="after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75656" y="908720"/>
            <a:ext cx="7498080" cy="1143000"/>
          </a:xfrm>
        </p:spPr>
        <p:txBody>
          <a:bodyPr>
            <a:normAutofit fontScale="90000"/>
          </a:bodyPr>
          <a:lstStyle/>
          <a:p>
            <a:pPr algn="ctr"/>
            <a:r>
              <a:rPr lang="fr-FR" dirty="0" smtClean="0"/>
              <a:t>DEROULEMENT D UN PROCES EN PENAL = PROCEDURE PENALE</a:t>
            </a:r>
            <a:br>
              <a:rPr lang="fr-FR" dirty="0" smtClean="0"/>
            </a:br>
            <a:endParaRPr lang="fr-FR" dirty="0"/>
          </a:p>
        </p:txBody>
      </p:sp>
      <p:graphicFrame>
        <p:nvGraphicFramePr>
          <p:cNvPr id="3" name="Diagramme 2"/>
          <p:cNvGraphicFramePr/>
          <p:nvPr>
            <p:extLst>
              <p:ext uri="{D42A27DB-BD31-4B8C-83A1-F6EECF244321}">
                <p14:modId xmlns:p14="http://schemas.microsoft.com/office/powerpoint/2010/main" val="2380244783"/>
              </p:ext>
            </p:extLst>
          </p:nvPr>
        </p:nvGraphicFramePr>
        <p:xfrm>
          <a:off x="899592" y="620688"/>
          <a:ext cx="7884368" cy="65973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99799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7" presetClass="emph" presetSubtype="0" fill="remove" grpId="0" nodeType="afterEffect">
                                  <p:stCondLst>
                                    <p:cond delay="0"/>
                                  </p:stCondLst>
                                  <p:childTnLst>
                                    <p:animClr clrSpc="rgb" dir="cw">
                                      <p:cBhvr override="childStyle">
                                        <p:cTn id="12" dur="250" autoRev="1" fill="remove"/>
                                        <p:tgtEl>
                                          <p:spTgt spid="3">
                                            <p:graphicEl>
                                              <a:dgm id="{7AB378B1-6A7C-42A1-A950-5F79F4BBC45D}"/>
                                            </p:graphicEl>
                                          </p:spTgt>
                                        </p:tgtEl>
                                        <p:attrNameLst>
                                          <p:attrName>style.color</p:attrName>
                                        </p:attrNameLst>
                                      </p:cBhvr>
                                      <p:to>
                                        <a:schemeClr val="bg1"/>
                                      </p:to>
                                    </p:animClr>
                                    <p:animClr clrSpc="rgb" dir="cw">
                                      <p:cBhvr>
                                        <p:cTn id="13" dur="250" autoRev="1" fill="remove"/>
                                        <p:tgtEl>
                                          <p:spTgt spid="3">
                                            <p:graphicEl>
                                              <a:dgm id="{7AB378B1-6A7C-42A1-A950-5F79F4BBC45D}"/>
                                            </p:graphicEl>
                                          </p:spTgt>
                                        </p:tgtEl>
                                        <p:attrNameLst>
                                          <p:attrName>fillcolor</p:attrName>
                                        </p:attrNameLst>
                                      </p:cBhvr>
                                      <p:to>
                                        <a:schemeClr val="bg1"/>
                                      </p:to>
                                    </p:animClr>
                                    <p:set>
                                      <p:cBhvr>
                                        <p:cTn id="14" dur="250" autoRev="1" fill="remove"/>
                                        <p:tgtEl>
                                          <p:spTgt spid="3">
                                            <p:graphicEl>
                                              <a:dgm id="{7AB378B1-6A7C-42A1-A950-5F79F4BBC45D}"/>
                                            </p:graphicEl>
                                          </p:spTgt>
                                        </p:tgtEl>
                                        <p:attrNameLst>
                                          <p:attrName>fill.type</p:attrName>
                                        </p:attrNameLst>
                                      </p:cBhvr>
                                      <p:to>
                                        <p:strVal val="solid"/>
                                      </p:to>
                                    </p:set>
                                    <p:set>
                                      <p:cBhvr>
                                        <p:cTn id="15" dur="250" autoRev="1" fill="remove"/>
                                        <p:tgtEl>
                                          <p:spTgt spid="3">
                                            <p:graphicEl>
                                              <a:dgm id="{7AB378B1-6A7C-42A1-A950-5F79F4BBC45D}"/>
                                            </p:graphicEl>
                                          </p:spTgt>
                                        </p:tgtEl>
                                        <p:attrNameLst>
                                          <p:attrName>fill.on</p:attrName>
                                        </p:attrNameLst>
                                      </p:cBhvr>
                                      <p:to>
                                        <p:strVal val="true"/>
                                      </p:to>
                                    </p:set>
                                  </p:childTnLst>
                                </p:cTn>
                              </p:par>
                            </p:childTnLst>
                          </p:cTn>
                        </p:par>
                        <p:par>
                          <p:cTn id="16" fill="hold">
                            <p:stCondLst>
                              <p:cond delay="1500"/>
                            </p:stCondLst>
                            <p:childTnLst>
                              <p:par>
                                <p:cTn id="17" presetID="27" presetClass="emph" presetSubtype="0" fill="remove" grpId="0" nodeType="afterEffect">
                                  <p:stCondLst>
                                    <p:cond delay="0"/>
                                  </p:stCondLst>
                                  <p:childTnLst>
                                    <p:animClr clrSpc="rgb" dir="cw">
                                      <p:cBhvr override="childStyle">
                                        <p:cTn id="18" dur="250" autoRev="1" fill="remove"/>
                                        <p:tgtEl>
                                          <p:spTgt spid="3">
                                            <p:graphicEl>
                                              <a:dgm id="{1AD34497-C872-44D8-9358-DFD4C44D6A01}"/>
                                            </p:graphicEl>
                                          </p:spTgt>
                                        </p:tgtEl>
                                        <p:attrNameLst>
                                          <p:attrName>style.color</p:attrName>
                                        </p:attrNameLst>
                                      </p:cBhvr>
                                      <p:to>
                                        <a:schemeClr val="bg1"/>
                                      </p:to>
                                    </p:animClr>
                                    <p:animClr clrSpc="rgb" dir="cw">
                                      <p:cBhvr>
                                        <p:cTn id="19" dur="250" autoRev="1" fill="remove"/>
                                        <p:tgtEl>
                                          <p:spTgt spid="3">
                                            <p:graphicEl>
                                              <a:dgm id="{1AD34497-C872-44D8-9358-DFD4C44D6A01}"/>
                                            </p:graphicEl>
                                          </p:spTgt>
                                        </p:tgtEl>
                                        <p:attrNameLst>
                                          <p:attrName>fillcolor</p:attrName>
                                        </p:attrNameLst>
                                      </p:cBhvr>
                                      <p:to>
                                        <a:schemeClr val="bg1"/>
                                      </p:to>
                                    </p:animClr>
                                    <p:set>
                                      <p:cBhvr>
                                        <p:cTn id="20" dur="250" autoRev="1" fill="remove"/>
                                        <p:tgtEl>
                                          <p:spTgt spid="3">
                                            <p:graphicEl>
                                              <a:dgm id="{1AD34497-C872-44D8-9358-DFD4C44D6A01}"/>
                                            </p:graphicEl>
                                          </p:spTgt>
                                        </p:tgtEl>
                                        <p:attrNameLst>
                                          <p:attrName>fill.type</p:attrName>
                                        </p:attrNameLst>
                                      </p:cBhvr>
                                      <p:to>
                                        <p:strVal val="solid"/>
                                      </p:to>
                                    </p:set>
                                    <p:set>
                                      <p:cBhvr>
                                        <p:cTn id="21" dur="250" autoRev="1" fill="remove"/>
                                        <p:tgtEl>
                                          <p:spTgt spid="3">
                                            <p:graphicEl>
                                              <a:dgm id="{1AD34497-C872-44D8-9358-DFD4C44D6A01}"/>
                                            </p:graphicEl>
                                          </p:spTgt>
                                        </p:tgtEl>
                                        <p:attrNameLst>
                                          <p:attrName>fill.on</p:attrName>
                                        </p:attrNameLst>
                                      </p:cBhvr>
                                      <p:to>
                                        <p:strVal val="true"/>
                                      </p:to>
                                    </p:set>
                                  </p:childTnLst>
                                </p:cTn>
                              </p:par>
                            </p:childTnLst>
                          </p:cTn>
                        </p:par>
                        <p:par>
                          <p:cTn id="22" fill="hold">
                            <p:stCondLst>
                              <p:cond delay="2000"/>
                            </p:stCondLst>
                            <p:childTnLst>
                              <p:par>
                                <p:cTn id="23" presetID="27" presetClass="emph" presetSubtype="0" fill="remove" grpId="0" nodeType="afterEffect">
                                  <p:stCondLst>
                                    <p:cond delay="0"/>
                                  </p:stCondLst>
                                  <p:childTnLst>
                                    <p:animClr clrSpc="rgb" dir="cw">
                                      <p:cBhvr override="childStyle">
                                        <p:cTn id="24" dur="250" autoRev="1" fill="remove"/>
                                        <p:tgtEl>
                                          <p:spTgt spid="3">
                                            <p:graphicEl>
                                              <a:dgm id="{1E798A62-3364-4FFE-94FA-DDB35CFCBD0D}"/>
                                            </p:graphicEl>
                                          </p:spTgt>
                                        </p:tgtEl>
                                        <p:attrNameLst>
                                          <p:attrName>style.color</p:attrName>
                                        </p:attrNameLst>
                                      </p:cBhvr>
                                      <p:to>
                                        <a:schemeClr val="bg1"/>
                                      </p:to>
                                    </p:animClr>
                                    <p:animClr clrSpc="rgb" dir="cw">
                                      <p:cBhvr>
                                        <p:cTn id="25" dur="250" autoRev="1" fill="remove"/>
                                        <p:tgtEl>
                                          <p:spTgt spid="3">
                                            <p:graphicEl>
                                              <a:dgm id="{1E798A62-3364-4FFE-94FA-DDB35CFCBD0D}"/>
                                            </p:graphicEl>
                                          </p:spTgt>
                                        </p:tgtEl>
                                        <p:attrNameLst>
                                          <p:attrName>fillcolor</p:attrName>
                                        </p:attrNameLst>
                                      </p:cBhvr>
                                      <p:to>
                                        <a:schemeClr val="bg1"/>
                                      </p:to>
                                    </p:animClr>
                                    <p:set>
                                      <p:cBhvr>
                                        <p:cTn id="26" dur="250" autoRev="1" fill="remove"/>
                                        <p:tgtEl>
                                          <p:spTgt spid="3">
                                            <p:graphicEl>
                                              <a:dgm id="{1E798A62-3364-4FFE-94FA-DDB35CFCBD0D}"/>
                                            </p:graphicEl>
                                          </p:spTgt>
                                        </p:tgtEl>
                                        <p:attrNameLst>
                                          <p:attrName>fill.type</p:attrName>
                                        </p:attrNameLst>
                                      </p:cBhvr>
                                      <p:to>
                                        <p:strVal val="solid"/>
                                      </p:to>
                                    </p:set>
                                    <p:set>
                                      <p:cBhvr>
                                        <p:cTn id="27" dur="250" autoRev="1" fill="remove"/>
                                        <p:tgtEl>
                                          <p:spTgt spid="3">
                                            <p:graphicEl>
                                              <a:dgm id="{1E798A62-3364-4FFE-94FA-DDB35CFCBD0D}"/>
                                            </p:graphicEl>
                                          </p:spTgt>
                                        </p:tgtEl>
                                        <p:attrNameLst>
                                          <p:attrName>fill.on</p:attrName>
                                        </p:attrNameLst>
                                      </p:cBhvr>
                                      <p:to>
                                        <p:strVal val="true"/>
                                      </p:to>
                                    </p:set>
                                  </p:childTnLst>
                                </p:cTn>
                              </p:par>
                            </p:childTnLst>
                          </p:cTn>
                        </p:par>
                        <p:par>
                          <p:cTn id="28" fill="hold">
                            <p:stCondLst>
                              <p:cond delay="2500"/>
                            </p:stCondLst>
                            <p:childTnLst>
                              <p:par>
                                <p:cTn id="29" presetID="27" presetClass="emph" presetSubtype="0" fill="remove" grpId="0" nodeType="afterEffect">
                                  <p:stCondLst>
                                    <p:cond delay="0"/>
                                  </p:stCondLst>
                                  <p:childTnLst>
                                    <p:animClr clrSpc="rgb" dir="cw">
                                      <p:cBhvr override="childStyle">
                                        <p:cTn id="30" dur="250" autoRev="1" fill="remove"/>
                                        <p:tgtEl>
                                          <p:spTgt spid="3">
                                            <p:graphicEl>
                                              <a:dgm id="{B7BC39B9-BA90-44A8-B45F-BAEFA2B536E8}"/>
                                            </p:graphicEl>
                                          </p:spTgt>
                                        </p:tgtEl>
                                        <p:attrNameLst>
                                          <p:attrName>style.color</p:attrName>
                                        </p:attrNameLst>
                                      </p:cBhvr>
                                      <p:to>
                                        <a:schemeClr val="bg1"/>
                                      </p:to>
                                    </p:animClr>
                                    <p:animClr clrSpc="rgb" dir="cw">
                                      <p:cBhvr>
                                        <p:cTn id="31" dur="250" autoRev="1" fill="remove"/>
                                        <p:tgtEl>
                                          <p:spTgt spid="3">
                                            <p:graphicEl>
                                              <a:dgm id="{B7BC39B9-BA90-44A8-B45F-BAEFA2B536E8}"/>
                                            </p:graphicEl>
                                          </p:spTgt>
                                        </p:tgtEl>
                                        <p:attrNameLst>
                                          <p:attrName>fillcolor</p:attrName>
                                        </p:attrNameLst>
                                      </p:cBhvr>
                                      <p:to>
                                        <a:schemeClr val="bg1"/>
                                      </p:to>
                                    </p:animClr>
                                    <p:set>
                                      <p:cBhvr>
                                        <p:cTn id="32" dur="250" autoRev="1" fill="remove"/>
                                        <p:tgtEl>
                                          <p:spTgt spid="3">
                                            <p:graphicEl>
                                              <a:dgm id="{B7BC39B9-BA90-44A8-B45F-BAEFA2B536E8}"/>
                                            </p:graphicEl>
                                          </p:spTgt>
                                        </p:tgtEl>
                                        <p:attrNameLst>
                                          <p:attrName>fill.type</p:attrName>
                                        </p:attrNameLst>
                                      </p:cBhvr>
                                      <p:to>
                                        <p:strVal val="solid"/>
                                      </p:to>
                                    </p:set>
                                    <p:set>
                                      <p:cBhvr>
                                        <p:cTn id="33" dur="250" autoRev="1" fill="remove"/>
                                        <p:tgtEl>
                                          <p:spTgt spid="3">
                                            <p:graphicEl>
                                              <a:dgm id="{B7BC39B9-BA90-44A8-B45F-BAEFA2B536E8}"/>
                                            </p:graphicEl>
                                          </p:spTgt>
                                        </p:tgtEl>
                                        <p:attrNameLst>
                                          <p:attrName>fill.on</p:attrName>
                                        </p:attrNameLst>
                                      </p:cBhvr>
                                      <p:to>
                                        <p:strVal val="true"/>
                                      </p:to>
                                    </p:set>
                                  </p:childTnLst>
                                </p:cTn>
                              </p:par>
                            </p:childTnLst>
                          </p:cTn>
                        </p:par>
                        <p:par>
                          <p:cTn id="34" fill="hold">
                            <p:stCondLst>
                              <p:cond delay="3000"/>
                            </p:stCondLst>
                            <p:childTnLst>
                              <p:par>
                                <p:cTn id="35" presetID="27" presetClass="emph" presetSubtype="0" fill="remove" grpId="0" nodeType="afterEffect">
                                  <p:stCondLst>
                                    <p:cond delay="0"/>
                                  </p:stCondLst>
                                  <p:childTnLst>
                                    <p:animClr clrSpc="rgb" dir="cw">
                                      <p:cBhvr override="childStyle">
                                        <p:cTn id="36" dur="250" autoRev="1" fill="remove"/>
                                        <p:tgtEl>
                                          <p:spTgt spid="3">
                                            <p:graphicEl>
                                              <a:dgm id="{AA2A7F31-8633-4BAB-AB01-58BFD8FE1CC8}"/>
                                            </p:graphicEl>
                                          </p:spTgt>
                                        </p:tgtEl>
                                        <p:attrNameLst>
                                          <p:attrName>style.color</p:attrName>
                                        </p:attrNameLst>
                                      </p:cBhvr>
                                      <p:to>
                                        <a:schemeClr val="bg1"/>
                                      </p:to>
                                    </p:animClr>
                                    <p:animClr clrSpc="rgb" dir="cw">
                                      <p:cBhvr>
                                        <p:cTn id="37" dur="250" autoRev="1" fill="remove"/>
                                        <p:tgtEl>
                                          <p:spTgt spid="3">
                                            <p:graphicEl>
                                              <a:dgm id="{AA2A7F31-8633-4BAB-AB01-58BFD8FE1CC8}"/>
                                            </p:graphicEl>
                                          </p:spTgt>
                                        </p:tgtEl>
                                        <p:attrNameLst>
                                          <p:attrName>fillcolor</p:attrName>
                                        </p:attrNameLst>
                                      </p:cBhvr>
                                      <p:to>
                                        <a:schemeClr val="bg1"/>
                                      </p:to>
                                    </p:animClr>
                                    <p:set>
                                      <p:cBhvr>
                                        <p:cTn id="38" dur="250" autoRev="1" fill="remove"/>
                                        <p:tgtEl>
                                          <p:spTgt spid="3">
                                            <p:graphicEl>
                                              <a:dgm id="{AA2A7F31-8633-4BAB-AB01-58BFD8FE1CC8}"/>
                                            </p:graphicEl>
                                          </p:spTgt>
                                        </p:tgtEl>
                                        <p:attrNameLst>
                                          <p:attrName>fill.type</p:attrName>
                                        </p:attrNameLst>
                                      </p:cBhvr>
                                      <p:to>
                                        <p:strVal val="solid"/>
                                      </p:to>
                                    </p:set>
                                    <p:set>
                                      <p:cBhvr>
                                        <p:cTn id="39" dur="250" autoRev="1" fill="remove"/>
                                        <p:tgtEl>
                                          <p:spTgt spid="3">
                                            <p:graphicEl>
                                              <a:dgm id="{AA2A7F31-8633-4BAB-AB01-58BFD8FE1CC8}"/>
                                            </p:graphicEl>
                                          </p:spTgt>
                                        </p:tgtEl>
                                        <p:attrNameLst>
                                          <p:attrName>fill.on</p:attrName>
                                        </p:attrNameLst>
                                      </p:cBhvr>
                                      <p:to>
                                        <p:strVal val="true"/>
                                      </p:to>
                                    </p:set>
                                  </p:childTnLst>
                                </p:cTn>
                              </p:par>
                            </p:childTnLst>
                          </p:cTn>
                        </p:par>
                        <p:par>
                          <p:cTn id="40" fill="hold">
                            <p:stCondLst>
                              <p:cond delay="3500"/>
                            </p:stCondLst>
                            <p:childTnLst>
                              <p:par>
                                <p:cTn id="41" presetID="27" presetClass="emph" presetSubtype="0" fill="remove" grpId="0" nodeType="afterEffect">
                                  <p:stCondLst>
                                    <p:cond delay="0"/>
                                  </p:stCondLst>
                                  <p:childTnLst>
                                    <p:animClr clrSpc="rgb" dir="cw">
                                      <p:cBhvr override="childStyle">
                                        <p:cTn id="42" dur="250" autoRev="1" fill="remove"/>
                                        <p:tgtEl>
                                          <p:spTgt spid="3">
                                            <p:graphicEl>
                                              <a:dgm id="{A5332671-F90A-4157-8D21-F6D838C9DB83}"/>
                                            </p:graphicEl>
                                          </p:spTgt>
                                        </p:tgtEl>
                                        <p:attrNameLst>
                                          <p:attrName>style.color</p:attrName>
                                        </p:attrNameLst>
                                      </p:cBhvr>
                                      <p:to>
                                        <a:schemeClr val="bg1"/>
                                      </p:to>
                                    </p:animClr>
                                    <p:animClr clrSpc="rgb" dir="cw">
                                      <p:cBhvr>
                                        <p:cTn id="43" dur="250" autoRev="1" fill="remove"/>
                                        <p:tgtEl>
                                          <p:spTgt spid="3">
                                            <p:graphicEl>
                                              <a:dgm id="{A5332671-F90A-4157-8D21-F6D838C9DB83}"/>
                                            </p:graphicEl>
                                          </p:spTgt>
                                        </p:tgtEl>
                                        <p:attrNameLst>
                                          <p:attrName>fillcolor</p:attrName>
                                        </p:attrNameLst>
                                      </p:cBhvr>
                                      <p:to>
                                        <a:schemeClr val="bg1"/>
                                      </p:to>
                                    </p:animClr>
                                    <p:set>
                                      <p:cBhvr>
                                        <p:cTn id="44" dur="250" autoRev="1" fill="remove"/>
                                        <p:tgtEl>
                                          <p:spTgt spid="3">
                                            <p:graphicEl>
                                              <a:dgm id="{A5332671-F90A-4157-8D21-F6D838C9DB83}"/>
                                            </p:graphicEl>
                                          </p:spTgt>
                                        </p:tgtEl>
                                        <p:attrNameLst>
                                          <p:attrName>fill.type</p:attrName>
                                        </p:attrNameLst>
                                      </p:cBhvr>
                                      <p:to>
                                        <p:strVal val="solid"/>
                                      </p:to>
                                    </p:set>
                                    <p:set>
                                      <p:cBhvr>
                                        <p:cTn id="45" dur="250" autoRev="1" fill="remove"/>
                                        <p:tgtEl>
                                          <p:spTgt spid="3">
                                            <p:graphicEl>
                                              <a:dgm id="{A5332671-F90A-4157-8D21-F6D838C9DB83}"/>
                                            </p:graphicEl>
                                          </p:spTgt>
                                        </p:tgtEl>
                                        <p:attrNameLst>
                                          <p:attrName>fill.on</p:attrName>
                                        </p:attrNameLst>
                                      </p:cBhvr>
                                      <p:to>
                                        <p:strVal val="true"/>
                                      </p:to>
                                    </p:set>
                                  </p:childTnLst>
                                </p:cTn>
                              </p:par>
                            </p:childTnLst>
                          </p:cTn>
                        </p:par>
                        <p:par>
                          <p:cTn id="46" fill="hold">
                            <p:stCondLst>
                              <p:cond delay="4000"/>
                            </p:stCondLst>
                            <p:childTnLst>
                              <p:par>
                                <p:cTn id="47" presetID="27" presetClass="emph" presetSubtype="0" fill="remove" grpId="0" nodeType="afterEffect">
                                  <p:stCondLst>
                                    <p:cond delay="0"/>
                                  </p:stCondLst>
                                  <p:childTnLst>
                                    <p:animClr clrSpc="rgb" dir="cw">
                                      <p:cBhvr override="childStyle">
                                        <p:cTn id="48" dur="250" autoRev="1" fill="remove"/>
                                        <p:tgtEl>
                                          <p:spTgt spid="3">
                                            <p:graphicEl>
                                              <a:dgm id="{0BBBE052-7E97-4ACF-A969-605DFE12DB73}"/>
                                            </p:graphicEl>
                                          </p:spTgt>
                                        </p:tgtEl>
                                        <p:attrNameLst>
                                          <p:attrName>style.color</p:attrName>
                                        </p:attrNameLst>
                                      </p:cBhvr>
                                      <p:to>
                                        <a:schemeClr val="bg1"/>
                                      </p:to>
                                    </p:animClr>
                                    <p:animClr clrSpc="rgb" dir="cw">
                                      <p:cBhvr>
                                        <p:cTn id="49" dur="250" autoRev="1" fill="remove"/>
                                        <p:tgtEl>
                                          <p:spTgt spid="3">
                                            <p:graphicEl>
                                              <a:dgm id="{0BBBE052-7E97-4ACF-A969-605DFE12DB73}"/>
                                            </p:graphicEl>
                                          </p:spTgt>
                                        </p:tgtEl>
                                        <p:attrNameLst>
                                          <p:attrName>fillcolor</p:attrName>
                                        </p:attrNameLst>
                                      </p:cBhvr>
                                      <p:to>
                                        <a:schemeClr val="bg1"/>
                                      </p:to>
                                    </p:animClr>
                                    <p:set>
                                      <p:cBhvr>
                                        <p:cTn id="50" dur="250" autoRev="1" fill="remove"/>
                                        <p:tgtEl>
                                          <p:spTgt spid="3">
                                            <p:graphicEl>
                                              <a:dgm id="{0BBBE052-7E97-4ACF-A969-605DFE12DB73}"/>
                                            </p:graphicEl>
                                          </p:spTgt>
                                        </p:tgtEl>
                                        <p:attrNameLst>
                                          <p:attrName>fill.type</p:attrName>
                                        </p:attrNameLst>
                                      </p:cBhvr>
                                      <p:to>
                                        <p:strVal val="solid"/>
                                      </p:to>
                                    </p:set>
                                    <p:set>
                                      <p:cBhvr>
                                        <p:cTn id="51" dur="250" autoRev="1" fill="remove"/>
                                        <p:tgtEl>
                                          <p:spTgt spid="3">
                                            <p:graphicEl>
                                              <a:dgm id="{0BBBE052-7E97-4ACF-A969-605DFE12DB73}"/>
                                            </p:graphicEl>
                                          </p:spTgt>
                                        </p:tgtEl>
                                        <p:attrNameLst>
                                          <p:attrName>fill.on</p:attrName>
                                        </p:attrNameLst>
                                      </p:cBhvr>
                                      <p:to>
                                        <p:strVal val="true"/>
                                      </p:to>
                                    </p:set>
                                  </p:childTnLst>
                                </p:cTn>
                              </p:par>
                            </p:childTnLst>
                          </p:cTn>
                        </p:par>
                        <p:par>
                          <p:cTn id="52" fill="hold">
                            <p:stCondLst>
                              <p:cond delay="4500"/>
                            </p:stCondLst>
                            <p:childTnLst>
                              <p:par>
                                <p:cTn id="53" presetID="27" presetClass="emph" presetSubtype="0" fill="remove" grpId="0" nodeType="afterEffect">
                                  <p:stCondLst>
                                    <p:cond delay="0"/>
                                  </p:stCondLst>
                                  <p:childTnLst>
                                    <p:animClr clrSpc="rgb" dir="cw">
                                      <p:cBhvr override="childStyle">
                                        <p:cTn id="54" dur="250" autoRev="1" fill="remove"/>
                                        <p:tgtEl>
                                          <p:spTgt spid="3">
                                            <p:graphicEl>
                                              <a:dgm id="{093EE10C-392F-4B5C-A8ED-A519D39F0093}"/>
                                            </p:graphicEl>
                                          </p:spTgt>
                                        </p:tgtEl>
                                        <p:attrNameLst>
                                          <p:attrName>style.color</p:attrName>
                                        </p:attrNameLst>
                                      </p:cBhvr>
                                      <p:to>
                                        <a:schemeClr val="bg1"/>
                                      </p:to>
                                    </p:animClr>
                                    <p:animClr clrSpc="rgb" dir="cw">
                                      <p:cBhvr>
                                        <p:cTn id="55" dur="250" autoRev="1" fill="remove"/>
                                        <p:tgtEl>
                                          <p:spTgt spid="3">
                                            <p:graphicEl>
                                              <a:dgm id="{093EE10C-392F-4B5C-A8ED-A519D39F0093}"/>
                                            </p:graphicEl>
                                          </p:spTgt>
                                        </p:tgtEl>
                                        <p:attrNameLst>
                                          <p:attrName>fillcolor</p:attrName>
                                        </p:attrNameLst>
                                      </p:cBhvr>
                                      <p:to>
                                        <a:schemeClr val="bg1"/>
                                      </p:to>
                                    </p:animClr>
                                    <p:set>
                                      <p:cBhvr>
                                        <p:cTn id="56" dur="250" autoRev="1" fill="remove"/>
                                        <p:tgtEl>
                                          <p:spTgt spid="3">
                                            <p:graphicEl>
                                              <a:dgm id="{093EE10C-392F-4B5C-A8ED-A519D39F0093}"/>
                                            </p:graphicEl>
                                          </p:spTgt>
                                        </p:tgtEl>
                                        <p:attrNameLst>
                                          <p:attrName>fill.type</p:attrName>
                                        </p:attrNameLst>
                                      </p:cBhvr>
                                      <p:to>
                                        <p:strVal val="solid"/>
                                      </p:to>
                                    </p:set>
                                    <p:set>
                                      <p:cBhvr>
                                        <p:cTn id="57" dur="250" autoRev="1" fill="remove"/>
                                        <p:tgtEl>
                                          <p:spTgt spid="3">
                                            <p:graphicEl>
                                              <a:dgm id="{093EE10C-392F-4B5C-A8ED-A519D39F0093}"/>
                                            </p:graphicEl>
                                          </p:spTgt>
                                        </p:tgtEl>
                                        <p:attrNameLst>
                                          <p:attrName>fill.on</p:attrName>
                                        </p:attrNameLst>
                                      </p:cBhvr>
                                      <p:to>
                                        <p:strVal val="true"/>
                                      </p:to>
                                    </p:set>
                                  </p:childTnLst>
                                </p:cTn>
                              </p:par>
                            </p:childTnLst>
                          </p:cTn>
                        </p:par>
                        <p:par>
                          <p:cTn id="58" fill="hold">
                            <p:stCondLst>
                              <p:cond delay="5000"/>
                            </p:stCondLst>
                            <p:childTnLst>
                              <p:par>
                                <p:cTn id="59" presetID="27" presetClass="emph" presetSubtype="0" fill="remove" grpId="0" nodeType="afterEffect">
                                  <p:stCondLst>
                                    <p:cond delay="0"/>
                                  </p:stCondLst>
                                  <p:childTnLst>
                                    <p:animClr clrSpc="rgb" dir="cw">
                                      <p:cBhvr override="childStyle">
                                        <p:cTn id="60" dur="250" autoRev="1" fill="remove"/>
                                        <p:tgtEl>
                                          <p:spTgt spid="3">
                                            <p:graphicEl>
                                              <a:dgm id="{BC280AE8-C690-4C65-91CE-F4E5AE7B8ED1}"/>
                                            </p:graphicEl>
                                          </p:spTgt>
                                        </p:tgtEl>
                                        <p:attrNameLst>
                                          <p:attrName>style.color</p:attrName>
                                        </p:attrNameLst>
                                      </p:cBhvr>
                                      <p:to>
                                        <a:schemeClr val="bg1"/>
                                      </p:to>
                                    </p:animClr>
                                    <p:animClr clrSpc="rgb" dir="cw">
                                      <p:cBhvr>
                                        <p:cTn id="61" dur="250" autoRev="1" fill="remove"/>
                                        <p:tgtEl>
                                          <p:spTgt spid="3">
                                            <p:graphicEl>
                                              <a:dgm id="{BC280AE8-C690-4C65-91CE-F4E5AE7B8ED1}"/>
                                            </p:graphicEl>
                                          </p:spTgt>
                                        </p:tgtEl>
                                        <p:attrNameLst>
                                          <p:attrName>fillcolor</p:attrName>
                                        </p:attrNameLst>
                                      </p:cBhvr>
                                      <p:to>
                                        <a:schemeClr val="bg1"/>
                                      </p:to>
                                    </p:animClr>
                                    <p:set>
                                      <p:cBhvr>
                                        <p:cTn id="62" dur="250" autoRev="1" fill="remove"/>
                                        <p:tgtEl>
                                          <p:spTgt spid="3">
                                            <p:graphicEl>
                                              <a:dgm id="{BC280AE8-C690-4C65-91CE-F4E5AE7B8ED1}"/>
                                            </p:graphicEl>
                                          </p:spTgt>
                                        </p:tgtEl>
                                        <p:attrNameLst>
                                          <p:attrName>fill.type</p:attrName>
                                        </p:attrNameLst>
                                      </p:cBhvr>
                                      <p:to>
                                        <p:strVal val="solid"/>
                                      </p:to>
                                    </p:set>
                                    <p:set>
                                      <p:cBhvr>
                                        <p:cTn id="63" dur="250" autoRev="1" fill="remove"/>
                                        <p:tgtEl>
                                          <p:spTgt spid="3">
                                            <p:graphicEl>
                                              <a:dgm id="{BC280AE8-C690-4C65-91CE-F4E5AE7B8ED1}"/>
                                            </p:graphicEl>
                                          </p:spTgt>
                                        </p:tgtEl>
                                        <p:attrNameLst>
                                          <p:attrName>fill.on</p:attrName>
                                        </p:attrNameLst>
                                      </p:cBhvr>
                                      <p:to>
                                        <p:strVal val="true"/>
                                      </p:to>
                                    </p:set>
                                  </p:childTnLst>
                                </p:cTn>
                              </p:par>
                            </p:childTnLst>
                          </p:cTn>
                        </p:par>
                        <p:par>
                          <p:cTn id="64" fill="hold">
                            <p:stCondLst>
                              <p:cond delay="5500"/>
                            </p:stCondLst>
                            <p:childTnLst>
                              <p:par>
                                <p:cTn id="65" presetID="27" presetClass="emph" presetSubtype="0" fill="remove" grpId="0" nodeType="afterEffect">
                                  <p:stCondLst>
                                    <p:cond delay="0"/>
                                  </p:stCondLst>
                                  <p:childTnLst>
                                    <p:animClr clrSpc="rgb" dir="cw">
                                      <p:cBhvr override="childStyle">
                                        <p:cTn id="66" dur="250" autoRev="1" fill="remove"/>
                                        <p:tgtEl>
                                          <p:spTgt spid="3">
                                            <p:graphicEl>
                                              <a:dgm id="{7DF2171C-C244-4BF8-8913-208CF1EB6318}"/>
                                            </p:graphicEl>
                                          </p:spTgt>
                                        </p:tgtEl>
                                        <p:attrNameLst>
                                          <p:attrName>style.color</p:attrName>
                                        </p:attrNameLst>
                                      </p:cBhvr>
                                      <p:to>
                                        <a:schemeClr val="bg1"/>
                                      </p:to>
                                    </p:animClr>
                                    <p:animClr clrSpc="rgb" dir="cw">
                                      <p:cBhvr>
                                        <p:cTn id="67" dur="250" autoRev="1" fill="remove"/>
                                        <p:tgtEl>
                                          <p:spTgt spid="3">
                                            <p:graphicEl>
                                              <a:dgm id="{7DF2171C-C244-4BF8-8913-208CF1EB6318}"/>
                                            </p:graphicEl>
                                          </p:spTgt>
                                        </p:tgtEl>
                                        <p:attrNameLst>
                                          <p:attrName>fillcolor</p:attrName>
                                        </p:attrNameLst>
                                      </p:cBhvr>
                                      <p:to>
                                        <a:schemeClr val="bg1"/>
                                      </p:to>
                                    </p:animClr>
                                    <p:set>
                                      <p:cBhvr>
                                        <p:cTn id="68" dur="250" autoRev="1" fill="remove"/>
                                        <p:tgtEl>
                                          <p:spTgt spid="3">
                                            <p:graphicEl>
                                              <a:dgm id="{7DF2171C-C244-4BF8-8913-208CF1EB6318}"/>
                                            </p:graphicEl>
                                          </p:spTgt>
                                        </p:tgtEl>
                                        <p:attrNameLst>
                                          <p:attrName>fill.type</p:attrName>
                                        </p:attrNameLst>
                                      </p:cBhvr>
                                      <p:to>
                                        <p:strVal val="solid"/>
                                      </p:to>
                                    </p:set>
                                    <p:set>
                                      <p:cBhvr>
                                        <p:cTn id="69" dur="250" autoRev="1" fill="remove"/>
                                        <p:tgtEl>
                                          <p:spTgt spid="3">
                                            <p:graphicEl>
                                              <a:dgm id="{7DF2171C-C244-4BF8-8913-208CF1EB6318}"/>
                                            </p:graphicEl>
                                          </p:spTgt>
                                        </p:tgtEl>
                                        <p:attrNameLst>
                                          <p:attrName>fill.on</p:attrName>
                                        </p:attrNameLst>
                                      </p:cBhvr>
                                      <p:to>
                                        <p:strVal val="true"/>
                                      </p:to>
                                    </p:set>
                                  </p:childTnLst>
                                </p:cTn>
                              </p:par>
                            </p:childTnLst>
                          </p:cTn>
                        </p:par>
                        <p:par>
                          <p:cTn id="70" fill="hold">
                            <p:stCondLst>
                              <p:cond delay="6000"/>
                            </p:stCondLst>
                            <p:childTnLst>
                              <p:par>
                                <p:cTn id="71" presetID="27" presetClass="emph" presetSubtype="0" fill="remove" grpId="0" nodeType="afterEffect">
                                  <p:stCondLst>
                                    <p:cond delay="0"/>
                                  </p:stCondLst>
                                  <p:childTnLst>
                                    <p:animClr clrSpc="rgb" dir="cw">
                                      <p:cBhvr override="childStyle">
                                        <p:cTn id="72" dur="250" autoRev="1" fill="remove"/>
                                        <p:tgtEl>
                                          <p:spTgt spid="3">
                                            <p:graphicEl>
                                              <a:dgm id="{29C8B04C-26CD-42D1-A631-09629D01F222}"/>
                                            </p:graphicEl>
                                          </p:spTgt>
                                        </p:tgtEl>
                                        <p:attrNameLst>
                                          <p:attrName>style.color</p:attrName>
                                        </p:attrNameLst>
                                      </p:cBhvr>
                                      <p:to>
                                        <a:schemeClr val="bg1"/>
                                      </p:to>
                                    </p:animClr>
                                    <p:animClr clrSpc="rgb" dir="cw">
                                      <p:cBhvr>
                                        <p:cTn id="73" dur="250" autoRev="1" fill="remove"/>
                                        <p:tgtEl>
                                          <p:spTgt spid="3">
                                            <p:graphicEl>
                                              <a:dgm id="{29C8B04C-26CD-42D1-A631-09629D01F222}"/>
                                            </p:graphicEl>
                                          </p:spTgt>
                                        </p:tgtEl>
                                        <p:attrNameLst>
                                          <p:attrName>fillcolor</p:attrName>
                                        </p:attrNameLst>
                                      </p:cBhvr>
                                      <p:to>
                                        <a:schemeClr val="bg1"/>
                                      </p:to>
                                    </p:animClr>
                                    <p:set>
                                      <p:cBhvr>
                                        <p:cTn id="74" dur="250" autoRev="1" fill="remove"/>
                                        <p:tgtEl>
                                          <p:spTgt spid="3">
                                            <p:graphicEl>
                                              <a:dgm id="{29C8B04C-26CD-42D1-A631-09629D01F222}"/>
                                            </p:graphicEl>
                                          </p:spTgt>
                                        </p:tgtEl>
                                        <p:attrNameLst>
                                          <p:attrName>fill.type</p:attrName>
                                        </p:attrNameLst>
                                      </p:cBhvr>
                                      <p:to>
                                        <p:strVal val="solid"/>
                                      </p:to>
                                    </p:set>
                                    <p:set>
                                      <p:cBhvr>
                                        <p:cTn id="75" dur="250" autoRev="1" fill="remove"/>
                                        <p:tgtEl>
                                          <p:spTgt spid="3">
                                            <p:graphicEl>
                                              <a:dgm id="{29C8B04C-26CD-42D1-A631-09629D01F222}"/>
                                            </p:graphicEl>
                                          </p:spTgt>
                                        </p:tgtEl>
                                        <p:attrNameLst>
                                          <p:attrName>fill.on</p:attrName>
                                        </p:attrNameLst>
                                      </p:cBhvr>
                                      <p:to>
                                        <p:strVal val="true"/>
                                      </p:to>
                                    </p:set>
                                  </p:childTnLst>
                                </p:cTn>
                              </p:par>
                            </p:childTnLst>
                          </p:cTn>
                        </p:par>
                        <p:par>
                          <p:cTn id="76" fill="hold">
                            <p:stCondLst>
                              <p:cond delay="6500"/>
                            </p:stCondLst>
                            <p:childTnLst>
                              <p:par>
                                <p:cTn id="77" presetID="27" presetClass="emph" presetSubtype="0" fill="remove" grpId="0" nodeType="afterEffect">
                                  <p:stCondLst>
                                    <p:cond delay="0"/>
                                  </p:stCondLst>
                                  <p:childTnLst>
                                    <p:animClr clrSpc="rgb" dir="cw">
                                      <p:cBhvr override="childStyle">
                                        <p:cTn id="78" dur="250" autoRev="1" fill="remove"/>
                                        <p:tgtEl>
                                          <p:spTgt spid="3">
                                            <p:graphicEl>
                                              <a:dgm id="{E0FEF05A-F5D8-40DE-BE2B-F163DA38CE84}"/>
                                            </p:graphicEl>
                                          </p:spTgt>
                                        </p:tgtEl>
                                        <p:attrNameLst>
                                          <p:attrName>style.color</p:attrName>
                                        </p:attrNameLst>
                                      </p:cBhvr>
                                      <p:to>
                                        <a:schemeClr val="bg1"/>
                                      </p:to>
                                    </p:animClr>
                                    <p:animClr clrSpc="rgb" dir="cw">
                                      <p:cBhvr>
                                        <p:cTn id="79" dur="250" autoRev="1" fill="remove"/>
                                        <p:tgtEl>
                                          <p:spTgt spid="3">
                                            <p:graphicEl>
                                              <a:dgm id="{E0FEF05A-F5D8-40DE-BE2B-F163DA38CE84}"/>
                                            </p:graphicEl>
                                          </p:spTgt>
                                        </p:tgtEl>
                                        <p:attrNameLst>
                                          <p:attrName>fillcolor</p:attrName>
                                        </p:attrNameLst>
                                      </p:cBhvr>
                                      <p:to>
                                        <a:schemeClr val="bg1"/>
                                      </p:to>
                                    </p:animClr>
                                    <p:set>
                                      <p:cBhvr>
                                        <p:cTn id="80" dur="250" autoRev="1" fill="remove"/>
                                        <p:tgtEl>
                                          <p:spTgt spid="3">
                                            <p:graphicEl>
                                              <a:dgm id="{E0FEF05A-F5D8-40DE-BE2B-F163DA38CE84}"/>
                                            </p:graphicEl>
                                          </p:spTgt>
                                        </p:tgtEl>
                                        <p:attrNameLst>
                                          <p:attrName>fill.type</p:attrName>
                                        </p:attrNameLst>
                                      </p:cBhvr>
                                      <p:to>
                                        <p:strVal val="solid"/>
                                      </p:to>
                                    </p:set>
                                    <p:set>
                                      <p:cBhvr>
                                        <p:cTn id="81" dur="250" autoRev="1" fill="remove"/>
                                        <p:tgtEl>
                                          <p:spTgt spid="3">
                                            <p:graphicEl>
                                              <a:dgm id="{E0FEF05A-F5D8-40DE-BE2B-F163DA38CE84}"/>
                                            </p:graphic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3" grpId="0">
        <p:bldSub>
          <a:bldDgm/>
        </p:bldSub>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t>2. Les tribunaux judiciaires</a:t>
            </a:r>
          </a:p>
        </p:txBody>
      </p:sp>
      <p:sp>
        <p:nvSpPr>
          <p:cNvPr id="3" name="Espace réservé du contenu 2"/>
          <p:cNvSpPr>
            <a:spLocks noGrp="1"/>
          </p:cNvSpPr>
          <p:nvPr>
            <p:ph idx="1"/>
          </p:nvPr>
        </p:nvSpPr>
        <p:spPr/>
        <p:txBody>
          <a:bodyPr>
            <a:normAutofit/>
          </a:bodyPr>
          <a:lstStyle/>
          <a:p>
            <a:pPr marL="82296" indent="0">
              <a:buNone/>
            </a:pPr>
            <a:r>
              <a:rPr lang="fr-FR" u="sng" dirty="0" smtClean="0"/>
              <a:t>La cour de cassation</a:t>
            </a:r>
          </a:p>
          <a:p>
            <a:pPr marL="82296" indent="0">
              <a:buNone/>
            </a:pPr>
            <a:endParaRPr lang="fr-FR" u="sng" dirty="0" smtClean="0"/>
          </a:p>
          <a:p>
            <a:pPr>
              <a:buFont typeface="Wingdings" panose="05000000000000000000" pitchFamily="2" charset="2"/>
              <a:buChar char="Ø"/>
            </a:pPr>
            <a:r>
              <a:rPr lang="fr-FR" sz="2400" dirty="0" smtClean="0"/>
              <a:t>Au sommet de l’ordre judiciaire</a:t>
            </a:r>
          </a:p>
          <a:p>
            <a:pPr>
              <a:buFont typeface="Wingdings" panose="05000000000000000000" pitchFamily="2" charset="2"/>
              <a:buChar char="Ø"/>
            </a:pPr>
            <a:r>
              <a:rPr lang="fr-FR" sz="2400" dirty="0" smtClean="0"/>
              <a:t>La cassation </a:t>
            </a:r>
            <a:r>
              <a:rPr lang="fr-FR" sz="2400" dirty="0"/>
              <a:t>a seulement pour objet de vérifier si la règle de droit sur laquelle s’est fondé le juge pour prendre sa décision a été bien </a:t>
            </a:r>
            <a:r>
              <a:rPr lang="fr-FR" sz="2400" dirty="0" smtClean="0"/>
              <a:t>appliquée</a:t>
            </a:r>
          </a:p>
          <a:p>
            <a:pPr>
              <a:buFont typeface="Wingdings" panose="05000000000000000000" pitchFamily="2" charset="2"/>
              <a:buChar char="Ø"/>
            </a:pPr>
            <a:r>
              <a:rPr lang="fr-FR" sz="2400" dirty="0"/>
              <a:t>Le délai de recours est de 2 mois à compter de la notification de la décision </a:t>
            </a:r>
            <a:r>
              <a:rPr lang="fr-FR" sz="2400" dirty="0" smtClean="0"/>
              <a:t>attaquée</a:t>
            </a:r>
          </a:p>
          <a:p>
            <a:pPr>
              <a:buFont typeface="Wingdings" panose="05000000000000000000" pitchFamily="2" charset="2"/>
              <a:buChar char="Ø"/>
            </a:pPr>
            <a:r>
              <a:rPr lang="fr-FR" sz="2400" dirty="0" smtClean="0"/>
              <a:t>L’affaire </a:t>
            </a:r>
            <a:r>
              <a:rPr lang="fr-FR" sz="2400" dirty="0"/>
              <a:t>doit être renvoyée pour être rejugée</a:t>
            </a:r>
          </a:p>
        </p:txBody>
      </p:sp>
    </p:spTree>
    <p:extLst>
      <p:ext uri="{BB962C8B-B14F-4D97-AF65-F5344CB8AC3E}">
        <p14:creationId xmlns:p14="http://schemas.microsoft.com/office/powerpoint/2010/main" val="1425643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1"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childTnLst>
                                </p:cTn>
                              </p:par>
                            </p:childTnLst>
                          </p:cTn>
                        </p:par>
                        <p:par>
                          <p:cTn id="13" fill="hold">
                            <p:stCondLst>
                              <p:cond delay="1000"/>
                            </p:stCondLst>
                            <p:childTnLst>
                              <p:par>
                                <p:cTn id="14" presetID="1" presetClass="entr" presetSubtype="0" fill="hold" grpId="0" nodeType="after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childTnLst>
                                </p:cTn>
                              </p:par>
                            </p:childTnLst>
                          </p:cTn>
                        </p:par>
                        <p:par>
                          <p:cTn id="16" fill="hold">
                            <p:stCondLst>
                              <p:cond delay="1000"/>
                            </p:stCondLst>
                            <p:childTnLst>
                              <p:par>
                                <p:cTn id="17" presetID="1" presetClass="entr" presetSubtype="0"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par>
                          <p:cTn id="19" fill="hold">
                            <p:stCondLst>
                              <p:cond delay="1000"/>
                            </p:stCondLst>
                            <p:childTnLst>
                              <p:par>
                                <p:cTn id="20" presetID="1" presetClass="entr" presetSubtype="0" fill="hold" grpId="0" nodeType="after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childTnLst>
                                </p:cTn>
                              </p:par>
                            </p:childTnLst>
                          </p:cTn>
                        </p:par>
                        <p:par>
                          <p:cTn id="22" fill="hold">
                            <p:stCondLst>
                              <p:cond delay="1000"/>
                            </p:stCondLst>
                            <p:childTnLst>
                              <p:par>
                                <p:cTn id="23" presetID="1" presetClass="entr" presetSubtype="0" fill="hold" grpId="0" nodeType="after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3.Les juridictions administratives</a:t>
            </a:r>
            <a:endParaRPr lang="fr-FR" dirty="0"/>
          </a:p>
        </p:txBody>
      </p:sp>
      <p:sp>
        <p:nvSpPr>
          <p:cNvPr id="3" name="Espace réservé du contenu 2"/>
          <p:cNvSpPr>
            <a:spLocks noGrp="1"/>
          </p:cNvSpPr>
          <p:nvPr>
            <p:ph idx="1"/>
          </p:nvPr>
        </p:nvSpPr>
        <p:spPr/>
        <p:txBody>
          <a:bodyPr>
            <a:normAutofit fontScale="92500" lnSpcReduction="20000"/>
          </a:bodyPr>
          <a:lstStyle/>
          <a:p>
            <a:pPr marL="82296" indent="0" algn="ctr">
              <a:buNone/>
            </a:pPr>
            <a:r>
              <a:rPr lang="fr-FR" sz="2400" dirty="0" smtClean="0"/>
              <a:t>L’administration </a:t>
            </a:r>
            <a:r>
              <a:rPr lang="fr-FR" sz="2400" dirty="0"/>
              <a:t>réunit un ensemble de personnes morales de droit public : Etat, collectivités locales (communes, départements, régions), établissements publics (c’est par exemple le cas de l’APHP qui est un établissement public de santé). </a:t>
            </a:r>
            <a:endParaRPr lang="fr-FR" sz="2400" dirty="0" smtClean="0"/>
          </a:p>
          <a:p>
            <a:pPr marL="82296" indent="0" algn="ctr">
              <a:buNone/>
            </a:pPr>
            <a:r>
              <a:rPr lang="fr-FR" sz="2400" dirty="0"/>
              <a:t>L’administration, agissant au travers d’actes unilatéraux, une bonne partie du contentieux administratif consiste à </a:t>
            </a:r>
            <a:r>
              <a:rPr lang="fr-FR" sz="2400" dirty="0" smtClean="0"/>
              <a:t>demander </a:t>
            </a:r>
            <a:r>
              <a:rPr lang="fr-FR" sz="2400" dirty="0">
                <a:effectLst>
                  <a:outerShdw blurRad="38100" dist="38100" dir="2700000" algn="tl">
                    <a:srgbClr val="000000">
                      <a:alpha val="43137"/>
                    </a:srgbClr>
                  </a:outerShdw>
                </a:effectLst>
              </a:rPr>
              <a:t>l’annulation d’un d’acte </a:t>
            </a:r>
            <a:endParaRPr lang="fr-FR" sz="2400" dirty="0" smtClean="0">
              <a:effectLst>
                <a:outerShdw blurRad="38100" dist="38100" dir="2700000" algn="tl">
                  <a:srgbClr val="000000">
                    <a:alpha val="43137"/>
                  </a:srgbClr>
                </a:outerShdw>
              </a:effectLst>
            </a:endParaRPr>
          </a:p>
          <a:p>
            <a:pPr>
              <a:buFont typeface="Arial" panose="020B0604020202020204" pitchFamily="34" charset="0"/>
              <a:buChar char="•"/>
            </a:pPr>
            <a:r>
              <a:rPr lang="fr-FR" sz="2400" dirty="0" smtClean="0"/>
              <a:t>Ex: </a:t>
            </a:r>
            <a:r>
              <a:rPr lang="fr-FR" sz="2400" dirty="0"/>
              <a:t>je contracte une infection nosocomiale : je demande réparation de mon préjudice à </a:t>
            </a:r>
            <a:r>
              <a:rPr lang="fr-FR" sz="2400" dirty="0" smtClean="0"/>
              <a:t>l’APHP</a:t>
            </a:r>
            <a:endParaRPr lang="fr-FR" sz="2400" dirty="0"/>
          </a:p>
          <a:p>
            <a:pPr>
              <a:buFont typeface="Arial" panose="020B0604020202020204" pitchFamily="34" charset="0"/>
              <a:buChar char="•"/>
            </a:pPr>
            <a:r>
              <a:rPr lang="fr-FR" sz="2400" dirty="0" smtClean="0"/>
              <a:t>Remarque </a:t>
            </a:r>
            <a:r>
              <a:rPr lang="fr-FR" sz="2400" dirty="0"/>
              <a:t>: L</a:t>
            </a:r>
            <a:r>
              <a:rPr lang="fr-FR" sz="2400" dirty="0" smtClean="0"/>
              <a:t>es </a:t>
            </a:r>
            <a:r>
              <a:rPr lang="fr-FR" sz="2400" dirty="0"/>
              <a:t>recours contre les décisions d’attribution « normale » par une CDAPH (La commission des droits et de l’autonomie des personnes handicapées) relève selon les cas de la juridiction administrative de droit commun ou d'une juridiction du contentieux technique </a:t>
            </a:r>
          </a:p>
        </p:txBody>
      </p:sp>
    </p:spTree>
    <p:extLst>
      <p:ext uri="{BB962C8B-B14F-4D97-AF65-F5344CB8AC3E}">
        <p14:creationId xmlns:p14="http://schemas.microsoft.com/office/powerpoint/2010/main" val="122974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 presetClass="entr" presetSubtype="0" fill="hold" grpId="0"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childTnLst>
                                </p:cTn>
                              </p:par>
                            </p:childTnLst>
                          </p:cTn>
                        </p:par>
                        <p:par>
                          <p:cTn id="12" fill="hold">
                            <p:stCondLst>
                              <p:cond delay="500"/>
                            </p:stCondLst>
                            <p:childTnLst>
                              <p:par>
                                <p:cTn id="13" presetID="1" presetClass="entr" presetSubtype="0" fill="hold" grpId="0"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childTnLst>
                                </p:cTn>
                              </p:par>
                            </p:childTnLst>
                          </p:cTn>
                        </p:par>
                        <p:par>
                          <p:cTn id="18" fill="hold">
                            <p:stCondLst>
                              <p:cond delay="500"/>
                            </p:stCondLst>
                            <p:childTnLst>
                              <p:par>
                                <p:cTn id="19" presetID="1" presetClass="entr" presetSubtype="0" fill="hold" grpId="0" nodeType="after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3. JURIDICTION ADMINISTRATIVE</a:t>
            </a:r>
          </a:p>
        </p:txBody>
      </p:sp>
      <p:graphicFrame>
        <p:nvGraphicFramePr>
          <p:cNvPr id="6" name="Espace réservé du contenu 5"/>
          <p:cNvGraphicFramePr>
            <a:graphicFrameLocks noGrp="1"/>
          </p:cNvGraphicFramePr>
          <p:nvPr>
            <p:ph idx="1"/>
            <p:extLst>
              <p:ext uri="{D42A27DB-BD31-4B8C-83A1-F6EECF244321}">
                <p14:modId xmlns:p14="http://schemas.microsoft.com/office/powerpoint/2010/main" val="915779454"/>
              </p:ext>
            </p:extLst>
          </p:nvPr>
        </p:nvGraphicFramePr>
        <p:xfrm>
          <a:off x="1435100" y="1447800"/>
          <a:ext cx="7499350" cy="48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63807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7" presetClass="emph" presetSubtype="0" fill="remove" grpId="0" nodeType="afterEffect">
                                  <p:stCondLst>
                                    <p:cond delay="0"/>
                                  </p:stCondLst>
                                  <p:childTnLst>
                                    <p:animClr clrSpc="rgb" dir="cw">
                                      <p:cBhvr override="childStyle">
                                        <p:cTn id="12" dur="250" autoRev="1" fill="remove"/>
                                        <p:tgtEl>
                                          <p:spTgt spid="6">
                                            <p:graphicEl>
                                              <a:dgm id="{1F627840-B27D-44B0-8D4D-A4652947E6A4}"/>
                                            </p:graphicEl>
                                          </p:spTgt>
                                        </p:tgtEl>
                                        <p:attrNameLst>
                                          <p:attrName>style.color</p:attrName>
                                        </p:attrNameLst>
                                      </p:cBhvr>
                                      <p:to>
                                        <a:schemeClr val="bg1"/>
                                      </p:to>
                                    </p:animClr>
                                    <p:animClr clrSpc="rgb" dir="cw">
                                      <p:cBhvr>
                                        <p:cTn id="13" dur="250" autoRev="1" fill="remove"/>
                                        <p:tgtEl>
                                          <p:spTgt spid="6">
                                            <p:graphicEl>
                                              <a:dgm id="{1F627840-B27D-44B0-8D4D-A4652947E6A4}"/>
                                            </p:graphicEl>
                                          </p:spTgt>
                                        </p:tgtEl>
                                        <p:attrNameLst>
                                          <p:attrName>fillcolor</p:attrName>
                                        </p:attrNameLst>
                                      </p:cBhvr>
                                      <p:to>
                                        <a:schemeClr val="bg1"/>
                                      </p:to>
                                    </p:animClr>
                                    <p:set>
                                      <p:cBhvr>
                                        <p:cTn id="14" dur="250" autoRev="1" fill="remove"/>
                                        <p:tgtEl>
                                          <p:spTgt spid="6">
                                            <p:graphicEl>
                                              <a:dgm id="{1F627840-B27D-44B0-8D4D-A4652947E6A4}"/>
                                            </p:graphicEl>
                                          </p:spTgt>
                                        </p:tgtEl>
                                        <p:attrNameLst>
                                          <p:attrName>fill.type</p:attrName>
                                        </p:attrNameLst>
                                      </p:cBhvr>
                                      <p:to>
                                        <p:strVal val="solid"/>
                                      </p:to>
                                    </p:set>
                                    <p:set>
                                      <p:cBhvr>
                                        <p:cTn id="15" dur="250" autoRev="1" fill="remove"/>
                                        <p:tgtEl>
                                          <p:spTgt spid="6">
                                            <p:graphicEl>
                                              <a:dgm id="{1F627840-B27D-44B0-8D4D-A4652947E6A4}"/>
                                            </p:graphicEl>
                                          </p:spTgt>
                                        </p:tgtEl>
                                        <p:attrNameLst>
                                          <p:attrName>fill.on</p:attrName>
                                        </p:attrNameLst>
                                      </p:cBhvr>
                                      <p:to>
                                        <p:strVal val="true"/>
                                      </p:to>
                                    </p:set>
                                  </p:childTnLst>
                                </p:cTn>
                              </p:par>
                            </p:childTnLst>
                          </p:cTn>
                        </p:par>
                        <p:par>
                          <p:cTn id="16" fill="hold">
                            <p:stCondLst>
                              <p:cond delay="1500"/>
                            </p:stCondLst>
                            <p:childTnLst>
                              <p:par>
                                <p:cTn id="17" presetID="27" presetClass="emph" presetSubtype="0" fill="remove" grpId="0" nodeType="afterEffect">
                                  <p:stCondLst>
                                    <p:cond delay="0"/>
                                  </p:stCondLst>
                                  <p:childTnLst>
                                    <p:animClr clrSpc="rgb" dir="cw">
                                      <p:cBhvr override="childStyle">
                                        <p:cTn id="18" dur="250" autoRev="1" fill="remove"/>
                                        <p:tgtEl>
                                          <p:spTgt spid="6">
                                            <p:graphicEl>
                                              <a:dgm id="{1B38ED1A-76D8-48ED-9615-9264B2ED5F0B}"/>
                                            </p:graphicEl>
                                          </p:spTgt>
                                        </p:tgtEl>
                                        <p:attrNameLst>
                                          <p:attrName>style.color</p:attrName>
                                        </p:attrNameLst>
                                      </p:cBhvr>
                                      <p:to>
                                        <a:schemeClr val="bg1"/>
                                      </p:to>
                                    </p:animClr>
                                    <p:animClr clrSpc="rgb" dir="cw">
                                      <p:cBhvr>
                                        <p:cTn id="19" dur="250" autoRev="1" fill="remove"/>
                                        <p:tgtEl>
                                          <p:spTgt spid="6">
                                            <p:graphicEl>
                                              <a:dgm id="{1B38ED1A-76D8-48ED-9615-9264B2ED5F0B}"/>
                                            </p:graphicEl>
                                          </p:spTgt>
                                        </p:tgtEl>
                                        <p:attrNameLst>
                                          <p:attrName>fillcolor</p:attrName>
                                        </p:attrNameLst>
                                      </p:cBhvr>
                                      <p:to>
                                        <a:schemeClr val="bg1"/>
                                      </p:to>
                                    </p:animClr>
                                    <p:set>
                                      <p:cBhvr>
                                        <p:cTn id="20" dur="250" autoRev="1" fill="remove"/>
                                        <p:tgtEl>
                                          <p:spTgt spid="6">
                                            <p:graphicEl>
                                              <a:dgm id="{1B38ED1A-76D8-48ED-9615-9264B2ED5F0B}"/>
                                            </p:graphicEl>
                                          </p:spTgt>
                                        </p:tgtEl>
                                        <p:attrNameLst>
                                          <p:attrName>fill.type</p:attrName>
                                        </p:attrNameLst>
                                      </p:cBhvr>
                                      <p:to>
                                        <p:strVal val="solid"/>
                                      </p:to>
                                    </p:set>
                                    <p:set>
                                      <p:cBhvr>
                                        <p:cTn id="21" dur="250" autoRev="1" fill="remove"/>
                                        <p:tgtEl>
                                          <p:spTgt spid="6">
                                            <p:graphicEl>
                                              <a:dgm id="{1B38ED1A-76D8-48ED-9615-9264B2ED5F0B}"/>
                                            </p:graphicEl>
                                          </p:spTgt>
                                        </p:tgtEl>
                                        <p:attrNameLst>
                                          <p:attrName>fill.on</p:attrName>
                                        </p:attrNameLst>
                                      </p:cBhvr>
                                      <p:to>
                                        <p:strVal val="true"/>
                                      </p:to>
                                    </p:set>
                                  </p:childTnLst>
                                </p:cTn>
                              </p:par>
                            </p:childTnLst>
                          </p:cTn>
                        </p:par>
                        <p:par>
                          <p:cTn id="22" fill="hold">
                            <p:stCondLst>
                              <p:cond delay="2000"/>
                            </p:stCondLst>
                            <p:childTnLst>
                              <p:par>
                                <p:cTn id="23" presetID="27" presetClass="emph" presetSubtype="0" fill="remove" grpId="0" nodeType="afterEffect">
                                  <p:stCondLst>
                                    <p:cond delay="0"/>
                                  </p:stCondLst>
                                  <p:childTnLst>
                                    <p:animClr clrSpc="rgb" dir="cw">
                                      <p:cBhvr override="childStyle">
                                        <p:cTn id="24" dur="250" autoRev="1" fill="remove"/>
                                        <p:tgtEl>
                                          <p:spTgt spid="6">
                                            <p:graphicEl>
                                              <a:dgm id="{54576528-56FA-4B68-8ED5-B2A880A1E2D9}"/>
                                            </p:graphicEl>
                                          </p:spTgt>
                                        </p:tgtEl>
                                        <p:attrNameLst>
                                          <p:attrName>style.color</p:attrName>
                                        </p:attrNameLst>
                                      </p:cBhvr>
                                      <p:to>
                                        <a:schemeClr val="bg1"/>
                                      </p:to>
                                    </p:animClr>
                                    <p:animClr clrSpc="rgb" dir="cw">
                                      <p:cBhvr>
                                        <p:cTn id="25" dur="250" autoRev="1" fill="remove"/>
                                        <p:tgtEl>
                                          <p:spTgt spid="6">
                                            <p:graphicEl>
                                              <a:dgm id="{54576528-56FA-4B68-8ED5-B2A880A1E2D9}"/>
                                            </p:graphicEl>
                                          </p:spTgt>
                                        </p:tgtEl>
                                        <p:attrNameLst>
                                          <p:attrName>fillcolor</p:attrName>
                                        </p:attrNameLst>
                                      </p:cBhvr>
                                      <p:to>
                                        <a:schemeClr val="bg1"/>
                                      </p:to>
                                    </p:animClr>
                                    <p:set>
                                      <p:cBhvr>
                                        <p:cTn id="26" dur="250" autoRev="1" fill="remove"/>
                                        <p:tgtEl>
                                          <p:spTgt spid="6">
                                            <p:graphicEl>
                                              <a:dgm id="{54576528-56FA-4B68-8ED5-B2A880A1E2D9}"/>
                                            </p:graphicEl>
                                          </p:spTgt>
                                        </p:tgtEl>
                                        <p:attrNameLst>
                                          <p:attrName>fill.type</p:attrName>
                                        </p:attrNameLst>
                                      </p:cBhvr>
                                      <p:to>
                                        <p:strVal val="solid"/>
                                      </p:to>
                                    </p:set>
                                    <p:set>
                                      <p:cBhvr>
                                        <p:cTn id="27" dur="250" autoRev="1" fill="remove"/>
                                        <p:tgtEl>
                                          <p:spTgt spid="6">
                                            <p:graphicEl>
                                              <a:dgm id="{54576528-56FA-4B68-8ED5-B2A880A1E2D9}"/>
                                            </p:graphicEl>
                                          </p:spTgt>
                                        </p:tgtEl>
                                        <p:attrNameLst>
                                          <p:attrName>fill.on</p:attrName>
                                        </p:attrNameLst>
                                      </p:cBhvr>
                                      <p:to>
                                        <p:strVal val="true"/>
                                      </p:to>
                                    </p:set>
                                  </p:childTnLst>
                                </p:cTn>
                              </p:par>
                            </p:childTnLst>
                          </p:cTn>
                        </p:par>
                        <p:par>
                          <p:cTn id="28" fill="hold">
                            <p:stCondLst>
                              <p:cond delay="2500"/>
                            </p:stCondLst>
                            <p:childTnLst>
                              <p:par>
                                <p:cTn id="29" presetID="27" presetClass="emph" presetSubtype="0" fill="remove" grpId="0" nodeType="afterEffect">
                                  <p:stCondLst>
                                    <p:cond delay="0"/>
                                  </p:stCondLst>
                                  <p:childTnLst>
                                    <p:animClr clrSpc="rgb" dir="cw">
                                      <p:cBhvr override="childStyle">
                                        <p:cTn id="30" dur="250" autoRev="1" fill="remove"/>
                                        <p:tgtEl>
                                          <p:spTgt spid="6">
                                            <p:graphicEl>
                                              <a:dgm id="{7350CB64-34E0-499D-8BA4-7401F5A3A5F2}"/>
                                            </p:graphicEl>
                                          </p:spTgt>
                                        </p:tgtEl>
                                        <p:attrNameLst>
                                          <p:attrName>style.color</p:attrName>
                                        </p:attrNameLst>
                                      </p:cBhvr>
                                      <p:to>
                                        <a:schemeClr val="bg1"/>
                                      </p:to>
                                    </p:animClr>
                                    <p:animClr clrSpc="rgb" dir="cw">
                                      <p:cBhvr>
                                        <p:cTn id="31" dur="250" autoRev="1" fill="remove"/>
                                        <p:tgtEl>
                                          <p:spTgt spid="6">
                                            <p:graphicEl>
                                              <a:dgm id="{7350CB64-34E0-499D-8BA4-7401F5A3A5F2}"/>
                                            </p:graphicEl>
                                          </p:spTgt>
                                        </p:tgtEl>
                                        <p:attrNameLst>
                                          <p:attrName>fillcolor</p:attrName>
                                        </p:attrNameLst>
                                      </p:cBhvr>
                                      <p:to>
                                        <a:schemeClr val="bg1"/>
                                      </p:to>
                                    </p:animClr>
                                    <p:set>
                                      <p:cBhvr>
                                        <p:cTn id="32" dur="250" autoRev="1" fill="remove"/>
                                        <p:tgtEl>
                                          <p:spTgt spid="6">
                                            <p:graphicEl>
                                              <a:dgm id="{7350CB64-34E0-499D-8BA4-7401F5A3A5F2}"/>
                                            </p:graphicEl>
                                          </p:spTgt>
                                        </p:tgtEl>
                                        <p:attrNameLst>
                                          <p:attrName>fill.type</p:attrName>
                                        </p:attrNameLst>
                                      </p:cBhvr>
                                      <p:to>
                                        <p:strVal val="solid"/>
                                      </p:to>
                                    </p:set>
                                    <p:set>
                                      <p:cBhvr>
                                        <p:cTn id="33" dur="250" autoRev="1" fill="remove"/>
                                        <p:tgtEl>
                                          <p:spTgt spid="6">
                                            <p:graphicEl>
                                              <a:dgm id="{7350CB64-34E0-499D-8BA4-7401F5A3A5F2}"/>
                                            </p:graphicEl>
                                          </p:spTgt>
                                        </p:tgtEl>
                                        <p:attrNameLst>
                                          <p:attrName>fill.on</p:attrName>
                                        </p:attrNameLst>
                                      </p:cBhvr>
                                      <p:to>
                                        <p:strVal val="true"/>
                                      </p:to>
                                    </p:set>
                                  </p:childTnLst>
                                </p:cTn>
                              </p:par>
                            </p:childTnLst>
                          </p:cTn>
                        </p:par>
                        <p:par>
                          <p:cTn id="34" fill="hold">
                            <p:stCondLst>
                              <p:cond delay="3000"/>
                            </p:stCondLst>
                            <p:childTnLst>
                              <p:par>
                                <p:cTn id="35" presetID="27" presetClass="emph" presetSubtype="0" fill="remove" grpId="0" nodeType="afterEffect">
                                  <p:stCondLst>
                                    <p:cond delay="0"/>
                                  </p:stCondLst>
                                  <p:childTnLst>
                                    <p:animClr clrSpc="rgb" dir="cw">
                                      <p:cBhvr override="childStyle">
                                        <p:cTn id="36" dur="250" autoRev="1" fill="remove"/>
                                        <p:tgtEl>
                                          <p:spTgt spid="6">
                                            <p:graphicEl>
                                              <a:dgm id="{FE8521C4-0489-42B6-889C-B8F82D133045}"/>
                                            </p:graphicEl>
                                          </p:spTgt>
                                        </p:tgtEl>
                                        <p:attrNameLst>
                                          <p:attrName>style.color</p:attrName>
                                        </p:attrNameLst>
                                      </p:cBhvr>
                                      <p:to>
                                        <a:schemeClr val="bg1"/>
                                      </p:to>
                                    </p:animClr>
                                    <p:animClr clrSpc="rgb" dir="cw">
                                      <p:cBhvr>
                                        <p:cTn id="37" dur="250" autoRev="1" fill="remove"/>
                                        <p:tgtEl>
                                          <p:spTgt spid="6">
                                            <p:graphicEl>
                                              <a:dgm id="{FE8521C4-0489-42B6-889C-B8F82D133045}"/>
                                            </p:graphicEl>
                                          </p:spTgt>
                                        </p:tgtEl>
                                        <p:attrNameLst>
                                          <p:attrName>fillcolor</p:attrName>
                                        </p:attrNameLst>
                                      </p:cBhvr>
                                      <p:to>
                                        <a:schemeClr val="bg1"/>
                                      </p:to>
                                    </p:animClr>
                                    <p:set>
                                      <p:cBhvr>
                                        <p:cTn id="38" dur="250" autoRev="1" fill="remove"/>
                                        <p:tgtEl>
                                          <p:spTgt spid="6">
                                            <p:graphicEl>
                                              <a:dgm id="{FE8521C4-0489-42B6-889C-B8F82D133045}"/>
                                            </p:graphicEl>
                                          </p:spTgt>
                                        </p:tgtEl>
                                        <p:attrNameLst>
                                          <p:attrName>fill.type</p:attrName>
                                        </p:attrNameLst>
                                      </p:cBhvr>
                                      <p:to>
                                        <p:strVal val="solid"/>
                                      </p:to>
                                    </p:set>
                                    <p:set>
                                      <p:cBhvr>
                                        <p:cTn id="39" dur="250" autoRev="1" fill="remove"/>
                                        <p:tgtEl>
                                          <p:spTgt spid="6">
                                            <p:graphicEl>
                                              <a:dgm id="{FE8521C4-0489-42B6-889C-B8F82D133045}"/>
                                            </p:graphicEl>
                                          </p:spTgt>
                                        </p:tgtEl>
                                        <p:attrNameLst>
                                          <p:attrName>fill.on</p:attrName>
                                        </p:attrNameLst>
                                      </p:cBhvr>
                                      <p:to>
                                        <p:strVal val="true"/>
                                      </p:to>
                                    </p:set>
                                  </p:childTnLst>
                                </p:cTn>
                              </p:par>
                            </p:childTnLst>
                          </p:cTn>
                        </p:par>
                        <p:par>
                          <p:cTn id="40" fill="hold">
                            <p:stCondLst>
                              <p:cond delay="3500"/>
                            </p:stCondLst>
                            <p:childTnLst>
                              <p:par>
                                <p:cTn id="41" presetID="27" presetClass="emph" presetSubtype="0" fill="remove" grpId="0" nodeType="afterEffect">
                                  <p:stCondLst>
                                    <p:cond delay="0"/>
                                  </p:stCondLst>
                                  <p:childTnLst>
                                    <p:animClr clrSpc="rgb" dir="cw">
                                      <p:cBhvr override="childStyle">
                                        <p:cTn id="42" dur="250" autoRev="1" fill="remove"/>
                                        <p:tgtEl>
                                          <p:spTgt spid="6">
                                            <p:graphicEl>
                                              <a:dgm id="{26D5E9BF-1B89-4AB8-B09D-50DFBA5FF524}"/>
                                            </p:graphicEl>
                                          </p:spTgt>
                                        </p:tgtEl>
                                        <p:attrNameLst>
                                          <p:attrName>style.color</p:attrName>
                                        </p:attrNameLst>
                                      </p:cBhvr>
                                      <p:to>
                                        <a:schemeClr val="bg1"/>
                                      </p:to>
                                    </p:animClr>
                                    <p:animClr clrSpc="rgb" dir="cw">
                                      <p:cBhvr>
                                        <p:cTn id="43" dur="250" autoRev="1" fill="remove"/>
                                        <p:tgtEl>
                                          <p:spTgt spid="6">
                                            <p:graphicEl>
                                              <a:dgm id="{26D5E9BF-1B89-4AB8-B09D-50DFBA5FF524}"/>
                                            </p:graphicEl>
                                          </p:spTgt>
                                        </p:tgtEl>
                                        <p:attrNameLst>
                                          <p:attrName>fillcolor</p:attrName>
                                        </p:attrNameLst>
                                      </p:cBhvr>
                                      <p:to>
                                        <a:schemeClr val="bg1"/>
                                      </p:to>
                                    </p:animClr>
                                    <p:set>
                                      <p:cBhvr>
                                        <p:cTn id="44" dur="250" autoRev="1" fill="remove"/>
                                        <p:tgtEl>
                                          <p:spTgt spid="6">
                                            <p:graphicEl>
                                              <a:dgm id="{26D5E9BF-1B89-4AB8-B09D-50DFBA5FF524}"/>
                                            </p:graphicEl>
                                          </p:spTgt>
                                        </p:tgtEl>
                                        <p:attrNameLst>
                                          <p:attrName>fill.type</p:attrName>
                                        </p:attrNameLst>
                                      </p:cBhvr>
                                      <p:to>
                                        <p:strVal val="solid"/>
                                      </p:to>
                                    </p:set>
                                    <p:set>
                                      <p:cBhvr>
                                        <p:cTn id="45" dur="250" autoRev="1" fill="remove"/>
                                        <p:tgtEl>
                                          <p:spTgt spid="6">
                                            <p:graphicEl>
                                              <a:dgm id="{26D5E9BF-1B89-4AB8-B09D-50DFBA5FF524}"/>
                                            </p:graphic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6" grpId="0">
        <p:bldSub>
          <a:bldDgm/>
        </p:bldSub>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dirty="0" smtClean="0"/>
              <a:t>4. Notaires et avocats</a:t>
            </a:r>
            <a:endParaRPr lang="fr-FR" dirty="0"/>
          </a:p>
        </p:txBody>
      </p:sp>
      <p:sp>
        <p:nvSpPr>
          <p:cNvPr id="3" name="Espace réservé du contenu 2"/>
          <p:cNvSpPr>
            <a:spLocks noGrp="1"/>
          </p:cNvSpPr>
          <p:nvPr>
            <p:ph idx="1"/>
          </p:nvPr>
        </p:nvSpPr>
        <p:spPr/>
        <p:txBody>
          <a:bodyPr/>
          <a:lstStyle/>
          <a:p>
            <a:pPr marL="82296" indent="0" algn="ctr">
              <a:buNone/>
            </a:pPr>
            <a:r>
              <a:rPr lang="fr-FR" dirty="0"/>
              <a:t>L’application du droit dans les tribunaux par les juges n’est qu’un aspect de son application, l’aspect contentieux.</a:t>
            </a:r>
          </a:p>
          <a:p>
            <a:pPr marL="82296" indent="0">
              <a:buNone/>
            </a:pPr>
            <a:r>
              <a:rPr lang="fr-FR" dirty="0"/>
              <a:t>Le droit s’applique aussi en dehors de tout contentieux, de tout </a:t>
            </a:r>
            <a:r>
              <a:rPr lang="fr-FR" dirty="0" smtClean="0"/>
              <a:t>litige ce qui requiert l’intervention d’autres professionnels pour:</a:t>
            </a:r>
          </a:p>
          <a:p>
            <a:pPr hangingPunct="0">
              <a:buFont typeface="Wingdings" panose="05000000000000000000" pitchFamily="2" charset="2"/>
              <a:buChar char="Ø"/>
            </a:pPr>
            <a:r>
              <a:rPr lang="fr-FR" dirty="0"/>
              <a:t>L</a:t>
            </a:r>
            <a:r>
              <a:rPr lang="fr-FR" dirty="0" smtClean="0"/>
              <a:t>es rédactions </a:t>
            </a:r>
            <a:r>
              <a:rPr lang="fr-FR" dirty="0"/>
              <a:t>d’actes </a:t>
            </a:r>
          </a:p>
          <a:p>
            <a:pPr>
              <a:buFont typeface="Wingdings" panose="05000000000000000000" pitchFamily="2" charset="2"/>
              <a:buChar char="Ø"/>
            </a:pPr>
            <a:r>
              <a:rPr lang="fr-FR" dirty="0" smtClean="0"/>
              <a:t>Le </a:t>
            </a:r>
            <a:r>
              <a:rPr lang="fr-FR" dirty="0"/>
              <a:t>conseil et la consultation juridique</a:t>
            </a:r>
          </a:p>
        </p:txBody>
      </p:sp>
    </p:spTree>
    <p:extLst>
      <p:ext uri="{BB962C8B-B14F-4D97-AF65-F5344CB8AC3E}">
        <p14:creationId xmlns:p14="http://schemas.microsoft.com/office/powerpoint/2010/main" val="2034082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 presetClass="entr" presetSubtype="0" fill="hold" grpId="0"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childTnLst>
                                </p:cTn>
                              </p:par>
                            </p:childTnLst>
                          </p:cTn>
                        </p:par>
                        <p:par>
                          <p:cTn id="12" fill="hold">
                            <p:stCondLst>
                              <p:cond delay="500"/>
                            </p:stCondLst>
                            <p:childTnLst>
                              <p:par>
                                <p:cTn id="13" presetID="1" presetClass="entr" presetSubtype="0" fill="hold" grpId="0"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childTnLst>
                                </p:cTn>
                              </p:par>
                            </p:childTnLst>
                          </p:cTn>
                        </p:par>
                        <p:par>
                          <p:cTn id="18" fill="hold">
                            <p:stCondLst>
                              <p:cond delay="500"/>
                            </p:stCondLst>
                            <p:childTnLst>
                              <p:par>
                                <p:cTn id="19" presetID="1" presetClass="entr" presetSubtype="0" fill="hold" grpId="0" nodeType="after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Notaires et avocats</a:t>
            </a:r>
            <a:endParaRPr lang="fr-FR" dirty="0"/>
          </a:p>
        </p:txBody>
      </p:sp>
      <p:sp>
        <p:nvSpPr>
          <p:cNvPr id="3" name="Espace réservé du contenu 2"/>
          <p:cNvSpPr>
            <a:spLocks noGrp="1"/>
          </p:cNvSpPr>
          <p:nvPr>
            <p:ph idx="1"/>
          </p:nvPr>
        </p:nvSpPr>
        <p:spPr/>
        <p:txBody>
          <a:bodyPr>
            <a:normAutofit fontScale="92500" lnSpcReduction="10000"/>
          </a:bodyPr>
          <a:lstStyle/>
          <a:p>
            <a:r>
              <a:rPr lang="fr-FR" sz="3000" b="1" dirty="0"/>
              <a:t>L</a:t>
            </a:r>
            <a:r>
              <a:rPr lang="fr-FR" sz="3000" b="1" dirty="0" smtClean="0"/>
              <a:t>es </a:t>
            </a:r>
            <a:r>
              <a:rPr lang="fr-FR" sz="3000" b="1" dirty="0"/>
              <a:t>avocats </a:t>
            </a:r>
            <a:r>
              <a:rPr lang="fr-FR" sz="3000" dirty="0" smtClean="0"/>
              <a:t>en </a:t>
            </a:r>
            <a:r>
              <a:rPr lang="fr-FR" sz="3000" dirty="0"/>
              <a:t>dehors de leur activité judiciaire de représentation et d’assistance en justice ont une importante activité de </a:t>
            </a:r>
            <a:r>
              <a:rPr lang="fr-FR" sz="3000" u="sng" dirty="0"/>
              <a:t>rédacteur d’actes et de </a:t>
            </a:r>
            <a:r>
              <a:rPr lang="fr-FR" sz="3000" u="sng" dirty="0" smtClean="0"/>
              <a:t>conseil</a:t>
            </a:r>
          </a:p>
          <a:p>
            <a:r>
              <a:rPr lang="fr-FR" sz="3000" b="1" dirty="0" smtClean="0"/>
              <a:t>Les notaires</a:t>
            </a:r>
            <a:r>
              <a:rPr lang="fr-FR" sz="3000" dirty="0" smtClean="0"/>
              <a:t>: même exerçant à titre privé, les notaires ont une qualité </a:t>
            </a:r>
            <a:r>
              <a:rPr lang="fr-FR" sz="3000" i="1" dirty="0" smtClean="0"/>
              <a:t>d’officier public nommés par arrêté du ministère de la justice</a:t>
            </a:r>
          </a:p>
          <a:p>
            <a:r>
              <a:rPr lang="fr-FR" sz="3000" dirty="0"/>
              <a:t>En tant qu’officiers publics, les notaires sont investis par l’Etat du pouvoir de délivrer un type d'acte présentant des qualités particulières: </a:t>
            </a:r>
            <a:r>
              <a:rPr lang="fr-FR" sz="3000" u="sng" dirty="0"/>
              <a:t>l’acte </a:t>
            </a:r>
            <a:r>
              <a:rPr lang="fr-FR" sz="3000" u="sng" dirty="0" smtClean="0"/>
              <a:t>authentique</a:t>
            </a:r>
            <a:endParaRPr lang="fr-FR" sz="3000" dirty="0"/>
          </a:p>
          <a:p>
            <a:endParaRPr lang="fr-FR" i="1" dirty="0"/>
          </a:p>
        </p:txBody>
      </p:sp>
    </p:spTree>
    <p:extLst>
      <p:ext uri="{BB962C8B-B14F-4D97-AF65-F5344CB8AC3E}">
        <p14:creationId xmlns:p14="http://schemas.microsoft.com/office/powerpoint/2010/main" val="2733702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0" presetClass="entr" presetSubtype="0" fill="hold" grpId="0"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fade">
                                      <p:cBhvr>
                                        <p:cTn id="16" dur="500"/>
                                        <p:tgtEl>
                                          <p:spTgt spid="3">
                                            <p:txEl>
                                              <p:pRg st="1" end="1"/>
                                            </p:txEl>
                                          </p:spTgt>
                                        </p:tgtEl>
                                      </p:cBhvr>
                                    </p:animEffect>
                                  </p:childTnLst>
                                </p:cTn>
                              </p:par>
                            </p:childTnLst>
                          </p:cTn>
                        </p:par>
                        <p:par>
                          <p:cTn id="17" fill="hold">
                            <p:stCondLst>
                              <p:cond delay="1500"/>
                            </p:stCondLst>
                            <p:childTnLst>
                              <p:par>
                                <p:cTn id="18" presetID="10" presetClass="entr" presetSubtype="0" fill="hold" grpId="0" nodeType="after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L’acte authentique</a:t>
            </a:r>
            <a:endParaRPr lang="fr-FR" dirty="0"/>
          </a:p>
        </p:txBody>
      </p:sp>
      <p:sp>
        <p:nvSpPr>
          <p:cNvPr id="3" name="Espace réservé du contenu 2"/>
          <p:cNvSpPr>
            <a:spLocks noGrp="1"/>
          </p:cNvSpPr>
          <p:nvPr>
            <p:ph idx="1"/>
          </p:nvPr>
        </p:nvSpPr>
        <p:spPr>
          <a:xfrm>
            <a:off x="1435608" y="1447800"/>
            <a:ext cx="7498080" cy="5221560"/>
          </a:xfrm>
        </p:spPr>
        <p:txBody>
          <a:bodyPr>
            <a:normAutofit/>
          </a:bodyPr>
          <a:lstStyle/>
          <a:p>
            <a:pPr marL="82296" indent="0">
              <a:buNone/>
            </a:pPr>
            <a:r>
              <a:rPr lang="fr-FR" dirty="0" smtClean="0"/>
              <a:t>L’acte authentique est doté</a:t>
            </a:r>
          </a:p>
          <a:p>
            <a:r>
              <a:rPr lang="fr-FR" dirty="0" smtClean="0"/>
              <a:t>D’une force probante particulière</a:t>
            </a:r>
          </a:p>
          <a:p>
            <a:r>
              <a:rPr lang="fr-FR" dirty="0" smtClean="0"/>
              <a:t>D’une force exécutoire</a:t>
            </a:r>
          </a:p>
          <a:p>
            <a:pPr marL="82296" indent="0">
              <a:buNone/>
            </a:pPr>
            <a:endParaRPr lang="fr-FR" sz="2400" dirty="0" smtClean="0"/>
          </a:p>
          <a:p>
            <a:pPr marL="82296" indent="0" algn="ctr">
              <a:buNone/>
            </a:pPr>
            <a:r>
              <a:rPr lang="fr-FR" sz="2400" dirty="0" smtClean="0"/>
              <a:t>La </a:t>
            </a:r>
            <a:r>
              <a:rPr lang="fr-FR" sz="2400" dirty="0"/>
              <a:t>loi parfois impose qu’un acte unilatéral ou un contrat soit passé en la forme authentique pour être </a:t>
            </a:r>
            <a:r>
              <a:rPr lang="fr-FR" sz="2400" dirty="0" smtClean="0"/>
              <a:t>valable: l’intervention d’un notaire devient alors obligatoire pour un particulier( ex: mandat de protection future, donation, testament..)</a:t>
            </a:r>
            <a:endParaRPr lang="fr-FR" sz="2400" dirty="0"/>
          </a:p>
          <a:p>
            <a:endParaRPr lang="fr-FR" dirty="0"/>
          </a:p>
          <a:p>
            <a:endParaRPr lang="fr-FR" dirty="0"/>
          </a:p>
        </p:txBody>
      </p:sp>
    </p:spTree>
    <p:extLst>
      <p:ext uri="{BB962C8B-B14F-4D97-AF65-F5344CB8AC3E}">
        <p14:creationId xmlns:p14="http://schemas.microsoft.com/office/powerpoint/2010/main" val="1016124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0" presetClass="entr" presetSubtype="0" fill="hold" grpId="0"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fade">
                                      <p:cBhvr>
                                        <p:cTn id="16" dur="500"/>
                                        <p:tgtEl>
                                          <p:spTgt spid="3">
                                            <p:txEl>
                                              <p:pRg st="1" end="1"/>
                                            </p:txEl>
                                          </p:spTgt>
                                        </p:tgtEl>
                                      </p:cBhvr>
                                    </p:animEffect>
                                  </p:childTnLst>
                                </p:cTn>
                              </p:par>
                            </p:childTnLst>
                          </p:cTn>
                        </p:par>
                        <p:par>
                          <p:cTn id="17" fill="hold">
                            <p:stCondLst>
                              <p:cond delay="1500"/>
                            </p:stCondLst>
                            <p:childTnLst>
                              <p:par>
                                <p:cTn id="18" presetID="10" presetClass="entr" presetSubtype="0" fill="hold" grpId="0" nodeType="after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500"/>
                                        <p:tgtEl>
                                          <p:spTgt spid="3">
                                            <p:txEl>
                                              <p:pRg st="2" end="2"/>
                                            </p:txEl>
                                          </p:spTgt>
                                        </p:tgtEl>
                                      </p:cBhvr>
                                    </p:animEffect>
                                  </p:childTnLst>
                                </p:cTn>
                              </p:par>
                            </p:childTnLst>
                          </p:cTn>
                        </p:par>
                        <p:par>
                          <p:cTn id="21" fill="hold">
                            <p:stCondLst>
                              <p:cond delay="2000"/>
                            </p:stCondLst>
                            <p:childTnLst>
                              <p:par>
                                <p:cTn id="22" presetID="10" presetClass="entr" presetSubtype="0" fill="hold" grpId="0" nodeType="after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03648" y="620688"/>
            <a:ext cx="7498080" cy="1143000"/>
          </a:xfrm>
        </p:spPr>
        <p:txBody>
          <a:bodyPr>
            <a:noAutofit/>
          </a:bodyPr>
          <a:lstStyle/>
          <a:p>
            <a:pPr algn="ctr"/>
            <a:r>
              <a:rPr lang="fr-FR" sz="3600" dirty="0" smtClean="0"/>
              <a:t>Pourquoi aborder la question du droit dans les métiers de la coordination?</a:t>
            </a:r>
            <a:br>
              <a:rPr lang="fr-FR" sz="3600" dirty="0" smtClean="0"/>
            </a:br>
            <a:endParaRPr lang="fr-FR" sz="3600" dirty="0"/>
          </a:p>
        </p:txBody>
      </p:sp>
      <p:sp>
        <p:nvSpPr>
          <p:cNvPr id="3" name="Espace réservé du contenu 2"/>
          <p:cNvSpPr>
            <a:spLocks noGrp="1"/>
          </p:cNvSpPr>
          <p:nvPr>
            <p:ph idx="1"/>
          </p:nvPr>
        </p:nvSpPr>
        <p:spPr>
          <a:xfrm>
            <a:off x="1331640" y="1700808"/>
            <a:ext cx="7498080" cy="6096744"/>
          </a:xfrm>
        </p:spPr>
        <p:txBody>
          <a:bodyPr/>
          <a:lstStyle/>
          <a:p>
            <a:pPr marL="82296" indent="0">
              <a:buNone/>
            </a:pPr>
            <a:r>
              <a:rPr lang="fr-FR" sz="2400" dirty="0" smtClean="0"/>
              <a:t>Dans le cadre des maladies chroniques complexes avec multiplicité d’acteurs dans la prise en charge impliquant un handicap et également des institutions (MDPH, SS, employeur..) la question de la connaissance des dispositifs du droit constitue un atout indispensable pour:</a:t>
            </a:r>
          </a:p>
          <a:p>
            <a:r>
              <a:rPr lang="fr-FR" sz="2400" dirty="0"/>
              <a:t>P</a:t>
            </a:r>
            <a:r>
              <a:rPr lang="fr-FR" sz="2400" dirty="0" smtClean="0"/>
              <a:t>ouvoir </a:t>
            </a:r>
            <a:r>
              <a:rPr lang="fr-FR" sz="2400" i="1" u="sng" dirty="0" smtClean="0"/>
              <a:t>conseiller</a:t>
            </a:r>
            <a:r>
              <a:rPr lang="fr-FR" sz="2400" dirty="0" smtClean="0"/>
              <a:t> sur les voies de recours</a:t>
            </a:r>
          </a:p>
          <a:p>
            <a:r>
              <a:rPr lang="fr-FR" sz="2400" i="1" u="sng" dirty="0" smtClean="0"/>
              <a:t>Orienter</a:t>
            </a:r>
            <a:r>
              <a:rPr lang="fr-FR" sz="2400" dirty="0" smtClean="0"/>
              <a:t> les patients ou leur famille vers le bon professionnel  en cas de litige</a:t>
            </a:r>
          </a:p>
          <a:p>
            <a:r>
              <a:rPr lang="fr-FR" sz="2400" i="1" u="sng" dirty="0" smtClean="0"/>
              <a:t>Informer</a:t>
            </a:r>
            <a:r>
              <a:rPr lang="fr-FR" sz="2400" dirty="0" smtClean="0"/>
              <a:t> sur les dispositifs du droit  existant en fonction des besoins de la personne en situation de handicap</a:t>
            </a:r>
          </a:p>
          <a:p>
            <a:r>
              <a:rPr lang="fr-FR" sz="2400" i="1" u="sng" dirty="0" smtClean="0"/>
              <a:t>Guider</a:t>
            </a:r>
            <a:r>
              <a:rPr lang="fr-FR" sz="2400" dirty="0" smtClean="0"/>
              <a:t> les familles en cas de handicap cognitif d’un patient</a:t>
            </a:r>
          </a:p>
          <a:p>
            <a:endParaRPr lang="fr-FR" sz="2400" dirty="0" smtClean="0"/>
          </a:p>
          <a:p>
            <a:endParaRPr lang="fr-FR" dirty="0" smtClean="0"/>
          </a:p>
          <a:p>
            <a:endParaRPr lang="fr-FR" dirty="0"/>
          </a:p>
        </p:txBody>
      </p:sp>
    </p:spTree>
    <p:extLst>
      <p:ext uri="{BB962C8B-B14F-4D97-AF65-F5344CB8AC3E}">
        <p14:creationId xmlns:p14="http://schemas.microsoft.com/office/powerpoint/2010/main" val="1002859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16" presetClass="entr" presetSubtype="21"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arn(inVertical)">
                                      <p:cBhvr>
                                        <p:cTn id="13" dur="500"/>
                                        <p:tgtEl>
                                          <p:spTgt spid="3">
                                            <p:txEl>
                                              <p:pRg st="0" end="0"/>
                                            </p:txEl>
                                          </p:spTgt>
                                        </p:tgtEl>
                                      </p:cBhvr>
                                    </p:animEffect>
                                  </p:childTnLst>
                                </p:cTn>
                              </p:par>
                            </p:childTnLst>
                          </p:cTn>
                        </p:par>
                        <p:par>
                          <p:cTn id="14" fill="hold">
                            <p:stCondLst>
                              <p:cond delay="1500"/>
                            </p:stCondLst>
                            <p:childTnLst>
                              <p:par>
                                <p:cTn id="15" presetID="16" presetClass="entr" presetSubtype="21" fill="hold" grpId="0" nodeType="after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par>
                          <p:cTn id="18" fill="hold">
                            <p:stCondLst>
                              <p:cond delay="2000"/>
                            </p:stCondLst>
                            <p:childTnLst>
                              <p:par>
                                <p:cTn id="19" presetID="16" presetClass="entr" presetSubtype="21" fill="hold" grpId="0" nodeType="after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arn(inVertical)">
                                      <p:cBhvr>
                                        <p:cTn id="21" dur="500"/>
                                        <p:tgtEl>
                                          <p:spTgt spid="3">
                                            <p:txEl>
                                              <p:pRg st="2" end="2"/>
                                            </p:txEl>
                                          </p:spTgt>
                                        </p:tgtEl>
                                      </p:cBhvr>
                                    </p:animEffect>
                                  </p:childTnLst>
                                </p:cTn>
                              </p:par>
                            </p:childTnLst>
                          </p:cTn>
                        </p:par>
                        <p:par>
                          <p:cTn id="22" fill="hold">
                            <p:stCondLst>
                              <p:cond delay="2500"/>
                            </p:stCondLst>
                            <p:childTnLst>
                              <p:par>
                                <p:cTn id="23" presetID="16" presetClass="entr" presetSubtype="21" fill="hold" grpId="0" nodeType="after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barn(inVertical)">
                                      <p:cBhvr>
                                        <p:cTn id="25" dur="500"/>
                                        <p:tgtEl>
                                          <p:spTgt spid="3">
                                            <p:txEl>
                                              <p:pRg st="3" end="3"/>
                                            </p:txEl>
                                          </p:spTgt>
                                        </p:tgtEl>
                                      </p:cBhvr>
                                    </p:animEffect>
                                  </p:childTnLst>
                                </p:cTn>
                              </p:par>
                            </p:childTnLst>
                          </p:cTn>
                        </p:par>
                        <p:par>
                          <p:cTn id="26" fill="hold">
                            <p:stCondLst>
                              <p:cond delay="3000"/>
                            </p:stCondLst>
                            <p:childTnLst>
                              <p:par>
                                <p:cTn id="27" presetID="16" presetClass="entr" presetSubtype="21" fill="hold" grpId="0" nodeType="after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barn(inVertical)">
                                      <p:cBhvr>
                                        <p:cTn id="2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Attributions du notaire</a:t>
            </a:r>
            <a:endParaRPr lang="fr-FR" dirty="0"/>
          </a:p>
        </p:txBody>
      </p:sp>
      <p:sp>
        <p:nvSpPr>
          <p:cNvPr id="3" name="Espace réservé du contenu 2"/>
          <p:cNvSpPr>
            <a:spLocks noGrp="1"/>
          </p:cNvSpPr>
          <p:nvPr>
            <p:ph idx="1"/>
          </p:nvPr>
        </p:nvSpPr>
        <p:spPr>
          <a:xfrm>
            <a:off x="1435608" y="1447800"/>
            <a:ext cx="7498080" cy="5149552"/>
          </a:xfrm>
        </p:spPr>
        <p:txBody>
          <a:bodyPr>
            <a:normAutofit fontScale="85000" lnSpcReduction="20000"/>
          </a:bodyPr>
          <a:lstStyle/>
          <a:p>
            <a:r>
              <a:rPr lang="fr-FR" dirty="0" smtClean="0"/>
              <a:t>Rédaction d’actes authentiques( perçoit des émoluments)</a:t>
            </a:r>
          </a:p>
          <a:p>
            <a:r>
              <a:rPr lang="fr-FR" dirty="0" smtClean="0"/>
              <a:t>Rédaction de contrats, ex: bail commercial (perçoit alors des honoraires)</a:t>
            </a:r>
          </a:p>
          <a:p>
            <a:r>
              <a:rPr lang="fr-FR" dirty="0" smtClean="0"/>
              <a:t>Conseil juridique</a:t>
            </a:r>
          </a:p>
          <a:p>
            <a:r>
              <a:rPr lang="fr-FR" dirty="0" smtClean="0"/>
              <a:t>Dépositaire des actes rédigés</a:t>
            </a:r>
          </a:p>
          <a:p>
            <a:r>
              <a:rPr lang="fr-FR" dirty="0" smtClean="0"/>
              <a:t>Astreint au secret professionnel</a:t>
            </a:r>
          </a:p>
          <a:p>
            <a:r>
              <a:rPr lang="fr-FR" dirty="0" smtClean="0"/>
              <a:t>Surtout spécialisé dans 2 domaines :</a:t>
            </a:r>
          </a:p>
          <a:p>
            <a:pPr marL="82296" indent="0">
              <a:buNone/>
            </a:pPr>
            <a:endParaRPr lang="fr-FR" dirty="0"/>
          </a:p>
          <a:p>
            <a:pPr marL="82296" indent="0">
              <a:buNone/>
            </a:pPr>
            <a:endParaRPr lang="fr-FR" dirty="0" smtClean="0"/>
          </a:p>
          <a:p>
            <a:pPr marL="82296" indent="0">
              <a:buNone/>
            </a:pPr>
            <a:endParaRPr lang="fr-FR" dirty="0" smtClean="0"/>
          </a:p>
          <a:p>
            <a:pPr marL="82296" indent="0">
              <a:buNone/>
            </a:pPr>
            <a:r>
              <a:rPr lang="fr-FR" dirty="0" smtClean="0"/>
              <a:t>droit patrimonial            droit immobilier</a:t>
            </a:r>
          </a:p>
          <a:p>
            <a:pPr marL="82296" indent="0">
              <a:buNone/>
            </a:pPr>
            <a:r>
              <a:rPr lang="fr-FR" dirty="0" smtClean="0"/>
              <a:t>     et famille</a:t>
            </a:r>
            <a:endParaRPr lang="fr-FR" dirty="0"/>
          </a:p>
          <a:p>
            <a:endParaRPr lang="fr-FR" dirty="0"/>
          </a:p>
        </p:txBody>
      </p:sp>
      <p:cxnSp>
        <p:nvCxnSpPr>
          <p:cNvPr id="5" name="Connecteur droit avec flèche 4"/>
          <p:cNvCxnSpPr/>
          <p:nvPr/>
        </p:nvCxnSpPr>
        <p:spPr>
          <a:xfrm flipH="1">
            <a:off x="3203848" y="4698326"/>
            <a:ext cx="407723" cy="746898"/>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6" name="Connecteur droit avec flèche 5"/>
          <p:cNvCxnSpPr/>
          <p:nvPr/>
        </p:nvCxnSpPr>
        <p:spPr>
          <a:xfrm>
            <a:off x="5220072" y="4698326"/>
            <a:ext cx="432048" cy="746898"/>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spTree>
    <p:extLst>
      <p:ext uri="{BB962C8B-B14F-4D97-AF65-F5344CB8AC3E}">
        <p14:creationId xmlns:p14="http://schemas.microsoft.com/office/powerpoint/2010/main" val="2451612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 presetClass="entr" presetSubtype="0" fill="hold"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childTnLst>
                                </p:cTn>
                              </p:par>
                            </p:childTnLst>
                          </p:cTn>
                        </p:par>
                        <p:par>
                          <p:cTn id="12" fill="hold">
                            <p:stCondLst>
                              <p:cond delay="500"/>
                            </p:stCondLst>
                            <p:childTnLst>
                              <p:par>
                                <p:cTn id="13" presetID="1" presetClass="entr" presetSubtype="0" fill="hold"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par>
                          <p:cTn id="15" fill="hold">
                            <p:stCondLst>
                              <p:cond delay="500"/>
                            </p:stCondLst>
                            <p:childTnLst>
                              <p:par>
                                <p:cTn id="16" presetID="1" presetClass="entr" presetSubtype="0" fill="hold" nodeType="after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childTnLst>
                                </p:cTn>
                              </p:par>
                            </p:childTnLst>
                          </p:cTn>
                        </p:par>
                        <p:par>
                          <p:cTn id="18" fill="hold">
                            <p:stCondLst>
                              <p:cond delay="500"/>
                            </p:stCondLst>
                            <p:childTnLst>
                              <p:par>
                                <p:cTn id="19" presetID="1" presetClass="entr" presetSubtype="0" fill="hold" nodeType="after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childTnLst>
                          </p:cTn>
                        </p:par>
                        <p:par>
                          <p:cTn id="21" fill="hold">
                            <p:stCondLst>
                              <p:cond delay="500"/>
                            </p:stCondLst>
                            <p:childTnLst>
                              <p:par>
                                <p:cTn id="22" presetID="1" presetClass="entr" presetSubtype="0" fill="hold" nodeType="after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childTnLst>
                                </p:cTn>
                              </p:par>
                            </p:childTnLst>
                          </p:cTn>
                        </p:par>
                        <p:par>
                          <p:cTn id="24" fill="hold">
                            <p:stCondLst>
                              <p:cond delay="500"/>
                            </p:stCondLst>
                            <p:childTnLst>
                              <p:par>
                                <p:cTn id="25" presetID="1" presetClass="entr" presetSubtype="0" fill="hold" nodeType="after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par>
                          <p:cTn id="27" fill="hold">
                            <p:stCondLst>
                              <p:cond delay="500"/>
                            </p:stCondLst>
                            <p:childTnLst>
                              <p:par>
                                <p:cTn id="28" presetID="31" presetClass="entr" presetSubtype="0" fill="hold" nodeType="afterEffect">
                                  <p:stCondLst>
                                    <p:cond delay="0"/>
                                  </p:stCondLst>
                                  <p:childTnLst>
                                    <p:set>
                                      <p:cBhvr>
                                        <p:cTn id="29" dur="1" fill="hold">
                                          <p:stCondLst>
                                            <p:cond delay="0"/>
                                          </p:stCondLst>
                                        </p:cTn>
                                        <p:tgtEl>
                                          <p:spTgt spid="5"/>
                                        </p:tgtEl>
                                        <p:attrNameLst>
                                          <p:attrName>style.visibility</p:attrName>
                                        </p:attrNameLst>
                                      </p:cBhvr>
                                      <p:to>
                                        <p:strVal val="visible"/>
                                      </p:to>
                                    </p:set>
                                    <p:anim calcmode="lin" valueType="num">
                                      <p:cBhvr>
                                        <p:cTn id="30" dur="1000" fill="hold"/>
                                        <p:tgtEl>
                                          <p:spTgt spid="5"/>
                                        </p:tgtEl>
                                        <p:attrNameLst>
                                          <p:attrName>ppt_w</p:attrName>
                                        </p:attrNameLst>
                                      </p:cBhvr>
                                      <p:tavLst>
                                        <p:tav tm="0">
                                          <p:val>
                                            <p:fltVal val="0"/>
                                          </p:val>
                                        </p:tav>
                                        <p:tav tm="100000">
                                          <p:val>
                                            <p:strVal val="#ppt_w"/>
                                          </p:val>
                                        </p:tav>
                                      </p:tavLst>
                                    </p:anim>
                                    <p:anim calcmode="lin" valueType="num">
                                      <p:cBhvr>
                                        <p:cTn id="31" dur="1000" fill="hold"/>
                                        <p:tgtEl>
                                          <p:spTgt spid="5"/>
                                        </p:tgtEl>
                                        <p:attrNameLst>
                                          <p:attrName>ppt_h</p:attrName>
                                        </p:attrNameLst>
                                      </p:cBhvr>
                                      <p:tavLst>
                                        <p:tav tm="0">
                                          <p:val>
                                            <p:fltVal val="0"/>
                                          </p:val>
                                        </p:tav>
                                        <p:tav tm="100000">
                                          <p:val>
                                            <p:strVal val="#ppt_h"/>
                                          </p:val>
                                        </p:tav>
                                      </p:tavLst>
                                    </p:anim>
                                    <p:anim calcmode="lin" valueType="num">
                                      <p:cBhvr>
                                        <p:cTn id="32" dur="1000" fill="hold"/>
                                        <p:tgtEl>
                                          <p:spTgt spid="5"/>
                                        </p:tgtEl>
                                        <p:attrNameLst>
                                          <p:attrName>style.rotation</p:attrName>
                                        </p:attrNameLst>
                                      </p:cBhvr>
                                      <p:tavLst>
                                        <p:tav tm="0">
                                          <p:val>
                                            <p:fltVal val="90"/>
                                          </p:val>
                                        </p:tav>
                                        <p:tav tm="100000">
                                          <p:val>
                                            <p:fltVal val="0"/>
                                          </p:val>
                                        </p:tav>
                                      </p:tavLst>
                                    </p:anim>
                                    <p:animEffect transition="in" filter="fade">
                                      <p:cBhvr>
                                        <p:cTn id="33" dur="1000"/>
                                        <p:tgtEl>
                                          <p:spTgt spid="5"/>
                                        </p:tgtEl>
                                      </p:cBhvr>
                                    </p:animEffect>
                                  </p:childTnLst>
                                </p:cTn>
                              </p:par>
                            </p:childTnLst>
                          </p:cTn>
                        </p:par>
                        <p:par>
                          <p:cTn id="34" fill="hold">
                            <p:stCondLst>
                              <p:cond delay="1500"/>
                            </p:stCondLst>
                            <p:childTnLst>
                              <p:par>
                                <p:cTn id="35" presetID="31" presetClass="entr" presetSubtype="0" fill="hold" nodeType="afterEffect">
                                  <p:stCondLst>
                                    <p:cond delay="0"/>
                                  </p:stCondLst>
                                  <p:childTnLst>
                                    <p:set>
                                      <p:cBhvr>
                                        <p:cTn id="36" dur="1" fill="hold">
                                          <p:stCondLst>
                                            <p:cond delay="0"/>
                                          </p:stCondLst>
                                        </p:cTn>
                                        <p:tgtEl>
                                          <p:spTgt spid="6"/>
                                        </p:tgtEl>
                                        <p:attrNameLst>
                                          <p:attrName>style.visibility</p:attrName>
                                        </p:attrNameLst>
                                      </p:cBhvr>
                                      <p:to>
                                        <p:strVal val="visible"/>
                                      </p:to>
                                    </p:set>
                                    <p:anim calcmode="lin" valueType="num">
                                      <p:cBhvr>
                                        <p:cTn id="37" dur="1000" fill="hold"/>
                                        <p:tgtEl>
                                          <p:spTgt spid="6"/>
                                        </p:tgtEl>
                                        <p:attrNameLst>
                                          <p:attrName>ppt_w</p:attrName>
                                        </p:attrNameLst>
                                      </p:cBhvr>
                                      <p:tavLst>
                                        <p:tav tm="0">
                                          <p:val>
                                            <p:fltVal val="0"/>
                                          </p:val>
                                        </p:tav>
                                        <p:tav tm="100000">
                                          <p:val>
                                            <p:strVal val="#ppt_w"/>
                                          </p:val>
                                        </p:tav>
                                      </p:tavLst>
                                    </p:anim>
                                    <p:anim calcmode="lin" valueType="num">
                                      <p:cBhvr>
                                        <p:cTn id="38" dur="1000" fill="hold"/>
                                        <p:tgtEl>
                                          <p:spTgt spid="6"/>
                                        </p:tgtEl>
                                        <p:attrNameLst>
                                          <p:attrName>ppt_h</p:attrName>
                                        </p:attrNameLst>
                                      </p:cBhvr>
                                      <p:tavLst>
                                        <p:tav tm="0">
                                          <p:val>
                                            <p:fltVal val="0"/>
                                          </p:val>
                                        </p:tav>
                                        <p:tav tm="100000">
                                          <p:val>
                                            <p:strVal val="#ppt_h"/>
                                          </p:val>
                                        </p:tav>
                                      </p:tavLst>
                                    </p:anim>
                                    <p:anim calcmode="lin" valueType="num">
                                      <p:cBhvr>
                                        <p:cTn id="39" dur="1000" fill="hold"/>
                                        <p:tgtEl>
                                          <p:spTgt spid="6"/>
                                        </p:tgtEl>
                                        <p:attrNameLst>
                                          <p:attrName>style.rotation</p:attrName>
                                        </p:attrNameLst>
                                      </p:cBhvr>
                                      <p:tavLst>
                                        <p:tav tm="0">
                                          <p:val>
                                            <p:fltVal val="90"/>
                                          </p:val>
                                        </p:tav>
                                        <p:tav tm="100000">
                                          <p:val>
                                            <p:fltVal val="0"/>
                                          </p:val>
                                        </p:tav>
                                      </p:tavLst>
                                    </p:anim>
                                    <p:animEffect transition="in" filter="fade">
                                      <p:cBhvr>
                                        <p:cTn id="40" dur="1000"/>
                                        <p:tgtEl>
                                          <p:spTgt spid="6"/>
                                        </p:tgtEl>
                                      </p:cBhvr>
                                    </p:animEffect>
                                  </p:childTnLst>
                                </p:cTn>
                              </p:par>
                            </p:childTnLst>
                          </p:cTn>
                        </p:par>
                        <p:par>
                          <p:cTn id="41" fill="hold">
                            <p:stCondLst>
                              <p:cond delay="2500"/>
                            </p:stCondLst>
                            <p:childTnLst>
                              <p:par>
                                <p:cTn id="42" presetID="53" presetClass="entr" presetSubtype="16" fill="hold" nodeType="afterEffect">
                                  <p:stCondLst>
                                    <p:cond delay="0"/>
                                  </p:stCondLst>
                                  <p:childTnLst>
                                    <p:set>
                                      <p:cBhvr>
                                        <p:cTn id="43" dur="1" fill="hold">
                                          <p:stCondLst>
                                            <p:cond delay="0"/>
                                          </p:stCondLst>
                                        </p:cTn>
                                        <p:tgtEl>
                                          <p:spTgt spid="3">
                                            <p:txEl>
                                              <p:pRg st="9" end="9"/>
                                            </p:txEl>
                                          </p:spTgt>
                                        </p:tgtEl>
                                        <p:attrNameLst>
                                          <p:attrName>style.visibility</p:attrName>
                                        </p:attrNameLst>
                                      </p:cBhvr>
                                      <p:to>
                                        <p:strVal val="visible"/>
                                      </p:to>
                                    </p:set>
                                    <p:anim calcmode="lin" valueType="num">
                                      <p:cBhvr>
                                        <p:cTn id="44" dur="500" fill="hold"/>
                                        <p:tgtEl>
                                          <p:spTgt spid="3">
                                            <p:txEl>
                                              <p:pRg st="9" end="9"/>
                                            </p:txEl>
                                          </p:spTgt>
                                        </p:tgtEl>
                                        <p:attrNameLst>
                                          <p:attrName>ppt_w</p:attrName>
                                        </p:attrNameLst>
                                      </p:cBhvr>
                                      <p:tavLst>
                                        <p:tav tm="0">
                                          <p:val>
                                            <p:fltVal val="0"/>
                                          </p:val>
                                        </p:tav>
                                        <p:tav tm="100000">
                                          <p:val>
                                            <p:strVal val="#ppt_w"/>
                                          </p:val>
                                        </p:tav>
                                      </p:tavLst>
                                    </p:anim>
                                    <p:anim calcmode="lin" valueType="num">
                                      <p:cBhvr>
                                        <p:cTn id="45" dur="500" fill="hold"/>
                                        <p:tgtEl>
                                          <p:spTgt spid="3">
                                            <p:txEl>
                                              <p:pRg st="9" end="9"/>
                                            </p:txEl>
                                          </p:spTgt>
                                        </p:tgtEl>
                                        <p:attrNameLst>
                                          <p:attrName>ppt_h</p:attrName>
                                        </p:attrNameLst>
                                      </p:cBhvr>
                                      <p:tavLst>
                                        <p:tav tm="0">
                                          <p:val>
                                            <p:fltVal val="0"/>
                                          </p:val>
                                        </p:tav>
                                        <p:tav tm="100000">
                                          <p:val>
                                            <p:strVal val="#ppt_h"/>
                                          </p:val>
                                        </p:tav>
                                      </p:tavLst>
                                    </p:anim>
                                    <p:animEffect transition="in" filter="fade">
                                      <p:cBhvr>
                                        <p:cTn id="46" dur="500"/>
                                        <p:tgtEl>
                                          <p:spTgt spid="3">
                                            <p:txEl>
                                              <p:pRg st="9" end="9"/>
                                            </p:txEl>
                                          </p:spTgt>
                                        </p:tgtEl>
                                      </p:cBhvr>
                                    </p:animEffect>
                                  </p:childTnLst>
                                </p:cTn>
                              </p:par>
                            </p:childTnLst>
                          </p:cTn>
                        </p:par>
                        <p:par>
                          <p:cTn id="47" fill="hold">
                            <p:stCondLst>
                              <p:cond delay="3000"/>
                            </p:stCondLst>
                            <p:childTnLst>
                              <p:par>
                                <p:cTn id="48" presetID="53" presetClass="entr" presetSubtype="16" fill="hold" nodeType="afterEffect">
                                  <p:stCondLst>
                                    <p:cond delay="0"/>
                                  </p:stCondLst>
                                  <p:childTnLst>
                                    <p:set>
                                      <p:cBhvr>
                                        <p:cTn id="49" dur="1" fill="hold">
                                          <p:stCondLst>
                                            <p:cond delay="0"/>
                                          </p:stCondLst>
                                        </p:cTn>
                                        <p:tgtEl>
                                          <p:spTgt spid="3">
                                            <p:txEl>
                                              <p:pRg st="10" end="10"/>
                                            </p:txEl>
                                          </p:spTgt>
                                        </p:tgtEl>
                                        <p:attrNameLst>
                                          <p:attrName>style.visibility</p:attrName>
                                        </p:attrNameLst>
                                      </p:cBhvr>
                                      <p:to>
                                        <p:strVal val="visible"/>
                                      </p:to>
                                    </p:set>
                                    <p:anim calcmode="lin" valueType="num">
                                      <p:cBhvr>
                                        <p:cTn id="50" dur="5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51" dur="500" fill="hold"/>
                                        <p:tgtEl>
                                          <p:spTgt spid="3">
                                            <p:txEl>
                                              <p:pRg st="10" end="10"/>
                                            </p:txEl>
                                          </p:spTgt>
                                        </p:tgtEl>
                                        <p:attrNameLst>
                                          <p:attrName>ppt_h</p:attrName>
                                        </p:attrNameLst>
                                      </p:cBhvr>
                                      <p:tavLst>
                                        <p:tav tm="0">
                                          <p:val>
                                            <p:fltVal val="0"/>
                                          </p:val>
                                        </p:tav>
                                        <p:tav tm="100000">
                                          <p:val>
                                            <p:strVal val="#ppt_h"/>
                                          </p:val>
                                        </p:tav>
                                      </p:tavLst>
                                    </p:anim>
                                    <p:animEffect transition="in" filter="fade">
                                      <p:cBhvr>
                                        <p:cTn id="52"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Plan du premier cours</a:t>
            </a:r>
            <a:endParaRPr lang="fr-FR" dirty="0"/>
          </a:p>
        </p:txBody>
      </p:sp>
      <p:sp>
        <p:nvSpPr>
          <p:cNvPr id="3" name="Espace réservé du contenu 2"/>
          <p:cNvSpPr>
            <a:spLocks noGrp="1"/>
          </p:cNvSpPr>
          <p:nvPr>
            <p:ph idx="1"/>
          </p:nvPr>
        </p:nvSpPr>
        <p:spPr/>
        <p:txBody>
          <a:bodyPr>
            <a:normAutofit lnSpcReduction="10000"/>
          </a:bodyPr>
          <a:lstStyle/>
          <a:p>
            <a:pPr marL="82296" indent="0" algn="just">
              <a:buNone/>
            </a:pPr>
            <a:r>
              <a:rPr lang="fr-FR" sz="2800" dirty="0">
                <a:solidFill>
                  <a:srgbClr val="000000"/>
                </a:solidFill>
                <a:latin typeface="Gill Sans MT" charset="0"/>
              </a:rPr>
              <a:t>Ce premier cours sera u</a:t>
            </a:r>
            <a:r>
              <a:rPr lang="fr-FR" sz="2800" dirty="0">
                <a:solidFill>
                  <a:srgbClr val="00000A"/>
                </a:solidFill>
                <a:latin typeface="Gill Sans MT" charset="0"/>
              </a:rPr>
              <a:t>n survol du paysage juridique français au travers d'une présentation des juridictions pour situer globalement les problématiques juridiques auxquelles un coordinateur peut être confronté:</a:t>
            </a:r>
            <a:r>
              <a:rPr lang="fr-FR" sz="2800" dirty="0">
                <a:latin typeface="Gill Sans MT" charset="0"/>
              </a:rPr>
              <a:t/>
            </a:r>
            <a:br>
              <a:rPr lang="fr-FR" sz="2800" dirty="0">
                <a:latin typeface="Gill Sans MT" charset="0"/>
              </a:rPr>
            </a:br>
            <a:endParaRPr lang="fr-FR" sz="2800" dirty="0">
              <a:latin typeface="Gill Sans MT" charset="0"/>
            </a:endParaRPr>
          </a:p>
          <a:p>
            <a:pPr>
              <a:buFont typeface="Wingdings" panose="05000000000000000000" pitchFamily="2" charset="2"/>
              <a:buChar char="Ø"/>
            </a:pPr>
            <a:r>
              <a:rPr lang="fr-FR" dirty="0"/>
              <a:t>Présentation des juridictions</a:t>
            </a:r>
          </a:p>
          <a:p>
            <a:pPr>
              <a:buFont typeface="Wingdings" panose="05000000000000000000" pitchFamily="2" charset="2"/>
              <a:buChar char="Ø"/>
            </a:pPr>
            <a:r>
              <a:rPr lang="fr-FR" dirty="0"/>
              <a:t>Les tribunaux judiciaires</a:t>
            </a:r>
          </a:p>
          <a:p>
            <a:pPr>
              <a:buFont typeface="Wingdings" panose="05000000000000000000" pitchFamily="2" charset="2"/>
              <a:buChar char="Ø"/>
            </a:pPr>
            <a:r>
              <a:rPr lang="fr-FR" dirty="0"/>
              <a:t>Les juridictions administratives</a:t>
            </a:r>
          </a:p>
          <a:p>
            <a:pPr>
              <a:buFont typeface="Wingdings" panose="05000000000000000000" pitchFamily="2" charset="2"/>
              <a:buChar char="Ø"/>
            </a:pPr>
            <a:r>
              <a:rPr lang="fr-FR" dirty="0"/>
              <a:t>Les notaires, les avocats</a:t>
            </a:r>
          </a:p>
        </p:txBody>
      </p:sp>
    </p:spTree>
    <p:extLst>
      <p:ext uri="{BB962C8B-B14F-4D97-AF65-F5344CB8AC3E}">
        <p14:creationId xmlns:p14="http://schemas.microsoft.com/office/powerpoint/2010/main" val="422999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1"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childTnLst>
                                </p:cTn>
                              </p:par>
                            </p:childTnLst>
                          </p:cTn>
                        </p:par>
                        <p:par>
                          <p:cTn id="13" fill="hold">
                            <p:stCondLst>
                              <p:cond delay="1000"/>
                            </p:stCondLst>
                            <p:childTnLst>
                              <p:par>
                                <p:cTn id="14" presetID="1" presetClass="entr" presetSubtype="0" fill="hold" grpId="0" nodeType="after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childTnLst>
                                </p:cTn>
                              </p:par>
                            </p:childTnLst>
                          </p:cTn>
                        </p:par>
                        <p:par>
                          <p:cTn id="16" fill="hold">
                            <p:stCondLst>
                              <p:cond delay="1000"/>
                            </p:stCondLst>
                            <p:childTnLst>
                              <p:par>
                                <p:cTn id="17" presetID="1"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par>
                          <p:cTn id="19" fill="hold">
                            <p:stCondLst>
                              <p:cond delay="1000"/>
                            </p:stCondLst>
                            <p:childTnLst>
                              <p:par>
                                <p:cTn id="20" presetID="1" presetClass="entr" presetSubtype="0" fill="hold" grpId="0" nodeType="after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childTnLst>
                                </p:cTn>
                              </p:par>
                            </p:childTnLst>
                          </p:cTn>
                        </p:par>
                        <p:par>
                          <p:cTn id="22" fill="hold">
                            <p:stCondLst>
                              <p:cond delay="1000"/>
                            </p:stCondLst>
                            <p:childTnLst>
                              <p:par>
                                <p:cTn id="23" presetID="1" presetClass="entr" presetSubtype="0" fill="hold" grpId="0" nodeType="after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1560" y="188640"/>
            <a:ext cx="8157592" cy="926976"/>
          </a:xfrm>
        </p:spPr>
        <p:txBody>
          <a:bodyPr>
            <a:normAutofit/>
          </a:bodyPr>
          <a:lstStyle/>
          <a:p>
            <a:r>
              <a:rPr lang="fr-FR" sz="3200" dirty="0" smtClean="0"/>
              <a:t>1. Présentation des juridictions</a:t>
            </a:r>
            <a:endParaRPr lang="fr-FR" sz="3200" dirty="0"/>
          </a:p>
        </p:txBody>
      </p:sp>
      <p:sp>
        <p:nvSpPr>
          <p:cNvPr id="3" name="Espace réservé du texte 2"/>
          <p:cNvSpPr>
            <a:spLocks noGrp="1"/>
          </p:cNvSpPr>
          <p:nvPr>
            <p:ph type="body" idx="1"/>
          </p:nvPr>
        </p:nvSpPr>
        <p:spPr>
          <a:xfrm>
            <a:off x="467544" y="2420888"/>
            <a:ext cx="4023360" cy="640080"/>
          </a:xfrm>
        </p:spPr>
        <p:txBody>
          <a:bodyPr/>
          <a:lstStyle/>
          <a:p>
            <a:pPr algn="ctr"/>
            <a:r>
              <a:rPr lang="fr-FR" dirty="0" smtClean="0"/>
              <a:t>L’ORDRE ADMINISTRATIF</a:t>
            </a:r>
            <a:endParaRPr lang="fr-FR" dirty="0"/>
          </a:p>
        </p:txBody>
      </p:sp>
      <p:sp>
        <p:nvSpPr>
          <p:cNvPr id="4" name="Espace réservé du texte 3"/>
          <p:cNvSpPr>
            <a:spLocks noGrp="1"/>
          </p:cNvSpPr>
          <p:nvPr>
            <p:ph type="body" sz="half" idx="3"/>
          </p:nvPr>
        </p:nvSpPr>
        <p:spPr>
          <a:xfrm>
            <a:off x="4860032" y="2420888"/>
            <a:ext cx="4023360" cy="640080"/>
          </a:xfrm>
        </p:spPr>
        <p:txBody>
          <a:bodyPr/>
          <a:lstStyle/>
          <a:p>
            <a:pPr algn="ctr"/>
            <a:r>
              <a:rPr lang="fr-FR" dirty="0" smtClean="0"/>
              <a:t>L'ORDRE JUDICIAIRE</a:t>
            </a:r>
            <a:endParaRPr lang="fr-FR" dirty="0"/>
          </a:p>
        </p:txBody>
      </p:sp>
      <p:sp>
        <p:nvSpPr>
          <p:cNvPr id="5" name="Espace réservé du contenu 4"/>
          <p:cNvSpPr>
            <a:spLocks noGrp="1"/>
          </p:cNvSpPr>
          <p:nvPr>
            <p:ph sz="quarter" idx="2"/>
          </p:nvPr>
        </p:nvSpPr>
        <p:spPr>
          <a:xfrm>
            <a:off x="539552" y="3212976"/>
            <a:ext cx="4023360" cy="3645024"/>
          </a:xfrm>
        </p:spPr>
        <p:txBody>
          <a:bodyPr>
            <a:normAutofit/>
          </a:bodyPr>
          <a:lstStyle/>
          <a:p>
            <a:r>
              <a:rPr lang="fr-FR" sz="1900" dirty="0"/>
              <a:t>Les juridictions de cet ordre règlent de manière générale les </a:t>
            </a:r>
            <a:r>
              <a:rPr lang="fr-FR" sz="1900" i="1" u="sng" dirty="0"/>
              <a:t>litiges entre l’administration dans un sens large et les administrés</a:t>
            </a:r>
          </a:p>
          <a:p>
            <a:r>
              <a:rPr lang="fr-FR" sz="1900" dirty="0"/>
              <a:t>Juridiction administrative de « droit commun » ou de « droit spécialisé »</a:t>
            </a:r>
          </a:p>
          <a:p>
            <a:r>
              <a:rPr lang="fr-FR" sz="1900" dirty="0"/>
              <a:t>Elle appliquent les règles du droit administratif.</a:t>
            </a:r>
          </a:p>
        </p:txBody>
      </p:sp>
      <p:sp>
        <p:nvSpPr>
          <p:cNvPr id="6" name="Espace réservé du contenu 5"/>
          <p:cNvSpPr>
            <a:spLocks noGrp="1"/>
          </p:cNvSpPr>
          <p:nvPr>
            <p:ph sz="quarter" idx="4"/>
          </p:nvPr>
        </p:nvSpPr>
        <p:spPr>
          <a:xfrm>
            <a:off x="4716016" y="3212976"/>
            <a:ext cx="4320480" cy="3645024"/>
          </a:xfrm>
        </p:spPr>
        <p:txBody>
          <a:bodyPr>
            <a:normAutofit fontScale="70000" lnSpcReduction="20000"/>
          </a:bodyPr>
          <a:lstStyle/>
          <a:p>
            <a:r>
              <a:rPr lang="fr-FR" b="1" dirty="0"/>
              <a:t>Au plan civil</a:t>
            </a:r>
            <a:r>
              <a:rPr lang="fr-FR" dirty="0"/>
              <a:t>: les tribunaux connaissent </a:t>
            </a:r>
            <a:r>
              <a:rPr lang="fr-FR" i="1" u="sng" dirty="0"/>
              <a:t>les litiges entre particuliers  `</a:t>
            </a:r>
            <a:br>
              <a:rPr lang="fr-FR" i="1" u="sng" dirty="0"/>
            </a:br>
            <a:r>
              <a:rPr lang="fr-FR" dirty="0"/>
              <a:t>Elles appliquent le droit privé: droit civil, droit du travail…</a:t>
            </a:r>
            <a:br>
              <a:rPr lang="fr-FR" dirty="0"/>
            </a:br>
            <a:r>
              <a:rPr lang="fr-FR" dirty="0">
                <a:solidFill>
                  <a:srgbClr val="000000"/>
                </a:solidFill>
                <a:latin typeface="Gill Sans MT"/>
              </a:rPr>
              <a:t>Une </a:t>
            </a:r>
            <a:r>
              <a:rPr lang="fr-FR" dirty="0"/>
              <a:t>juridiction de droit commun (qui est le tribunal de grande instance) et des  juridiction à compétences exceptionnelle  ( ex: TI, prudhommes)</a:t>
            </a:r>
          </a:p>
          <a:p>
            <a:r>
              <a:rPr lang="fr-FR" b="1" dirty="0"/>
              <a:t>Au</a:t>
            </a:r>
            <a:r>
              <a:rPr lang="fr-FR" dirty="0"/>
              <a:t> </a:t>
            </a:r>
            <a:r>
              <a:rPr lang="fr-FR" b="1" dirty="0"/>
              <a:t>plan pénal</a:t>
            </a:r>
            <a:r>
              <a:rPr lang="fr-FR" dirty="0"/>
              <a:t>, il y a les tribunaux chargés de juger </a:t>
            </a:r>
            <a:r>
              <a:rPr lang="fr-FR" i="1" u="sng" dirty="0"/>
              <a:t>les personnes soupçonnées d’avoir commis une infraction à la loi pénale.</a:t>
            </a:r>
            <a:br>
              <a:rPr lang="fr-FR" i="1" u="sng" dirty="0"/>
            </a:br>
            <a:r>
              <a:rPr lang="fr-FR" dirty="0"/>
              <a:t>Les juridictions pénales de jugement sont les tribunaux de proximité, les tribunaux d’instance, les tribunaux correctionnels et les cours d’assises.</a:t>
            </a:r>
          </a:p>
          <a:p>
            <a:endParaRPr lang="fr-FR" dirty="0"/>
          </a:p>
        </p:txBody>
      </p:sp>
      <p:sp>
        <p:nvSpPr>
          <p:cNvPr id="7" name="ZoneTexte 6"/>
          <p:cNvSpPr txBox="1"/>
          <p:nvPr/>
        </p:nvSpPr>
        <p:spPr>
          <a:xfrm>
            <a:off x="335542" y="992188"/>
            <a:ext cx="8114721" cy="1200150"/>
          </a:xfrm>
          <a:prstGeom prst="rect">
            <a:avLst/>
          </a:prstGeom>
          <a:noFill/>
        </p:spPr>
        <p:txBody>
          <a:bodyPr wrap="square" rtlCol="0">
            <a:spAutoFit/>
          </a:bodyPr>
          <a:lstStyle/>
          <a:p>
            <a:pPr lvl="0" hangingPunct="0"/>
            <a:r>
              <a:rPr lang="fr-FR" dirty="0"/>
              <a:t>La justice est une fonction que l’Etat exerce à titre de monopole sous la forme d’un service public.</a:t>
            </a:r>
          </a:p>
          <a:p>
            <a:r>
              <a:rPr lang="fr-FR" dirty="0"/>
              <a:t>L’ensemble des tribunaux se répartit en 2 ordres, c’est-à-dire en 2 ensembles de tribunaux hiérarchisés </a:t>
            </a:r>
            <a:r>
              <a:rPr lang="fr-FR" b="1" dirty="0"/>
              <a:t>relevant chacun d’une cour suprême</a:t>
            </a:r>
            <a:endParaRPr lang="fr-FR" dirty="0"/>
          </a:p>
        </p:txBody>
      </p:sp>
    </p:spTree>
    <p:extLst>
      <p:ext uri="{BB962C8B-B14F-4D97-AF65-F5344CB8AC3E}">
        <p14:creationId xmlns:p14="http://schemas.microsoft.com/office/powerpoint/2010/main" val="435649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1" presetClass="entr" presetSubtype="0" fill="hold" grpId="0" nodeType="after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par>
                          <p:cTn id="13" fill="hold">
                            <p:stCondLst>
                              <p:cond delay="1000"/>
                            </p:stCondLst>
                            <p:childTnLst>
                              <p:par>
                                <p:cTn id="14" presetID="2" presetClass="entr" presetSubtype="4" fill="hold" grpId="0" nodeType="afterEffect">
                                  <p:stCondLst>
                                    <p:cond delay="0"/>
                                  </p:stCondLst>
                                  <p:childTnLst>
                                    <p:set>
                                      <p:cBhvr>
                                        <p:cTn id="15" dur="1" fill="hold">
                                          <p:stCondLst>
                                            <p:cond delay="0"/>
                                          </p:stCondLst>
                                        </p:cTn>
                                        <p:tgtEl>
                                          <p:spTgt spid="3">
                                            <p:bg/>
                                          </p:spTgt>
                                        </p:tgtEl>
                                        <p:attrNameLst>
                                          <p:attrName>style.visibility</p:attrName>
                                        </p:attrNameLst>
                                      </p:cBhvr>
                                      <p:to>
                                        <p:strVal val="visible"/>
                                      </p:to>
                                    </p:set>
                                    <p:anim calcmode="lin" valueType="num">
                                      <p:cBhvr additive="base">
                                        <p:cTn id="16"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7" dur="500" fill="hold"/>
                                        <p:tgtEl>
                                          <p:spTgt spid="3">
                                            <p:bg/>
                                          </p:spTgt>
                                        </p:tgtEl>
                                        <p:attrNameLst>
                                          <p:attrName>ppt_y</p:attrName>
                                        </p:attrNameLst>
                                      </p:cBhvr>
                                      <p:tavLst>
                                        <p:tav tm="0">
                                          <p:val>
                                            <p:strVal val="1+#ppt_h/2"/>
                                          </p:val>
                                        </p:tav>
                                        <p:tav tm="100000">
                                          <p:val>
                                            <p:strVal val="#ppt_y"/>
                                          </p:val>
                                        </p:tav>
                                      </p:tavLst>
                                    </p:anim>
                                  </p:childTnLst>
                                </p:cTn>
                              </p:par>
                            </p:childTnLst>
                          </p:cTn>
                        </p:par>
                        <p:par>
                          <p:cTn id="18" fill="hold">
                            <p:stCondLst>
                              <p:cond delay="1500"/>
                            </p:stCondLst>
                            <p:childTnLst>
                              <p:par>
                                <p:cTn id="19" presetID="2" presetClass="entr" presetSubtype="4" fill="hold" grpId="0" nodeType="after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 calcmode="lin" valueType="num">
                                      <p:cBhvr additive="base">
                                        <p:cTn id="2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23" fill="hold">
                            <p:stCondLst>
                              <p:cond delay="2000"/>
                            </p:stCondLst>
                            <p:childTnLst>
                              <p:par>
                                <p:cTn id="24" presetID="2" presetClass="entr" presetSubtype="4" fill="hold" grpId="0" nodeType="afterEffect">
                                  <p:stCondLst>
                                    <p:cond delay="0"/>
                                  </p:stCondLst>
                                  <p:childTnLst>
                                    <p:set>
                                      <p:cBhvr>
                                        <p:cTn id="25" dur="1" fill="hold">
                                          <p:stCondLst>
                                            <p:cond delay="0"/>
                                          </p:stCondLst>
                                        </p:cTn>
                                        <p:tgtEl>
                                          <p:spTgt spid="4">
                                            <p:bg/>
                                          </p:spTgt>
                                        </p:tgtEl>
                                        <p:attrNameLst>
                                          <p:attrName>style.visibility</p:attrName>
                                        </p:attrNameLst>
                                      </p:cBhvr>
                                      <p:to>
                                        <p:strVal val="visible"/>
                                      </p:to>
                                    </p:set>
                                    <p:anim calcmode="lin" valueType="num">
                                      <p:cBhvr additive="base">
                                        <p:cTn id="26" dur="500" fill="hold"/>
                                        <p:tgtEl>
                                          <p:spTgt spid="4">
                                            <p:bg/>
                                          </p:spTgt>
                                        </p:tgtEl>
                                        <p:attrNameLst>
                                          <p:attrName>ppt_x</p:attrName>
                                        </p:attrNameLst>
                                      </p:cBhvr>
                                      <p:tavLst>
                                        <p:tav tm="0">
                                          <p:val>
                                            <p:strVal val="#ppt_x"/>
                                          </p:val>
                                        </p:tav>
                                        <p:tav tm="100000">
                                          <p:val>
                                            <p:strVal val="#ppt_x"/>
                                          </p:val>
                                        </p:tav>
                                      </p:tavLst>
                                    </p:anim>
                                    <p:anim calcmode="lin" valueType="num">
                                      <p:cBhvr additive="base">
                                        <p:cTn id="27" dur="500" fill="hold"/>
                                        <p:tgtEl>
                                          <p:spTgt spid="4">
                                            <p:bg/>
                                          </p:spTgt>
                                        </p:tgtEl>
                                        <p:attrNameLst>
                                          <p:attrName>ppt_y</p:attrName>
                                        </p:attrNameLst>
                                      </p:cBhvr>
                                      <p:tavLst>
                                        <p:tav tm="0">
                                          <p:val>
                                            <p:strVal val="1+#ppt_h/2"/>
                                          </p:val>
                                        </p:tav>
                                        <p:tav tm="100000">
                                          <p:val>
                                            <p:strVal val="#ppt_y"/>
                                          </p:val>
                                        </p:tav>
                                      </p:tavLst>
                                    </p:anim>
                                  </p:childTnLst>
                                </p:cTn>
                              </p:par>
                            </p:childTnLst>
                          </p:cTn>
                        </p:par>
                        <p:par>
                          <p:cTn id="28" fill="hold">
                            <p:stCondLst>
                              <p:cond delay="2500"/>
                            </p:stCondLst>
                            <p:childTnLst>
                              <p:par>
                                <p:cTn id="29" presetID="2" presetClass="entr" presetSubtype="4" fill="hold" grpId="0" nodeType="after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 calcmode="lin" valueType="num">
                                      <p:cBhvr additive="base">
                                        <p:cTn id="3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par>
                          <p:cTn id="33" fill="hold">
                            <p:stCondLst>
                              <p:cond delay="3000"/>
                            </p:stCondLst>
                            <p:childTnLst>
                              <p:par>
                                <p:cTn id="34" presetID="1" presetClass="entr" presetSubtype="0" fill="hold" grpId="0" nodeType="afterEffect">
                                  <p:stCondLst>
                                    <p:cond delay="0"/>
                                  </p:stCondLst>
                                  <p:childTnLst>
                                    <p:set>
                                      <p:cBhvr>
                                        <p:cTn id="35" dur="1" fill="hold">
                                          <p:stCondLst>
                                            <p:cond delay="0"/>
                                          </p:stCondLst>
                                        </p:cTn>
                                        <p:tgtEl>
                                          <p:spTgt spid="5">
                                            <p:bg/>
                                          </p:spTgt>
                                        </p:tgtEl>
                                        <p:attrNameLst>
                                          <p:attrName>style.visibility</p:attrName>
                                        </p:attrNameLst>
                                      </p:cBhvr>
                                      <p:to>
                                        <p:strVal val="visible"/>
                                      </p:to>
                                    </p:set>
                                  </p:childTnLst>
                                </p:cTn>
                              </p:par>
                            </p:childTnLst>
                          </p:cTn>
                        </p:par>
                        <p:par>
                          <p:cTn id="36" fill="hold">
                            <p:stCondLst>
                              <p:cond delay="3000"/>
                            </p:stCondLst>
                            <p:childTnLst>
                              <p:par>
                                <p:cTn id="37" presetID="1" presetClass="entr" presetSubtype="0" fill="hold" grpId="0" nodeType="afterEffect">
                                  <p:stCondLst>
                                    <p:cond delay="0"/>
                                  </p:stCondLst>
                                  <p:childTnLst>
                                    <p:set>
                                      <p:cBhvr>
                                        <p:cTn id="38" dur="1" fill="hold">
                                          <p:stCondLst>
                                            <p:cond delay="0"/>
                                          </p:stCondLst>
                                        </p:cTn>
                                        <p:tgtEl>
                                          <p:spTgt spid="5">
                                            <p:txEl>
                                              <p:pRg st="0" end="0"/>
                                            </p:txEl>
                                          </p:spTgt>
                                        </p:tgtEl>
                                        <p:attrNameLst>
                                          <p:attrName>style.visibility</p:attrName>
                                        </p:attrNameLst>
                                      </p:cBhvr>
                                      <p:to>
                                        <p:strVal val="visible"/>
                                      </p:to>
                                    </p:set>
                                  </p:childTnLst>
                                </p:cTn>
                              </p:par>
                            </p:childTnLst>
                          </p:cTn>
                        </p:par>
                        <p:par>
                          <p:cTn id="39" fill="hold">
                            <p:stCondLst>
                              <p:cond delay="3000"/>
                            </p:stCondLst>
                            <p:childTnLst>
                              <p:par>
                                <p:cTn id="40" presetID="1" presetClass="entr" presetSubtype="0" fill="hold" grpId="0" nodeType="afterEffect">
                                  <p:stCondLst>
                                    <p:cond delay="0"/>
                                  </p:stCondLst>
                                  <p:childTnLst>
                                    <p:set>
                                      <p:cBhvr>
                                        <p:cTn id="41" dur="1" fill="hold">
                                          <p:stCondLst>
                                            <p:cond delay="0"/>
                                          </p:stCondLst>
                                        </p:cTn>
                                        <p:tgtEl>
                                          <p:spTgt spid="5">
                                            <p:txEl>
                                              <p:pRg st="1" end="1"/>
                                            </p:txEl>
                                          </p:spTgt>
                                        </p:tgtEl>
                                        <p:attrNameLst>
                                          <p:attrName>style.visibility</p:attrName>
                                        </p:attrNameLst>
                                      </p:cBhvr>
                                      <p:to>
                                        <p:strVal val="visible"/>
                                      </p:to>
                                    </p:set>
                                  </p:childTnLst>
                                </p:cTn>
                              </p:par>
                            </p:childTnLst>
                          </p:cTn>
                        </p:par>
                        <p:par>
                          <p:cTn id="42" fill="hold">
                            <p:stCondLst>
                              <p:cond delay="3000"/>
                            </p:stCondLst>
                            <p:childTnLst>
                              <p:par>
                                <p:cTn id="43" presetID="1" presetClass="entr" presetSubtype="0" fill="hold" grpId="0" nodeType="afterEffect">
                                  <p:stCondLst>
                                    <p:cond delay="0"/>
                                  </p:stCondLst>
                                  <p:childTnLst>
                                    <p:set>
                                      <p:cBhvr>
                                        <p:cTn id="44" dur="1" fill="hold">
                                          <p:stCondLst>
                                            <p:cond delay="0"/>
                                          </p:stCondLst>
                                        </p:cTn>
                                        <p:tgtEl>
                                          <p:spTgt spid="5">
                                            <p:txEl>
                                              <p:pRg st="2" end="2"/>
                                            </p:txEl>
                                          </p:spTgt>
                                        </p:tgtEl>
                                        <p:attrNameLst>
                                          <p:attrName>style.visibility</p:attrName>
                                        </p:attrNameLst>
                                      </p:cBhvr>
                                      <p:to>
                                        <p:strVal val="visible"/>
                                      </p:to>
                                    </p:set>
                                  </p:childTnLst>
                                </p:cTn>
                              </p:par>
                            </p:childTnLst>
                          </p:cTn>
                        </p:par>
                        <p:par>
                          <p:cTn id="45" fill="hold">
                            <p:stCondLst>
                              <p:cond delay="3000"/>
                            </p:stCondLst>
                            <p:childTnLst>
                              <p:par>
                                <p:cTn id="46" presetID="1" presetClass="entr" presetSubtype="0" fill="hold" grpId="0" nodeType="afterEffect">
                                  <p:stCondLst>
                                    <p:cond delay="0"/>
                                  </p:stCondLst>
                                  <p:childTnLst>
                                    <p:set>
                                      <p:cBhvr>
                                        <p:cTn id="47" dur="1" fill="hold">
                                          <p:stCondLst>
                                            <p:cond delay="0"/>
                                          </p:stCondLst>
                                        </p:cTn>
                                        <p:tgtEl>
                                          <p:spTgt spid="6">
                                            <p:bg/>
                                          </p:spTgt>
                                        </p:tgtEl>
                                        <p:attrNameLst>
                                          <p:attrName>style.visibility</p:attrName>
                                        </p:attrNameLst>
                                      </p:cBhvr>
                                      <p:to>
                                        <p:strVal val="visible"/>
                                      </p:to>
                                    </p:set>
                                  </p:childTnLst>
                                </p:cTn>
                              </p:par>
                            </p:childTnLst>
                          </p:cTn>
                        </p:par>
                        <p:par>
                          <p:cTn id="48" fill="hold">
                            <p:stCondLst>
                              <p:cond delay="3000"/>
                            </p:stCondLst>
                            <p:childTnLst>
                              <p:par>
                                <p:cTn id="49" presetID="1" presetClass="entr" presetSubtype="0" fill="hold" grpId="0" nodeType="afterEffect">
                                  <p:stCondLst>
                                    <p:cond delay="0"/>
                                  </p:stCondLst>
                                  <p:childTnLst>
                                    <p:set>
                                      <p:cBhvr>
                                        <p:cTn id="50" dur="1" fill="hold">
                                          <p:stCondLst>
                                            <p:cond delay="0"/>
                                          </p:stCondLst>
                                        </p:cTn>
                                        <p:tgtEl>
                                          <p:spTgt spid="6">
                                            <p:txEl>
                                              <p:pRg st="0" end="0"/>
                                            </p:txEl>
                                          </p:spTgt>
                                        </p:tgtEl>
                                        <p:attrNameLst>
                                          <p:attrName>style.visibility</p:attrName>
                                        </p:attrNameLst>
                                      </p:cBhvr>
                                      <p:to>
                                        <p:strVal val="visible"/>
                                      </p:to>
                                    </p:set>
                                  </p:childTnLst>
                                </p:cTn>
                              </p:par>
                            </p:childTnLst>
                          </p:cTn>
                        </p:par>
                        <p:par>
                          <p:cTn id="51" fill="hold">
                            <p:stCondLst>
                              <p:cond delay="3000"/>
                            </p:stCondLst>
                            <p:childTnLst>
                              <p:par>
                                <p:cTn id="52" presetID="1" presetClass="entr" presetSubtype="0" fill="hold" grpId="0" nodeType="afterEffect">
                                  <p:stCondLst>
                                    <p:cond delay="0"/>
                                  </p:stCondLst>
                                  <p:childTnLst>
                                    <p:set>
                                      <p:cBhvr>
                                        <p:cTn id="53"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P spid="4" grpId="0" build="p" animBg="1"/>
      <p:bldP spid="5" grpId="0" build="p" animBg="1"/>
      <p:bldP spid="6" grpId="0" build="p" animBg="1"/>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La notion de compétence</a:t>
            </a:r>
            <a:endParaRPr lang="fr-FR" dirty="0"/>
          </a:p>
        </p:txBody>
      </p:sp>
      <p:sp>
        <p:nvSpPr>
          <p:cNvPr id="3" name="Espace réservé du contenu 2"/>
          <p:cNvSpPr>
            <a:spLocks noGrp="1"/>
          </p:cNvSpPr>
          <p:nvPr>
            <p:ph idx="1"/>
          </p:nvPr>
        </p:nvSpPr>
        <p:spPr/>
        <p:txBody>
          <a:bodyPr/>
          <a:lstStyle/>
          <a:p>
            <a:pPr marL="82296" indent="0">
              <a:buNone/>
            </a:pPr>
            <a:r>
              <a:rPr lang="fr-FR" sz="2000" dirty="0"/>
              <a:t>Pour répartir les procès entre les différents tribunaux d’un même ordre, on a recours à deux notions : celle de compétence </a:t>
            </a:r>
            <a:r>
              <a:rPr lang="fr-FR" sz="2000" dirty="0" smtClean="0"/>
              <a:t>d’attribution et </a:t>
            </a:r>
            <a:r>
              <a:rPr lang="fr-FR" sz="2000" dirty="0"/>
              <a:t>celle de compétence territoriale</a:t>
            </a:r>
            <a:r>
              <a:rPr lang="fr-FR" dirty="0"/>
              <a:t>.</a:t>
            </a:r>
          </a:p>
          <a:p>
            <a:r>
              <a:rPr lang="fr-FR" sz="2400" b="1" dirty="0"/>
              <a:t>Compétence d’attribution</a:t>
            </a:r>
            <a:r>
              <a:rPr lang="fr-FR" sz="2400" dirty="0"/>
              <a:t> </a:t>
            </a:r>
            <a:r>
              <a:rPr lang="fr-FR" sz="1800" dirty="0"/>
              <a:t>Par exemple, très simplement, dès lors qu’il y a une infraction à la loi pénale, ce sont les juridictions </a:t>
            </a:r>
            <a:r>
              <a:rPr lang="fr-FR" sz="1800" dirty="0" smtClean="0"/>
              <a:t>pénales </a:t>
            </a:r>
            <a:r>
              <a:rPr lang="fr-FR" sz="1800" dirty="0"/>
              <a:t>qui connaîtront du procès et non les juridictions </a:t>
            </a:r>
            <a:r>
              <a:rPr lang="fr-FR" sz="1800" dirty="0" smtClean="0"/>
              <a:t>civiles</a:t>
            </a:r>
          </a:p>
          <a:p>
            <a:endParaRPr lang="fr-FR" sz="1800" dirty="0"/>
          </a:p>
          <a:p>
            <a:r>
              <a:rPr lang="fr-FR" sz="2400" b="1" dirty="0"/>
              <a:t>Compétence </a:t>
            </a:r>
            <a:r>
              <a:rPr lang="fr-FR" sz="2400" b="1" dirty="0" smtClean="0"/>
              <a:t>territoriale</a:t>
            </a:r>
            <a:r>
              <a:rPr lang="fr-FR" sz="1800" b="1" dirty="0" smtClean="0"/>
              <a:t>:  </a:t>
            </a:r>
            <a:r>
              <a:rPr lang="fr-FR" sz="1800" dirty="0" smtClean="0"/>
              <a:t>La </a:t>
            </a:r>
            <a:r>
              <a:rPr lang="fr-FR" sz="1800" dirty="0"/>
              <a:t>règle de </a:t>
            </a:r>
            <a:r>
              <a:rPr lang="fr-FR" sz="1800" dirty="0" smtClean="0"/>
              <a:t>principe </a:t>
            </a:r>
            <a:r>
              <a:rPr lang="fr-FR" sz="1800" dirty="0"/>
              <a:t>: la compétence territoriale est déterminée par le lieu où demeure le défendeur (c’est-à-dire celle des parties contre laquelle le procès est mené</a:t>
            </a:r>
            <a:r>
              <a:rPr lang="fr-FR" sz="1800" dirty="0" smtClean="0"/>
              <a:t>)</a:t>
            </a:r>
          </a:p>
          <a:p>
            <a:pPr marL="82296" indent="0">
              <a:buNone/>
            </a:pPr>
            <a:endParaRPr lang="fr-FR" sz="1800" dirty="0"/>
          </a:p>
        </p:txBody>
      </p:sp>
    </p:spTree>
    <p:extLst>
      <p:ext uri="{BB962C8B-B14F-4D97-AF65-F5344CB8AC3E}">
        <p14:creationId xmlns:p14="http://schemas.microsoft.com/office/powerpoint/2010/main" val="3661795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 presetClass="entr" presetSubtype="0" fill="hold" grpId="0"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childTnLst>
                                </p:cTn>
                              </p:par>
                            </p:childTnLst>
                          </p:cTn>
                        </p:par>
                        <p:par>
                          <p:cTn id="12" fill="hold">
                            <p:stCondLst>
                              <p:cond delay="500"/>
                            </p:stCondLst>
                            <p:childTnLst>
                              <p:par>
                                <p:cTn id="13" presetID="1" presetClass="entr" presetSubtype="0" fill="hold" grpId="0"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Le cout de la justice</a:t>
            </a:r>
            <a:endParaRPr lang="fr-FR" dirty="0"/>
          </a:p>
        </p:txBody>
      </p:sp>
      <p:sp>
        <p:nvSpPr>
          <p:cNvPr id="3" name="Espace réservé du contenu 2"/>
          <p:cNvSpPr>
            <a:spLocks noGrp="1"/>
          </p:cNvSpPr>
          <p:nvPr>
            <p:ph idx="1"/>
          </p:nvPr>
        </p:nvSpPr>
        <p:spPr/>
        <p:txBody>
          <a:bodyPr>
            <a:normAutofit lnSpcReduction="10000"/>
          </a:bodyPr>
          <a:lstStyle/>
          <a:p>
            <a:r>
              <a:rPr lang="fr-FR" dirty="0"/>
              <a:t>La constitution énonce que </a:t>
            </a:r>
            <a:r>
              <a:rPr lang="fr-FR" i="1" dirty="0"/>
              <a:t>« tous les citoyens sont égaux devant la loi </a:t>
            </a:r>
            <a:r>
              <a:rPr lang="fr-FR" i="1" dirty="0" smtClean="0"/>
              <a:t>»         égalité devant la justice         gratuité de la justice</a:t>
            </a:r>
          </a:p>
          <a:p>
            <a:r>
              <a:rPr lang="fr-FR" i="1" dirty="0" smtClean="0"/>
              <a:t>C’est donc l’état qui finance tous les couts de la justice ( </a:t>
            </a:r>
            <a:r>
              <a:rPr lang="fr-FR" sz="2400" i="1" dirty="0" smtClean="0"/>
              <a:t>ex: </a:t>
            </a:r>
            <a:r>
              <a:rPr lang="fr-FR" sz="2400" dirty="0" smtClean="0"/>
              <a:t> </a:t>
            </a:r>
            <a:r>
              <a:rPr lang="fr-FR" sz="2400" dirty="0"/>
              <a:t>L’Etat rémunère les juges, les actes sont </a:t>
            </a:r>
            <a:r>
              <a:rPr lang="fr-FR" sz="2400" dirty="0" smtClean="0"/>
              <a:t>gratuits</a:t>
            </a:r>
            <a:r>
              <a:rPr lang="fr-FR" dirty="0" smtClean="0"/>
              <a:t>)</a:t>
            </a:r>
          </a:p>
          <a:p>
            <a:r>
              <a:rPr lang="fr-FR" dirty="0" smtClean="0"/>
              <a:t>Les frais que l’état de prend pas en charge: les « dépens » ou les « frais irrépétibles » </a:t>
            </a:r>
            <a:endParaRPr lang="fr-FR" dirty="0"/>
          </a:p>
        </p:txBody>
      </p:sp>
      <p:cxnSp>
        <p:nvCxnSpPr>
          <p:cNvPr id="5" name="Connecteur droit avec flèche 4"/>
          <p:cNvCxnSpPr/>
          <p:nvPr/>
        </p:nvCxnSpPr>
        <p:spPr>
          <a:xfrm>
            <a:off x="7452930" y="2276872"/>
            <a:ext cx="430827" cy="0"/>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6" name="Connecteur droit avec flèche 5"/>
          <p:cNvCxnSpPr/>
          <p:nvPr/>
        </p:nvCxnSpPr>
        <p:spPr>
          <a:xfrm>
            <a:off x="5580112" y="2636912"/>
            <a:ext cx="576064" cy="0"/>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spTree>
    <p:extLst>
      <p:ext uri="{BB962C8B-B14F-4D97-AF65-F5344CB8AC3E}">
        <p14:creationId xmlns:p14="http://schemas.microsoft.com/office/powerpoint/2010/main" val="844747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0" presetClass="entr" presetSubtype="0" fill="hold" grpId="0"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fade">
                                      <p:cBhvr>
                                        <p:cTn id="16" dur="500"/>
                                        <p:tgtEl>
                                          <p:spTgt spid="3">
                                            <p:txEl>
                                              <p:pRg st="1" end="1"/>
                                            </p:txEl>
                                          </p:spTgt>
                                        </p:tgtEl>
                                      </p:cBhvr>
                                    </p:animEffect>
                                  </p:childTnLst>
                                </p:cTn>
                              </p:par>
                            </p:childTnLst>
                          </p:cTn>
                        </p:par>
                        <p:par>
                          <p:cTn id="17" fill="hold">
                            <p:stCondLst>
                              <p:cond delay="1500"/>
                            </p:stCondLst>
                            <p:childTnLst>
                              <p:par>
                                <p:cTn id="18" presetID="10" presetClass="entr" presetSubtype="0" fill="hold" grpId="0" nodeType="after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500"/>
                                        <p:tgtEl>
                                          <p:spTgt spid="3">
                                            <p:txEl>
                                              <p:pRg st="2" end="2"/>
                                            </p:txEl>
                                          </p:spTgt>
                                        </p:tgtEl>
                                      </p:cBhvr>
                                    </p:animEffect>
                                  </p:childTnLst>
                                </p:cTn>
                              </p:par>
                            </p:childTnLst>
                          </p:cTn>
                        </p:par>
                        <p:par>
                          <p:cTn id="21" fill="hold">
                            <p:stCondLst>
                              <p:cond delay="2000"/>
                            </p:stCondLst>
                            <p:childTnLst>
                              <p:par>
                                <p:cTn id="22" presetID="31" presetClass="entr" presetSubtype="0" fill="hold" nodeType="afterEffect">
                                  <p:stCondLst>
                                    <p:cond delay="0"/>
                                  </p:stCondLst>
                                  <p:childTnLst>
                                    <p:set>
                                      <p:cBhvr>
                                        <p:cTn id="23" dur="1" fill="hold">
                                          <p:stCondLst>
                                            <p:cond delay="0"/>
                                          </p:stCondLst>
                                        </p:cTn>
                                        <p:tgtEl>
                                          <p:spTgt spid="5"/>
                                        </p:tgtEl>
                                        <p:attrNameLst>
                                          <p:attrName>style.visibility</p:attrName>
                                        </p:attrNameLst>
                                      </p:cBhvr>
                                      <p:to>
                                        <p:strVal val="visible"/>
                                      </p:to>
                                    </p:set>
                                    <p:anim calcmode="lin" valueType="num">
                                      <p:cBhvr>
                                        <p:cTn id="24" dur="1000" fill="hold"/>
                                        <p:tgtEl>
                                          <p:spTgt spid="5"/>
                                        </p:tgtEl>
                                        <p:attrNameLst>
                                          <p:attrName>ppt_w</p:attrName>
                                        </p:attrNameLst>
                                      </p:cBhvr>
                                      <p:tavLst>
                                        <p:tav tm="0">
                                          <p:val>
                                            <p:fltVal val="0"/>
                                          </p:val>
                                        </p:tav>
                                        <p:tav tm="100000">
                                          <p:val>
                                            <p:strVal val="#ppt_w"/>
                                          </p:val>
                                        </p:tav>
                                      </p:tavLst>
                                    </p:anim>
                                    <p:anim calcmode="lin" valueType="num">
                                      <p:cBhvr>
                                        <p:cTn id="25" dur="1000" fill="hold"/>
                                        <p:tgtEl>
                                          <p:spTgt spid="5"/>
                                        </p:tgtEl>
                                        <p:attrNameLst>
                                          <p:attrName>ppt_h</p:attrName>
                                        </p:attrNameLst>
                                      </p:cBhvr>
                                      <p:tavLst>
                                        <p:tav tm="0">
                                          <p:val>
                                            <p:fltVal val="0"/>
                                          </p:val>
                                        </p:tav>
                                        <p:tav tm="100000">
                                          <p:val>
                                            <p:strVal val="#ppt_h"/>
                                          </p:val>
                                        </p:tav>
                                      </p:tavLst>
                                    </p:anim>
                                    <p:anim calcmode="lin" valueType="num">
                                      <p:cBhvr>
                                        <p:cTn id="26" dur="1000" fill="hold"/>
                                        <p:tgtEl>
                                          <p:spTgt spid="5"/>
                                        </p:tgtEl>
                                        <p:attrNameLst>
                                          <p:attrName>style.rotation</p:attrName>
                                        </p:attrNameLst>
                                      </p:cBhvr>
                                      <p:tavLst>
                                        <p:tav tm="0">
                                          <p:val>
                                            <p:fltVal val="90"/>
                                          </p:val>
                                        </p:tav>
                                        <p:tav tm="100000">
                                          <p:val>
                                            <p:fltVal val="0"/>
                                          </p:val>
                                        </p:tav>
                                      </p:tavLst>
                                    </p:anim>
                                    <p:animEffect transition="in" filter="fade">
                                      <p:cBhvr>
                                        <p:cTn id="27" dur="1000"/>
                                        <p:tgtEl>
                                          <p:spTgt spid="5"/>
                                        </p:tgtEl>
                                      </p:cBhvr>
                                    </p:animEffect>
                                  </p:childTnLst>
                                </p:cTn>
                              </p:par>
                            </p:childTnLst>
                          </p:cTn>
                        </p:par>
                        <p:par>
                          <p:cTn id="28" fill="hold">
                            <p:stCondLst>
                              <p:cond delay="3000"/>
                            </p:stCondLst>
                            <p:childTnLst>
                              <p:par>
                                <p:cTn id="29" presetID="31" presetClass="entr" presetSubtype="0" fill="hold" nodeType="after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p:cTn id="31" dur="1000" fill="hold"/>
                                        <p:tgtEl>
                                          <p:spTgt spid="6"/>
                                        </p:tgtEl>
                                        <p:attrNameLst>
                                          <p:attrName>ppt_w</p:attrName>
                                        </p:attrNameLst>
                                      </p:cBhvr>
                                      <p:tavLst>
                                        <p:tav tm="0">
                                          <p:val>
                                            <p:fltVal val="0"/>
                                          </p:val>
                                        </p:tav>
                                        <p:tav tm="100000">
                                          <p:val>
                                            <p:strVal val="#ppt_w"/>
                                          </p:val>
                                        </p:tav>
                                      </p:tavLst>
                                    </p:anim>
                                    <p:anim calcmode="lin" valueType="num">
                                      <p:cBhvr>
                                        <p:cTn id="32" dur="1000" fill="hold"/>
                                        <p:tgtEl>
                                          <p:spTgt spid="6"/>
                                        </p:tgtEl>
                                        <p:attrNameLst>
                                          <p:attrName>ppt_h</p:attrName>
                                        </p:attrNameLst>
                                      </p:cBhvr>
                                      <p:tavLst>
                                        <p:tav tm="0">
                                          <p:val>
                                            <p:fltVal val="0"/>
                                          </p:val>
                                        </p:tav>
                                        <p:tav tm="100000">
                                          <p:val>
                                            <p:strVal val="#ppt_h"/>
                                          </p:val>
                                        </p:tav>
                                      </p:tavLst>
                                    </p:anim>
                                    <p:anim calcmode="lin" valueType="num">
                                      <p:cBhvr>
                                        <p:cTn id="33" dur="1000" fill="hold"/>
                                        <p:tgtEl>
                                          <p:spTgt spid="6"/>
                                        </p:tgtEl>
                                        <p:attrNameLst>
                                          <p:attrName>style.rotation</p:attrName>
                                        </p:attrNameLst>
                                      </p:cBhvr>
                                      <p:tavLst>
                                        <p:tav tm="0">
                                          <p:val>
                                            <p:fltVal val="90"/>
                                          </p:val>
                                        </p:tav>
                                        <p:tav tm="100000">
                                          <p:val>
                                            <p:fltVal val="0"/>
                                          </p:val>
                                        </p:tav>
                                      </p:tavLst>
                                    </p:anim>
                                    <p:animEffect transition="in" filter="fade">
                                      <p:cBhvr>
                                        <p:cTn id="34"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3301"/>
            <a:ext cx="8229600" cy="1143000"/>
          </a:xfrm>
        </p:spPr>
        <p:txBody>
          <a:bodyPr/>
          <a:lstStyle/>
          <a:p>
            <a:r>
              <a:rPr lang="fr-FR" dirty="0" smtClean="0"/>
              <a:t>Frais non payés par l’</a:t>
            </a:r>
            <a:r>
              <a:rPr lang="fr-FR" dirty="0"/>
              <a:t>E</a:t>
            </a:r>
            <a:r>
              <a:rPr lang="fr-FR" dirty="0" smtClean="0"/>
              <a:t>tat</a:t>
            </a:r>
            <a:endParaRPr lang="fr-FR" dirty="0"/>
          </a:p>
        </p:txBody>
      </p:sp>
      <p:sp>
        <p:nvSpPr>
          <p:cNvPr id="3" name="Espace réservé du texte 2"/>
          <p:cNvSpPr>
            <a:spLocks noGrp="1"/>
          </p:cNvSpPr>
          <p:nvPr>
            <p:ph type="body" idx="1"/>
          </p:nvPr>
        </p:nvSpPr>
        <p:spPr>
          <a:xfrm>
            <a:off x="472088" y="980728"/>
            <a:ext cx="4023360" cy="640080"/>
          </a:xfrm>
        </p:spPr>
        <p:txBody>
          <a:bodyPr>
            <a:normAutofit/>
          </a:bodyPr>
          <a:lstStyle/>
          <a:p>
            <a:pPr algn="ctr"/>
            <a:r>
              <a:rPr lang="fr-FR" sz="2400" dirty="0" smtClean="0"/>
              <a:t>Les dépens</a:t>
            </a:r>
            <a:endParaRPr lang="fr-FR" sz="2400" dirty="0"/>
          </a:p>
        </p:txBody>
      </p:sp>
      <p:sp>
        <p:nvSpPr>
          <p:cNvPr id="4" name="Espace réservé du texte 3"/>
          <p:cNvSpPr>
            <a:spLocks noGrp="1"/>
          </p:cNvSpPr>
          <p:nvPr>
            <p:ph type="body" sz="half" idx="3"/>
          </p:nvPr>
        </p:nvSpPr>
        <p:spPr>
          <a:xfrm>
            <a:off x="4648552" y="980728"/>
            <a:ext cx="4023360" cy="640080"/>
          </a:xfrm>
        </p:spPr>
        <p:txBody>
          <a:bodyPr>
            <a:normAutofit/>
          </a:bodyPr>
          <a:lstStyle/>
          <a:p>
            <a:pPr algn="ctr"/>
            <a:r>
              <a:rPr lang="fr-FR" sz="2400" dirty="0" smtClean="0"/>
              <a:t>Frais irrépétibles</a:t>
            </a:r>
            <a:endParaRPr lang="fr-FR" sz="2400" dirty="0"/>
          </a:p>
        </p:txBody>
      </p:sp>
      <p:sp>
        <p:nvSpPr>
          <p:cNvPr id="5" name="Espace réservé du contenu 4"/>
          <p:cNvSpPr>
            <a:spLocks noGrp="1"/>
          </p:cNvSpPr>
          <p:nvPr>
            <p:ph sz="quarter" idx="2"/>
          </p:nvPr>
        </p:nvSpPr>
        <p:spPr>
          <a:xfrm>
            <a:off x="472088" y="1628800"/>
            <a:ext cx="4023360" cy="4114800"/>
          </a:xfrm>
        </p:spPr>
        <p:txBody>
          <a:bodyPr>
            <a:normAutofit fontScale="85000" lnSpcReduction="10000"/>
          </a:bodyPr>
          <a:lstStyle/>
          <a:p>
            <a:r>
              <a:rPr lang="fr-FR" dirty="0" smtClean="0"/>
              <a:t>Frais d’huissiers ou d’expertise</a:t>
            </a:r>
          </a:p>
          <a:p>
            <a:r>
              <a:rPr lang="fr-FR" dirty="0"/>
              <a:t>Le montant des dépens est très variable : dans un procès simple, ils seront limité aux frais d’huissier mais dans un procès complexe, leur montant sera élevé notamment s'il y a des frais d’expertise.</a:t>
            </a:r>
          </a:p>
          <a:p>
            <a:r>
              <a:rPr lang="fr-FR" dirty="0"/>
              <a:t>ils sont en principe </a:t>
            </a:r>
            <a:r>
              <a:rPr lang="fr-FR" dirty="0" smtClean="0"/>
              <a:t>à </a:t>
            </a:r>
            <a:r>
              <a:rPr lang="fr-FR" dirty="0"/>
              <a:t>la charge de la partie perdante </a:t>
            </a:r>
            <a:r>
              <a:rPr lang="fr-FR" dirty="0" smtClean="0"/>
              <a:t>qui devra </a:t>
            </a:r>
            <a:r>
              <a:rPr lang="fr-FR" dirty="0"/>
              <a:t>supporter ses propres frais mais aussi ceux de son adversaire (l’ensemble des dépens du procès).</a:t>
            </a:r>
          </a:p>
          <a:p>
            <a:endParaRPr lang="fr-FR" dirty="0"/>
          </a:p>
        </p:txBody>
      </p:sp>
      <p:sp>
        <p:nvSpPr>
          <p:cNvPr id="6" name="Espace réservé du contenu 5"/>
          <p:cNvSpPr>
            <a:spLocks noGrp="1"/>
          </p:cNvSpPr>
          <p:nvPr>
            <p:ph sz="quarter" idx="4"/>
          </p:nvPr>
        </p:nvSpPr>
        <p:spPr>
          <a:xfrm>
            <a:off x="4648552" y="1628800"/>
            <a:ext cx="4023360" cy="4114800"/>
          </a:xfrm>
        </p:spPr>
        <p:txBody>
          <a:bodyPr>
            <a:normAutofit fontScale="92500" lnSpcReduction="10000"/>
          </a:bodyPr>
          <a:lstStyle/>
          <a:p>
            <a:r>
              <a:rPr lang="fr-FR" dirty="0"/>
              <a:t>Il n’existe pas de liste. Les honoraires des avocats y figurent pour une bonne </a:t>
            </a:r>
            <a:r>
              <a:rPr lang="fr-FR" dirty="0" smtClean="0"/>
              <a:t>part ( honoraire de diligence plus éventuellement honoraire de résultat)</a:t>
            </a:r>
          </a:p>
          <a:p>
            <a:r>
              <a:rPr lang="fr-FR" dirty="0" smtClean="0"/>
              <a:t>+ En principe </a:t>
            </a:r>
            <a:r>
              <a:rPr lang="fr-FR" dirty="0"/>
              <a:t>le juge condamne la partie perdante à une somme qu’il fixe au titre de ces frais (il les détermine selon "l’équité ou de la situation économique de la partie condamnée »). </a:t>
            </a:r>
          </a:p>
        </p:txBody>
      </p:sp>
      <p:sp>
        <p:nvSpPr>
          <p:cNvPr id="9" name="Rectangle à coins arrondis 8"/>
          <p:cNvSpPr/>
          <p:nvPr/>
        </p:nvSpPr>
        <p:spPr>
          <a:xfrm>
            <a:off x="2173676" y="5739778"/>
            <a:ext cx="4752528" cy="9807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ZoneTexte 9"/>
          <p:cNvSpPr txBox="1"/>
          <p:nvPr/>
        </p:nvSpPr>
        <p:spPr>
          <a:xfrm>
            <a:off x="2273215" y="5659773"/>
            <a:ext cx="4608512" cy="1200329"/>
          </a:xfrm>
          <a:prstGeom prst="rect">
            <a:avLst/>
          </a:prstGeom>
          <a:noFill/>
        </p:spPr>
        <p:txBody>
          <a:bodyPr wrap="square" rtlCol="0">
            <a:spAutoFit/>
          </a:bodyPr>
          <a:lstStyle/>
          <a:p>
            <a:pPr algn="ctr"/>
            <a:r>
              <a:rPr lang="fr-FR" sz="2400" dirty="0">
                <a:solidFill>
                  <a:schemeClr val="bg1"/>
                </a:solidFill>
              </a:rPr>
              <a:t>Mais gagnant ou perdant, il est nécessaire de faire l’avance des </a:t>
            </a:r>
            <a:r>
              <a:rPr lang="fr-FR" sz="2400" dirty="0" smtClean="0">
                <a:solidFill>
                  <a:schemeClr val="bg1"/>
                </a:solidFill>
              </a:rPr>
              <a:t>frais…..</a:t>
            </a:r>
            <a:endParaRPr lang="fr-FR" sz="2400" dirty="0">
              <a:solidFill>
                <a:schemeClr val="bg1"/>
              </a:solidFill>
            </a:endParaRPr>
          </a:p>
        </p:txBody>
      </p:sp>
    </p:spTree>
    <p:extLst>
      <p:ext uri="{BB962C8B-B14F-4D97-AF65-F5344CB8AC3E}">
        <p14:creationId xmlns:p14="http://schemas.microsoft.com/office/powerpoint/2010/main" val="3430306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par>
                          <p:cTn id="11" fill="hold">
                            <p:stCondLst>
                              <p:cond delay="1000"/>
                            </p:stCondLst>
                            <p:childTnLst>
                              <p:par>
                                <p:cTn id="12" presetID="2" presetClass="entr" presetSubtype="4" fill="hold" grpId="0" nodeType="afterEffect">
                                  <p:stCondLst>
                                    <p:cond delay="0"/>
                                  </p:stCondLst>
                                  <p:childTnLst>
                                    <p:set>
                                      <p:cBhvr>
                                        <p:cTn id="13" dur="1" fill="hold">
                                          <p:stCondLst>
                                            <p:cond delay="0"/>
                                          </p:stCondLst>
                                        </p:cTn>
                                        <p:tgtEl>
                                          <p:spTgt spid="3">
                                            <p:bg/>
                                          </p:spTgt>
                                        </p:tgtEl>
                                        <p:attrNameLst>
                                          <p:attrName>style.visibility</p:attrName>
                                        </p:attrNameLst>
                                      </p:cBhvr>
                                      <p:to>
                                        <p:strVal val="visible"/>
                                      </p:to>
                                    </p:set>
                                    <p:anim calcmode="lin" valueType="num">
                                      <p:cBhvr additive="base">
                                        <p:cTn id="14"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5" dur="500" fill="hold"/>
                                        <p:tgtEl>
                                          <p:spTgt spid="3">
                                            <p:bg/>
                                          </p:spTgt>
                                        </p:tgtEl>
                                        <p:attrNameLst>
                                          <p:attrName>ppt_y</p:attrName>
                                        </p:attrNameLst>
                                      </p:cBhvr>
                                      <p:tavLst>
                                        <p:tav tm="0">
                                          <p:val>
                                            <p:strVal val="1+#ppt_h/2"/>
                                          </p:val>
                                        </p:tav>
                                        <p:tav tm="100000">
                                          <p:val>
                                            <p:strVal val="#ppt_y"/>
                                          </p:val>
                                        </p:tav>
                                      </p:tavLst>
                                    </p:anim>
                                  </p:childTnLst>
                                </p:cTn>
                              </p:par>
                            </p:childTnLst>
                          </p:cTn>
                        </p:par>
                        <p:par>
                          <p:cTn id="16" fill="hold">
                            <p:stCondLst>
                              <p:cond delay="1500"/>
                            </p:stCondLst>
                            <p:childTnLst>
                              <p:par>
                                <p:cTn id="17" presetID="2" presetClass="entr" presetSubtype="4" fill="hold" grpId="0" nodeType="after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21" fill="hold">
                            <p:stCondLst>
                              <p:cond delay="2000"/>
                            </p:stCondLst>
                            <p:childTnLst>
                              <p:par>
                                <p:cTn id="22" presetID="1" presetClass="entr" presetSubtype="0" fill="hold" grpId="0" nodeType="afterEffect">
                                  <p:stCondLst>
                                    <p:cond delay="0"/>
                                  </p:stCondLst>
                                  <p:childTnLst>
                                    <p:set>
                                      <p:cBhvr>
                                        <p:cTn id="23" dur="1" fill="hold">
                                          <p:stCondLst>
                                            <p:cond delay="0"/>
                                          </p:stCondLst>
                                        </p:cTn>
                                        <p:tgtEl>
                                          <p:spTgt spid="5">
                                            <p:bg/>
                                          </p:spTgt>
                                        </p:tgtEl>
                                        <p:attrNameLst>
                                          <p:attrName>style.visibility</p:attrName>
                                        </p:attrNameLst>
                                      </p:cBhvr>
                                      <p:to>
                                        <p:strVal val="visible"/>
                                      </p:to>
                                    </p:set>
                                  </p:childTnLst>
                                </p:cTn>
                              </p:par>
                            </p:childTnLst>
                          </p:cTn>
                        </p:par>
                        <p:par>
                          <p:cTn id="24" fill="hold">
                            <p:stCondLst>
                              <p:cond delay="2000"/>
                            </p:stCondLst>
                            <p:childTnLst>
                              <p:par>
                                <p:cTn id="25" presetID="1" presetClass="entr" presetSubtype="0" fill="hold" grpId="0" nodeType="afterEffect">
                                  <p:stCondLst>
                                    <p:cond delay="0"/>
                                  </p:stCondLst>
                                  <p:childTnLst>
                                    <p:set>
                                      <p:cBhvr>
                                        <p:cTn id="26" dur="1" fill="hold">
                                          <p:stCondLst>
                                            <p:cond delay="0"/>
                                          </p:stCondLst>
                                        </p:cTn>
                                        <p:tgtEl>
                                          <p:spTgt spid="5">
                                            <p:txEl>
                                              <p:pRg st="0" end="0"/>
                                            </p:txEl>
                                          </p:spTgt>
                                        </p:tgtEl>
                                        <p:attrNameLst>
                                          <p:attrName>style.visibility</p:attrName>
                                        </p:attrNameLst>
                                      </p:cBhvr>
                                      <p:to>
                                        <p:strVal val="visible"/>
                                      </p:to>
                                    </p:set>
                                  </p:childTnLst>
                                </p:cTn>
                              </p:par>
                            </p:childTnLst>
                          </p:cTn>
                        </p:par>
                        <p:par>
                          <p:cTn id="27" fill="hold">
                            <p:stCondLst>
                              <p:cond delay="2000"/>
                            </p:stCondLst>
                            <p:childTnLst>
                              <p:par>
                                <p:cTn id="28" presetID="1" presetClass="entr" presetSubtype="0" fill="hold" grpId="0" nodeType="afterEffect">
                                  <p:stCondLst>
                                    <p:cond delay="0"/>
                                  </p:stCondLst>
                                  <p:childTnLst>
                                    <p:set>
                                      <p:cBhvr>
                                        <p:cTn id="29" dur="1" fill="hold">
                                          <p:stCondLst>
                                            <p:cond delay="0"/>
                                          </p:stCondLst>
                                        </p:cTn>
                                        <p:tgtEl>
                                          <p:spTgt spid="5">
                                            <p:txEl>
                                              <p:pRg st="1" end="1"/>
                                            </p:txEl>
                                          </p:spTgt>
                                        </p:tgtEl>
                                        <p:attrNameLst>
                                          <p:attrName>style.visibility</p:attrName>
                                        </p:attrNameLst>
                                      </p:cBhvr>
                                      <p:to>
                                        <p:strVal val="visible"/>
                                      </p:to>
                                    </p:set>
                                  </p:childTnLst>
                                </p:cTn>
                              </p:par>
                            </p:childTnLst>
                          </p:cTn>
                        </p:par>
                        <p:par>
                          <p:cTn id="30" fill="hold">
                            <p:stCondLst>
                              <p:cond delay="2000"/>
                            </p:stCondLst>
                            <p:childTnLst>
                              <p:par>
                                <p:cTn id="31" presetID="1" presetClass="entr" presetSubtype="0" fill="hold" grpId="0" nodeType="afterEffect">
                                  <p:stCondLst>
                                    <p:cond delay="0"/>
                                  </p:stCondLst>
                                  <p:childTnLst>
                                    <p:set>
                                      <p:cBhvr>
                                        <p:cTn id="32" dur="1" fill="hold">
                                          <p:stCondLst>
                                            <p:cond delay="0"/>
                                          </p:stCondLst>
                                        </p:cTn>
                                        <p:tgtEl>
                                          <p:spTgt spid="5">
                                            <p:txEl>
                                              <p:pRg st="2" end="2"/>
                                            </p:txEl>
                                          </p:spTgt>
                                        </p:tgtEl>
                                        <p:attrNameLst>
                                          <p:attrName>style.visibility</p:attrName>
                                        </p:attrNameLst>
                                      </p:cBhvr>
                                      <p:to>
                                        <p:strVal val="visible"/>
                                      </p:to>
                                    </p:set>
                                  </p:childTnLst>
                                </p:cTn>
                              </p:par>
                            </p:childTnLst>
                          </p:cTn>
                        </p:par>
                        <p:par>
                          <p:cTn id="33" fill="hold">
                            <p:stCondLst>
                              <p:cond delay="2000"/>
                            </p:stCondLst>
                            <p:childTnLst>
                              <p:par>
                                <p:cTn id="34" presetID="2" presetClass="entr" presetSubtype="4" fill="hold" grpId="0" nodeType="afterEffect">
                                  <p:stCondLst>
                                    <p:cond delay="0"/>
                                  </p:stCondLst>
                                  <p:childTnLst>
                                    <p:set>
                                      <p:cBhvr>
                                        <p:cTn id="35" dur="1" fill="hold">
                                          <p:stCondLst>
                                            <p:cond delay="0"/>
                                          </p:stCondLst>
                                        </p:cTn>
                                        <p:tgtEl>
                                          <p:spTgt spid="4">
                                            <p:bg/>
                                          </p:spTgt>
                                        </p:tgtEl>
                                        <p:attrNameLst>
                                          <p:attrName>style.visibility</p:attrName>
                                        </p:attrNameLst>
                                      </p:cBhvr>
                                      <p:to>
                                        <p:strVal val="visible"/>
                                      </p:to>
                                    </p:set>
                                    <p:anim calcmode="lin" valueType="num">
                                      <p:cBhvr additive="base">
                                        <p:cTn id="36" dur="500" fill="hold"/>
                                        <p:tgtEl>
                                          <p:spTgt spid="4">
                                            <p:bg/>
                                          </p:spTgt>
                                        </p:tgtEl>
                                        <p:attrNameLst>
                                          <p:attrName>ppt_x</p:attrName>
                                        </p:attrNameLst>
                                      </p:cBhvr>
                                      <p:tavLst>
                                        <p:tav tm="0">
                                          <p:val>
                                            <p:strVal val="#ppt_x"/>
                                          </p:val>
                                        </p:tav>
                                        <p:tav tm="100000">
                                          <p:val>
                                            <p:strVal val="#ppt_x"/>
                                          </p:val>
                                        </p:tav>
                                      </p:tavLst>
                                    </p:anim>
                                    <p:anim calcmode="lin" valueType="num">
                                      <p:cBhvr additive="base">
                                        <p:cTn id="37" dur="500" fill="hold"/>
                                        <p:tgtEl>
                                          <p:spTgt spid="4">
                                            <p:bg/>
                                          </p:spTgt>
                                        </p:tgtEl>
                                        <p:attrNameLst>
                                          <p:attrName>ppt_y</p:attrName>
                                        </p:attrNameLst>
                                      </p:cBhvr>
                                      <p:tavLst>
                                        <p:tav tm="0">
                                          <p:val>
                                            <p:strVal val="1+#ppt_h/2"/>
                                          </p:val>
                                        </p:tav>
                                        <p:tav tm="100000">
                                          <p:val>
                                            <p:strVal val="#ppt_y"/>
                                          </p:val>
                                        </p:tav>
                                      </p:tavLst>
                                    </p:anim>
                                  </p:childTnLst>
                                </p:cTn>
                              </p:par>
                            </p:childTnLst>
                          </p:cTn>
                        </p:par>
                        <p:par>
                          <p:cTn id="38" fill="hold">
                            <p:stCondLst>
                              <p:cond delay="2500"/>
                            </p:stCondLst>
                            <p:childTnLst>
                              <p:par>
                                <p:cTn id="39" presetID="2" presetClass="entr" presetSubtype="4" fill="hold" grpId="0" nodeType="afterEffect">
                                  <p:stCondLst>
                                    <p:cond delay="0"/>
                                  </p:stCondLst>
                                  <p:childTnLst>
                                    <p:set>
                                      <p:cBhvr>
                                        <p:cTn id="40" dur="1" fill="hold">
                                          <p:stCondLst>
                                            <p:cond delay="0"/>
                                          </p:stCondLst>
                                        </p:cTn>
                                        <p:tgtEl>
                                          <p:spTgt spid="4">
                                            <p:txEl>
                                              <p:pRg st="0" end="0"/>
                                            </p:txEl>
                                          </p:spTgt>
                                        </p:tgtEl>
                                        <p:attrNameLst>
                                          <p:attrName>style.visibility</p:attrName>
                                        </p:attrNameLst>
                                      </p:cBhvr>
                                      <p:to>
                                        <p:strVal val="visible"/>
                                      </p:to>
                                    </p:set>
                                    <p:anim calcmode="lin" valueType="num">
                                      <p:cBhvr additive="base">
                                        <p:cTn id="4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par>
                          <p:cTn id="43" fill="hold">
                            <p:stCondLst>
                              <p:cond delay="3000"/>
                            </p:stCondLst>
                            <p:childTnLst>
                              <p:par>
                                <p:cTn id="44" presetID="1" presetClass="entr" presetSubtype="0" fill="hold" grpId="0" nodeType="afterEffect">
                                  <p:stCondLst>
                                    <p:cond delay="0"/>
                                  </p:stCondLst>
                                  <p:childTnLst>
                                    <p:set>
                                      <p:cBhvr>
                                        <p:cTn id="45" dur="1" fill="hold">
                                          <p:stCondLst>
                                            <p:cond delay="0"/>
                                          </p:stCondLst>
                                        </p:cTn>
                                        <p:tgtEl>
                                          <p:spTgt spid="6">
                                            <p:bg/>
                                          </p:spTgt>
                                        </p:tgtEl>
                                        <p:attrNameLst>
                                          <p:attrName>style.visibility</p:attrName>
                                        </p:attrNameLst>
                                      </p:cBhvr>
                                      <p:to>
                                        <p:strVal val="visible"/>
                                      </p:to>
                                    </p:set>
                                  </p:childTnLst>
                                </p:cTn>
                              </p:par>
                            </p:childTnLst>
                          </p:cTn>
                        </p:par>
                        <p:par>
                          <p:cTn id="46" fill="hold">
                            <p:stCondLst>
                              <p:cond delay="3000"/>
                            </p:stCondLst>
                            <p:childTnLst>
                              <p:par>
                                <p:cTn id="47" presetID="1" presetClass="entr" presetSubtype="0" fill="hold" grpId="0" nodeType="afterEffect">
                                  <p:stCondLst>
                                    <p:cond delay="0"/>
                                  </p:stCondLst>
                                  <p:childTnLst>
                                    <p:set>
                                      <p:cBhvr>
                                        <p:cTn id="48" dur="1" fill="hold">
                                          <p:stCondLst>
                                            <p:cond delay="0"/>
                                          </p:stCondLst>
                                        </p:cTn>
                                        <p:tgtEl>
                                          <p:spTgt spid="6">
                                            <p:txEl>
                                              <p:pRg st="0" end="0"/>
                                            </p:txEl>
                                          </p:spTgt>
                                        </p:tgtEl>
                                        <p:attrNameLst>
                                          <p:attrName>style.visibility</p:attrName>
                                        </p:attrNameLst>
                                      </p:cBhvr>
                                      <p:to>
                                        <p:strVal val="visible"/>
                                      </p:to>
                                    </p:set>
                                  </p:childTnLst>
                                </p:cTn>
                              </p:par>
                            </p:childTnLst>
                          </p:cTn>
                        </p:par>
                        <p:par>
                          <p:cTn id="49" fill="hold">
                            <p:stCondLst>
                              <p:cond delay="3000"/>
                            </p:stCondLst>
                            <p:childTnLst>
                              <p:par>
                                <p:cTn id="50" presetID="1" presetClass="entr" presetSubtype="0" fill="hold" grpId="0" nodeType="afterEffect">
                                  <p:stCondLst>
                                    <p:cond delay="0"/>
                                  </p:stCondLst>
                                  <p:childTnLst>
                                    <p:set>
                                      <p:cBhvr>
                                        <p:cTn id="51" dur="1" fill="hold">
                                          <p:stCondLst>
                                            <p:cond delay="0"/>
                                          </p:stCondLst>
                                        </p:cTn>
                                        <p:tgtEl>
                                          <p:spTgt spid="6">
                                            <p:txEl>
                                              <p:pRg st="1" end="1"/>
                                            </p:txEl>
                                          </p:spTgt>
                                        </p:tgtEl>
                                        <p:attrNameLst>
                                          <p:attrName>style.visibility</p:attrName>
                                        </p:attrNameLst>
                                      </p:cBhvr>
                                      <p:to>
                                        <p:strVal val="visible"/>
                                      </p:to>
                                    </p:set>
                                  </p:childTnLst>
                                </p:cTn>
                              </p:par>
                            </p:childTnLst>
                          </p:cTn>
                        </p:par>
                        <p:par>
                          <p:cTn id="52" fill="hold">
                            <p:stCondLst>
                              <p:cond delay="3000"/>
                            </p:stCondLst>
                            <p:childTnLst>
                              <p:par>
                                <p:cTn id="53" presetID="31" presetClass="entr" presetSubtype="0" fill="hold" grpId="0" nodeType="afterEffect">
                                  <p:stCondLst>
                                    <p:cond delay="0"/>
                                  </p:stCondLst>
                                  <p:childTnLst>
                                    <p:set>
                                      <p:cBhvr>
                                        <p:cTn id="54" dur="1" fill="hold">
                                          <p:stCondLst>
                                            <p:cond delay="0"/>
                                          </p:stCondLst>
                                        </p:cTn>
                                        <p:tgtEl>
                                          <p:spTgt spid="10"/>
                                        </p:tgtEl>
                                        <p:attrNameLst>
                                          <p:attrName>style.visibility</p:attrName>
                                        </p:attrNameLst>
                                      </p:cBhvr>
                                      <p:to>
                                        <p:strVal val="visible"/>
                                      </p:to>
                                    </p:set>
                                    <p:anim calcmode="lin" valueType="num">
                                      <p:cBhvr>
                                        <p:cTn id="55" dur="500" fill="hold"/>
                                        <p:tgtEl>
                                          <p:spTgt spid="10"/>
                                        </p:tgtEl>
                                        <p:attrNameLst>
                                          <p:attrName>ppt_w</p:attrName>
                                        </p:attrNameLst>
                                      </p:cBhvr>
                                      <p:tavLst>
                                        <p:tav tm="0">
                                          <p:val>
                                            <p:fltVal val="0"/>
                                          </p:val>
                                        </p:tav>
                                        <p:tav tm="100000">
                                          <p:val>
                                            <p:strVal val="#ppt_w"/>
                                          </p:val>
                                        </p:tav>
                                      </p:tavLst>
                                    </p:anim>
                                    <p:anim calcmode="lin" valueType="num">
                                      <p:cBhvr>
                                        <p:cTn id="56" dur="500" fill="hold"/>
                                        <p:tgtEl>
                                          <p:spTgt spid="10"/>
                                        </p:tgtEl>
                                        <p:attrNameLst>
                                          <p:attrName>ppt_h</p:attrName>
                                        </p:attrNameLst>
                                      </p:cBhvr>
                                      <p:tavLst>
                                        <p:tav tm="0">
                                          <p:val>
                                            <p:fltVal val="0"/>
                                          </p:val>
                                        </p:tav>
                                        <p:tav tm="100000">
                                          <p:val>
                                            <p:strVal val="#ppt_h"/>
                                          </p:val>
                                        </p:tav>
                                      </p:tavLst>
                                    </p:anim>
                                    <p:anim calcmode="lin" valueType="num">
                                      <p:cBhvr>
                                        <p:cTn id="57" dur="500" fill="hold"/>
                                        <p:tgtEl>
                                          <p:spTgt spid="10"/>
                                        </p:tgtEl>
                                        <p:attrNameLst>
                                          <p:attrName>style.rotation</p:attrName>
                                        </p:attrNameLst>
                                      </p:cBhvr>
                                      <p:tavLst>
                                        <p:tav tm="0">
                                          <p:val>
                                            <p:fltVal val="90"/>
                                          </p:val>
                                        </p:tav>
                                        <p:tav tm="100000">
                                          <p:val>
                                            <p:fltVal val="0"/>
                                          </p:val>
                                        </p:tav>
                                      </p:tavLst>
                                    </p:anim>
                                    <p:animEffect transition="in" filter="fade">
                                      <p:cBhvr>
                                        <p:cTn id="58"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P spid="4" grpId="0" build="p" animBg="1"/>
      <p:bldP spid="5" grpId="0" build="p" animBg="1"/>
      <p:bldP spid="6" grpId="0" build="p" animBg="1"/>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L’aide juridictionnelle</a:t>
            </a:r>
            <a:endParaRPr lang="fr-FR" dirty="0"/>
          </a:p>
        </p:txBody>
      </p:sp>
      <p:sp>
        <p:nvSpPr>
          <p:cNvPr id="3" name="Espace réservé du contenu 2"/>
          <p:cNvSpPr>
            <a:spLocks noGrp="1"/>
          </p:cNvSpPr>
          <p:nvPr>
            <p:ph idx="1"/>
          </p:nvPr>
        </p:nvSpPr>
        <p:spPr/>
        <p:txBody>
          <a:bodyPr>
            <a:normAutofit fontScale="62500" lnSpcReduction="20000"/>
          </a:bodyPr>
          <a:lstStyle/>
          <a:p>
            <a:r>
              <a:rPr lang="fr-FR" dirty="0"/>
              <a:t>L’aide juridictionnelle est demandée auprès d’un bureau de l’aide juridictionnelle que l’on trouve auprès des </a:t>
            </a:r>
            <a:r>
              <a:rPr lang="fr-FR" dirty="0" smtClean="0"/>
              <a:t>TGI, </a:t>
            </a:r>
            <a:r>
              <a:rPr lang="fr-FR" dirty="0"/>
              <a:t>de la cour de cassation et du conseil d’état</a:t>
            </a:r>
            <a:r>
              <a:rPr lang="fr-FR" dirty="0" smtClean="0"/>
              <a:t>.</a:t>
            </a:r>
            <a:endParaRPr lang="fr-FR" dirty="0"/>
          </a:p>
          <a:p>
            <a:r>
              <a:rPr lang="fr-FR" dirty="0"/>
              <a:t>Elle est accordée </a:t>
            </a:r>
            <a:r>
              <a:rPr lang="fr-FR" dirty="0">
                <a:effectLst>
                  <a:outerShdw blurRad="38100" dist="38100" dir="2700000" algn="tl">
                    <a:srgbClr val="000000">
                      <a:alpha val="43137"/>
                    </a:srgbClr>
                  </a:outerShdw>
                </a:effectLst>
              </a:rPr>
              <a:t>sous conditions de ressources </a:t>
            </a:r>
            <a:r>
              <a:rPr lang="fr-FR" dirty="0"/>
              <a:t>: selon les revenus du demandeur, l’aide peut être refusée, acceptée totalement ou acceptée </a:t>
            </a:r>
            <a:r>
              <a:rPr lang="fr-FR" dirty="0" smtClean="0"/>
              <a:t>partiellement</a:t>
            </a:r>
          </a:p>
          <a:p>
            <a:pPr hangingPunct="0"/>
            <a:r>
              <a:rPr lang="fr-FR" dirty="0"/>
              <a:t>Lorsque l’aide est totale, le plaideur peut bénéficier gratuitement du concours des auxiliaires de justice (avocats, huissiers…)</a:t>
            </a:r>
          </a:p>
          <a:p>
            <a:pPr hangingPunct="0"/>
            <a:r>
              <a:rPr lang="fr-FR" dirty="0"/>
              <a:t>L’aide juridictionnelle n’est qu’un élément de l’aide juridique qui comprend aussi :  - L’aide à l’accès au droit - et L’aide à l’intervention de l’avocat au cours de la garde à vue et en matière de médiation pénale et de la composition pénale.</a:t>
            </a:r>
          </a:p>
          <a:p>
            <a:pPr hangingPunct="0"/>
            <a:r>
              <a:rPr lang="fr-FR" dirty="0"/>
              <a:t>« L’aide juridictionnelle n’est pas accordée lorsque les frais couverts par cette aide sont pris en charge au titre d’un contrat d’assurance de protection juridique ou d’un système de protection. » (Article 2 de la 1991).</a:t>
            </a:r>
          </a:p>
          <a:p>
            <a:endParaRPr lang="fr-FR" dirty="0"/>
          </a:p>
          <a:p>
            <a:endParaRPr lang="fr-FR" dirty="0"/>
          </a:p>
        </p:txBody>
      </p:sp>
    </p:spTree>
    <p:extLst>
      <p:ext uri="{BB962C8B-B14F-4D97-AF65-F5344CB8AC3E}">
        <p14:creationId xmlns:p14="http://schemas.microsoft.com/office/powerpoint/2010/main" val="405301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 presetClass="entr" presetSubtype="0" fill="hold" grpId="0"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childTnLst>
                                </p:cTn>
                              </p:par>
                            </p:childTnLst>
                          </p:cTn>
                        </p:par>
                        <p:par>
                          <p:cTn id="12" fill="hold">
                            <p:stCondLst>
                              <p:cond delay="500"/>
                            </p:stCondLst>
                            <p:childTnLst>
                              <p:par>
                                <p:cTn id="13" presetID="1" presetClass="entr" presetSubtype="0" fill="hold" grpId="0"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childTnLst>
                                </p:cTn>
                              </p:par>
                            </p:childTnLst>
                          </p:cTn>
                        </p:par>
                        <p:par>
                          <p:cTn id="18" fill="hold">
                            <p:stCondLst>
                              <p:cond delay="500"/>
                            </p:stCondLst>
                            <p:childTnLst>
                              <p:par>
                                <p:cTn id="19" presetID="1" presetClass="entr" presetSubtype="0" fill="hold" grpId="0" nodeType="after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childTnLst>
                          </p:cTn>
                        </p:par>
                        <p:par>
                          <p:cTn id="21" fill="hold">
                            <p:stCondLst>
                              <p:cond delay="500"/>
                            </p:stCondLst>
                            <p:childTnLst>
                              <p:par>
                                <p:cTn id="22" presetID="1" presetClass="entr" presetSubtype="0" fill="hold" grpId="0" nodeType="after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2. Les tribunaux judiciaires</a:t>
            </a:r>
            <a:endParaRPr lang="fr-FR" dirty="0"/>
          </a:p>
        </p:txBody>
      </p:sp>
      <p:sp>
        <p:nvSpPr>
          <p:cNvPr id="3" name="Espace réservé du contenu 2"/>
          <p:cNvSpPr>
            <a:spLocks noGrp="1"/>
          </p:cNvSpPr>
          <p:nvPr>
            <p:ph idx="1"/>
          </p:nvPr>
        </p:nvSpPr>
        <p:spPr/>
        <p:txBody>
          <a:bodyPr>
            <a:normAutofit lnSpcReduction="10000"/>
          </a:bodyPr>
          <a:lstStyle/>
          <a:p>
            <a:pPr marL="82296" indent="0">
              <a:buNone/>
            </a:pPr>
            <a:r>
              <a:rPr lang="fr-FR" u="sng" dirty="0"/>
              <a:t>Les juridictions civiles:</a:t>
            </a:r>
          </a:p>
          <a:p>
            <a:pPr>
              <a:buFont typeface="Wingdings" panose="05000000000000000000" pitchFamily="2" charset="2"/>
              <a:buChar char="Ø"/>
            </a:pPr>
            <a:r>
              <a:rPr lang="fr-FR" sz="2400" b="1" dirty="0"/>
              <a:t>Les tribunaux de grande instance (Droit commun): </a:t>
            </a:r>
          </a:p>
          <a:p>
            <a:r>
              <a:rPr lang="fr-FR" sz="1800" dirty="0"/>
              <a:t>il en existe 10 en IDF</a:t>
            </a:r>
          </a:p>
          <a:p>
            <a:r>
              <a:rPr lang="fr-FR" sz="1800" dirty="0"/>
              <a:t>Compétences attribuées très nombreuses, mais notamment 2 applications importantes et fréquentes: </a:t>
            </a:r>
          </a:p>
          <a:p>
            <a:pPr lvl="1">
              <a:buFont typeface="Wingdings" panose="05000000000000000000" pitchFamily="2" charset="2"/>
              <a:buChar char="ü"/>
            </a:pPr>
            <a:r>
              <a:rPr lang="fr-FR" sz="1400" b="1" dirty="0"/>
              <a:t> </a:t>
            </a:r>
            <a:r>
              <a:rPr lang="fr-FR" sz="1800" b="1" dirty="0"/>
              <a:t>L’état des personnes et plus généralement les rapports de famille </a:t>
            </a:r>
            <a:r>
              <a:rPr lang="fr-FR" sz="1800" dirty="0"/>
              <a:t>( PACS, mariage, autorité parentale :JAF,  succession …)</a:t>
            </a:r>
          </a:p>
          <a:p>
            <a:pPr lvl="1">
              <a:buFont typeface="Wingdings" panose="05000000000000000000" pitchFamily="2" charset="2"/>
              <a:buChar char="ü"/>
            </a:pPr>
            <a:r>
              <a:rPr lang="fr-FR" sz="1800" b="1" dirty="0"/>
              <a:t>questions relatives à l’exécution forcée </a:t>
            </a:r>
            <a:r>
              <a:rPr lang="fr-FR" sz="1800" dirty="0"/>
              <a:t>( ex saisie ou expulsion) diligentée par des huissiers.</a:t>
            </a:r>
          </a:p>
          <a:p>
            <a:r>
              <a:rPr lang="fr-FR" sz="1800" b="1" dirty="0"/>
              <a:t>Il est obligatoire de se faire représenter par un avocat (en principe)</a:t>
            </a:r>
          </a:p>
          <a:p>
            <a:r>
              <a:rPr lang="fr-FR" sz="1800" b="1" dirty="0">
                <a:latin typeface="Gill Sans MT" charset="0"/>
              </a:rPr>
              <a:t>Procédure écrite et complexe (en principe)</a:t>
            </a:r>
          </a:p>
          <a:p>
            <a:r>
              <a:rPr lang="fr-FR" sz="1800" b="1" dirty="0"/>
              <a:t>Le TGI est le plus souvent saisi par voie d’assignation </a:t>
            </a:r>
            <a:endParaRPr lang="fr-FR" sz="1800" dirty="0"/>
          </a:p>
        </p:txBody>
      </p:sp>
    </p:spTree>
    <p:extLst>
      <p:ext uri="{BB962C8B-B14F-4D97-AF65-F5344CB8AC3E}">
        <p14:creationId xmlns:p14="http://schemas.microsoft.com/office/powerpoint/2010/main" val="774818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 presetClass="entr" presetSubtype="0" fill="hold" grpId="0" nodeType="afterEffect">
                                  <p:stCondLst>
                                    <p:cond delay="0"/>
                                  </p:stCondLst>
                                  <p:childTnLst>
                                    <p:set>
                                      <p:cBhvr>
                                        <p:cTn id="11"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497</TotalTime>
  <Words>1367</Words>
  <Application>Microsoft Office PowerPoint</Application>
  <PresentationFormat>Affichage à l'écran (4:3)</PresentationFormat>
  <Paragraphs>168</Paragraphs>
  <Slides>20</Slides>
  <Notes>19</Notes>
  <HiddenSlides>0</HiddenSlides>
  <MMClips>0</MMClips>
  <ScaleCrop>false</ScaleCrop>
  <HeadingPairs>
    <vt:vector size="4" baseType="variant">
      <vt:variant>
        <vt:lpstr>Thème</vt:lpstr>
      </vt:variant>
      <vt:variant>
        <vt:i4>1</vt:i4>
      </vt:variant>
      <vt:variant>
        <vt:lpstr>Titres des diapositives</vt:lpstr>
      </vt:variant>
      <vt:variant>
        <vt:i4>20</vt:i4>
      </vt:variant>
    </vt:vector>
  </HeadingPairs>
  <TitlesOfParts>
    <vt:vector size="21" baseType="lpstr">
      <vt:lpstr>Solstice</vt:lpstr>
      <vt:lpstr>DROIT et métiers de la coordination</vt:lpstr>
      <vt:lpstr>Pourquoi aborder la question du droit dans les métiers de la coordination? </vt:lpstr>
      <vt:lpstr>Plan du premier cours</vt:lpstr>
      <vt:lpstr>1. Présentation des juridictions</vt:lpstr>
      <vt:lpstr>La notion de compétence</vt:lpstr>
      <vt:lpstr>Le cout de la justice</vt:lpstr>
      <vt:lpstr>Frais non payés par l’Etat</vt:lpstr>
      <vt:lpstr>L’aide juridictionnelle</vt:lpstr>
      <vt:lpstr>2. Les tribunaux judiciaires</vt:lpstr>
      <vt:lpstr>2. Les tribunaux judiciaires</vt:lpstr>
      <vt:lpstr>2. Les tribunaux judiciaires</vt:lpstr>
      <vt:lpstr>2. Les tribunaux judiciaires</vt:lpstr>
      <vt:lpstr>DEROULEMENT D UN PROCES EN PENAL = PROCEDURE PENALE </vt:lpstr>
      <vt:lpstr>2. Les tribunaux judiciaires</vt:lpstr>
      <vt:lpstr>3.Les juridictions administratives</vt:lpstr>
      <vt:lpstr>3. JURIDICTION ADMINISTRATIVE</vt:lpstr>
      <vt:lpstr>4. Notaires et avocats</vt:lpstr>
      <vt:lpstr>Notaires et avocats</vt:lpstr>
      <vt:lpstr>L’acte authentique</vt:lpstr>
      <vt:lpstr>Attributions du notaire</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LEGISLATION et coordination</dc:title>
  <dc:creator>valerie</dc:creator>
  <cp:lastModifiedBy>valerie</cp:lastModifiedBy>
  <cp:revision>65</cp:revision>
  <dcterms:created xsi:type="dcterms:W3CDTF">2014-09-23T11:08:55Z</dcterms:created>
  <dcterms:modified xsi:type="dcterms:W3CDTF">2014-09-26T10:12:30Z</dcterms:modified>
</cp:coreProperties>
</file>