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60" r:id="rId4"/>
    <p:sldId id="261" r:id="rId5"/>
    <p:sldId id="262" r:id="rId6"/>
    <p:sldId id="264" r:id="rId7"/>
    <p:sldId id="263"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03" autoAdjust="0"/>
    <p:restoredTop sz="94660"/>
  </p:normalViewPr>
  <p:slideViewPr>
    <p:cSldViewPr snapToGrid="0">
      <p:cViewPr varScale="1">
        <p:scale>
          <a:sx n="88" d="100"/>
          <a:sy n="88" d="100"/>
        </p:scale>
        <p:origin x="-108" y="-18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8" name="Rectangle 7"/>
          <p:cNvSpPr/>
          <p:nvPr/>
        </p:nvSpPr>
        <p:spPr>
          <a:xfrm>
            <a:off x="-6843" y="3887812"/>
            <a:ext cx="12195668"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Rectangle 6"/>
          <p:cNvSpPr/>
          <p:nvPr/>
        </p:nvSpPr>
        <p:spPr>
          <a:xfrm>
            <a:off x="-6843" y="2059012"/>
            <a:ext cx="12195668" cy="18288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72440" y="2194560"/>
            <a:ext cx="11247120" cy="1739347"/>
          </a:xfrm>
        </p:spPr>
        <p:txBody>
          <a:bodyPr tIns="45720" bIns="45720" anchor="ctr">
            <a:normAutofit/>
          </a:bodyPr>
          <a:lstStyle>
            <a:lvl1pPr algn="ctr">
              <a:lnSpc>
                <a:spcPct val="80000"/>
              </a:lnSpc>
              <a:defRPr sz="6000" spc="150" baseline="0">
                <a:solidFill>
                  <a:srgbClr val="FFFFFF"/>
                </a:solidFill>
              </a:defRPr>
            </a:lvl1pPr>
          </a:lstStyle>
          <a:p>
            <a:r>
              <a:rPr lang="fr-FR"/>
              <a:t>Modifiez le style du titre</a:t>
            </a:r>
            <a:endParaRPr lang="en-US" dirty="0"/>
          </a:p>
        </p:txBody>
      </p:sp>
      <p:sp>
        <p:nvSpPr>
          <p:cNvPr id="3" name="Subtitle 2"/>
          <p:cNvSpPr>
            <a:spLocks noGrp="1"/>
          </p:cNvSpPr>
          <p:nvPr>
            <p:ph type="subTitle" idx="1"/>
          </p:nvPr>
        </p:nvSpPr>
        <p:spPr>
          <a:xfrm>
            <a:off x="342900" y="3915938"/>
            <a:ext cx="11506200" cy="457200"/>
          </a:xfrm>
        </p:spPr>
        <p:txBody>
          <a:bodyPr>
            <a:normAutofit/>
          </a:bodyPr>
          <a:lstStyle>
            <a:lvl1pPr marL="0" indent="0" algn="ctr">
              <a:buNone/>
              <a:defRPr sz="2000">
                <a:solidFill>
                  <a:srgbClr val="FFFFFF"/>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a:t>Modifier le style des sous-titres du masque</a:t>
            </a:r>
            <a:endParaRPr lang="en-US" dirty="0"/>
          </a:p>
        </p:txBody>
      </p:sp>
      <p:sp>
        <p:nvSpPr>
          <p:cNvPr id="4" name="Date Placeholder 3"/>
          <p:cNvSpPr>
            <a:spLocks noGrp="1"/>
          </p:cNvSpPr>
          <p:nvPr>
            <p:ph type="dt" sz="half" idx="10"/>
          </p:nvPr>
        </p:nvSpPr>
        <p:spPr/>
        <p:txBody>
          <a:bodyPr/>
          <a:lstStyle>
            <a:lvl1pPr>
              <a:defRPr>
                <a:solidFill>
                  <a:schemeClr val="tx1"/>
                </a:solidFill>
              </a:defRPr>
            </a:lvl1pPr>
          </a:lstStyle>
          <a:p>
            <a:fld id="{76DEEDA5-6186-4F75-AAA7-487482BE8C5F}" type="datetimeFigureOut">
              <a:rPr lang="fr-FR" smtClean="0"/>
              <a:pPr/>
              <a:t>02/05/2017</a:t>
            </a:fld>
            <a:endParaRPr lang="fr-FR"/>
          </a:p>
        </p:txBody>
      </p:sp>
      <p:sp>
        <p:nvSpPr>
          <p:cNvPr id="5" name="Footer Placeholder 4"/>
          <p:cNvSpPr>
            <a:spLocks noGrp="1"/>
          </p:cNvSpPr>
          <p:nvPr>
            <p:ph type="ftr" sz="quarter" idx="11"/>
          </p:nvPr>
        </p:nvSpPr>
        <p:spPr/>
        <p:txBody>
          <a:bodyPr/>
          <a:lstStyle>
            <a:lvl1pPr>
              <a:defRPr>
                <a:solidFill>
                  <a:schemeClr val="tx1"/>
                </a:solidFill>
              </a:defRPr>
            </a:lvl1pPr>
          </a:lstStyle>
          <a:p>
            <a:endParaRPr lang="fr-FR"/>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D2638F8E-8F4A-4AEF-803E-DBDC51668087}" type="slidenum">
              <a:rPr lang="fr-FR" smtClean="0"/>
              <a:pPr/>
              <a:t>‹N°›</a:t>
            </a:fld>
            <a:endParaRPr lang="fr-FR"/>
          </a:p>
        </p:txBody>
      </p:sp>
    </p:spTree>
    <p:extLst>
      <p:ext uri="{BB962C8B-B14F-4D97-AF65-F5344CB8AC3E}">
        <p14:creationId xmlns="" xmlns:p14="http://schemas.microsoft.com/office/powerpoint/2010/main" val="3178778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76DEEDA5-6186-4F75-AAA7-487482BE8C5F}" type="datetimeFigureOut">
              <a:rPr lang="fr-FR" smtClean="0"/>
              <a:pPr/>
              <a:t>02/05/2017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2638F8E-8F4A-4AEF-803E-DBDC51668087}" type="slidenum">
              <a:rPr lang="fr-FR" smtClean="0"/>
              <a:pPr/>
              <a:t>‹N°›</a:t>
            </a:fld>
            <a:endParaRPr lang="fr-FR"/>
          </a:p>
        </p:txBody>
      </p:sp>
    </p:spTree>
    <p:extLst>
      <p:ext uri="{BB962C8B-B14F-4D97-AF65-F5344CB8AC3E}">
        <p14:creationId xmlns="" xmlns:p14="http://schemas.microsoft.com/office/powerpoint/2010/main" val="3489034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a:xfrm>
            <a:off x="838200" y="6422854"/>
            <a:ext cx="2743196" cy="365125"/>
          </a:xfrm>
        </p:spPr>
        <p:txBody>
          <a:bodyPr/>
          <a:lstStyle/>
          <a:p>
            <a:fld id="{76DEEDA5-6186-4F75-AAA7-487482BE8C5F}" type="datetimeFigureOut">
              <a:rPr lang="fr-FR" smtClean="0"/>
              <a:pPr/>
              <a:t>02/05/2017</a:t>
            </a:fld>
            <a:endParaRPr lang="fr-FR"/>
          </a:p>
        </p:txBody>
      </p:sp>
      <p:sp>
        <p:nvSpPr>
          <p:cNvPr id="5" name="Footer Placeholder 4"/>
          <p:cNvSpPr>
            <a:spLocks noGrp="1"/>
          </p:cNvSpPr>
          <p:nvPr>
            <p:ph type="ftr" sz="quarter" idx="11"/>
          </p:nvPr>
        </p:nvSpPr>
        <p:spPr>
          <a:xfrm>
            <a:off x="3776135" y="6422854"/>
            <a:ext cx="4279669" cy="365125"/>
          </a:xfrm>
        </p:spPr>
        <p:txBody>
          <a:bodyPr/>
          <a:lstStyle/>
          <a:p>
            <a:endParaRPr lang="fr-FR"/>
          </a:p>
        </p:txBody>
      </p:sp>
      <p:sp>
        <p:nvSpPr>
          <p:cNvPr id="6" name="Slide Number Placeholder 5"/>
          <p:cNvSpPr>
            <a:spLocks noGrp="1"/>
          </p:cNvSpPr>
          <p:nvPr>
            <p:ph type="sldNum" sz="quarter" idx="12"/>
          </p:nvPr>
        </p:nvSpPr>
        <p:spPr>
          <a:xfrm>
            <a:off x="8073048" y="6422854"/>
            <a:ext cx="879759" cy="365125"/>
          </a:xfrm>
        </p:spPr>
        <p:txBody>
          <a:bodyPr/>
          <a:lstStyle/>
          <a:p>
            <a:fld id="{D2638F8E-8F4A-4AEF-803E-DBDC51668087}" type="slidenum">
              <a:rPr lang="fr-FR" smtClean="0"/>
              <a:pPr/>
              <a:t>‹N°›</a:t>
            </a:fld>
            <a:endParaRPr lang="fr-FR"/>
          </a:p>
        </p:txBody>
      </p:sp>
    </p:spTree>
    <p:extLst>
      <p:ext uri="{BB962C8B-B14F-4D97-AF65-F5344CB8AC3E}">
        <p14:creationId xmlns="" xmlns:p14="http://schemas.microsoft.com/office/powerpoint/2010/main" val="1716788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76DEEDA5-6186-4F75-AAA7-487482BE8C5F}" type="datetimeFigureOut">
              <a:rPr lang="fr-FR" smtClean="0"/>
              <a:pPr/>
              <a:t>02/05/2017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2638F8E-8F4A-4AEF-803E-DBDC51668087}" type="slidenum">
              <a:rPr lang="fr-FR" smtClean="0"/>
              <a:pPr/>
              <a:t>‹N°›</a:t>
            </a:fld>
            <a:endParaRPr lang="fr-FR"/>
          </a:p>
        </p:txBody>
      </p:sp>
    </p:spTree>
    <p:extLst>
      <p:ext uri="{BB962C8B-B14F-4D97-AF65-F5344CB8AC3E}">
        <p14:creationId xmlns="" xmlns:p14="http://schemas.microsoft.com/office/powerpoint/2010/main" val="3032110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843" y="3887812"/>
            <a:ext cx="12195668"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75488" y="2194560"/>
            <a:ext cx="11247120" cy="1737360"/>
          </a:xfrm>
        </p:spPr>
        <p:txBody>
          <a:bodyPr anchor="ctr">
            <a:noAutofit/>
          </a:bodyPr>
          <a:lstStyle>
            <a:lvl1pPr algn="ctr">
              <a:lnSpc>
                <a:spcPct val="80000"/>
              </a:lnSpc>
              <a:defRPr sz="6000" b="0" spc="150" baseline="0">
                <a:solidFill>
                  <a:srgbClr val="FFFFFF"/>
                </a:solidFill>
              </a:defRPr>
            </a:lvl1pPr>
          </a:lstStyle>
          <a:p>
            <a:r>
              <a:rPr lang="fr-FR"/>
              <a:t>Modifiez le style du titre</a:t>
            </a:r>
            <a:endParaRPr lang="en-US" dirty="0"/>
          </a:p>
        </p:txBody>
      </p:sp>
      <p:sp>
        <p:nvSpPr>
          <p:cNvPr id="3" name="Text Placeholder 2"/>
          <p:cNvSpPr>
            <a:spLocks noGrp="1"/>
          </p:cNvSpPr>
          <p:nvPr>
            <p:ph type="body" idx="1"/>
          </p:nvPr>
        </p:nvSpPr>
        <p:spPr>
          <a:xfrm>
            <a:off x="347472" y="3911827"/>
            <a:ext cx="11503152" cy="457200"/>
          </a:xfrm>
        </p:spPr>
        <p:txBody>
          <a:bodyPr anchor="t">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lvl1pPr>
              <a:defRPr>
                <a:solidFill>
                  <a:schemeClr val="tx1"/>
                </a:solidFill>
              </a:defRPr>
            </a:lvl1pPr>
          </a:lstStyle>
          <a:p>
            <a:fld id="{76DEEDA5-6186-4F75-AAA7-487482BE8C5F}" type="datetimeFigureOut">
              <a:rPr lang="fr-FR" smtClean="0"/>
              <a:pPr/>
              <a:t>02/05/2017</a:t>
            </a:fld>
            <a:endParaRPr lang="fr-FR"/>
          </a:p>
        </p:txBody>
      </p:sp>
      <p:sp>
        <p:nvSpPr>
          <p:cNvPr id="5" name="Footer Placeholder 4"/>
          <p:cNvSpPr>
            <a:spLocks noGrp="1"/>
          </p:cNvSpPr>
          <p:nvPr>
            <p:ph type="ftr" sz="quarter" idx="11"/>
          </p:nvPr>
        </p:nvSpPr>
        <p:spPr/>
        <p:txBody>
          <a:bodyPr/>
          <a:lstStyle>
            <a:lvl1pPr>
              <a:defRPr>
                <a:solidFill>
                  <a:schemeClr val="tx1"/>
                </a:solidFill>
              </a:defRPr>
            </a:lvl1pPr>
          </a:lstStyle>
          <a:p>
            <a:endParaRPr lang="fr-FR"/>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D2638F8E-8F4A-4AEF-803E-DBDC51668087}" type="slidenum">
              <a:rPr lang="fr-FR" smtClean="0"/>
              <a:pPr/>
              <a:t>‹N°›</a:t>
            </a:fld>
            <a:endParaRPr lang="fr-FR"/>
          </a:p>
        </p:txBody>
      </p:sp>
    </p:spTree>
    <p:extLst>
      <p:ext uri="{BB962C8B-B14F-4D97-AF65-F5344CB8AC3E}">
        <p14:creationId xmlns="" xmlns:p14="http://schemas.microsoft.com/office/powerpoint/2010/main" val="16099519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76DEEDA5-6186-4F75-AAA7-487482BE8C5F}" type="datetimeFigureOut">
              <a:rPr lang="fr-FR" smtClean="0"/>
              <a:pPr/>
              <a:t>02/05/2017</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2638F8E-8F4A-4AEF-803E-DBDC51668087}" type="slidenum">
              <a:rPr lang="fr-FR" smtClean="0"/>
              <a:pPr/>
              <a:t>‹N°›</a:t>
            </a:fld>
            <a:endParaRPr lang="fr-FR"/>
          </a:p>
        </p:txBody>
      </p:sp>
    </p:spTree>
    <p:extLst>
      <p:ext uri="{BB962C8B-B14F-4D97-AF65-F5344CB8AC3E}">
        <p14:creationId xmlns="" xmlns:p14="http://schemas.microsoft.com/office/powerpoint/2010/main" val="3442796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76DEEDA5-6186-4F75-AAA7-487482BE8C5F}" type="datetimeFigureOut">
              <a:rPr lang="fr-FR" smtClean="0"/>
              <a:pPr/>
              <a:t>02/05/2017</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D2638F8E-8F4A-4AEF-803E-DBDC51668087}" type="slidenum">
              <a:rPr lang="fr-FR" smtClean="0"/>
              <a:pPr/>
              <a:t>‹N°›</a:t>
            </a:fld>
            <a:endParaRPr lang="fr-FR"/>
          </a:p>
        </p:txBody>
      </p:sp>
    </p:spTree>
    <p:extLst>
      <p:ext uri="{BB962C8B-B14F-4D97-AF65-F5344CB8AC3E}">
        <p14:creationId xmlns="" xmlns:p14="http://schemas.microsoft.com/office/powerpoint/2010/main" val="30171762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76DEEDA5-6186-4F75-AAA7-487482BE8C5F}" type="datetimeFigureOut">
              <a:rPr lang="fr-FR" smtClean="0"/>
              <a:pPr/>
              <a:t>02/05/2017</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D2638F8E-8F4A-4AEF-803E-DBDC51668087}" type="slidenum">
              <a:rPr lang="fr-FR" smtClean="0"/>
              <a:pPr/>
              <a:t>‹N°›</a:t>
            </a:fld>
            <a:endParaRPr lang="fr-FR"/>
          </a:p>
        </p:txBody>
      </p:sp>
    </p:spTree>
    <p:extLst>
      <p:ext uri="{BB962C8B-B14F-4D97-AF65-F5344CB8AC3E}">
        <p14:creationId xmlns="" xmlns:p14="http://schemas.microsoft.com/office/powerpoint/2010/main" val="2821571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DEEDA5-6186-4F75-AAA7-487482BE8C5F}" type="datetimeFigureOut">
              <a:rPr lang="fr-FR" smtClean="0"/>
              <a:pPr/>
              <a:t>02/05/2017</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D2638F8E-8F4A-4AEF-803E-DBDC51668087}" type="slidenum">
              <a:rPr lang="fr-FR" smtClean="0"/>
              <a:pPr/>
              <a:t>‹N°›</a:t>
            </a:fld>
            <a:endParaRPr lang="fr-FR"/>
          </a:p>
        </p:txBody>
      </p:sp>
    </p:spTree>
    <p:extLst>
      <p:ext uri="{BB962C8B-B14F-4D97-AF65-F5344CB8AC3E}">
        <p14:creationId xmlns="" xmlns:p14="http://schemas.microsoft.com/office/powerpoint/2010/main" val="2685341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76DEEDA5-6186-4F75-AAA7-487482BE8C5F}" type="datetimeFigureOut">
              <a:rPr lang="fr-FR" smtClean="0"/>
              <a:pPr/>
              <a:t>02/05/2017</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2638F8E-8F4A-4AEF-803E-DBDC51668087}" type="slidenum">
              <a:rPr lang="fr-FR" smtClean="0"/>
              <a:pPr/>
              <a:t>‹N°›</a:t>
            </a:fld>
            <a:endParaRPr lang="fr-FR"/>
          </a:p>
        </p:txBody>
      </p:sp>
    </p:spTree>
    <p:extLst>
      <p:ext uri="{BB962C8B-B14F-4D97-AF65-F5344CB8AC3E}">
        <p14:creationId xmlns="" xmlns:p14="http://schemas.microsoft.com/office/powerpoint/2010/main" val="37945936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76DEEDA5-6186-4F75-AAA7-487482BE8C5F}" type="datetimeFigureOut">
              <a:rPr lang="fr-FR" smtClean="0"/>
              <a:pPr/>
              <a:t>02/05/2017</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2638F8E-8F4A-4AEF-803E-DBDC51668087}" type="slidenum">
              <a:rPr lang="fr-FR" smtClean="0"/>
              <a:pPr/>
              <a:t>‹N°›</a:t>
            </a:fld>
            <a:endParaRPr lang="fr-FR"/>
          </a:p>
        </p:txBody>
      </p:sp>
    </p:spTree>
    <p:extLst>
      <p:ext uri="{BB962C8B-B14F-4D97-AF65-F5344CB8AC3E}">
        <p14:creationId xmlns="" xmlns:p14="http://schemas.microsoft.com/office/powerpoint/2010/main" val="1436790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76DEEDA5-6186-4F75-AAA7-487482BE8C5F}" type="datetimeFigureOut">
              <a:rPr lang="fr-FR" smtClean="0"/>
              <a:pPr/>
              <a:t>02/05/2017</a:t>
            </a:fld>
            <a:endParaRPr lang="fr-FR"/>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fr-FR"/>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D2638F8E-8F4A-4AEF-803E-DBDC51668087}" type="slidenum">
              <a:rPr lang="fr-FR" smtClean="0"/>
              <a:pPr/>
              <a:t>‹N°›</a:t>
            </a:fld>
            <a:endParaRPr lang="fr-FR"/>
          </a:p>
        </p:txBody>
      </p:sp>
    </p:spTree>
    <p:extLst>
      <p:ext uri="{BB962C8B-B14F-4D97-AF65-F5344CB8AC3E}">
        <p14:creationId xmlns="" xmlns:p14="http://schemas.microsoft.com/office/powerpoint/2010/main" val="2973481015"/>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85000"/>
        </a:lnSpc>
        <a:spcBef>
          <a:spcPct val="0"/>
        </a:spcBef>
        <a:buNone/>
        <a:defRPr sz="4000" kern="1200" cap="all"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youtube.com/watch?v=0s8NNBsTfjE" TargetMode="External"/><Relationship Id="rId2" Type="http://schemas.openxmlformats.org/officeDocument/2006/relationships/hyperlink" Target="https://www.youtube.com/watch?v=u7zKQCTMhsg" TargetMode="External"/><Relationship Id="rId1" Type="http://schemas.openxmlformats.org/officeDocument/2006/relationships/slideLayout" Target="../slideLayouts/slideLayout2.xml"/><Relationship Id="rId4" Type="http://schemas.openxmlformats.org/officeDocument/2006/relationships/hyperlink" Target="https://www.youtube.com/watch?v=PAYFBmuSEfc"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32014" y="4788428"/>
            <a:ext cx="11506200" cy="1387582"/>
          </a:xfrm>
        </p:spPr>
        <p:txBody>
          <a:bodyPr>
            <a:normAutofit fontScale="85000" lnSpcReduction="20000"/>
          </a:bodyPr>
          <a:lstStyle/>
          <a:p>
            <a:r>
              <a:rPr lang="fr-FR" sz="3200" dirty="0"/>
              <a:t>Histoire, Première Bac Pro</a:t>
            </a:r>
          </a:p>
          <a:p>
            <a:r>
              <a:rPr lang="fr-FR" sz="3200" dirty="0" smtClean="0"/>
              <a:t>LES FEMMES DANS LA SOCIETE FRANCAISE </a:t>
            </a:r>
          </a:p>
          <a:p>
            <a:r>
              <a:rPr lang="fr-FR" sz="3200" dirty="0" smtClean="0"/>
              <a:t>DE LA BELLE EPOQUE A NOS JOURS</a:t>
            </a:r>
            <a:endParaRPr lang="fr-FR" sz="3200" dirty="0"/>
          </a:p>
        </p:txBody>
      </p:sp>
      <p:pic>
        <p:nvPicPr>
          <p:cNvPr id="6152" name="Picture 8" descr="Résultat de recherche d'images pour &quot;femmes société vote femmes france&quot;"/>
          <p:cNvPicPr>
            <a:picLocks noChangeAspect="1" noChangeArrowheads="1"/>
          </p:cNvPicPr>
          <p:nvPr/>
        </p:nvPicPr>
        <p:blipFill>
          <a:blip r:embed="rId2" cstate="print"/>
          <a:srcRect/>
          <a:stretch>
            <a:fillRect/>
          </a:stretch>
        </p:blipFill>
        <p:spPr bwMode="auto">
          <a:xfrm>
            <a:off x="2090057" y="0"/>
            <a:ext cx="7733693" cy="4350204"/>
          </a:xfrm>
          <a:prstGeom prst="rect">
            <a:avLst/>
          </a:prstGeom>
          <a:noFill/>
        </p:spPr>
      </p:pic>
    </p:spTree>
    <p:extLst>
      <p:ext uri="{BB962C8B-B14F-4D97-AF65-F5344CB8AC3E}">
        <p14:creationId xmlns="" xmlns:p14="http://schemas.microsoft.com/office/powerpoint/2010/main" val="31820809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193523"/>
            <a:ext cx="12192000" cy="1508760"/>
          </a:xfrm>
        </p:spPr>
        <p:txBody>
          <a:bodyPr/>
          <a:lstStyle/>
          <a:p>
            <a:pPr algn="ctr"/>
            <a:r>
              <a:rPr lang="fr-FR" b="1" dirty="0" smtClean="0"/>
              <a:t>1- Une lente et difficile émancipation</a:t>
            </a:r>
            <a:endParaRPr lang="fr-FR" dirty="0"/>
          </a:p>
        </p:txBody>
      </p:sp>
      <p:sp>
        <p:nvSpPr>
          <p:cNvPr id="3" name="Espace réservé du contenu 2"/>
          <p:cNvSpPr>
            <a:spLocks noGrp="1"/>
          </p:cNvSpPr>
          <p:nvPr>
            <p:ph idx="1"/>
          </p:nvPr>
        </p:nvSpPr>
        <p:spPr>
          <a:xfrm>
            <a:off x="379958" y="1902308"/>
            <a:ext cx="11278641" cy="2109622"/>
          </a:xfrm>
        </p:spPr>
        <p:txBody>
          <a:bodyPr/>
          <a:lstStyle/>
          <a:p>
            <a:pPr marL="0" indent="0" algn="just" fontAlgn="base">
              <a:buNone/>
            </a:pPr>
            <a:r>
              <a:rPr lang="fr-FR" dirty="0" smtClean="0"/>
              <a:t>Au début du </a:t>
            </a:r>
            <a:r>
              <a:rPr lang="fr-FR" cap="small" dirty="0" smtClean="0"/>
              <a:t>20</a:t>
            </a:r>
            <a:r>
              <a:rPr lang="fr-FR" baseline="30000" dirty="0" smtClean="0"/>
              <a:t>e</a:t>
            </a:r>
            <a:r>
              <a:rPr lang="fr-FR" dirty="0" smtClean="0"/>
              <a:t> </a:t>
            </a:r>
            <a:r>
              <a:rPr lang="fr-FR" dirty="0" smtClean="0"/>
              <a:t>siècle, les femmes sont les « oubliées » de la République. </a:t>
            </a:r>
            <a:r>
              <a:rPr lang="fr-FR" dirty="0" smtClean="0"/>
              <a:t>La loi (Code Napoléon) </a:t>
            </a:r>
            <a:r>
              <a:rPr lang="fr-FR" dirty="0" smtClean="0"/>
              <a:t>les maintient sous l’autorité du chef de famille, père ou </a:t>
            </a:r>
            <a:r>
              <a:rPr lang="fr-FR" dirty="0" smtClean="0"/>
              <a:t>mari, parfois frère ou fils. </a:t>
            </a:r>
            <a:r>
              <a:rPr lang="fr-FR" dirty="0" smtClean="0"/>
              <a:t>Elles restent des mineures civiques </a:t>
            </a:r>
            <a:r>
              <a:rPr lang="fr-FR" dirty="0" smtClean="0"/>
              <a:t>au </a:t>
            </a:r>
            <a:r>
              <a:rPr lang="fr-FR" dirty="0" smtClean="0"/>
              <a:t>regard de la loi. Exclues du vote ainsi que de la citoyenneté, elles sont confinées à l’espace domestique et à leurs rôles d’épouses et de mères.</a:t>
            </a:r>
            <a:endParaRPr lang="fr-FR" dirty="0"/>
          </a:p>
        </p:txBody>
      </p:sp>
      <p:sp>
        <p:nvSpPr>
          <p:cNvPr id="4" name="ZoneTexte 3"/>
          <p:cNvSpPr txBox="1"/>
          <p:nvPr/>
        </p:nvSpPr>
        <p:spPr>
          <a:xfrm>
            <a:off x="379957" y="3555489"/>
            <a:ext cx="6535192" cy="3139321"/>
          </a:xfrm>
          <a:prstGeom prst="rect">
            <a:avLst/>
          </a:prstGeom>
          <a:noFill/>
        </p:spPr>
        <p:txBody>
          <a:bodyPr wrap="square" rtlCol="0">
            <a:spAutoFit/>
          </a:bodyPr>
          <a:lstStyle/>
          <a:p>
            <a:pPr algn="just"/>
            <a:r>
              <a:rPr lang="fr-FR" i="1" dirty="0" smtClean="0"/>
              <a:t>Les progrès de la scolarisation, à partir des lois </a:t>
            </a:r>
            <a:r>
              <a:rPr lang="fr-FR" i="1" dirty="0" smtClean="0"/>
              <a:t>Ferry de 1882, </a:t>
            </a:r>
            <a:r>
              <a:rPr lang="fr-FR" i="1" dirty="0" smtClean="0"/>
              <a:t>ne modifient guère cette situation : les enseignements, différents de ceux de garçons, ont avant tout pour objectif de faire des filles de bonnes </a:t>
            </a:r>
            <a:r>
              <a:rPr lang="fr-FR" i="1" dirty="0" smtClean="0"/>
              <a:t>ménagères</a:t>
            </a:r>
            <a:r>
              <a:rPr lang="fr-FR" i="1" dirty="0" smtClean="0"/>
              <a:t> </a:t>
            </a:r>
            <a:r>
              <a:rPr lang="fr-FR" i="1" dirty="0" smtClean="0"/>
              <a:t>: cours de couture, pendant que les garçons apprennent à devenir des petits soldats…</a:t>
            </a:r>
          </a:p>
          <a:p>
            <a:pPr algn="just"/>
            <a:endParaRPr lang="fr-FR" i="1" dirty="0" smtClean="0"/>
          </a:p>
          <a:p>
            <a:pPr algn="just"/>
            <a:r>
              <a:rPr lang="fr-FR" i="1" dirty="0" smtClean="0"/>
              <a:t>Après la Première </a:t>
            </a:r>
            <a:r>
              <a:rPr lang="fr-FR" i="1" dirty="0" smtClean="0"/>
              <a:t>Guerre mondiale, alors même que les femmes ont montré </a:t>
            </a:r>
            <a:r>
              <a:rPr lang="fr-FR" i="1" dirty="0" smtClean="0"/>
              <a:t>qu’elles pouvaient </a:t>
            </a:r>
            <a:r>
              <a:rPr lang="fr-FR" i="1" dirty="0" smtClean="0"/>
              <a:t>occuper des emplois masculins, elles sont renvoyées à leur foyer afin de repeupler le pays (</a:t>
            </a:r>
            <a:r>
              <a:rPr lang="fr-FR" i="1" dirty="0" smtClean="0"/>
              <a:t>lois </a:t>
            </a:r>
            <a:r>
              <a:rPr lang="fr-FR" i="1" dirty="0" smtClean="0"/>
              <a:t>de 1920 punissant l’avortement et la contraception).</a:t>
            </a:r>
            <a:endParaRPr lang="fr-FR" i="1" dirty="0"/>
          </a:p>
          <a:p>
            <a:endParaRPr lang="fr-FR" dirty="0"/>
          </a:p>
        </p:txBody>
      </p:sp>
      <p:pic>
        <p:nvPicPr>
          <p:cNvPr id="5122" name="Picture 2" descr="Résultat de recherche d'images pour &quot;femme foyer 1900&quot;"/>
          <p:cNvPicPr>
            <a:picLocks noChangeAspect="1" noChangeArrowheads="1"/>
          </p:cNvPicPr>
          <p:nvPr/>
        </p:nvPicPr>
        <p:blipFill>
          <a:blip r:embed="rId2" cstate="print"/>
          <a:srcRect/>
          <a:stretch>
            <a:fillRect/>
          </a:stretch>
        </p:blipFill>
        <p:spPr bwMode="auto">
          <a:xfrm>
            <a:off x="7318375" y="3494314"/>
            <a:ext cx="4651456" cy="3363686"/>
          </a:xfrm>
          <a:prstGeom prst="rect">
            <a:avLst/>
          </a:prstGeom>
          <a:noFill/>
        </p:spPr>
      </p:pic>
    </p:spTree>
    <p:extLst>
      <p:ext uri="{BB962C8B-B14F-4D97-AF65-F5344CB8AC3E}">
        <p14:creationId xmlns="" xmlns:p14="http://schemas.microsoft.com/office/powerpoint/2010/main" val="29726973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193523"/>
            <a:ext cx="12192000" cy="1508760"/>
          </a:xfrm>
        </p:spPr>
        <p:txBody>
          <a:bodyPr/>
          <a:lstStyle/>
          <a:p>
            <a:pPr algn="ctr"/>
            <a:r>
              <a:rPr lang="fr-FR" b="1" dirty="0" smtClean="0"/>
              <a:t>1- Une lente et difficile émancipation</a:t>
            </a:r>
            <a:endParaRPr lang="fr-FR" dirty="0"/>
          </a:p>
        </p:txBody>
      </p:sp>
      <p:sp>
        <p:nvSpPr>
          <p:cNvPr id="3" name="Espace réservé du contenu 2"/>
          <p:cNvSpPr>
            <a:spLocks noGrp="1"/>
          </p:cNvSpPr>
          <p:nvPr>
            <p:ph idx="1"/>
          </p:nvPr>
        </p:nvSpPr>
        <p:spPr>
          <a:xfrm>
            <a:off x="379957" y="1902308"/>
            <a:ext cx="11278641" cy="1657321"/>
          </a:xfrm>
        </p:spPr>
        <p:txBody>
          <a:bodyPr>
            <a:normAutofit/>
          </a:bodyPr>
          <a:lstStyle/>
          <a:p>
            <a:pPr algn="just">
              <a:buNone/>
            </a:pPr>
            <a:r>
              <a:rPr lang="fr-FR" dirty="0" smtClean="0"/>
              <a:t>	Ces </a:t>
            </a:r>
            <a:r>
              <a:rPr lang="fr-FR" dirty="0" smtClean="0"/>
              <a:t>pesanteurs sociales, alimentées par un clergé (les membres de l’Eglise) influent qui encourage l’exclusion des femmes de la sphère publique, expliquent les progrès très lents de l’émancipation féminine dans la première partie du </a:t>
            </a:r>
            <a:r>
              <a:rPr lang="fr-FR" cap="small" dirty="0" smtClean="0"/>
              <a:t>20</a:t>
            </a:r>
            <a:r>
              <a:rPr lang="fr-FR" baseline="30000" dirty="0" smtClean="0"/>
              <a:t>e</a:t>
            </a:r>
            <a:r>
              <a:rPr lang="fr-FR" dirty="0" smtClean="0"/>
              <a:t> siècle. L’action des féministes pour l’égalité politique reste un échec. Malgré l’entrée de trois femmes au gouvernement en 1936, les femmes n’ont toujours aucun droit politique à la veille de la Seconde Guerre mondiale.</a:t>
            </a:r>
          </a:p>
          <a:p>
            <a:pPr algn="just">
              <a:buNone/>
            </a:pPr>
            <a:endParaRPr lang="fr-FR" dirty="0"/>
          </a:p>
        </p:txBody>
      </p:sp>
      <p:sp>
        <p:nvSpPr>
          <p:cNvPr id="4" name="ZoneTexte 3"/>
          <p:cNvSpPr txBox="1"/>
          <p:nvPr/>
        </p:nvSpPr>
        <p:spPr>
          <a:xfrm>
            <a:off x="597670" y="3718679"/>
            <a:ext cx="6673987" cy="2862322"/>
          </a:xfrm>
          <a:prstGeom prst="rect">
            <a:avLst/>
          </a:prstGeom>
          <a:noFill/>
        </p:spPr>
        <p:txBody>
          <a:bodyPr wrap="square" rtlCol="0">
            <a:spAutoFit/>
          </a:bodyPr>
          <a:lstStyle/>
          <a:p>
            <a:pPr algn="just"/>
            <a:r>
              <a:rPr lang="fr-FR" i="1" dirty="0" smtClean="0"/>
              <a:t>Si les femmes ont toujours </a:t>
            </a:r>
            <a:r>
              <a:rPr lang="fr-FR" i="1" dirty="0" smtClean="0"/>
              <a:t>travaillé, </a:t>
            </a:r>
            <a:r>
              <a:rPr lang="fr-FR" i="1" dirty="0" smtClean="0"/>
              <a:t>elles investissent progressivement certaines professions jusqu’alors réservées aux hommes (industries mécaniques ou chimiques). Représentant le tiers des actifs, elles sont de plus en plus nombreuses dans le secteur tertiaire (multiplication par trois du nombre d’employées entre 1906 et 1931). </a:t>
            </a:r>
            <a:endParaRPr lang="fr-FR" i="1" dirty="0" smtClean="0"/>
          </a:p>
          <a:p>
            <a:pPr algn="just"/>
            <a:endParaRPr lang="fr-FR" i="1" dirty="0" smtClean="0"/>
          </a:p>
          <a:p>
            <a:pPr algn="just"/>
            <a:r>
              <a:rPr lang="fr-FR" i="1" dirty="0" smtClean="0"/>
              <a:t>La </a:t>
            </a:r>
            <a:r>
              <a:rPr lang="fr-FR" i="1" dirty="0" smtClean="0"/>
              <a:t>mode des </a:t>
            </a:r>
            <a:r>
              <a:rPr lang="fr-FR" i="1" dirty="0" smtClean="0"/>
              <a:t>garçonnes </a:t>
            </a:r>
            <a:r>
              <a:rPr lang="fr-FR" i="1" dirty="0" smtClean="0"/>
              <a:t>dans les années 1920 témoigne de cette émancipation et </a:t>
            </a:r>
            <a:r>
              <a:rPr lang="fr-FR" i="1" dirty="0" smtClean="0"/>
              <a:t>symbolise un </a:t>
            </a:r>
            <a:r>
              <a:rPr lang="fr-FR" i="1" dirty="0" smtClean="0"/>
              <a:t>nouveau type de </a:t>
            </a:r>
            <a:r>
              <a:rPr lang="fr-FR" i="1" dirty="0" smtClean="0"/>
              <a:t>femmes</a:t>
            </a:r>
            <a:r>
              <a:rPr lang="fr-FR" i="1" dirty="0" smtClean="0"/>
              <a:t> </a:t>
            </a:r>
            <a:r>
              <a:rPr lang="fr-FR" i="1" dirty="0" smtClean="0"/>
              <a:t>avec des cheveux courts et une apparence plus masculine : pour être prise au sérieux, la femme doit ressembler davantage à un homme.</a:t>
            </a:r>
            <a:endParaRPr lang="fr-FR" i="1" dirty="0"/>
          </a:p>
        </p:txBody>
      </p:sp>
      <p:pic>
        <p:nvPicPr>
          <p:cNvPr id="4098" name="Picture 2" descr="Résultat de recherche d'images pour &quot;travail femmes 1920&quot;"/>
          <p:cNvPicPr>
            <a:picLocks noChangeAspect="1" noChangeArrowheads="1"/>
          </p:cNvPicPr>
          <p:nvPr/>
        </p:nvPicPr>
        <p:blipFill>
          <a:blip r:embed="rId2" cstate="print"/>
          <a:srcRect/>
          <a:stretch>
            <a:fillRect/>
          </a:stretch>
        </p:blipFill>
        <p:spPr bwMode="auto">
          <a:xfrm>
            <a:off x="8635547" y="3777343"/>
            <a:ext cx="2055919" cy="3080657"/>
          </a:xfrm>
          <a:prstGeom prst="rect">
            <a:avLst/>
          </a:prstGeom>
          <a:noFill/>
        </p:spPr>
      </p:pic>
    </p:spTree>
    <p:extLst>
      <p:ext uri="{BB962C8B-B14F-4D97-AF65-F5344CB8AC3E}">
        <p14:creationId xmlns="" xmlns:p14="http://schemas.microsoft.com/office/powerpoint/2010/main" val="42831844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193523"/>
            <a:ext cx="12192000" cy="1508760"/>
          </a:xfrm>
        </p:spPr>
        <p:txBody>
          <a:bodyPr>
            <a:normAutofit fontScale="90000"/>
          </a:bodyPr>
          <a:lstStyle/>
          <a:p>
            <a:pPr algn="ctr"/>
            <a:r>
              <a:rPr lang="fr-FR" b="1" dirty="0" smtClean="0"/>
              <a:t>2- </a:t>
            </a:r>
            <a:r>
              <a:rPr lang="fr-FR" b="1" dirty="0" smtClean="0"/>
              <a:t>Des conquêtes et des combats pour l’égalité</a:t>
            </a:r>
            <a:br>
              <a:rPr lang="fr-FR" b="1" dirty="0" smtClean="0"/>
            </a:br>
            <a:endParaRPr lang="fr-FR" dirty="0"/>
          </a:p>
        </p:txBody>
      </p:sp>
      <p:sp>
        <p:nvSpPr>
          <p:cNvPr id="3" name="Espace réservé du contenu 2"/>
          <p:cNvSpPr>
            <a:spLocks noGrp="1"/>
          </p:cNvSpPr>
          <p:nvPr>
            <p:ph idx="1"/>
          </p:nvPr>
        </p:nvSpPr>
        <p:spPr>
          <a:xfrm>
            <a:off x="379957" y="1902308"/>
            <a:ext cx="6793729" cy="2658806"/>
          </a:xfrm>
        </p:spPr>
        <p:txBody>
          <a:bodyPr>
            <a:normAutofit fontScale="92500"/>
          </a:bodyPr>
          <a:lstStyle/>
          <a:p>
            <a:pPr marL="0" indent="0" algn="just">
              <a:buNone/>
            </a:pPr>
            <a:r>
              <a:rPr lang="fr-FR" dirty="0" smtClean="0"/>
              <a:t>À partir de 1945, l’émancipation des femmes et leur reconnaissance en tant que citoyennes progresse. Si l’État </a:t>
            </a:r>
            <a:r>
              <a:rPr lang="fr-FR" dirty="0" smtClean="0"/>
              <a:t>français du maréchal Pétain </a:t>
            </a:r>
            <a:r>
              <a:rPr lang="fr-FR" dirty="0" smtClean="0"/>
              <a:t>les voue entièrement à la famille, leur action dans la Résistance, dont elles forment 20 à 30 % des effectifs, conduit le </a:t>
            </a:r>
            <a:r>
              <a:rPr lang="fr-FR" dirty="0" smtClean="0"/>
              <a:t>GPRF (Gouvernement </a:t>
            </a:r>
            <a:r>
              <a:rPr lang="fr-FR" dirty="0" smtClean="0"/>
              <a:t>provisoire de la République </a:t>
            </a:r>
            <a:r>
              <a:rPr lang="fr-FR" dirty="0" smtClean="0"/>
              <a:t>française du Général de Gaulle) à </a:t>
            </a:r>
            <a:r>
              <a:rPr lang="fr-FR" dirty="0" smtClean="0"/>
              <a:t>leur accorder le droit de vote et l’éligibilité en 1944. La Constitution de la IV</a:t>
            </a:r>
            <a:r>
              <a:rPr lang="fr-FR" baseline="30000" dirty="0" smtClean="0"/>
              <a:t>e</a:t>
            </a:r>
            <a:r>
              <a:rPr lang="fr-FR" dirty="0" smtClean="0"/>
              <a:t> République « garantit à la femme dans tous les domaines des droits égaux à ceux de l’homme ».</a:t>
            </a:r>
            <a:endParaRPr lang="fr-FR" dirty="0"/>
          </a:p>
        </p:txBody>
      </p:sp>
      <p:sp>
        <p:nvSpPr>
          <p:cNvPr id="4" name="ZoneTexte 3"/>
          <p:cNvSpPr txBox="1"/>
          <p:nvPr/>
        </p:nvSpPr>
        <p:spPr>
          <a:xfrm>
            <a:off x="412611" y="4676717"/>
            <a:ext cx="6717529" cy="1477328"/>
          </a:xfrm>
          <a:prstGeom prst="rect">
            <a:avLst/>
          </a:prstGeom>
          <a:noFill/>
        </p:spPr>
        <p:txBody>
          <a:bodyPr wrap="square" rtlCol="0">
            <a:spAutoFit/>
          </a:bodyPr>
          <a:lstStyle/>
          <a:p>
            <a:pPr algn="just"/>
            <a:r>
              <a:rPr lang="fr-FR" i="1" dirty="0" smtClean="0"/>
              <a:t>Les Françaises restent cependant peu présentes en politique (quatre ministres entre 1947 et 1974, 1,6 % des députés élus) et une loi sur la parité doit être votée en 2000. Quant à leur image, elle reste fortement liée au statut de mère au foyer, valorisé par la législation (allocations familiales, congé maternité) et la société de consommation. </a:t>
            </a:r>
            <a:endParaRPr lang="fr-FR" i="1" dirty="0"/>
          </a:p>
        </p:txBody>
      </p:sp>
      <p:pic>
        <p:nvPicPr>
          <p:cNvPr id="3074" name="Picture 2" descr="Résultat de recherche d'images pour &quot;pub macho&quot;"/>
          <p:cNvPicPr>
            <a:picLocks noChangeAspect="1" noChangeArrowheads="1"/>
          </p:cNvPicPr>
          <p:nvPr/>
        </p:nvPicPr>
        <p:blipFill>
          <a:blip r:embed="rId2" cstate="print"/>
          <a:srcRect/>
          <a:stretch>
            <a:fillRect/>
          </a:stretch>
        </p:blipFill>
        <p:spPr bwMode="auto">
          <a:xfrm>
            <a:off x="7873546" y="1904463"/>
            <a:ext cx="2652940" cy="4953538"/>
          </a:xfrm>
          <a:prstGeom prst="rect">
            <a:avLst/>
          </a:prstGeom>
          <a:noFill/>
        </p:spPr>
      </p:pic>
    </p:spTree>
    <p:extLst>
      <p:ext uri="{BB962C8B-B14F-4D97-AF65-F5344CB8AC3E}">
        <p14:creationId xmlns="" xmlns:p14="http://schemas.microsoft.com/office/powerpoint/2010/main" val="20734311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193523"/>
            <a:ext cx="12192000" cy="1508760"/>
          </a:xfrm>
        </p:spPr>
        <p:txBody>
          <a:bodyPr>
            <a:normAutofit fontScale="90000"/>
          </a:bodyPr>
          <a:lstStyle/>
          <a:p>
            <a:pPr algn="ctr"/>
            <a:r>
              <a:rPr lang="fr-FR" b="1" dirty="0" smtClean="0"/>
              <a:t>2- Des conquêtes et des combats pour l’égalité</a:t>
            </a:r>
            <a:br>
              <a:rPr lang="fr-FR" b="1" dirty="0" smtClean="0"/>
            </a:br>
            <a:endParaRPr lang="fr-FR" b="1" dirty="0"/>
          </a:p>
        </p:txBody>
      </p:sp>
      <p:sp>
        <p:nvSpPr>
          <p:cNvPr id="3" name="Espace réservé du contenu 2"/>
          <p:cNvSpPr>
            <a:spLocks noGrp="1"/>
          </p:cNvSpPr>
          <p:nvPr>
            <p:ph idx="1"/>
          </p:nvPr>
        </p:nvSpPr>
        <p:spPr>
          <a:xfrm>
            <a:off x="379957" y="1902308"/>
            <a:ext cx="11434672" cy="1363421"/>
          </a:xfrm>
        </p:spPr>
        <p:txBody>
          <a:bodyPr>
            <a:normAutofit fontScale="85000" lnSpcReduction="20000"/>
          </a:bodyPr>
          <a:lstStyle/>
          <a:p>
            <a:pPr marL="0" indent="0" algn="just">
              <a:buNone/>
            </a:pPr>
            <a:r>
              <a:rPr lang="fr-FR" dirty="0" smtClean="0"/>
              <a:t>La reconnaissance de l’égalité nécessite encore de nombreux combats. Dès 1949, un nouveau féminisme incarné par Simone de Beauvoir dénonce la société </a:t>
            </a:r>
            <a:r>
              <a:rPr lang="fr-FR" dirty="0" smtClean="0"/>
              <a:t>patriarcale </a:t>
            </a:r>
            <a:r>
              <a:rPr lang="fr-FR" dirty="0" smtClean="0"/>
              <a:t>et revendique le droit de pouvoir disposer de son corps. En autorisant la contraception, la loi </a:t>
            </a:r>
            <a:r>
              <a:rPr lang="fr-FR" dirty="0" err="1" smtClean="0"/>
              <a:t>Neurwirth</a:t>
            </a:r>
            <a:r>
              <a:rPr lang="fr-FR" dirty="0" smtClean="0"/>
              <a:t> (1967) marque une étape essentielle</a:t>
            </a:r>
            <a:r>
              <a:rPr lang="fr-FR" dirty="0" smtClean="0"/>
              <a:t>. </a:t>
            </a:r>
            <a:r>
              <a:rPr lang="fr-FR" dirty="0" smtClean="0"/>
              <a:t>Toutefois, malgré un important dispositif législatif et un accès égal à la scolarisation, des inégalités persistent (salaires inférieurs à ceux des hommes, </a:t>
            </a:r>
            <a:r>
              <a:rPr lang="fr-FR" dirty="0" smtClean="0"/>
              <a:t>discriminations </a:t>
            </a:r>
            <a:r>
              <a:rPr lang="fr-FR" dirty="0" smtClean="0"/>
              <a:t>à l’embauche…). Une nouvelle génération de féministes dénonce le </a:t>
            </a:r>
            <a:r>
              <a:rPr lang="fr-FR" dirty="0" smtClean="0"/>
              <a:t>machisme </a:t>
            </a:r>
            <a:r>
              <a:rPr lang="fr-FR" dirty="0" smtClean="0"/>
              <a:t>et le </a:t>
            </a:r>
            <a:r>
              <a:rPr lang="fr-FR" dirty="0" smtClean="0"/>
              <a:t>sexisme </a:t>
            </a:r>
            <a:r>
              <a:rPr lang="fr-FR" dirty="0" smtClean="0"/>
              <a:t>de la société.</a:t>
            </a:r>
            <a:endParaRPr lang="fr-FR" dirty="0"/>
          </a:p>
        </p:txBody>
      </p:sp>
      <p:sp>
        <p:nvSpPr>
          <p:cNvPr id="4" name="ZoneTexte 3"/>
          <p:cNvSpPr txBox="1"/>
          <p:nvPr/>
        </p:nvSpPr>
        <p:spPr>
          <a:xfrm>
            <a:off x="379957" y="3361179"/>
            <a:ext cx="5628957" cy="3416320"/>
          </a:xfrm>
          <a:prstGeom prst="rect">
            <a:avLst/>
          </a:prstGeom>
          <a:noFill/>
        </p:spPr>
        <p:txBody>
          <a:bodyPr wrap="square" rtlCol="0">
            <a:spAutoFit/>
          </a:bodyPr>
          <a:lstStyle/>
          <a:p>
            <a:pPr algn="just"/>
            <a:r>
              <a:rPr lang="fr-FR" i="1" dirty="0" smtClean="0"/>
              <a:t>La loi </a:t>
            </a:r>
            <a:r>
              <a:rPr lang="fr-FR" i="1" dirty="0" err="1" smtClean="0"/>
              <a:t>Neuwirth</a:t>
            </a:r>
            <a:r>
              <a:rPr lang="fr-FR" i="1" dirty="0" smtClean="0"/>
              <a:t> autorise la pilule contraceptive en France. Lucien </a:t>
            </a:r>
            <a:r>
              <a:rPr lang="fr-FR" i="1" dirty="0" err="1" smtClean="0"/>
              <a:t>Neuwirth</a:t>
            </a:r>
            <a:r>
              <a:rPr lang="fr-FR" i="1" dirty="0" smtClean="0"/>
              <a:t> a mené un combat très difficile contre les parlementaires dans les années 1960, alors que le sujet était considéré tabou ou scandaleux.</a:t>
            </a:r>
          </a:p>
          <a:p>
            <a:pPr algn="just"/>
            <a:endParaRPr lang="fr-FR" i="1" dirty="0" smtClean="0"/>
          </a:p>
          <a:p>
            <a:pPr algn="just"/>
            <a:r>
              <a:rPr lang="fr-FR" i="1" dirty="0" smtClean="0"/>
              <a:t>À </a:t>
            </a:r>
            <a:r>
              <a:rPr lang="fr-FR" i="1" dirty="0" smtClean="0"/>
              <a:t>partir des années 1960, l’action de mouvements féministes (</a:t>
            </a:r>
            <a:r>
              <a:rPr lang="fr-FR" b="1" i="1" dirty="0" smtClean="0"/>
              <a:t>MLF</a:t>
            </a:r>
            <a:r>
              <a:rPr lang="fr-FR" i="1" dirty="0" smtClean="0"/>
              <a:t>) </a:t>
            </a:r>
            <a:r>
              <a:rPr lang="fr-FR" i="1" dirty="0" smtClean="0"/>
              <a:t>et </a:t>
            </a:r>
            <a:r>
              <a:rPr lang="fr-FR" i="1" dirty="0" smtClean="0"/>
              <a:t>de femmes politiques conduisent à des évolutions importantes de la condition féminine : </a:t>
            </a:r>
            <a:endParaRPr lang="fr-FR" i="1" dirty="0" smtClean="0"/>
          </a:p>
          <a:p>
            <a:pPr algn="just"/>
            <a:endParaRPr lang="fr-FR" i="1" dirty="0" smtClean="0"/>
          </a:p>
          <a:p>
            <a:pPr algn="just">
              <a:buFontTx/>
              <a:buChar char="-"/>
            </a:pPr>
            <a:r>
              <a:rPr lang="fr-FR" i="1" dirty="0" smtClean="0"/>
              <a:t> loi </a:t>
            </a:r>
            <a:r>
              <a:rPr lang="fr-FR" i="1" dirty="0" smtClean="0"/>
              <a:t>sur l’IVG (1975</a:t>
            </a:r>
            <a:r>
              <a:rPr lang="fr-FR" i="1" dirty="0" smtClean="0"/>
              <a:t>) </a:t>
            </a:r>
          </a:p>
          <a:p>
            <a:pPr algn="just">
              <a:buFontTx/>
              <a:buChar char="-"/>
            </a:pPr>
            <a:r>
              <a:rPr lang="fr-FR" i="1" dirty="0" smtClean="0"/>
              <a:t> </a:t>
            </a:r>
            <a:r>
              <a:rPr lang="fr-FR" i="1" dirty="0" smtClean="0"/>
              <a:t>loi sur l’égalité </a:t>
            </a:r>
            <a:r>
              <a:rPr lang="fr-FR" i="1" dirty="0" smtClean="0"/>
              <a:t>professionnelle (1983) </a:t>
            </a:r>
            <a:endParaRPr lang="fr-FR" i="1" dirty="0" smtClean="0"/>
          </a:p>
          <a:p>
            <a:pPr algn="just">
              <a:buFontTx/>
              <a:buChar char="-"/>
            </a:pPr>
            <a:r>
              <a:rPr lang="fr-FR" i="1" dirty="0" smtClean="0"/>
              <a:t> </a:t>
            </a:r>
            <a:r>
              <a:rPr lang="fr-FR" i="1" dirty="0" smtClean="0"/>
              <a:t>loi sur l’égalité </a:t>
            </a:r>
            <a:r>
              <a:rPr lang="fr-FR" i="1" dirty="0" smtClean="0"/>
              <a:t>salariale (2006).</a:t>
            </a:r>
            <a:endParaRPr lang="fr-FR" i="1" dirty="0"/>
          </a:p>
        </p:txBody>
      </p:sp>
      <p:pic>
        <p:nvPicPr>
          <p:cNvPr id="2052" name="Picture 4" descr="Résultat de recherche d'images pour &quot;combats féministes 1960&quot;"/>
          <p:cNvPicPr>
            <a:picLocks noChangeAspect="1" noChangeArrowheads="1"/>
          </p:cNvPicPr>
          <p:nvPr/>
        </p:nvPicPr>
        <p:blipFill>
          <a:blip r:embed="rId2" cstate="print"/>
          <a:srcRect/>
          <a:stretch>
            <a:fillRect/>
          </a:stretch>
        </p:blipFill>
        <p:spPr bwMode="auto">
          <a:xfrm>
            <a:off x="6687002" y="3382054"/>
            <a:ext cx="4906283" cy="3259499"/>
          </a:xfrm>
          <a:prstGeom prst="rect">
            <a:avLst/>
          </a:prstGeom>
          <a:noFill/>
        </p:spPr>
      </p:pic>
    </p:spTree>
    <p:extLst>
      <p:ext uri="{BB962C8B-B14F-4D97-AF65-F5344CB8AC3E}">
        <p14:creationId xmlns="" xmlns:p14="http://schemas.microsoft.com/office/powerpoint/2010/main" val="22192343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193523"/>
            <a:ext cx="12192000" cy="1508760"/>
          </a:xfrm>
        </p:spPr>
        <p:txBody>
          <a:bodyPr>
            <a:normAutofit/>
          </a:bodyPr>
          <a:lstStyle/>
          <a:p>
            <a:pPr algn="ctr"/>
            <a:r>
              <a:rPr lang="fr-FR" b="1" dirty="0" smtClean="0"/>
              <a:t>3- Simone </a:t>
            </a:r>
            <a:r>
              <a:rPr lang="fr-FR" b="1" dirty="0" smtClean="0"/>
              <a:t>Veil et le </a:t>
            </a:r>
            <a:r>
              <a:rPr lang="fr-FR" b="1" dirty="0" smtClean="0"/>
              <a:t>débat </a:t>
            </a:r>
            <a:r>
              <a:rPr lang="fr-FR" b="1" dirty="0" smtClean="0"/>
              <a:t>sur l’IVG</a:t>
            </a:r>
            <a:endParaRPr lang="fr-FR" b="1" dirty="0"/>
          </a:p>
        </p:txBody>
      </p:sp>
      <p:sp>
        <p:nvSpPr>
          <p:cNvPr id="3" name="Espace réservé du contenu 2"/>
          <p:cNvSpPr>
            <a:spLocks noGrp="1"/>
          </p:cNvSpPr>
          <p:nvPr>
            <p:ph idx="1"/>
          </p:nvPr>
        </p:nvSpPr>
        <p:spPr>
          <a:xfrm>
            <a:off x="379957" y="1902308"/>
            <a:ext cx="11434672" cy="1798835"/>
          </a:xfrm>
        </p:spPr>
        <p:txBody>
          <a:bodyPr>
            <a:normAutofit fontScale="92500" lnSpcReduction="10000"/>
          </a:bodyPr>
          <a:lstStyle/>
          <a:p>
            <a:pPr algn="just">
              <a:buNone/>
            </a:pPr>
            <a:r>
              <a:rPr lang="fr-FR" dirty="0" smtClean="0"/>
              <a:t>C’est une femme, une ministre qui a porté ce projet de loi et lui a laissé son nom, face à des </a:t>
            </a:r>
            <a:r>
              <a:rPr lang="fr-FR" dirty="0" smtClean="0"/>
              <a:t> assemblées composées </a:t>
            </a:r>
            <a:r>
              <a:rPr lang="fr-FR" dirty="0" smtClean="0"/>
              <a:t>très majoritairement d’hommes. Ministre de la santé de 1974 à 1979, elle </a:t>
            </a:r>
            <a:r>
              <a:rPr lang="fr-FR" dirty="0" smtClean="0"/>
              <a:t>fait face </a:t>
            </a:r>
            <a:r>
              <a:rPr lang="fr-FR" dirty="0" smtClean="0"/>
              <a:t>aux résistances et aux attaques personnelles, en tant que femme. La loi sera défendue avant tout </a:t>
            </a:r>
            <a:r>
              <a:rPr lang="fr-FR" dirty="0" smtClean="0"/>
              <a:t> comme </a:t>
            </a:r>
            <a:r>
              <a:rPr lang="fr-FR" dirty="0" smtClean="0"/>
              <a:t>une loi de </a:t>
            </a:r>
            <a:r>
              <a:rPr lang="fr-FR" dirty="0" smtClean="0"/>
              <a:t>bioéthique (la morale de ce qui est vivant) permettant </a:t>
            </a:r>
            <a:r>
              <a:rPr lang="fr-FR" dirty="0" smtClean="0"/>
              <a:t>de préserver la santé des </a:t>
            </a:r>
            <a:r>
              <a:rPr lang="fr-FR" dirty="0" smtClean="0"/>
              <a:t>femmes </a:t>
            </a:r>
            <a:r>
              <a:rPr lang="fr-FR" dirty="0" smtClean="0"/>
              <a:t>victimes des pratiques </a:t>
            </a:r>
            <a:r>
              <a:rPr lang="fr-FR" dirty="0" smtClean="0"/>
              <a:t> clandestines </a:t>
            </a:r>
            <a:r>
              <a:rPr lang="fr-FR" dirty="0" smtClean="0"/>
              <a:t>et qui met fin aux inégalités entre les femmes. La loi Veil a marqué un tournant dans </a:t>
            </a:r>
            <a:r>
              <a:rPr lang="fr-FR" dirty="0" smtClean="0"/>
              <a:t> l’histoire </a:t>
            </a:r>
            <a:r>
              <a:rPr lang="fr-FR" dirty="0" smtClean="0"/>
              <a:t>des femmes en France, révolutionnant les lois régissant la procréation mais aussi et surtout les </a:t>
            </a:r>
            <a:r>
              <a:rPr lang="fr-FR" dirty="0" smtClean="0"/>
              <a:t> pratiques</a:t>
            </a:r>
            <a:r>
              <a:rPr lang="fr-FR" dirty="0" smtClean="0"/>
              <a:t>. Toutefois, </a:t>
            </a:r>
            <a:r>
              <a:rPr lang="fr-FR" dirty="0" smtClean="0"/>
              <a:t>les </a:t>
            </a:r>
            <a:r>
              <a:rPr lang="fr-FR" dirty="0" smtClean="0"/>
              <a:t>remises en cause et des inégalités subsistent. </a:t>
            </a:r>
            <a:endParaRPr lang="fr-FR" dirty="0"/>
          </a:p>
        </p:txBody>
      </p:sp>
      <p:sp>
        <p:nvSpPr>
          <p:cNvPr id="4" name="ZoneTexte 3"/>
          <p:cNvSpPr txBox="1"/>
          <p:nvPr/>
        </p:nvSpPr>
        <p:spPr>
          <a:xfrm>
            <a:off x="510586" y="3992550"/>
            <a:ext cx="5933757" cy="2308324"/>
          </a:xfrm>
          <a:prstGeom prst="rect">
            <a:avLst/>
          </a:prstGeom>
          <a:noFill/>
        </p:spPr>
        <p:txBody>
          <a:bodyPr wrap="square" rtlCol="0">
            <a:spAutoFit/>
          </a:bodyPr>
          <a:lstStyle/>
          <a:p>
            <a:pPr algn="just"/>
            <a:r>
              <a:rPr lang="fr-FR" i="1" dirty="0" smtClean="0"/>
              <a:t>Le Manifeste des </a:t>
            </a:r>
            <a:r>
              <a:rPr lang="fr-FR" i="1" dirty="0" smtClean="0"/>
              <a:t>343 : </a:t>
            </a:r>
          </a:p>
          <a:p>
            <a:pPr algn="just"/>
            <a:endParaRPr lang="fr-FR" i="1" dirty="0" smtClean="0"/>
          </a:p>
          <a:p>
            <a:pPr algn="just"/>
            <a:r>
              <a:rPr lang="fr-FR" i="1" dirty="0" smtClean="0"/>
              <a:t>Plus </a:t>
            </a:r>
            <a:r>
              <a:rPr lang="fr-FR" i="1" dirty="0" smtClean="0"/>
              <a:t>familièrement appelé « Manifeste des 343 salopes », </a:t>
            </a:r>
            <a:r>
              <a:rPr lang="fr-FR" i="1" dirty="0" smtClean="0"/>
              <a:t>c’est </a:t>
            </a:r>
            <a:r>
              <a:rPr lang="fr-FR" i="1" dirty="0" smtClean="0"/>
              <a:t>une pétition française parue le 5 avril 1971 dans </a:t>
            </a:r>
            <a:r>
              <a:rPr lang="fr-FR" i="1" dirty="0" smtClean="0"/>
              <a:t>le </a:t>
            </a:r>
            <a:r>
              <a:rPr lang="fr-FR" i="1" dirty="0" smtClean="0"/>
              <a:t>magazine Le Nouvel Observateur, et signée par 343 femmes affirmant s'être fait avorter, s'exposant ainsi à l'époque à des poursuites pénales pouvant aller jusqu'à l'emprisonnement. Il s'agissait d'un appel pour la liberté des femmes de pouvoir avorter.</a:t>
            </a:r>
            <a:endParaRPr lang="fr-FR" i="1" dirty="0"/>
          </a:p>
        </p:txBody>
      </p:sp>
      <p:pic>
        <p:nvPicPr>
          <p:cNvPr id="6" name="Picture 6" descr="Résultat de recherche d'images pour &quot;COMBAT DROITS FEMMES&quot;"/>
          <p:cNvPicPr>
            <a:picLocks noChangeAspect="1" noChangeArrowheads="1"/>
          </p:cNvPicPr>
          <p:nvPr/>
        </p:nvPicPr>
        <p:blipFill>
          <a:blip r:embed="rId2" cstate="print"/>
          <a:srcRect/>
          <a:stretch>
            <a:fillRect/>
          </a:stretch>
        </p:blipFill>
        <p:spPr bwMode="auto">
          <a:xfrm>
            <a:off x="7043057" y="3814535"/>
            <a:ext cx="4565196" cy="3043465"/>
          </a:xfrm>
          <a:prstGeom prst="rect">
            <a:avLst/>
          </a:prstGeom>
          <a:noFill/>
        </p:spPr>
      </p:pic>
    </p:spTree>
    <p:extLst>
      <p:ext uri="{BB962C8B-B14F-4D97-AF65-F5344CB8AC3E}">
        <p14:creationId xmlns="" xmlns:p14="http://schemas.microsoft.com/office/powerpoint/2010/main" val="22192343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RESSOURCES POUR REVISER</a:t>
            </a:r>
          </a:p>
        </p:txBody>
      </p:sp>
      <p:sp>
        <p:nvSpPr>
          <p:cNvPr id="3" name="Espace réservé du contenu 2"/>
          <p:cNvSpPr>
            <a:spLocks noGrp="1"/>
          </p:cNvSpPr>
          <p:nvPr>
            <p:ph idx="1"/>
          </p:nvPr>
        </p:nvSpPr>
        <p:spPr/>
        <p:txBody>
          <a:bodyPr>
            <a:normAutofit fontScale="92500" lnSpcReduction="20000"/>
          </a:bodyPr>
          <a:lstStyle/>
          <a:p>
            <a:r>
              <a:rPr lang="fr-FR" dirty="0"/>
              <a:t>Une courte vidéo </a:t>
            </a:r>
            <a:r>
              <a:rPr lang="fr-FR" dirty="0" smtClean="0"/>
              <a:t>(2:35) </a:t>
            </a:r>
            <a:r>
              <a:rPr lang="fr-FR" dirty="0"/>
              <a:t>qui constitue un complément précieux au cours pour les révisions. </a:t>
            </a:r>
          </a:p>
          <a:p>
            <a:pPr marL="0" indent="0">
              <a:buNone/>
            </a:pPr>
            <a:r>
              <a:rPr lang="fr-FR" dirty="0" smtClean="0">
                <a:hlinkClick r:id="rId2"/>
              </a:rPr>
              <a:t>https://</a:t>
            </a:r>
            <a:r>
              <a:rPr lang="fr-FR" dirty="0" smtClean="0">
                <a:hlinkClick r:id="rId2"/>
              </a:rPr>
              <a:t>www.youtube.com/watch?v=u7zKQCTMhsg</a:t>
            </a:r>
            <a:endParaRPr lang="fr-FR" dirty="0" smtClean="0"/>
          </a:p>
          <a:p>
            <a:pPr marL="0" indent="0">
              <a:buNone/>
            </a:pPr>
            <a:endParaRPr lang="fr-FR" dirty="0"/>
          </a:p>
          <a:p>
            <a:endParaRPr lang="fr-FR" dirty="0"/>
          </a:p>
          <a:p>
            <a:r>
              <a:rPr lang="fr-FR" dirty="0"/>
              <a:t>Un reportage </a:t>
            </a:r>
            <a:r>
              <a:rPr lang="fr-FR" dirty="0" smtClean="0"/>
              <a:t>court (2:26) mais fort intéressant sur le vote des femmes en France. </a:t>
            </a:r>
            <a:endParaRPr lang="fr-FR" dirty="0"/>
          </a:p>
          <a:p>
            <a:pPr marL="0" indent="0">
              <a:buNone/>
            </a:pPr>
            <a:r>
              <a:rPr lang="fr-FR" dirty="0" smtClean="0">
                <a:hlinkClick r:id="rId3"/>
              </a:rPr>
              <a:t>https://</a:t>
            </a:r>
            <a:r>
              <a:rPr lang="fr-FR" dirty="0" smtClean="0">
                <a:hlinkClick r:id="rId3"/>
              </a:rPr>
              <a:t>www.youtube.com/watch?v=0s8NNBsTfjE</a:t>
            </a:r>
            <a:endParaRPr lang="fr-FR" dirty="0" smtClean="0"/>
          </a:p>
          <a:p>
            <a:pPr marL="0" indent="0">
              <a:buNone/>
            </a:pPr>
            <a:endParaRPr lang="fr-FR" dirty="0" smtClean="0"/>
          </a:p>
          <a:p>
            <a:pPr marL="0" indent="0">
              <a:buNone/>
            </a:pPr>
            <a:endParaRPr lang="fr-FR" dirty="0" smtClean="0"/>
          </a:p>
          <a:p>
            <a:pPr marL="0" indent="0">
              <a:buNone/>
            </a:pPr>
            <a:r>
              <a:rPr lang="fr-FR" dirty="0" smtClean="0"/>
              <a:t>La vidéo de la prise de parole de Simone Veil devant l’Assemblée pour défendre son projet de loi :</a:t>
            </a:r>
          </a:p>
          <a:p>
            <a:pPr marL="0" indent="0">
              <a:buNone/>
            </a:pPr>
            <a:r>
              <a:rPr lang="fr-FR" dirty="0" smtClean="0">
                <a:hlinkClick r:id="rId4"/>
              </a:rPr>
              <a:t>https://</a:t>
            </a:r>
            <a:r>
              <a:rPr lang="fr-FR" dirty="0" smtClean="0">
                <a:hlinkClick r:id="rId4"/>
              </a:rPr>
              <a:t>www.youtube.com/watch?v=PAYFBmuSEfc</a:t>
            </a:r>
            <a:endParaRPr lang="fr-FR" dirty="0" smtClean="0"/>
          </a:p>
          <a:p>
            <a:pPr marL="0" indent="0">
              <a:buNone/>
            </a:pPr>
            <a:endParaRPr lang="fr-FR" dirty="0"/>
          </a:p>
          <a:p>
            <a:endParaRPr lang="fr-FR" dirty="0"/>
          </a:p>
          <a:p>
            <a:pPr marL="0" indent="0">
              <a:buNone/>
            </a:pPr>
            <a:endParaRPr lang="fr-FR" dirty="0"/>
          </a:p>
        </p:txBody>
      </p:sp>
    </p:spTree>
    <p:extLst>
      <p:ext uri="{BB962C8B-B14F-4D97-AF65-F5344CB8AC3E}">
        <p14:creationId xmlns="" xmlns:p14="http://schemas.microsoft.com/office/powerpoint/2010/main" val="202727518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À bandes">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À bandes">
      <a:maj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À bandes">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 xmlns:thm15="http://schemas.microsoft.com/office/thememl/2012/main" name="Banded" id="{98DFF888-2449-4D28-977C-6306C017633E}" vid="{B1D2DA32-AC8B-4194-BF85-FF4A5B40EB50}"/>
    </a:ext>
  </a:extLst>
</a:theme>
</file>

<file path=docProps/app.xml><?xml version="1.0" encoding="utf-8"?>
<Properties xmlns="http://schemas.openxmlformats.org/officeDocument/2006/extended-properties" xmlns:vt="http://schemas.openxmlformats.org/officeDocument/2006/docPropsVTypes">
  <Template>Bande de couleurs</Template>
  <TotalTime>179</TotalTime>
  <Words>647</Words>
  <Application>Microsoft Office PowerPoint</Application>
  <PresentationFormat>Personnalisé</PresentationFormat>
  <Paragraphs>42</Paragraphs>
  <Slides>7</Slides>
  <Notes>0</Notes>
  <HiddenSlides>0</HiddenSlides>
  <MMClips>0</MMClips>
  <ScaleCrop>false</ScaleCrop>
  <HeadingPairs>
    <vt:vector size="4" baseType="variant">
      <vt:variant>
        <vt:lpstr>Thème</vt:lpstr>
      </vt:variant>
      <vt:variant>
        <vt:i4>1</vt:i4>
      </vt:variant>
      <vt:variant>
        <vt:lpstr>Titres des diapositives</vt:lpstr>
      </vt:variant>
      <vt:variant>
        <vt:i4>7</vt:i4>
      </vt:variant>
    </vt:vector>
  </HeadingPairs>
  <TitlesOfParts>
    <vt:vector size="8" baseType="lpstr">
      <vt:lpstr>À bandes</vt:lpstr>
      <vt:lpstr>Diapositive 1</vt:lpstr>
      <vt:lpstr>1- Une lente et difficile émancipation</vt:lpstr>
      <vt:lpstr>1- Une lente et difficile émancipation</vt:lpstr>
      <vt:lpstr>2- Des conquêtes et des combats pour l’égalité </vt:lpstr>
      <vt:lpstr>2- Des conquêtes et des combats pour l’égalité </vt:lpstr>
      <vt:lpstr>3- Simone Veil et le débat sur l’IVG</vt:lpstr>
      <vt:lpstr>RESSOURCES POUR REVISER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romain cadet</dc:creator>
  <cp:lastModifiedBy>cadet</cp:lastModifiedBy>
  <cp:revision>22</cp:revision>
  <dcterms:created xsi:type="dcterms:W3CDTF">2017-05-01T09:09:57Z</dcterms:created>
  <dcterms:modified xsi:type="dcterms:W3CDTF">2017-05-02T12:05:06Z</dcterms:modified>
</cp:coreProperties>
</file>