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28/04/2017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28/04/2017</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6000" b="1" dirty="0" smtClean="0">
                <a:latin typeface="Algerian" pitchFamily="82" charset="0"/>
              </a:rPr>
              <a:t>LES PSYCHOTROPES </a:t>
            </a:r>
            <a:endParaRPr lang="fr-FR" sz="6000" dirty="0">
              <a:latin typeface="Algerian" pitchFamily="82" charset="0"/>
            </a:endParaRPr>
          </a:p>
        </p:txBody>
      </p:sp>
      <p:sp>
        <p:nvSpPr>
          <p:cNvPr id="3" name="Sous-titre 2"/>
          <p:cNvSpPr>
            <a:spLocks noGrp="1"/>
          </p:cNvSpPr>
          <p:nvPr>
            <p:ph type="subTitle" idx="1"/>
          </p:nvPr>
        </p:nvSpPr>
        <p:spPr/>
        <p:txBody>
          <a:bodyPr/>
          <a:lstStyle/>
          <a:p>
            <a:r>
              <a:rPr lang="fr-FR" b="1" dirty="0" smtClean="0"/>
              <a:t>Dr ait </a:t>
            </a:r>
            <a:r>
              <a:rPr lang="fr-FR" b="1" dirty="0" err="1" smtClean="0"/>
              <a:t>kaci</a:t>
            </a: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0" y="0"/>
            <a:ext cx="9144000" cy="6858000"/>
          </a:xfrm>
        </p:spPr>
        <p:txBody>
          <a:bodyPr>
            <a:normAutofit fontScale="85000" lnSpcReduction="10000"/>
          </a:bodyPr>
          <a:lstStyle/>
          <a:p>
            <a:r>
              <a:rPr lang="fr-FR" dirty="0" smtClean="0"/>
              <a:t>L’usage de molécules actives dans les troubles psychiatriques s’est généralisé vers le milieu des années 1950. Depuis, la prescription des psychotropes ne cesse de se développer et pour ne citer qu’un exemple, environ 10-15 % des ordonnances comprennent un psychotrope aux Etats-Unis. La psychopharmacologie est la science qui étudie la structure chimique, le devenir dans l’organisme, les actions la pharmacologie clinique de ces substances. </a:t>
            </a:r>
          </a:p>
          <a:p>
            <a:r>
              <a:rPr lang="fr-FR" dirty="0" smtClean="0"/>
              <a:t>L’utilisation des psychotropes a bénéficié de deux sortes d’avantages. Le premier est lié au diagnostic des pathologies mentales qui devient de plus en plus objectif et fiable, tel que décrit dans le Diagnostic and </a:t>
            </a:r>
            <a:r>
              <a:rPr lang="fr-FR" dirty="0" err="1" smtClean="0"/>
              <a:t>Statistical</a:t>
            </a:r>
            <a:r>
              <a:rPr lang="fr-FR" dirty="0" smtClean="0"/>
              <a:t> </a:t>
            </a:r>
            <a:r>
              <a:rPr lang="fr-FR" dirty="0" err="1" smtClean="0"/>
              <a:t>Manual</a:t>
            </a:r>
            <a:r>
              <a:rPr lang="fr-FR" dirty="0" smtClean="0"/>
              <a:t> of Mental </a:t>
            </a:r>
            <a:r>
              <a:rPr lang="fr-FR" dirty="0" err="1" smtClean="0"/>
              <a:t>Disorders</a:t>
            </a:r>
            <a:r>
              <a:rPr lang="fr-FR" dirty="0" smtClean="0"/>
              <a:t> (DSM); le second tient aux études des bases biologiques des maladies mentales, stimulées par une meilleure connaissance des mécanismes d’action des psychotropes et par la naissance d’une nouvelle discipline, la psychiatrie biologique.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t>La classification des psychotropes</a:t>
            </a:r>
            <a:endParaRPr lang="fr-FR" dirty="0"/>
          </a:p>
        </p:txBody>
      </p:sp>
      <p:sp>
        <p:nvSpPr>
          <p:cNvPr id="4" name="Espace réservé du contenu 3"/>
          <p:cNvSpPr>
            <a:spLocks noGrp="1"/>
          </p:cNvSpPr>
          <p:nvPr>
            <p:ph idx="1"/>
          </p:nvPr>
        </p:nvSpPr>
        <p:spPr/>
        <p:txBody>
          <a:bodyPr/>
          <a:lstStyle/>
          <a:p>
            <a:r>
              <a:rPr lang="fr-FR" dirty="0" smtClean="0"/>
              <a:t>La classification des psychotropes repose sur les propriétés pharmacologiques et thérapeutiques des différentes familles de psychotropes. La classification de Delay et Deniker (1956) est la suivante :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1.1. Psycholeptiques:</a:t>
            </a:r>
            <a:br>
              <a:rPr lang="fr-FR" b="1" dirty="0" smtClean="0"/>
            </a:br>
            <a:endParaRPr lang="fr-FR" dirty="0"/>
          </a:p>
        </p:txBody>
      </p:sp>
      <p:sp>
        <p:nvSpPr>
          <p:cNvPr id="4" name="Espace réservé du contenu 3"/>
          <p:cNvSpPr>
            <a:spLocks noGrp="1"/>
          </p:cNvSpPr>
          <p:nvPr>
            <p:ph idx="1"/>
          </p:nvPr>
        </p:nvSpPr>
        <p:spPr>
          <a:xfrm>
            <a:off x="0" y="928670"/>
            <a:ext cx="9144000" cy="5929330"/>
          </a:xfrm>
        </p:spPr>
        <p:txBody>
          <a:bodyPr>
            <a:normAutofit/>
          </a:bodyPr>
          <a:lstStyle/>
          <a:p>
            <a:pPr>
              <a:buNone/>
            </a:pPr>
            <a:r>
              <a:rPr lang="fr-FR" dirty="0" smtClean="0"/>
              <a:t>Diminuent l'activité mentale</a:t>
            </a:r>
          </a:p>
          <a:p>
            <a:r>
              <a:rPr lang="fr-FR" dirty="0" smtClean="0">
                <a:solidFill>
                  <a:srgbClr val="FF0000"/>
                </a:solidFill>
              </a:rPr>
              <a:t>1.1.1. Hypnotiques </a:t>
            </a:r>
            <a:r>
              <a:rPr lang="fr-FR" dirty="0" smtClean="0"/>
              <a:t>: </a:t>
            </a:r>
            <a:r>
              <a:rPr lang="fr-FR" sz="2800" dirty="0" smtClean="0"/>
              <a:t>ZOLPIDEM</a:t>
            </a:r>
            <a:r>
              <a:rPr lang="fr-FR" sz="2800" i="1" dirty="0" smtClean="0"/>
              <a:t>(</a:t>
            </a:r>
            <a:r>
              <a:rPr lang="fr-FR" sz="2800" b="1" dirty="0" smtClean="0"/>
              <a:t>STILNOX</a:t>
            </a:r>
            <a:r>
              <a:rPr lang="fr-FR" sz="2800" dirty="0" smtClean="0"/>
              <a:t>) cp10 mg</a:t>
            </a:r>
            <a:endParaRPr lang="fr-FR" dirty="0" smtClean="0"/>
          </a:p>
          <a:p>
            <a:r>
              <a:rPr lang="fr-FR" dirty="0" smtClean="0">
                <a:solidFill>
                  <a:srgbClr val="FF0000"/>
                </a:solidFill>
              </a:rPr>
              <a:t>1.1.2.Neuroleptiques</a:t>
            </a:r>
            <a:r>
              <a:rPr lang="fr-FR" dirty="0" smtClean="0"/>
              <a:t>:</a:t>
            </a:r>
            <a:r>
              <a:rPr lang="fr-FR" b="1" dirty="0" smtClean="0"/>
              <a:t>(Sulpiride</a:t>
            </a:r>
            <a:r>
              <a:rPr lang="en-US" b="1" baseline="30000" dirty="0" smtClean="0">
                <a:cs typeface="Arial" charset="0"/>
              </a:rPr>
              <a:t>®</a:t>
            </a:r>
            <a:r>
              <a:rPr lang="fr-FR" b="1" dirty="0" smtClean="0"/>
              <a:t>) -</a:t>
            </a:r>
            <a:r>
              <a:rPr lang="fr-FR" dirty="0" smtClean="0"/>
              <a:t>Chlorpromazine (</a:t>
            </a:r>
            <a:r>
              <a:rPr lang="fr-FR" b="1" dirty="0" smtClean="0"/>
              <a:t>Largactil</a:t>
            </a:r>
            <a:r>
              <a:rPr lang="en-US" b="1" baseline="30000" dirty="0" smtClean="0">
                <a:cs typeface="Arial" charset="0"/>
              </a:rPr>
              <a:t>®</a:t>
            </a:r>
            <a:r>
              <a:rPr lang="en-US" b="1" dirty="0" smtClean="0">
                <a:cs typeface="Arial" charset="0"/>
              </a:rPr>
              <a:t> ) –</a:t>
            </a:r>
            <a:r>
              <a:rPr lang="fr-FR" dirty="0" smtClean="0"/>
              <a:t>Halopéridol </a:t>
            </a:r>
            <a:r>
              <a:rPr lang="fr-FR" b="1" dirty="0" smtClean="0"/>
              <a:t>(Haldol</a:t>
            </a:r>
            <a:r>
              <a:rPr lang="en-US" b="1" baseline="30000" dirty="0" smtClean="0">
                <a:cs typeface="Arial" charset="0"/>
              </a:rPr>
              <a:t>®</a:t>
            </a:r>
            <a:r>
              <a:rPr lang="fr-FR" b="1" dirty="0" smtClean="0"/>
              <a:t>)</a:t>
            </a:r>
            <a:r>
              <a:rPr lang="fr-FR" dirty="0" smtClean="0"/>
              <a:t> -</a:t>
            </a:r>
            <a:r>
              <a:rPr lang="fr-FR" b="1" dirty="0" smtClean="0"/>
              <a:t> </a:t>
            </a:r>
            <a:r>
              <a:rPr lang="fr-FR" dirty="0" smtClean="0"/>
              <a:t>Lévopromazine</a:t>
            </a:r>
            <a:r>
              <a:rPr lang="fr-FR" b="1" dirty="0" smtClean="0"/>
              <a:t> </a:t>
            </a:r>
          </a:p>
          <a:p>
            <a:pPr>
              <a:buNone/>
            </a:pPr>
            <a:r>
              <a:rPr lang="fr-FR" b="1" dirty="0" smtClean="0"/>
              <a:t>   (Nozinan</a:t>
            </a:r>
            <a:r>
              <a:rPr lang="en-US" b="1" baseline="30000" dirty="0" smtClean="0">
                <a:cs typeface="Arial" charset="0"/>
              </a:rPr>
              <a:t> ®</a:t>
            </a:r>
            <a:r>
              <a:rPr lang="fr-FR" b="1" dirty="0" smtClean="0"/>
              <a:t>) - </a:t>
            </a:r>
            <a:r>
              <a:rPr lang="fr-FR" dirty="0" smtClean="0"/>
              <a:t>Rispéridone</a:t>
            </a:r>
            <a:r>
              <a:rPr lang="fr-FR" b="1" dirty="0" smtClean="0"/>
              <a:t> (Risperdal</a:t>
            </a:r>
            <a:r>
              <a:rPr lang="en-US" b="1" baseline="30000" dirty="0" smtClean="0">
                <a:cs typeface="Arial" charset="0"/>
              </a:rPr>
              <a:t>®</a:t>
            </a:r>
            <a:r>
              <a:rPr lang="fr-FR" b="1" dirty="0" smtClean="0"/>
              <a:t>)  - </a:t>
            </a:r>
            <a:r>
              <a:rPr lang="fr-FR" dirty="0" smtClean="0"/>
              <a:t>Olanzapine (</a:t>
            </a:r>
            <a:r>
              <a:rPr lang="fr-FR" b="1" dirty="0" smtClean="0"/>
              <a:t>Zyprexa</a:t>
            </a:r>
            <a:r>
              <a:rPr lang="en-US" b="1" baseline="30000" dirty="0" smtClean="0">
                <a:cs typeface="Arial" charset="0"/>
              </a:rPr>
              <a:t> ®</a:t>
            </a:r>
            <a:r>
              <a:rPr lang="fr-FR" b="1" dirty="0" smtClean="0"/>
              <a:t>)</a:t>
            </a:r>
            <a:r>
              <a:rPr lang="fr-FR" dirty="0" smtClean="0"/>
              <a:t> .	</a:t>
            </a:r>
          </a:p>
          <a:p>
            <a:r>
              <a:rPr lang="fr-FR" dirty="0" smtClean="0">
                <a:solidFill>
                  <a:srgbClr val="FF0000"/>
                </a:solidFill>
              </a:rPr>
              <a:t>1.1.3. Anxiolytiques: </a:t>
            </a:r>
            <a:r>
              <a:rPr lang="fr-FR" sz="2800" dirty="0" smtClean="0"/>
              <a:t>BROMAZEPAM (</a:t>
            </a:r>
            <a:r>
              <a:rPr lang="fr-FR" sz="2800" b="1" dirty="0" err="1" smtClean="0"/>
              <a:t>Lexomi</a:t>
            </a:r>
            <a:r>
              <a:rPr lang="fr-FR" sz="2800" dirty="0" err="1" smtClean="0"/>
              <a:t>l</a:t>
            </a:r>
            <a:r>
              <a:rPr lang="en-US" sz="2800" b="1" baseline="30000" dirty="0" smtClean="0">
                <a:cs typeface="Arial" charset="0"/>
              </a:rPr>
              <a:t>®</a:t>
            </a:r>
            <a:r>
              <a:rPr lang="fr-FR" sz="2800" dirty="0" smtClean="0"/>
              <a:t>)-CLORAZEPATE (</a:t>
            </a:r>
            <a:r>
              <a:rPr lang="fr-FR" sz="3000" b="1" dirty="0" smtClean="0"/>
              <a:t>Tranxène</a:t>
            </a:r>
            <a:r>
              <a:rPr lang="en-US" sz="3000" b="1" baseline="30000" dirty="0" smtClean="0">
                <a:cs typeface="Arial" charset="0"/>
              </a:rPr>
              <a:t>®</a:t>
            </a:r>
            <a:r>
              <a:rPr lang="fr-FR" sz="2800" b="1" dirty="0" smtClean="0"/>
              <a:t>)- </a:t>
            </a:r>
            <a:r>
              <a:rPr lang="fr-FR" sz="2400" dirty="0" smtClean="0"/>
              <a:t>DIAZEPAM </a:t>
            </a:r>
            <a:r>
              <a:rPr lang="fr-FR" sz="3000" dirty="0" smtClean="0"/>
              <a:t>(</a:t>
            </a:r>
            <a:r>
              <a:rPr lang="fr-FR" sz="3000" b="1" dirty="0" smtClean="0"/>
              <a:t>Valium</a:t>
            </a:r>
            <a:r>
              <a:rPr lang="en-US" sz="3000" b="1" baseline="30000" dirty="0" smtClean="0">
                <a:cs typeface="Arial" charset="0"/>
              </a:rPr>
              <a:t> ®</a:t>
            </a:r>
            <a:r>
              <a:rPr lang="fr-FR" sz="3000" b="1" dirty="0" smtClean="0"/>
              <a:t>)- </a:t>
            </a:r>
            <a:r>
              <a:rPr lang="fr-FR" sz="2400" dirty="0" smtClean="0"/>
              <a:t>LORAZEPAM </a:t>
            </a:r>
            <a:r>
              <a:rPr lang="fr-FR" sz="3000" dirty="0" smtClean="0"/>
              <a:t>(</a:t>
            </a:r>
            <a:r>
              <a:rPr lang="fr-FR" sz="3000" b="1" dirty="0" smtClean="0"/>
              <a:t>Temesta</a:t>
            </a:r>
            <a:r>
              <a:rPr lang="en-US" sz="3000" b="1" baseline="30000" dirty="0" smtClean="0">
                <a:cs typeface="Arial" charset="0"/>
              </a:rPr>
              <a:t>®</a:t>
            </a:r>
            <a:r>
              <a:rPr lang="fr-FR" sz="3000" b="1" dirty="0" smtClean="0"/>
              <a:t>)- </a:t>
            </a:r>
            <a:r>
              <a:rPr lang="fr-FR" sz="2400" dirty="0" smtClean="0"/>
              <a:t>PRAZEPAM  </a:t>
            </a:r>
            <a:r>
              <a:rPr lang="fr-FR" sz="3000" dirty="0" smtClean="0"/>
              <a:t>(</a:t>
            </a:r>
            <a:r>
              <a:rPr lang="fr-FR" sz="3000" b="1" dirty="0" err="1" smtClean="0"/>
              <a:t>Lysanxia</a:t>
            </a:r>
            <a:r>
              <a:rPr lang="en-US" sz="3000" b="1" baseline="30000" dirty="0" smtClean="0">
                <a:cs typeface="Arial" charset="0"/>
              </a:rPr>
              <a:t>®</a:t>
            </a:r>
            <a:r>
              <a:rPr lang="fr-FR" sz="3000" b="1" dirty="0" smtClean="0"/>
              <a:t>) </a:t>
            </a:r>
            <a:r>
              <a:rPr lang="fr-FR" sz="2400" b="1" dirty="0" smtClean="0"/>
              <a:t>.</a:t>
            </a:r>
            <a:r>
              <a:rPr lang="fr-FR" sz="2400" dirty="0" smtClean="0"/>
              <a:t>	 </a:t>
            </a:r>
            <a:endParaRPr lang="fr-FR" dirty="0" smtClean="0"/>
          </a:p>
          <a:p>
            <a:r>
              <a:rPr lang="fr-FR" dirty="0" smtClean="0">
                <a:solidFill>
                  <a:srgbClr val="FF0000"/>
                </a:solidFill>
              </a:rPr>
              <a:t>1.1.4. Anesthésiques généraux: </a:t>
            </a:r>
            <a:r>
              <a:rPr lang="fr-FR" dirty="0" smtClean="0"/>
              <a:t>FENTANYL</a:t>
            </a:r>
          </a:p>
          <a:p>
            <a:endParaRPr lang="fr-FR"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1.2. Psychoanaleptiques:</a:t>
            </a:r>
            <a:endParaRPr lang="fr-FR" dirty="0"/>
          </a:p>
        </p:txBody>
      </p:sp>
      <p:sp>
        <p:nvSpPr>
          <p:cNvPr id="3" name="Espace réservé du contenu 2"/>
          <p:cNvSpPr>
            <a:spLocks noGrp="1"/>
          </p:cNvSpPr>
          <p:nvPr>
            <p:ph idx="1"/>
          </p:nvPr>
        </p:nvSpPr>
        <p:spPr>
          <a:xfrm>
            <a:off x="0" y="1214422"/>
            <a:ext cx="9144000" cy="5643578"/>
          </a:xfrm>
        </p:spPr>
        <p:txBody>
          <a:bodyPr/>
          <a:lstStyle/>
          <a:p>
            <a:pPr>
              <a:buNone/>
            </a:pPr>
            <a:r>
              <a:rPr lang="fr-FR" dirty="0" smtClean="0"/>
              <a:t>Augmentent l'activité mentale</a:t>
            </a:r>
          </a:p>
          <a:p>
            <a:r>
              <a:rPr lang="fr-FR" dirty="0" smtClean="0">
                <a:solidFill>
                  <a:srgbClr val="FF0000"/>
                </a:solidFill>
              </a:rPr>
              <a:t>1.2.1. Noo-analeptiques (amphétamine) </a:t>
            </a:r>
          </a:p>
          <a:p>
            <a:r>
              <a:rPr lang="fr-FR" dirty="0" smtClean="0">
                <a:solidFill>
                  <a:srgbClr val="FF0000"/>
                </a:solidFill>
              </a:rPr>
              <a:t>1.2.2. Antidépresseurs: </a:t>
            </a:r>
            <a:r>
              <a:rPr lang="fr-FR" dirty="0" smtClean="0"/>
              <a:t>Amitriptiline (</a:t>
            </a:r>
            <a:r>
              <a:rPr lang="fr-FR" b="1" dirty="0" smtClean="0"/>
              <a:t>Laroxil</a:t>
            </a:r>
            <a:r>
              <a:rPr lang="en-US" b="1" baseline="30000" dirty="0" smtClean="0">
                <a:cs typeface="Arial" charset="0"/>
              </a:rPr>
              <a:t>®</a:t>
            </a:r>
            <a:r>
              <a:rPr lang="fr-FR" b="1" dirty="0" smtClean="0"/>
              <a:t>)- </a:t>
            </a:r>
            <a:r>
              <a:rPr lang="fr-FR" dirty="0" smtClean="0"/>
              <a:t>Clomipramine (</a:t>
            </a:r>
            <a:r>
              <a:rPr lang="fr-FR" b="1" dirty="0" smtClean="0"/>
              <a:t>AnafraniL</a:t>
            </a:r>
            <a:r>
              <a:rPr lang="en-US" b="1" baseline="30000" dirty="0" smtClean="0">
                <a:cs typeface="Arial" charset="0"/>
              </a:rPr>
              <a:t>®</a:t>
            </a:r>
            <a:r>
              <a:rPr lang="fr-FR" b="1" dirty="0" smtClean="0"/>
              <a:t>)- </a:t>
            </a:r>
            <a:r>
              <a:rPr lang="fr-FR" dirty="0" smtClean="0"/>
              <a:t>Miansérine </a:t>
            </a:r>
            <a:r>
              <a:rPr lang="fr-FR" b="1" dirty="0" smtClean="0"/>
              <a:t>(Athymil</a:t>
            </a:r>
            <a:r>
              <a:rPr lang="en-US" b="1" baseline="30000" dirty="0" smtClean="0">
                <a:cs typeface="Arial" charset="0"/>
              </a:rPr>
              <a:t>®</a:t>
            </a:r>
            <a:r>
              <a:rPr lang="fr-FR" b="1" dirty="0" smtClean="0"/>
              <a:t>)- </a:t>
            </a:r>
            <a:r>
              <a:rPr lang="fr-FR" dirty="0" smtClean="0"/>
              <a:t>Fluoxétine (</a:t>
            </a:r>
            <a:r>
              <a:rPr lang="fr-FR" b="1" dirty="0" smtClean="0"/>
              <a:t>Prozac</a:t>
            </a:r>
            <a:r>
              <a:rPr lang="en-US" b="1" baseline="30000" dirty="0" smtClean="0">
                <a:cs typeface="Arial" charset="0"/>
              </a:rPr>
              <a:t>®</a:t>
            </a:r>
            <a:r>
              <a:rPr lang="fr-FR" b="1" dirty="0" smtClean="0"/>
              <a:t>)- </a:t>
            </a:r>
            <a:r>
              <a:rPr lang="fr-FR" dirty="0" smtClean="0"/>
              <a:t>Sertraline (</a:t>
            </a:r>
            <a:r>
              <a:rPr lang="fr-FR" b="1" dirty="0" smtClean="0"/>
              <a:t>Zoloft</a:t>
            </a:r>
            <a:r>
              <a:rPr lang="en-US" b="1" baseline="30000" dirty="0" smtClean="0">
                <a:cs typeface="Arial" charset="0"/>
              </a:rPr>
              <a:t>®</a:t>
            </a:r>
            <a:r>
              <a:rPr lang="fr-FR" b="1" dirty="0" smtClean="0"/>
              <a:t>)</a:t>
            </a:r>
            <a:r>
              <a:rPr lang="fr-FR" dirty="0" smtClean="0"/>
              <a:t>	</a:t>
            </a:r>
          </a:p>
          <a:p>
            <a:r>
              <a:rPr lang="fr-FR" dirty="0" smtClean="0">
                <a:solidFill>
                  <a:srgbClr val="FF0000"/>
                </a:solidFill>
              </a:rPr>
              <a:t>1.2.3. Psychostimulants </a:t>
            </a:r>
            <a:r>
              <a:rPr lang="fr-FR" dirty="0" smtClean="0"/>
              <a:t>		 		 	</a:t>
            </a:r>
            <a:r>
              <a:rPr lang="fr-FR" dirty="0" smtClean="0">
                <a:solidFill>
                  <a:srgbClr val="FF0000"/>
                </a:solidFil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1.3. Psychodysleptiques:</a:t>
            </a:r>
            <a:endParaRPr lang="fr-FR" dirty="0"/>
          </a:p>
        </p:txBody>
      </p:sp>
      <p:sp>
        <p:nvSpPr>
          <p:cNvPr id="3" name="Espace réservé du contenu 2"/>
          <p:cNvSpPr>
            <a:spLocks noGrp="1"/>
          </p:cNvSpPr>
          <p:nvPr>
            <p:ph idx="1"/>
          </p:nvPr>
        </p:nvSpPr>
        <p:spPr>
          <a:xfrm>
            <a:off x="357158" y="1357298"/>
            <a:ext cx="8329642" cy="4768865"/>
          </a:xfrm>
        </p:spPr>
        <p:txBody>
          <a:bodyPr/>
          <a:lstStyle/>
          <a:p>
            <a:pPr>
              <a:buNone/>
            </a:pPr>
            <a:r>
              <a:rPr lang="fr-FR" dirty="0" smtClean="0"/>
              <a:t>perturbent l'activité mentale</a:t>
            </a:r>
          </a:p>
          <a:p>
            <a:r>
              <a:rPr lang="fr-FR" dirty="0" smtClean="0">
                <a:solidFill>
                  <a:srgbClr val="FF0000"/>
                </a:solidFill>
              </a:rPr>
              <a:t>1.3.1. Hallucinogènes (LSD) </a:t>
            </a:r>
          </a:p>
          <a:p>
            <a:r>
              <a:rPr lang="fr-FR" dirty="0" smtClean="0">
                <a:solidFill>
                  <a:srgbClr val="FF0000"/>
                </a:solidFill>
              </a:rPr>
              <a:t>1.3.2. Toxicomanogènes (morphiniques)</a:t>
            </a:r>
            <a:endParaRPr lang="fr-FR"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1.4. </a:t>
            </a:r>
            <a:r>
              <a:rPr lang="fr-FR" b="1" dirty="0" smtClean="0"/>
              <a:t>thymorégulateur</a:t>
            </a:r>
            <a:r>
              <a:rPr lang="fr-FR" dirty="0" smtClean="0"/>
              <a:t> </a:t>
            </a:r>
            <a:endParaRPr lang="fr-FR" dirty="0"/>
          </a:p>
        </p:txBody>
      </p:sp>
      <p:sp>
        <p:nvSpPr>
          <p:cNvPr id="3" name="Espace réservé du contenu 2"/>
          <p:cNvSpPr>
            <a:spLocks noGrp="1"/>
          </p:cNvSpPr>
          <p:nvPr>
            <p:ph idx="1"/>
          </p:nvPr>
        </p:nvSpPr>
        <p:spPr/>
        <p:txBody>
          <a:bodyPr/>
          <a:lstStyle/>
          <a:p>
            <a:r>
              <a:rPr lang="fr-FR" dirty="0" smtClean="0">
                <a:solidFill>
                  <a:srgbClr val="FF0000"/>
                </a:solidFill>
              </a:rPr>
              <a:t>Lithium: </a:t>
            </a:r>
            <a:r>
              <a:rPr lang="fr-FR" dirty="0" smtClean="0"/>
              <a:t>Gluconate de Li </a:t>
            </a:r>
            <a:r>
              <a:rPr lang="fr-FR" dirty="0" smtClean="0"/>
              <a:t>(</a:t>
            </a:r>
            <a:r>
              <a:rPr lang="fr-FR" b="1" dirty="0" err="1" smtClean="0"/>
              <a:t>Neurothilium</a:t>
            </a:r>
            <a:r>
              <a:rPr lang="en-US" b="1" baseline="30000" dirty="0" smtClean="0">
                <a:cs typeface="Arial" charset="0"/>
              </a:rPr>
              <a:t>®</a:t>
            </a:r>
            <a:r>
              <a:rPr lang="fr-FR" b="1" dirty="0" smtClean="0"/>
              <a:t>)</a:t>
            </a:r>
            <a:r>
              <a:rPr lang="fr-FR" dirty="0" smtClean="0"/>
              <a:t> </a:t>
            </a:r>
          </a:p>
          <a:p>
            <a:pPr>
              <a:buNone/>
            </a:pPr>
            <a:r>
              <a:rPr lang="fr-FR" b="1" dirty="0" smtClean="0"/>
              <a:t>                   </a:t>
            </a:r>
            <a:r>
              <a:rPr lang="fr-FR" dirty="0" smtClean="0"/>
              <a:t>Carbonate de Li </a:t>
            </a:r>
            <a:r>
              <a:rPr lang="fr-FR" b="1" dirty="0" smtClean="0"/>
              <a:t> (</a:t>
            </a:r>
            <a:r>
              <a:rPr lang="fr-FR" b="1" dirty="0" err="1" smtClean="0"/>
              <a:t>Teralithe</a:t>
            </a:r>
            <a:r>
              <a:rPr lang="en-US" b="1" baseline="30000" dirty="0" smtClean="0">
                <a:cs typeface="Arial" charset="0"/>
              </a:rPr>
              <a:t>®</a:t>
            </a:r>
            <a:r>
              <a:rPr lang="fr-FR" b="1" dirty="0" smtClean="0"/>
              <a:t>)</a:t>
            </a:r>
            <a:endParaRPr lang="fr-FR" b="1"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321</Words>
  <PresentationFormat>Affichage à l'écran (4:3)</PresentationFormat>
  <Paragraphs>25</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LES PSYCHOTROPES </vt:lpstr>
      <vt:lpstr>Diapositive 2</vt:lpstr>
      <vt:lpstr>La classification des psychotropes</vt:lpstr>
      <vt:lpstr>1.1. Psycholeptiques: </vt:lpstr>
      <vt:lpstr>1.2. Psychoanaleptiques:</vt:lpstr>
      <vt:lpstr>1.3. Psychodysleptiques:</vt:lpstr>
      <vt:lpstr>1.4. thymorégulateur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PSYCHOTROPES </dc:title>
  <dc:creator>client</dc:creator>
  <cp:lastModifiedBy>client</cp:lastModifiedBy>
  <cp:revision>12</cp:revision>
  <dcterms:created xsi:type="dcterms:W3CDTF">2017-04-27T21:32:02Z</dcterms:created>
  <dcterms:modified xsi:type="dcterms:W3CDTF">2017-04-27T23:22:25Z</dcterms:modified>
</cp:coreProperties>
</file>