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6" r:id="rId15"/>
    <p:sldId id="269" r:id="rId16"/>
    <p:sldId id="272" r:id="rId17"/>
    <p:sldId id="273" r:id="rId18"/>
    <p:sldId id="275" r:id="rId19"/>
    <p:sldId id="277" r:id="rId20"/>
    <p:sldId id="271" r:id="rId21"/>
    <p:sldId id="274" r:id="rId22"/>
    <p:sldId id="278" r:id="rId2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0"/>
    <p:restoredTop sz="94719"/>
  </p:normalViewPr>
  <p:slideViewPr>
    <p:cSldViewPr snapToGrid="0" snapToObjects="1">
      <p:cViewPr>
        <p:scale>
          <a:sx n="97" d="100"/>
          <a:sy n="97" d="100"/>
        </p:scale>
        <p:origin x="1832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28326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98393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8373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357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1094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39141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2344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hape 10"/>
          <p:cNvGrpSpPr/>
          <p:nvPr/>
        </p:nvGrpSpPr>
        <p:grpSpPr>
          <a:xfrm>
            <a:off x="6098378" y="4"/>
            <a:ext cx="3045625" cy="2030570"/>
            <a:chOff x="6098378" y="4"/>
            <a:chExt cx="3045625" cy="2030570"/>
          </a:xfrm>
        </p:grpSpPr>
        <p:sp>
          <p:nvSpPr>
            <p:cNvPr id="11" name="Shape 11"/>
            <p:cNvSpPr/>
            <p:nvPr/>
          </p:nvSpPr>
          <p:spPr>
            <a:xfrm>
              <a:off x="8128803" y="15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" name="Shape 12"/>
            <p:cNvSpPr/>
            <p:nvPr/>
          </p:nvSpPr>
          <p:spPr>
            <a:xfrm flipH="1">
              <a:off x="7113463" y="4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" name="Shape 13"/>
            <p:cNvSpPr/>
            <p:nvPr/>
          </p:nvSpPr>
          <p:spPr>
            <a:xfrm rot="10800000" flipH="1">
              <a:off x="7113588" y="106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" name="Shape 14"/>
            <p:cNvSpPr/>
            <p:nvPr/>
          </p:nvSpPr>
          <p:spPr>
            <a:xfrm rot="10800000">
              <a:off x="6098378" y="96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" name="Shape 15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598088" y="2715912"/>
            <a:ext cx="8222100" cy="432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bg>
      <p:bgPr>
        <a:solidFill>
          <a:schemeClr val="dk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Shape 70"/>
          <p:cNvGrpSpPr/>
          <p:nvPr/>
        </p:nvGrpSpPr>
        <p:grpSpPr>
          <a:xfrm>
            <a:off x="6098378" y="4"/>
            <a:ext cx="3045625" cy="2030570"/>
            <a:chOff x="6098378" y="4"/>
            <a:chExt cx="3045625" cy="2030570"/>
          </a:xfrm>
        </p:grpSpPr>
        <p:sp>
          <p:nvSpPr>
            <p:cNvPr id="71" name="Shape 71"/>
            <p:cNvSpPr/>
            <p:nvPr/>
          </p:nvSpPr>
          <p:spPr>
            <a:xfrm>
              <a:off x="8128803" y="15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2" name="Shape 72"/>
            <p:cNvSpPr/>
            <p:nvPr/>
          </p:nvSpPr>
          <p:spPr>
            <a:xfrm flipH="1">
              <a:off x="7113463" y="4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3" name="Shape 73"/>
            <p:cNvSpPr/>
            <p:nvPr/>
          </p:nvSpPr>
          <p:spPr>
            <a:xfrm rot="10800000" flipH="1">
              <a:off x="7113588" y="106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4" name="Shape 74"/>
            <p:cNvSpPr/>
            <p:nvPr/>
          </p:nvSpPr>
          <p:spPr>
            <a:xfrm rot="10800000">
              <a:off x="6098378" y="96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5" name="Shape 75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311700" y="1256050"/>
            <a:ext cx="8520600" cy="2030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311700" y="3369225"/>
            <a:ext cx="8520600" cy="1281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dk2"/>
                </a:solidFill>
              </a:rPr>
              <a:t>‹#›</a:t>
            </a:fld>
            <a:endParaRPr lang="en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solidFill>
          <a:schemeClr val="dk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Shape 20"/>
          <p:cNvGrpSpPr/>
          <p:nvPr/>
        </p:nvGrpSpPr>
        <p:grpSpPr>
          <a:xfrm>
            <a:off x="6098378" y="4"/>
            <a:ext cx="3045625" cy="2030570"/>
            <a:chOff x="6098378" y="4"/>
            <a:chExt cx="3045625" cy="2030570"/>
          </a:xfrm>
        </p:grpSpPr>
        <p:sp>
          <p:nvSpPr>
            <p:cNvPr id="21" name="Shape 21"/>
            <p:cNvSpPr/>
            <p:nvPr/>
          </p:nvSpPr>
          <p:spPr>
            <a:xfrm>
              <a:off x="8128803" y="15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" name="Shape 22"/>
            <p:cNvSpPr/>
            <p:nvPr/>
          </p:nvSpPr>
          <p:spPr>
            <a:xfrm flipH="1">
              <a:off x="7113463" y="4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" name="Shape 23"/>
            <p:cNvSpPr/>
            <p:nvPr/>
          </p:nvSpPr>
          <p:spPr>
            <a:xfrm rot="10800000" flipH="1">
              <a:off x="7113588" y="106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" name="Shape 24"/>
            <p:cNvSpPr/>
            <p:nvPr/>
          </p:nvSpPr>
          <p:spPr>
            <a:xfrm rot="10800000">
              <a:off x="6098378" y="96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" name="Shape 25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Shape 29"/>
          <p:cNvGrpSpPr/>
          <p:nvPr/>
        </p:nvGrpSpPr>
        <p:grpSpPr>
          <a:xfrm>
            <a:off x="0" y="3903669"/>
            <a:ext cx="9144000" cy="1239925"/>
            <a:chOff x="0" y="3903669"/>
            <a:chExt cx="9144000" cy="1239925"/>
          </a:xfrm>
        </p:grpSpPr>
        <p:sp>
          <p:nvSpPr>
            <p:cNvPr id="30" name="Shape 30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" name="Shape 31"/>
            <p:cNvSpPr/>
            <p:nvPr/>
          </p:nvSpPr>
          <p:spPr>
            <a:xfrm flipH="1">
              <a:off x="6181162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" name="Shape 32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" name="Shape 33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" name="Shape 34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311700" y="1229975"/>
            <a:ext cx="3999900" cy="3339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832400" y="1229975"/>
            <a:ext cx="3999900" cy="3339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dk2"/>
                </a:solidFill>
              </a:rPr>
              <a:t>‹#›</a:t>
            </a:fld>
            <a:endParaRPr lang="en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dk2"/>
                </a:solidFill>
              </a:rPr>
              <a:t>‹#›</a:t>
            </a:fld>
            <a:endParaRPr lang="en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311700" y="1465804"/>
            <a:ext cx="2808000" cy="3103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dk2"/>
                </a:solidFill>
              </a:rPr>
              <a:t>‹#›</a:t>
            </a:fld>
            <a:endParaRPr lang="en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accent4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Shape 51"/>
          <p:cNvGrpSpPr/>
          <p:nvPr/>
        </p:nvGrpSpPr>
        <p:grpSpPr>
          <a:xfrm>
            <a:off x="6098378" y="4"/>
            <a:ext cx="3045625" cy="2030570"/>
            <a:chOff x="6098378" y="4"/>
            <a:chExt cx="3045625" cy="2030570"/>
          </a:xfrm>
        </p:grpSpPr>
        <p:sp>
          <p:nvSpPr>
            <p:cNvPr id="52" name="Shape 52"/>
            <p:cNvSpPr/>
            <p:nvPr/>
          </p:nvSpPr>
          <p:spPr>
            <a:xfrm>
              <a:off x="8128803" y="15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3" name="Shape 53"/>
            <p:cNvSpPr/>
            <p:nvPr/>
          </p:nvSpPr>
          <p:spPr>
            <a:xfrm flipH="1">
              <a:off x="7113463" y="4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4" name="Shape 54"/>
            <p:cNvSpPr/>
            <p:nvPr/>
          </p:nvSpPr>
          <p:spPr>
            <a:xfrm rot="10800000" flipH="1">
              <a:off x="7113588" y="106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5" name="Shape 55"/>
            <p:cNvSpPr/>
            <p:nvPr/>
          </p:nvSpPr>
          <p:spPr>
            <a:xfrm rot="10800000">
              <a:off x="6098378" y="96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6" name="Shape 56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57" name="Shape 57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/>
        </p:nvSpPr>
        <p:spPr>
          <a:xfrm>
            <a:off x="4572000" y="-1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61" name="Shape 61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265500" y="1151100"/>
            <a:ext cx="4045200" cy="1564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269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dk2"/>
                </a:solidFill>
              </a:rPr>
              <a:t>‹#›</a:t>
            </a:fld>
            <a:endParaRPr lang="en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Roboto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tiff"/><Relationship Id="rId5" Type="http://schemas.openxmlformats.org/officeDocument/2006/relationships/image" Target="../media/image17.tiff"/><Relationship Id="rId6" Type="http://schemas.openxmlformats.org/officeDocument/2006/relationships/image" Target="../media/image18.tiff"/><Relationship Id="rId7" Type="http://schemas.openxmlformats.org/officeDocument/2006/relationships/image" Target="../media/image19.tiff"/><Relationship Id="rId8" Type="http://schemas.openxmlformats.org/officeDocument/2006/relationships/image" Target="../media/image20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16.tiff"/><Relationship Id="rId5" Type="http://schemas.openxmlformats.org/officeDocument/2006/relationships/image" Target="../media/image17.tiff"/><Relationship Id="rId6" Type="http://schemas.openxmlformats.org/officeDocument/2006/relationships/image" Target="../media/image18.tiff"/><Relationship Id="rId7" Type="http://schemas.openxmlformats.org/officeDocument/2006/relationships/image" Target="../media/image19.tiff"/><Relationship Id="rId8" Type="http://schemas.openxmlformats.org/officeDocument/2006/relationships/image" Target="../media/image20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16.tiff"/><Relationship Id="rId5" Type="http://schemas.openxmlformats.org/officeDocument/2006/relationships/image" Target="../media/image17.tiff"/><Relationship Id="rId6" Type="http://schemas.openxmlformats.org/officeDocument/2006/relationships/image" Target="../media/image18.tiff"/><Relationship Id="rId7" Type="http://schemas.openxmlformats.org/officeDocument/2006/relationships/image" Target="../media/image19.tiff"/><Relationship Id="rId8" Type="http://schemas.openxmlformats.org/officeDocument/2006/relationships/image" Target="../media/image20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17.tiff"/><Relationship Id="rId5" Type="http://schemas.openxmlformats.org/officeDocument/2006/relationships/image" Target="../media/image18.tiff"/><Relationship Id="rId6" Type="http://schemas.openxmlformats.org/officeDocument/2006/relationships/image" Target="../media/image19.tiff"/><Relationship Id="rId7" Type="http://schemas.openxmlformats.org/officeDocument/2006/relationships/image" Target="../media/image20.tiff"/><Relationship Id="rId8" Type="http://schemas.openxmlformats.org/officeDocument/2006/relationships/image" Target="../media/image16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16.tiff"/><Relationship Id="rId5" Type="http://schemas.openxmlformats.org/officeDocument/2006/relationships/image" Target="../media/image17.tiff"/><Relationship Id="rId6" Type="http://schemas.openxmlformats.org/officeDocument/2006/relationships/image" Target="../media/image18.tiff"/><Relationship Id="rId7" Type="http://schemas.openxmlformats.org/officeDocument/2006/relationships/image" Target="../media/image19.tiff"/><Relationship Id="rId8" Type="http://schemas.openxmlformats.org/officeDocument/2006/relationships/image" Target="../media/image20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16.tiff"/><Relationship Id="rId5" Type="http://schemas.openxmlformats.org/officeDocument/2006/relationships/image" Target="../media/image17.tiff"/><Relationship Id="rId6" Type="http://schemas.openxmlformats.org/officeDocument/2006/relationships/image" Target="../media/image18.tiff"/><Relationship Id="rId7" Type="http://schemas.openxmlformats.org/officeDocument/2006/relationships/image" Target="../media/image19.tiff"/><Relationship Id="rId8" Type="http://schemas.openxmlformats.org/officeDocument/2006/relationships/image" Target="../media/image20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16.tiff"/><Relationship Id="rId5" Type="http://schemas.openxmlformats.org/officeDocument/2006/relationships/image" Target="../media/image17.tiff"/><Relationship Id="rId6" Type="http://schemas.openxmlformats.org/officeDocument/2006/relationships/image" Target="../media/image18.tiff"/><Relationship Id="rId7" Type="http://schemas.openxmlformats.org/officeDocument/2006/relationships/image" Target="../media/image19.tiff"/><Relationship Id="rId8" Type="http://schemas.openxmlformats.org/officeDocument/2006/relationships/image" Target="../media/image20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16.tiff"/><Relationship Id="rId5" Type="http://schemas.openxmlformats.org/officeDocument/2006/relationships/image" Target="../media/image17.tiff"/><Relationship Id="rId6" Type="http://schemas.openxmlformats.org/officeDocument/2006/relationships/image" Target="../media/image18.tiff"/><Relationship Id="rId7" Type="http://schemas.openxmlformats.org/officeDocument/2006/relationships/image" Target="../media/image19.tiff"/><Relationship Id="rId8" Type="http://schemas.openxmlformats.org/officeDocument/2006/relationships/image" Target="../media/image20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latin typeface="+mj-lt"/>
              </a:rPr>
              <a:t>DOCUMENT UNIQUE</a:t>
            </a:r>
          </a:p>
        </p:txBody>
      </p:sp>
      <p:sp>
        <p:nvSpPr>
          <p:cNvPr id="86" name="Shape 86"/>
          <p:cNvSpPr txBox="1">
            <a:spLocks noGrp="1"/>
          </p:cNvSpPr>
          <p:nvPr>
            <p:ph type="subTitle" idx="1"/>
          </p:nvPr>
        </p:nvSpPr>
        <p:spPr>
          <a:xfrm>
            <a:off x="598088" y="2715912"/>
            <a:ext cx="8222100" cy="432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latin typeface="+mn-lt"/>
              </a:rPr>
              <a:t>TP JUS DE POMME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</a:t>
            </a:fld>
            <a:endParaRPr lang="e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>
            <a:spLocks noGrp="1"/>
          </p:cNvSpPr>
          <p:nvPr>
            <p:ph type="title"/>
          </p:nvPr>
        </p:nvSpPr>
        <p:spPr>
          <a:xfrm>
            <a:off x="205683" y="288615"/>
            <a:ext cx="8520600" cy="60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latin typeface="Gill Sans" charset="0"/>
                <a:ea typeface="Gill Sans" charset="0"/>
                <a:cs typeface="Gill Sans" charset="0"/>
              </a:rPr>
              <a:t>Filtration </a:t>
            </a:r>
          </a:p>
        </p:txBody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245440" y="909667"/>
            <a:ext cx="8520600" cy="3339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latin typeface="Gill Sans" charset="0"/>
                <a:ea typeface="Gill Sans" charset="0"/>
                <a:cs typeface="Gill Sans" charset="0"/>
              </a:rPr>
              <a:t>On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utilise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le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filtre-presse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avec 15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filtres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en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cellulose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spéciales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jus de pommes. </a:t>
            </a:r>
          </a:p>
          <a:p>
            <a:pPr lvl="0">
              <a:spcBef>
                <a:spcPts val="0"/>
              </a:spcBef>
              <a:buNone/>
            </a:pP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Permet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de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séparer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les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impuretés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 après le collage pour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avoir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un jus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bien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clair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et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jaune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. </a:t>
            </a:r>
          </a:p>
          <a:p>
            <a:pPr lvl="0">
              <a:spcBef>
                <a:spcPts val="0"/>
              </a:spcBef>
              <a:buNone/>
            </a:pPr>
            <a:endParaRPr lang="fr-FR" dirty="0" smtClean="0">
              <a:latin typeface="Gill Sans" charset="0"/>
              <a:ea typeface="Gill Sans" charset="0"/>
              <a:cs typeface="Gill Sans" charset="0"/>
            </a:endParaRPr>
          </a:p>
          <a:p>
            <a:pPr lvl="0">
              <a:spcBef>
                <a:spcPts val="0"/>
              </a:spcBef>
              <a:buNone/>
            </a:pPr>
            <a:r>
              <a:rPr lang="en" dirty="0" err="1" smtClean="0">
                <a:latin typeface="Gill Sans" charset="0"/>
                <a:ea typeface="Gill Sans" charset="0"/>
                <a:cs typeface="Gill Sans" charset="0"/>
              </a:rPr>
              <a:t>Extrait</a:t>
            </a:r>
            <a:r>
              <a:rPr lang="en" dirty="0" smtClean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sec après filtration : 12 %</a:t>
            </a:r>
            <a:br>
              <a:rPr lang="en" dirty="0">
                <a:latin typeface="Gill Sans" charset="0"/>
                <a:ea typeface="Gill Sans" charset="0"/>
                <a:cs typeface="Gill Sans" charset="0"/>
              </a:rPr>
            </a:br>
            <a:endParaRPr lang="fr-FR" dirty="0" smtClean="0">
              <a:latin typeface="Gill Sans" charset="0"/>
              <a:ea typeface="Gill Sans" charset="0"/>
              <a:cs typeface="Gill Sans" charset="0"/>
            </a:endParaRPr>
          </a:p>
          <a:p>
            <a:pPr lvl="0">
              <a:spcBef>
                <a:spcPts val="0"/>
              </a:spcBef>
              <a:buNone/>
            </a:pPr>
            <a:r>
              <a:rPr lang="en" dirty="0" err="1" smtClean="0">
                <a:latin typeface="Gill Sans" charset="0"/>
                <a:ea typeface="Gill Sans" charset="0"/>
                <a:cs typeface="Gill Sans" charset="0"/>
              </a:rPr>
              <a:t>Densité</a:t>
            </a:r>
            <a:r>
              <a:rPr lang="en" dirty="0" smtClean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du jus après filtration : 1.5</a:t>
            </a:r>
          </a:p>
          <a:p>
            <a:pPr lvl="0">
              <a:spcBef>
                <a:spcPts val="0"/>
              </a:spcBef>
              <a:buNone/>
            </a:pPr>
            <a:endParaRPr dirty="0">
              <a:latin typeface="Gill Sans" charset="0"/>
              <a:ea typeface="Gill Sans" charset="0"/>
              <a:cs typeface="Gill Sans" charset="0"/>
            </a:endParaRPr>
          </a:p>
        </p:txBody>
      </p:sp>
      <p:pic>
        <p:nvPicPr>
          <p:cNvPr id="152" name="Shape 1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5330" y="1909330"/>
            <a:ext cx="3649384" cy="1947053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Gill Sans" charset="0"/>
                <a:ea typeface="Gill Sans" charset="0"/>
                <a:cs typeface="Gill Sans" charset="0"/>
              </a:rPr>
              <a:t>Pasteurisation</a:t>
            </a:r>
          </a:p>
        </p:txBody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latin typeface="Gill Sans" charset="0"/>
                <a:ea typeface="Gill Sans" charset="0"/>
                <a:cs typeface="Gill Sans" charset="0"/>
              </a:rPr>
              <a:t>pH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avant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filtration = 4 </a:t>
            </a:r>
          </a:p>
          <a:p>
            <a:pPr lvl="0">
              <a:spcBef>
                <a:spcPts val="0"/>
              </a:spcBef>
              <a:buNone/>
            </a:pP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Température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de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pasteurisation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= 85 °C</a:t>
            </a:r>
          </a:p>
          <a:p>
            <a:pPr lvl="0">
              <a:spcBef>
                <a:spcPts val="0"/>
              </a:spcBef>
              <a:buNone/>
            </a:pP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Durée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de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pasteurisation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= 25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secondes</a:t>
            </a:r>
            <a:endParaRPr lang="en" dirty="0">
              <a:latin typeface="Gill Sans" charset="0"/>
              <a:ea typeface="Gill Sans" charset="0"/>
              <a:cs typeface="Gill Sans" charset="0"/>
            </a:endParaRPr>
          </a:p>
          <a:p>
            <a:pPr lvl="0">
              <a:spcBef>
                <a:spcPts val="0"/>
              </a:spcBef>
              <a:buNone/>
            </a:pPr>
            <a:endParaRPr dirty="0">
              <a:latin typeface="Gill Sans" charset="0"/>
              <a:ea typeface="Gill Sans" charset="0"/>
              <a:cs typeface="Gill Sans" charset="0"/>
            </a:endParaRPr>
          </a:p>
        </p:txBody>
      </p:sp>
      <p:pic>
        <p:nvPicPr>
          <p:cNvPr id="159" name="Shape 1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0060" y="1017800"/>
            <a:ext cx="3350651" cy="2513002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Embouteillage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et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produit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fini</a:t>
            </a:r>
            <a:endParaRPr lang="en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Embouteillage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à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chaud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en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bouteille</a:t>
            </a:r>
            <a:endParaRPr lang="en" dirty="0">
              <a:latin typeface="Gill Sans" charset="0"/>
              <a:ea typeface="Gill Sans" charset="0"/>
              <a:cs typeface="Gill Sans" charset="0"/>
            </a:endParaRPr>
          </a:p>
          <a:p>
            <a:pPr lvl="0">
              <a:spcBef>
                <a:spcPts val="0"/>
              </a:spcBef>
              <a:buNone/>
            </a:pP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Nombre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de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bouteilles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: 10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soit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environs 10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litres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= 15 kilos de jus de pommes</a:t>
            </a:r>
            <a:br>
              <a:rPr lang="en" dirty="0">
                <a:latin typeface="Gill Sans" charset="0"/>
                <a:ea typeface="Gill Sans" charset="0"/>
                <a:cs typeface="Gill Sans" charset="0"/>
              </a:rPr>
            </a:b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Rendement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: 30 %</a:t>
            </a:r>
            <a:br>
              <a:rPr lang="en" dirty="0">
                <a:latin typeface="Gill Sans" charset="0"/>
                <a:ea typeface="Gill Sans" charset="0"/>
                <a:cs typeface="Gill Sans" charset="0"/>
              </a:rPr>
            </a:b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Nombre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de kg de pommes pour faire un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litre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de jus = 5 kg de pommes</a:t>
            </a:r>
            <a:br>
              <a:rPr lang="en" dirty="0">
                <a:latin typeface="Gill Sans" charset="0"/>
                <a:ea typeface="Gill Sans" charset="0"/>
                <a:cs typeface="Gill Sans" charset="0"/>
              </a:rPr>
            </a:b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Couleur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du jus :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jaune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claire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/>
            </a:r>
            <a:br>
              <a:rPr lang="en" dirty="0">
                <a:latin typeface="Gill Sans" charset="0"/>
                <a:ea typeface="Gill Sans" charset="0"/>
                <a:cs typeface="Gill Sans" charset="0"/>
              </a:rPr>
            </a:b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Clarté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du jus : ⅖</a:t>
            </a:r>
            <a:br>
              <a:rPr lang="en" dirty="0">
                <a:latin typeface="Gill Sans" charset="0"/>
                <a:ea typeface="Gill Sans" charset="0"/>
                <a:cs typeface="Gill Sans" charset="0"/>
              </a:rPr>
            </a:br>
            <a:r>
              <a:rPr lang="en" dirty="0">
                <a:latin typeface="Gill Sans" charset="0"/>
                <a:ea typeface="Gill Sans" charset="0"/>
                <a:cs typeface="Gill Sans" charset="0"/>
              </a:rPr>
              <a:t>Gout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sucré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: ⅖</a:t>
            </a:r>
            <a:br>
              <a:rPr lang="en" dirty="0">
                <a:latin typeface="Gill Sans" charset="0"/>
                <a:ea typeface="Gill Sans" charset="0"/>
                <a:cs typeface="Gill Sans" charset="0"/>
              </a:rPr>
            </a:br>
            <a:r>
              <a:rPr lang="en" dirty="0">
                <a:latin typeface="Gill Sans" charset="0"/>
                <a:ea typeface="Gill Sans" charset="0"/>
                <a:cs typeface="Gill Sans" charset="0"/>
              </a:rPr>
              <a:t>Gout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acide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 :⅕</a:t>
            </a:r>
            <a:br>
              <a:rPr lang="en" dirty="0">
                <a:latin typeface="Gill Sans" charset="0"/>
                <a:ea typeface="Gill Sans" charset="0"/>
                <a:cs typeface="Gill Sans" charset="0"/>
              </a:rPr>
            </a:b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Arome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de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pomme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: ⅘ </a:t>
            </a:r>
          </a:p>
          <a:p>
            <a:pPr lvl="0">
              <a:spcBef>
                <a:spcPts val="0"/>
              </a:spcBef>
              <a:buNone/>
            </a:pPr>
            <a:endParaRPr dirty="0">
              <a:latin typeface="Gill Sans" charset="0"/>
              <a:ea typeface="Gill Sans" charset="0"/>
              <a:cs typeface="Gill Sans" charset="0"/>
            </a:endParaRPr>
          </a:p>
        </p:txBody>
      </p:sp>
      <p:pic>
        <p:nvPicPr>
          <p:cNvPr id="166" name="Shape 1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7754" y="2814450"/>
            <a:ext cx="3256298" cy="1850315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Qu’est-ce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que le Document Unique ?</a:t>
            </a:r>
          </a:p>
        </p:txBody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C’est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un document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obligatoire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d’évaluation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des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risques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" dirty="0" err="1" smtClean="0">
                <a:latin typeface="Gill Sans" charset="0"/>
                <a:ea typeface="Gill Sans" charset="0"/>
                <a:cs typeface="Gill Sans" charset="0"/>
              </a:rPr>
              <a:t>professionnels</a:t>
            </a:r>
            <a:r>
              <a:rPr lang="fr-FR" dirty="0" smtClean="0">
                <a:latin typeface="Gill Sans" charset="0"/>
                <a:ea typeface="Gill Sans" charset="0"/>
                <a:cs typeface="Gill Sans" charset="0"/>
              </a:rPr>
              <a:t>.</a:t>
            </a:r>
            <a:endParaRPr lang="en" dirty="0">
              <a:latin typeface="Gill Sans" charset="0"/>
              <a:ea typeface="Gill Sans" charset="0"/>
              <a:cs typeface="Gill Sans" charset="0"/>
            </a:endParaRPr>
          </a:p>
          <a:p>
            <a:pPr lvl="0">
              <a:spcBef>
                <a:spcPts val="0"/>
              </a:spcBef>
              <a:buNone/>
            </a:pPr>
            <a:r>
              <a:rPr lang="fr-FR" dirty="0" smtClean="0">
                <a:latin typeface="Gill Sans" charset="0"/>
                <a:ea typeface="Gill Sans" charset="0"/>
                <a:cs typeface="Gill Sans" charset="0"/>
              </a:rPr>
              <a:t>Il</a:t>
            </a:r>
            <a:r>
              <a:rPr lang="en" dirty="0" smtClean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fr-FR" dirty="0" smtClean="0">
                <a:latin typeface="Gill Sans" charset="0"/>
                <a:ea typeface="Gill Sans" charset="0"/>
                <a:cs typeface="Gill Sans" charset="0"/>
              </a:rPr>
              <a:t>nécessite</a:t>
            </a:r>
            <a:r>
              <a:rPr lang="en" dirty="0" smtClean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un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inventaire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et un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classement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des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risques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. </a:t>
            </a:r>
          </a:p>
          <a:p>
            <a:pPr lvl="0">
              <a:spcBef>
                <a:spcPts val="0"/>
              </a:spcBef>
              <a:buNone/>
            </a:pPr>
            <a:r>
              <a:rPr lang="en" dirty="0">
                <a:latin typeface="Gill Sans" charset="0"/>
                <a:ea typeface="Gill Sans" charset="0"/>
                <a:cs typeface="Gill Sans" charset="0"/>
              </a:rPr>
              <a:t>Le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classement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doit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prendre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en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compte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des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critères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tels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que la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gravité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de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l’accident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, le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nombre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de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salariés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concernés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et la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fréquence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d’apparition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du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risque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. </a:t>
            </a:r>
          </a:p>
          <a:p>
            <a:pPr lvl="0">
              <a:spcBef>
                <a:spcPts val="0"/>
              </a:spcBef>
              <a:buNone/>
            </a:pPr>
            <a:r>
              <a:rPr lang="fr-FR" dirty="0" smtClean="0">
                <a:latin typeface="Gill Sans" charset="0"/>
                <a:ea typeface="Gill Sans" charset="0"/>
                <a:cs typeface="Gill Sans" charset="0"/>
              </a:rPr>
              <a:t>Les </a:t>
            </a:r>
            <a:r>
              <a:rPr lang="fr-FR" dirty="0">
                <a:latin typeface="Gill Sans" charset="0"/>
                <a:ea typeface="Gill Sans" charset="0"/>
                <a:cs typeface="Gill Sans" charset="0"/>
              </a:rPr>
              <a:t>r</a:t>
            </a:r>
            <a:r>
              <a:rPr lang="en" dirty="0" err="1" smtClean="0">
                <a:latin typeface="Gill Sans" charset="0"/>
                <a:ea typeface="Gill Sans" charset="0"/>
                <a:cs typeface="Gill Sans" charset="0"/>
              </a:rPr>
              <a:t>isques</a:t>
            </a:r>
            <a:r>
              <a:rPr lang="en" dirty="0" smtClean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peuvent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être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" dirty="0" smtClean="0">
                <a:latin typeface="Gill Sans" charset="0"/>
                <a:ea typeface="Gill Sans" charset="0"/>
                <a:cs typeface="Gill Sans" charset="0"/>
              </a:rPr>
              <a:t>: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chimiques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, physiques,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psychosociaux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...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396146" y="533751"/>
            <a:ext cx="25202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RISQUES LIÉS AUX </a:t>
            </a:r>
          </a:p>
          <a:p>
            <a:r>
              <a:rPr lang="fr-FR" b="1" dirty="0" smtClean="0">
                <a:solidFill>
                  <a:srgbClr val="00B050"/>
                </a:solidFill>
              </a:rPr>
              <a:t>AMBIANCES THERMIQUES</a:t>
            </a:r>
            <a:endParaRPr lang="fr-FR" b="1" dirty="0">
              <a:solidFill>
                <a:srgbClr val="00B05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785"/>
            <a:ext cx="1396146" cy="138915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250" y="1295750"/>
            <a:ext cx="2952750" cy="269403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384536" y="1981200"/>
            <a:ext cx="2560316" cy="395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00" dirty="0" smtClean="0">
                <a:solidFill>
                  <a:schemeClr val="bg1"/>
                </a:solidFill>
                <a:latin typeface="Zapfino" charset="0"/>
                <a:ea typeface="Zapfino" charset="0"/>
                <a:cs typeface="Zapfino" charset="0"/>
              </a:rPr>
              <a:t>ACTION À METTRE EN PLACE</a:t>
            </a:r>
            <a:endParaRPr lang="fr-FR" sz="700" dirty="0">
              <a:solidFill>
                <a:schemeClr val="bg1"/>
              </a:solidFill>
              <a:latin typeface="Zapfino" charset="0"/>
              <a:ea typeface="Zapfino" charset="0"/>
              <a:cs typeface="Zapfino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671" y="1568668"/>
            <a:ext cx="446314" cy="436148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745135" y="1519410"/>
            <a:ext cx="3233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Gill Sans" charset="0"/>
                <a:ea typeface="Gill Sans" charset="0"/>
                <a:cs typeface="Gill Sans" charset="0"/>
              </a:rPr>
              <a:t>Unité de travail</a:t>
            </a:r>
            <a:endParaRPr lang="fr-FR" sz="1600" b="1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68610" y="1745533"/>
            <a:ext cx="3233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Gill Sans" charset="0"/>
                <a:ea typeface="Gill Sans" charset="0"/>
                <a:cs typeface="Gill Sans" charset="0"/>
              </a:rPr>
              <a:t>Entrepôt frigorifique</a:t>
            </a:r>
            <a:endParaRPr lang="fr-FR" sz="1600" dirty="0">
              <a:latin typeface="Gill Sans" charset="0"/>
              <a:ea typeface="Gill Sans" charset="0"/>
              <a:cs typeface="Gill Sans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899" y="2376758"/>
            <a:ext cx="547809" cy="36493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241" y="3008502"/>
            <a:ext cx="563185" cy="476429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745135" y="2232494"/>
            <a:ext cx="3233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Gill Sans" charset="0"/>
                <a:ea typeface="Gill Sans" charset="0"/>
                <a:cs typeface="Gill Sans" charset="0"/>
              </a:rPr>
              <a:t>Situations dangereuses</a:t>
            </a:r>
            <a:endParaRPr lang="fr-FR" sz="1600" b="1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774707" y="2424138"/>
            <a:ext cx="4286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Gill Sans" charset="0"/>
                <a:ea typeface="Gill Sans" charset="0"/>
                <a:cs typeface="Gill Sans" charset="0"/>
              </a:rPr>
              <a:t>Pièce froide et contraintes posturales </a:t>
            </a:r>
            <a:r>
              <a:rPr lang="fr-FR" sz="1600" smtClean="0">
                <a:latin typeface="Gill Sans" charset="0"/>
                <a:ea typeface="Gill Sans" charset="0"/>
                <a:cs typeface="Gill Sans" charset="0"/>
              </a:rPr>
              <a:t>des préparateurs de caisse</a:t>
            </a:r>
            <a:endParaRPr lang="fr-FR" sz="160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743434" y="2922097"/>
            <a:ext cx="3233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Gill Sans" charset="0"/>
                <a:ea typeface="Gill Sans" charset="0"/>
                <a:cs typeface="Gill Sans" charset="0"/>
              </a:rPr>
              <a:t>Risque identifié</a:t>
            </a:r>
            <a:endParaRPr lang="fr-FR" sz="1600" b="1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797321" y="3198003"/>
            <a:ext cx="53922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Gill Sans" charset="0"/>
                <a:ea typeface="Gill Sans" charset="0"/>
                <a:cs typeface="Gill Sans" charset="0"/>
              </a:rPr>
              <a:t>Fatigue, refroidissement du corps</a:t>
            </a:r>
            <a:r>
              <a:rPr lang="fr-FR" sz="1600" smtClean="0">
                <a:latin typeface="Gill Sans" charset="0"/>
                <a:ea typeface="Gill Sans" charset="0"/>
                <a:cs typeface="Gill Sans" charset="0"/>
              </a:rPr>
              <a:t>, déchirements musculaires</a:t>
            </a:r>
            <a:endParaRPr lang="fr-FR" sz="1600" dirty="0">
              <a:latin typeface="Gill Sans" charset="0"/>
              <a:ea typeface="Gill Sans" charset="0"/>
              <a:cs typeface="Gill Sans" charset="0"/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301" y="3751745"/>
            <a:ext cx="555419" cy="406598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745135" y="3674750"/>
            <a:ext cx="3233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Gill Sans" charset="0"/>
                <a:ea typeface="Gill Sans" charset="0"/>
                <a:cs typeface="Gill Sans" charset="0"/>
              </a:rPr>
              <a:t>Statistiques réels</a:t>
            </a:r>
            <a:endParaRPr lang="fr-FR" sz="1600" b="1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807247" y="3900873"/>
            <a:ext cx="3233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Gill Sans" charset="0"/>
                <a:ea typeface="Gill Sans" charset="0"/>
                <a:cs typeface="Gill Sans" charset="0"/>
              </a:rPr>
              <a:t>Absence de statistique</a:t>
            </a:r>
            <a:endParaRPr lang="fr-FR" sz="160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6341196" y="2291154"/>
            <a:ext cx="2732547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 smtClean="0">
                <a:solidFill>
                  <a:schemeClr val="bg1"/>
                </a:solidFill>
                <a:latin typeface="Zapfino" charset="0"/>
                <a:ea typeface="Zapfino" charset="0"/>
                <a:cs typeface="Zapfino" charset="0"/>
              </a:rPr>
              <a:t>Vérification régulière des équipements </a:t>
            </a:r>
          </a:p>
          <a:p>
            <a:r>
              <a:rPr lang="fr-FR" sz="900" b="1" dirty="0">
                <a:solidFill>
                  <a:schemeClr val="bg1"/>
                </a:solidFill>
                <a:latin typeface="Zapfino" charset="0"/>
                <a:ea typeface="Zapfino" charset="0"/>
                <a:cs typeface="Zapfino" charset="0"/>
              </a:rPr>
              <a:t>d</a:t>
            </a:r>
            <a:r>
              <a:rPr lang="fr-FR" sz="900" b="1" dirty="0" smtClean="0">
                <a:solidFill>
                  <a:schemeClr val="bg1"/>
                </a:solidFill>
                <a:latin typeface="Zapfino" charset="0"/>
                <a:ea typeface="Zapfino" charset="0"/>
                <a:cs typeface="Zapfino" charset="0"/>
              </a:rPr>
              <a:t>e travail</a:t>
            </a:r>
            <a:endParaRPr lang="fr-FR" sz="900" b="1" dirty="0">
              <a:solidFill>
                <a:schemeClr val="bg1"/>
              </a:solidFill>
              <a:latin typeface="Zapfino" charset="0"/>
              <a:ea typeface="Zapfino" charset="0"/>
              <a:cs typeface="Zapfino" charset="0"/>
            </a:endParaRPr>
          </a:p>
        </p:txBody>
      </p:sp>
      <p:sp>
        <p:nvSpPr>
          <p:cNvPr id="21" name="Espace réservé du numéro de diapositive 20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9397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261042" y="386265"/>
            <a:ext cx="22012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RISQUES D’ACCIDENT </a:t>
            </a:r>
          </a:p>
          <a:p>
            <a:r>
              <a:rPr lang="fr-FR" b="1" dirty="0" smtClean="0">
                <a:solidFill>
                  <a:srgbClr val="00B050"/>
                </a:solidFill>
              </a:rPr>
              <a:t>DE PLAIN-PIED</a:t>
            </a:r>
            <a:endParaRPr lang="fr-FR" b="1" dirty="0">
              <a:solidFill>
                <a:srgbClr val="00B05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1042" cy="129575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250" y="1295750"/>
            <a:ext cx="2952750" cy="269403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384536" y="1981200"/>
            <a:ext cx="2560316" cy="395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00" dirty="0" smtClean="0">
                <a:solidFill>
                  <a:schemeClr val="bg1"/>
                </a:solidFill>
                <a:latin typeface="Zapfino" charset="0"/>
                <a:ea typeface="Zapfino" charset="0"/>
                <a:cs typeface="Zapfino" charset="0"/>
              </a:rPr>
              <a:t>ACTION À METTRE EN PLACE</a:t>
            </a:r>
            <a:endParaRPr lang="fr-FR" sz="700" dirty="0">
              <a:solidFill>
                <a:schemeClr val="bg1"/>
              </a:solidFill>
              <a:latin typeface="Zapfino" charset="0"/>
              <a:ea typeface="Zapfino" charset="0"/>
              <a:cs typeface="Zapfino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671" y="1568668"/>
            <a:ext cx="446314" cy="436148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745135" y="1519410"/>
            <a:ext cx="3233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Gill Sans" charset="0"/>
                <a:ea typeface="Gill Sans" charset="0"/>
                <a:cs typeface="Gill Sans" charset="0"/>
              </a:rPr>
              <a:t>Unité de travail</a:t>
            </a:r>
            <a:endParaRPr lang="fr-FR" sz="1600" b="1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752817" y="1745533"/>
            <a:ext cx="3233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Gill Sans" charset="0"/>
                <a:ea typeface="Gill Sans" charset="0"/>
                <a:cs typeface="Gill Sans" charset="0"/>
              </a:rPr>
              <a:t>Poste broyeur fruit</a:t>
            </a:r>
            <a:endParaRPr lang="fr-FR" sz="1600" dirty="0">
              <a:latin typeface="Gill Sans" charset="0"/>
              <a:ea typeface="Gill Sans" charset="0"/>
              <a:cs typeface="Gill Sans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899" y="2376758"/>
            <a:ext cx="547809" cy="36493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241" y="3008502"/>
            <a:ext cx="563185" cy="476429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745135" y="2232494"/>
            <a:ext cx="3233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Gill Sans" charset="0"/>
                <a:ea typeface="Gill Sans" charset="0"/>
                <a:cs typeface="Gill Sans" charset="0"/>
              </a:rPr>
              <a:t>Situations dangereuses</a:t>
            </a:r>
            <a:endParaRPr lang="fr-FR" sz="1600" b="1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774708" y="2462775"/>
            <a:ext cx="4029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Gill Sans" charset="0"/>
                <a:ea typeface="Gill Sans" charset="0"/>
                <a:cs typeface="Gill Sans" charset="0"/>
              </a:rPr>
              <a:t>Sol glissant dû à l’humidité ou </a:t>
            </a:r>
            <a:r>
              <a:rPr lang="fr-FR" sz="1600" smtClean="0">
                <a:latin typeface="Gill Sans" charset="0"/>
                <a:ea typeface="Gill Sans" charset="0"/>
                <a:cs typeface="Gill Sans" charset="0"/>
              </a:rPr>
              <a:t>au nettoyage</a:t>
            </a:r>
            <a:endParaRPr lang="fr-FR" sz="160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743434" y="2922097"/>
            <a:ext cx="3233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Gill Sans" charset="0"/>
                <a:ea typeface="Gill Sans" charset="0"/>
                <a:cs typeface="Gill Sans" charset="0"/>
              </a:rPr>
              <a:t>Risque identifié</a:t>
            </a:r>
            <a:endParaRPr lang="fr-FR" sz="1600" b="1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757565" y="3172245"/>
            <a:ext cx="3233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Gill Sans" charset="0"/>
                <a:ea typeface="Gill Sans" charset="0"/>
                <a:cs typeface="Gill Sans" charset="0"/>
              </a:rPr>
              <a:t>Chute</a:t>
            </a:r>
            <a:endParaRPr lang="fr-FR" sz="1600" dirty="0">
              <a:latin typeface="Gill Sans" charset="0"/>
              <a:ea typeface="Gill Sans" charset="0"/>
              <a:cs typeface="Gill Sans" charset="0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301" y="3751745"/>
            <a:ext cx="555419" cy="406598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745135" y="3674750"/>
            <a:ext cx="3233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Gill Sans" charset="0"/>
                <a:ea typeface="Gill Sans" charset="0"/>
                <a:cs typeface="Gill Sans" charset="0"/>
              </a:rPr>
              <a:t>Statistiques réels</a:t>
            </a:r>
            <a:endParaRPr lang="fr-FR" sz="1600" b="1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797321" y="3872344"/>
            <a:ext cx="58224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Gill Sans" charset="0"/>
                <a:ea typeface="Gill Sans" charset="0"/>
                <a:cs typeface="Gill Sans" charset="0"/>
              </a:rPr>
              <a:t>Les accidents de plain pied ont </a:t>
            </a:r>
            <a:r>
              <a:rPr lang="fr-FR" sz="1600" dirty="0" err="1">
                <a:latin typeface="Gill Sans" charset="0"/>
                <a:ea typeface="Gill Sans" charset="0"/>
                <a:cs typeface="Gill Sans" charset="0"/>
              </a:rPr>
              <a:t>représente</a:t>
            </a:r>
            <a:r>
              <a:rPr lang="fr-FR" sz="1600" dirty="0">
                <a:latin typeface="Gill Sans" charset="0"/>
                <a:ea typeface="Gill Sans" charset="0"/>
                <a:cs typeface="Gill Sans" charset="0"/>
              </a:rPr>
              <a:t>́ 24 % des </a:t>
            </a:r>
            <a:r>
              <a:rPr lang="fr-FR" sz="1600" dirty="0" smtClean="0">
                <a:latin typeface="Gill Sans" charset="0"/>
                <a:ea typeface="Gill Sans" charset="0"/>
                <a:cs typeface="Gill Sans" charset="0"/>
              </a:rPr>
              <a:t>accidents du </a:t>
            </a:r>
            <a:r>
              <a:rPr lang="fr-FR" sz="1600" dirty="0">
                <a:latin typeface="Gill Sans" charset="0"/>
                <a:ea typeface="Gill Sans" charset="0"/>
                <a:cs typeface="Gill Sans" charset="0"/>
              </a:rPr>
              <a:t>travail avec </a:t>
            </a:r>
            <a:r>
              <a:rPr lang="fr-FR" sz="1600" dirty="0" err="1">
                <a:latin typeface="Gill Sans" charset="0"/>
                <a:ea typeface="Gill Sans" charset="0"/>
                <a:cs typeface="Gill Sans" charset="0"/>
              </a:rPr>
              <a:t>arrêt</a:t>
            </a:r>
            <a:r>
              <a:rPr lang="fr-FR" sz="1600" dirty="0">
                <a:latin typeface="Gill Sans" charset="0"/>
                <a:ea typeface="Gill Sans" charset="0"/>
                <a:cs typeface="Gill Sans" charset="0"/>
              </a:rPr>
              <a:t> et 23 % des accidents ayant </a:t>
            </a:r>
            <a:r>
              <a:rPr lang="fr-FR" sz="1600" dirty="0" err="1">
                <a:latin typeface="Gill Sans" charset="0"/>
                <a:ea typeface="Gill Sans" charset="0"/>
                <a:cs typeface="Gill Sans" charset="0"/>
              </a:rPr>
              <a:t>entraîne</a:t>
            </a:r>
            <a:r>
              <a:rPr lang="fr-FR" sz="1600" dirty="0">
                <a:latin typeface="Gill Sans" charset="0"/>
                <a:ea typeface="Gill Sans" charset="0"/>
                <a:cs typeface="Gill Sans" charset="0"/>
              </a:rPr>
              <a:t>́ des </a:t>
            </a:r>
            <a:r>
              <a:rPr lang="fr-FR" sz="1600" dirty="0" err="1">
                <a:latin typeface="Gill Sans" charset="0"/>
                <a:ea typeface="Gill Sans" charset="0"/>
                <a:cs typeface="Gill Sans" charset="0"/>
              </a:rPr>
              <a:t>séquelles</a:t>
            </a:r>
            <a:r>
              <a:rPr lang="fr-FR" sz="1600" dirty="0">
                <a:latin typeface="Gill Sans" charset="0"/>
                <a:ea typeface="Gill Sans" charset="0"/>
                <a:cs typeface="Gill Sans" charset="0"/>
              </a:rPr>
              <a:t> permanentes. </a:t>
            </a:r>
            <a:r>
              <a:rPr lang="fr-FR" sz="1600" dirty="0" smtClean="0">
                <a:latin typeface="Gill Sans" charset="0"/>
                <a:ea typeface="Gill Sans" charset="0"/>
                <a:cs typeface="Gill Sans" charset="0"/>
              </a:rPr>
              <a:t>16 </a:t>
            </a:r>
            <a:r>
              <a:rPr lang="fr-FR" sz="1600" dirty="0">
                <a:latin typeface="Gill Sans" charset="0"/>
                <a:ea typeface="Gill Sans" charset="0"/>
                <a:cs typeface="Gill Sans" charset="0"/>
              </a:rPr>
              <a:t>personnes en sont mortes. </a:t>
            </a:r>
            <a:endParaRPr lang="fr-FR" sz="1600" dirty="0">
              <a:latin typeface="Gill Sans" charset="0"/>
              <a:ea typeface="Gill Sans" charset="0"/>
              <a:cs typeface="Gill Sans" charset="0"/>
            </a:endParaRPr>
          </a:p>
          <a:p>
            <a:r>
              <a:rPr lang="fr-FR" sz="1600" dirty="0">
                <a:latin typeface="Gill Sans" charset="0"/>
                <a:ea typeface="Gill Sans" charset="0"/>
                <a:cs typeface="Gill Sans" charset="0"/>
              </a:rPr>
              <a:t>(Source : INRS 2011). </a:t>
            </a:r>
            <a:endParaRPr lang="fr-FR" sz="160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6454517" y="2240355"/>
            <a:ext cx="2604585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>
                <a:solidFill>
                  <a:schemeClr val="bg1"/>
                </a:solidFill>
                <a:latin typeface="Zapfino" charset="0"/>
                <a:ea typeface="Zapfino" charset="0"/>
                <a:cs typeface="Zapfino" charset="0"/>
              </a:rPr>
              <a:t>Utiliser des chaussures de sécurité pour éviter les glissades</a:t>
            </a:r>
            <a:endParaRPr lang="fr-FR" sz="900" dirty="0">
              <a:solidFill>
                <a:schemeClr val="bg1"/>
              </a:solidFill>
              <a:latin typeface="Zapfino" charset="0"/>
              <a:ea typeface="Zapfino" charset="0"/>
              <a:cs typeface="Zapfino" charset="0"/>
            </a:endParaRPr>
          </a:p>
        </p:txBody>
      </p:sp>
      <p:sp>
        <p:nvSpPr>
          <p:cNvPr id="20" name="Espace réservé du numéro de diapositive 19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471795" y="487859"/>
            <a:ext cx="36279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RISQUES LIÉS AUX </a:t>
            </a:r>
          </a:p>
          <a:p>
            <a:r>
              <a:rPr lang="fr-FR" b="1" dirty="0" smtClean="0">
                <a:solidFill>
                  <a:srgbClr val="00B050"/>
                </a:solidFill>
              </a:rPr>
              <a:t>ÉQUIPEMENTS/MACHINES DE TRAVAIL</a:t>
            </a:r>
            <a:endParaRPr lang="fr-FR" b="1" dirty="0">
              <a:solidFill>
                <a:srgbClr val="00B05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71795" cy="149893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250" y="1295750"/>
            <a:ext cx="2952750" cy="2694037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384536" y="1981200"/>
            <a:ext cx="2560316" cy="395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00" dirty="0" smtClean="0">
                <a:solidFill>
                  <a:schemeClr val="bg1"/>
                </a:solidFill>
                <a:latin typeface="Zapfino" charset="0"/>
                <a:ea typeface="Zapfino" charset="0"/>
                <a:cs typeface="Zapfino" charset="0"/>
              </a:rPr>
              <a:t>ACTION À METTRE EN PLACE</a:t>
            </a:r>
            <a:endParaRPr lang="fr-FR" sz="700" dirty="0">
              <a:solidFill>
                <a:schemeClr val="bg1"/>
              </a:solidFill>
              <a:latin typeface="Zapfino" charset="0"/>
              <a:ea typeface="Zapfino" charset="0"/>
              <a:cs typeface="Zapfino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671" y="1568668"/>
            <a:ext cx="446314" cy="436148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745135" y="1519410"/>
            <a:ext cx="3233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Gill Sans" charset="0"/>
                <a:ea typeface="Gill Sans" charset="0"/>
                <a:cs typeface="Gill Sans" charset="0"/>
              </a:rPr>
              <a:t>Unité de travail</a:t>
            </a:r>
            <a:endParaRPr lang="fr-FR" sz="1600" b="1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765682" y="1745533"/>
            <a:ext cx="3233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Gill Sans" charset="0"/>
                <a:ea typeface="Gill Sans" charset="0"/>
                <a:cs typeface="Gill Sans" charset="0"/>
              </a:rPr>
              <a:t>Broyeur Fruit, </a:t>
            </a:r>
            <a:r>
              <a:rPr lang="fr-FR" sz="1600" dirty="0" err="1" smtClean="0">
                <a:latin typeface="Gill Sans" charset="0"/>
                <a:ea typeface="Gill Sans" charset="0"/>
                <a:cs typeface="Gill Sans" charset="0"/>
              </a:rPr>
              <a:t>Pasteuriseur</a:t>
            </a:r>
            <a:r>
              <a:rPr lang="fr-FR" sz="1600" dirty="0" smtClean="0">
                <a:latin typeface="Gill Sans" charset="0"/>
                <a:ea typeface="Gill Sans" charset="0"/>
                <a:cs typeface="Gill Sans" charset="0"/>
              </a:rPr>
              <a:t> </a:t>
            </a:r>
            <a:endParaRPr lang="fr-FR" sz="1600" dirty="0">
              <a:latin typeface="Gill Sans" charset="0"/>
              <a:ea typeface="Gill Sans" charset="0"/>
              <a:cs typeface="Gill Sans" charset="0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899" y="2376758"/>
            <a:ext cx="547809" cy="36493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241" y="3008502"/>
            <a:ext cx="563185" cy="476429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745135" y="2232494"/>
            <a:ext cx="3233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Gill Sans" charset="0"/>
                <a:ea typeface="Gill Sans" charset="0"/>
                <a:cs typeface="Gill Sans" charset="0"/>
              </a:rPr>
              <a:t>Situations dangereuses</a:t>
            </a:r>
            <a:endParaRPr lang="fr-FR" sz="1600" b="1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774707" y="2435065"/>
            <a:ext cx="4325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Gill Sans" charset="0"/>
                <a:ea typeface="Gill Sans" charset="0"/>
                <a:cs typeface="Gill Sans" charset="0"/>
              </a:rPr>
              <a:t>Fonctionnement de la râpe, Température de l’eau du </a:t>
            </a:r>
            <a:r>
              <a:rPr lang="fr-FR" sz="1600" dirty="0" err="1" smtClean="0">
                <a:latin typeface="Gill Sans" charset="0"/>
                <a:ea typeface="Gill Sans" charset="0"/>
                <a:cs typeface="Gill Sans" charset="0"/>
              </a:rPr>
              <a:t>pasteuriseur</a:t>
            </a:r>
            <a:r>
              <a:rPr lang="fr-FR" sz="1600" dirty="0" smtClean="0">
                <a:latin typeface="Gill Sans" charset="0"/>
                <a:ea typeface="Gill Sans" charset="0"/>
                <a:cs typeface="Gill Sans" charset="0"/>
              </a:rPr>
              <a:t> à 90°C, </a:t>
            </a:r>
            <a:r>
              <a:rPr lang="fr-FR" sz="1600" dirty="0" err="1">
                <a:latin typeface="Gill Sans" charset="0"/>
                <a:ea typeface="Gill Sans" charset="0"/>
                <a:cs typeface="Gill Sans" charset="0"/>
              </a:rPr>
              <a:t>A</a:t>
            </a:r>
            <a:r>
              <a:rPr lang="fr-FR" sz="1600" dirty="0" err="1" smtClean="0">
                <a:latin typeface="Gill Sans" charset="0"/>
                <a:ea typeface="Gill Sans" charset="0"/>
                <a:cs typeface="Gill Sans" charset="0"/>
              </a:rPr>
              <a:t>rmoir</a:t>
            </a:r>
            <a:r>
              <a:rPr lang="fr-FR" sz="1600" dirty="0" smtClean="0">
                <a:latin typeface="Gill Sans" charset="0"/>
                <a:ea typeface="Gill Sans" charset="0"/>
                <a:cs typeface="Gill Sans" charset="0"/>
              </a:rPr>
              <a:t> électrique</a:t>
            </a:r>
            <a:endParaRPr lang="fr-FR" sz="160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743434" y="2922097"/>
            <a:ext cx="3233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Gill Sans" charset="0"/>
                <a:ea typeface="Gill Sans" charset="0"/>
                <a:cs typeface="Gill Sans" charset="0"/>
              </a:rPr>
              <a:t>Risque identifié</a:t>
            </a:r>
            <a:endParaRPr lang="fr-FR" sz="1600" b="1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797321" y="3172245"/>
            <a:ext cx="32330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Gill Sans" charset="0"/>
                <a:ea typeface="Gill Sans" charset="0"/>
                <a:cs typeface="Gill Sans" charset="0"/>
              </a:rPr>
              <a:t>Risque de coupure, de brulure et d’électrisation</a:t>
            </a:r>
            <a:endParaRPr lang="fr-FR" sz="1600" dirty="0">
              <a:latin typeface="Gill Sans" charset="0"/>
              <a:ea typeface="Gill Sans" charset="0"/>
              <a:cs typeface="Gill Sans" charset="0"/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301" y="3751745"/>
            <a:ext cx="555419" cy="406598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745135" y="3674750"/>
            <a:ext cx="3233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Gill Sans" charset="0"/>
                <a:ea typeface="Gill Sans" charset="0"/>
                <a:cs typeface="Gill Sans" charset="0"/>
              </a:rPr>
              <a:t>Statistiques réels</a:t>
            </a:r>
            <a:endParaRPr lang="fr-FR" sz="1600" b="1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807247" y="3861117"/>
            <a:ext cx="58453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Gill Sans" charset="0"/>
                <a:ea typeface="Gill Sans" charset="0"/>
                <a:cs typeface="Gill Sans" charset="0"/>
              </a:rPr>
              <a:t>Dans le secteur industriel, en 2010, environ 8% des accidents du travail avec arrêt sont dus à l'utilisation de machines, la moitié de ces accidents étaient dus à des appareils de levage et de manutention</a:t>
            </a:r>
            <a:r>
              <a:rPr lang="fr-FR" sz="1600" dirty="0" smtClean="0">
                <a:latin typeface="Gill Sans" charset="0"/>
                <a:ea typeface="Gill Sans" charset="0"/>
                <a:cs typeface="Gill Sans" charset="0"/>
              </a:rPr>
              <a:t>. (</a:t>
            </a:r>
            <a:r>
              <a:rPr lang="fr-FR" sz="1600" dirty="0" err="1" smtClean="0">
                <a:latin typeface="Gill Sans" charset="0"/>
                <a:ea typeface="Gill Sans" charset="0"/>
                <a:cs typeface="Gill Sans" charset="0"/>
              </a:rPr>
              <a:t>Preventica</a:t>
            </a:r>
            <a:r>
              <a:rPr lang="fr-FR" sz="1600" dirty="0" smtClean="0">
                <a:latin typeface="Gill Sans" charset="0"/>
                <a:ea typeface="Gill Sans" charset="0"/>
                <a:cs typeface="Gill Sans" charset="0"/>
              </a:rPr>
              <a:t>, 2010)</a:t>
            </a:r>
            <a:endParaRPr lang="fr-FR" sz="160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6357535" y="2240355"/>
            <a:ext cx="2732547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>
                <a:solidFill>
                  <a:schemeClr val="bg1"/>
                </a:solidFill>
                <a:latin typeface="Zapfino" charset="0"/>
                <a:ea typeface="Zapfino" charset="0"/>
                <a:cs typeface="Zapfino" charset="0"/>
              </a:rPr>
              <a:t>Sensibiliser les employés sur les </a:t>
            </a:r>
          </a:p>
          <a:p>
            <a:r>
              <a:rPr lang="fr-FR" sz="900" dirty="0" smtClean="0">
                <a:solidFill>
                  <a:schemeClr val="bg1"/>
                </a:solidFill>
                <a:latin typeface="Zapfino" charset="0"/>
                <a:ea typeface="Zapfino" charset="0"/>
                <a:cs typeface="Zapfino" charset="0"/>
              </a:rPr>
              <a:t>risques spécifiques à chaque machine</a:t>
            </a:r>
            <a:endParaRPr lang="fr-FR" sz="900" dirty="0">
              <a:solidFill>
                <a:schemeClr val="bg1"/>
              </a:solidFill>
              <a:latin typeface="Zapfino" charset="0"/>
              <a:ea typeface="Zapfino" charset="0"/>
              <a:cs typeface="Zapfino" charset="0"/>
            </a:endParaRPr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646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513971" y="467733"/>
            <a:ext cx="2319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RISQUES LIÉS</a:t>
            </a:r>
          </a:p>
          <a:p>
            <a:r>
              <a:rPr lang="fr-FR" b="1" dirty="0" smtClean="0">
                <a:solidFill>
                  <a:srgbClr val="00B050"/>
                </a:solidFill>
              </a:rPr>
              <a:t>À L’ACTIVITÉ PHYSIQUE</a:t>
            </a:r>
            <a:endParaRPr lang="fr-FR" b="1" dirty="0">
              <a:solidFill>
                <a:srgbClr val="00B05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13971" cy="145868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384536" y="1981200"/>
            <a:ext cx="2560316" cy="395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00" dirty="0" smtClean="0">
                <a:solidFill>
                  <a:schemeClr val="bg1"/>
                </a:solidFill>
                <a:latin typeface="Zapfino" charset="0"/>
                <a:ea typeface="Zapfino" charset="0"/>
                <a:cs typeface="Zapfino" charset="0"/>
              </a:rPr>
              <a:t>ACTION À METTRE EN PLACE</a:t>
            </a:r>
            <a:endParaRPr lang="fr-FR" sz="700" dirty="0">
              <a:solidFill>
                <a:schemeClr val="bg1"/>
              </a:solidFill>
              <a:latin typeface="Zapfino" charset="0"/>
              <a:ea typeface="Zapfino" charset="0"/>
              <a:cs typeface="Zapfino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671" y="1568668"/>
            <a:ext cx="446314" cy="436148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745135" y="1519410"/>
            <a:ext cx="3233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Gill Sans" charset="0"/>
                <a:ea typeface="Gill Sans" charset="0"/>
                <a:cs typeface="Gill Sans" charset="0"/>
              </a:rPr>
              <a:t>Unité de travail</a:t>
            </a:r>
            <a:endParaRPr lang="fr-FR" sz="1600" b="1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807247" y="1745533"/>
            <a:ext cx="3233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Gill Sans" charset="0"/>
                <a:ea typeface="Gill Sans" charset="0"/>
                <a:cs typeface="Gill Sans" charset="0"/>
              </a:rPr>
              <a:t>Triage des pommes</a:t>
            </a:r>
            <a:endParaRPr lang="fr-FR" sz="1600" dirty="0">
              <a:latin typeface="Gill Sans" charset="0"/>
              <a:ea typeface="Gill Sans" charset="0"/>
              <a:cs typeface="Gill Sans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899" y="2376758"/>
            <a:ext cx="547809" cy="36493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241" y="3008502"/>
            <a:ext cx="563185" cy="476429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745135" y="2232494"/>
            <a:ext cx="3233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Gill Sans" charset="0"/>
                <a:ea typeface="Gill Sans" charset="0"/>
                <a:cs typeface="Gill Sans" charset="0"/>
              </a:rPr>
              <a:t>Situations dangereuses</a:t>
            </a:r>
            <a:endParaRPr lang="fr-FR" sz="1600" b="1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774708" y="2462775"/>
            <a:ext cx="4787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Gill Sans" charset="0"/>
                <a:ea typeface="Gill Sans" charset="0"/>
                <a:cs typeface="Gill Sans" charset="0"/>
              </a:rPr>
              <a:t>Transport des caisses de pomme jusqu’à la balance </a:t>
            </a:r>
            <a:endParaRPr lang="fr-FR" sz="160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743434" y="2922097"/>
            <a:ext cx="3233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Gill Sans" charset="0"/>
                <a:ea typeface="Gill Sans" charset="0"/>
                <a:cs typeface="Gill Sans" charset="0"/>
              </a:rPr>
              <a:t>Risque identifié</a:t>
            </a:r>
            <a:endParaRPr lang="fr-FR" sz="1600" b="1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797320" y="3172245"/>
            <a:ext cx="4409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Gill Sans" charset="0"/>
                <a:ea typeface="Gill Sans" charset="0"/>
                <a:cs typeface="Gill Sans" charset="0"/>
              </a:rPr>
              <a:t>Blessures au dos dû à des transports lourds</a:t>
            </a:r>
            <a:endParaRPr lang="fr-FR" sz="1600" dirty="0">
              <a:latin typeface="Gill Sans" charset="0"/>
              <a:ea typeface="Gill Sans" charset="0"/>
              <a:cs typeface="Gill Sans" charset="0"/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301" y="3751745"/>
            <a:ext cx="555419" cy="406598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745135" y="3674750"/>
            <a:ext cx="3233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Gill Sans" charset="0"/>
                <a:ea typeface="Gill Sans" charset="0"/>
                <a:cs typeface="Gill Sans" charset="0"/>
              </a:rPr>
              <a:t>Statistiques réels</a:t>
            </a:r>
            <a:endParaRPr lang="fr-FR" sz="1600" b="1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797320" y="3891648"/>
            <a:ext cx="35079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Gill Sans" charset="0"/>
                <a:ea typeface="Gill Sans" charset="0"/>
                <a:cs typeface="Gill Sans" charset="0"/>
              </a:rPr>
              <a:t>43% des français souffrent de mal de dos dans leur travail, selon une étude réalisée récemment</a:t>
            </a:r>
            <a:r>
              <a:rPr lang="fr-FR" sz="1600" dirty="0" smtClean="0">
                <a:latin typeface="Gill Sans" charset="0"/>
                <a:ea typeface="Gill Sans" charset="0"/>
                <a:cs typeface="Gill Sans" charset="0"/>
              </a:rPr>
              <a:t>. (</a:t>
            </a:r>
            <a:r>
              <a:rPr lang="fr-FR" sz="1600" dirty="0" err="1" smtClean="0">
                <a:latin typeface="Gill Sans" charset="0"/>
                <a:ea typeface="Gill Sans" charset="0"/>
                <a:cs typeface="Gill Sans" charset="0"/>
              </a:rPr>
              <a:t>Preventica</a:t>
            </a:r>
            <a:r>
              <a:rPr lang="fr-FR" sz="1600" dirty="0" smtClean="0">
                <a:latin typeface="Gill Sans" charset="0"/>
                <a:ea typeface="Gill Sans" charset="0"/>
                <a:cs typeface="Gill Sans" charset="0"/>
              </a:rPr>
              <a:t>, 2016)</a:t>
            </a:r>
            <a:endParaRPr lang="fr-FR" sz="1600" dirty="0">
              <a:latin typeface="Gill Sans" charset="0"/>
              <a:ea typeface="Gill Sans" charset="0"/>
              <a:cs typeface="Gill Sans" charset="0"/>
            </a:endParaRPr>
          </a:p>
        </p:txBody>
      </p:sp>
      <p:pic>
        <p:nvPicPr>
          <p:cNvPr id="50" name="Image 4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1250" y="1295750"/>
            <a:ext cx="2952750" cy="2694037"/>
          </a:xfrm>
          <a:prstGeom prst="rect">
            <a:avLst/>
          </a:prstGeom>
        </p:spPr>
      </p:pic>
      <p:sp>
        <p:nvSpPr>
          <p:cNvPr id="51" name="ZoneTexte 50"/>
          <p:cNvSpPr txBox="1"/>
          <p:nvPr/>
        </p:nvSpPr>
        <p:spPr>
          <a:xfrm>
            <a:off x="6384536" y="1981200"/>
            <a:ext cx="2560316" cy="395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00" dirty="0" smtClean="0">
                <a:solidFill>
                  <a:schemeClr val="bg1"/>
                </a:solidFill>
                <a:latin typeface="Zapfino" charset="0"/>
                <a:ea typeface="Zapfino" charset="0"/>
                <a:cs typeface="Zapfino" charset="0"/>
              </a:rPr>
              <a:t>ACTION À METTRE EN PLACE</a:t>
            </a:r>
            <a:endParaRPr lang="fr-FR" sz="700" dirty="0">
              <a:solidFill>
                <a:schemeClr val="bg1"/>
              </a:solidFill>
              <a:latin typeface="Zapfino" charset="0"/>
              <a:ea typeface="Zapfino" charset="0"/>
              <a:cs typeface="Zapfino" charset="0"/>
            </a:endParaRPr>
          </a:p>
        </p:txBody>
      </p:sp>
      <p:sp>
        <p:nvSpPr>
          <p:cNvPr id="52" name="ZoneTexte 51"/>
          <p:cNvSpPr txBox="1"/>
          <p:nvPr/>
        </p:nvSpPr>
        <p:spPr>
          <a:xfrm>
            <a:off x="6519891" y="2240355"/>
            <a:ext cx="273254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>
                <a:solidFill>
                  <a:schemeClr val="bg1"/>
                </a:solidFill>
                <a:latin typeface="Zapfino" charset="0"/>
                <a:ea typeface="Zapfino" charset="0"/>
                <a:cs typeface="Zapfino" charset="0"/>
              </a:rPr>
              <a:t>Réaliser un échange de poste fréquemment, et faire une sensibilisation sur le sujet.</a:t>
            </a:r>
            <a:endParaRPr lang="fr-FR" sz="900" dirty="0">
              <a:solidFill>
                <a:schemeClr val="bg1"/>
              </a:solidFill>
              <a:latin typeface="Zapfino" charset="0"/>
              <a:ea typeface="Zapfino" charset="0"/>
              <a:cs typeface="Zapfino" charset="0"/>
            </a:endParaRPr>
          </a:p>
        </p:txBody>
      </p:sp>
      <p:sp>
        <p:nvSpPr>
          <p:cNvPr id="53" name="Espace réservé du numéro de diapositive 5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5528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398460" y="555524"/>
            <a:ext cx="24304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RISQUES LIÉS AUX</a:t>
            </a:r>
          </a:p>
          <a:p>
            <a:r>
              <a:rPr lang="fr-FR" b="1" dirty="0" smtClean="0">
                <a:solidFill>
                  <a:srgbClr val="00B050"/>
                </a:solidFill>
              </a:rPr>
              <a:t>AUX AGENTS CHIMIQUES</a:t>
            </a:r>
            <a:endParaRPr lang="fr-FR" b="1" dirty="0">
              <a:solidFill>
                <a:srgbClr val="00B05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98460" cy="143147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250" y="1295750"/>
            <a:ext cx="2952750" cy="269403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384536" y="1981200"/>
            <a:ext cx="2560316" cy="395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00" dirty="0" smtClean="0">
                <a:solidFill>
                  <a:schemeClr val="bg1"/>
                </a:solidFill>
                <a:latin typeface="Zapfino" charset="0"/>
                <a:ea typeface="Zapfino" charset="0"/>
                <a:cs typeface="Zapfino" charset="0"/>
              </a:rPr>
              <a:t>ACTION À METTRE EN PLACE</a:t>
            </a:r>
            <a:endParaRPr lang="fr-FR" sz="700" dirty="0">
              <a:solidFill>
                <a:schemeClr val="bg1"/>
              </a:solidFill>
              <a:latin typeface="Zapfino" charset="0"/>
              <a:ea typeface="Zapfino" charset="0"/>
              <a:cs typeface="Zapfino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671" y="1568668"/>
            <a:ext cx="446314" cy="436148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745135" y="1519410"/>
            <a:ext cx="3233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Gill Sans" charset="0"/>
                <a:ea typeface="Gill Sans" charset="0"/>
                <a:cs typeface="Gill Sans" charset="0"/>
              </a:rPr>
              <a:t>Unité de travail</a:t>
            </a:r>
            <a:endParaRPr lang="fr-FR" sz="1600" b="1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55731" y="1745533"/>
            <a:ext cx="3233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smtClean="0">
                <a:latin typeface="Gill Sans" charset="0"/>
                <a:ea typeface="Gill Sans" charset="0"/>
                <a:cs typeface="Gill Sans" charset="0"/>
              </a:rPr>
              <a:t>Nettoyage des machines</a:t>
            </a:r>
            <a:endParaRPr lang="fr-FR" sz="1600" dirty="0">
              <a:latin typeface="Gill Sans" charset="0"/>
              <a:ea typeface="Gill Sans" charset="0"/>
              <a:cs typeface="Gill Sans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899" y="2376758"/>
            <a:ext cx="547809" cy="36493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241" y="3008502"/>
            <a:ext cx="563185" cy="476429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745135" y="2232494"/>
            <a:ext cx="3233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Gill Sans" charset="0"/>
                <a:ea typeface="Gill Sans" charset="0"/>
                <a:cs typeface="Gill Sans" charset="0"/>
              </a:rPr>
              <a:t>Situations dangereuses</a:t>
            </a:r>
            <a:endParaRPr lang="fr-FR" sz="1600" b="1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748950" y="2462775"/>
            <a:ext cx="3233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smtClean="0">
                <a:latin typeface="Gill Sans" charset="0"/>
                <a:ea typeface="Gill Sans" charset="0"/>
                <a:cs typeface="Gill Sans" charset="0"/>
              </a:rPr>
              <a:t>Utilisation de la soude </a:t>
            </a:r>
            <a:endParaRPr lang="fr-FR" sz="160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743434" y="2922097"/>
            <a:ext cx="3233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Gill Sans" charset="0"/>
                <a:ea typeface="Gill Sans" charset="0"/>
                <a:cs typeface="Gill Sans" charset="0"/>
              </a:rPr>
              <a:t>Risque identifié</a:t>
            </a:r>
            <a:endParaRPr lang="fr-FR" sz="1600" b="1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769611" y="3172245"/>
            <a:ext cx="32330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Gill Sans" charset="0"/>
                <a:ea typeface="Gill Sans" charset="0"/>
                <a:cs typeface="Gill Sans" charset="0"/>
              </a:rPr>
              <a:t>Risque d’irritation, corrosion de la peau, yeux</a:t>
            </a:r>
            <a:endParaRPr lang="fr-FR" sz="1600" dirty="0">
              <a:latin typeface="Gill Sans" charset="0"/>
              <a:ea typeface="Gill Sans" charset="0"/>
              <a:cs typeface="Gill Sans" charset="0"/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301" y="3751745"/>
            <a:ext cx="555419" cy="406598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745135" y="3674750"/>
            <a:ext cx="3233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Gill Sans" charset="0"/>
                <a:ea typeface="Gill Sans" charset="0"/>
                <a:cs typeface="Gill Sans" charset="0"/>
              </a:rPr>
              <a:t>Statistiques réels</a:t>
            </a:r>
            <a:endParaRPr lang="fr-FR" sz="1600" b="1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779537" y="3900873"/>
            <a:ext cx="32330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fr-FR" sz="1600" dirty="0">
                <a:latin typeface="Gill Sans" charset="0"/>
                <a:ea typeface="Gill Sans" charset="0"/>
                <a:cs typeface="Gill Sans" charset="0"/>
              </a:rPr>
              <a:t>E</a:t>
            </a:r>
            <a:r>
              <a:rPr lang="fr-FR" sz="1600" dirty="0" smtClean="0">
                <a:latin typeface="Gill Sans" charset="0"/>
                <a:ea typeface="Gill Sans" charset="0"/>
                <a:cs typeface="Gill Sans" charset="0"/>
              </a:rPr>
              <a:t>nviron </a:t>
            </a:r>
            <a:r>
              <a:rPr lang="fr-FR" sz="1600" dirty="0">
                <a:latin typeface="Gill Sans" charset="0"/>
                <a:ea typeface="Gill Sans" charset="0"/>
                <a:cs typeface="Gill Sans" charset="0"/>
              </a:rPr>
              <a:t>30 % des maladies professionnelles reconnues en Europe seraient d’origine chimique</a:t>
            </a:r>
            <a:r>
              <a:rPr lang="fr-FR" sz="1600" dirty="0" smtClean="0">
                <a:latin typeface="Gill Sans" charset="0"/>
                <a:ea typeface="Gill Sans" charset="0"/>
                <a:cs typeface="Gill Sans" charset="0"/>
              </a:rPr>
              <a:t>. (INRS, 2014)</a:t>
            </a:r>
            <a:endParaRPr lang="fr-FR" sz="160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6519891" y="2240355"/>
            <a:ext cx="273254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>
                <a:solidFill>
                  <a:schemeClr val="bg1"/>
                </a:solidFill>
                <a:latin typeface="Zapfino" charset="0"/>
                <a:ea typeface="Zapfino" charset="0"/>
                <a:cs typeface="Zapfino" charset="0"/>
              </a:rPr>
              <a:t>Utilisation de protection lors d’utilisation : port de lunettes de sécurité, de gants etc.</a:t>
            </a:r>
            <a:endParaRPr lang="fr-FR" sz="900" dirty="0">
              <a:solidFill>
                <a:schemeClr val="bg1"/>
              </a:solidFill>
              <a:latin typeface="Zapfino" charset="0"/>
              <a:ea typeface="Zapfino" charset="0"/>
              <a:cs typeface="Zapfino" charset="0"/>
            </a:endParaRPr>
          </a:p>
        </p:txBody>
      </p:sp>
      <p:sp>
        <p:nvSpPr>
          <p:cNvPr id="21" name="Espace réservé du numéro de diapositive 20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4369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381141" y="544638"/>
            <a:ext cx="17636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RISQUES</a:t>
            </a:r>
          </a:p>
          <a:p>
            <a:r>
              <a:rPr lang="fr-FR" b="1" dirty="0" smtClean="0">
                <a:solidFill>
                  <a:srgbClr val="00B050"/>
                </a:solidFill>
              </a:rPr>
              <a:t>PSYCHOSOCIAUX</a:t>
            </a:r>
            <a:endParaRPr lang="fr-FR" b="1" dirty="0">
              <a:solidFill>
                <a:srgbClr val="00B05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81141" cy="141043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250" y="1295750"/>
            <a:ext cx="2952750" cy="269403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384536" y="1981200"/>
            <a:ext cx="2560316" cy="395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00" dirty="0" smtClean="0">
                <a:solidFill>
                  <a:schemeClr val="bg1"/>
                </a:solidFill>
                <a:latin typeface="Zapfino" charset="0"/>
                <a:ea typeface="Zapfino" charset="0"/>
                <a:cs typeface="Zapfino" charset="0"/>
              </a:rPr>
              <a:t>ACTION À METTRE EN PLACE</a:t>
            </a:r>
            <a:endParaRPr lang="fr-FR" sz="700" dirty="0">
              <a:solidFill>
                <a:schemeClr val="bg1"/>
              </a:solidFill>
              <a:latin typeface="Zapfino" charset="0"/>
              <a:ea typeface="Zapfino" charset="0"/>
              <a:cs typeface="Zapfino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671" y="1568668"/>
            <a:ext cx="446314" cy="436148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745135" y="1519410"/>
            <a:ext cx="3233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Gill Sans" charset="0"/>
                <a:ea typeface="Gill Sans" charset="0"/>
                <a:cs typeface="Gill Sans" charset="0"/>
              </a:rPr>
              <a:t>Unité de travail</a:t>
            </a:r>
            <a:endParaRPr lang="fr-FR" sz="1600" b="1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807247" y="1745533"/>
            <a:ext cx="3233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Gill Sans" charset="0"/>
                <a:ea typeface="Gill Sans" charset="0"/>
                <a:cs typeface="Gill Sans" charset="0"/>
              </a:rPr>
              <a:t>Ensemble de la chaine de production</a:t>
            </a:r>
            <a:endParaRPr lang="fr-FR" sz="1600" dirty="0">
              <a:latin typeface="Gill Sans" charset="0"/>
              <a:ea typeface="Gill Sans" charset="0"/>
              <a:cs typeface="Gill Sans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899" y="2376758"/>
            <a:ext cx="547809" cy="36493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241" y="3008502"/>
            <a:ext cx="563185" cy="476429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745135" y="2232494"/>
            <a:ext cx="3233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Gill Sans" charset="0"/>
                <a:ea typeface="Gill Sans" charset="0"/>
                <a:cs typeface="Gill Sans" charset="0"/>
              </a:rPr>
              <a:t>Situations dangereuses</a:t>
            </a:r>
            <a:endParaRPr lang="fr-FR" sz="1600" b="1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774708" y="2462775"/>
            <a:ext cx="43510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Gill Sans" charset="0"/>
                <a:ea typeface="Gill Sans" charset="0"/>
                <a:cs typeface="Gill Sans" charset="0"/>
              </a:rPr>
              <a:t>Travail de nuit, autonomie faible, </a:t>
            </a:r>
            <a:r>
              <a:rPr lang="fr-FR" sz="1600" smtClean="0">
                <a:latin typeface="Gill Sans" charset="0"/>
                <a:ea typeface="Gill Sans" charset="0"/>
                <a:cs typeface="Gill Sans" charset="0"/>
              </a:rPr>
              <a:t>cadence élevée</a:t>
            </a:r>
            <a:endParaRPr lang="fr-FR" sz="160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743434" y="2922097"/>
            <a:ext cx="3233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Gill Sans" charset="0"/>
                <a:ea typeface="Gill Sans" charset="0"/>
                <a:cs typeface="Gill Sans" charset="0"/>
              </a:rPr>
              <a:t>Risque identifié</a:t>
            </a:r>
            <a:endParaRPr lang="fr-FR" sz="1600" b="1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797321" y="3172245"/>
            <a:ext cx="3233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Gill Sans" charset="0"/>
                <a:ea typeface="Gill Sans" charset="0"/>
                <a:cs typeface="Gill Sans" charset="0"/>
              </a:rPr>
              <a:t>Fatigue, isolement social</a:t>
            </a:r>
            <a:endParaRPr lang="fr-FR" sz="1600" dirty="0">
              <a:latin typeface="Gill Sans" charset="0"/>
              <a:ea typeface="Gill Sans" charset="0"/>
              <a:cs typeface="Gill Sans" charset="0"/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301" y="3751745"/>
            <a:ext cx="555419" cy="406598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745135" y="3674750"/>
            <a:ext cx="3233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Gill Sans" charset="0"/>
                <a:ea typeface="Gill Sans" charset="0"/>
                <a:cs typeface="Gill Sans" charset="0"/>
              </a:rPr>
              <a:t>Statistiques réels</a:t>
            </a:r>
            <a:endParaRPr lang="fr-FR" sz="1600" b="1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807246" y="3900873"/>
            <a:ext cx="4086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Gill Sans" charset="0"/>
                <a:ea typeface="Gill Sans" charset="0"/>
                <a:cs typeface="Gill Sans" charset="0"/>
              </a:rPr>
              <a:t>16 % des </a:t>
            </a:r>
            <a:r>
              <a:rPr lang="fr-FR" sz="1600" dirty="0" err="1">
                <a:latin typeface="Gill Sans" charset="0"/>
                <a:ea typeface="Gill Sans" charset="0"/>
                <a:cs typeface="Gill Sans" charset="0"/>
              </a:rPr>
              <a:t>salariés</a:t>
            </a:r>
            <a:r>
              <a:rPr lang="fr-FR" sz="1600" dirty="0">
                <a:latin typeface="Gill Sans" charset="0"/>
                <a:ea typeface="Gill Sans" charset="0"/>
                <a:cs typeface="Gill Sans" charset="0"/>
              </a:rPr>
              <a:t> du secteur agroalimentaire travaillent de nuit </a:t>
            </a:r>
            <a:r>
              <a:rPr lang="fr-FR" sz="1600" dirty="0" err="1">
                <a:latin typeface="Gill Sans" charset="0"/>
                <a:ea typeface="Gill Sans" charset="0"/>
                <a:cs typeface="Gill Sans" charset="0"/>
              </a:rPr>
              <a:t>même</a:t>
            </a:r>
            <a:r>
              <a:rPr lang="fr-FR" sz="1600" dirty="0">
                <a:latin typeface="Gill Sans" charset="0"/>
                <a:ea typeface="Gill Sans" charset="0"/>
                <a:cs typeface="Gill Sans" charset="0"/>
              </a:rPr>
              <a:t> occasionnellement. (Source : </a:t>
            </a:r>
            <a:r>
              <a:rPr lang="fr-FR" sz="1600" dirty="0" err="1">
                <a:latin typeface="Gill Sans" charset="0"/>
                <a:ea typeface="Gill Sans" charset="0"/>
                <a:cs typeface="Gill Sans" charset="0"/>
              </a:rPr>
              <a:t>Enquête</a:t>
            </a:r>
            <a:r>
              <a:rPr lang="fr-FR" sz="1600" dirty="0">
                <a:latin typeface="Gill Sans" charset="0"/>
                <a:ea typeface="Gill Sans" charset="0"/>
                <a:cs typeface="Gill Sans" charset="0"/>
              </a:rPr>
              <a:t> SUMER 2010). </a:t>
            </a:r>
            <a:endParaRPr lang="fr-FR" sz="160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6354075" y="2291154"/>
            <a:ext cx="2828561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 smtClean="0">
                <a:solidFill>
                  <a:schemeClr val="bg1"/>
                </a:solidFill>
                <a:latin typeface="Zapfino" charset="0"/>
                <a:ea typeface="Zapfino" charset="0"/>
                <a:cs typeface="Zapfino" charset="0"/>
              </a:rPr>
              <a:t>Changer régulièrement les équipes de nuits, prévention hygiène de vie</a:t>
            </a:r>
            <a:endParaRPr lang="fr-FR" sz="900" b="1" dirty="0">
              <a:solidFill>
                <a:schemeClr val="bg1"/>
              </a:solidFill>
              <a:latin typeface="Zapfino" charset="0"/>
              <a:ea typeface="Zapfino" charset="0"/>
              <a:cs typeface="Zapfino" charset="0"/>
            </a:endParaRPr>
          </a:p>
        </p:txBody>
      </p:sp>
      <p:sp>
        <p:nvSpPr>
          <p:cNvPr id="21" name="Espace réservé du numéro de diapositive 20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6513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b="1" dirty="0" err="1">
                <a:latin typeface="+mj-lt"/>
              </a:rPr>
              <a:t>Sommaire</a:t>
            </a:r>
            <a:endParaRPr lang="en" b="1" dirty="0">
              <a:latin typeface="+mj-lt"/>
            </a:endParaRPr>
          </a:p>
        </p:txBody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628650" lvl="0" indent="-400050">
              <a:lnSpc>
                <a:spcPct val="200000"/>
              </a:lnSpc>
              <a:spcBef>
                <a:spcPts val="0"/>
              </a:spcBef>
              <a:buFont typeface="+mj-lt"/>
              <a:buAutoNum type="romanUcPeriod"/>
            </a:pPr>
            <a:r>
              <a:rPr lang="en" sz="2000" b="1" dirty="0" err="1">
                <a:latin typeface="+mj-lt"/>
                <a:ea typeface="Comic Sans MS" charset="0"/>
                <a:cs typeface="Comic Sans MS" charset="0"/>
              </a:rPr>
              <a:t>Présentation</a:t>
            </a:r>
            <a:r>
              <a:rPr lang="en" sz="2000" b="1" dirty="0">
                <a:latin typeface="+mj-lt"/>
                <a:ea typeface="Comic Sans MS" charset="0"/>
                <a:cs typeface="Comic Sans MS" charset="0"/>
              </a:rPr>
              <a:t> du TP jus de </a:t>
            </a:r>
            <a:r>
              <a:rPr lang="fr-FR" sz="2000" b="1" dirty="0" err="1">
                <a:latin typeface="+mj-lt"/>
                <a:ea typeface="Comic Sans MS" charset="0"/>
                <a:cs typeface="Comic Sans MS" charset="0"/>
              </a:rPr>
              <a:t>p</a:t>
            </a:r>
            <a:r>
              <a:rPr lang="en" sz="2000" b="1" dirty="0" err="1" smtClean="0">
                <a:latin typeface="+mj-lt"/>
                <a:ea typeface="Comic Sans MS" charset="0"/>
                <a:cs typeface="Comic Sans MS" charset="0"/>
              </a:rPr>
              <a:t>omme</a:t>
            </a:r>
            <a:r>
              <a:rPr lang="en" sz="2000" b="1" dirty="0" smtClean="0">
                <a:latin typeface="+mj-lt"/>
                <a:ea typeface="Comic Sans MS" charset="0"/>
                <a:cs typeface="Comic Sans MS" charset="0"/>
              </a:rPr>
              <a:t> </a:t>
            </a:r>
            <a:endParaRPr lang="en" sz="2000" b="1" dirty="0">
              <a:latin typeface="+mj-lt"/>
              <a:ea typeface="Comic Sans MS" charset="0"/>
              <a:cs typeface="Comic Sans MS" charset="0"/>
            </a:endParaRPr>
          </a:p>
          <a:p>
            <a:pPr marL="628650" lvl="0" indent="-400050" rtl="0">
              <a:lnSpc>
                <a:spcPct val="200000"/>
              </a:lnSpc>
              <a:spcBef>
                <a:spcPts val="0"/>
              </a:spcBef>
              <a:buFont typeface="+mj-lt"/>
              <a:buAutoNum type="romanUcPeriod"/>
            </a:pPr>
            <a:r>
              <a:rPr lang="en" sz="2000" b="1" dirty="0" err="1" smtClean="0">
                <a:latin typeface="+mj-lt"/>
                <a:ea typeface="Comic Sans MS" charset="0"/>
                <a:cs typeface="Comic Sans MS" charset="0"/>
              </a:rPr>
              <a:t>Qu’est</a:t>
            </a:r>
            <a:r>
              <a:rPr lang="fr-FR" sz="2000" b="1" dirty="0">
                <a:latin typeface="+mj-lt"/>
                <a:ea typeface="Comic Sans MS" charset="0"/>
                <a:cs typeface="Comic Sans MS" charset="0"/>
              </a:rPr>
              <a:t>-</a:t>
            </a:r>
            <a:r>
              <a:rPr lang="en" sz="2000" b="1" dirty="0" err="1" smtClean="0">
                <a:latin typeface="+mj-lt"/>
                <a:ea typeface="Comic Sans MS" charset="0"/>
                <a:cs typeface="Comic Sans MS" charset="0"/>
              </a:rPr>
              <a:t>ce</a:t>
            </a:r>
            <a:r>
              <a:rPr lang="fr-FR" sz="2000" b="1" dirty="0">
                <a:latin typeface="+mj-lt"/>
                <a:ea typeface="Comic Sans MS" charset="0"/>
                <a:cs typeface="Comic Sans MS" charset="0"/>
              </a:rPr>
              <a:t>-</a:t>
            </a:r>
            <a:r>
              <a:rPr lang="en" sz="2000" b="1" dirty="0" smtClean="0">
                <a:latin typeface="+mj-lt"/>
                <a:ea typeface="Comic Sans MS" charset="0"/>
                <a:cs typeface="Comic Sans MS" charset="0"/>
              </a:rPr>
              <a:t>que </a:t>
            </a:r>
            <a:r>
              <a:rPr lang="en" sz="2000" b="1" dirty="0">
                <a:latin typeface="+mj-lt"/>
                <a:ea typeface="Comic Sans MS" charset="0"/>
                <a:cs typeface="Comic Sans MS" charset="0"/>
              </a:rPr>
              <a:t>le document unique ? </a:t>
            </a:r>
          </a:p>
          <a:p>
            <a:pPr marL="628650" lvl="0" indent="-400050" rtl="0">
              <a:lnSpc>
                <a:spcPct val="200000"/>
              </a:lnSpc>
              <a:spcBef>
                <a:spcPts val="0"/>
              </a:spcBef>
              <a:buFont typeface="+mj-lt"/>
              <a:buAutoNum type="romanUcPeriod"/>
            </a:pPr>
            <a:r>
              <a:rPr lang="fr-FR" sz="2000" b="1" dirty="0" smtClean="0">
                <a:latin typeface="+mj-lt"/>
                <a:ea typeface="Comic Sans MS" charset="0"/>
                <a:cs typeface="Comic Sans MS" charset="0"/>
              </a:rPr>
              <a:t>Mise en place du document unique : </a:t>
            </a:r>
            <a:r>
              <a:rPr lang="fr-FR" sz="2000" b="1" dirty="0">
                <a:latin typeface="+mj-lt"/>
                <a:ea typeface="Comic Sans MS" charset="0"/>
                <a:cs typeface="Comic Sans MS" charset="0"/>
              </a:rPr>
              <a:t>n</a:t>
            </a:r>
            <a:r>
              <a:rPr lang="fr-FR" sz="2000" b="1" dirty="0" smtClean="0">
                <a:latin typeface="+mj-lt"/>
                <a:ea typeface="Comic Sans MS" charset="0"/>
                <a:cs typeface="Comic Sans MS" charset="0"/>
              </a:rPr>
              <a:t>otre inventaire des risques</a:t>
            </a:r>
            <a:endParaRPr lang="en" sz="2000" b="1" dirty="0">
              <a:latin typeface="+mj-lt"/>
              <a:ea typeface="Comic Sans MS" charset="0"/>
              <a:cs typeface="Comic Sans MS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355016" y="386265"/>
            <a:ext cx="23310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RISQUES </a:t>
            </a:r>
          </a:p>
          <a:p>
            <a:r>
              <a:rPr lang="fr-FR" b="1" dirty="0" smtClean="0">
                <a:solidFill>
                  <a:srgbClr val="00B050"/>
                </a:solidFill>
              </a:rPr>
              <a:t>DE CHUTE DE HAUTEUR</a:t>
            </a:r>
            <a:endParaRPr lang="fr-FR" b="1" dirty="0">
              <a:solidFill>
                <a:srgbClr val="00B05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55016" cy="129575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250" y="1295750"/>
            <a:ext cx="2952750" cy="2694037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384536" y="1981200"/>
            <a:ext cx="2560316" cy="395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00" dirty="0" smtClean="0">
                <a:solidFill>
                  <a:schemeClr val="bg1"/>
                </a:solidFill>
                <a:latin typeface="Zapfino" charset="0"/>
                <a:ea typeface="Zapfino" charset="0"/>
                <a:cs typeface="Zapfino" charset="0"/>
              </a:rPr>
              <a:t>ACTION À METTRE EN PLACE</a:t>
            </a:r>
            <a:endParaRPr lang="fr-FR" sz="700" dirty="0">
              <a:solidFill>
                <a:schemeClr val="bg1"/>
              </a:solidFill>
              <a:latin typeface="Zapfino" charset="0"/>
              <a:ea typeface="Zapfino" charset="0"/>
              <a:cs typeface="Zapfino" charset="0"/>
            </a:endParaRP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671" y="1568668"/>
            <a:ext cx="446314" cy="436148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745135" y="1519410"/>
            <a:ext cx="3233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Gill Sans" charset="0"/>
                <a:ea typeface="Gill Sans" charset="0"/>
                <a:cs typeface="Gill Sans" charset="0"/>
              </a:rPr>
              <a:t>Unité de travail</a:t>
            </a:r>
            <a:endParaRPr lang="fr-FR" sz="1600" b="1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751003" y="1745533"/>
            <a:ext cx="3233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Gill Sans" charset="0"/>
                <a:ea typeface="Gill Sans" charset="0"/>
                <a:cs typeface="Gill Sans" charset="0"/>
              </a:rPr>
              <a:t>Poste broyeur fruit</a:t>
            </a:r>
            <a:endParaRPr lang="fr-FR" sz="1600" dirty="0">
              <a:latin typeface="Gill Sans" charset="0"/>
              <a:ea typeface="Gill Sans" charset="0"/>
              <a:cs typeface="Gill Sans" charset="0"/>
            </a:endParaRPr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899" y="2376758"/>
            <a:ext cx="547809" cy="364930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241" y="3008502"/>
            <a:ext cx="563185" cy="476429"/>
          </a:xfrm>
          <a:prstGeom prst="rect">
            <a:avLst/>
          </a:prstGeom>
        </p:spPr>
      </p:pic>
      <p:sp>
        <p:nvSpPr>
          <p:cNvPr id="29" name="ZoneTexte 28"/>
          <p:cNvSpPr txBox="1"/>
          <p:nvPr/>
        </p:nvSpPr>
        <p:spPr>
          <a:xfrm>
            <a:off x="745135" y="2232494"/>
            <a:ext cx="3233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Gill Sans" charset="0"/>
                <a:ea typeface="Gill Sans" charset="0"/>
                <a:cs typeface="Gill Sans" charset="0"/>
              </a:rPr>
              <a:t>Situations dangereuses</a:t>
            </a:r>
            <a:endParaRPr lang="fr-FR" sz="1600" b="1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749307" y="2462775"/>
            <a:ext cx="53527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Gill Sans" charset="0"/>
                <a:ea typeface="Gill Sans" charset="0"/>
                <a:cs typeface="Gill Sans" charset="0"/>
              </a:rPr>
              <a:t>Passerelle en hauteur pour procéder au nettoyage de la râpe</a:t>
            </a:r>
            <a:endParaRPr lang="fr-FR" sz="160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743434" y="2922097"/>
            <a:ext cx="3233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Gill Sans" charset="0"/>
                <a:ea typeface="Gill Sans" charset="0"/>
                <a:cs typeface="Gill Sans" charset="0"/>
              </a:rPr>
              <a:t>Risque identifié</a:t>
            </a:r>
            <a:endParaRPr lang="fr-FR" sz="1600" b="1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746521" y="3172245"/>
            <a:ext cx="3233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Gill Sans" charset="0"/>
                <a:ea typeface="Gill Sans" charset="0"/>
                <a:cs typeface="Gill Sans" charset="0"/>
              </a:rPr>
              <a:t>Chute grave</a:t>
            </a:r>
            <a:endParaRPr lang="fr-FR" sz="1600" dirty="0">
              <a:latin typeface="Gill Sans" charset="0"/>
              <a:ea typeface="Gill Sans" charset="0"/>
              <a:cs typeface="Gill Sans" charset="0"/>
            </a:endParaRPr>
          </a:p>
        </p:txBody>
      </p:sp>
      <p:pic>
        <p:nvPicPr>
          <p:cNvPr id="33" name="Imag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301" y="3751745"/>
            <a:ext cx="555419" cy="406598"/>
          </a:xfrm>
          <a:prstGeom prst="rect">
            <a:avLst/>
          </a:prstGeom>
        </p:spPr>
      </p:pic>
      <p:sp>
        <p:nvSpPr>
          <p:cNvPr id="34" name="ZoneTexte 33"/>
          <p:cNvSpPr txBox="1"/>
          <p:nvPr/>
        </p:nvSpPr>
        <p:spPr>
          <a:xfrm>
            <a:off x="745135" y="3674750"/>
            <a:ext cx="3233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Gill Sans" charset="0"/>
                <a:ea typeface="Gill Sans" charset="0"/>
                <a:cs typeface="Gill Sans" charset="0"/>
              </a:rPr>
              <a:t>Statistiques réels</a:t>
            </a:r>
            <a:endParaRPr lang="fr-FR" sz="1600" b="1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746520" y="3875591"/>
            <a:ext cx="5781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Gill Sans" charset="0"/>
                <a:ea typeface="Gill Sans" charset="0"/>
                <a:cs typeface="Gill Sans" charset="0"/>
              </a:rPr>
              <a:t>Les chutes de hauteur sont la 2ème cause d’accidents mortels survenant au travail et </a:t>
            </a:r>
            <a:r>
              <a:rPr lang="fr-FR" sz="1600" dirty="0" smtClean="0">
                <a:latin typeface="Gill Sans" charset="0"/>
                <a:ea typeface="Gill Sans" charset="0"/>
                <a:cs typeface="Gill Sans" charset="0"/>
              </a:rPr>
              <a:t>représentent </a:t>
            </a:r>
            <a:r>
              <a:rPr lang="fr-FR" sz="1600" dirty="0">
                <a:latin typeface="Gill Sans" charset="0"/>
                <a:ea typeface="Gill Sans" charset="0"/>
                <a:cs typeface="Gill Sans" charset="0"/>
              </a:rPr>
              <a:t>16,6 % du nombre total de </a:t>
            </a:r>
            <a:r>
              <a:rPr lang="fr-FR" sz="1600" dirty="0" smtClean="0">
                <a:latin typeface="Gill Sans" charset="0"/>
                <a:ea typeface="Gill Sans" charset="0"/>
                <a:cs typeface="Gill Sans" charset="0"/>
              </a:rPr>
              <a:t>journées </a:t>
            </a:r>
            <a:r>
              <a:rPr lang="fr-FR" sz="1600" dirty="0">
                <a:latin typeface="Gill Sans" charset="0"/>
                <a:ea typeface="Gill Sans" charset="0"/>
                <a:cs typeface="Gill Sans" charset="0"/>
              </a:rPr>
              <a:t>de travail perdues par </a:t>
            </a:r>
            <a:r>
              <a:rPr lang="fr-FR" sz="1600" dirty="0" smtClean="0">
                <a:latin typeface="Gill Sans" charset="0"/>
                <a:ea typeface="Gill Sans" charset="0"/>
                <a:cs typeface="Gill Sans" charset="0"/>
              </a:rPr>
              <a:t>incapacité́ </a:t>
            </a:r>
            <a:r>
              <a:rPr lang="fr-FR" sz="1600" dirty="0">
                <a:latin typeface="Gill Sans" charset="0"/>
                <a:ea typeface="Gill Sans" charset="0"/>
                <a:cs typeface="Gill Sans" charset="0"/>
              </a:rPr>
              <a:t>temporaire. (Source : INRS Ed </a:t>
            </a:r>
            <a:r>
              <a:rPr lang="fr-FR" sz="1600" dirty="0" smtClean="0">
                <a:latin typeface="Gill Sans" charset="0"/>
                <a:ea typeface="Gill Sans" charset="0"/>
                <a:cs typeface="Gill Sans" charset="0"/>
              </a:rPr>
              <a:t>6110 2010</a:t>
            </a:r>
            <a:r>
              <a:rPr lang="fr-FR" sz="1600" dirty="0">
                <a:latin typeface="Gill Sans" charset="0"/>
                <a:ea typeface="Gill Sans" charset="0"/>
                <a:cs typeface="Gill Sans" charset="0"/>
              </a:rPr>
              <a:t>). </a:t>
            </a:r>
            <a:endParaRPr lang="fr-FR" sz="160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6468375" y="2240355"/>
            <a:ext cx="2732547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>
                <a:solidFill>
                  <a:schemeClr val="bg1"/>
                </a:solidFill>
                <a:latin typeface="Zapfino" charset="0"/>
                <a:ea typeface="Zapfino" charset="0"/>
                <a:cs typeface="Zapfino" charset="0"/>
              </a:rPr>
              <a:t>Appliquer et vérifier le port des chaussures de sécurité des employés</a:t>
            </a:r>
            <a:endParaRPr lang="fr-FR" sz="900" dirty="0">
              <a:solidFill>
                <a:schemeClr val="bg1"/>
              </a:solidFill>
              <a:latin typeface="Zapfino" charset="0"/>
              <a:ea typeface="Zapfino" charset="0"/>
              <a:cs typeface="Zapfino" charset="0"/>
            </a:endParaRPr>
          </a:p>
        </p:txBody>
      </p:sp>
      <p:sp>
        <p:nvSpPr>
          <p:cNvPr id="37" name="Espace réservé du numéro de diapositive 3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6638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525869" y="457111"/>
            <a:ext cx="24994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RISQUES LIÉS AUX</a:t>
            </a:r>
          </a:p>
          <a:p>
            <a:r>
              <a:rPr lang="fr-FR" b="1" dirty="0" smtClean="0">
                <a:solidFill>
                  <a:srgbClr val="00B050"/>
                </a:solidFill>
              </a:rPr>
              <a:t>CIRCULATIONS INTERNES</a:t>
            </a:r>
            <a:endParaRPr lang="fr-FR" b="1" dirty="0">
              <a:solidFill>
                <a:srgbClr val="00B05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25869" cy="143744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250" y="1295750"/>
            <a:ext cx="2952750" cy="269403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384536" y="1981200"/>
            <a:ext cx="2560316" cy="395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00" dirty="0" smtClean="0">
                <a:solidFill>
                  <a:schemeClr val="bg1"/>
                </a:solidFill>
                <a:latin typeface="Zapfino" charset="0"/>
                <a:ea typeface="Zapfino" charset="0"/>
                <a:cs typeface="Zapfino" charset="0"/>
              </a:rPr>
              <a:t>ACTION À METTRE EN PLACE</a:t>
            </a:r>
            <a:endParaRPr lang="fr-FR" sz="700" dirty="0">
              <a:solidFill>
                <a:schemeClr val="bg1"/>
              </a:solidFill>
              <a:latin typeface="Zapfino" charset="0"/>
              <a:ea typeface="Zapfino" charset="0"/>
              <a:cs typeface="Zapfino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671" y="1568668"/>
            <a:ext cx="446314" cy="436148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745135" y="1519410"/>
            <a:ext cx="3233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Gill Sans" charset="0"/>
                <a:ea typeface="Gill Sans" charset="0"/>
                <a:cs typeface="Gill Sans" charset="0"/>
              </a:rPr>
              <a:t>Unité de travail</a:t>
            </a:r>
            <a:endParaRPr lang="fr-FR" sz="1600" b="1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63703" y="1745533"/>
            <a:ext cx="3233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Gill Sans" charset="0"/>
                <a:ea typeface="Gill Sans" charset="0"/>
                <a:cs typeface="Gill Sans" charset="0"/>
              </a:rPr>
              <a:t>Parking de l’usine</a:t>
            </a:r>
            <a:endParaRPr lang="fr-FR" sz="1600" dirty="0">
              <a:latin typeface="Gill Sans" charset="0"/>
              <a:ea typeface="Gill Sans" charset="0"/>
              <a:cs typeface="Gill Sans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899" y="2376758"/>
            <a:ext cx="547809" cy="36493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241" y="3008502"/>
            <a:ext cx="563185" cy="476429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745135" y="2232494"/>
            <a:ext cx="3233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Gill Sans" charset="0"/>
                <a:ea typeface="Gill Sans" charset="0"/>
                <a:cs typeface="Gill Sans" charset="0"/>
              </a:rPr>
              <a:t>Situations dangereuses</a:t>
            </a:r>
            <a:endParaRPr lang="fr-FR" sz="1600" b="1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774708" y="2462775"/>
            <a:ext cx="48640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Gill Sans" charset="0"/>
                <a:ea typeface="Gill Sans" charset="0"/>
                <a:cs typeface="Gill Sans" charset="0"/>
              </a:rPr>
              <a:t>Zones piétonnes aux alentours de la zone de parking</a:t>
            </a:r>
            <a:endParaRPr lang="fr-FR" sz="160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743434" y="2922097"/>
            <a:ext cx="3233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Gill Sans" charset="0"/>
                <a:ea typeface="Gill Sans" charset="0"/>
                <a:cs typeface="Gill Sans" charset="0"/>
              </a:rPr>
              <a:t>Risque identifié</a:t>
            </a:r>
            <a:endParaRPr lang="fr-FR" sz="1600" b="1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797321" y="3172245"/>
            <a:ext cx="3233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Gill Sans" charset="0"/>
                <a:ea typeface="Gill Sans" charset="0"/>
                <a:cs typeface="Gill Sans" charset="0"/>
              </a:rPr>
              <a:t>Heurt des piétons par les voitures</a:t>
            </a:r>
            <a:endParaRPr lang="fr-FR" sz="1600" dirty="0">
              <a:latin typeface="Gill Sans" charset="0"/>
              <a:ea typeface="Gill Sans" charset="0"/>
              <a:cs typeface="Gill Sans" charset="0"/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301" y="3751745"/>
            <a:ext cx="555419" cy="406598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745135" y="3674750"/>
            <a:ext cx="3233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Gill Sans" charset="0"/>
                <a:ea typeface="Gill Sans" charset="0"/>
                <a:cs typeface="Gill Sans" charset="0"/>
              </a:rPr>
              <a:t>Statistiques réels</a:t>
            </a:r>
            <a:endParaRPr lang="fr-FR" sz="1600" b="1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810446" y="3900873"/>
            <a:ext cx="3104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Gill Sans" charset="0"/>
                <a:ea typeface="Gill Sans" charset="0"/>
                <a:cs typeface="Gill Sans" charset="0"/>
              </a:rPr>
              <a:t>40% des accidents du travail sont liés aux circulations internes à l’entreprise</a:t>
            </a:r>
            <a:endParaRPr lang="fr-FR" sz="1600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6405591" y="2291154"/>
            <a:ext cx="293169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 smtClean="0">
                <a:solidFill>
                  <a:schemeClr val="bg1"/>
                </a:solidFill>
                <a:latin typeface="Zapfino" charset="0"/>
                <a:ea typeface="Zapfino" charset="0"/>
                <a:cs typeface="Zapfino" charset="0"/>
              </a:rPr>
              <a:t>Imposer des règles stricts de</a:t>
            </a:r>
          </a:p>
          <a:p>
            <a:r>
              <a:rPr lang="fr-FR" sz="900" b="1" dirty="0" smtClean="0">
                <a:solidFill>
                  <a:schemeClr val="bg1"/>
                </a:solidFill>
                <a:latin typeface="Zapfino" charset="0"/>
                <a:ea typeface="Zapfino" charset="0"/>
                <a:cs typeface="Zapfino" charset="0"/>
              </a:rPr>
              <a:t>circulations internes</a:t>
            </a:r>
          </a:p>
          <a:p>
            <a:endParaRPr lang="fr-FR" sz="900" b="1" dirty="0">
              <a:solidFill>
                <a:schemeClr val="bg1"/>
              </a:solidFill>
              <a:latin typeface="Zapfino" charset="0"/>
              <a:ea typeface="Zapfino" charset="0"/>
              <a:cs typeface="Zapfino" charset="0"/>
            </a:endParaRPr>
          </a:p>
        </p:txBody>
      </p:sp>
      <p:sp>
        <p:nvSpPr>
          <p:cNvPr id="21" name="Espace réservé du numéro de diapositive 20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282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019" y="131704"/>
            <a:ext cx="8520600" cy="607800"/>
          </a:xfrm>
        </p:spPr>
        <p:txBody>
          <a:bodyPr/>
          <a:lstStyle/>
          <a:p>
            <a:r>
              <a:rPr lang="fr-FR" dirty="0" smtClean="0"/>
              <a:t>Classement des risques</a:t>
            </a:r>
            <a:endParaRPr lang="fr-FR" dirty="0"/>
          </a:p>
        </p:txBody>
      </p:sp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402898"/>
              </p:ext>
            </p:extLst>
          </p:nvPr>
        </p:nvGraphicFramePr>
        <p:xfrm>
          <a:off x="66263" y="834887"/>
          <a:ext cx="8971720" cy="2955240"/>
        </p:xfrm>
        <a:graphic>
          <a:graphicData uri="http://schemas.openxmlformats.org/drawingml/2006/table">
            <a:tbl>
              <a:tblPr>
                <a:effectLst>
                  <a:outerShdw blurRad="50800" dist="1511300" dir="10980000" sx="24000" sy="24000" algn="ctr" rotWithShape="0">
                    <a:srgbClr val="000000"/>
                  </a:outerShdw>
                </a:effectLst>
                <a:tableStyleId>{5C22544A-7EE6-4342-B048-85BDC9FD1C3A}</a:tableStyleId>
              </a:tblPr>
              <a:tblGrid>
                <a:gridCol w="773578"/>
                <a:gridCol w="3023176"/>
                <a:gridCol w="1307079"/>
                <a:gridCol w="1271512"/>
                <a:gridCol w="1822797"/>
                <a:gridCol w="773578"/>
              </a:tblGrid>
              <a:tr h="520704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Classement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1272" marR="11272" marT="11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Risques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1272" marR="11272" marT="11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Gravité de l'accident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1272" marR="11272" marT="11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Fréquence du risque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1272" marR="11272" marT="11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Nombre de salariés concernés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1272" marR="11272" marT="11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Moyenne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1272" marR="11272" marT="11272" marB="0" anchor="b"/>
                </a:tc>
              </a:tr>
              <a:tr h="270985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7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1272" marR="11272" marT="11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Risques liés aux ambiances thermiques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1272" marR="11272" marT="11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3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1272" marR="11272" marT="11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1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1272" marR="11272" marT="11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3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1272" marR="11272" marT="11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2,3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1272" marR="11272" marT="11272" marB="0" anchor="b"/>
                </a:tc>
              </a:tr>
              <a:tr h="270985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1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1272" marR="11272" marT="11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Risques liés aux circulations internes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1272" marR="11272" marT="11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5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1272" marR="11272" marT="11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4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1272" marR="11272" marT="11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5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1272" marR="11272" marT="11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4,7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1272" marR="11272" marT="11272" marB="0" anchor="b"/>
                </a:tc>
              </a:tr>
              <a:tr h="270985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6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1272" marR="11272" marT="11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Risques d'accident de plain-pied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1272" marR="11272" marT="11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3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1272" marR="11272" marT="11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2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1272" marR="11272" marT="11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2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1272" marR="11272" marT="11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2,3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1272" marR="11272" marT="11272" marB="0" anchor="b"/>
                </a:tc>
              </a:tr>
              <a:tr h="270985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2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1272" marR="11272" marT="11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Risques de chute hauteur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1272" marR="11272" marT="11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4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1272" marR="11272" marT="11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5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1272" marR="11272" marT="11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3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1272" marR="11272" marT="11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4,0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1272" marR="11272" marT="11272" marB="0" anchor="b"/>
                </a:tc>
              </a:tr>
              <a:tr h="520704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5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1272" marR="11272" marT="11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Risques liés aux équipements/machines de travail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1272" marR="11272" marT="11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4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1272" marR="11272" marT="11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1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1272" marR="11272" marT="11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4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1272" marR="11272" marT="11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3,0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1272" marR="11272" marT="11272" marB="0" anchor="b"/>
                </a:tc>
              </a:tr>
              <a:tr h="270985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5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1272" marR="11272" marT="11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Risques liés à l'activité physique 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1272" marR="11272" marT="11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3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1272" marR="11272" marT="11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4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1272" marR="11272" marT="11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3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1272" marR="11272" marT="11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3,3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1272" marR="11272" marT="11272" marB="0" anchor="b"/>
                </a:tc>
              </a:tr>
              <a:tr h="270985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4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1272" marR="11272" marT="11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Risques liés aux agents chimiques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1272" marR="11272" marT="11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5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1272" marR="11272" marT="11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2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1272" marR="11272" marT="11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3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1272" marR="11272" marT="11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3,3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1272" marR="11272" marT="11272" marB="0" anchor="b"/>
                </a:tc>
              </a:tr>
              <a:tr h="28792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3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1272" marR="11272" marT="11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Risques psychosociaux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1272" marR="11272" marT="11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3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1272" marR="11272" marT="11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3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1272" marR="11272" marT="11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5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1272" marR="11272" marT="1127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3,7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1272" marR="11272" marT="11272" marB="0" anchor="b"/>
                </a:tc>
              </a:tr>
            </a:tbl>
          </a:graphicData>
        </a:graphic>
      </p:graphicFrame>
      <p:sp>
        <p:nvSpPr>
          <p:cNvPr id="8" name="Espace réservé du numéro de diapositive 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6582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title"/>
          </p:nvPr>
        </p:nvSpPr>
        <p:spPr>
          <a:xfrm>
            <a:off x="311700" y="105200"/>
            <a:ext cx="8520600" cy="60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err="1">
                <a:latin typeface="+mj-lt"/>
              </a:rPr>
              <a:t>Présentation</a:t>
            </a:r>
            <a:r>
              <a:rPr lang="en" dirty="0">
                <a:latin typeface="+mj-lt"/>
              </a:rPr>
              <a:t> du TP jus de </a:t>
            </a:r>
            <a:r>
              <a:rPr lang="en" dirty="0" err="1">
                <a:latin typeface="+mj-lt"/>
              </a:rPr>
              <a:t>Pomme</a:t>
            </a:r>
            <a:endParaRPr lang="en" dirty="0">
              <a:latin typeface="+mj-lt"/>
            </a:endParaRPr>
          </a:p>
        </p:txBody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311700" y="691227"/>
            <a:ext cx="9147986" cy="3339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en" sz="1600" dirty="0">
                <a:latin typeface="+mj-lt"/>
                <a:ea typeface="Comic Sans MS" charset="0"/>
                <a:cs typeface="Comic Sans MS" charset="0"/>
              </a:rPr>
              <a:t>Triage des pommes </a:t>
            </a:r>
          </a:p>
          <a:p>
            <a:pPr marL="457200" lvl="0" indent="-228600" rtl="0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en" sz="1600" dirty="0">
                <a:latin typeface="+mj-lt"/>
                <a:ea typeface="Comic Sans MS" charset="0"/>
                <a:cs typeface="Comic Sans MS" charset="0"/>
              </a:rPr>
              <a:t>Lavage des pommes</a:t>
            </a:r>
          </a:p>
          <a:p>
            <a:pPr marL="457200" lvl="0" indent="-228600" rtl="0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en" sz="1600" dirty="0" err="1">
                <a:latin typeface="+mj-lt"/>
                <a:ea typeface="Comic Sans MS" charset="0"/>
                <a:cs typeface="Comic Sans MS" charset="0"/>
              </a:rPr>
              <a:t>Broyage</a:t>
            </a:r>
            <a:r>
              <a:rPr lang="en" sz="1600" dirty="0">
                <a:latin typeface="+mj-lt"/>
                <a:ea typeface="Comic Sans MS" charset="0"/>
                <a:cs typeface="Comic Sans MS" charset="0"/>
              </a:rPr>
              <a:t> des pommes</a:t>
            </a:r>
          </a:p>
          <a:p>
            <a:pPr marL="457200" lvl="0" indent="-228600" rtl="0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en" sz="1600" dirty="0" err="1">
                <a:latin typeface="+mj-lt"/>
                <a:ea typeface="Comic Sans MS" charset="0"/>
                <a:cs typeface="Comic Sans MS" charset="0"/>
              </a:rPr>
              <a:t>Pressage</a:t>
            </a:r>
            <a:endParaRPr lang="en" sz="1600" dirty="0">
              <a:latin typeface="+mj-lt"/>
              <a:ea typeface="Comic Sans MS" charset="0"/>
              <a:cs typeface="Comic Sans MS" charset="0"/>
            </a:endParaRPr>
          </a:p>
          <a:p>
            <a:pPr marL="457200" lvl="0" indent="-228600" rtl="0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en" sz="1600" dirty="0" err="1">
                <a:latin typeface="+mj-lt"/>
                <a:ea typeface="Comic Sans MS" charset="0"/>
                <a:cs typeface="Comic Sans MS" charset="0"/>
              </a:rPr>
              <a:t>Enzymation</a:t>
            </a:r>
            <a:endParaRPr lang="en" sz="1600" dirty="0">
              <a:latin typeface="+mj-lt"/>
              <a:ea typeface="Comic Sans MS" charset="0"/>
              <a:cs typeface="Comic Sans MS" charset="0"/>
            </a:endParaRPr>
          </a:p>
          <a:p>
            <a:pPr marL="457200" lvl="0" indent="-228600" rtl="0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en" sz="1600" dirty="0">
                <a:latin typeface="+mj-lt"/>
                <a:ea typeface="Comic Sans MS" charset="0"/>
                <a:cs typeface="Comic Sans MS" charset="0"/>
              </a:rPr>
              <a:t>Collage</a:t>
            </a:r>
          </a:p>
          <a:p>
            <a:pPr marL="457200" lvl="0" indent="-228600" rtl="0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en" sz="1600" dirty="0">
                <a:latin typeface="+mj-lt"/>
                <a:ea typeface="Comic Sans MS" charset="0"/>
                <a:cs typeface="Comic Sans MS" charset="0"/>
              </a:rPr>
              <a:t>Filtration</a:t>
            </a:r>
          </a:p>
          <a:p>
            <a:pPr marL="457200" lvl="0" indent="-228600" rtl="0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en" sz="1600" dirty="0" err="1">
                <a:latin typeface="+mj-lt"/>
                <a:ea typeface="Comic Sans MS" charset="0"/>
                <a:cs typeface="Comic Sans MS" charset="0"/>
              </a:rPr>
              <a:t>Pasteurisation</a:t>
            </a:r>
            <a:endParaRPr lang="en" sz="1600" dirty="0">
              <a:latin typeface="+mj-lt"/>
              <a:ea typeface="Comic Sans MS" charset="0"/>
              <a:cs typeface="Comic Sans MS" charset="0"/>
            </a:endParaRPr>
          </a:p>
          <a:p>
            <a:pPr marL="457200" lvl="0" indent="-228600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en" sz="1600" dirty="0" err="1">
                <a:latin typeface="+mj-lt"/>
                <a:ea typeface="Comic Sans MS" charset="0"/>
                <a:cs typeface="Comic Sans MS" charset="0"/>
              </a:rPr>
              <a:t>Embouteillage</a:t>
            </a:r>
            <a:r>
              <a:rPr lang="en" sz="1600" dirty="0">
                <a:latin typeface="+mj-lt"/>
                <a:ea typeface="Comic Sans MS" charset="0"/>
                <a:cs typeface="Comic Sans MS" charset="0"/>
              </a:rPr>
              <a:t> 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latin typeface="Gill Sans" charset="0"/>
                <a:ea typeface="Gill Sans" charset="0"/>
                <a:cs typeface="Gill Sans" charset="0"/>
              </a:rPr>
              <a:t>Triage des pommes </a:t>
            </a:r>
          </a:p>
        </p:txBody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Sélection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de 50.05 kg de pommes de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variété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différentes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.</a:t>
            </a:r>
            <a:br>
              <a:rPr lang="en" dirty="0">
                <a:latin typeface="Gill Sans" charset="0"/>
                <a:ea typeface="Gill Sans" charset="0"/>
                <a:cs typeface="Gill Sans" charset="0"/>
              </a:rPr>
            </a:br>
            <a:r>
              <a:rPr lang="fr-FR" dirty="0" err="1" smtClean="0">
                <a:latin typeface="Gill Sans" charset="0"/>
                <a:ea typeface="Gill Sans" charset="0"/>
                <a:cs typeface="Gill Sans" charset="0"/>
              </a:rPr>
              <a:t>É</a:t>
            </a:r>
            <a:r>
              <a:rPr lang="en" dirty="0" err="1" smtClean="0">
                <a:latin typeface="Gill Sans" charset="0"/>
                <a:ea typeface="Gill Sans" charset="0"/>
                <a:cs typeface="Gill Sans" charset="0"/>
              </a:rPr>
              <a:t>limination</a:t>
            </a:r>
            <a:r>
              <a:rPr lang="en" dirty="0" smtClean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des pommes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en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mauvais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état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.</a:t>
            </a:r>
          </a:p>
          <a:p>
            <a:pPr lvl="0">
              <a:spcBef>
                <a:spcPts val="0"/>
              </a:spcBef>
              <a:buNone/>
            </a:pP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Étape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fondamentale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car un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produit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fini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de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qualité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s'obtient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avec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une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matière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première de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qualité</a:t>
            </a:r>
            <a:endParaRPr lang="en" dirty="0">
              <a:latin typeface="Gill Sans" charset="0"/>
              <a:ea typeface="Gill Sans" charset="0"/>
              <a:cs typeface="Gill Sans" charset="0"/>
            </a:endParaRPr>
          </a:p>
          <a:p>
            <a:pPr lvl="0">
              <a:spcBef>
                <a:spcPts val="0"/>
              </a:spcBef>
              <a:buNone/>
            </a:pPr>
            <a:endParaRPr dirty="0">
              <a:latin typeface="Gill Sans" charset="0"/>
              <a:ea typeface="Gill Sans" charset="0"/>
              <a:cs typeface="Gill Sans" charset="0"/>
            </a:endParaRPr>
          </a:p>
          <a:p>
            <a:pPr lvl="0">
              <a:spcBef>
                <a:spcPts val="0"/>
              </a:spcBef>
              <a:buNone/>
            </a:pPr>
            <a:endParaRPr dirty="0">
              <a:latin typeface="Gill Sans" charset="0"/>
              <a:ea typeface="Gill Sans" charset="0"/>
              <a:cs typeface="Gill Sans" charset="0"/>
            </a:endParaRPr>
          </a:p>
        </p:txBody>
      </p:sp>
      <p:pic>
        <p:nvPicPr>
          <p:cNvPr id="105" name="Shape 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99" y="2851126"/>
            <a:ext cx="3437550" cy="1931949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</p:spPr>
      </p:pic>
      <p:pic>
        <p:nvPicPr>
          <p:cNvPr id="106" name="Shape 1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07575" y="2896475"/>
            <a:ext cx="2241299" cy="1853074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latin typeface="Gill Sans" charset="0"/>
                <a:ea typeface="Gill Sans" charset="0"/>
                <a:cs typeface="Gill Sans" charset="0"/>
              </a:rPr>
              <a:t>Lavage des pommes </a:t>
            </a:r>
          </a:p>
        </p:txBody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Permet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d’éliminer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les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poussières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, la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terre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, les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cailloux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et les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résidus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phytosanitaires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. </a:t>
            </a:r>
          </a:p>
          <a:p>
            <a:pPr lvl="0">
              <a:spcBef>
                <a:spcPts val="0"/>
              </a:spcBef>
              <a:buNone/>
            </a:pPr>
            <a:r>
              <a:rPr lang="en" dirty="0">
                <a:latin typeface="Gill Sans" charset="0"/>
                <a:ea typeface="Gill Sans" charset="0"/>
                <a:cs typeface="Gill Sans" charset="0"/>
              </a:rPr>
              <a:t>Il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est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réalisé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à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contre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-courant de la vis sans fin </a:t>
            </a:r>
          </a:p>
          <a:p>
            <a:pPr lvl="0">
              <a:spcBef>
                <a:spcPts val="0"/>
              </a:spcBef>
              <a:buNone/>
            </a:pPr>
            <a:endParaRPr dirty="0">
              <a:latin typeface="Gill Sans" charset="0"/>
              <a:ea typeface="Gill Sans" charset="0"/>
              <a:cs typeface="Gill Sans" charset="0"/>
            </a:endParaRPr>
          </a:p>
        </p:txBody>
      </p:sp>
      <p:pic>
        <p:nvPicPr>
          <p:cNvPr id="113" name="Shape 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825" y="2565470"/>
            <a:ext cx="3899475" cy="2193475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</p:spPr>
      </p:pic>
      <p:pic>
        <p:nvPicPr>
          <p:cNvPr id="114" name="Shape 1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7420" y="2565475"/>
            <a:ext cx="3902905" cy="2193474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latin typeface="Gill Sans" charset="0"/>
                <a:ea typeface="Gill Sans" charset="0"/>
                <a:cs typeface="Gill Sans" charset="0"/>
              </a:rPr>
              <a:t>Le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broyage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</a:t>
            </a:r>
          </a:p>
        </p:txBody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Permet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de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détruire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les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parois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cellulaires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pour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obtenir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plus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facilement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l’extraction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du jus </a:t>
            </a:r>
          </a:p>
        </p:txBody>
      </p:sp>
      <p:pic>
        <p:nvPicPr>
          <p:cNvPr id="121" name="Shape 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750" y="2292374"/>
            <a:ext cx="4283125" cy="2409274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</p:spPr>
      </p:pic>
      <p:pic>
        <p:nvPicPr>
          <p:cNvPr id="122" name="Shape 1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23825" y="1845106"/>
            <a:ext cx="3608475" cy="2028000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>
            <a:spLocks noGrp="1"/>
          </p:cNvSpPr>
          <p:nvPr>
            <p:ph type="title"/>
          </p:nvPr>
        </p:nvSpPr>
        <p:spPr>
          <a:xfrm>
            <a:off x="311700" y="-67075"/>
            <a:ext cx="8520600" cy="60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latin typeface="Gill Sans" charset="0"/>
                <a:ea typeface="Gill Sans" charset="0"/>
                <a:cs typeface="Gill Sans" charset="0"/>
              </a:rPr>
              <a:t>Le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pressurage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</a:t>
            </a:r>
          </a:p>
        </p:txBody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137125" y="540725"/>
            <a:ext cx="8520600" cy="3339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latin typeface="Gill Sans" charset="0"/>
                <a:ea typeface="Gill Sans" charset="0"/>
                <a:cs typeface="Gill Sans" charset="0"/>
              </a:rPr>
              <a:t>La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pulpe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est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soumise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à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une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forte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pression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(200 bar) pour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extraire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le jus</a:t>
            </a:r>
          </a:p>
          <a:p>
            <a:pPr lvl="0">
              <a:spcBef>
                <a:spcPts val="0"/>
              </a:spcBef>
              <a:buNone/>
            </a:pPr>
            <a:r>
              <a:rPr lang="en" dirty="0">
                <a:latin typeface="Gill Sans" charset="0"/>
                <a:ea typeface="Gill Sans" charset="0"/>
                <a:cs typeface="Gill Sans" charset="0"/>
              </a:rPr>
              <a:t>Le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rendement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d’extraction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peut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aller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jusqu’à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75 %.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Dans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notre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cas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,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notre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taux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d’extraction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est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de 59.3 %. </a:t>
            </a:r>
          </a:p>
          <a:p>
            <a:pPr lvl="0">
              <a:spcBef>
                <a:spcPts val="0"/>
              </a:spcBef>
              <a:buNone/>
            </a:pPr>
            <a:r>
              <a:rPr lang="en" dirty="0">
                <a:latin typeface="Gill Sans" charset="0"/>
                <a:ea typeface="Gill Sans" charset="0"/>
                <a:cs typeface="Gill Sans" charset="0"/>
              </a:rPr>
              <a:t>On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obtient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à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la suite un jus marron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foncé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, de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densité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1.5 et de pH 4. </a:t>
            </a:r>
          </a:p>
          <a:p>
            <a:pPr lvl="0">
              <a:spcBef>
                <a:spcPts val="0"/>
              </a:spcBef>
              <a:buNone/>
            </a:pPr>
            <a:r>
              <a:rPr lang="en" dirty="0">
                <a:latin typeface="Gill Sans" charset="0"/>
                <a:ea typeface="Gill Sans" charset="0"/>
                <a:cs typeface="Gill Sans" charset="0"/>
              </a:rPr>
              <a:t>→ Test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à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l’alcool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: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présence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de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précipité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</a:t>
            </a:r>
          </a:p>
        </p:txBody>
      </p:sp>
      <p:pic>
        <p:nvPicPr>
          <p:cNvPr id="129" name="Shape 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8800" y="2993568"/>
            <a:ext cx="4045968" cy="1772313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Enzymation</a:t>
            </a:r>
            <a:endParaRPr lang="en" dirty="0"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311700" y="1097355"/>
            <a:ext cx="8520600" cy="3339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600" dirty="0">
                <a:latin typeface="Gill Sans" charset="0"/>
                <a:ea typeface="Gill Sans" charset="0"/>
                <a:cs typeface="Gill Sans" charset="0"/>
              </a:rPr>
              <a:t>Elle a pour but de </a:t>
            </a:r>
            <a:r>
              <a:rPr lang="en" sz="1600" dirty="0" err="1">
                <a:latin typeface="Gill Sans" charset="0"/>
                <a:ea typeface="Gill Sans" charset="0"/>
                <a:cs typeface="Gill Sans" charset="0"/>
              </a:rPr>
              <a:t>diminuer</a:t>
            </a:r>
            <a:r>
              <a:rPr lang="en" sz="1600" dirty="0">
                <a:latin typeface="Gill Sans" charset="0"/>
                <a:ea typeface="Gill Sans" charset="0"/>
                <a:cs typeface="Gill Sans" charset="0"/>
              </a:rPr>
              <a:t> la </a:t>
            </a:r>
            <a:r>
              <a:rPr lang="en" sz="1600" dirty="0" err="1">
                <a:latin typeface="Gill Sans" charset="0"/>
                <a:ea typeface="Gill Sans" charset="0"/>
                <a:cs typeface="Gill Sans" charset="0"/>
              </a:rPr>
              <a:t>viscosité</a:t>
            </a:r>
            <a:r>
              <a:rPr lang="en" sz="1600" dirty="0">
                <a:latin typeface="Gill Sans" charset="0"/>
                <a:ea typeface="Gill Sans" charset="0"/>
                <a:cs typeface="Gill Sans" charset="0"/>
              </a:rPr>
              <a:t> du jus. </a:t>
            </a:r>
          </a:p>
          <a:p>
            <a:pPr lvl="0">
              <a:spcBef>
                <a:spcPts val="0"/>
              </a:spcBef>
              <a:buNone/>
            </a:pPr>
            <a:r>
              <a:rPr lang="en" sz="1600" dirty="0">
                <a:latin typeface="Gill Sans" charset="0"/>
                <a:ea typeface="Gill Sans" charset="0"/>
                <a:cs typeface="Gill Sans" charset="0"/>
              </a:rPr>
              <a:t>La </a:t>
            </a:r>
            <a:r>
              <a:rPr lang="en" sz="1600" dirty="0" err="1">
                <a:latin typeface="Gill Sans" charset="0"/>
                <a:ea typeface="Gill Sans" charset="0"/>
                <a:cs typeface="Gill Sans" charset="0"/>
              </a:rPr>
              <a:t>pectine</a:t>
            </a:r>
            <a:r>
              <a:rPr lang="en" sz="1600" dirty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" sz="1600" dirty="0" err="1">
                <a:latin typeface="Gill Sans" charset="0"/>
                <a:ea typeface="Gill Sans" charset="0"/>
                <a:cs typeface="Gill Sans" charset="0"/>
              </a:rPr>
              <a:t>est</a:t>
            </a:r>
            <a:r>
              <a:rPr lang="en" sz="1600" dirty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" sz="1600" dirty="0" err="1">
                <a:latin typeface="Gill Sans" charset="0"/>
                <a:ea typeface="Gill Sans" charset="0"/>
                <a:cs typeface="Gill Sans" charset="0"/>
              </a:rPr>
              <a:t>hydrolysé</a:t>
            </a:r>
            <a:r>
              <a:rPr lang="en" sz="1600" dirty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" sz="1600" dirty="0" err="1">
                <a:latin typeface="Gill Sans" charset="0"/>
                <a:ea typeface="Gill Sans" charset="0"/>
                <a:cs typeface="Gill Sans" charset="0"/>
              </a:rPr>
              <a:t>en</a:t>
            </a:r>
            <a:r>
              <a:rPr lang="en" sz="1600" dirty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" sz="1600" dirty="0" err="1">
                <a:latin typeface="Gill Sans" charset="0"/>
                <a:ea typeface="Gill Sans" charset="0"/>
                <a:cs typeface="Gill Sans" charset="0"/>
              </a:rPr>
              <a:t>acides</a:t>
            </a:r>
            <a:r>
              <a:rPr lang="en" sz="1600" dirty="0">
                <a:latin typeface="Gill Sans" charset="0"/>
                <a:ea typeface="Gill Sans" charset="0"/>
                <a:cs typeface="Gill Sans" charset="0"/>
              </a:rPr>
              <a:t> mono </a:t>
            </a:r>
            <a:r>
              <a:rPr lang="en" sz="1600" dirty="0" err="1">
                <a:latin typeface="Gill Sans" charset="0"/>
                <a:ea typeface="Gill Sans" charset="0"/>
                <a:cs typeface="Gill Sans" charset="0"/>
              </a:rPr>
              <a:t>galacturoniques</a:t>
            </a:r>
            <a:r>
              <a:rPr lang="en" sz="1600" dirty="0">
                <a:latin typeface="Gill Sans" charset="0"/>
                <a:ea typeface="Gill Sans" charset="0"/>
                <a:cs typeface="Gill Sans" charset="0"/>
              </a:rPr>
              <a:t>, </a:t>
            </a:r>
            <a:r>
              <a:rPr lang="en" sz="1600" dirty="0" err="1">
                <a:latin typeface="Gill Sans" charset="0"/>
                <a:ea typeface="Gill Sans" charset="0"/>
                <a:cs typeface="Gill Sans" charset="0"/>
              </a:rPr>
              <a:t>composés</a:t>
            </a:r>
            <a:r>
              <a:rPr lang="en" sz="1600" dirty="0">
                <a:latin typeface="Gill Sans" charset="0"/>
                <a:ea typeface="Gill Sans" charset="0"/>
                <a:cs typeface="Gill Sans" charset="0"/>
              </a:rPr>
              <a:t> plus </a:t>
            </a:r>
            <a:r>
              <a:rPr lang="en" sz="1600" dirty="0" err="1">
                <a:latin typeface="Gill Sans" charset="0"/>
                <a:ea typeface="Gill Sans" charset="0"/>
                <a:cs typeface="Gill Sans" charset="0"/>
              </a:rPr>
              <a:t>solubles</a:t>
            </a:r>
            <a:r>
              <a:rPr lang="en" sz="1600" dirty="0">
                <a:latin typeface="Gill Sans" charset="0"/>
                <a:ea typeface="Gill Sans" charset="0"/>
                <a:cs typeface="Gill Sans" charset="0"/>
              </a:rPr>
              <a:t>. </a:t>
            </a:r>
          </a:p>
          <a:p>
            <a:pPr lvl="0">
              <a:spcBef>
                <a:spcPts val="0"/>
              </a:spcBef>
              <a:buNone/>
            </a:pPr>
            <a:r>
              <a:rPr lang="en" sz="1600" dirty="0" err="1">
                <a:latin typeface="Gill Sans" charset="0"/>
                <a:ea typeface="Gill Sans" charset="0"/>
                <a:cs typeface="Gill Sans" charset="0"/>
              </a:rPr>
              <a:t>Quantité</a:t>
            </a:r>
            <a:r>
              <a:rPr lang="en" sz="1600" dirty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" sz="1600" dirty="0" err="1">
                <a:latin typeface="Gill Sans" charset="0"/>
                <a:ea typeface="Gill Sans" charset="0"/>
                <a:cs typeface="Gill Sans" charset="0"/>
              </a:rPr>
              <a:t>d’enzyme</a:t>
            </a:r>
            <a:r>
              <a:rPr lang="en" sz="1600" dirty="0">
                <a:latin typeface="Gill Sans" charset="0"/>
                <a:ea typeface="Gill Sans" charset="0"/>
                <a:cs typeface="Gill Sans" charset="0"/>
              </a:rPr>
              <a:t> : </a:t>
            </a:r>
          </a:p>
          <a:p>
            <a:pPr lvl="0">
              <a:spcBef>
                <a:spcPts val="0"/>
              </a:spcBef>
              <a:buNone/>
            </a:pPr>
            <a:r>
              <a:rPr lang="en" sz="1600" dirty="0">
                <a:latin typeface="Gill Sans" charset="0"/>
                <a:ea typeface="Gill Sans" charset="0"/>
                <a:cs typeface="Gill Sans" charset="0"/>
              </a:rPr>
              <a:t>→ Test </a:t>
            </a:r>
            <a:r>
              <a:rPr lang="en" sz="1600" dirty="0" err="1">
                <a:latin typeface="Gill Sans" charset="0"/>
                <a:ea typeface="Gill Sans" charset="0"/>
                <a:cs typeface="Gill Sans" charset="0"/>
              </a:rPr>
              <a:t>à</a:t>
            </a:r>
            <a:r>
              <a:rPr lang="en" sz="1600" dirty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" sz="1600" dirty="0" err="1">
                <a:latin typeface="Gill Sans" charset="0"/>
                <a:ea typeface="Gill Sans" charset="0"/>
                <a:cs typeface="Gill Sans" charset="0"/>
              </a:rPr>
              <a:t>l’alcool</a:t>
            </a:r>
            <a:r>
              <a:rPr lang="en" sz="1600" dirty="0">
                <a:latin typeface="Gill Sans" charset="0"/>
                <a:ea typeface="Gill Sans" charset="0"/>
                <a:cs typeface="Gill Sans" charset="0"/>
              </a:rPr>
              <a:t> pour </a:t>
            </a:r>
            <a:r>
              <a:rPr lang="en" sz="1600" dirty="0" err="1">
                <a:latin typeface="Gill Sans" charset="0"/>
                <a:ea typeface="Gill Sans" charset="0"/>
                <a:cs typeface="Gill Sans" charset="0"/>
              </a:rPr>
              <a:t>vérifier</a:t>
            </a:r>
            <a:r>
              <a:rPr lang="en" sz="1600" dirty="0">
                <a:latin typeface="Gill Sans" charset="0"/>
                <a:ea typeface="Gill Sans" charset="0"/>
                <a:cs typeface="Gill Sans" charset="0"/>
              </a:rPr>
              <a:t> que le jus </a:t>
            </a:r>
            <a:r>
              <a:rPr lang="en" sz="1600" dirty="0" err="1">
                <a:latin typeface="Gill Sans" charset="0"/>
                <a:ea typeface="Gill Sans" charset="0"/>
                <a:cs typeface="Gill Sans" charset="0"/>
              </a:rPr>
              <a:t>est</a:t>
            </a:r>
            <a:r>
              <a:rPr lang="en" sz="1600" dirty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" sz="1600" dirty="0" err="1">
                <a:latin typeface="Gill Sans" charset="0"/>
                <a:ea typeface="Gill Sans" charset="0"/>
                <a:cs typeface="Gill Sans" charset="0"/>
              </a:rPr>
              <a:t>dépectinisé</a:t>
            </a:r>
            <a:r>
              <a:rPr lang="en" sz="1600" dirty="0">
                <a:latin typeface="Gill Sans" charset="0"/>
                <a:ea typeface="Gill Sans" charset="0"/>
                <a:cs typeface="Gill Sans" charset="0"/>
              </a:rPr>
              <a:t> = Non </a:t>
            </a:r>
            <a:r>
              <a:rPr lang="en" sz="1600" dirty="0" err="1">
                <a:latin typeface="Gill Sans" charset="0"/>
                <a:ea typeface="Gill Sans" charset="0"/>
                <a:cs typeface="Gill Sans" charset="0"/>
              </a:rPr>
              <a:t>présence</a:t>
            </a:r>
            <a:r>
              <a:rPr lang="en" sz="1600" dirty="0">
                <a:latin typeface="Gill Sans" charset="0"/>
                <a:ea typeface="Gill Sans" charset="0"/>
                <a:cs typeface="Gill Sans" charset="0"/>
              </a:rPr>
              <a:t> de </a:t>
            </a:r>
            <a:r>
              <a:rPr lang="en" sz="1600" dirty="0" err="1">
                <a:latin typeface="Gill Sans" charset="0"/>
                <a:ea typeface="Gill Sans" charset="0"/>
                <a:cs typeface="Gill Sans" charset="0"/>
              </a:rPr>
              <a:t>précipité</a:t>
            </a:r>
            <a:endParaRPr lang="en" sz="1600" dirty="0">
              <a:latin typeface="Gill Sans" charset="0"/>
              <a:ea typeface="Gill Sans" charset="0"/>
              <a:cs typeface="Gill Sans" charset="0"/>
            </a:endParaRPr>
          </a:p>
          <a:p>
            <a:pPr lvl="0">
              <a:spcBef>
                <a:spcPts val="0"/>
              </a:spcBef>
              <a:buNone/>
            </a:pPr>
            <a:endParaRPr sz="1400" dirty="0">
              <a:latin typeface="Gill Sans" charset="0"/>
              <a:ea typeface="Gill Sans" charset="0"/>
              <a:cs typeface="Gill Sans" charset="0"/>
            </a:endParaRPr>
          </a:p>
        </p:txBody>
      </p:sp>
      <p:pic>
        <p:nvPicPr>
          <p:cNvPr id="136" name="Shape 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0625" y="2999226"/>
            <a:ext cx="982125" cy="1746024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</p:spPr>
      </p:pic>
      <p:pic>
        <p:nvPicPr>
          <p:cNvPr id="137" name="Shape 1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30525" y="2985974"/>
            <a:ext cx="3105525" cy="1746024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latin typeface="Gill Sans" charset="0"/>
                <a:ea typeface="Gill Sans" charset="0"/>
                <a:cs typeface="Gill Sans" charset="0"/>
              </a:rPr>
              <a:t>Collage</a:t>
            </a:r>
          </a:p>
        </p:txBody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Consiste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à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incorporer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au jus des substances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ayant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pour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effet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de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floculer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et de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précipiter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les </a:t>
            </a: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impuretés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. </a:t>
            </a:r>
          </a:p>
          <a:p>
            <a:pPr lvl="0">
              <a:spcBef>
                <a:spcPts val="0"/>
              </a:spcBef>
              <a:buNone/>
            </a:pP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Gélatine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: 0.0018 kg</a:t>
            </a:r>
            <a:br>
              <a:rPr lang="en" dirty="0">
                <a:latin typeface="Gill Sans" charset="0"/>
                <a:ea typeface="Gill Sans" charset="0"/>
                <a:cs typeface="Gill Sans" charset="0"/>
              </a:rPr>
            </a:br>
            <a:r>
              <a:rPr lang="en" dirty="0">
                <a:latin typeface="Gill Sans" charset="0"/>
                <a:ea typeface="Gill Sans" charset="0"/>
                <a:cs typeface="Gill Sans" charset="0"/>
              </a:rPr>
              <a:t>Bentonite : 0.017 kg</a:t>
            </a:r>
            <a:br>
              <a:rPr lang="en" dirty="0">
                <a:latin typeface="Gill Sans" charset="0"/>
                <a:ea typeface="Gill Sans" charset="0"/>
                <a:cs typeface="Gill Sans" charset="0"/>
              </a:rPr>
            </a:br>
            <a:r>
              <a:rPr lang="en" dirty="0" err="1">
                <a:latin typeface="Gill Sans" charset="0"/>
                <a:ea typeface="Gill Sans" charset="0"/>
                <a:cs typeface="Gill Sans" charset="0"/>
              </a:rPr>
              <a:t>Baykisol</a:t>
            </a:r>
            <a:r>
              <a:rPr lang="en" dirty="0">
                <a:latin typeface="Gill Sans" charset="0"/>
                <a:ea typeface="Gill Sans" charset="0"/>
                <a:cs typeface="Gill Sans" charset="0"/>
              </a:rPr>
              <a:t> : 0.012 L</a:t>
            </a:r>
          </a:p>
          <a:p>
            <a:pPr lvl="0">
              <a:spcBef>
                <a:spcPts val="0"/>
              </a:spcBef>
              <a:buNone/>
            </a:pPr>
            <a:endParaRPr dirty="0">
              <a:latin typeface="Gill Sans" charset="0"/>
              <a:ea typeface="Gill Sans" charset="0"/>
              <a:cs typeface="Gill Sans" charset="0"/>
            </a:endParaRPr>
          </a:p>
        </p:txBody>
      </p:sp>
      <p:pic>
        <p:nvPicPr>
          <p:cNvPr id="144" name="Shape 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5025" y="1786574"/>
            <a:ext cx="3394549" cy="1907799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</p:spPr>
      </p:pic>
      <p:pic>
        <p:nvPicPr>
          <p:cNvPr id="145" name="Shape 1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3275" y="3187675"/>
            <a:ext cx="2910750" cy="1635875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1814</TotalTime>
  <Words>1077</Words>
  <Application>Microsoft Macintosh PowerPoint</Application>
  <PresentationFormat>Présentation à l'écran (16:9)</PresentationFormat>
  <Paragraphs>233</Paragraphs>
  <Slides>22</Slides>
  <Notes>21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8" baseType="lpstr">
      <vt:lpstr>Comic Sans MS</vt:lpstr>
      <vt:lpstr>Gill Sans</vt:lpstr>
      <vt:lpstr>Zapfino</vt:lpstr>
      <vt:lpstr>Arial</vt:lpstr>
      <vt:lpstr>Roboto</vt:lpstr>
      <vt:lpstr>geometric</vt:lpstr>
      <vt:lpstr>DOCUMENT UNIQUE</vt:lpstr>
      <vt:lpstr>Sommaire</vt:lpstr>
      <vt:lpstr>Présentation du TP jus de Pomme</vt:lpstr>
      <vt:lpstr>Triage des pommes </vt:lpstr>
      <vt:lpstr>Lavage des pommes </vt:lpstr>
      <vt:lpstr>Le broyage </vt:lpstr>
      <vt:lpstr>Le pressurage </vt:lpstr>
      <vt:lpstr>Enzymation</vt:lpstr>
      <vt:lpstr>Collage</vt:lpstr>
      <vt:lpstr>Filtration </vt:lpstr>
      <vt:lpstr>Pasteurisation</vt:lpstr>
      <vt:lpstr>Embouteillage et produit fini</vt:lpstr>
      <vt:lpstr>Qu’est-ce que le Document Unique 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Classement des risques</vt:lpstr>
    </vt:vector>
  </TitlesOfParts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DOCUMENT UNIQUE</dc:title>
  <cp:lastModifiedBy>Joffrey Jougon</cp:lastModifiedBy>
  <cp:revision>28</cp:revision>
  <dcterms:modified xsi:type="dcterms:W3CDTF">2017-04-30T21:35:38Z</dcterms:modified>
</cp:coreProperties>
</file>