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2786082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400800" cy="1928826"/>
          </a:xfrm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sz="3900" b="1" dirty="0" smtClean="0">
                <a:latin typeface="Algerian" pitchFamily="82" charset="0"/>
              </a:rPr>
              <a:t>LES ANTI-INFLAMMATOIRES NON STÉROÏDIENS (AINS) </a:t>
            </a:r>
            <a:endParaRPr lang="fr-FR" sz="3900" b="1" dirty="0">
              <a:latin typeface="Algerian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7"/>
            <a:ext cx="3000397" cy="192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0"/>
            <a:ext cx="2428874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V-Indications </a:t>
            </a:r>
            <a:r>
              <a:rPr lang="fr-FR" dirty="0" smtClean="0">
                <a:solidFill>
                  <a:srgbClr val="FF0000"/>
                </a:solidFill>
              </a:rPr>
              <a:t>thérapeutiques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1)Traitement symptomatique des manifestations inflammatoires douloureuses et fébriles.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2)Cardiologie ( à faibles doses) pour effet anti-agrégant plaquettaire.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3)Rhumatologie (à fortes doses) pour effet anti-inflammatoire.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VI-Effets </a:t>
            </a:r>
            <a:r>
              <a:rPr lang="fr-FR" dirty="0" smtClean="0">
                <a:solidFill>
                  <a:srgbClr val="FF0000"/>
                </a:solidFill>
              </a:rPr>
              <a:t>indésirables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1- Effets Digestifs:</a:t>
            </a:r>
          </a:p>
          <a:p>
            <a:pPr>
              <a:buNone/>
            </a:pPr>
            <a:r>
              <a:rPr lang="fr-FR" dirty="0" smtClean="0"/>
              <a:t>*Dyspepsie.</a:t>
            </a:r>
          </a:p>
          <a:p>
            <a:pPr>
              <a:buNone/>
            </a:pPr>
            <a:r>
              <a:rPr lang="fr-FR" dirty="0" smtClean="0"/>
              <a:t>*Erosions gastroduodénales. </a:t>
            </a:r>
          </a:p>
          <a:p>
            <a:pPr>
              <a:buNone/>
            </a:pPr>
            <a:r>
              <a:rPr lang="fr-FR" dirty="0" smtClean="0"/>
              <a:t>*Ulcérations gastroduodénales. </a:t>
            </a:r>
          </a:p>
          <a:p>
            <a:pPr>
              <a:buNone/>
            </a:pPr>
            <a:r>
              <a:rPr lang="fr-FR" dirty="0" smtClean="0"/>
              <a:t>*Agressions œsophagiennes. </a:t>
            </a:r>
          </a:p>
          <a:p>
            <a:pPr>
              <a:buNone/>
            </a:pPr>
            <a:r>
              <a:rPr lang="fr-FR" dirty="0" smtClean="0"/>
              <a:t>*Agressions coliques. </a:t>
            </a:r>
          </a:p>
          <a:p>
            <a:pPr>
              <a:buNone/>
            </a:pPr>
            <a:r>
              <a:rPr lang="fr-FR" dirty="0" smtClean="0"/>
              <a:t>*Agressions entériques.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                             2-AUTRES</a:t>
            </a:r>
            <a:endParaRPr lang="fr-FR" b="1" dirty="0" smtClean="0"/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smtClean="0"/>
              <a:t>Bonchospasme Correction par Montelukast (SINGULAIR®)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smtClean="0"/>
              <a:t>IRA fonctionnelle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smtClean="0"/>
              <a:t>Neurotoxicité (Indoliques +++)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smtClean="0"/>
              <a:t>Risque infectieux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smtClean="0"/>
              <a:t>Retard à l’accouchement 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smtClean="0"/>
              <a:t>Accidents d’hypersensibilité 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smtClean="0"/>
              <a:t>Cutanés 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smtClean="0"/>
              <a:t>Hématologiques </a:t>
            </a:r>
          </a:p>
          <a:p>
            <a:pPr>
              <a:buNone/>
            </a:pPr>
            <a:r>
              <a:rPr lang="fr-FR" dirty="0" smtClean="0"/>
              <a:t>-Hépatiques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-Accidents </a:t>
            </a:r>
            <a:r>
              <a:rPr lang="fr-FR" dirty="0" smtClean="0"/>
              <a:t>thrombotiques avec les </a:t>
            </a:r>
            <a:r>
              <a:rPr lang="fr-FR" dirty="0" err="1" smtClean="0"/>
              <a:t>coxibs</a:t>
            </a:r>
            <a:r>
              <a:rPr lang="fr-FR" dirty="0" smtClean="0"/>
              <a:t> (IDM, AVC)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VII-Contre-indications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*Allergie </a:t>
            </a:r>
            <a:r>
              <a:rPr lang="fr-FR" dirty="0" smtClean="0"/>
              <a:t>ou Hypersensibilité aux </a:t>
            </a:r>
            <a:r>
              <a:rPr lang="fr-FR" dirty="0" smtClean="0"/>
              <a:t>AINS.    </a:t>
            </a:r>
          </a:p>
          <a:p>
            <a:pPr>
              <a:buNone/>
            </a:pPr>
            <a:r>
              <a:rPr lang="fr-FR" dirty="0" smtClean="0"/>
              <a:t>*Ulcère </a:t>
            </a:r>
            <a:r>
              <a:rPr lang="fr-FR" dirty="0" smtClean="0"/>
              <a:t>gastroduodénal </a:t>
            </a:r>
            <a:r>
              <a:rPr lang="fr-FR" dirty="0" smtClean="0"/>
              <a:t>évolutif.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*Insuffisance </a:t>
            </a:r>
            <a:r>
              <a:rPr lang="fr-FR" dirty="0" smtClean="0"/>
              <a:t>hépatocellulaire modérée à </a:t>
            </a:r>
            <a:r>
              <a:rPr lang="fr-FR" dirty="0" smtClean="0"/>
              <a:t>sévère.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*Insuffisance </a:t>
            </a:r>
            <a:r>
              <a:rPr lang="fr-FR" dirty="0" smtClean="0"/>
              <a:t>rénale sévère 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*Lupus </a:t>
            </a:r>
            <a:r>
              <a:rPr lang="fr-FR" dirty="0" smtClean="0"/>
              <a:t>érythémateux disséminé 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*Insuffisance </a:t>
            </a:r>
            <a:r>
              <a:rPr lang="fr-FR" dirty="0" smtClean="0"/>
              <a:t>cardiaque sévère non </a:t>
            </a:r>
            <a:r>
              <a:rPr lang="fr-FR" dirty="0" smtClean="0"/>
              <a:t>contrôlée.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*À </a:t>
            </a:r>
            <a:r>
              <a:rPr lang="fr-FR" dirty="0" smtClean="0"/>
              <a:t>partir du 6ème mois de grossesse et allaitement 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*Enfants </a:t>
            </a:r>
            <a:r>
              <a:rPr lang="fr-FR" dirty="0" smtClean="0"/>
              <a:t>&lt; 15 </a:t>
            </a:r>
            <a:r>
              <a:rPr lang="fr-FR" dirty="0" smtClean="0"/>
              <a:t>ans.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VIII-Interactions </a:t>
            </a:r>
            <a:r>
              <a:rPr lang="fr-FR" dirty="0" smtClean="0">
                <a:solidFill>
                  <a:srgbClr val="FF0000"/>
                </a:solidFill>
              </a:rPr>
              <a:t>médicamenteuses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b="1" dirty="0" smtClean="0"/>
              <a:t>AVK:</a:t>
            </a:r>
            <a:r>
              <a:rPr lang="fr-FR" dirty="0" smtClean="0"/>
              <a:t> Augmentation </a:t>
            </a:r>
            <a:r>
              <a:rPr lang="fr-FR" dirty="0" smtClean="0"/>
              <a:t>du risque </a:t>
            </a:r>
            <a:r>
              <a:rPr lang="fr-FR" dirty="0" smtClean="0"/>
              <a:t>hémorragique.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Lithium:</a:t>
            </a:r>
            <a:r>
              <a:rPr lang="fr-FR" dirty="0" smtClean="0"/>
              <a:t>  </a:t>
            </a:r>
            <a:r>
              <a:rPr lang="fr-FR" dirty="0" smtClean="0"/>
              <a:t>Augmentation de la Lithiémie Risque de </a:t>
            </a:r>
            <a:r>
              <a:rPr lang="fr-FR" dirty="0" smtClean="0"/>
              <a:t>Toxicité.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Méthotrexate</a:t>
            </a:r>
            <a:r>
              <a:rPr lang="fr-FR" dirty="0" smtClean="0"/>
              <a:t> :Risque </a:t>
            </a:r>
            <a:r>
              <a:rPr lang="fr-FR" dirty="0" smtClean="0"/>
              <a:t>de </a:t>
            </a:r>
            <a:r>
              <a:rPr lang="fr-FR" dirty="0" smtClean="0"/>
              <a:t>Toxicité.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1443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IX-Les </a:t>
            </a:r>
            <a:r>
              <a:rPr lang="fr-FR" dirty="0" smtClean="0">
                <a:solidFill>
                  <a:srgbClr val="FF0000"/>
                </a:solidFill>
              </a:rPr>
              <a:t>AINS en pratique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928688"/>
            <a:ext cx="9144000" cy="592931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*Utiliser </a:t>
            </a:r>
            <a:r>
              <a:rPr lang="fr-FR" dirty="0" smtClean="0"/>
              <a:t>la dose minimale </a:t>
            </a:r>
            <a:r>
              <a:rPr lang="fr-FR" dirty="0" smtClean="0"/>
              <a:t>efficace.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*Ne </a:t>
            </a:r>
            <a:r>
              <a:rPr lang="fr-FR" dirty="0" smtClean="0"/>
              <a:t>jamais associer deux </a:t>
            </a:r>
            <a:r>
              <a:rPr lang="fr-FR" dirty="0" smtClean="0"/>
              <a:t>AINS.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*Eviter </a:t>
            </a:r>
            <a:r>
              <a:rPr lang="fr-FR" dirty="0" smtClean="0"/>
              <a:t>si possible les prescriptions </a:t>
            </a:r>
            <a:r>
              <a:rPr lang="fr-FR" dirty="0" smtClean="0"/>
              <a:t>prolongées.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*Eviter </a:t>
            </a:r>
            <a:r>
              <a:rPr lang="fr-FR" dirty="0" smtClean="0"/>
              <a:t>les AINS chez les sujets à risque de complications gastroduodénales (tabac, alcool, p. âgée&gt; 65 ans, antécédents ulcéreux). Si prescription gastroprotection par </a:t>
            </a:r>
            <a:r>
              <a:rPr lang="fr-FR" dirty="0" smtClean="0"/>
              <a:t>IPP.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Conclusion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*Médicaments nombreux.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*Structures </a:t>
            </a:r>
            <a:r>
              <a:rPr lang="fr-FR" dirty="0" smtClean="0"/>
              <a:t>chimiques hétérogènes </a:t>
            </a:r>
            <a:r>
              <a:rPr lang="fr-FR" dirty="0" smtClean="0"/>
              <a:t>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*Nombreuses </a:t>
            </a:r>
            <a:r>
              <a:rPr lang="fr-FR" dirty="0" smtClean="0"/>
              <a:t>indications </a:t>
            </a:r>
            <a:r>
              <a:rPr lang="fr-FR" dirty="0" smtClean="0"/>
              <a:t>thérapeutiques.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*Commercialisés </a:t>
            </a:r>
            <a:r>
              <a:rPr lang="fr-FR" dirty="0" smtClean="0"/>
              <a:t>de façon </a:t>
            </a:r>
            <a:r>
              <a:rPr lang="fr-FR" dirty="0" smtClean="0"/>
              <a:t>important.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*Effets </a:t>
            </a:r>
            <a:r>
              <a:rPr lang="fr-FR" dirty="0" smtClean="0"/>
              <a:t>indésirables non négligeables en particulier digestifs d’où leur prise pendant les </a:t>
            </a:r>
            <a:r>
              <a:rPr lang="fr-FR" dirty="0" smtClean="0"/>
              <a:t>repas.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                                                                                           </a:t>
            </a:r>
          </a:p>
          <a:p>
            <a:pPr>
              <a:buNone/>
            </a:pPr>
            <a:r>
              <a:rPr lang="fr-FR" dirty="0" smtClean="0"/>
              <a:t>                          </a:t>
            </a:r>
            <a:r>
              <a:rPr lang="fr-FR" sz="3600" dirty="0" smtClean="0"/>
              <a:t>anti inflammatoire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fr-FR" dirty="0" smtClean="0"/>
              <a:t>       AINS                                                    AIS </a:t>
            </a:r>
          </a:p>
          <a:p>
            <a:pPr>
              <a:buNone/>
            </a:pPr>
            <a:r>
              <a:rPr lang="fr-FR" dirty="0" smtClean="0"/>
              <a:t>                                                         ( corticoïdes)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929058" y="1142984"/>
            <a:ext cx="2143140" cy="192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10800000" flipV="1">
            <a:off x="1500166" y="1142984"/>
            <a:ext cx="2428892" cy="185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Introduction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b="1" dirty="0" smtClean="0"/>
              <a:t>Anti-inflammatoires non stéroïdiens ou AINS </a:t>
            </a:r>
          </a:p>
          <a:p>
            <a:pPr>
              <a:buNone/>
            </a:pPr>
            <a:r>
              <a:rPr lang="fr-FR" dirty="0" smtClean="0"/>
              <a:t>*Nombreux </a:t>
            </a:r>
          </a:p>
          <a:p>
            <a:pPr>
              <a:buNone/>
            </a:pPr>
            <a:r>
              <a:rPr lang="fr-FR" dirty="0" smtClean="0"/>
              <a:t>*Hétérogénéité des structures chimiques </a:t>
            </a:r>
          </a:p>
          <a:p>
            <a:pPr>
              <a:buNone/>
            </a:pPr>
            <a:r>
              <a:rPr lang="fr-FR" dirty="0" smtClean="0"/>
              <a:t>*Même mode d’action                                                            Les salicylés: 1er composés anti-inflammatoires utilisés en thérapeutique Aspirine (nom chimique acide acétylsalicylique) en 1899 .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dirty="0" smtClean="0"/>
              <a:t>Propriétés pharmacologiques communes anti-inflammatoire, antalgique et antipyrétique </a:t>
            </a:r>
          </a:p>
          <a:p>
            <a:pPr>
              <a:buNone/>
            </a:pPr>
            <a:r>
              <a:rPr lang="fr-FR" b="1" dirty="0" smtClean="0"/>
              <a:t>                                       +</a:t>
            </a:r>
          </a:p>
          <a:p>
            <a:pPr>
              <a:buNone/>
            </a:pPr>
            <a:r>
              <a:rPr lang="fr-FR" b="1" dirty="0" smtClean="0"/>
              <a:t>         Antiagrégant plaquettaire (aspirine , 1968)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I-Généralités sur l’inflammation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L’inflammation est un ensemble de réactions dont la finalité peut être:                                                                   - utile .                                                                                        - nocive. </a:t>
            </a:r>
          </a:p>
          <a:p>
            <a:pPr>
              <a:buNone/>
            </a:pPr>
            <a:r>
              <a:rPr lang="fr-FR" dirty="0" smtClean="0"/>
              <a:t>  On distingue : </a:t>
            </a:r>
          </a:p>
          <a:p>
            <a:pPr>
              <a:buNone/>
            </a:pPr>
            <a:r>
              <a:rPr lang="fr-FR" dirty="0" smtClean="0"/>
              <a:t>    - l’inflammation localisée ou I (aigüe) </a:t>
            </a:r>
          </a:p>
          <a:p>
            <a:pPr>
              <a:buNone/>
            </a:pPr>
            <a:r>
              <a:rPr lang="fr-FR" dirty="0" smtClean="0"/>
              <a:t>     -l’inflammation généralisée ou II (chronique)</a:t>
            </a:r>
          </a:p>
          <a:p>
            <a:pPr>
              <a:buNone/>
            </a:pPr>
            <a:r>
              <a:rPr lang="fr-FR" dirty="0" smtClean="0"/>
              <a:t>le groupe majeur de substances qui est utilisé pour traiter l’inflammation est Celle qui </a:t>
            </a:r>
            <a:r>
              <a:rPr lang="fr-FR" b="1" dirty="0" smtClean="0"/>
              <a:t>inhibe l’enzyme </a:t>
            </a:r>
            <a:r>
              <a:rPr lang="fr-FR" b="1" dirty="0" err="1" smtClean="0"/>
              <a:t>cyclo</a:t>
            </a:r>
            <a:r>
              <a:rPr lang="fr-FR" b="1" dirty="0" smtClean="0"/>
              <a:t>-oxygénase: AINS et coxibs 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Les signes de l’inflammation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81250" y="1737003"/>
            <a:ext cx="6119840" cy="472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28596" y="2285992"/>
            <a:ext cx="157163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Douleur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357158" y="3286124"/>
            <a:ext cx="164307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Rougeur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28596" y="4143381"/>
            <a:ext cx="150019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Chaleur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28596" y="5072075"/>
            <a:ext cx="142876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Œdème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II- Les médicaments de l’inflammation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714357"/>
            <a:ext cx="9144000" cy="6143644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dirty="0" smtClean="0"/>
              <a:t>A – Les différents médicaments:</a:t>
            </a:r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i="1" u="sng" dirty="0" smtClean="0">
                <a:solidFill>
                  <a:srgbClr val="0070C0"/>
                </a:solidFill>
              </a:rPr>
              <a:t>Salicylés</a:t>
            </a:r>
            <a:r>
              <a:rPr lang="fr-FR" dirty="0" smtClean="0"/>
              <a:t>: Aspirine ( ASPEGIC® – KARDEGESIC®) </a:t>
            </a:r>
            <a:r>
              <a:rPr lang="fr-FR" dirty="0" err="1" smtClean="0"/>
              <a:t>cp</a:t>
            </a:r>
            <a:r>
              <a:rPr lang="fr-FR" dirty="0" smtClean="0"/>
              <a:t> 500mg/sachet: 100-250-500-1000 mg/</a:t>
            </a:r>
            <a:r>
              <a:rPr lang="fr-FR" dirty="0" err="1" smtClean="0"/>
              <a:t>inj</a:t>
            </a:r>
            <a:r>
              <a:rPr lang="fr-FR" dirty="0" smtClean="0"/>
              <a:t> 500mg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i="1" u="sng" dirty="0" smtClean="0">
                <a:solidFill>
                  <a:srgbClr val="0070C0"/>
                </a:solidFill>
              </a:rPr>
              <a:t>AINS </a:t>
            </a:r>
            <a:r>
              <a:rPr lang="fr-FR" i="1" u="sng" dirty="0" err="1" smtClean="0">
                <a:solidFill>
                  <a:srgbClr val="0070C0"/>
                </a:solidFill>
              </a:rPr>
              <a:t>indoliques</a:t>
            </a:r>
            <a:r>
              <a:rPr lang="fr-FR" i="1" u="sng" dirty="0" smtClean="0">
                <a:solidFill>
                  <a:srgbClr val="0070C0"/>
                </a:solidFill>
              </a:rPr>
              <a:t> et dérivés</a:t>
            </a:r>
            <a:r>
              <a:rPr lang="fr-FR" i="1" dirty="0" smtClean="0"/>
              <a:t>: </a:t>
            </a:r>
            <a:r>
              <a:rPr lang="fr-FR" dirty="0" smtClean="0"/>
              <a:t>Indométacine (INDOCID®) suppo:100mg /</a:t>
            </a:r>
            <a:r>
              <a:rPr lang="fr-FR" dirty="0" err="1" smtClean="0"/>
              <a:t>gelle</a:t>
            </a:r>
            <a:r>
              <a:rPr lang="fr-FR" dirty="0" smtClean="0"/>
              <a:t> 25mg/</a:t>
            </a:r>
            <a:r>
              <a:rPr lang="fr-FR" dirty="0" err="1" smtClean="0"/>
              <a:t>coll</a:t>
            </a:r>
            <a:r>
              <a:rPr lang="fr-FR" dirty="0" smtClean="0"/>
              <a:t> 0,1% </a:t>
            </a:r>
            <a:r>
              <a:rPr lang="fr-FR" dirty="0" err="1" smtClean="0"/>
              <a:t>indocollyre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i="1" u="sng" dirty="0" smtClean="0">
                <a:solidFill>
                  <a:srgbClr val="0070C0"/>
                </a:solidFill>
              </a:rPr>
              <a:t>AINS Arylcarboxyliques</a:t>
            </a:r>
            <a:r>
              <a:rPr lang="fr-FR" dirty="0" smtClean="0"/>
              <a:t>: </a:t>
            </a:r>
          </a:p>
          <a:p>
            <a:pPr>
              <a:buNone/>
            </a:pPr>
            <a:r>
              <a:rPr lang="fr-FR" u="sng" dirty="0" smtClean="0"/>
              <a:t> Acide arylpropionique:</a:t>
            </a:r>
          </a:p>
          <a:p>
            <a:pPr>
              <a:buNone/>
            </a:pPr>
            <a:r>
              <a:rPr lang="fr-FR" dirty="0" smtClean="0"/>
              <a:t>*Ibuprofène: (</a:t>
            </a:r>
            <a:r>
              <a:rPr lang="fr-FR" dirty="0" err="1" smtClean="0"/>
              <a:t>advil</a:t>
            </a:r>
            <a:r>
              <a:rPr lang="fr-FR" dirty="0" smtClean="0"/>
              <a:t>®-</a:t>
            </a:r>
            <a:r>
              <a:rPr lang="fr-FR" dirty="0" err="1" smtClean="0"/>
              <a:t>antalfen</a:t>
            </a:r>
            <a:r>
              <a:rPr lang="fr-FR" dirty="0" smtClean="0"/>
              <a:t>®-</a:t>
            </a:r>
            <a:r>
              <a:rPr lang="fr-FR" dirty="0" err="1" smtClean="0"/>
              <a:t>algifen</a:t>
            </a:r>
            <a:r>
              <a:rPr lang="fr-FR" dirty="0" smtClean="0"/>
              <a:t>®-prof®-</a:t>
            </a:r>
            <a:r>
              <a:rPr lang="fr-FR" dirty="0" err="1" smtClean="0"/>
              <a:t>upfen</a:t>
            </a:r>
            <a:r>
              <a:rPr lang="fr-FR" dirty="0" smtClean="0"/>
              <a:t>®-    </a:t>
            </a:r>
            <a:r>
              <a:rPr lang="fr-FR" dirty="0" err="1" smtClean="0"/>
              <a:t>sapofen</a:t>
            </a:r>
            <a:r>
              <a:rPr lang="fr-FR" dirty="0" smtClean="0"/>
              <a:t>®-</a:t>
            </a:r>
            <a:r>
              <a:rPr lang="fr-FR" dirty="0" err="1" smtClean="0"/>
              <a:t>remofen</a:t>
            </a:r>
            <a:r>
              <a:rPr lang="fr-FR" dirty="0" smtClean="0"/>
              <a:t>®)sirop/cp200-400-600mg</a:t>
            </a:r>
            <a:r>
              <a:rPr lang="fr-FR" u="sng" dirty="0" smtClean="0"/>
              <a:t> </a:t>
            </a:r>
          </a:p>
          <a:p>
            <a:pPr>
              <a:buNone/>
            </a:pPr>
            <a:r>
              <a:rPr lang="fr-FR" dirty="0" smtClean="0"/>
              <a:t>*Kétoprofène: (profenid®-</a:t>
            </a:r>
            <a:r>
              <a:rPr lang="fr-FR" dirty="0" err="1" smtClean="0"/>
              <a:t>ketum</a:t>
            </a:r>
            <a:r>
              <a:rPr lang="fr-FR" dirty="0" smtClean="0"/>
              <a:t>®-</a:t>
            </a:r>
            <a:r>
              <a:rPr lang="fr-FR" dirty="0" err="1" smtClean="0"/>
              <a:t>biprofenid</a:t>
            </a:r>
            <a:r>
              <a:rPr lang="fr-FR" dirty="0" smtClean="0"/>
              <a:t>®) cp100-200lp/Suppo 100/gel2.5%/</a:t>
            </a:r>
            <a:r>
              <a:rPr lang="fr-FR" dirty="0" err="1" smtClean="0"/>
              <a:t>inj</a:t>
            </a:r>
            <a:r>
              <a:rPr lang="fr-FR" dirty="0" smtClean="0"/>
              <a:t> 100mg.</a:t>
            </a:r>
          </a:p>
          <a:p>
            <a:pPr>
              <a:buNone/>
            </a:pPr>
            <a:r>
              <a:rPr lang="fr-FR" dirty="0" smtClean="0"/>
              <a:t>*Acide tiaprofénique</a:t>
            </a:r>
          </a:p>
          <a:p>
            <a:pPr>
              <a:buNone/>
            </a:pPr>
            <a:r>
              <a:rPr lang="fr-FR" dirty="0" smtClean="0"/>
              <a:t>*Flurbiprofène: (ANTADYS®) 100 mg </a:t>
            </a:r>
            <a:r>
              <a:rPr lang="fr-FR" dirty="0" err="1" smtClean="0"/>
              <a:t>cp</a:t>
            </a:r>
            <a:r>
              <a:rPr lang="fr-FR" dirty="0" smtClean="0"/>
              <a:t> pellic.</a:t>
            </a:r>
          </a:p>
          <a:p>
            <a:pPr>
              <a:buNone/>
            </a:pPr>
            <a:r>
              <a:rPr lang="fr-FR" dirty="0" smtClean="0"/>
              <a:t>*Naproxène : (apranax®-nopain®) cp550-275mg.</a:t>
            </a:r>
          </a:p>
          <a:p>
            <a:pPr>
              <a:buNone/>
            </a:pPr>
            <a:r>
              <a:rPr lang="fr-FR" dirty="0" smtClean="0"/>
              <a:t>*Fénoprofène </a:t>
            </a:r>
          </a:p>
          <a:p>
            <a:pPr>
              <a:buNone/>
            </a:pPr>
            <a:r>
              <a:rPr lang="fr-FR" u="sng" dirty="0" smtClean="0"/>
              <a:t>Acide phénylacétique :</a:t>
            </a:r>
          </a:p>
          <a:p>
            <a:pPr>
              <a:buNone/>
            </a:pPr>
            <a:r>
              <a:rPr lang="fr-FR" dirty="0" smtClean="0"/>
              <a:t>DICLOFENAC de sodium: (VOLTARENE®) cp25-50-lp75-100mg/suppo 25-100mg/ emulgel 1% /inj75mg.</a:t>
            </a:r>
            <a:endParaRPr lang="fr-FR" u="sng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u="sng" dirty="0" smtClean="0"/>
          </a:p>
          <a:p>
            <a:pPr>
              <a:buNone/>
            </a:pP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u="sng" dirty="0" smtClean="0">
                <a:solidFill>
                  <a:srgbClr val="0070C0"/>
                </a:solidFill>
              </a:rPr>
              <a:t>-AINS dérivés Oxicam: </a:t>
            </a:r>
            <a:r>
              <a:rPr lang="fr-FR" dirty="0" smtClean="0"/>
              <a:t>Piroxicam(FELDENE®20mg)</a:t>
            </a:r>
            <a:r>
              <a:rPr lang="fr-FR" dirty="0" err="1" smtClean="0"/>
              <a:t>cp</a:t>
            </a:r>
            <a:r>
              <a:rPr lang="fr-FR" dirty="0" smtClean="0"/>
              <a:t>/ suppo/</a:t>
            </a:r>
            <a:r>
              <a:rPr lang="fr-FR" dirty="0" err="1" smtClean="0"/>
              <a:t>inj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u="sng" dirty="0" smtClean="0">
                <a:solidFill>
                  <a:srgbClr val="0070C0"/>
                </a:solidFill>
              </a:rPr>
              <a:t>-AINS Anthraniliques (Fénamates):</a:t>
            </a:r>
            <a:r>
              <a:rPr lang="fr-FR" dirty="0" smtClean="0"/>
              <a:t>Acide niflumique</a:t>
            </a:r>
          </a:p>
          <a:p>
            <a:pPr>
              <a:buNone/>
            </a:pPr>
            <a:r>
              <a:rPr lang="fr-FR" dirty="0" smtClean="0"/>
              <a:t>(</a:t>
            </a:r>
            <a:r>
              <a:rPr lang="fr-FR" dirty="0" err="1" smtClean="0"/>
              <a:t>Nifluril</a:t>
            </a:r>
            <a:r>
              <a:rPr lang="fr-FR" dirty="0" smtClean="0"/>
              <a:t>®-</a:t>
            </a:r>
            <a:r>
              <a:rPr lang="fr-FR" dirty="0" err="1" smtClean="0"/>
              <a:t>niflumene</a:t>
            </a:r>
            <a:r>
              <a:rPr lang="fr-FR" dirty="0" smtClean="0"/>
              <a:t>®) </a:t>
            </a:r>
            <a:r>
              <a:rPr lang="fr-FR" dirty="0" err="1" smtClean="0"/>
              <a:t>gelle</a:t>
            </a:r>
            <a:r>
              <a:rPr lang="fr-FR" dirty="0" smtClean="0"/>
              <a:t> 250mg/suppo 700-400mg </a:t>
            </a:r>
          </a:p>
          <a:p>
            <a:pPr>
              <a:buNone/>
            </a:pPr>
            <a:r>
              <a:rPr lang="fr-FR" dirty="0" smtClean="0"/>
              <a:t>Gel2,5%.</a:t>
            </a:r>
          </a:p>
          <a:p>
            <a:pPr>
              <a:buNone/>
            </a:pPr>
            <a:r>
              <a:rPr lang="fr-FR" u="sng" dirty="0" smtClean="0">
                <a:solidFill>
                  <a:srgbClr val="0070C0"/>
                </a:solidFill>
              </a:rPr>
              <a:t>-Coxibs:</a:t>
            </a:r>
            <a:r>
              <a:rPr lang="fr-FR" dirty="0" smtClean="0"/>
              <a:t>Célécoxib (CELEBREX) </a:t>
            </a:r>
            <a:r>
              <a:rPr lang="fr-FR" dirty="0" err="1" smtClean="0"/>
              <a:t>gelle</a:t>
            </a:r>
            <a:r>
              <a:rPr lang="fr-FR" dirty="0" smtClean="0"/>
              <a:t> 100-200mg.</a:t>
            </a:r>
            <a:endParaRPr lang="fr-FR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u="sng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fr-FR" u="sng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endParaRPr lang="fr-FR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186766" cy="1071546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III-Propriétés pharmacologiques 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15074" y="92867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714620"/>
            <a:ext cx="2535836" cy="202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4852984"/>
            <a:ext cx="2085979" cy="200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28596" y="1000108"/>
            <a:ext cx="507209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3200" b="1" dirty="0" smtClean="0"/>
              <a:t>Action anti-inflammatoire</a:t>
            </a:r>
          </a:p>
          <a:p>
            <a:endParaRPr lang="fr-FR" sz="2400" b="1" dirty="0" smtClean="0"/>
          </a:p>
          <a:p>
            <a:endParaRPr lang="fr-FR" sz="2400" b="1" dirty="0" smtClean="0"/>
          </a:p>
          <a:p>
            <a:endParaRPr lang="fr-FR" sz="2400" b="1" dirty="0" smtClean="0"/>
          </a:p>
          <a:p>
            <a:endParaRPr lang="fr-FR" sz="2400" b="1" dirty="0" smtClean="0"/>
          </a:p>
          <a:p>
            <a:endParaRPr lang="fr-FR" sz="2400" b="1" dirty="0" smtClean="0"/>
          </a:p>
          <a:p>
            <a:endParaRPr lang="fr-FR" sz="2400" b="1" dirty="0" smtClean="0"/>
          </a:p>
          <a:p>
            <a:r>
              <a:rPr lang="fr-FR" sz="2400" b="1" dirty="0" smtClean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596" y="2214554"/>
            <a:ext cx="371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2800" b="1" dirty="0" smtClean="0"/>
              <a:t>Effet antalgique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8596" y="3286124"/>
            <a:ext cx="47148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2800" b="1" dirty="0" smtClean="0"/>
              <a:t>Effet antipyrétique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0034" y="4357694"/>
            <a:ext cx="33575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2800" b="1" dirty="0" smtClean="0"/>
              <a:t>Effet anti-agrégant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IV-Pharmacocinétique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*Absorption digestive bonne et rapide.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*Diffusion importante.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*Taux de liaison aux protéines plasmatiques important.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*Métabolisme hépatique.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*Elimination rénale.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630</Words>
  <PresentationFormat>Affichage à l'écran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  </vt:lpstr>
      <vt:lpstr>Diapositive 2</vt:lpstr>
      <vt:lpstr>Introduction  </vt:lpstr>
      <vt:lpstr> I-Généralités sur l’inflammation  </vt:lpstr>
      <vt:lpstr> Les signes de l’inflammation  </vt:lpstr>
      <vt:lpstr>II- Les médicaments de l’inflammation</vt:lpstr>
      <vt:lpstr>Diapositive 7</vt:lpstr>
      <vt:lpstr>III-Propriétés pharmacologiques </vt:lpstr>
      <vt:lpstr>IV-Pharmacocinétique </vt:lpstr>
      <vt:lpstr>V-Indications thérapeutiques </vt:lpstr>
      <vt:lpstr>VI-Effets indésirables </vt:lpstr>
      <vt:lpstr>Diapositive 12</vt:lpstr>
      <vt:lpstr>VII-Contre-indications </vt:lpstr>
      <vt:lpstr>VIII-Interactions médicamenteuses </vt:lpstr>
      <vt:lpstr>IX-Les AINS en pratique 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client</dc:creator>
  <cp:lastModifiedBy>client</cp:lastModifiedBy>
  <cp:revision>21</cp:revision>
  <dcterms:created xsi:type="dcterms:W3CDTF">2017-05-01T08:50:58Z</dcterms:created>
  <dcterms:modified xsi:type="dcterms:W3CDTF">2017-05-01T11:56:30Z</dcterms:modified>
</cp:coreProperties>
</file>