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0" r:id="rId4"/>
    <p:sldId id="261" r:id="rId5"/>
    <p:sldId id="262" r:id="rId6"/>
    <p:sldId id="263"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snapToGrid="0">
      <p:cViewPr varScale="1">
        <p:scale>
          <a:sx n="84" d="100"/>
          <a:sy n="84" d="100"/>
        </p:scale>
        <p:origin x="126" y="3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72440" y="2194560"/>
            <a:ext cx="11247120" cy="1739347"/>
          </a:xfrm>
        </p:spPr>
        <p:txBody>
          <a:bodyPr tIns="45720" bIns="45720" anchor="ctr">
            <a:normAutofit/>
          </a:bodyPr>
          <a:lstStyle>
            <a:lvl1pPr algn="ctr">
              <a:lnSpc>
                <a:spcPct val="80000"/>
              </a:lnSpc>
              <a:defRPr sz="6000" spc="150" baseline="0">
                <a:solidFill>
                  <a:srgbClr val="FFFFFF"/>
                </a:solidFill>
              </a:defRPr>
            </a:lvl1pPr>
          </a:lstStyle>
          <a:p>
            <a:r>
              <a:rPr lang="fr-FR"/>
              <a:t>Modifiez le style du titre</a:t>
            </a:r>
            <a:endParaRPr lang="en-US" dirty="0"/>
          </a:p>
        </p:txBody>
      </p:sp>
      <p:sp>
        <p:nvSpPr>
          <p:cNvPr id="3" name="Subtitle 2"/>
          <p:cNvSpPr>
            <a:spLocks noGrp="1"/>
          </p:cNvSpPr>
          <p:nvPr>
            <p:ph type="subTitle" idx="1"/>
          </p:nvPr>
        </p:nvSpPr>
        <p:spPr>
          <a:xfrm>
            <a:off x="342900" y="3915938"/>
            <a:ext cx="11506200" cy="457200"/>
          </a:xfrm>
        </p:spPr>
        <p:txBody>
          <a:bodyPr>
            <a:normAutofit/>
          </a:bodyPr>
          <a:lstStyle>
            <a:lvl1pPr marL="0" indent="0" algn="ctr">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76DEEDA5-6186-4F75-AAA7-487482BE8C5F}" type="datetimeFigureOut">
              <a:rPr lang="fr-FR" smtClean="0"/>
              <a:t>01/05/2017</a:t>
            </a:fld>
            <a:endParaRPr lang="fr-F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fr-F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2638F8E-8F4A-4AEF-803E-DBDC51668087}" type="slidenum">
              <a:rPr lang="fr-FR" smtClean="0"/>
              <a:t>‹N°›</a:t>
            </a:fld>
            <a:endParaRPr lang="fr-FR"/>
          </a:p>
        </p:txBody>
      </p:sp>
    </p:spTree>
    <p:extLst>
      <p:ext uri="{BB962C8B-B14F-4D97-AF65-F5344CB8AC3E}">
        <p14:creationId xmlns:p14="http://schemas.microsoft.com/office/powerpoint/2010/main" val="3178778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6DEEDA5-6186-4F75-AAA7-487482BE8C5F}" type="datetimeFigureOut">
              <a:rPr lang="fr-FR" smtClean="0"/>
              <a:t>01/05/2017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2638F8E-8F4A-4AEF-803E-DBDC51668087}" type="slidenum">
              <a:rPr lang="fr-FR" smtClean="0"/>
              <a:t>‹N°›</a:t>
            </a:fld>
            <a:endParaRPr lang="fr-FR"/>
          </a:p>
        </p:txBody>
      </p:sp>
    </p:spTree>
    <p:extLst>
      <p:ext uri="{BB962C8B-B14F-4D97-AF65-F5344CB8AC3E}">
        <p14:creationId xmlns:p14="http://schemas.microsoft.com/office/powerpoint/2010/main" val="348903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838200" y="6422854"/>
            <a:ext cx="2743196" cy="365125"/>
          </a:xfrm>
        </p:spPr>
        <p:txBody>
          <a:bodyPr/>
          <a:lstStyle/>
          <a:p>
            <a:fld id="{76DEEDA5-6186-4F75-AAA7-487482BE8C5F}" type="datetimeFigureOut">
              <a:rPr lang="fr-FR" smtClean="0"/>
              <a:t>01/05/2017</a:t>
            </a:fld>
            <a:endParaRPr lang="fr-FR"/>
          </a:p>
        </p:txBody>
      </p:sp>
      <p:sp>
        <p:nvSpPr>
          <p:cNvPr id="5" name="Footer Placeholder 4"/>
          <p:cNvSpPr>
            <a:spLocks noGrp="1"/>
          </p:cNvSpPr>
          <p:nvPr>
            <p:ph type="ftr" sz="quarter" idx="11"/>
          </p:nvPr>
        </p:nvSpPr>
        <p:spPr>
          <a:xfrm>
            <a:off x="3776135" y="6422854"/>
            <a:ext cx="4279669" cy="365125"/>
          </a:xfrm>
        </p:spPr>
        <p:txBody>
          <a:bodyPr/>
          <a:lstStyle/>
          <a:p>
            <a:endParaRPr lang="fr-FR"/>
          </a:p>
        </p:txBody>
      </p:sp>
      <p:sp>
        <p:nvSpPr>
          <p:cNvPr id="6" name="Slide Number Placeholder 5"/>
          <p:cNvSpPr>
            <a:spLocks noGrp="1"/>
          </p:cNvSpPr>
          <p:nvPr>
            <p:ph type="sldNum" sz="quarter" idx="12"/>
          </p:nvPr>
        </p:nvSpPr>
        <p:spPr>
          <a:xfrm>
            <a:off x="8073048" y="6422854"/>
            <a:ext cx="879759" cy="365125"/>
          </a:xfrm>
        </p:spPr>
        <p:txBody>
          <a:bodyPr/>
          <a:lstStyle/>
          <a:p>
            <a:fld id="{D2638F8E-8F4A-4AEF-803E-DBDC51668087}" type="slidenum">
              <a:rPr lang="fr-FR" smtClean="0"/>
              <a:t>‹N°›</a:t>
            </a:fld>
            <a:endParaRPr lang="fr-FR"/>
          </a:p>
        </p:txBody>
      </p:sp>
    </p:spTree>
    <p:extLst>
      <p:ext uri="{BB962C8B-B14F-4D97-AF65-F5344CB8AC3E}">
        <p14:creationId xmlns:p14="http://schemas.microsoft.com/office/powerpoint/2010/main" val="171678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6DEEDA5-6186-4F75-AAA7-487482BE8C5F}" type="datetimeFigureOut">
              <a:rPr lang="fr-FR" smtClean="0"/>
              <a:t>01/05/2017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2638F8E-8F4A-4AEF-803E-DBDC51668087}" type="slidenum">
              <a:rPr lang="fr-FR" smtClean="0"/>
              <a:t>‹N°›</a:t>
            </a:fld>
            <a:endParaRPr lang="fr-FR"/>
          </a:p>
        </p:txBody>
      </p:sp>
    </p:spTree>
    <p:extLst>
      <p:ext uri="{BB962C8B-B14F-4D97-AF65-F5344CB8AC3E}">
        <p14:creationId xmlns:p14="http://schemas.microsoft.com/office/powerpoint/2010/main" val="303211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5488" y="2194560"/>
            <a:ext cx="11247120" cy="1737360"/>
          </a:xfrm>
        </p:spPr>
        <p:txBody>
          <a:bodyPr anchor="ctr">
            <a:noAutofit/>
          </a:bodyPr>
          <a:lstStyle>
            <a:lvl1pPr algn="ctr">
              <a:lnSpc>
                <a:spcPct val="80000"/>
              </a:lnSpc>
              <a:defRPr sz="6000" b="0" spc="150" baseline="0">
                <a:solidFill>
                  <a:srgbClr val="FFFFFF"/>
                </a:solidFill>
              </a:defRPr>
            </a:lvl1pPr>
          </a:lstStyle>
          <a:p>
            <a:r>
              <a:rPr lang="fr-FR"/>
              <a:t>Modifiez le style du titre</a:t>
            </a:r>
            <a:endParaRPr lang="en-US" dirty="0"/>
          </a:p>
        </p:txBody>
      </p:sp>
      <p:sp>
        <p:nvSpPr>
          <p:cNvPr id="3" name="Text Placeholder 2"/>
          <p:cNvSpPr>
            <a:spLocks noGrp="1"/>
          </p:cNvSpPr>
          <p:nvPr>
            <p:ph type="body" idx="1"/>
          </p:nvPr>
        </p:nvSpPr>
        <p:spPr>
          <a:xfrm>
            <a:off x="347472" y="3911827"/>
            <a:ext cx="11503152" cy="457200"/>
          </a:xfrm>
        </p:spPr>
        <p:txBody>
          <a:bodyPr anchor="t">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lvl1pPr>
              <a:defRPr>
                <a:solidFill>
                  <a:schemeClr val="tx1"/>
                </a:solidFill>
              </a:defRPr>
            </a:lvl1pPr>
          </a:lstStyle>
          <a:p>
            <a:fld id="{76DEEDA5-6186-4F75-AAA7-487482BE8C5F}" type="datetimeFigureOut">
              <a:rPr lang="fr-FR" smtClean="0"/>
              <a:t>01/05/2017</a:t>
            </a:fld>
            <a:endParaRPr lang="fr-F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fr-F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2638F8E-8F4A-4AEF-803E-DBDC51668087}" type="slidenum">
              <a:rPr lang="fr-FR" smtClean="0"/>
              <a:t>‹N°›</a:t>
            </a:fld>
            <a:endParaRPr lang="fr-FR"/>
          </a:p>
        </p:txBody>
      </p:sp>
    </p:spTree>
    <p:extLst>
      <p:ext uri="{BB962C8B-B14F-4D97-AF65-F5344CB8AC3E}">
        <p14:creationId xmlns:p14="http://schemas.microsoft.com/office/powerpoint/2010/main" val="1609951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6DEEDA5-6186-4F75-AAA7-487482BE8C5F}" type="datetimeFigureOut">
              <a:rPr lang="fr-FR" smtClean="0"/>
              <a:t>01/05/2017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2638F8E-8F4A-4AEF-803E-DBDC51668087}" type="slidenum">
              <a:rPr lang="fr-FR" smtClean="0"/>
              <a:t>‹N°›</a:t>
            </a:fld>
            <a:endParaRPr lang="fr-FR"/>
          </a:p>
        </p:txBody>
      </p:sp>
    </p:spTree>
    <p:extLst>
      <p:ext uri="{BB962C8B-B14F-4D97-AF65-F5344CB8AC3E}">
        <p14:creationId xmlns:p14="http://schemas.microsoft.com/office/powerpoint/2010/main" val="3442796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6DEEDA5-6186-4F75-AAA7-487482BE8C5F}" type="datetimeFigureOut">
              <a:rPr lang="fr-FR" smtClean="0"/>
              <a:t>01/05/2017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2638F8E-8F4A-4AEF-803E-DBDC51668087}" type="slidenum">
              <a:rPr lang="fr-FR" smtClean="0"/>
              <a:t>‹N°›</a:t>
            </a:fld>
            <a:endParaRPr lang="fr-FR"/>
          </a:p>
        </p:txBody>
      </p:sp>
    </p:spTree>
    <p:extLst>
      <p:ext uri="{BB962C8B-B14F-4D97-AF65-F5344CB8AC3E}">
        <p14:creationId xmlns:p14="http://schemas.microsoft.com/office/powerpoint/2010/main" val="3017176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6DEEDA5-6186-4F75-AAA7-487482BE8C5F}" type="datetimeFigureOut">
              <a:rPr lang="fr-FR" smtClean="0"/>
              <a:t>01/05/2017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2638F8E-8F4A-4AEF-803E-DBDC51668087}" type="slidenum">
              <a:rPr lang="fr-FR" smtClean="0"/>
              <a:t>‹N°›</a:t>
            </a:fld>
            <a:endParaRPr lang="fr-FR"/>
          </a:p>
        </p:txBody>
      </p:sp>
    </p:spTree>
    <p:extLst>
      <p:ext uri="{BB962C8B-B14F-4D97-AF65-F5344CB8AC3E}">
        <p14:creationId xmlns:p14="http://schemas.microsoft.com/office/powerpoint/2010/main" val="2821571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DEEDA5-6186-4F75-AAA7-487482BE8C5F}" type="datetimeFigureOut">
              <a:rPr lang="fr-FR" smtClean="0"/>
              <a:t>01/05/2017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2638F8E-8F4A-4AEF-803E-DBDC51668087}" type="slidenum">
              <a:rPr lang="fr-FR" smtClean="0"/>
              <a:t>‹N°›</a:t>
            </a:fld>
            <a:endParaRPr lang="fr-FR"/>
          </a:p>
        </p:txBody>
      </p:sp>
    </p:spTree>
    <p:extLst>
      <p:ext uri="{BB962C8B-B14F-4D97-AF65-F5344CB8AC3E}">
        <p14:creationId xmlns:p14="http://schemas.microsoft.com/office/powerpoint/2010/main" val="268534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76DEEDA5-6186-4F75-AAA7-487482BE8C5F}" type="datetimeFigureOut">
              <a:rPr lang="fr-FR" smtClean="0"/>
              <a:t>01/05/2017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2638F8E-8F4A-4AEF-803E-DBDC51668087}" type="slidenum">
              <a:rPr lang="fr-FR" smtClean="0"/>
              <a:t>‹N°›</a:t>
            </a:fld>
            <a:endParaRPr lang="fr-FR"/>
          </a:p>
        </p:txBody>
      </p:sp>
    </p:spTree>
    <p:extLst>
      <p:ext uri="{BB962C8B-B14F-4D97-AF65-F5344CB8AC3E}">
        <p14:creationId xmlns:p14="http://schemas.microsoft.com/office/powerpoint/2010/main" val="3794593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76DEEDA5-6186-4F75-AAA7-487482BE8C5F}" type="datetimeFigureOut">
              <a:rPr lang="fr-FR" smtClean="0"/>
              <a:t>01/05/2017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2638F8E-8F4A-4AEF-803E-DBDC51668087}" type="slidenum">
              <a:rPr lang="fr-FR" smtClean="0"/>
              <a:t>‹N°›</a:t>
            </a:fld>
            <a:endParaRPr lang="fr-FR"/>
          </a:p>
        </p:txBody>
      </p:sp>
    </p:spTree>
    <p:extLst>
      <p:ext uri="{BB962C8B-B14F-4D97-AF65-F5344CB8AC3E}">
        <p14:creationId xmlns:p14="http://schemas.microsoft.com/office/powerpoint/2010/main" val="143679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76DEEDA5-6186-4F75-AAA7-487482BE8C5F}" type="datetimeFigureOut">
              <a:rPr lang="fr-FR" smtClean="0"/>
              <a:t>01/05/2017</a:t>
            </a:fld>
            <a:endParaRPr lang="fr-FR"/>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fr-FR"/>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D2638F8E-8F4A-4AEF-803E-DBDC51668087}" type="slidenum">
              <a:rPr lang="fr-FR" smtClean="0"/>
              <a:t>‹N°›</a:t>
            </a:fld>
            <a:endParaRPr lang="fr-FR"/>
          </a:p>
        </p:txBody>
      </p:sp>
    </p:spTree>
    <p:extLst>
      <p:ext uri="{BB962C8B-B14F-4D97-AF65-F5344CB8AC3E}">
        <p14:creationId xmlns:p14="http://schemas.microsoft.com/office/powerpoint/2010/main" val="2973481015"/>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000" kern="1200" cap="all"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j1geHmRxFUA" TargetMode="External"/><Relationship Id="rId2" Type="http://schemas.openxmlformats.org/officeDocument/2006/relationships/hyperlink" Target="https://www.youtube.com/watch?v=O6zreoyiYhc"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a:xfrm>
            <a:off x="342900" y="4407428"/>
            <a:ext cx="11506200" cy="1387582"/>
          </a:xfrm>
        </p:spPr>
        <p:txBody>
          <a:bodyPr>
            <a:normAutofit/>
          </a:bodyPr>
          <a:lstStyle/>
          <a:p>
            <a:r>
              <a:rPr lang="fr-FR" sz="3200" dirty="0"/>
              <a:t>Histoire, Première Bac Pro</a:t>
            </a:r>
          </a:p>
          <a:p>
            <a:r>
              <a:rPr lang="fr-FR" sz="3200" dirty="0"/>
              <a:t>LE MONDE OUVRIER EN FRANCE DE 1830 A NOS JOURS</a:t>
            </a:r>
          </a:p>
        </p:txBody>
      </p:sp>
      <p:pic>
        <p:nvPicPr>
          <p:cNvPr id="4" name="Image 3"/>
          <p:cNvPicPr>
            <a:picLocks noChangeAspect="1"/>
          </p:cNvPicPr>
          <p:nvPr/>
        </p:nvPicPr>
        <p:blipFill>
          <a:blip r:embed="rId2"/>
          <a:stretch>
            <a:fillRect/>
          </a:stretch>
        </p:blipFill>
        <p:spPr>
          <a:xfrm>
            <a:off x="0" y="1"/>
            <a:ext cx="12192000" cy="4220936"/>
          </a:xfrm>
          <a:prstGeom prst="rect">
            <a:avLst/>
          </a:prstGeom>
        </p:spPr>
      </p:pic>
    </p:spTree>
    <p:extLst>
      <p:ext uri="{BB962C8B-B14F-4D97-AF65-F5344CB8AC3E}">
        <p14:creationId xmlns:p14="http://schemas.microsoft.com/office/powerpoint/2010/main" val="3182080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93523"/>
            <a:ext cx="12192000" cy="1508760"/>
          </a:xfrm>
        </p:spPr>
        <p:txBody>
          <a:bodyPr/>
          <a:lstStyle/>
          <a:p>
            <a:pPr algn="ctr"/>
            <a:r>
              <a:rPr lang="fr-FR" b="1" dirty="0"/>
              <a:t>1- Le monde ouvrier au milieu du XIX</a:t>
            </a:r>
            <a:r>
              <a:rPr lang="fr-FR" b="1" baseline="30000" dirty="0"/>
              <a:t>e</a:t>
            </a:r>
            <a:r>
              <a:rPr lang="fr-FR" b="1" dirty="0"/>
              <a:t> siècle</a:t>
            </a:r>
            <a:endParaRPr lang="fr-FR" dirty="0"/>
          </a:p>
        </p:txBody>
      </p:sp>
      <p:sp>
        <p:nvSpPr>
          <p:cNvPr id="3" name="Espace réservé du contenu 2"/>
          <p:cNvSpPr>
            <a:spLocks noGrp="1"/>
          </p:cNvSpPr>
          <p:nvPr>
            <p:ph idx="1"/>
          </p:nvPr>
        </p:nvSpPr>
        <p:spPr>
          <a:xfrm>
            <a:off x="379958" y="1902308"/>
            <a:ext cx="11278641" cy="2109622"/>
          </a:xfrm>
        </p:spPr>
        <p:txBody>
          <a:bodyPr/>
          <a:lstStyle/>
          <a:p>
            <a:pPr marL="0" indent="0" algn="just" fontAlgn="base">
              <a:buNone/>
            </a:pPr>
            <a:r>
              <a:rPr lang="fr-FR" dirty="0"/>
              <a:t>Dans la première moitié du XIXe siècle, les ouvriers sont surtout des paysans et des artisans qui cumulent les activités pour survivre. Dans la seconde moitié du XIXe siècle, les grandes usines se développent autour des villes, ce qui oblige les hommes à rejoindre les villes pour trouver du travail. Les conditions de vie sont misérables : pauvreté, manque d’hygiène, insécurité…</a:t>
            </a:r>
          </a:p>
        </p:txBody>
      </p:sp>
      <p:sp>
        <p:nvSpPr>
          <p:cNvPr id="4" name="ZoneTexte 3"/>
          <p:cNvSpPr txBox="1"/>
          <p:nvPr/>
        </p:nvSpPr>
        <p:spPr>
          <a:xfrm>
            <a:off x="379957" y="3555489"/>
            <a:ext cx="6535192" cy="3416320"/>
          </a:xfrm>
          <a:prstGeom prst="rect">
            <a:avLst/>
          </a:prstGeom>
          <a:noFill/>
        </p:spPr>
        <p:txBody>
          <a:bodyPr wrap="square" rtlCol="0">
            <a:spAutoFit/>
          </a:bodyPr>
          <a:lstStyle/>
          <a:p>
            <a:pPr algn="just"/>
            <a:r>
              <a:rPr lang="fr-FR" dirty="0"/>
              <a:t>Malgré la diffusion de l’industrialisation depuis la fin du </a:t>
            </a:r>
            <a:r>
              <a:rPr lang="fr-FR" cap="small" dirty="0" err="1"/>
              <a:t>xviii</a:t>
            </a:r>
            <a:r>
              <a:rPr lang="fr-FR" baseline="30000" dirty="0" err="1"/>
              <a:t>e</a:t>
            </a:r>
            <a:r>
              <a:rPr lang="fr-FR" dirty="0"/>
              <a:t> siècle, les ouvriers restent peu nombreux dans la société française (18 % de la population active en 1880).</a:t>
            </a:r>
          </a:p>
          <a:p>
            <a:pPr algn="just"/>
            <a:endParaRPr lang="fr-FR" dirty="0"/>
          </a:p>
          <a:p>
            <a:pPr algn="just"/>
            <a:r>
              <a:rPr lang="fr-FR" dirty="0"/>
              <a:t>La condition ouvrière se caractérise par des conditions de vie et de travail difficiles : longueur des journées, salaires très bas, absence de protection sociale. Les enfants travaillent dès leur plus jeune âge, sans espoir d’évolution sociale.</a:t>
            </a:r>
          </a:p>
          <a:p>
            <a:pPr algn="just"/>
            <a:endParaRPr lang="fr-FR" dirty="0"/>
          </a:p>
          <a:p>
            <a:pPr algn="just"/>
            <a:r>
              <a:rPr lang="fr-FR" dirty="0"/>
              <a:t>Jusqu’aux années 1870, les ouvriers restent isolés et peu structurés.</a:t>
            </a:r>
          </a:p>
          <a:p>
            <a:pPr algn="just"/>
            <a:endParaRPr lang="fr-FR" dirty="0"/>
          </a:p>
          <a:p>
            <a:endParaRPr lang="fr-FR" dirty="0"/>
          </a:p>
        </p:txBody>
      </p:sp>
      <p:pic>
        <p:nvPicPr>
          <p:cNvPr id="6" name="Image 5"/>
          <p:cNvPicPr>
            <a:picLocks noChangeAspect="1"/>
          </p:cNvPicPr>
          <p:nvPr/>
        </p:nvPicPr>
        <p:blipFill>
          <a:blip r:embed="rId2"/>
          <a:stretch>
            <a:fillRect/>
          </a:stretch>
        </p:blipFill>
        <p:spPr>
          <a:xfrm>
            <a:off x="7741103" y="3555489"/>
            <a:ext cx="3917496" cy="3089940"/>
          </a:xfrm>
          <a:prstGeom prst="rect">
            <a:avLst/>
          </a:prstGeom>
        </p:spPr>
      </p:pic>
    </p:spTree>
    <p:extLst>
      <p:ext uri="{BB962C8B-B14F-4D97-AF65-F5344CB8AC3E}">
        <p14:creationId xmlns:p14="http://schemas.microsoft.com/office/powerpoint/2010/main" val="2972697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93523"/>
            <a:ext cx="12192000" cy="1508760"/>
          </a:xfrm>
        </p:spPr>
        <p:txBody>
          <a:bodyPr/>
          <a:lstStyle/>
          <a:p>
            <a:pPr algn="ctr"/>
            <a:r>
              <a:rPr lang="fr-FR" b="1" dirty="0"/>
              <a:t>2- UN MONDE OUVRIER EN MUTATION</a:t>
            </a:r>
            <a:endParaRPr lang="fr-FR" dirty="0"/>
          </a:p>
        </p:txBody>
      </p:sp>
      <p:sp>
        <p:nvSpPr>
          <p:cNvPr id="3" name="Espace réservé du contenu 2"/>
          <p:cNvSpPr>
            <a:spLocks noGrp="1"/>
          </p:cNvSpPr>
          <p:nvPr>
            <p:ph idx="1"/>
          </p:nvPr>
        </p:nvSpPr>
        <p:spPr>
          <a:xfrm>
            <a:off x="379957" y="1902308"/>
            <a:ext cx="11278641" cy="1308735"/>
          </a:xfrm>
        </p:spPr>
        <p:txBody>
          <a:bodyPr>
            <a:normAutofit/>
          </a:bodyPr>
          <a:lstStyle/>
          <a:p>
            <a:pPr marL="0" indent="0" algn="just" fontAlgn="base">
              <a:buNone/>
            </a:pPr>
            <a:r>
              <a:rPr lang="fr-FR" dirty="0"/>
              <a:t>À partir des années 1880, l’industrialisation s’accélère, les usines se développent. De taille variable, elles nécessitent une main-d’œuvre nombreuse et peu qualifiée. Les effectifs ouvriers augmentent, notamment dans les mines et la métallurgie, et se féminisent. Le recours à l’immigration se systématise pour pallier des besoins toujours plus importants.</a:t>
            </a:r>
          </a:p>
        </p:txBody>
      </p:sp>
      <p:sp>
        <p:nvSpPr>
          <p:cNvPr id="4" name="ZoneTexte 3"/>
          <p:cNvSpPr txBox="1"/>
          <p:nvPr/>
        </p:nvSpPr>
        <p:spPr>
          <a:xfrm>
            <a:off x="379957" y="3555489"/>
            <a:ext cx="6535192" cy="3693319"/>
          </a:xfrm>
          <a:prstGeom prst="rect">
            <a:avLst/>
          </a:prstGeom>
          <a:noFill/>
        </p:spPr>
        <p:txBody>
          <a:bodyPr wrap="square" rtlCol="0">
            <a:spAutoFit/>
          </a:bodyPr>
          <a:lstStyle/>
          <a:p>
            <a:pPr algn="just"/>
            <a:r>
              <a:rPr lang="fr-FR" dirty="0"/>
              <a:t>Pour améliorer les rythmes de production, certains patrons mettent en place le travail à la chaîne, ou « taylorisme ». Amorcée dès le début du XXe siècle, cette organisation scientifique du travail se généralise et bouleverse le travail de l’ouvrier. Répétitive, de plus en plus déshumanisée, elle ne demande aucune qualification et impose des cadences que l’ouvrier ne maîtrise plus. Ces ouvriers non qualifiés sont les Ouvriers Spécialisés (O.S.).</a:t>
            </a:r>
          </a:p>
          <a:p>
            <a:pPr algn="just"/>
            <a:endParaRPr lang="fr-FR" dirty="0"/>
          </a:p>
          <a:p>
            <a:pPr algn="just"/>
            <a:r>
              <a:rPr lang="fr-FR" b="1" u="sng" dirty="0"/>
              <a:t>Taylorisme :</a:t>
            </a:r>
            <a:r>
              <a:rPr lang="fr-FR" dirty="0"/>
              <a:t> Il s’agit d’une organisation scientifique du travail visant à augmenter la productivité et les profits en spécialisant les ouvriers dans des taches répétitives.</a:t>
            </a:r>
          </a:p>
          <a:p>
            <a:pPr algn="just"/>
            <a:endParaRPr lang="fr-FR" dirty="0"/>
          </a:p>
          <a:p>
            <a:endParaRPr lang="fr-FR" dirty="0"/>
          </a:p>
        </p:txBody>
      </p:sp>
      <p:pic>
        <p:nvPicPr>
          <p:cNvPr id="5" name="Image 4"/>
          <p:cNvPicPr>
            <a:picLocks noChangeAspect="1"/>
          </p:cNvPicPr>
          <p:nvPr/>
        </p:nvPicPr>
        <p:blipFill>
          <a:blip r:embed="rId2"/>
          <a:stretch>
            <a:fillRect/>
          </a:stretch>
        </p:blipFill>
        <p:spPr>
          <a:xfrm>
            <a:off x="7961993" y="3265729"/>
            <a:ext cx="2694203" cy="3592271"/>
          </a:xfrm>
          <a:prstGeom prst="rect">
            <a:avLst/>
          </a:prstGeom>
        </p:spPr>
      </p:pic>
    </p:spTree>
    <p:extLst>
      <p:ext uri="{BB962C8B-B14F-4D97-AF65-F5344CB8AC3E}">
        <p14:creationId xmlns:p14="http://schemas.microsoft.com/office/powerpoint/2010/main" val="4283184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93523"/>
            <a:ext cx="12192000" cy="1508760"/>
          </a:xfrm>
        </p:spPr>
        <p:txBody>
          <a:bodyPr/>
          <a:lstStyle/>
          <a:p>
            <a:pPr algn="ctr"/>
            <a:r>
              <a:rPr lang="fr-FR" b="1" dirty="0"/>
              <a:t>3- UNE CONSCIENCE DE CLASSE ET DE LUTTE OUVRIERE</a:t>
            </a:r>
            <a:endParaRPr lang="fr-FR" dirty="0"/>
          </a:p>
        </p:txBody>
      </p:sp>
      <p:sp>
        <p:nvSpPr>
          <p:cNvPr id="3" name="Espace réservé du contenu 2"/>
          <p:cNvSpPr>
            <a:spLocks noGrp="1"/>
          </p:cNvSpPr>
          <p:nvPr>
            <p:ph idx="1"/>
          </p:nvPr>
        </p:nvSpPr>
        <p:spPr>
          <a:xfrm>
            <a:off x="379957" y="1902308"/>
            <a:ext cx="11278641" cy="1308735"/>
          </a:xfrm>
        </p:spPr>
        <p:txBody>
          <a:bodyPr>
            <a:normAutofit/>
          </a:bodyPr>
          <a:lstStyle/>
          <a:p>
            <a:pPr marL="0" indent="0" algn="just">
              <a:buNone/>
            </a:pPr>
            <a:r>
              <a:rPr lang="fr-FR" dirty="0"/>
              <a:t>Parfois, des révoltes éclatent mais les gouvernements restent sourds aux revendications ouvrières et répriment sévèrement ces manifestations (canuts lyonnais en 1831, Commune de Paris en 1871), même après avoir légalisé la grève en 1864. Perçus par les classes dirigeantes comme une menace pour l’ordre social, les ouvriers sont marginalisés dans la société.</a:t>
            </a:r>
          </a:p>
        </p:txBody>
      </p:sp>
      <p:sp>
        <p:nvSpPr>
          <p:cNvPr id="4" name="ZoneTexte 3"/>
          <p:cNvSpPr txBox="1"/>
          <p:nvPr/>
        </p:nvSpPr>
        <p:spPr>
          <a:xfrm>
            <a:off x="379957" y="3555489"/>
            <a:ext cx="6535192" cy="3139321"/>
          </a:xfrm>
          <a:prstGeom prst="rect">
            <a:avLst/>
          </a:prstGeom>
          <a:noFill/>
        </p:spPr>
        <p:txBody>
          <a:bodyPr wrap="square" rtlCol="0">
            <a:spAutoFit/>
          </a:bodyPr>
          <a:lstStyle/>
          <a:p>
            <a:pPr algn="just"/>
            <a:r>
              <a:rPr lang="fr-FR" dirty="0"/>
              <a:t>De plus en plus nombreux et influencés par les idées socialistes, les ouvriers développent une conscience de classe. Organisés en syndicats (création de la CGT en 1895), représentés politiquement dans des partis « ouvriers » (création de la SFIO en 1905), leurs luttes se radicalisent.</a:t>
            </a:r>
          </a:p>
          <a:p>
            <a:pPr algn="just"/>
            <a:endParaRPr lang="fr-FR" dirty="0"/>
          </a:p>
          <a:p>
            <a:pPr algn="just"/>
            <a:r>
              <a:rPr lang="fr-FR" dirty="0"/>
              <a:t>Si la conscience de classe s’est forgée dans les combats collectifs, la culture ouvrière s’est construite dans la cité ouvrière ou la banlieue. La rue, la fontaine, le lavoir ou le « bistro », où l’on se retrouve pour le plaisir mais aussi pour les réunions politiques et syndicales, sont les premiers lieux de sociabilité. </a:t>
            </a:r>
          </a:p>
        </p:txBody>
      </p:sp>
      <p:pic>
        <p:nvPicPr>
          <p:cNvPr id="6" name="Image 5"/>
          <p:cNvPicPr>
            <a:picLocks noChangeAspect="1"/>
          </p:cNvPicPr>
          <p:nvPr/>
        </p:nvPicPr>
        <p:blipFill>
          <a:blip r:embed="rId2"/>
          <a:stretch>
            <a:fillRect/>
          </a:stretch>
        </p:blipFill>
        <p:spPr>
          <a:xfrm>
            <a:off x="7122273" y="3411068"/>
            <a:ext cx="4784657" cy="3099269"/>
          </a:xfrm>
          <a:prstGeom prst="rect">
            <a:avLst/>
          </a:prstGeom>
        </p:spPr>
      </p:pic>
    </p:spTree>
    <p:extLst>
      <p:ext uri="{BB962C8B-B14F-4D97-AF65-F5344CB8AC3E}">
        <p14:creationId xmlns:p14="http://schemas.microsoft.com/office/powerpoint/2010/main" val="2073431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93523"/>
            <a:ext cx="12192000" cy="1508760"/>
          </a:xfrm>
        </p:spPr>
        <p:txBody>
          <a:bodyPr/>
          <a:lstStyle/>
          <a:p>
            <a:pPr algn="ctr"/>
            <a:r>
              <a:rPr lang="fr-FR" b="1" dirty="0"/>
              <a:t>4- Les luttes </a:t>
            </a:r>
            <a:r>
              <a:rPr lang="fr-FR" b="1" dirty="0" err="1"/>
              <a:t>ouvrieres</a:t>
            </a:r>
            <a:r>
              <a:rPr lang="fr-FR" b="1" dirty="0"/>
              <a:t> du </a:t>
            </a:r>
            <a:r>
              <a:rPr lang="fr-FR" b="1" dirty="0" err="1"/>
              <a:t>xxe</a:t>
            </a:r>
            <a:r>
              <a:rPr lang="fr-FR" b="1" dirty="0"/>
              <a:t> </a:t>
            </a:r>
            <a:r>
              <a:rPr lang="fr-FR" b="1" dirty="0" err="1"/>
              <a:t>siecle</a:t>
            </a:r>
            <a:endParaRPr lang="fr-FR" b="1" dirty="0"/>
          </a:p>
        </p:txBody>
      </p:sp>
      <p:sp>
        <p:nvSpPr>
          <p:cNvPr id="3" name="Espace réservé du contenu 2"/>
          <p:cNvSpPr>
            <a:spLocks noGrp="1"/>
          </p:cNvSpPr>
          <p:nvPr>
            <p:ph idx="1"/>
          </p:nvPr>
        </p:nvSpPr>
        <p:spPr>
          <a:xfrm>
            <a:off x="379957" y="1902308"/>
            <a:ext cx="11434672" cy="1363421"/>
          </a:xfrm>
        </p:spPr>
        <p:txBody>
          <a:bodyPr>
            <a:normAutofit fontScale="92500" lnSpcReduction="10000"/>
          </a:bodyPr>
          <a:lstStyle/>
          <a:p>
            <a:pPr marL="0" indent="0" algn="just">
              <a:buNone/>
            </a:pPr>
            <a:r>
              <a:rPr lang="fr-FR" dirty="0"/>
              <a:t>Sous la pression grandissante de leurs revendications, de nombreuses lois sociales sont votées. Les accords de Matignon en 1936 puis de Grenelle en 1968 permettent des progrès importants dans la situation des salariés. Le plein emploi des Trente Glorieuses ouvre l’accès à la société de consommation, mais les conditions de travail restent difficiles : la concurrence internationale, aggravée par la crise économique des années 1970, multiplie les délocalisations et les licenciements.</a:t>
            </a:r>
          </a:p>
        </p:txBody>
      </p:sp>
      <p:sp>
        <p:nvSpPr>
          <p:cNvPr id="4" name="ZoneTexte 3"/>
          <p:cNvSpPr txBox="1"/>
          <p:nvPr/>
        </p:nvSpPr>
        <p:spPr>
          <a:xfrm>
            <a:off x="379957" y="3361179"/>
            <a:ext cx="6603774" cy="3139321"/>
          </a:xfrm>
          <a:prstGeom prst="rect">
            <a:avLst/>
          </a:prstGeom>
          <a:noFill/>
        </p:spPr>
        <p:txBody>
          <a:bodyPr wrap="square" rtlCol="0">
            <a:spAutoFit/>
          </a:bodyPr>
          <a:lstStyle/>
          <a:p>
            <a:pPr algn="just"/>
            <a:r>
              <a:rPr lang="fr-FR" dirty="0"/>
              <a:t>Suite aux puissantes grèves ouvrières de 1936, les accords Matignon, signés par la CGT et par le patronat, sous le gouvernement du Front Populaire de Léon Blum, aboutissent à une augmentation des salaires et des avancées spectaculaires : deux semaines de congés payés, la semaine de 40 heures au lieu de 48 heures…</a:t>
            </a:r>
          </a:p>
          <a:p>
            <a:pPr algn="just"/>
            <a:r>
              <a:rPr lang="fr-FR" dirty="0"/>
              <a:t>C’est la forme que prend le mouvement qui marque les esprits. Pour empêcher les patrons d’utiliser leur arme habituelle, le lock-out (licencier tout le monde et ne pas réembaucher les « meneurs »), les salariés occupent les usines et y font la fête, tout en respectant et entretenant la plupart du temps scrupuleusement l’outil de travail.</a:t>
            </a:r>
          </a:p>
        </p:txBody>
      </p:sp>
      <p:pic>
        <p:nvPicPr>
          <p:cNvPr id="6" name="Image 5"/>
          <p:cNvPicPr>
            <a:picLocks noChangeAspect="1"/>
          </p:cNvPicPr>
          <p:nvPr/>
        </p:nvPicPr>
        <p:blipFill>
          <a:blip r:embed="rId2"/>
          <a:stretch>
            <a:fillRect/>
          </a:stretch>
        </p:blipFill>
        <p:spPr>
          <a:xfrm>
            <a:off x="7109460" y="3465754"/>
            <a:ext cx="4828313" cy="3045280"/>
          </a:xfrm>
          <a:prstGeom prst="rect">
            <a:avLst/>
          </a:prstGeom>
        </p:spPr>
      </p:pic>
    </p:spTree>
    <p:extLst>
      <p:ext uri="{BB962C8B-B14F-4D97-AF65-F5344CB8AC3E}">
        <p14:creationId xmlns:p14="http://schemas.microsoft.com/office/powerpoint/2010/main" val="2219234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RESSOURCES POUR REVISER</a:t>
            </a:r>
          </a:p>
        </p:txBody>
      </p:sp>
      <p:sp>
        <p:nvSpPr>
          <p:cNvPr id="3" name="Espace réservé du contenu 2"/>
          <p:cNvSpPr>
            <a:spLocks noGrp="1"/>
          </p:cNvSpPr>
          <p:nvPr>
            <p:ph idx="1"/>
          </p:nvPr>
        </p:nvSpPr>
        <p:spPr/>
        <p:txBody>
          <a:bodyPr/>
          <a:lstStyle/>
          <a:p>
            <a:r>
              <a:rPr lang="fr-FR" dirty="0"/>
              <a:t>Une courte vidéo (3:03) qui constitue un complément précieux au cours pour les révisions. </a:t>
            </a:r>
          </a:p>
          <a:p>
            <a:pPr marL="0" indent="0">
              <a:buNone/>
            </a:pPr>
            <a:r>
              <a:rPr lang="fr-FR" dirty="0">
                <a:hlinkClick r:id="rId2"/>
              </a:rPr>
              <a:t>https://www.youtube.com/watch?v=O6zreoyiYhc</a:t>
            </a:r>
            <a:endParaRPr lang="fr-FR" dirty="0"/>
          </a:p>
          <a:p>
            <a:pPr marL="0" indent="0">
              <a:buNone/>
            </a:pPr>
            <a:endParaRPr lang="fr-FR" dirty="0"/>
          </a:p>
          <a:p>
            <a:endParaRPr lang="fr-FR" dirty="0"/>
          </a:p>
          <a:p>
            <a:r>
              <a:rPr lang="fr-FR" dirty="0"/>
              <a:t>Un reportage plus complet, dont les 25 premières minutes concernent notre sujet. </a:t>
            </a:r>
          </a:p>
          <a:p>
            <a:pPr marL="0" indent="0">
              <a:buNone/>
            </a:pPr>
            <a:r>
              <a:rPr lang="fr-FR" dirty="0">
                <a:hlinkClick r:id="rId3"/>
              </a:rPr>
              <a:t>https://www.youtube.com/watch?v=j1geHmRxFUA</a:t>
            </a:r>
            <a:endParaRPr lang="fr-FR" dirty="0"/>
          </a:p>
          <a:p>
            <a:endParaRPr lang="fr-FR" dirty="0"/>
          </a:p>
          <a:p>
            <a:pPr marL="0" indent="0">
              <a:buNone/>
            </a:pPr>
            <a:endParaRPr lang="fr-FR" dirty="0"/>
          </a:p>
        </p:txBody>
      </p:sp>
    </p:spTree>
    <p:extLst>
      <p:ext uri="{BB962C8B-B14F-4D97-AF65-F5344CB8AC3E}">
        <p14:creationId xmlns:p14="http://schemas.microsoft.com/office/powerpoint/2010/main" val="20272751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À bandes">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À bande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À bandes">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1D2DA32-AC8B-4194-BF85-FF4A5B40EB50}"/>
    </a:ext>
  </a:extLst>
</a:theme>
</file>

<file path=docProps/app.xml><?xml version="1.0" encoding="utf-8"?>
<Properties xmlns="http://schemas.openxmlformats.org/officeDocument/2006/extended-properties" xmlns:vt="http://schemas.openxmlformats.org/officeDocument/2006/docPropsVTypes">
  <Template>Bande de couleurs</Template>
  <TotalTime>125</TotalTime>
  <Words>522</Words>
  <Application>Microsoft Office PowerPoint</Application>
  <PresentationFormat>Grand écran</PresentationFormat>
  <Paragraphs>30</Paragraphs>
  <Slides>6</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6</vt:i4>
      </vt:variant>
    </vt:vector>
  </HeadingPairs>
  <TitlesOfParts>
    <vt:vector size="9" baseType="lpstr">
      <vt:lpstr>Corbel</vt:lpstr>
      <vt:lpstr>Wingdings</vt:lpstr>
      <vt:lpstr>À bandes</vt:lpstr>
      <vt:lpstr>Présentation PowerPoint</vt:lpstr>
      <vt:lpstr>1- Le monde ouvrier au milieu du XIXe siècle</vt:lpstr>
      <vt:lpstr>2- UN MONDE OUVRIER EN MUTATION</vt:lpstr>
      <vt:lpstr>3- UNE CONSCIENCE DE CLASSE ET DE LUTTE OUVRIERE</vt:lpstr>
      <vt:lpstr>4- Les luttes ouvrieres du xxe siecle</vt:lpstr>
      <vt:lpstr>RESSOURCES POUR REVISER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romain cadet</dc:creator>
  <cp:lastModifiedBy>romain cadet</cp:lastModifiedBy>
  <cp:revision>13</cp:revision>
  <dcterms:created xsi:type="dcterms:W3CDTF">2017-05-01T09:09:57Z</dcterms:created>
  <dcterms:modified xsi:type="dcterms:W3CDTF">2017-05-01T11:15:24Z</dcterms:modified>
</cp:coreProperties>
</file>