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0" r:id="rId3"/>
    <p:sldId id="258" r:id="rId4"/>
    <p:sldId id="259" r:id="rId5"/>
    <p:sldId id="262" r:id="rId6"/>
    <p:sldId id="261" r:id="rId7"/>
    <p:sldId id="263" r:id="rId8"/>
    <p:sldId id="264" r:id="rId9"/>
    <p:sldId id="265" r:id="rId10"/>
    <p:sldId id="270" r:id="rId11"/>
    <p:sldId id="271" r:id="rId12"/>
    <p:sldId id="272" r:id="rId13"/>
    <p:sldId id="273" r:id="rId14"/>
    <p:sldId id="274" r:id="rId15"/>
    <p:sldId id="275" r:id="rId16"/>
    <p:sldId id="276" r:id="rId17"/>
    <p:sldId id="266" r:id="rId18"/>
    <p:sldId id="268" r:id="rId19"/>
    <p:sldId id="267" r:id="rId20"/>
    <p:sldId id="278" r:id="rId21"/>
    <p:sldId id="277" r:id="rId22"/>
    <p:sldId id="269" r:id="rId23"/>
    <p:sldId id="279" r:id="rId24"/>
    <p:sldId id="28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556769"/>
    <a:srgbClr val="2C3440"/>
    <a:srgbClr val="5D615F"/>
    <a:srgbClr val="00FF00"/>
    <a:srgbClr val="FF00FF"/>
    <a:srgbClr val="F8B306"/>
    <a:srgbClr val="6699FF"/>
    <a:srgbClr val="56685D"/>
    <a:srgbClr val="577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2" autoAdjust="0"/>
    <p:restoredTop sz="94662" autoAdjust="0"/>
  </p:normalViewPr>
  <p:slideViewPr>
    <p:cSldViewPr>
      <p:cViewPr varScale="1">
        <p:scale>
          <a:sx n="84" d="100"/>
          <a:sy n="84" d="100"/>
        </p:scale>
        <p:origin x="1464" y="54"/>
      </p:cViewPr>
      <p:guideLst>
        <p:guide orient="horz" pos="2160"/>
        <p:guide pos="2880"/>
      </p:guideLst>
    </p:cSldViewPr>
  </p:slideViewPr>
  <p:outlineViewPr>
    <p:cViewPr>
      <p:scale>
        <a:sx n="33" d="100"/>
        <a:sy n="33" d="100"/>
      </p:scale>
      <p:origin x="0" y="1674"/>
    </p:cViewPr>
  </p:outlineViewPr>
  <p:notesTextViewPr>
    <p:cViewPr>
      <p:scale>
        <a:sx n="1" d="1"/>
        <a:sy n="1" d="1"/>
      </p:scale>
      <p:origin x="0" y="0"/>
    </p:cViewPr>
  </p:notesTextViewPr>
  <p:sorterViewPr>
    <p:cViewPr>
      <p:scale>
        <a:sx n="100" d="100"/>
        <a:sy n="100" d="100"/>
      </p:scale>
      <p:origin x="0" y="12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44F28E-8440-49DE-AB9D-A8B14548EDF1}" type="datetimeFigureOut">
              <a:rPr lang="en-US" smtClean="0"/>
              <a:t>12-Apr-17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311199-068C-4B6B-99EE-F85A7FC54A65}" type="slidenum">
              <a:rPr lang="en-US" smtClean="0"/>
              <a:t>‹#›</a:t>
            </a:fld>
            <a:endParaRPr lang="en-US"/>
          </a:p>
        </p:txBody>
      </p:sp>
    </p:spTree>
    <p:extLst>
      <p:ext uri="{BB962C8B-B14F-4D97-AF65-F5344CB8AC3E}">
        <p14:creationId xmlns:p14="http://schemas.microsoft.com/office/powerpoint/2010/main" val="7575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311199-068C-4B6B-99EE-F85A7FC54A65}" type="slidenum">
              <a:rPr lang="en-US" smtClean="0"/>
              <a:t>2</a:t>
            </a:fld>
            <a:endParaRPr lang="en-US"/>
          </a:p>
        </p:txBody>
      </p:sp>
    </p:spTree>
    <p:extLst>
      <p:ext uri="{BB962C8B-B14F-4D97-AF65-F5344CB8AC3E}">
        <p14:creationId xmlns:p14="http://schemas.microsoft.com/office/powerpoint/2010/main" val="215655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311199-068C-4B6B-99EE-F85A7FC54A65}" type="slidenum">
              <a:rPr lang="en-US" smtClean="0"/>
              <a:t>24</a:t>
            </a:fld>
            <a:endParaRPr lang="en-US"/>
          </a:p>
        </p:txBody>
      </p:sp>
    </p:spTree>
    <p:extLst>
      <p:ext uri="{BB962C8B-B14F-4D97-AF65-F5344CB8AC3E}">
        <p14:creationId xmlns:p14="http://schemas.microsoft.com/office/powerpoint/2010/main" val="17444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CDA512-A833-40F5-B3BF-5D3FA71780BE}" type="datetimeFigureOut">
              <a:rPr lang="en-US" smtClean="0"/>
              <a:t>12-Apr-17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299030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DA512-A833-40F5-B3BF-5D3FA71780BE}" type="datetimeFigureOut">
              <a:rPr lang="en-US" smtClean="0"/>
              <a:t>12-Apr-17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97474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DA512-A833-40F5-B3BF-5D3FA71780BE}" type="datetimeFigureOut">
              <a:rPr lang="en-US" smtClean="0"/>
              <a:t>12-Apr-17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315860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CDA512-A833-40F5-B3BF-5D3FA71780BE}" type="datetimeFigureOut">
              <a:rPr lang="en-US" smtClean="0"/>
              <a:t>12-Apr-17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67373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CDA512-A833-40F5-B3BF-5D3FA71780BE}" type="datetimeFigureOut">
              <a:rPr lang="en-US" smtClean="0"/>
              <a:t>12-Apr-17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4003950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CDA512-A833-40F5-B3BF-5D3FA71780BE}" type="datetimeFigureOut">
              <a:rPr lang="en-US" smtClean="0"/>
              <a:t>12-Apr-17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331795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CDA512-A833-40F5-B3BF-5D3FA71780BE}" type="datetimeFigureOut">
              <a:rPr lang="en-US" smtClean="0"/>
              <a:t>12-Apr-17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98299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CDA512-A833-40F5-B3BF-5D3FA71780BE}" type="datetimeFigureOut">
              <a:rPr lang="en-US" smtClean="0"/>
              <a:t>12-Apr-17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02031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CDA512-A833-40F5-B3BF-5D3FA71780BE}" type="datetimeFigureOut">
              <a:rPr lang="en-US" smtClean="0"/>
              <a:t>12-Apr-17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37945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CDA512-A833-40F5-B3BF-5D3FA71780BE}" type="datetimeFigureOut">
              <a:rPr lang="en-US" smtClean="0"/>
              <a:t>12-Apr-17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897000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CDA512-A833-40F5-B3BF-5D3FA71780BE}" type="datetimeFigureOut">
              <a:rPr lang="en-US" smtClean="0"/>
              <a:t>12-Apr-17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48E25-CF3E-4D52-A0B0-399BF9147C74}" type="slidenum">
              <a:rPr lang="en-US" smtClean="0"/>
              <a:t>‹#›</a:t>
            </a:fld>
            <a:endParaRPr lang="en-US"/>
          </a:p>
        </p:txBody>
      </p:sp>
    </p:spTree>
    <p:extLst>
      <p:ext uri="{BB962C8B-B14F-4D97-AF65-F5344CB8AC3E}">
        <p14:creationId xmlns:p14="http://schemas.microsoft.com/office/powerpoint/2010/main" val="181513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CDA512-A833-40F5-B3BF-5D3FA71780BE}" type="datetimeFigureOut">
              <a:rPr lang="en-US" smtClean="0"/>
              <a:t>12-Apr-17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48E25-CF3E-4D52-A0B0-399BF9147C74}" type="slidenum">
              <a:rPr lang="en-US" smtClean="0"/>
              <a:t>‹#›</a:t>
            </a:fld>
            <a:endParaRPr lang="en-US"/>
          </a:p>
        </p:txBody>
      </p:sp>
    </p:spTree>
    <p:extLst>
      <p:ext uri="{BB962C8B-B14F-4D97-AF65-F5344CB8AC3E}">
        <p14:creationId xmlns:p14="http://schemas.microsoft.com/office/powerpoint/2010/main" val="822626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3.xml"/><Relationship Id="rId1" Type="http://schemas.openxmlformats.org/officeDocument/2006/relationships/tags" Target="../tags/tag2.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aWIE0PX1uXk" TargetMode="External"/><Relationship Id="rId3" Type="http://schemas.openxmlformats.org/officeDocument/2006/relationships/hyperlink" Target="http://www.pleteriu.ro/" TargetMode="External"/><Relationship Id="rId7" Type="http://schemas.openxmlformats.org/officeDocument/2006/relationships/hyperlink" Target="https://ro.wikipedia.org/wiki/Pagina_principal%C4%83"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maimulteparcuri.wordpress.com/2012/09/02/suprapopularea-terrei-o-problema-socio-economica-a-lumii-contemporane/" TargetMode="External"/><Relationship Id="rId5" Type="http://schemas.openxmlformats.org/officeDocument/2006/relationships/hyperlink" Target="https://unsplash.com/" TargetMode="External"/><Relationship Id="rId4" Type="http://schemas.openxmlformats.org/officeDocument/2006/relationships/hyperlink" Target="http://www.jurnaluldeafaceri.r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C344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8287" y="4882245"/>
            <a:ext cx="2159611" cy="1071913"/>
          </a:xfrm>
        </p:spPr>
        <p:txBody>
          <a:bodyPr>
            <a:normAutofit/>
          </a:bodyPr>
          <a:lstStyle/>
          <a:p>
            <a:r>
              <a:rPr lang="en-US" sz="1400" b="0" i="1" dirty="0" smtClean="0">
                <a:solidFill>
                  <a:schemeClr val="bg1">
                    <a:lumMod val="50000"/>
                  </a:schemeClr>
                </a:solidFill>
                <a:latin typeface="Lato Hairline"/>
                <a:ea typeface="Lato Medium" pitchFamily="34" charset="0"/>
                <a:cs typeface="Lato Medium" pitchFamily="34" charset="0"/>
              </a:rPr>
              <a:t> </a:t>
            </a:r>
            <a:r>
              <a:rPr lang="en-US" sz="1400" b="0" i="1" dirty="0" err="1" smtClean="0">
                <a:solidFill>
                  <a:schemeClr val="bg1">
                    <a:lumMod val="50000"/>
                  </a:schemeClr>
                </a:solidFill>
                <a:latin typeface="Lato Hairline"/>
                <a:ea typeface="Lato Medium" pitchFamily="34" charset="0"/>
                <a:cs typeface="Lato Medium" pitchFamily="34" charset="0"/>
              </a:rPr>
              <a:t>Proiect</a:t>
            </a:r>
            <a:r>
              <a:rPr lang="en-US" sz="1400" b="0" i="1" dirty="0" smtClean="0">
                <a:solidFill>
                  <a:schemeClr val="bg1">
                    <a:lumMod val="50000"/>
                  </a:schemeClr>
                </a:solidFill>
                <a:latin typeface="Lato Hairline"/>
                <a:ea typeface="Lato Medium" pitchFamily="34" charset="0"/>
                <a:cs typeface="Lato Medium" pitchFamily="34" charset="0"/>
              </a:rPr>
              <a:t> </a:t>
            </a:r>
            <a:r>
              <a:rPr lang="en-US" sz="1400" b="0" i="1" dirty="0" err="1" smtClean="0">
                <a:solidFill>
                  <a:schemeClr val="bg1">
                    <a:lumMod val="50000"/>
                  </a:schemeClr>
                </a:solidFill>
                <a:latin typeface="Lato Hairline"/>
                <a:ea typeface="Lato Medium" pitchFamily="34" charset="0"/>
                <a:cs typeface="Lato Medium" pitchFamily="34" charset="0"/>
              </a:rPr>
              <a:t>realizat</a:t>
            </a:r>
            <a:r>
              <a:rPr lang="en-US" sz="1400" b="0" i="1" dirty="0" smtClean="0">
                <a:solidFill>
                  <a:schemeClr val="bg1">
                    <a:lumMod val="50000"/>
                  </a:schemeClr>
                </a:solidFill>
                <a:latin typeface="Lato Hairline"/>
                <a:ea typeface="Lato Medium" pitchFamily="34" charset="0"/>
                <a:cs typeface="Lato Medium" pitchFamily="34" charset="0"/>
              </a:rPr>
              <a:t> de                                             </a:t>
            </a:r>
            <a:r>
              <a:rPr lang="en-US" sz="1800" i="1" dirty="0" err="1">
                <a:solidFill>
                  <a:srgbClr val="C0C0C0"/>
                </a:solidFill>
                <a:latin typeface="Imprint MT Shadow" pitchFamily="82" charset="0"/>
              </a:rPr>
              <a:t>Munteanu</a:t>
            </a:r>
            <a:r>
              <a:rPr lang="en-US" sz="1800" i="1" dirty="0">
                <a:solidFill>
                  <a:srgbClr val="C0C0C0"/>
                </a:solidFill>
                <a:latin typeface="Imprint MT Shadow" pitchFamily="82" charset="0"/>
              </a:rPr>
              <a:t> </a:t>
            </a:r>
            <a:r>
              <a:rPr lang="en-US" sz="1800" i="1" dirty="0" smtClean="0">
                <a:solidFill>
                  <a:srgbClr val="C0C0C0"/>
                </a:solidFill>
                <a:latin typeface="Imprint MT Shadow" pitchFamily="82" charset="0"/>
              </a:rPr>
              <a:t> Robert</a:t>
            </a:r>
            <a:endParaRPr lang="en-US" sz="1400" i="1" dirty="0">
              <a:solidFill>
                <a:srgbClr val="C0C0C0"/>
              </a:solidFill>
              <a:latin typeface="Imprint MT Shadow" pitchFamily="82" charset="0"/>
            </a:endParaRPr>
          </a:p>
        </p:txBody>
      </p:sp>
      <p:sp>
        <p:nvSpPr>
          <p:cNvPr id="5" name="Text Placeholder 4"/>
          <p:cNvSpPr>
            <a:spLocks noGrp="1"/>
          </p:cNvSpPr>
          <p:nvPr>
            <p:ph type="body" idx="1"/>
          </p:nvPr>
        </p:nvSpPr>
        <p:spPr>
          <a:xfrm>
            <a:off x="-4330" y="1916832"/>
            <a:ext cx="5283903" cy="2120494"/>
          </a:xfrm>
        </p:spPr>
        <p:txBody>
          <a:bodyPr lIns="0" rIns="0">
            <a:noAutofit/>
          </a:bodyPr>
          <a:lstStyle/>
          <a:p>
            <a:pPr algn="ctr"/>
            <a:r>
              <a:rPr lang="vi-VN" sz="3600" b="1" dirty="0" smtClean="0">
                <a:solidFill>
                  <a:schemeClr val="bg1">
                    <a:lumMod val="75000"/>
                  </a:schemeClr>
                </a:solidFill>
                <a:effectLst>
                  <a:outerShdw blurRad="38100" dist="38100" dir="2700000" algn="tl">
                    <a:srgbClr val="000000">
                      <a:alpha val="43137"/>
                    </a:srgbClr>
                  </a:outerShdw>
                </a:effectLst>
                <a:latin typeface="Lato Hairline" pitchFamily="34" charset="0"/>
                <a:ea typeface="Lato Hairline" pitchFamily="34" charset="0"/>
                <a:cs typeface="Lato Hairline" pitchFamily="34" charset="0"/>
              </a:rPr>
              <a:t>Suprapopularea,</a:t>
            </a:r>
            <a:endParaRPr lang="en-US" sz="3600" b="1" dirty="0" smtClean="0">
              <a:solidFill>
                <a:schemeClr val="bg1">
                  <a:lumMod val="75000"/>
                </a:schemeClr>
              </a:solidFill>
              <a:effectLst>
                <a:outerShdw blurRad="38100" dist="38100" dir="2700000" algn="tl">
                  <a:srgbClr val="000000">
                    <a:alpha val="43137"/>
                  </a:srgbClr>
                </a:outerShdw>
              </a:effectLst>
              <a:latin typeface="Lato Hairline" pitchFamily="34" charset="0"/>
              <a:ea typeface="Lato Hairline" pitchFamily="34" charset="0"/>
              <a:cs typeface="Lato Hairline" pitchFamily="34" charset="0"/>
            </a:endParaRPr>
          </a:p>
          <a:p>
            <a:pPr algn="ctr"/>
            <a:r>
              <a:rPr lang="vi-VN" sz="3200" b="1" dirty="0" smtClean="0">
                <a:solidFill>
                  <a:schemeClr val="bg1">
                    <a:lumMod val="75000"/>
                  </a:schemeClr>
                </a:solidFill>
                <a:effectLst>
                  <a:outerShdw blurRad="38100" dist="38100" dir="2700000" algn="tl">
                    <a:srgbClr val="000000">
                      <a:alpha val="43137"/>
                    </a:srgbClr>
                  </a:outerShdw>
                </a:effectLst>
                <a:latin typeface="Lato Hairline" pitchFamily="34" charset="0"/>
                <a:ea typeface="Lato Hairline" pitchFamily="34" charset="0"/>
                <a:cs typeface="Lato Hairline" pitchFamily="34" charset="0"/>
              </a:rPr>
              <a:t> un motiv pentru al treilea război mondial</a:t>
            </a:r>
            <a:endParaRPr lang="en-US" sz="3200" b="1" dirty="0">
              <a:solidFill>
                <a:schemeClr val="bg1">
                  <a:lumMod val="75000"/>
                </a:schemeClr>
              </a:solidFill>
              <a:effectLst>
                <a:outerShdw blurRad="38100" dist="38100" dir="2700000" algn="tl">
                  <a:srgbClr val="000000">
                    <a:alpha val="43137"/>
                  </a:srgbClr>
                </a:outerShdw>
              </a:effectLst>
              <a:latin typeface="Lato Hairline" pitchFamily="34" charset="0"/>
              <a:ea typeface="Lato Hairline" pitchFamily="34" charset="0"/>
              <a:cs typeface="Lato Hairline" pitchFamily="34" charset="0"/>
            </a:endParaRPr>
          </a:p>
        </p:txBody>
      </p:sp>
      <p:sp>
        <p:nvSpPr>
          <p:cNvPr id="14" name="Rounded Rectangle 13"/>
          <p:cNvSpPr/>
          <p:nvPr/>
        </p:nvSpPr>
        <p:spPr>
          <a:xfrm rot="19416729">
            <a:off x="1740828" y="3965255"/>
            <a:ext cx="5550890" cy="53352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0" y="0"/>
            <a:ext cx="9542817" cy="5720833"/>
            <a:chOff x="0" y="0"/>
            <a:chExt cx="9542817" cy="5720833"/>
          </a:xfrm>
          <a:blipFill>
            <a:blip r:embed="rId4"/>
            <a:stretch>
              <a:fillRect/>
            </a:stretch>
          </a:blipFill>
          <a:effectLst>
            <a:outerShdw blurRad="50800" dist="38100" dir="16200000" rotWithShape="0">
              <a:prstClr val="black">
                <a:alpha val="40000"/>
              </a:prstClr>
            </a:outerShdw>
          </a:effectLst>
        </p:grpSpPr>
        <p:sp>
          <p:nvSpPr>
            <p:cNvPr id="10" name="Rectangle 9"/>
            <p:cNvSpPr/>
            <p:nvPr/>
          </p:nvSpPr>
          <p:spPr>
            <a:xfrm>
              <a:off x="0" y="0"/>
              <a:ext cx="9144000" cy="19168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rot="19416729">
              <a:off x="2422727" y="4248281"/>
              <a:ext cx="5633766" cy="432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19416729">
              <a:off x="3081961" y="4498265"/>
              <a:ext cx="5519280" cy="432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9416729">
              <a:off x="5416346" y="5288785"/>
              <a:ext cx="4013217" cy="432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9416729">
              <a:off x="3663611" y="4731285"/>
              <a:ext cx="5461980" cy="432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9416729">
              <a:off x="4511945" y="4909562"/>
              <a:ext cx="5030872" cy="43204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9416729">
              <a:off x="1740827" y="3987377"/>
              <a:ext cx="5550890" cy="5335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Sad Piano Music (THIS WILL MAKE YOU CRY - Saddest Piano &amp; Violin Ev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430" y="5646523"/>
            <a:ext cx="609600" cy="609600"/>
          </a:xfrm>
          <a:prstGeom prst="rect">
            <a:avLst/>
          </a:prstGeom>
        </p:spPr>
      </p:pic>
      <p:sp>
        <p:nvSpPr>
          <p:cNvPr id="2" name="TextBox 1"/>
          <p:cNvSpPr txBox="1"/>
          <p:nvPr/>
        </p:nvSpPr>
        <p:spPr>
          <a:xfrm>
            <a:off x="128287" y="5954158"/>
            <a:ext cx="1995440" cy="646331"/>
          </a:xfrm>
          <a:prstGeom prst="rect">
            <a:avLst/>
          </a:prstGeom>
          <a:noFill/>
        </p:spPr>
        <p:txBody>
          <a:bodyPr wrap="square" rtlCol="0">
            <a:spAutoFit/>
          </a:bodyPr>
          <a:lstStyle/>
          <a:p>
            <a:r>
              <a:rPr lang="en-US" dirty="0" err="1" smtClean="0">
                <a:solidFill>
                  <a:schemeClr val="bg1"/>
                </a:solidFill>
                <a:latin typeface="Imprint MT Shadow" panose="04020605060303030202" pitchFamily="82" charset="0"/>
              </a:rPr>
              <a:t>Colegiul</a:t>
            </a:r>
            <a:r>
              <a:rPr lang="en-US" dirty="0" smtClean="0">
                <a:solidFill>
                  <a:schemeClr val="bg1"/>
                </a:solidFill>
                <a:latin typeface="Imprint MT Shadow" panose="04020605060303030202" pitchFamily="82" charset="0"/>
              </a:rPr>
              <a:t> </a:t>
            </a:r>
            <a:r>
              <a:rPr lang="en-US" dirty="0" err="1" smtClean="0">
                <a:solidFill>
                  <a:schemeClr val="bg1"/>
                </a:solidFill>
                <a:latin typeface="Imprint MT Shadow" panose="04020605060303030202" pitchFamily="82" charset="0"/>
              </a:rPr>
              <a:t>Tehnic</a:t>
            </a:r>
            <a:r>
              <a:rPr lang="en-US" dirty="0" smtClean="0">
                <a:solidFill>
                  <a:schemeClr val="bg1"/>
                </a:solidFill>
                <a:latin typeface="Imprint MT Shadow" panose="04020605060303030202" pitchFamily="82" charset="0"/>
              </a:rPr>
              <a:t> </a:t>
            </a:r>
            <a:r>
              <a:rPr lang="en-US" sz="1600" dirty="0" smtClean="0">
                <a:solidFill>
                  <a:schemeClr val="bg1"/>
                </a:solidFill>
                <a:latin typeface="Imprint MT Shadow" panose="04020605060303030202" pitchFamily="82" charset="0"/>
              </a:rPr>
              <a:t>La</a:t>
            </a:r>
            <a:r>
              <a:rPr lang="ro-RO" sz="1600" dirty="0" err="1">
                <a:solidFill>
                  <a:schemeClr val="bg1"/>
                </a:solidFill>
                <a:latin typeface="Imprint MT Shadow" panose="04020605060303030202" pitchFamily="82" charset="0"/>
              </a:rPr>
              <a:t>ț</a:t>
            </a:r>
            <a:r>
              <a:rPr lang="ro-RO" sz="1600" dirty="0" err="1" smtClean="0">
                <a:solidFill>
                  <a:schemeClr val="bg1"/>
                </a:solidFill>
                <a:latin typeface="Imprint MT Shadow" panose="04020605060303030202" pitchFamily="82" charset="0"/>
              </a:rPr>
              <a:t>cu</a:t>
            </a:r>
            <a:r>
              <a:rPr lang="ro-RO" sz="1600" dirty="0" smtClean="0">
                <a:solidFill>
                  <a:schemeClr val="bg1"/>
                </a:solidFill>
                <a:latin typeface="Imprint MT Shadow" panose="04020605060303030202" pitchFamily="82" charset="0"/>
              </a:rPr>
              <a:t> </a:t>
            </a:r>
            <a:r>
              <a:rPr lang="ro-RO" sz="1600" dirty="0" smtClean="0">
                <a:solidFill>
                  <a:schemeClr val="bg1"/>
                </a:solidFill>
                <a:latin typeface="Imprint MT Shadow" panose="04020605060303030202" pitchFamily="82" charset="0"/>
              </a:rPr>
              <a:t>Vodă </a:t>
            </a:r>
            <a:r>
              <a:rPr lang="ro-RO" dirty="0" smtClean="0">
                <a:solidFill>
                  <a:schemeClr val="bg1"/>
                </a:solidFill>
                <a:latin typeface="Imprint MT Shadow" panose="04020605060303030202" pitchFamily="82" charset="0"/>
              </a:rPr>
              <a:t>Siret</a:t>
            </a:r>
            <a:endParaRPr lang="ro-RO" dirty="0">
              <a:solidFill>
                <a:schemeClr val="bg1"/>
              </a:solidFill>
              <a:latin typeface="Imprint MT Shadow" panose="04020605060303030202" pitchFamily="82" charset="0"/>
            </a:endParaRPr>
          </a:p>
        </p:txBody>
      </p:sp>
    </p:spTree>
    <p:extLst>
      <p:ext uri="{BB962C8B-B14F-4D97-AF65-F5344CB8AC3E}">
        <p14:creationId xmlns:p14="http://schemas.microsoft.com/office/powerpoint/2010/main" val="523928643"/>
      </p:ext>
    </p:extLst>
  </p:cSld>
  <p:clrMapOvr>
    <a:masterClrMapping/>
  </p:clrMapOvr>
  <mc:AlternateContent xmlns:mc="http://schemas.openxmlformats.org/markup-compatibility/2006" xmlns:p14="http://schemas.microsoft.com/office/powerpoint/2010/main">
    <mc:Choice Requires="p14">
      <p:transition spd="slow" p14:dur="2000" advTm="5772"/>
    </mc:Choice>
    <mc:Fallback xmlns="">
      <p:transition spd="slow" advTm="5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13"/>
                </p:tgtEl>
              </p:cMediaNode>
            </p:audio>
          </p:childTnLst>
        </p:cTn>
      </p:par>
    </p:tnLst>
    <p:bldLst>
      <p:bldP spid="4"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75" t="-13281" r="775" b="13281"/>
          <a:stretch/>
        </p:blipFill>
        <p:spPr>
          <a:xfrm>
            <a:off x="-21061" y="0"/>
            <a:ext cx="5004048" cy="243530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779" b="2779"/>
          <a:stretch/>
        </p:blipFill>
        <p:spPr>
          <a:xfrm>
            <a:off x="4982987" y="-171398"/>
            <a:ext cx="4161014" cy="504067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44" t="6357" r="-1183" b="7379"/>
          <a:stretch/>
        </p:blipFill>
        <p:spPr>
          <a:xfrm>
            <a:off x="-21061" y="2475274"/>
            <a:ext cx="5080707" cy="2394005"/>
          </a:xfrm>
          <a:prstGeom prst="rect">
            <a:avLst/>
          </a:prstGeom>
        </p:spPr>
      </p:pic>
      <p:sp>
        <p:nvSpPr>
          <p:cNvPr id="6" name="TextBox 5"/>
          <p:cNvSpPr txBox="1"/>
          <p:nvPr/>
        </p:nvSpPr>
        <p:spPr>
          <a:xfrm>
            <a:off x="1619672" y="2014049"/>
            <a:ext cx="1080120" cy="369332"/>
          </a:xfrm>
          <a:prstGeom prst="rect">
            <a:avLst/>
          </a:prstGeom>
          <a:noFill/>
        </p:spPr>
        <p:txBody>
          <a:bodyPr wrap="square" rtlCol="0">
            <a:spAutoFit/>
          </a:bodyPr>
          <a:lstStyle/>
          <a:p>
            <a:r>
              <a:rPr lang="en-US" b="1" dirty="0" smtClean="0"/>
              <a:t>Fig.1</a:t>
            </a:r>
            <a:endParaRPr lang="en-US" b="1" dirty="0"/>
          </a:p>
        </p:txBody>
      </p:sp>
      <p:sp>
        <p:nvSpPr>
          <p:cNvPr id="7" name="TextBox 6"/>
          <p:cNvSpPr txBox="1"/>
          <p:nvPr/>
        </p:nvSpPr>
        <p:spPr>
          <a:xfrm>
            <a:off x="3131840" y="2852936"/>
            <a:ext cx="1080120" cy="369332"/>
          </a:xfrm>
          <a:prstGeom prst="rect">
            <a:avLst/>
          </a:prstGeom>
          <a:noFill/>
        </p:spPr>
        <p:txBody>
          <a:bodyPr wrap="square" rtlCol="0">
            <a:spAutoFit/>
          </a:bodyPr>
          <a:lstStyle/>
          <a:p>
            <a:r>
              <a:rPr lang="en-US" b="1" dirty="0" smtClean="0"/>
              <a:t>Fig.3</a:t>
            </a:r>
            <a:endParaRPr lang="en-US" b="1" dirty="0"/>
          </a:p>
        </p:txBody>
      </p:sp>
      <p:sp>
        <p:nvSpPr>
          <p:cNvPr id="8" name="TextBox 7"/>
          <p:cNvSpPr txBox="1"/>
          <p:nvPr/>
        </p:nvSpPr>
        <p:spPr>
          <a:xfrm>
            <a:off x="7956376" y="116632"/>
            <a:ext cx="1008112" cy="369332"/>
          </a:xfrm>
          <a:prstGeom prst="rect">
            <a:avLst/>
          </a:prstGeom>
          <a:noFill/>
        </p:spPr>
        <p:txBody>
          <a:bodyPr wrap="square" rtlCol="0">
            <a:spAutoFit/>
          </a:bodyPr>
          <a:lstStyle/>
          <a:p>
            <a:r>
              <a:rPr lang="en-US" b="1" dirty="0" smtClean="0"/>
              <a:t>Fig.2</a:t>
            </a:r>
            <a:endParaRPr lang="en-US" b="1" dirty="0"/>
          </a:p>
        </p:txBody>
      </p:sp>
      <p:sp>
        <p:nvSpPr>
          <p:cNvPr id="9" name="TextBox 8"/>
          <p:cNvSpPr txBox="1"/>
          <p:nvPr/>
        </p:nvSpPr>
        <p:spPr>
          <a:xfrm>
            <a:off x="179512" y="5013176"/>
            <a:ext cx="8640960" cy="1200329"/>
          </a:xfrm>
          <a:prstGeom prst="rect">
            <a:avLst/>
          </a:prstGeom>
          <a:noFill/>
        </p:spPr>
        <p:txBody>
          <a:bodyPr wrap="square" rtlCol="0">
            <a:spAutoFit/>
          </a:bodyPr>
          <a:lstStyle/>
          <a:p>
            <a:pPr algn="just"/>
            <a:r>
              <a:rPr lang="ro-RO" dirty="0" smtClean="0"/>
              <a:t>Organizația Națiunilor Unite (ONU) anunța oficial că suntem peste 7 miliarde de oameni pe </a:t>
            </a:r>
            <a:r>
              <a:rPr lang="ro-RO" dirty="0" err="1" smtClean="0"/>
              <a:t>planetă,mai</a:t>
            </a:r>
            <a:r>
              <a:rPr lang="ro-RO" dirty="0" smtClean="0"/>
              <a:t> precis </a:t>
            </a:r>
            <a:r>
              <a:rPr lang="ro-RO" b="1" dirty="0" smtClean="0">
                <a:solidFill>
                  <a:srgbClr val="0070C0"/>
                </a:solidFill>
              </a:rPr>
              <a:t>7,2 miliarde </a:t>
            </a:r>
            <a:r>
              <a:rPr lang="ro-RO" b="1" dirty="0" smtClean="0"/>
              <a:t> </a:t>
            </a:r>
            <a:r>
              <a:rPr lang="ro-RO" dirty="0" smtClean="0"/>
              <a:t>și ca populația o să ajungă la</a:t>
            </a:r>
            <a:r>
              <a:rPr lang="ro-RO" dirty="0" smtClean="0">
                <a:solidFill>
                  <a:srgbClr val="FF0000"/>
                </a:solidFill>
              </a:rPr>
              <a:t> </a:t>
            </a:r>
            <a:r>
              <a:rPr lang="ro-RO" b="1" dirty="0" smtClean="0">
                <a:solidFill>
                  <a:srgbClr val="FF0000"/>
                </a:solidFill>
              </a:rPr>
              <a:t>8,1 miliarde </a:t>
            </a:r>
            <a:r>
              <a:rPr lang="ro-RO" dirty="0" smtClean="0"/>
              <a:t>până în 2025, cea mai mare creștere având loc în regiunile în curs de dezvoltare, așa cum sunt țările din Africa (figurile de mai sus).</a:t>
            </a:r>
            <a:endParaRPr lang="ro-RO" dirty="0">
              <a:solidFill>
                <a:srgbClr val="0070C0"/>
              </a:solidFill>
            </a:endParaRPr>
          </a:p>
        </p:txBody>
      </p:sp>
    </p:spTree>
    <p:extLst>
      <p:ext uri="{BB962C8B-B14F-4D97-AF65-F5344CB8AC3E}">
        <p14:creationId xmlns:p14="http://schemas.microsoft.com/office/powerpoint/2010/main" val="355066904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par>
                          <p:cTn id="8" fill="hold">
                            <p:stCondLst>
                              <p:cond delay="2000"/>
                            </p:stCondLst>
                            <p:childTnLst>
                              <p:par>
                                <p:cTn id="9" presetID="4"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ox(in)">
                                      <p:cBhvr>
                                        <p:cTn id="11" dur="2000"/>
                                        <p:tgtEl>
                                          <p:spTgt spid="4"/>
                                        </p:tgtEl>
                                      </p:cBhvr>
                                    </p:animEffect>
                                  </p:childTnLst>
                                </p:cTn>
                              </p:par>
                            </p:childTnLst>
                          </p:cTn>
                        </p:par>
                        <p:par>
                          <p:cTn id="12" fill="hold">
                            <p:stCondLst>
                              <p:cond delay="4000"/>
                            </p:stCondLst>
                            <p:childTnLst>
                              <p:par>
                                <p:cTn id="13" presetID="4"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2000"/>
                                        <p:tgtEl>
                                          <p:spTgt spid="3"/>
                                        </p:tgtEl>
                                      </p:cBhvr>
                                    </p:animEffect>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45" t="-5091" r="545" b="5091"/>
          <a:stretch/>
        </p:blipFill>
        <p:spPr>
          <a:xfrm>
            <a:off x="4343400" y="-243408"/>
            <a:ext cx="4800600" cy="6858000"/>
          </a:xfrm>
          <a:prstGeom prst="rect">
            <a:avLst/>
          </a:prstGeom>
        </p:spPr>
      </p:pic>
      <p:sp>
        <p:nvSpPr>
          <p:cNvPr id="4" name="TextBox 3"/>
          <p:cNvSpPr txBox="1"/>
          <p:nvPr/>
        </p:nvSpPr>
        <p:spPr>
          <a:xfrm>
            <a:off x="197420" y="1108100"/>
            <a:ext cx="4163888" cy="4154984"/>
          </a:xfrm>
          <a:prstGeom prst="rect">
            <a:avLst/>
          </a:prstGeom>
          <a:noFill/>
        </p:spPr>
        <p:txBody>
          <a:bodyPr wrap="square" rtlCol="0">
            <a:spAutoFit/>
          </a:bodyPr>
          <a:lstStyle/>
          <a:p>
            <a:pPr algn="ctr"/>
            <a:r>
              <a:rPr lang="vi-VN" sz="2400" b="1" dirty="0">
                <a:latin typeface="+mj-lt"/>
              </a:rPr>
              <a:t>Pe lângă problemele de mediu, o serie de alte probleme ce rezultă din creşterea </a:t>
            </a:r>
            <a:r>
              <a:rPr lang="en-US" sz="2400" b="1" dirty="0" smtClean="0">
                <a:latin typeface="+mj-lt"/>
              </a:rPr>
              <a:t>           </a:t>
            </a:r>
            <a:r>
              <a:rPr lang="vi-VN" sz="2400" b="1" dirty="0" smtClean="0">
                <a:latin typeface="+mj-lt"/>
              </a:rPr>
              <a:t>numărului</a:t>
            </a:r>
            <a:r>
              <a:rPr lang="vi-VN" sz="2400" b="1" dirty="0">
                <a:latin typeface="+mj-lt"/>
              </a:rPr>
              <a:t> de locuitori sunt: analfabetismul, şomajul, </a:t>
            </a:r>
            <a:r>
              <a:rPr lang="en-US" sz="2400" b="1" dirty="0" smtClean="0">
                <a:latin typeface="+mj-lt"/>
              </a:rPr>
              <a:t>        </a:t>
            </a:r>
            <a:r>
              <a:rPr lang="vi-VN" sz="2400" b="1" dirty="0" smtClean="0">
                <a:latin typeface="+mj-lt"/>
              </a:rPr>
              <a:t>discrepanţa</a:t>
            </a:r>
            <a:r>
              <a:rPr lang="vi-VN" sz="2400" b="1" dirty="0">
                <a:latin typeface="+mj-lt"/>
              </a:rPr>
              <a:t> majoră între </a:t>
            </a:r>
            <a:r>
              <a:rPr lang="en-US" sz="2400" b="1" dirty="0" smtClean="0">
                <a:latin typeface="+mj-lt"/>
              </a:rPr>
              <a:t>         </a:t>
            </a:r>
            <a:r>
              <a:rPr lang="vi-VN" sz="2400" b="1" dirty="0" smtClean="0">
                <a:latin typeface="+mj-lt"/>
              </a:rPr>
              <a:t>ţările</a:t>
            </a:r>
            <a:r>
              <a:rPr lang="vi-VN" sz="2400" b="1" dirty="0">
                <a:latin typeface="+mj-lt"/>
              </a:rPr>
              <a:t> cu populaţie malnutrita şi cea cu populaţie obeză </a:t>
            </a:r>
            <a:r>
              <a:rPr lang="vi-VN" sz="2400" b="1" dirty="0" smtClean="0">
                <a:latin typeface="+mj-lt"/>
              </a:rPr>
              <a:t>,</a:t>
            </a:r>
            <a:r>
              <a:rPr lang="vi-VN" sz="2400" b="1" dirty="0">
                <a:latin typeface="+mj-lt"/>
              </a:rPr>
              <a:t> </a:t>
            </a:r>
            <a:r>
              <a:rPr lang="en-US" sz="2400" b="1" dirty="0" smtClean="0">
                <a:latin typeface="+mj-lt"/>
              </a:rPr>
              <a:t>      </a:t>
            </a:r>
            <a:r>
              <a:rPr lang="vi-VN" sz="2400" b="1" dirty="0" smtClean="0">
                <a:latin typeface="+mj-lt"/>
              </a:rPr>
              <a:t>distribuţia</a:t>
            </a:r>
            <a:r>
              <a:rPr lang="en-US" sz="2400" b="1" dirty="0" smtClean="0">
                <a:latin typeface="+mj-lt"/>
              </a:rPr>
              <a:t> </a:t>
            </a:r>
            <a:r>
              <a:rPr lang="vi-VN" sz="2400" b="1" dirty="0" smtClean="0">
                <a:latin typeface="+mj-lt"/>
              </a:rPr>
              <a:t>inechitabilă</a:t>
            </a:r>
            <a:r>
              <a:rPr lang="vi-VN" sz="2400" b="1" dirty="0">
                <a:latin typeface="+mj-lt"/>
              </a:rPr>
              <a:t> a resurselor alimentare şi energetice.</a:t>
            </a:r>
            <a:endParaRPr lang="en-US" sz="2400" b="1" dirty="0">
              <a:latin typeface="+mj-lt"/>
            </a:endParaRPr>
          </a:p>
        </p:txBody>
      </p:sp>
    </p:spTree>
    <p:extLst>
      <p:ext uri="{BB962C8B-B14F-4D97-AF65-F5344CB8AC3E}">
        <p14:creationId xmlns:p14="http://schemas.microsoft.com/office/powerpoint/2010/main" val="2612799990"/>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228184" y="2723436"/>
            <a:ext cx="2943080" cy="1569660"/>
          </a:xfrm>
          <a:prstGeom prst="rect">
            <a:avLst/>
          </a:prstGeom>
          <a:noFill/>
        </p:spPr>
        <p:txBody>
          <a:bodyPr wrap="square" lIns="0" rIns="0" rtlCol="0">
            <a:spAutoFit/>
          </a:bodyPr>
          <a:lstStyle/>
          <a:p>
            <a:pPr algn="ctr"/>
            <a:r>
              <a:rPr lang="vi-VN" sz="2400" b="1" dirty="0" smtClean="0">
                <a:latin typeface="+mj-lt"/>
              </a:rPr>
              <a:t>Dacă</a:t>
            </a:r>
            <a:r>
              <a:rPr lang="vi-VN" sz="2400" b="1" dirty="0">
                <a:latin typeface="+mj-lt"/>
              </a:rPr>
              <a:t> nu, </a:t>
            </a:r>
            <a:endParaRPr lang="ro-RO" sz="2400" b="1" dirty="0" smtClean="0">
              <a:latin typeface="+mj-lt"/>
            </a:endParaRPr>
          </a:p>
          <a:p>
            <a:pPr algn="ctr"/>
            <a:r>
              <a:rPr lang="vi-VN" sz="2400" b="1" dirty="0" smtClean="0">
                <a:latin typeface="+mj-lt"/>
              </a:rPr>
              <a:t>atunci </a:t>
            </a:r>
            <a:r>
              <a:rPr lang="vi-VN" sz="2400" b="1" dirty="0">
                <a:latin typeface="+mj-lt"/>
              </a:rPr>
              <a:t>cum putem stopa această </a:t>
            </a:r>
            <a:endParaRPr lang="ro-RO" sz="2400" b="1" dirty="0" smtClean="0">
              <a:latin typeface="+mj-lt"/>
            </a:endParaRPr>
          </a:p>
          <a:p>
            <a:pPr algn="ctr"/>
            <a:r>
              <a:rPr lang="vi-VN" sz="2400" b="1" dirty="0" smtClean="0">
                <a:latin typeface="+mj-lt"/>
              </a:rPr>
              <a:t>creştere</a:t>
            </a:r>
            <a:r>
              <a:rPr lang="vi-VN" sz="2400" b="1" dirty="0">
                <a:latin typeface="+mj-lt"/>
              </a:rPr>
              <a:t>?</a:t>
            </a:r>
            <a:endParaRPr lang="en-US" sz="2400" b="1" dirty="0">
              <a:latin typeface="+mj-lt"/>
            </a:endParaRPr>
          </a:p>
        </p:txBody>
      </p:sp>
      <p:sp>
        <p:nvSpPr>
          <p:cNvPr id="5" name="TextBox 4"/>
          <p:cNvSpPr txBox="1"/>
          <p:nvPr/>
        </p:nvSpPr>
        <p:spPr>
          <a:xfrm>
            <a:off x="0" y="899863"/>
            <a:ext cx="3707904" cy="3539430"/>
          </a:xfrm>
          <a:prstGeom prst="rect">
            <a:avLst/>
          </a:prstGeom>
          <a:noFill/>
        </p:spPr>
        <p:txBody>
          <a:bodyPr wrap="square" rtlCol="0">
            <a:spAutoFit/>
          </a:bodyPr>
          <a:lstStyle/>
          <a:p>
            <a:r>
              <a:rPr lang="vi-VN" sz="3200" b="1" dirty="0">
                <a:latin typeface="+mj-lt"/>
              </a:rPr>
              <a:t>Se pune întrebarea dacă </a:t>
            </a:r>
            <a:r>
              <a:rPr lang="vi-VN" sz="3200" b="1" dirty="0" smtClean="0">
                <a:latin typeface="+mj-lt"/>
              </a:rPr>
              <a:t>planet</a:t>
            </a:r>
            <a:r>
              <a:rPr lang="en-US" sz="3200" b="1" dirty="0" smtClean="0">
                <a:latin typeface="+mj-lt"/>
                <a:cs typeface="Arial" pitchFamily="34" charset="0"/>
              </a:rPr>
              <a:t>a</a:t>
            </a:r>
            <a:r>
              <a:rPr lang="vi-VN" sz="3200" b="1" dirty="0">
                <a:latin typeface="+mj-lt"/>
              </a:rPr>
              <a:t> va mai putea </a:t>
            </a:r>
            <a:r>
              <a:rPr lang="vi-VN" sz="3200" b="1" dirty="0" smtClean="0">
                <a:latin typeface="+mj-lt"/>
              </a:rPr>
              <a:t>suport</a:t>
            </a:r>
            <a:r>
              <a:rPr lang="ro-RO" sz="3200" b="1" dirty="0" smtClean="0">
                <a:latin typeface="Times New Roman" panose="02020603050405020304" pitchFamily="18" charset="0"/>
                <a:cs typeface="Times New Roman" panose="02020603050405020304" pitchFamily="18" charset="0"/>
              </a:rPr>
              <a:t>a</a:t>
            </a:r>
            <a:r>
              <a:rPr lang="vi-VN" sz="3200" b="1" dirty="0">
                <a:latin typeface="+mj-lt"/>
              </a:rPr>
              <a:t> pe viitor creşteri ale </a:t>
            </a:r>
            <a:r>
              <a:rPr lang="en-US" sz="3200" b="1" dirty="0" smtClean="0">
                <a:latin typeface="+mj-lt"/>
              </a:rPr>
              <a:t>    </a:t>
            </a:r>
            <a:r>
              <a:rPr lang="vi-VN" sz="3200" b="1" dirty="0" smtClean="0">
                <a:latin typeface="+mj-lt"/>
              </a:rPr>
              <a:t>populaţiei</a:t>
            </a:r>
            <a:r>
              <a:rPr lang="vi-VN" sz="3200" b="1" dirty="0">
                <a:latin typeface="+mj-lt"/>
              </a:rPr>
              <a:t> şi, dacă </a:t>
            </a:r>
            <a:r>
              <a:rPr lang="en-US" sz="3200" b="1" dirty="0" smtClean="0">
                <a:latin typeface="+mj-lt"/>
              </a:rPr>
              <a:t> </a:t>
            </a:r>
            <a:r>
              <a:rPr lang="vi-VN" sz="3200" b="1" dirty="0" smtClean="0">
                <a:latin typeface="+mj-lt"/>
              </a:rPr>
              <a:t>da</a:t>
            </a:r>
            <a:r>
              <a:rPr lang="vi-VN" sz="3200" b="1" dirty="0">
                <a:latin typeface="+mj-lt"/>
              </a:rPr>
              <a:t>, până la ce valoare.</a:t>
            </a:r>
            <a:endParaRPr lang="en-US" sz="3200" b="1" dirty="0">
              <a:latin typeface="+mj-lt"/>
            </a:endParaRPr>
          </a:p>
        </p:txBody>
      </p:sp>
    </p:spTree>
    <p:extLst>
      <p:ext uri="{BB962C8B-B14F-4D97-AF65-F5344CB8AC3E}">
        <p14:creationId xmlns:p14="http://schemas.microsoft.com/office/powerpoint/2010/main" val="1907796267"/>
      </p:ext>
    </p:extLst>
  </p:cSld>
  <p:clrMapOvr>
    <a:masterClrMapping/>
  </p:clrMapOvr>
  <mc:AlternateContent xmlns:mc="http://schemas.openxmlformats.org/markup-compatibility/2006" xmlns:p14="http://schemas.microsoft.com/office/powerpoint/2010/main">
    <mc:Choice Requires="p14">
      <p:transition spd="slow" p14:dur="3500" advTm="8175"/>
    </mc:Choice>
    <mc:Fallback xmlns="">
      <p:transition spd="slow" advTm="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72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77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82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2987824" y="116632"/>
            <a:ext cx="3672408" cy="2677656"/>
          </a:xfrm>
          <a:prstGeom prst="rect">
            <a:avLst/>
          </a:prstGeom>
          <a:solidFill>
            <a:schemeClr val="bg1">
              <a:alpha val="4000"/>
            </a:schemeClr>
          </a:solidFill>
        </p:spPr>
        <p:txBody>
          <a:bodyPr wrap="square">
            <a:spAutoFit/>
          </a:bodyPr>
          <a:lstStyle/>
          <a:p>
            <a:pPr lvl="0" algn="ctr"/>
            <a:r>
              <a:rPr lang="vi-VN" sz="2800" b="1" dirty="0">
                <a:solidFill>
                  <a:srgbClr val="9BBB59">
                    <a:lumMod val="50000"/>
                  </a:srgbClr>
                </a:solidFill>
                <a:latin typeface="Times New Roman"/>
              </a:rPr>
              <a:t>Cele mai multe opinii, împărtăşite chiar de </a:t>
            </a:r>
            <a:r>
              <a:rPr lang="vi-VN" sz="2800" b="1" dirty="0" smtClean="0">
                <a:solidFill>
                  <a:srgbClr val="9BBB59">
                    <a:lumMod val="50000"/>
                  </a:srgbClr>
                </a:solidFill>
                <a:latin typeface="Times New Roman"/>
              </a:rPr>
              <a:t>liderii</a:t>
            </a:r>
            <a:r>
              <a:rPr lang="ro-RO" sz="2800" b="1" dirty="0" smtClean="0">
                <a:solidFill>
                  <a:srgbClr val="9BBB59">
                    <a:lumMod val="50000"/>
                  </a:srgbClr>
                </a:solidFill>
                <a:latin typeface="Times New Roman"/>
              </a:rPr>
              <a:t> </a:t>
            </a:r>
            <a:r>
              <a:rPr lang="vi-VN" sz="2800" b="1" dirty="0" smtClean="0">
                <a:solidFill>
                  <a:srgbClr val="9BBB59">
                    <a:lumMod val="50000"/>
                  </a:srgbClr>
                </a:solidFill>
                <a:latin typeface="Times New Roman"/>
              </a:rPr>
              <a:t>mondiali</a:t>
            </a:r>
            <a:r>
              <a:rPr lang="vi-VN" sz="2800" b="1" dirty="0">
                <a:solidFill>
                  <a:srgbClr val="9BBB59">
                    <a:lumMod val="50000"/>
                  </a:srgbClr>
                </a:solidFill>
                <a:latin typeface="Times New Roman"/>
              </a:rPr>
              <a:t>, sunt </a:t>
            </a:r>
            <a:r>
              <a:rPr lang="en-US" sz="2800" b="1" dirty="0" smtClean="0">
                <a:solidFill>
                  <a:srgbClr val="9BBB59">
                    <a:lumMod val="50000"/>
                  </a:srgbClr>
                </a:solidFill>
                <a:latin typeface="Times New Roman"/>
              </a:rPr>
              <a:t>             </a:t>
            </a:r>
            <a:r>
              <a:rPr lang="vi-VN" sz="2800" b="1" dirty="0" smtClean="0">
                <a:solidFill>
                  <a:srgbClr val="9BBB59">
                    <a:lumMod val="50000"/>
                  </a:srgbClr>
                </a:solidFill>
                <a:latin typeface="Times New Roman"/>
              </a:rPr>
              <a:t>îndreptate</a:t>
            </a:r>
            <a:r>
              <a:rPr lang="vi-VN" sz="2800" b="1" dirty="0">
                <a:solidFill>
                  <a:srgbClr val="9BBB59">
                    <a:lumMod val="50000"/>
                  </a:srgbClr>
                </a:solidFill>
                <a:latin typeface="Times New Roman"/>
              </a:rPr>
              <a:t> spre factorul fertilitate.</a:t>
            </a:r>
            <a:endParaRPr lang="en-US" sz="2800" b="1" dirty="0">
              <a:solidFill>
                <a:srgbClr val="9BBB59">
                  <a:lumMod val="50000"/>
                </a:srgbClr>
              </a:solidFill>
            </a:endParaRPr>
          </a:p>
        </p:txBody>
      </p:sp>
    </p:spTree>
    <p:extLst>
      <p:ext uri="{BB962C8B-B14F-4D97-AF65-F5344CB8AC3E}">
        <p14:creationId xmlns:p14="http://schemas.microsoft.com/office/powerpoint/2010/main" val="1337802957"/>
      </p:ext>
    </p:extLst>
  </p:cSld>
  <p:clrMapOvr>
    <a:masterClrMapping/>
  </p:clrMapOvr>
  <mc:AlternateContent xmlns:mc="http://schemas.openxmlformats.org/markup-compatibility/2006" xmlns:p14="http://schemas.microsoft.com/office/powerpoint/2010/main">
    <mc:Choice Requires="p14">
      <p:transition spd="slow" p14:dur="2000" advTm="5143"/>
    </mc:Choice>
    <mc:Fallback xmlns="">
      <p:transition spd="slow" advTm="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23528" y="4221088"/>
            <a:ext cx="8208912" cy="1815882"/>
          </a:xfrm>
          <a:prstGeom prst="rect">
            <a:avLst/>
          </a:prstGeom>
          <a:noFill/>
        </p:spPr>
        <p:txBody>
          <a:bodyPr wrap="square" rtlCol="0">
            <a:spAutoFit/>
          </a:bodyPr>
          <a:lstStyle/>
          <a:p>
            <a:pPr algn="ctr"/>
            <a:r>
              <a:rPr lang="vi-VN" sz="2800" b="1" dirty="0">
                <a:latin typeface="+mj-lt"/>
              </a:rPr>
              <a:t>Se doreşte controlarea numărului de sarcini prin folosirea mijloacelor contraceptive sau se încurajează răspândirea </a:t>
            </a:r>
            <a:r>
              <a:rPr lang="en-US" sz="2800" b="1" dirty="0" smtClean="0">
                <a:latin typeface="+mj-lt"/>
              </a:rPr>
              <a:t>            </a:t>
            </a:r>
            <a:r>
              <a:rPr lang="vi-VN" sz="2800" b="1" dirty="0" smtClean="0">
                <a:latin typeface="+mj-lt"/>
              </a:rPr>
              <a:t>avortului </a:t>
            </a:r>
            <a:r>
              <a:rPr lang="vi-VN" sz="2800" b="1" dirty="0">
                <a:latin typeface="+mj-lt"/>
              </a:rPr>
              <a:t>drept soluţie eficientă şi legală.</a:t>
            </a:r>
            <a:endParaRPr lang="en-US" sz="2800" b="1" dirty="0">
              <a:latin typeface="+mj-lt"/>
            </a:endParaRPr>
          </a:p>
        </p:txBody>
      </p:sp>
    </p:spTree>
    <p:extLst>
      <p:ext uri="{BB962C8B-B14F-4D97-AF65-F5344CB8AC3E}">
        <p14:creationId xmlns:p14="http://schemas.microsoft.com/office/powerpoint/2010/main" val="3572567813"/>
      </p:ext>
    </p:extLst>
  </p:cSld>
  <p:clrMapOvr>
    <a:masterClrMapping/>
  </p:clrMapOvr>
  <mc:AlternateContent xmlns:mc="http://schemas.openxmlformats.org/markup-compatibility/2006" xmlns:p14="http://schemas.microsoft.com/office/powerpoint/2010/main">
    <mc:Choice Requires="p14">
      <p:transition spd="slow" p14:dur="2000" advTm="6402"/>
    </mc:Choice>
    <mc:Fallback xmlns="">
      <p:transition spd="slow" advTm="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131840" y="4437112"/>
            <a:ext cx="6120680" cy="1938992"/>
          </a:xfrm>
          <a:prstGeom prst="rect">
            <a:avLst/>
          </a:prstGeom>
          <a:solidFill>
            <a:schemeClr val="bg1">
              <a:alpha val="10000"/>
            </a:schemeClr>
          </a:solidFill>
        </p:spPr>
        <p:txBody>
          <a:bodyPr wrap="square" rtlCol="0">
            <a:spAutoFit/>
          </a:bodyPr>
          <a:lstStyle/>
          <a:p>
            <a:pPr algn="ctr"/>
            <a:r>
              <a:rPr lang="vi-VN" sz="2400" b="1" dirty="0">
                <a:latin typeface="+mj-lt"/>
              </a:rPr>
              <a:t>O altă opinie, mai neortodoxă, ar fi aceea a îmbolnăvirii populaţiei cu tot felul de virusuri, boli, epidemii, vaccinuri şi prin introducerea în alimentaţie a aditivilor cancerigeni.</a:t>
            </a:r>
            <a:endParaRPr lang="en-US" sz="2400" b="1" dirty="0">
              <a:latin typeface="+mj-lt"/>
            </a:endParaRPr>
          </a:p>
        </p:txBody>
      </p:sp>
    </p:spTree>
    <p:extLst>
      <p:ext uri="{BB962C8B-B14F-4D97-AF65-F5344CB8AC3E}">
        <p14:creationId xmlns:p14="http://schemas.microsoft.com/office/powerpoint/2010/main" val="2709593496"/>
      </p:ext>
    </p:extLst>
  </p:cSld>
  <p:clrMapOvr>
    <a:masterClrMapping/>
  </p:clrMapOvr>
  <mc:AlternateContent xmlns:mc="http://schemas.openxmlformats.org/markup-compatibility/2006" xmlns:p14="http://schemas.microsoft.com/office/powerpoint/2010/main">
    <mc:Choice Requires="p14">
      <p:transition spd="slow" p14:dur="2000" advTm="10399"/>
    </mc:Choice>
    <mc:Fallback xmlns="">
      <p:transition spd="slow" advTm="10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4" name="TextBox 3"/>
          <p:cNvSpPr txBox="1"/>
          <p:nvPr/>
        </p:nvSpPr>
        <p:spPr>
          <a:xfrm>
            <a:off x="4716016" y="4077072"/>
            <a:ext cx="4320480" cy="2215991"/>
          </a:xfrm>
          <a:prstGeom prst="rect">
            <a:avLst/>
          </a:prstGeom>
          <a:noFill/>
        </p:spPr>
        <p:txBody>
          <a:bodyPr wrap="square" lIns="0" tIns="0" rIns="0" bIns="0" rtlCol="0">
            <a:spAutoFit/>
          </a:bodyPr>
          <a:lstStyle/>
          <a:p>
            <a:r>
              <a:rPr lang="vi-VN" sz="2400" b="1" dirty="0">
                <a:latin typeface="+mj-lt"/>
              </a:rPr>
              <a:t>Cu toate că sunt destule probleme în lume totuşi cele </a:t>
            </a:r>
            <a:r>
              <a:rPr lang="vi-VN" sz="2400" b="1" dirty="0" smtClean="0">
                <a:latin typeface="+mj-lt"/>
              </a:rPr>
              <a:t>mai</a:t>
            </a:r>
            <a:endParaRPr lang="ro-RO" sz="2400" b="1" dirty="0" smtClean="0">
              <a:latin typeface="+mj-lt"/>
            </a:endParaRPr>
          </a:p>
          <a:p>
            <a:r>
              <a:rPr lang="vi-VN" sz="2400" b="1" dirty="0">
                <a:latin typeface="+mj-lt"/>
              </a:rPr>
              <a:t> mari </a:t>
            </a:r>
            <a:r>
              <a:rPr lang="en-US" sz="2400" b="1" dirty="0" smtClean="0">
                <a:latin typeface="+mj-lt"/>
              </a:rPr>
              <a:t>   </a:t>
            </a:r>
            <a:r>
              <a:rPr lang="vi-VN" sz="2400" b="1" dirty="0" smtClean="0">
                <a:latin typeface="+mj-lt"/>
              </a:rPr>
              <a:t>probleme</a:t>
            </a:r>
            <a:r>
              <a:rPr lang="vi-VN" sz="2400" b="1" dirty="0">
                <a:latin typeface="+mj-lt"/>
              </a:rPr>
              <a:t> sunt cauzate de </a:t>
            </a:r>
            <a:r>
              <a:rPr lang="vi-VN" sz="2400" b="1" dirty="0" smtClean="0">
                <a:latin typeface="+mj-lt"/>
              </a:rPr>
              <a:t>oameni</a:t>
            </a:r>
            <a:r>
              <a:rPr lang="ro-RO" sz="2400" b="1" dirty="0" smtClean="0">
                <a:latin typeface="+mj-lt"/>
              </a:rPr>
              <a:t>. Î</a:t>
            </a:r>
            <a:r>
              <a:rPr lang="vi-VN" sz="2400" b="1" dirty="0" smtClean="0">
                <a:latin typeface="+mj-lt"/>
              </a:rPr>
              <a:t>n</a:t>
            </a:r>
            <a:r>
              <a:rPr lang="vi-VN" sz="2400" b="1" dirty="0">
                <a:latin typeface="+mj-lt"/>
              </a:rPr>
              <a:t> lăcomia şi setea de putere aceştia pornesc adevărate </a:t>
            </a:r>
            <a:r>
              <a:rPr lang="en-US" sz="2400" b="1" dirty="0" smtClean="0">
                <a:latin typeface="+mj-lt"/>
              </a:rPr>
              <a:t>             </a:t>
            </a:r>
            <a:r>
              <a:rPr lang="vi-VN" sz="2400" b="1" dirty="0" smtClean="0">
                <a:latin typeface="+mj-lt"/>
              </a:rPr>
              <a:t>războaie</a:t>
            </a:r>
            <a:r>
              <a:rPr lang="vi-VN" sz="2400" b="1" dirty="0">
                <a:latin typeface="+mj-lt"/>
              </a:rPr>
              <a:t>...</a:t>
            </a:r>
            <a:endParaRPr lang="en-US" sz="2400" b="1" dirty="0">
              <a:latin typeface="+mj-lt"/>
            </a:endParaRPr>
          </a:p>
        </p:txBody>
      </p:sp>
    </p:spTree>
    <p:extLst>
      <p:ext uri="{BB962C8B-B14F-4D97-AF65-F5344CB8AC3E}">
        <p14:creationId xmlns:p14="http://schemas.microsoft.com/office/powerpoint/2010/main" val="2187498391"/>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par>
                          <p:cTn id="8" fill="hold">
                            <p:stCondLst>
                              <p:cond delay="40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TextBox 2"/>
          <p:cNvSpPr txBox="1"/>
          <p:nvPr/>
        </p:nvSpPr>
        <p:spPr>
          <a:xfrm>
            <a:off x="395536" y="1827597"/>
            <a:ext cx="7920880" cy="1938992"/>
          </a:xfrm>
          <a:prstGeom prst="rect">
            <a:avLst/>
          </a:prstGeom>
          <a:solidFill>
            <a:srgbClr val="646464">
              <a:alpha val="46000"/>
            </a:srgbClr>
          </a:solidFill>
        </p:spPr>
        <p:txBody>
          <a:bodyPr wrap="square" rtlCol="0">
            <a:spAutoFit/>
          </a:bodyPr>
          <a:lstStyle/>
          <a:p>
            <a:r>
              <a:rPr lang="vi-VN" sz="2400" b="1" i="1" dirty="0">
                <a:solidFill>
                  <a:schemeClr val="tx2">
                    <a:lumMod val="50000"/>
                  </a:schemeClr>
                </a:solidFill>
              </a:rPr>
              <a:t>Războiul este un conflict militar sau nu, scurt sau de durata, între două sau mai multe grupuri, categorii sociale sau state, pentru realizarea unor interese financiare, etnice, teritoriale, economice şi politice.</a:t>
            </a:r>
            <a:endParaRPr lang="en-US" sz="2400" b="1" i="1" dirty="0">
              <a:solidFill>
                <a:schemeClr val="tx2">
                  <a:lumMod val="50000"/>
                </a:schemeClr>
              </a:solidFill>
              <a:latin typeface="Franklin Gothic Heavy" pitchFamily="34" charset="0"/>
            </a:endParaRPr>
          </a:p>
        </p:txBody>
      </p:sp>
    </p:spTree>
    <p:extLst>
      <p:ext uri="{BB962C8B-B14F-4D97-AF65-F5344CB8AC3E}">
        <p14:creationId xmlns:p14="http://schemas.microsoft.com/office/powerpoint/2010/main" val="2613976511"/>
      </p:ext>
    </p:extLst>
  </p:cSld>
  <p:clrMapOvr>
    <a:masterClrMapping/>
  </p:clrMapOvr>
  <mc:AlternateContent xmlns:mc="http://schemas.openxmlformats.org/markup-compatibility/2006" xmlns:p14="http://schemas.microsoft.com/office/powerpoint/2010/main">
    <mc:Choice Requires="p14">
      <p:transition spd="slow" p14:dur="2000" advTm="8783"/>
    </mc:Choice>
    <mc:Fallback xmlns="">
      <p:transition spd="slow" advTm="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1556048" y="4301480"/>
            <a:ext cx="7129113" cy="461665"/>
          </a:xfrm>
          <a:prstGeom prst="rect">
            <a:avLst/>
          </a:prstGeom>
          <a:noFill/>
        </p:spPr>
        <p:txBody>
          <a:bodyPr wrap="square" rtlCol="0">
            <a:spAutoFit/>
          </a:bodyPr>
          <a:lstStyle/>
          <a:p>
            <a:endParaRPr lang="en-US" sz="2400" b="1" dirty="0">
              <a:solidFill>
                <a:schemeClr val="bg1">
                  <a:lumMod val="95000"/>
                </a:schemeClr>
              </a:solidFill>
              <a:latin typeface="Times New Roman" pitchFamily="18" charset="0"/>
              <a:cs typeface="Times New Roman" pitchFamily="18" charset="0"/>
            </a:endParaRPr>
          </a:p>
        </p:txBody>
      </p:sp>
      <p:sp>
        <p:nvSpPr>
          <p:cNvPr id="4" name="TextBox 3"/>
          <p:cNvSpPr txBox="1"/>
          <p:nvPr/>
        </p:nvSpPr>
        <p:spPr>
          <a:xfrm>
            <a:off x="1708448" y="4453880"/>
            <a:ext cx="7129113" cy="461665"/>
          </a:xfrm>
          <a:prstGeom prst="rect">
            <a:avLst/>
          </a:prstGeom>
          <a:noFill/>
        </p:spPr>
        <p:txBody>
          <a:bodyPr wrap="square" rtlCol="0">
            <a:spAutoFit/>
          </a:bodyPr>
          <a:lstStyle/>
          <a:p>
            <a:endParaRPr lang="en-US" sz="2400" b="1" dirty="0">
              <a:solidFill>
                <a:schemeClr val="bg1">
                  <a:lumMod val="95000"/>
                </a:schemeClr>
              </a:solidFill>
              <a:latin typeface="Times New Roman" pitchFamily="18" charset="0"/>
              <a:cs typeface="Times New Roman" pitchFamily="18" charset="0"/>
            </a:endParaRPr>
          </a:p>
        </p:txBody>
      </p:sp>
      <p:sp>
        <p:nvSpPr>
          <p:cNvPr id="6" name="TextBox 5"/>
          <p:cNvSpPr txBox="1"/>
          <p:nvPr/>
        </p:nvSpPr>
        <p:spPr>
          <a:xfrm>
            <a:off x="755576" y="3715216"/>
            <a:ext cx="7777185" cy="1938992"/>
          </a:xfrm>
          <a:prstGeom prst="rect">
            <a:avLst/>
          </a:prstGeom>
          <a:noFill/>
        </p:spPr>
        <p:txBody>
          <a:bodyPr wrap="square" rtlCol="0">
            <a:spAutoFit/>
          </a:bodyPr>
          <a:lstStyle/>
          <a:p>
            <a:pPr algn="ctr"/>
            <a:r>
              <a:rPr lang="vi-VN" sz="2400" b="1" dirty="0">
                <a:solidFill>
                  <a:schemeClr val="bg1"/>
                </a:solidFill>
                <a:latin typeface="+mj-lt"/>
              </a:rPr>
              <a:t>Omenirea a </a:t>
            </a:r>
            <a:r>
              <a:rPr lang="vi-VN" sz="2400" b="1" dirty="0" smtClean="0">
                <a:solidFill>
                  <a:schemeClr val="bg1"/>
                </a:solidFill>
                <a:latin typeface="+mj-lt"/>
              </a:rPr>
              <a:t>purtat</a:t>
            </a:r>
            <a:r>
              <a:rPr lang="vi-VN" sz="2400" b="1" dirty="0">
                <a:solidFill>
                  <a:schemeClr val="bg1"/>
                </a:solidFill>
                <a:latin typeface="+mj-lt"/>
              </a:rPr>
              <a:t> războaie din mai multe motive mai mult sau mai </a:t>
            </a:r>
            <a:r>
              <a:rPr lang="en-US" sz="2400" b="1" dirty="0" smtClean="0">
                <a:solidFill>
                  <a:schemeClr val="bg1"/>
                </a:solidFill>
                <a:latin typeface="+mj-lt"/>
              </a:rPr>
              <a:t>   </a:t>
            </a:r>
            <a:r>
              <a:rPr lang="vi-VN" sz="2400" b="1" dirty="0" smtClean="0">
                <a:solidFill>
                  <a:schemeClr val="bg1"/>
                </a:solidFill>
                <a:latin typeface="+mj-lt"/>
              </a:rPr>
              <a:t>puţin</a:t>
            </a:r>
            <a:r>
              <a:rPr lang="vi-VN" sz="2400" b="1" dirty="0">
                <a:solidFill>
                  <a:schemeClr val="bg1"/>
                </a:solidFill>
                <a:latin typeface="+mj-lt"/>
              </a:rPr>
              <a:t> violente,războaie care au avut că scop ocuparea sau apărarea anumitor teritorii ori au pornit din anumite conflicte între naţiuni.</a:t>
            </a:r>
            <a:endParaRPr lang="en-US" sz="2400" b="1" dirty="0">
              <a:solidFill>
                <a:schemeClr val="bg1"/>
              </a:solidFill>
              <a:latin typeface="+mj-lt"/>
              <a:cs typeface="Times New Roman" pitchFamily="18" charset="0"/>
            </a:endParaRPr>
          </a:p>
        </p:txBody>
      </p:sp>
    </p:spTree>
    <p:extLst>
      <p:ext uri="{BB962C8B-B14F-4D97-AF65-F5344CB8AC3E}">
        <p14:creationId xmlns:p14="http://schemas.microsoft.com/office/powerpoint/2010/main" val="3413279239"/>
      </p:ext>
    </p:extLst>
  </p:cSld>
  <p:clrMapOvr>
    <a:masterClrMapping/>
  </p:clrMapOvr>
  <mc:AlternateContent xmlns:mc="http://schemas.openxmlformats.org/markup-compatibility/2006" xmlns:p14="http://schemas.microsoft.com/office/powerpoint/2010/main">
    <mc:Choice Requires="p14">
      <p:transition spd="slow" p14:dur="2000" advTm="17302"/>
    </mc:Choice>
    <mc:Fallback xmlns="">
      <p:transition spd="slow" advTm="1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extBox 1"/>
          <p:cNvSpPr txBox="1"/>
          <p:nvPr/>
        </p:nvSpPr>
        <p:spPr>
          <a:xfrm>
            <a:off x="639839" y="2564904"/>
            <a:ext cx="7992888" cy="1569660"/>
          </a:xfrm>
          <a:prstGeom prst="rect">
            <a:avLst/>
          </a:prstGeom>
          <a:noFill/>
        </p:spPr>
        <p:txBody>
          <a:bodyPr wrap="square" rtlCol="0">
            <a:spAutoFit/>
          </a:bodyPr>
          <a:lstStyle/>
          <a:p>
            <a:r>
              <a:rPr lang="vi-VN" sz="2400" b="1" dirty="0">
                <a:solidFill>
                  <a:schemeClr val="bg1"/>
                </a:solidFill>
                <a:latin typeface="+mj-lt"/>
              </a:rPr>
              <a:t>Războiul nuclear (sau războiul atomic) este un conflict militar sau o strategie politică în care sunt folosite arme nucleare. În comparaţie cu războiul convenţional, războiul nuclear este mult mai distructiv că rază şi grad de afectare.</a:t>
            </a:r>
            <a:endParaRPr lang="en-US" sz="2400" b="1" dirty="0">
              <a:solidFill>
                <a:schemeClr val="bg1"/>
              </a:solidFill>
              <a:latin typeface="+mj-lt"/>
            </a:endParaRPr>
          </a:p>
        </p:txBody>
      </p:sp>
    </p:spTree>
    <p:extLst>
      <p:ext uri="{BB962C8B-B14F-4D97-AF65-F5344CB8AC3E}">
        <p14:creationId xmlns:p14="http://schemas.microsoft.com/office/powerpoint/2010/main" val="1613634356"/>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63688" y="4293096"/>
            <a:ext cx="7380312" cy="2564904"/>
          </a:xfrm>
          <a:solidFill>
            <a:schemeClr val="bg1">
              <a:lumMod val="75000"/>
              <a:alpha val="76000"/>
            </a:schemeClr>
          </a:solidFill>
        </p:spPr>
        <p:txBody>
          <a:bodyPr>
            <a:normAutofit fontScale="92500" lnSpcReduction="10000"/>
          </a:bodyPr>
          <a:lstStyle/>
          <a:p>
            <a:r>
              <a:rPr lang="vi-VN" sz="3300" b="1" dirty="0">
                <a:solidFill>
                  <a:schemeClr val="accent1">
                    <a:lumMod val="50000"/>
                  </a:schemeClr>
                </a:solidFill>
                <a:latin typeface="+mj-lt"/>
              </a:rPr>
              <a:t>„</a:t>
            </a:r>
            <a:r>
              <a:rPr lang="vi-VN" sz="3100" b="1" dirty="0">
                <a:solidFill>
                  <a:schemeClr val="accent1">
                    <a:lumMod val="50000"/>
                  </a:schemeClr>
                </a:solidFill>
                <a:latin typeface="+mj-lt"/>
              </a:rPr>
              <a:t>Nu numărul de oameni de pe planetă este problema, ci modul în care aceștia se folosesc de natură. Lumea are suficiente resurse pentru a satisface nevoile fiecăruia dintre noi, însă nu suficiente pentru a satisface lăcomia noastră”, a declarat </a:t>
            </a:r>
            <a:r>
              <a:rPr lang="en-US" sz="3100" b="1" dirty="0" smtClean="0">
                <a:solidFill>
                  <a:schemeClr val="accent1">
                    <a:lumMod val="50000"/>
                  </a:schemeClr>
                </a:solidFill>
                <a:latin typeface="+mj-lt"/>
              </a:rPr>
              <a:t>BBC</a:t>
            </a:r>
            <a:r>
              <a:rPr lang="vi-VN" sz="3100" b="1" dirty="0" smtClean="0">
                <a:solidFill>
                  <a:schemeClr val="accent1">
                    <a:lumMod val="50000"/>
                  </a:schemeClr>
                </a:solidFill>
                <a:latin typeface="+mj-lt"/>
              </a:rPr>
              <a:t>, </a:t>
            </a:r>
            <a:r>
              <a:rPr lang="vi-VN" sz="3100" b="1" dirty="0">
                <a:solidFill>
                  <a:schemeClr val="accent1">
                    <a:lumMod val="50000"/>
                  </a:schemeClr>
                </a:solidFill>
                <a:latin typeface="+mj-lt"/>
              </a:rPr>
              <a:t>citând din Gandhi.</a:t>
            </a:r>
            <a:endParaRPr lang="en-US" sz="3100" b="1" dirty="0">
              <a:solidFill>
                <a:schemeClr val="accent1">
                  <a:lumMod val="50000"/>
                </a:schemeClr>
              </a:solidFill>
              <a:latin typeface="+mj-lt"/>
            </a:endParaRPr>
          </a:p>
        </p:txBody>
      </p:sp>
    </p:spTree>
    <p:extLst>
      <p:ext uri="{BB962C8B-B14F-4D97-AF65-F5344CB8AC3E}">
        <p14:creationId xmlns:p14="http://schemas.microsoft.com/office/powerpoint/2010/main" val="3777749108"/>
      </p:ext>
    </p:extLst>
  </p:cSld>
  <p:clrMapOvr>
    <a:masterClrMapping/>
  </p:clrMapOvr>
  <mc:AlternateContent xmlns:mc="http://schemas.openxmlformats.org/markup-compatibility/2006" xmlns:p14="http://schemas.microsoft.com/office/powerpoint/2010/main">
    <mc:Choice Requires="p14">
      <p:transition spd="slow" p14:dur="2000" advTm="10846"/>
    </mc:Choice>
    <mc:Fallback xmlns="">
      <p:transition spd="slow" advTm="1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extLst>
              <a:ext uri="{BEBA8EAE-BF5A-486C-A8C5-ECC9F3942E4B}">
                <a14:imgProps xmlns:a14="http://schemas.microsoft.com/office/drawing/2010/main">
                  <a14:imgLayer r:embed="rId4">
                    <a14:imgEffect>
                      <a14:brightnessContrast bright="-20000" contrast="-51000"/>
                    </a14:imgEffect>
                  </a14:imgLayer>
                </a14:imgProps>
              </a:ext>
            </a:extLst>
          </a:blip>
          <a:srcRect/>
          <a:stretch>
            <a:fillRect l="-2000" r="-2000"/>
          </a:stretch>
        </a:blipFill>
        <a:effectLst/>
      </p:bgPr>
    </p:bg>
    <p:spTree>
      <p:nvGrpSpPr>
        <p:cNvPr id="1" name=""/>
        <p:cNvGrpSpPr/>
        <p:nvPr/>
      </p:nvGrpSpPr>
      <p:grpSpPr>
        <a:xfrm>
          <a:off x="0" y="0"/>
          <a:ext cx="0" cy="0"/>
          <a:chOff x="0" y="0"/>
          <a:chExt cx="0" cy="0"/>
        </a:xfrm>
      </p:grpSpPr>
      <p:sp>
        <p:nvSpPr>
          <p:cNvPr id="2" name="TextBox 1"/>
          <p:cNvSpPr txBox="1"/>
          <p:nvPr/>
        </p:nvSpPr>
        <p:spPr>
          <a:xfrm>
            <a:off x="539552" y="4437112"/>
            <a:ext cx="7776864" cy="2123658"/>
          </a:xfrm>
          <a:prstGeom prst="rect">
            <a:avLst/>
          </a:prstGeom>
          <a:solidFill>
            <a:srgbClr val="646464">
              <a:alpha val="63000"/>
            </a:srgbClr>
          </a:solidFill>
        </p:spPr>
        <p:txBody>
          <a:bodyPr wrap="square" rtlCol="0">
            <a:spAutoFit/>
          </a:bodyPr>
          <a:lstStyle/>
          <a:p>
            <a:pPr algn="ctr"/>
            <a:r>
              <a:rPr lang="vi-VN" sz="2200" b="1" dirty="0">
                <a:latin typeface="+mj-lt"/>
              </a:rPr>
              <a:t>  Mulţi </a:t>
            </a:r>
            <a:r>
              <a:rPr lang="vi-VN" sz="2200" b="1" dirty="0" smtClean="0">
                <a:latin typeface="+mj-lt"/>
              </a:rPr>
              <a:t>cred</a:t>
            </a:r>
            <a:r>
              <a:rPr lang="vi-VN" sz="2200" b="1" dirty="0">
                <a:latin typeface="+mj-lt"/>
              </a:rPr>
              <a:t> că singurii care ar </a:t>
            </a:r>
            <a:r>
              <a:rPr lang="vi-VN" sz="2200" b="1" dirty="0" smtClean="0">
                <a:latin typeface="+mj-lt"/>
              </a:rPr>
              <a:t>supravie</a:t>
            </a:r>
            <a:r>
              <a:rPr lang="ro-RO" sz="2200" b="1" dirty="0" smtClean="0">
                <a:latin typeface="+mj-lt"/>
              </a:rPr>
              <a:t>ț</a:t>
            </a:r>
            <a:r>
              <a:rPr lang="vi-VN" sz="2200" b="1" dirty="0" smtClean="0">
                <a:latin typeface="+mj-lt"/>
              </a:rPr>
              <a:t>ui</a:t>
            </a:r>
            <a:r>
              <a:rPr lang="ro-RO" sz="2200" b="1" dirty="0" smtClean="0">
                <a:latin typeface="+mj-lt"/>
              </a:rPr>
              <a:t> </a:t>
            </a:r>
            <a:r>
              <a:rPr lang="vi-VN" sz="2200" b="1" dirty="0" smtClean="0">
                <a:latin typeface="+mj-lt"/>
              </a:rPr>
              <a:t>unui</a:t>
            </a:r>
            <a:r>
              <a:rPr lang="vi-VN" sz="2200" b="1" dirty="0">
                <a:latin typeface="+mj-lt"/>
              </a:rPr>
              <a:t> război nuclear ar fi gândacii şi Chuck </a:t>
            </a:r>
            <a:r>
              <a:rPr lang="vi-VN" sz="2200" b="1" dirty="0" smtClean="0">
                <a:latin typeface="+mj-lt"/>
              </a:rPr>
              <a:t>Norri</a:t>
            </a:r>
            <a:r>
              <a:rPr lang="en-US" sz="2200" b="1" dirty="0" smtClean="0">
                <a:latin typeface="+mj-lt"/>
              </a:rPr>
              <a:t>s</a:t>
            </a:r>
            <a:r>
              <a:rPr lang="en-US" sz="2200" b="1" dirty="0" smtClean="0">
                <a:latin typeface="Times New Roman" pitchFamily="18" charset="0"/>
                <a:cs typeface="Times New Roman" pitchFamily="18" charset="0"/>
              </a:rPr>
              <a:t> </a:t>
            </a:r>
            <a:r>
              <a:rPr lang="vi-VN" sz="2200" b="1" dirty="0">
                <a:latin typeface="+mj-lt"/>
              </a:rPr>
              <a:t>însă</a:t>
            </a:r>
            <a:r>
              <a:rPr lang="vi-VN" sz="2200" b="1" dirty="0"/>
              <a:t> </a:t>
            </a:r>
            <a:r>
              <a:rPr lang="vi-VN" sz="2200" b="1" dirty="0" smtClean="0">
                <a:latin typeface="+mj-lt"/>
              </a:rPr>
              <a:t>exploziile </a:t>
            </a:r>
            <a:r>
              <a:rPr lang="vi-VN" sz="2200" b="1" dirty="0">
                <a:latin typeface="+mj-lt"/>
              </a:rPr>
              <a:t>nucleare ar distruge orice </a:t>
            </a:r>
            <a:r>
              <a:rPr lang="vi-VN" sz="2200" b="1" dirty="0" smtClean="0">
                <a:latin typeface="+mj-lt"/>
              </a:rPr>
              <a:t>infrastructură</a:t>
            </a:r>
            <a:r>
              <a:rPr lang="ro-RO" sz="2200" b="1" dirty="0" smtClean="0">
                <a:latin typeface="+mj-lt"/>
              </a:rPr>
              <a:t> </a:t>
            </a:r>
            <a:r>
              <a:rPr lang="vi-VN" sz="2200" b="1" dirty="0" smtClean="0">
                <a:latin typeface="+mj-lt"/>
              </a:rPr>
              <a:t>necesară</a:t>
            </a:r>
            <a:r>
              <a:rPr lang="vi-VN" sz="2200" b="1" dirty="0">
                <a:latin typeface="+mj-lt"/>
              </a:rPr>
              <a:t> recuperării după un astfel de conflict</a:t>
            </a:r>
            <a:r>
              <a:rPr lang="vi-VN" sz="2200" b="1" dirty="0" smtClean="0">
                <a:latin typeface="+mj-lt"/>
              </a:rPr>
              <a:t>:</a:t>
            </a:r>
            <a:endParaRPr lang="ro-RO" sz="2200" b="1" dirty="0" smtClean="0">
              <a:latin typeface="+mj-lt"/>
            </a:endParaRPr>
          </a:p>
          <a:p>
            <a:pPr algn="ctr"/>
            <a:r>
              <a:rPr lang="vi-VN" sz="2200" b="1" dirty="0">
                <a:latin typeface="+mj-lt"/>
              </a:rPr>
              <a:t> căile de transport, spitalele, farmaciile, comunicaţiile etc. </a:t>
            </a:r>
            <a:endParaRPr lang="ro-RO" sz="2200" b="1" dirty="0" smtClean="0">
              <a:latin typeface="+mj-lt"/>
            </a:endParaRPr>
          </a:p>
          <a:p>
            <a:pPr algn="ctr"/>
            <a:r>
              <a:rPr lang="vi-VN" sz="2200" b="1" dirty="0" smtClean="0">
                <a:latin typeface="+mj-lt"/>
              </a:rPr>
              <a:t>Totul </a:t>
            </a:r>
            <a:r>
              <a:rPr lang="vi-VN" sz="2200" b="1" dirty="0">
                <a:latin typeface="+mj-lt"/>
              </a:rPr>
              <a:t>ar zace într-un ocean de moloz. </a:t>
            </a:r>
            <a:endParaRPr lang="en-US" sz="2200" b="1" dirty="0">
              <a:latin typeface="+mj-lt"/>
              <a:cs typeface="Aharoni" pitchFamily="2" charset="-79"/>
            </a:endParaRPr>
          </a:p>
        </p:txBody>
      </p:sp>
    </p:spTree>
    <p:custDataLst>
      <p:tags r:id="rId1"/>
    </p:custDataLst>
    <p:extLst>
      <p:ext uri="{BB962C8B-B14F-4D97-AF65-F5344CB8AC3E}">
        <p14:creationId xmlns:p14="http://schemas.microsoft.com/office/powerpoint/2010/main" val="1129781432"/>
      </p:ext>
    </p:extLst>
  </p:cSld>
  <p:clrMapOvr>
    <a:masterClrMapping/>
  </p:clrMapOvr>
  <mc:AlternateContent xmlns:mc="http://schemas.openxmlformats.org/markup-compatibility/2006" xmlns:p14="http://schemas.microsoft.com/office/powerpoint/2010/main">
    <mc:Choice Requires="p14">
      <p:transition spd="slow" p14:dur="2000" advTm="9073"/>
    </mc:Choice>
    <mc:Fallback xmlns="">
      <p:transition spd="slow" advTm="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04664"/>
            <a:ext cx="8064896" cy="1569660"/>
          </a:xfrm>
          <a:prstGeom prst="rect">
            <a:avLst/>
          </a:prstGeom>
          <a:noFill/>
        </p:spPr>
        <p:txBody>
          <a:bodyPr wrap="square" rtlCol="0">
            <a:spAutoFit/>
          </a:bodyPr>
          <a:lstStyle/>
          <a:p>
            <a:pPr algn="ctr"/>
            <a:r>
              <a:rPr lang="vi-VN" sz="2400" b="1" dirty="0"/>
              <a:t>Ei bine,în primul rând, o singură explozie nucleară ar putea şterge de pe hartă un oraş de dimensiuni medii şi ar ucide instant sute de mii de oameni. </a:t>
            </a:r>
            <a:endParaRPr lang="en-US" sz="2400" b="1" dirty="0"/>
          </a:p>
        </p:txBody>
      </p:sp>
    </p:spTree>
    <p:extLst>
      <p:ext uri="{BB962C8B-B14F-4D97-AF65-F5344CB8AC3E}">
        <p14:creationId xmlns:p14="http://schemas.microsoft.com/office/powerpoint/2010/main" val="1734404984"/>
      </p:ext>
    </p:extLst>
  </p:cSld>
  <p:clrMapOvr>
    <a:masterClrMapping/>
  </p:clrMapOvr>
  <mc:AlternateContent xmlns:mc="http://schemas.openxmlformats.org/markup-compatibility/2006" xmlns:p14="http://schemas.microsoft.com/office/powerpoint/2010/main">
    <mc:Choice Requires="p14">
      <p:transition spd="slow" p14:dur="2000" advTm="5442"/>
    </mc:Choice>
    <mc:Fallback xmlns="">
      <p:transition spd="slow" advTm="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xit" presetSubtype="0" fill="hold" grpId="0" nodeType="withEffect">
                                  <p:stCondLst>
                                    <p:cond delay="0"/>
                                  </p:stCondLst>
                                  <p:childTnLst>
                                    <p:animEffect transition="out" filter="wipe(down)">
                                      <p:cBhvr>
                                        <p:cTn id="6" dur="180" accel="50000">
                                          <p:stCondLst>
                                            <p:cond delay="1820"/>
                                          </p:stCondLst>
                                        </p:cTn>
                                        <p:tgtEl>
                                          <p:spTgt spid="4"/>
                                        </p:tgtEl>
                                      </p:cBhvr>
                                    </p:animEffect>
                                    <p:anim calcmode="lin" valueType="num">
                                      <p:cBhvr>
                                        <p:cTn id="7"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4" dur="26">
                                          <p:stCondLst>
                                            <p:cond delay="620"/>
                                          </p:stCondLst>
                                        </p:cTn>
                                        <p:tgtEl>
                                          <p:spTgt spid="4"/>
                                        </p:tgtEl>
                                      </p:cBhvr>
                                      <p:to x="100000" y="60000"/>
                                    </p:animScale>
                                    <p:animScale>
                                      <p:cBhvr>
                                        <p:cTn id="15" dur="166" decel="50000">
                                          <p:stCondLst>
                                            <p:cond delay="646"/>
                                          </p:stCondLst>
                                        </p:cTn>
                                        <p:tgtEl>
                                          <p:spTgt spid="4"/>
                                        </p:tgtEl>
                                      </p:cBhvr>
                                      <p:to x="100000" y="100000"/>
                                    </p:animScale>
                                    <p:animScale>
                                      <p:cBhvr>
                                        <p:cTn id="16" dur="26">
                                          <p:stCondLst>
                                            <p:cond delay="1312"/>
                                          </p:stCondLst>
                                        </p:cTn>
                                        <p:tgtEl>
                                          <p:spTgt spid="4"/>
                                        </p:tgtEl>
                                      </p:cBhvr>
                                      <p:to x="100000" y="80000"/>
                                    </p:animScale>
                                    <p:animScale>
                                      <p:cBhvr>
                                        <p:cTn id="17" dur="166" decel="50000">
                                          <p:stCondLst>
                                            <p:cond delay="1338"/>
                                          </p:stCondLst>
                                        </p:cTn>
                                        <p:tgtEl>
                                          <p:spTgt spid="4"/>
                                        </p:tgtEl>
                                      </p:cBhvr>
                                      <p:to x="100000" y="100000"/>
                                    </p:animScale>
                                    <p:animScale>
                                      <p:cBhvr>
                                        <p:cTn id="18" dur="26">
                                          <p:stCondLst>
                                            <p:cond delay="1642"/>
                                          </p:stCondLst>
                                        </p:cTn>
                                        <p:tgtEl>
                                          <p:spTgt spid="4"/>
                                        </p:tgtEl>
                                      </p:cBhvr>
                                      <p:to x="100000" y="90000"/>
                                    </p:animScale>
                                    <p:animScale>
                                      <p:cBhvr>
                                        <p:cTn id="19" dur="166" decel="50000">
                                          <p:stCondLst>
                                            <p:cond delay="1668"/>
                                          </p:stCondLst>
                                        </p:cTn>
                                        <p:tgtEl>
                                          <p:spTgt spid="4"/>
                                        </p:tgtEl>
                                      </p:cBhvr>
                                      <p:to x="100000" y="100000"/>
                                    </p:animScale>
                                    <p:animScale>
                                      <p:cBhvr>
                                        <p:cTn id="20" dur="26">
                                          <p:stCondLst>
                                            <p:cond delay="1808"/>
                                          </p:stCondLst>
                                        </p:cTn>
                                        <p:tgtEl>
                                          <p:spTgt spid="4"/>
                                        </p:tgtEl>
                                      </p:cBhvr>
                                      <p:to x="100000" y="95000"/>
                                    </p:animScale>
                                    <p:animScale>
                                      <p:cBhvr>
                                        <p:cTn id="21" dur="166" decel="50000">
                                          <p:stCondLst>
                                            <p:cond delay="1834"/>
                                          </p:stCondLst>
                                        </p:cTn>
                                        <p:tgtEl>
                                          <p:spTgt spid="4"/>
                                        </p:tgtEl>
                                      </p:cBhvr>
                                      <p:to x="100000" y="100000"/>
                                    </p:animScale>
                                    <p:set>
                                      <p:cBhvr>
                                        <p:cTn id="22" dur="1" fill="hold">
                                          <p:stCondLst>
                                            <p:cond delay="1999"/>
                                          </p:stCondLst>
                                        </p:cTn>
                                        <p:tgtEl>
                                          <p:spTgt spid="4"/>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323528" y="260648"/>
            <a:ext cx="8424936" cy="2246769"/>
          </a:xfrm>
          <a:prstGeom prst="rect">
            <a:avLst/>
          </a:prstGeom>
          <a:noFill/>
        </p:spPr>
        <p:txBody>
          <a:bodyPr wrap="square" rtlCol="0">
            <a:spAutoFit/>
          </a:bodyPr>
          <a:lstStyle/>
          <a:p>
            <a:pPr algn="ctr"/>
            <a:r>
              <a:rPr lang="vi-VN" sz="2800" b="1" dirty="0">
                <a:solidFill>
                  <a:schemeClr val="bg1"/>
                </a:solidFill>
              </a:rPr>
              <a:t>În al doilea rând,supravieţuitorii acestei </a:t>
            </a:r>
            <a:r>
              <a:rPr lang="en-US" sz="2800" b="1" dirty="0" smtClean="0">
                <a:solidFill>
                  <a:schemeClr val="bg1"/>
                </a:solidFill>
              </a:rPr>
              <a:t>                </a:t>
            </a:r>
            <a:r>
              <a:rPr lang="vi-VN" sz="2800" b="1" dirty="0" smtClean="0">
                <a:solidFill>
                  <a:schemeClr val="bg1"/>
                </a:solidFill>
              </a:rPr>
              <a:t>catastrofe </a:t>
            </a:r>
            <a:r>
              <a:rPr lang="vi-VN" sz="2800" b="1" dirty="0">
                <a:solidFill>
                  <a:schemeClr val="bg1"/>
                </a:solidFill>
              </a:rPr>
              <a:t>ar fi răriţi în mod evident datorită radiaţiilor</a:t>
            </a:r>
            <a:r>
              <a:rPr lang="vi-VN" sz="2800" b="1" dirty="0" smtClean="0">
                <a:solidFill>
                  <a:schemeClr val="bg1"/>
                </a:solidFill>
              </a:rPr>
              <a:t>,</a:t>
            </a:r>
            <a:r>
              <a:rPr lang="en-US" sz="2800" b="1" dirty="0" smtClean="0">
                <a:solidFill>
                  <a:schemeClr val="bg1"/>
                </a:solidFill>
              </a:rPr>
              <a:t>    </a:t>
            </a:r>
            <a:r>
              <a:rPr lang="vi-VN" sz="2800" b="1" dirty="0" smtClean="0">
                <a:solidFill>
                  <a:schemeClr val="bg1"/>
                </a:solidFill>
              </a:rPr>
              <a:t>ploilor </a:t>
            </a:r>
            <a:r>
              <a:rPr lang="vi-VN" sz="2800" b="1" dirty="0">
                <a:solidFill>
                  <a:schemeClr val="bg1"/>
                </a:solidFill>
              </a:rPr>
              <a:t>acide şi a altor consecinţe a unui război nuclear.</a:t>
            </a:r>
            <a:endParaRPr lang="en-US" sz="2800" b="1" dirty="0">
              <a:solidFill>
                <a:schemeClr val="bg1"/>
              </a:solidFill>
            </a:endParaRPr>
          </a:p>
        </p:txBody>
      </p:sp>
    </p:spTree>
    <p:extLst>
      <p:ext uri="{BB962C8B-B14F-4D97-AF65-F5344CB8AC3E}">
        <p14:creationId xmlns:p14="http://schemas.microsoft.com/office/powerpoint/2010/main" val="3253477073"/>
      </p:ext>
    </p:extLst>
  </p:cSld>
  <p:clrMapOvr>
    <a:masterClrMapping/>
  </p:clrMapOvr>
  <mc:AlternateContent xmlns:mc="http://schemas.openxmlformats.org/markup-compatibility/2006" xmlns:p14="http://schemas.microsoft.com/office/powerpoint/2010/main">
    <mc:Choice Requires="p14">
      <p:transition spd="slow" p14:dur="2000" advTm="5684"/>
    </mc:Choice>
    <mc:Fallback xmlns="">
      <p:transition spd="slow" advTm="5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1520" y="1268760"/>
            <a:ext cx="6048672" cy="1200329"/>
          </a:xfrm>
          <a:prstGeom prst="rect">
            <a:avLst/>
          </a:prstGeom>
          <a:noFill/>
        </p:spPr>
        <p:txBody>
          <a:bodyPr wrap="square" rtlCol="0">
            <a:spAutoFit/>
          </a:bodyPr>
          <a:lstStyle/>
          <a:p>
            <a:r>
              <a:rPr lang="vi-VN" sz="2400" b="1" dirty="0">
                <a:solidFill>
                  <a:schemeClr val="bg1"/>
                </a:solidFill>
                <a:latin typeface="+mj-lt"/>
              </a:rPr>
              <a:t>Acestea fiind spuse,suprapopularea planetei chiar ar putea deveni motivul pentru un al treilea război mondial.</a:t>
            </a:r>
            <a:endParaRPr lang="en-US" sz="2400" b="1" dirty="0">
              <a:solidFill>
                <a:schemeClr val="bg1"/>
              </a:solidFill>
              <a:latin typeface="+mj-lt"/>
            </a:endParaRPr>
          </a:p>
        </p:txBody>
      </p:sp>
      <p:sp>
        <p:nvSpPr>
          <p:cNvPr id="4" name="TextBox 3"/>
          <p:cNvSpPr txBox="1"/>
          <p:nvPr/>
        </p:nvSpPr>
        <p:spPr>
          <a:xfrm>
            <a:off x="2808312" y="4553833"/>
            <a:ext cx="6156176" cy="1569660"/>
          </a:xfrm>
          <a:prstGeom prst="rect">
            <a:avLst/>
          </a:prstGeom>
          <a:noFill/>
        </p:spPr>
        <p:txBody>
          <a:bodyPr wrap="square" rtlCol="0">
            <a:spAutoFit/>
          </a:bodyPr>
          <a:lstStyle/>
          <a:p>
            <a:r>
              <a:rPr lang="vi-VN" sz="2400" b="1" dirty="0">
                <a:solidFill>
                  <a:schemeClr val="bg1"/>
                </a:solidFill>
                <a:latin typeface="+mj-lt"/>
              </a:rPr>
              <a:t>De aceea este necesară menţinerea păcii pe pământ,dar mai ales avem nevoie de noi surse neepuizabile de hrană,energie,etc.</a:t>
            </a:r>
            <a:endParaRPr lang="en-US" sz="2400" b="1" dirty="0">
              <a:solidFill>
                <a:schemeClr val="bg1"/>
              </a:solidFill>
              <a:latin typeface="+mj-lt"/>
            </a:endParaRPr>
          </a:p>
        </p:txBody>
      </p:sp>
    </p:spTree>
    <p:extLst>
      <p:ext uri="{BB962C8B-B14F-4D97-AF65-F5344CB8AC3E}">
        <p14:creationId xmlns:p14="http://schemas.microsoft.com/office/powerpoint/2010/main" val="1653234162"/>
      </p:ext>
    </p:extLst>
  </p:cSld>
  <p:clrMapOvr>
    <a:masterClrMapping/>
  </p:clrMapOvr>
  <mc:AlternateContent xmlns:mc="http://schemas.openxmlformats.org/markup-compatibility/2006" xmlns:p14="http://schemas.microsoft.com/office/powerpoint/2010/main">
    <mc:Choice Requires="p14">
      <p:transition spd="slow" p14:dur="2000" advTm="7733"/>
    </mc:Choice>
    <mc:Fallback xmlns="">
      <p:transition spd="slow" advTm="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par>
                          <p:cTn id="8" fill="hold">
                            <p:stCondLst>
                              <p:cond delay="50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605225" y="548680"/>
            <a:ext cx="3168352" cy="830997"/>
          </a:xfrm>
          <a:prstGeom prst="rect">
            <a:avLst/>
          </a:prstGeom>
          <a:noFill/>
        </p:spPr>
        <p:txBody>
          <a:bodyPr wrap="square" rtlCol="0">
            <a:spAutoFit/>
          </a:bodyPr>
          <a:lstStyle/>
          <a:p>
            <a:pPr algn="ctr"/>
            <a:r>
              <a:rPr lang="en-US" sz="4800" b="1" dirty="0" err="1" smtClean="0">
                <a:solidFill>
                  <a:schemeClr val="tx2">
                    <a:lumMod val="50000"/>
                  </a:schemeClr>
                </a:solidFill>
                <a:latin typeface="Lato Hairline"/>
              </a:rPr>
              <a:t>Resurse</a:t>
            </a:r>
            <a:endParaRPr lang="en-US" sz="4800" b="1" dirty="0">
              <a:solidFill>
                <a:schemeClr val="tx2">
                  <a:lumMod val="50000"/>
                </a:schemeClr>
              </a:solidFill>
              <a:latin typeface="Lato Hairline"/>
            </a:endParaRPr>
          </a:p>
        </p:txBody>
      </p:sp>
      <p:sp>
        <p:nvSpPr>
          <p:cNvPr id="3" name="TextBox 2"/>
          <p:cNvSpPr txBox="1"/>
          <p:nvPr/>
        </p:nvSpPr>
        <p:spPr>
          <a:xfrm>
            <a:off x="539552" y="2132856"/>
            <a:ext cx="8208912" cy="2308324"/>
          </a:xfrm>
          <a:prstGeom prst="rect">
            <a:avLst/>
          </a:prstGeom>
          <a:noFill/>
        </p:spPr>
        <p:txBody>
          <a:bodyPr wrap="square" rtlCol="0">
            <a:spAutoFit/>
          </a:bodyPr>
          <a:lstStyle/>
          <a:p>
            <a:pPr marL="285750" indent="-285750">
              <a:buFont typeface="Arial" pitchFamily="34" charset="0"/>
              <a:buChar char="•"/>
            </a:pPr>
            <a:r>
              <a:rPr lang="en-US" dirty="0">
                <a:solidFill>
                  <a:schemeClr val="bg1">
                    <a:lumMod val="65000"/>
                  </a:schemeClr>
                </a:solidFill>
                <a:hlinkClick r:id="rId3"/>
              </a:rPr>
              <a:t>http://www.pleteriu.ro</a:t>
            </a:r>
            <a:r>
              <a:rPr lang="en-US" dirty="0" smtClean="0">
                <a:solidFill>
                  <a:schemeClr val="bg1">
                    <a:lumMod val="65000"/>
                  </a:schemeClr>
                </a:solidFill>
                <a:hlinkClick r:id="rId3"/>
              </a:rPr>
              <a:t>/</a:t>
            </a:r>
            <a:endParaRPr lang="en-US" dirty="0" smtClean="0">
              <a:solidFill>
                <a:schemeClr val="bg1">
                  <a:lumMod val="65000"/>
                </a:schemeClr>
              </a:solidFill>
            </a:endParaRPr>
          </a:p>
          <a:p>
            <a:pPr marL="285750" indent="-285750">
              <a:buFont typeface="Arial" pitchFamily="34" charset="0"/>
              <a:buChar char="•"/>
            </a:pPr>
            <a:r>
              <a:rPr lang="en-US" dirty="0">
                <a:solidFill>
                  <a:schemeClr val="bg1">
                    <a:lumMod val="65000"/>
                  </a:schemeClr>
                </a:solidFill>
                <a:hlinkClick r:id="rId4"/>
              </a:rPr>
              <a:t>http://</a:t>
            </a:r>
            <a:r>
              <a:rPr lang="en-US" dirty="0" smtClean="0">
                <a:solidFill>
                  <a:schemeClr val="bg1">
                    <a:lumMod val="65000"/>
                  </a:schemeClr>
                </a:solidFill>
                <a:hlinkClick r:id="rId4"/>
              </a:rPr>
              <a:t>www.jurnaluldeafaceri.ro</a:t>
            </a:r>
            <a:endParaRPr lang="en-US" dirty="0" smtClean="0">
              <a:solidFill>
                <a:schemeClr val="bg1">
                  <a:lumMod val="65000"/>
                </a:schemeClr>
              </a:solidFill>
            </a:endParaRPr>
          </a:p>
          <a:p>
            <a:pPr marL="285750" indent="-285750">
              <a:buFont typeface="Arial" pitchFamily="34" charset="0"/>
              <a:buChar char="•"/>
            </a:pPr>
            <a:r>
              <a:rPr lang="en-US" dirty="0">
                <a:solidFill>
                  <a:schemeClr val="bg1">
                    <a:lumMod val="65000"/>
                  </a:schemeClr>
                </a:solidFill>
                <a:hlinkClick r:id="rId5"/>
              </a:rPr>
              <a:t>https://unsplash.com</a:t>
            </a:r>
            <a:r>
              <a:rPr lang="en-US" dirty="0" smtClean="0">
                <a:solidFill>
                  <a:schemeClr val="bg1">
                    <a:lumMod val="65000"/>
                  </a:schemeClr>
                </a:solidFill>
                <a:hlinkClick r:id="rId5"/>
              </a:rPr>
              <a:t>/</a:t>
            </a:r>
            <a:r>
              <a:rPr lang="en-US" dirty="0" smtClean="0">
                <a:solidFill>
                  <a:schemeClr val="bg1">
                    <a:lumMod val="65000"/>
                  </a:schemeClr>
                </a:solidFill>
              </a:rPr>
              <a:t> </a:t>
            </a:r>
            <a:r>
              <a:rPr lang="en-US" i="1" dirty="0">
                <a:solidFill>
                  <a:schemeClr val="tx2">
                    <a:lumMod val="50000"/>
                  </a:schemeClr>
                </a:solidFill>
              </a:rPr>
              <a:t>(</a:t>
            </a:r>
            <a:r>
              <a:rPr lang="en-US" b="1" dirty="0" err="1">
                <a:solidFill>
                  <a:schemeClr val="tx2">
                    <a:lumMod val="50000"/>
                  </a:schemeClr>
                </a:solidFill>
              </a:rPr>
              <a:t>majoritatea</a:t>
            </a:r>
            <a:r>
              <a:rPr lang="en-US" b="1" dirty="0">
                <a:solidFill>
                  <a:schemeClr val="tx2">
                    <a:lumMod val="50000"/>
                  </a:schemeClr>
                </a:solidFill>
              </a:rPr>
              <a:t> </a:t>
            </a:r>
            <a:r>
              <a:rPr lang="en-US" b="1" dirty="0" err="1">
                <a:solidFill>
                  <a:schemeClr val="tx2">
                    <a:lumMod val="50000"/>
                  </a:schemeClr>
                </a:solidFill>
              </a:rPr>
              <a:t>imaginilor</a:t>
            </a:r>
            <a:r>
              <a:rPr lang="en-US" b="1" dirty="0" smtClean="0">
                <a:solidFill>
                  <a:schemeClr val="tx2">
                    <a:lumMod val="50000"/>
                  </a:schemeClr>
                </a:solidFill>
              </a:rPr>
              <a:t>)</a:t>
            </a:r>
          </a:p>
          <a:p>
            <a:pPr marL="285750" indent="-285750">
              <a:buFont typeface="Arial" pitchFamily="34" charset="0"/>
              <a:buChar char="•"/>
            </a:pPr>
            <a:r>
              <a:rPr lang="en-US" dirty="0">
                <a:solidFill>
                  <a:schemeClr val="bg1">
                    <a:lumMod val="65000"/>
                  </a:schemeClr>
                </a:solidFill>
                <a:hlinkClick r:id="rId6"/>
              </a:rPr>
              <a:t>https://maimulteparcuri.wordpress.com/2012/09/02/suprapopularea-terrei-o-problema-socio-economica-a-lumii-contemporane/ </a:t>
            </a:r>
            <a:endParaRPr lang="en-US" dirty="0" smtClean="0">
              <a:solidFill>
                <a:schemeClr val="bg1">
                  <a:lumMod val="65000"/>
                </a:schemeClr>
              </a:solidFill>
            </a:endParaRPr>
          </a:p>
          <a:p>
            <a:pPr marL="285750" indent="-285750">
              <a:buFont typeface="Arial" pitchFamily="34" charset="0"/>
              <a:buChar char="•"/>
            </a:pPr>
            <a:r>
              <a:rPr lang="en-US" dirty="0">
                <a:solidFill>
                  <a:schemeClr val="bg1">
                    <a:lumMod val="65000"/>
                  </a:schemeClr>
                </a:solidFill>
                <a:hlinkClick r:id="rId7"/>
              </a:rPr>
              <a:t>https://ro.wikipedia.org/wiki/Pagina_principal%C4%83</a:t>
            </a:r>
            <a:endParaRPr lang="en-US" dirty="0" smtClean="0">
              <a:solidFill>
                <a:schemeClr val="bg1">
                  <a:lumMod val="65000"/>
                </a:schemeClr>
              </a:solidFill>
            </a:endParaRPr>
          </a:p>
          <a:p>
            <a:r>
              <a:rPr lang="en-US" dirty="0" smtClean="0"/>
              <a:t>Fundal </a:t>
            </a:r>
            <a:r>
              <a:rPr lang="en-US" dirty="0" err="1" smtClean="0"/>
              <a:t>sonor</a:t>
            </a:r>
            <a:endParaRPr lang="en-US" dirty="0" smtClean="0"/>
          </a:p>
          <a:p>
            <a:pPr marL="285750" indent="-285750">
              <a:buFont typeface="Arial" pitchFamily="34" charset="0"/>
              <a:buChar char="•"/>
            </a:pPr>
            <a:r>
              <a:rPr lang="en-US" dirty="0">
                <a:hlinkClick r:id="rId8"/>
              </a:rPr>
              <a:t>https://</a:t>
            </a:r>
            <a:r>
              <a:rPr lang="en-US" dirty="0" smtClean="0">
                <a:hlinkClick r:id="rId8"/>
              </a:rPr>
              <a:t>www.youtube.com/watch?v=aWIE0PX1uXk</a:t>
            </a:r>
            <a:r>
              <a:rPr lang="en-US" dirty="0" smtClean="0"/>
              <a:t> </a:t>
            </a:r>
            <a:endParaRPr lang="en-US" b="1" dirty="0">
              <a:solidFill>
                <a:schemeClr val="bg2">
                  <a:lumMod val="75000"/>
                </a:schemeClr>
              </a:solidFill>
              <a:latin typeface="Lato Hairline"/>
            </a:endParaRPr>
          </a:p>
        </p:txBody>
      </p:sp>
    </p:spTree>
    <p:extLst>
      <p:ext uri="{BB962C8B-B14F-4D97-AF65-F5344CB8AC3E}">
        <p14:creationId xmlns:p14="http://schemas.microsoft.com/office/powerpoint/2010/main" val="2120940364"/>
      </p:ext>
    </p:extLst>
  </p:cSld>
  <p:clrMapOvr>
    <a:masterClrMapping/>
  </p:clrMapOvr>
  <mc:AlternateContent xmlns:mc="http://schemas.openxmlformats.org/markup-compatibility/2006" xmlns:p14="http://schemas.microsoft.com/office/powerpoint/2010/main">
    <mc:Choice Requires="p14">
      <p:transition spd="slow" p14:dur="2000" advTm="6249"/>
    </mc:Choice>
    <mc:Fallback xmlns="">
      <p:transition spd="slow" advTm="624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14" name="Title 11"/>
          <p:cNvSpPr>
            <a:spLocks noGrp="1"/>
          </p:cNvSpPr>
          <p:nvPr>
            <p:ph type="body" idx="1"/>
          </p:nvPr>
        </p:nvSpPr>
        <p:spPr>
          <a:xfrm>
            <a:off x="539552" y="0"/>
            <a:ext cx="7772400" cy="2592288"/>
          </a:xfrm>
          <a:solidFill>
            <a:schemeClr val="tx2">
              <a:lumMod val="40000"/>
              <a:lumOff val="60000"/>
              <a:alpha val="0"/>
            </a:schemeClr>
          </a:solidFill>
        </p:spPr>
        <p:txBody>
          <a:bodyPr>
            <a:normAutofit/>
          </a:bodyPr>
          <a:lstStyle/>
          <a:p>
            <a:pPr algn="ctr"/>
            <a:r>
              <a:rPr lang="vi-VN" b="1" dirty="0">
                <a:solidFill>
                  <a:schemeClr val="bg1">
                    <a:lumMod val="75000"/>
                  </a:schemeClr>
                </a:solidFill>
              </a:rPr>
              <a:t>Populaţia globului a urcat la 6,2 miliarde în 2002, cu aproape 80 de milioane (sau 1,3%) mai mult decât în 2001. Ratele de creştere a </a:t>
            </a:r>
            <a:r>
              <a:rPr lang="en-US" b="1" dirty="0" smtClean="0">
                <a:solidFill>
                  <a:schemeClr val="bg1">
                    <a:lumMod val="75000"/>
                  </a:schemeClr>
                </a:solidFill>
              </a:rPr>
              <a:t>              </a:t>
            </a:r>
            <a:r>
              <a:rPr lang="vi-VN" b="1" dirty="0" smtClean="0">
                <a:solidFill>
                  <a:schemeClr val="bg1">
                    <a:lumMod val="75000"/>
                  </a:schemeClr>
                </a:solidFill>
              </a:rPr>
              <a:t>populaţiei</a:t>
            </a:r>
            <a:r>
              <a:rPr lang="vi-VN" b="1" dirty="0">
                <a:solidFill>
                  <a:schemeClr val="bg1">
                    <a:lumMod val="75000"/>
                  </a:schemeClr>
                </a:solidFill>
              </a:rPr>
              <a:t> a înregistrat o evoluţie </a:t>
            </a:r>
            <a:r>
              <a:rPr lang="vi-VN" b="1" dirty="0" smtClean="0">
                <a:solidFill>
                  <a:schemeClr val="bg1">
                    <a:lumMod val="75000"/>
                  </a:schemeClr>
                </a:solidFill>
              </a:rPr>
              <a:t>vertiginoasă</a:t>
            </a:r>
            <a:r>
              <a:rPr lang="en-US" b="1" dirty="0" smtClean="0">
                <a:solidFill>
                  <a:schemeClr val="bg1">
                    <a:lumMod val="75000"/>
                  </a:schemeClr>
                </a:solidFill>
              </a:rPr>
              <a:t> </a:t>
            </a:r>
            <a:r>
              <a:rPr lang="vi-VN" b="1" dirty="0" smtClean="0">
                <a:solidFill>
                  <a:schemeClr val="bg1">
                    <a:lumMod val="75000"/>
                  </a:schemeClr>
                </a:solidFill>
              </a:rPr>
              <a:t>după</a:t>
            </a:r>
            <a:r>
              <a:rPr lang="vi-VN" b="1" dirty="0">
                <a:solidFill>
                  <a:schemeClr val="bg1">
                    <a:lumMod val="75000"/>
                  </a:schemeClr>
                </a:solidFill>
              </a:rPr>
              <a:t> al doilea </a:t>
            </a:r>
            <a:r>
              <a:rPr lang="en-US" b="1" dirty="0" smtClean="0">
                <a:solidFill>
                  <a:schemeClr val="bg1">
                    <a:lumMod val="75000"/>
                  </a:schemeClr>
                </a:solidFill>
              </a:rPr>
              <a:t>    </a:t>
            </a:r>
            <a:r>
              <a:rPr lang="vi-VN" b="1" dirty="0" smtClean="0">
                <a:solidFill>
                  <a:schemeClr val="bg1">
                    <a:lumMod val="75000"/>
                  </a:schemeClr>
                </a:solidFill>
              </a:rPr>
              <a:t>război</a:t>
            </a:r>
            <a:r>
              <a:rPr lang="vi-VN" b="1" dirty="0">
                <a:solidFill>
                  <a:schemeClr val="bg1">
                    <a:lumMod val="75000"/>
                  </a:schemeClr>
                </a:solidFill>
              </a:rPr>
              <a:t> </a:t>
            </a:r>
            <a:r>
              <a:rPr lang="en-US" b="1" dirty="0" smtClean="0">
                <a:solidFill>
                  <a:schemeClr val="bg1">
                    <a:lumMod val="75000"/>
                  </a:schemeClr>
                </a:solidFill>
              </a:rPr>
              <a:t>   </a:t>
            </a:r>
            <a:r>
              <a:rPr lang="vi-VN" b="1" dirty="0" smtClean="0">
                <a:solidFill>
                  <a:schemeClr val="bg1">
                    <a:lumMod val="75000"/>
                  </a:schemeClr>
                </a:solidFill>
              </a:rPr>
              <a:t>m</a:t>
            </a:r>
            <a:r>
              <a:rPr lang="en-US" b="1" dirty="0" smtClean="0">
                <a:solidFill>
                  <a:schemeClr val="bg1">
                    <a:lumMod val="75000"/>
                  </a:schemeClr>
                </a:solidFill>
              </a:rPr>
              <a:t>o</a:t>
            </a:r>
            <a:r>
              <a:rPr lang="vi-VN" b="1" dirty="0" smtClean="0">
                <a:solidFill>
                  <a:schemeClr val="bg1">
                    <a:lumMod val="75000"/>
                  </a:schemeClr>
                </a:solidFill>
              </a:rPr>
              <a:t>ndial</a:t>
            </a:r>
            <a:r>
              <a:rPr lang="vi-VN" b="1" dirty="0">
                <a:solidFill>
                  <a:schemeClr val="bg1">
                    <a:lumMod val="75000"/>
                  </a:schemeClr>
                </a:solidFill>
              </a:rPr>
              <a:t>, pe măsură </a:t>
            </a:r>
            <a:r>
              <a:rPr lang="vi-VN" b="1" dirty="0" smtClean="0">
                <a:solidFill>
                  <a:schemeClr val="bg1">
                    <a:lumMod val="75000"/>
                  </a:schemeClr>
                </a:solidFill>
              </a:rPr>
              <a:t>ce</a:t>
            </a:r>
            <a:r>
              <a:rPr lang="en-US" b="1" dirty="0" smtClean="0">
                <a:solidFill>
                  <a:schemeClr val="bg1">
                    <a:lumMod val="75000"/>
                  </a:schemeClr>
                </a:solidFill>
              </a:rPr>
              <a:t>                                                   </a:t>
            </a:r>
            <a:r>
              <a:rPr lang="vi-VN" b="1" dirty="0" smtClean="0">
                <a:solidFill>
                  <a:schemeClr val="bg1">
                    <a:lumMod val="75000"/>
                  </a:schemeClr>
                </a:solidFill>
              </a:rPr>
              <a:t> </a:t>
            </a:r>
            <a:r>
              <a:rPr lang="en-US" b="1" dirty="0" smtClean="0">
                <a:solidFill>
                  <a:schemeClr val="bg1">
                    <a:lumMod val="75000"/>
                  </a:schemeClr>
                </a:solidFill>
              </a:rPr>
              <a:t>            </a:t>
            </a:r>
            <a:r>
              <a:rPr lang="vi-VN" b="1" dirty="0" smtClean="0">
                <a:solidFill>
                  <a:schemeClr val="bg1">
                    <a:lumMod val="75000"/>
                  </a:schemeClr>
                </a:solidFill>
              </a:rPr>
              <a:t>s-a</a:t>
            </a:r>
            <a:r>
              <a:rPr lang="vi-VN" b="1" dirty="0">
                <a:solidFill>
                  <a:schemeClr val="bg1">
                    <a:lumMod val="75000"/>
                  </a:schemeClr>
                </a:solidFill>
              </a:rPr>
              <a:t> îmbunătăţit îngrijirea sănătăţii şi a scăzut rată deceselor.</a:t>
            </a:r>
            <a:endParaRPr lang="en-US" b="1" dirty="0">
              <a:solidFill>
                <a:schemeClr val="bg1">
                  <a:lumMod val="75000"/>
                </a:schemeClr>
              </a:solidFill>
              <a:latin typeface="Lato Hairline" pitchFamily="34" charset="0"/>
              <a:ea typeface="Lato Hairline" pitchFamily="34" charset="0"/>
              <a:cs typeface="Lato Hairline" pitchFamily="34" charset="0"/>
            </a:endParaRPr>
          </a:p>
        </p:txBody>
      </p:sp>
    </p:spTree>
    <p:extLst>
      <p:ext uri="{BB962C8B-B14F-4D97-AF65-F5344CB8AC3E}">
        <p14:creationId xmlns:p14="http://schemas.microsoft.com/office/powerpoint/2010/main" val="2663778466"/>
      </p:ext>
    </p:extLst>
  </p:cSld>
  <p:clrMapOvr>
    <a:masterClrMapping/>
  </p:clrMapOvr>
  <mc:AlternateContent xmlns:mc="http://schemas.openxmlformats.org/markup-compatibility/2006" xmlns:p14="http://schemas.microsoft.com/office/powerpoint/2010/main">
    <mc:Choice Requires="p14">
      <p:transition spd="slow" p14:dur="2000" advTm="10016"/>
    </mc:Choice>
    <mc:Fallback xmlns="">
      <p:transition spd="slow" advTm="1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wd">
                                    <p:tmPct val="10000"/>
                                  </p:iterate>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27584" y="1556792"/>
            <a:ext cx="7772400" cy="1800200"/>
          </a:xfrm>
        </p:spPr>
        <p:txBody>
          <a:bodyPr>
            <a:noAutofit/>
          </a:bodyPr>
          <a:lstStyle/>
          <a:p>
            <a:r>
              <a:rPr lang="vi-VN" sz="2000" cap="none" dirty="0" smtClean="0">
                <a:solidFill>
                  <a:srgbClr val="C0C0C0"/>
                </a:solidFill>
              </a:rPr>
              <a:t>Creşterea explozivă a populaţiei poate fi apreciată şi prin gradientul de timp pentru o mărime de un milliard de locuitori, astfel: </a:t>
            </a:r>
            <a:r>
              <a:rPr lang="vi-VN" sz="1800" cap="none" dirty="0" smtClean="0">
                <a:solidFill>
                  <a:srgbClr val="C0C0C0"/>
                </a:solidFill>
              </a:rPr>
              <a:t/>
            </a:r>
            <a:br>
              <a:rPr lang="vi-VN" sz="1800" cap="none" dirty="0" smtClean="0">
                <a:solidFill>
                  <a:srgbClr val="C0C0C0"/>
                </a:solidFill>
              </a:rPr>
            </a:br>
            <a:r>
              <a:rPr lang="vi-VN" sz="1800" cap="none" dirty="0" smtClean="0">
                <a:solidFill>
                  <a:srgbClr val="C0C0C0"/>
                </a:solidFill>
              </a:rPr>
              <a:t/>
            </a:r>
            <a:br>
              <a:rPr lang="vi-VN" sz="1800" cap="none" dirty="0" smtClean="0">
                <a:solidFill>
                  <a:srgbClr val="C0C0C0"/>
                </a:solidFill>
              </a:rPr>
            </a:br>
            <a:r>
              <a:rPr lang="vi-VN" sz="1800" cap="none" dirty="0" smtClean="0">
                <a:solidFill>
                  <a:srgbClr val="C0C0C0"/>
                </a:solidFill>
              </a:rPr>
              <a:t>– trecerea de la 1-2 miliarde în 100 ani (1830-1930), </a:t>
            </a:r>
            <a:br>
              <a:rPr lang="vi-VN" sz="1800" cap="none" dirty="0" smtClean="0">
                <a:solidFill>
                  <a:srgbClr val="C0C0C0"/>
                </a:solidFill>
              </a:rPr>
            </a:br>
            <a:r>
              <a:rPr lang="vi-VN" sz="1800" cap="none" dirty="0" smtClean="0">
                <a:solidFill>
                  <a:srgbClr val="C0C0C0"/>
                </a:solidFill>
              </a:rPr>
              <a:t/>
            </a:r>
            <a:br>
              <a:rPr lang="vi-VN" sz="1800" cap="none" dirty="0" smtClean="0">
                <a:solidFill>
                  <a:srgbClr val="C0C0C0"/>
                </a:solidFill>
              </a:rPr>
            </a:br>
            <a:r>
              <a:rPr lang="vi-VN" sz="1800" cap="none" dirty="0" smtClean="0">
                <a:solidFill>
                  <a:srgbClr val="C0C0C0"/>
                </a:solidFill>
              </a:rPr>
              <a:t>– trecerea de la 2-3 miliarde în 30 ani (1930-1960), </a:t>
            </a:r>
            <a:br>
              <a:rPr lang="vi-VN" sz="1800" cap="none" dirty="0" smtClean="0">
                <a:solidFill>
                  <a:srgbClr val="C0C0C0"/>
                </a:solidFill>
              </a:rPr>
            </a:br>
            <a:r>
              <a:rPr lang="vi-VN" sz="1800" cap="none" dirty="0" smtClean="0">
                <a:solidFill>
                  <a:srgbClr val="C0C0C0"/>
                </a:solidFill>
              </a:rPr>
              <a:t/>
            </a:r>
            <a:br>
              <a:rPr lang="vi-VN" sz="1800" cap="none" dirty="0" smtClean="0">
                <a:solidFill>
                  <a:srgbClr val="C0C0C0"/>
                </a:solidFill>
              </a:rPr>
            </a:br>
            <a:r>
              <a:rPr lang="vi-VN" sz="1800" cap="none" dirty="0" smtClean="0">
                <a:solidFill>
                  <a:srgbClr val="C0C0C0"/>
                </a:solidFill>
              </a:rPr>
              <a:t>– trecerea de la 3-4 miliarde în 15 ani (1960-1975), </a:t>
            </a:r>
            <a:br>
              <a:rPr lang="vi-VN" sz="1800" cap="none" dirty="0" smtClean="0">
                <a:solidFill>
                  <a:srgbClr val="C0C0C0"/>
                </a:solidFill>
              </a:rPr>
            </a:br>
            <a:r>
              <a:rPr lang="vi-VN" sz="1800" cap="none" dirty="0" smtClean="0">
                <a:solidFill>
                  <a:srgbClr val="C0C0C0"/>
                </a:solidFill>
              </a:rPr>
              <a:t/>
            </a:r>
            <a:br>
              <a:rPr lang="vi-VN" sz="1800" cap="none" dirty="0" smtClean="0">
                <a:solidFill>
                  <a:srgbClr val="C0C0C0"/>
                </a:solidFill>
              </a:rPr>
            </a:br>
            <a:r>
              <a:rPr lang="vi-VN" sz="1800" cap="none" dirty="0" smtClean="0">
                <a:solidFill>
                  <a:srgbClr val="C0C0C0"/>
                </a:solidFill>
              </a:rPr>
              <a:t>– trecerea de al 4-5 miliarde în 13 ani (1975-1988), </a:t>
            </a:r>
            <a:br>
              <a:rPr lang="vi-VN" sz="1800" cap="none" dirty="0" smtClean="0">
                <a:solidFill>
                  <a:srgbClr val="C0C0C0"/>
                </a:solidFill>
              </a:rPr>
            </a:br>
            <a:r>
              <a:rPr lang="vi-VN" sz="1800" cap="none" dirty="0" smtClean="0">
                <a:solidFill>
                  <a:srgbClr val="C0C0C0"/>
                </a:solidFill>
              </a:rPr>
              <a:t/>
            </a:r>
            <a:br>
              <a:rPr lang="vi-VN" sz="1800" cap="none" dirty="0" smtClean="0">
                <a:solidFill>
                  <a:srgbClr val="C0C0C0"/>
                </a:solidFill>
              </a:rPr>
            </a:br>
            <a:r>
              <a:rPr lang="vi-VN" sz="1800" cap="none" dirty="0" smtClean="0">
                <a:solidFill>
                  <a:srgbClr val="C0C0C0"/>
                </a:solidFill>
              </a:rPr>
              <a:t>– trecerea de la 5-6 miliarde în 11 ani (1988-2000).</a:t>
            </a:r>
            <a:endParaRPr lang="en-US" sz="1800" cap="none" dirty="0">
              <a:solidFill>
                <a:srgbClr val="C0C0C0"/>
              </a:solidFill>
              <a:latin typeface="Arial Narrow" pitchFamily="34" charset="0"/>
            </a:endParaRPr>
          </a:p>
        </p:txBody>
      </p:sp>
    </p:spTree>
    <p:extLst>
      <p:ext uri="{BB962C8B-B14F-4D97-AF65-F5344CB8AC3E}">
        <p14:creationId xmlns:p14="http://schemas.microsoft.com/office/powerpoint/2010/main" val="4255405671"/>
      </p:ext>
    </p:extLst>
  </p:cSld>
  <p:clrMapOvr>
    <a:masterClrMapping/>
  </p:clrMapOvr>
  <mc:AlternateContent xmlns:mc="http://schemas.openxmlformats.org/markup-compatibility/2006" xmlns:p14="http://schemas.microsoft.com/office/powerpoint/2010/main">
    <mc:Choice Requires="p14">
      <p:transition spd="slow" p14:dur="2000" advTm="17708"/>
    </mc:Choice>
    <mc:Fallback xmlns="">
      <p:transition spd="slow" advTm="1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691680" y="260648"/>
            <a:ext cx="6444208" cy="936104"/>
          </a:xfrm>
        </p:spPr>
        <p:txBody>
          <a:bodyPr>
            <a:noAutofit/>
          </a:bodyPr>
          <a:lstStyle/>
          <a:p>
            <a:pPr algn="ctr"/>
            <a:r>
              <a:rPr lang="vi-VN" sz="2400" cap="none" dirty="0" smtClean="0">
                <a:solidFill>
                  <a:schemeClr val="bg1"/>
                </a:solidFill>
                <a:latin typeface="Lato Hairline"/>
              </a:rPr>
              <a:t>Rată creşterii este rezultatul a doi factori: numărul de naşteri pe an şi </a:t>
            </a:r>
            <a:r>
              <a:rPr lang="en-US" sz="2400" cap="none" dirty="0" smtClean="0">
                <a:solidFill>
                  <a:schemeClr val="bg1"/>
                </a:solidFill>
                <a:latin typeface="Lato Hairline"/>
              </a:rPr>
              <a:t>            </a:t>
            </a:r>
            <a:r>
              <a:rPr lang="vi-VN" sz="2400" cap="none" dirty="0" smtClean="0">
                <a:solidFill>
                  <a:schemeClr val="bg1"/>
                </a:solidFill>
                <a:latin typeface="Lato Hairline"/>
              </a:rPr>
              <a:t>numărul de decese pe an.</a:t>
            </a:r>
            <a:r>
              <a:rPr lang="en-US" sz="2400" cap="none" dirty="0" smtClean="0">
                <a:solidFill>
                  <a:schemeClr val="bg1"/>
                </a:solidFill>
                <a:latin typeface="Lato Hairline"/>
              </a:rPr>
              <a:t> </a:t>
            </a:r>
            <a:endParaRPr lang="en-US" sz="2400" i="1" cap="none" dirty="0">
              <a:solidFill>
                <a:schemeClr val="bg1"/>
              </a:solidFill>
              <a:latin typeface="Lato Hairline"/>
            </a:endParaRPr>
          </a:p>
        </p:txBody>
      </p:sp>
    </p:spTree>
    <p:custDataLst>
      <p:tags r:id="rId1"/>
    </p:custDataLst>
    <p:extLst>
      <p:ext uri="{BB962C8B-B14F-4D97-AF65-F5344CB8AC3E}">
        <p14:creationId xmlns:p14="http://schemas.microsoft.com/office/powerpoint/2010/main" val="1399957148"/>
      </p:ext>
    </p:extLst>
  </p:cSld>
  <p:clrMapOvr>
    <a:masterClrMapping/>
  </p:clrMapOvr>
  <mc:AlternateContent xmlns:mc="http://schemas.openxmlformats.org/markup-compatibility/2006" xmlns:p14="http://schemas.microsoft.com/office/powerpoint/2010/main">
    <mc:Choice Requires="p14">
      <p:transition spd="slow" p14:dur="2000" advTm="3923"/>
    </mc:Choice>
    <mc:Fallback xmlns="">
      <p:transition spd="slow" advTm="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225272" y="260648"/>
            <a:ext cx="3672408" cy="5632311"/>
          </a:xfrm>
          <a:prstGeom prst="rect">
            <a:avLst/>
          </a:prstGeom>
        </p:spPr>
        <p:txBody>
          <a:bodyPr wrap="square">
            <a:spAutoFit/>
          </a:bodyPr>
          <a:lstStyle/>
          <a:p>
            <a:pPr algn="ctr"/>
            <a:r>
              <a:rPr lang="vi-VN" sz="2400" b="1" dirty="0">
                <a:solidFill>
                  <a:schemeClr val="bg1"/>
                </a:solidFill>
                <a:latin typeface="+mj-lt"/>
              </a:rPr>
              <a:t>Un alt factor este durata medie de viaţă </a:t>
            </a:r>
            <a:r>
              <a:rPr lang="vi-VN" sz="2400" b="1" dirty="0" smtClean="0">
                <a:solidFill>
                  <a:schemeClr val="bg1"/>
                </a:solidFill>
                <a:latin typeface="+mj-lt"/>
              </a:rPr>
              <a:t>a</a:t>
            </a:r>
            <a:r>
              <a:rPr lang="en-US" sz="2400" b="1" dirty="0" smtClean="0">
                <a:solidFill>
                  <a:schemeClr val="bg1"/>
                </a:solidFill>
                <a:latin typeface="+mj-lt"/>
              </a:rPr>
              <a:t> </a:t>
            </a:r>
            <a:r>
              <a:rPr lang="vi-VN" sz="2400" b="1" dirty="0" smtClean="0">
                <a:solidFill>
                  <a:schemeClr val="bg1"/>
                </a:solidFill>
                <a:latin typeface="+mj-lt"/>
              </a:rPr>
              <a:t>locuitorilor</a:t>
            </a:r>
            <a:r>
              <a:rPr lang="vi-VN" sz="2400" b="1" dirty="0">
                <a:solidFill>
                  <a:schemeClr val="bg1"/>
                </a:solidFill>
                <a:latin typeface="+mj-lt"/>
              </a:rPr>
              <a:t>. Dacă ea este </a:t>
            </a:r>
            <a:r>
              <a:rPr lang="en-US" sz="2400" b="1" dirty="0" smtClean="0">
                <a:solidFill>
                  <a:schemeClr val="bg1"/>
                </a:solidFill>
                <a:latin typeface="+mj-lt"/>
              </a:rPr>
              <a:t>   </a:t>
            </a:r>
            <a:r>
              <a:rPr lang="vi-VN" sz="2400" b="1" dirty="0" smtClean="0">
                <a:solidFill>
                  <a:schemeClr val="bg1"/>
                </a:solidFill>
                <a:latin typeface="+mj-lt"/>
              </a:rPr>
              <a:t>în</a:t>
            </a:r>
            <a:r>
              <a:rPr lang="en-US" sz="2400" b="1" dirty="0" smtClean="0">
                <a:solidFill>
                  <a:schemeClr val="bg1"/>
                </a:solidFill>
                <a:latin typeface="+mj-lt"/>
              </a:rPr>
              <a:t> </a:t>
            </a:r>
            <a:r>
              <a:rPr lang="vi-VN" sz="2400" b="1" dirty="0" smtClean="0">
                <a:solidFill>
                  <a:schemeClr val="bg1"/>
                </a:solidFill>
                <a:latin typeface="+mj-lt"/>
              </a:rPr>
              <a:t>creştere</a:t>
            </a:r>
            <a:r>
              <a:rPr lang="vi-VN" sz="2400" b="1" dirty="0">
                <a:solidFill>
                  <a:schemeClr val="bg1"/>
                </a:solidFill>
                <a:latin typeface="+mj-lt"/>
              </a:rPr>
              <a:t>, va avea loc o “aglomerare” a populaţiei, </a:t>
            </a:r>
            <a:r>
              <a:rPr lang="vi-VN" sz="2400" b="1" dirty="0" smtClean="0">
                <a:solidFill>
                  <a:schemeClr val="bg1"/>
                </a:solidFill>
                <a:latin typeface="+mj-lt"/>
              </a:rPr>
              <a:t>căci</a:t>
            </a:r>
            <a:r>
              <a:rPr lang="en-US" sz="2400" b="1" dirty="0">
                <a:solidFill>
                  <a:schemeClr val="bg1"/>
                </a:solidFill>
                <a:latin typeface="+mj-lt"/>
              </a:rPr>
              <a:t> </a:t>
            </a:r>
            <a:r>
              <a:rPr lang="vi-VN" sz="2400" b="1" dirty="0" smtClean="0">
                <a:solidFill>
                  <a:schemeClr val="bg1"/>
                </a:solidFill>
                <a:latin typeface="+mj-lt"/>
              </a:rPr>
              <a:t>chiar</a:t>
            </a:r>
            <a:r>
              <a:rPr lang="vi-VN" sz="2400" b="1" dirty="0">
                <a:solidFill>
                  <a:schemeClr val="bg1"/>
                </a:solidFill>
                <a:latin typeface="+mj-lt"/>
              </a:rPr>
              <a:t> dacă </a:t>
            </a:r>
            <a:r>
              <a:rPr lang="vi-VN" sz="2400" b="1" dirty="0" smtClean="0">
                <a:solidFill>
                  <a:schemeClr val="bg1"/>
                </a:solidFill>
                <a:latin typeface="+mj-lt"/>
              </a:rPr>
              <a:t>rat</a:t>
            </a:r>
            <a:r>
              <a:rPr lang="en-US" sz="2400" b="1" dirty="0" smtClean="0">
                <a:solidFill>
                  <a:schemeClr val="bg1"/>
                </a:solidFill>
                <a:latin typeface="+mj-lt"/>
              </a:rPr>
              <a:t>a</a:t>
            </a:r>
            <a:r>
              <a:rPr lang="vi-VN" sz="2400" b="1" dirty="0">
                <a:solidFill>
                  <a:schemeClr val="bg1"/>
                </a:solidFill>
                <a:latin typeface="+mj-lt"/>
              </a:rPr>
              <a:t> natalităţii sau a mortalităţii sunt </a:t>
            </a:r>
            <a:r>
              <a:rPr lang="en-US" sz="2400" b="1" dirty="0" smtClean="0">
                <a:solidFill>
                  <a:schemeClr val="bg1"/>
                </a:solidFill>
                <a:latin typeface="+mj-lt"/>
              </a:rPr>
              <a:t>      </a:t>
            </a:r>
            <a:r>
              <a:rPr lang="vi-VN" sz="2400" b="1" dirty="0" smtClean="0">
                <a:solidFill>
                  <a:schemeClr val="bg1"/>
                </a:solidFill>
                <a:latin typeface="+mj-lt"/>
              </a:rPr>
              <a:t>egale</a:t>
            </a:r>
            <a:r>
              <a:rPr lang="vi-VN" sz="2400" b="1" dirty="0">
                <a:solidFill>
                  <a:schemeClr val="bg1"/>
                </a:solidFill>
                <a:latin typeface="+mj-lt"/>
              </a:rPr>
              <a:t>, lungimea vieţii medii a unei </a:t>
            </a:r>
            <a:r>
              <a:rPr lang="vi-VN" sz="2400" b="1" dirty="0" smtClean="0">
                <a:solidFill>
                  <a:schemeClr val="bg1"/>
                </a:solidFill>
                <a:latin typeface="+mj-lt"/>
              </a:rPr>
              <a:t>persoane</a:t>
            </a:r>
            <a:r>
              <a:rPr lang="en-US" sz="2400" b="1" dirty="0">
                <a:solidFill>
                  <a:schemeClr val="bg1"/>
                </a:solidFill>
                <a:latin typeface="+mj-lt"/>
              </a:rPr>
              <a:t> </a:t>
            </a:r>
            <a:r>
              <a:rPr lang="vi-VN" sz="2400" b="1" dirty="0" smtClean="0">
                <a:solidFill>
                  <a:schemeClr val="bg1"/>
                </a:solidFill>
                <a:latin typeface="+mj-lt"/>
              </a:rPr>
              <a:t>face</a:t>
            </a:r>
            <a:r>
              <a:rPr lang="vi-VN" sz="2400" b="1" dirty="0">
                <a:solidFill>
                  <a:schemeClr val="bg1"/>
                </a:solidFill>
                <a:latin typeface="+mj-lt"/>
              </a:rPr>
              <a:t> că numărul total al </a:t>
            </a:r>
            <a:r>
              <a:rPr lang="en-US" sz="2400" b="1" dirty="0" smtClean="0">
                <a:solidFill>
                  <a:schemeClr val="bg1"/>
                </a:solidFill>
                <a:latin typeface="+mj-lt"/>
              </a:rPr>
              <a:t>    </a:t>
            </a:r>
            <a:r>
              <a:rPr lang="vi-VN" sz="2400" b="1" dirty="0" smtClean="0">
                <a:solidFill>
                  <a:schemeClr val="bg1"/>
                </a:solidFill>
                <a:latin typeface="+mj-lt"/>
              </a:rPr>
              <a:t>locuitorilor</a:t>
            </a:r>
            <a:r>
              <a:rPr lang="vi-VN" sz="2400" b="1" dirty="0">
                <a:solidFill>
                  <a:schemeClr val="bg1"/>
                </a:solidFill>
                <a:latin typeface="+mj-lt"/>
              </a:rPr>
              <a:t> să fie mai </a:t>
            </a:r>
            <a:r>
              <a:rPr lang="en-US" sz="2400" b="1" dirty="0" smtClean="0">
                <a:solidFill>
                  <a:schemeClr val="bg1"/>
                </a:solidFill>
                <a:latin typeface="+mj-lt"/>
              </a:rPr>
              <a:t>      </a:t>
            </a:r>
            <a:r>
              <a:rPr lang="vi-VN" sz="2400" b="1" dirty="0" smtClean="0">
                <a:solidFill>
                  <a:schemeClr val="bg1"/>
                </a:solidFill>
                <a:latin typeface="+mj-lt"/>
              </a:rPr>
              <a:t>mare</a:t>
            </a:r>
            <a:r>
              <a:rPr lang="vi-VN" sz="2400" b="1" dirty="0">
                <a:solidFill>
                  <a:schemeClr val="bg1"/>
                </a:solidFill>
                <a:latin typeface="+mj-lt"/>
              </a:rPr>
              <a:t>.</a:t>
            </a:r>
            <a:endParaRPr lang="en-US" sz="2400" b="1" dirty="0">
              <a:solidFill>
                <a:schemeClr val="bg1"/>
              </a:solidFill>
              <a:latin typeface="+mj-lt"/>
            </a:endParaRPr>
          </a:p>
        </p:txBody>
      </p:sp>
    </p:spTree>
    <p:extLst>
      <p:ext uri="{BB962C8B-B14F-4D97-AF65-F5344CB8AC3E}">
        <p14:creationId xmlns:p14="http://schemas.microsoft.com/office/powerpoint/2010/main" val="3029603959"/>
      </p:ext>
    </p:extLst>
  </p:cSld>
  <p:clrMapOvr>
    <a:masterClrMapping/>
  </p:clrMapOvr>
  <mc:AlternateContent xmlns:mc="http://schemas.openxmlformats.org/markup-compatibility/2006" xmlns:p14="http://schemas.microsoft.com/office/powerpoint/2010/main">
    <mc:Choice Requires="p14">
      <p:transition spd="slow" p14:dur="2000" advTm="9397"/>
    </mc:Choice>
    <mc:Fallback xmlns="">
      <p:transition spd="slow" advTm="9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l="-7000" r="-7000"/>
          </a:stretch>
        </a:blipFill>
        <a:effectLst/>
      </p:bgPr>
    </p:bg>
    <p:spTree>
      <p:nvGrpSpPr>
        <p:cNvPr id="1" name=""/>
        <p:cNvGrpSpPr/>
        <p:nvPr/>
      </p:nvGrpSpPr>
      <p:grpSpPr>
        <a:xfrm>
          <a:off x="0" y="0"/>
          <a:ext cx="0" cy="0"/>
          <a:chOff x="0" y="0"/>
          <a:chExt cx="0" cy="0"/>
        </a:xfrm>
      </p:grpSpPr>
      <p:sp>
        <p:nvSpPr>
          <p:cNvPr id="3" name="TextBox 2"/>
          <p:cNvSpPr txBox="1"/>
          <p:nvPr/>
        </p:nvSpPr>
        <p:spPr>
          <a:xfrm>
            <a:off x="-1" y="3861048"/>
            <a:ext cx="9138815" cy="2862322"/>
          </a:xfrm>
          <a:prstGeom prst="rect">
            <a:avLst/>
          </a:prstGeom>
          <a:solidFill>
            <a:srgbClr val="5D615F">
              <a:alpha val="52000"/>
            </a:srgbClr>
          </a:solidFill>
        </p:spPr>
        <p:txBody>
          <a:bodyPr wrap="square" rtlCol="0">
            <a:spAutoFit/>
          </a:bodyPr>
          <a:lstStyle/>
          <a:p>
            <a:pPr algn="ctr"/>
            <a:r>
              <a:rPr lang="vi-VN" sz="2000" b="1" i="1" dirty="0">
                <a:latin typeface="Lato Hairline"/>
              </a:rPr>
              <a:t> Următoarele date ne dau o imagine despre efectele războiului şi persecuţiei asupra copiilor în deceniul 1980-1990 (după aprecierile statistice ale UNICEF): </a:t>
            </a:r>
            <a:br>
              <a:rPr lang="vi-VN" sz="2000" b="1" i="1" dirty="0">
                <a:latin typeface="Lato Hairline"/>
              </a:rPr>
            </a:br>
            <a:r>
              <a:rPr lang="vi-VN" sz="2000" b="1" i="1" dirty="0">
                <a:latin typeface="Lato Hairline"/>
              </a:rPr>
              <a:t/>
            </a:r>
            <a:br>
              <a:rPr lang="vi-VN" sz="2000" b="1" i="1" dirty="0">
                <a:latin typeface="Lato Hairline"/>
              </a:rPr>
            </a:br>
            <a:r>
              <a:rPr lang="vi-VN" sz="2000" b="1" i="1" dirty="0">
                <a:latin typeface="Lato Hairline"/>
              </a:rPr>
              <a:t>-    peste 1,5 milioane de copii au murit în anii '80 în războaie</a:t>
            </a:r>
            <a:br>
              <a:rPr lang="vi-VN" sz="2000" b="1" i="1" dirty="0">
                <a:latin typeface="Lato Hairline"/>
              </a:rPr>
            </a:br>
            <a:r>
              <a:rPr lang="vi-VN" sz="2000" b="1" i="1" dirty="0">
                <a:latin typeface="Lato Hairline"/>
              </a:rPr>
              <a:t>-     12 milioane de copii şi-au pierdut căminele </a:t>
            </a:r>
            <a:br>
              <a:rPr lang="vi-VN" sz="2000" b="1" i="1" dirty="0">
                <a:latin typeface="Lato Hairline"/>
              </a:rPr>
            </a:br>
            <a:r>
              <a:rPr lang="vi-VN" sz="2000" b="1" i="1" dirty="0">
                <a:latin typeface="Lato Hairline"/>
              </a:rPr>
              <a:t>-    5 milioane de copii trăiesc în lagăre de refugiaţi</a:t>
            </a:r>
            <a:br>
              <a:rPr lang="vi-VN" sz="2000" b="1" i="1" dirty="0">
                <a:latin typeface="Lato Hairline"/>
              </a:rPr>
            </a:br>
            <a:r>
              <a:rPr lang="vi-VN" sz="2000" b="1" i="1" dirty="0">
                <a:latin typeface="Lato Hairline"/>
              </a:rPr>
              <a:t>-    4 milioane de copii suferă în urmă infirmităţilor provocate de război</a:t>
            </a:r>
            <a:br>
              <a:rPr lang="vi-VN" sz="2000" b="1" i="1" dirty="0">
                <a:latin typeface="Lato Hairline"/>
              </a:rPr>
            </a:br>
            <a:r>
              <a:rPr lang="vi-VN" sz="2000" b="1" i="1" dirty="0">
                <a:latin typeface="Lato Hairline"/>
              </a:rPr>
              <a:t>-    200 000 de copii sub 18 ani au luptat în război, că soldaţi. </a:t>
            </a:r>
            <a:endParaRPr lang="en-US" sz="2000" b="1" i="1" dirty="0">
              <a:latin typeface="Lato Hairline"/>
              <a:cs typeface="Times New Roman" pitchFamily="18" charset="0"/>
            </a:endParaRPr>
          </a:p>
        </p:txBody>
      </p:sp>
    </p:spTree>
    <p:extLst>
      <p:ext uri="{BB962C8B-B14F-4D97-AF65-F5344CB8AC3E}">
        <p14:creationId xmlns:p14="http://schemas.microsoft.com/office/powerpoint/2010/main" val="2420581676"/>
      </p:ext>
    </p:extLst>
  </p:cSld>
  <p:clrMapOvr>
    <a:masterClrMapping/>
  </p:clrMapOvr>
  <mc:AlternateContent xmlns:mc="http://schemas.openxmlformats.org/markup-compatibility/2006" xmlns:p14="http://schemas.microsoft.com/office/powerpoint/2010/main">
    <mc:Choice Requires="p14">
      <p:transition spd="slow" p14:dur="2000" advTm="19838"/>
    </mc:Choice>
    <mc:Fallback xmlns="">
      <p:transition spd="slow" advTm="1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013" y="116632"/>
            <a:ext cx="4798929" cy="6395258"/>
          </a:xfrm>
          <a:prstGeom prst="rect">
            <a:avLst/>
          </a:prstGeom>
        </p:spPr>
      </p:pic>
      <p:sp>
        <p:nvSpPr>
          <p:cNvPr id="8" name="TextBox 7"/>
          <p:cNvSpPr txBox="1"/>
          <p:nvPr/>
        </p:nvSpPr>
        <p:spPr>
          <a:xfrm>
            <a:off x="34534" y="692696"/>
            <a:ext cx="4320480" cy="5047536"/>
          </a:xfrm>
          <a:prstGeom prst="rect">
            <a:avLst/>
          </a:prstGeom>
          <a:noFill/>
        </p:spPr>
        <p:txBody>
          <a:bodyPr wrap="square" rtlCol="0">
            <a:spAutoFit/>
          </a:bodyPr>
          <a:lstStyle/>
          <a:p>
            <a:r>
              <a:rPr lang="vi-VN" sz="2300" dirty="0" smtClean="0"/>
              <a:t>Atunci</a:t>
            </a:r>
            <a:r>
              <a:rPr lang="vi-VN" sz="2300" dirty="0"/>
              <a:t> când populaţia creşte </a:t>
            </a:r>
            <a:r>
              <a:rPr lang="en-US" sz="2300" dirty="0" smtClean="0"/>
              <a:t>     </a:t>
            </a:r>
            <a:r>
              <a:rPr lang="vi-VN" sz="2300" dirty="0" smtClean="0"/>
              <a:t>primul</a:t>
            </a:r>
            <a:r>
              <a:rPr lang="vi-VN" sz="2300" dirty="0"/>
              <a:t> şi cel mai mare risc este legat de resursele consumate, multe dintre acestea fiind unele care nu se pot </a:t>
            </a:r>
            <a:r>
              <a:rPr lang="en-US" sz="2300" dirty="0" smtClean="0"/>
              <a:t>       </a:t>
            </a:r>
            <a:r>
              <a:rPr lang="vi-VN" sz="2300" dirty="0" smtClean="0"/>
              <a:t>regenera</a:t>
            </a:r>
            <a:r>
              <a:rPr lang="vi-VN" sz="2300" dirty="0"/>
              <a:t>. De la defrişări ale pădurilor, la </a:t>
            </a:r>
            <a:r>
              <a:rPr lang="en-US" sz="2300" dirty="0" smtClean="0"/>
              <a:t> </a:t>
            </a:r>
            <a:r>
              <a:rPr lang="vi-VN" sz="2300" dirty="0" smtClean="0"/>
              <a:t>pescuitul</a:t>
            </a:r>
            <a:r>
              <a:rPr lang="vi-VN" sz="2300" dirty="0"/>
              <a:t> sau vânatul ilegal, minerit, până la o posibilă criză alimentară, toate sunt efecte care distrug ecosistemul natural, balanţă ce ne asigura, în cele din urmă, </a:t>
            </a:r>
            <a:r>
              <a:rPr lang="en-US" sz="2300" dirty="0" smtClean="0"/>
              <a:t>     </a:t>
            </a:r>
            <a:r>
              <a:rPr lang="vi-VN" sz="2300" dirty="0" smtClean="0"/>
              <a:t>viaţă</a:t>
            </a:r>
            <a:r>
              <a:rPr lang="vi-VN" sz="2300" dirty="0"/>
              <a:t>.</a:t>
            </a:r>
            <a:endParaRPr lang="en-US" sz="2300" dirty="0"/>
          </a:p>
        </p:txBody>
      </p:sp>
    </p:spTree>
    <p:extLst>
      <p:ext uri="{BB962C8B-B14F-4D97-AF65-F5344CB8AC3E}">
        <p14:creationId xmlns:p14="http://schemas.microsoft.com/office/powerpoint/2010/main" val="512663779"/>
      </p:ext>
    </p:extLst>
  </p:cSld>
  <p:clrMapOvr>
    <a:masterClrMapping/>
  </p:clrMapOvr>
  <mc:AlternateContent xmlns:mc="http://schemas.openxmlformats.org/markup-compatibility/2006" xmlns:p14="http://schemas.microsoft.com/office/powerpoint/2010/main">
    <mc:Choice Requires="p14">
      <p:transition spd="slow" p14:dur="2000" advTm="9783"/>
    </mc:Choice>
    <mc:Fallback xmlns="">
      <p:transition spd="slow" advTm="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120000"/>
                    </a14:imgEffect>
                    <a14:imgEffect>
                      <a14:brightnessContrast bright="-27000" contrast="-49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4932040" y="188640"/>
            <a:ext cx="4032448" cy="6001643"/>
          </a:xfrm>
          <a:prstGeom prst="rect">
            <a:avLst/>
          </a:prstGeom>
          <a:solidFill>
            <a:schemeClr val="bg2">
              <a:lumMod val="25000"/>
              <a:alpha val="50000"/>
            </a:schemeClr>
          </a:solidFill>
          <a:ln>
            <a:noFill/>
          </a:ln>
        </p:spPr>
        <p:txBody>
          <a:bodyPr wrap="square" rtlCol="0">
            <a:spAutoFit/>
          </a:bodyPr>
          <a:lstStyle/>
          <a:p>
            <a:r>
              <a:rPr lang="en-US" sz="2400" dirty="0" err="1">
                <a:solidFill>
                  <a:schemeClr val="bg1"/>
                </a:solidFill>
                <a:latin typeface="Arial Black" pitchFamily="34" charset="0"/>
              </a:rPr>
              <a:t>Suprapopularea</a:t>
            </a:r>
            <a:r>
              <a:rPr lang="en-US" sz="2400" dirty="0">
                <a:solidFill>
                  <a:schemeClr val="bg1"/>
                </a:solidFill>
                <a:latin typeface="Arial Black" pitchFamily="34" charset="0"/>
              </a:rPr>
              <a:t> </a:t>
            </a:r>
            <a:r>
              <a:rPr lang="en-US" sz="2400" dirty="0" err="1">
                <a:solidFill>
                  <a:schemeClr val="bg1"/>
                </a:solidFill>
                <a:latin typeface="Arial Black" pitchFamily="34" charset="0"/>
              </a:rPr>
              <a:t>este</a:t>
            </a:r>
            <a:r>
              <a:rPr lang="en-US" sz="2400" dirty="0">
                <a:solidFill>
                  <a:schemeClr val="bg1"/>
                </a:solidFill>
                <a:latin typeface="Arial Black" pitchFamily="34" charset="0"/>
              </a:rPr>
              <a:t> o </a:t>
            </a:r>
            <a:r>
              <a:rPr lang="en-US" sz="2400" dirty="0" err="1">
                <a:solidFill>
                  <a:schemeClr val="bg1"/>
                </a:solidFill>
                <a:latin typeface="Arial Black" pitchFamily="34" charset="0"/>
              </a:rPr>
              <a:t>amenințare</a:t>
            </a:r>
            <a:r>
              <a:rPr lang="en-US" sz="2400" dirty="0">
                <a:solidFill>
                  <a:schemeClr val="bg1"/>
                </a:solidFill>
                <a:latin typeface="Arial Black" pitchFamily="34" charset="0"/>
              </a:rPr>
              <a:t> </a:t>
            </a:r>
            <a:r>
              <a:rPr lang="en-US" sz="2400" dirty="0" err="1">
                <a:solidFill>
                  <a:schemeClr val="bg1"/>
                </a:solidFill>
                <a:latin typeface="Arial Black" pitchFamily="34" charset="0"/>
              </a:rPr>
              <a:t>pentru</a:t>
            </a:r>
            <a:r>
              <a:rPr lang="en-US" sz="2400" dirty="0">
                <a:solidFill>
                  <a:schemeClr val="bg1"/>
                </a:solidFill>
                <a:latin typeface="Arial Black" pitchFamily="34" charset="0"/>
              </a:rPr>
              <a:t> </a:t>
            </a:r>
            <a:r>
              <a:rPr lang="en-US" sz="2400" dirty="0" err="1">
                <a:solidFill>
                  <a:schemeClr val="bg1"/>
                </a:solidFill>
                <a:latin typeface="Arial Black" pitchFamily="34" charset="0"/>
              </a:rPr>
              <a:t>supraviețuirea</a:t>
            </a:r>
            <a:r>
              <a:rPr lang="en-US" sz="2400" dirty="0">
                <a:solidFill>
                  <a:schemeClr val="bg1"/>
                </a:solidFill>
                <a:latin typeface="Arial Black" pitchFamily="34" charset="0"/>
              </a:rPr>
              <a:t> </a:t>
            </a:r>
            <a:r>
              <a:rPr lang="en-US" sz="2400" dirty="0" err="1">
                <a:solidFill>
                  <a:schemeClr val="bg1"/>
                </a:solidFill>
                <a:latin typeface="Arial Black" pitchFamily="34" charset="0"/>
              </a:rPr>
              <a:t>omenirii</a:t>
            </a:r>
            <a:r>
              <a:rPr lang="en-US" sz="2400" dirty="0">
                <a:solidFill>
                  <a:schemeClr val="bg1"/>
                </a:solidFill>
                <a:latin typeface="Arial Black" pitchFamily="34" charset="0"/>
              </a:rPr>
              <a:t>, </a:t>
            </a:r>
            <a:r>
              <a:rPr lang="en-US" sz="2400" dirty="0" err="1">
                <a:solidFill>
                  <a:schemeClr val="bg1"/>
                </a:solidFill>
                <a:latin typeface="Arial Black" pitchFamily="34" charset="0"/>
              </a:rPr>
              <a:t>iar</a:t>
            </a:r>
            <a:r>
              <a:rPr lang="en-US" sz="2400" dirty="0">
                <a:solidFill>
                  <a:schemeClr val="bg1"/>
                </a:solidFill>
                <a:latin typeface="Arial Black" pitchFamily="34" charset="0"/>
              </a:rPr>
              <a:t> </a:t>
            </a:r>
            <a:r>
              <a:rPr lang="en-US" sz="2400" dirty="0" err="1">
                <a:solidFill>
                  <a:schemeClr val="bg1"/>
                </a:solidFill>
                <a:latin typeface="Arial Black" pitchFamily="34" charset="0"/>
              </a:rPr>
              <a:t>dacă</a:t>
            </a:r>
            <a:r>
              <a:rPr lang="en-US" sz="2400" dirty="0">
                <a:solidFill>
                  <a:schemeClr val="bg1"/>
                </a:solidFill>
                <a:latin typeface="Arial Black" pitchFamily="34" charset="0"/>
              </a:rPr>
              <a:t> nu se </a:t>
            </a:r>
            <a:r>
              <a:rPr lang="en-US" sz="2400" dirty="0" err="1">
                <a:solidFill>
                  <a:schemeClr val="bg1"/>
                </a:solidFill>
                <a:latin typeface="Arial Black" pitchFamily="34" charset="0"/>
              </a:rPr>
              <a:t>poate</a:t>
            </a:r>
            <a:r>
              <a:rPr lang="en-US" sz="2400" dirty="0">
                <a:solidFill>
                  <a:schemeClr val="bg1"/>
                </a:solidFill>
                <a:latin typeface="Arial Black" pitchFamily="34" charset="0"/>
              </a:rPr>
              <a:t> </a:t>
            </a:r>
            <a:r>
              <a:rPr lang="en-US" sz="2400" dirty="0" err="1">
                <a:solidFill>
                  <a:schemeClr val="bg1"/>
                </a:solidFill>
                <a:latin typeface="Arial Black" pitchFamily="34" charset="0"/>
              </a:rPr>
              <a:t>controla</a:t>
            </a:r>
            <a:r>
              <a:rPr lang="en-US" sz="2400" dirty="0">
                <a:solidFill>
                  <a:schemeClr val="bg1"/>
                </a:solidFill>
                <a:latin typeface="Arial Black" pitchFamily="34" charset="0"/>
              </a:rPr>
              <a:t> </a:t>
            </a:r>
            <a:r>
              <a:rPr lang="en-US" sz="2400" dirty="0" err="1">
                <a:solidFill>
                  <a:schemeClr val="bg1"/>
                </a:solidFill>
                <a:latin typeface="Arial Black" pitchFamily="34" charset="0"/>
              </a:rPr>
              <a:t>acest</a:t>
            </a:r>
            <a:r>
              <a:rPr lang="en-US" sz="2400" dirty="0">
                <a:solidFill>
                  <a:schemeClr val="bg1"/>
                </a:solidFill>
                <a:latin typeface="Arial Black" pitchFamily="34" charset="0"/>
              </a:rPr>
              <a:t> </a:t>
            </a:r>
            <a:r>
              <a:rPr lang="en-US" sz="2400" dirty="0" err="1">
                <a:solidFill>
                  <a:schemeClr val="bg1"/>
                </a:solidFill>
                <a:latin typeface="Arial Black" pitchFamily="34" charset="0"/>
              </a:rPr>
              <a:t>lucru</a:t>
            </a:r>
            <a:r>
              <a:rPr lang="en-US" sz="2400" dirty="0">
                <a:solidFill>
                  <a:schemeClr val="bg1"/>
                </a:solidFill>
                <a:latin typeface="Arial Black" pitchFamily="34" charset="0"/>
              </a:rPr>
              <a:t>, </a:t>
            </a:r>
            <a:r>
              <a:rPr lang="en-US" sz="2400" dirty="0" err="1">
                <a:solidFill>
                  <a:schemeClr val="bg1"/>
                </a:solidFill>
                <a:latin typeface="Arial Black" pitchFamily="34" charset="0"/>
              </a:rPr>
              <a:t>atunci</a:t>
            </a:r>
            <a:r>
              <a:rPr lang="en-US" sz="2400" dirty="0">
                <a:solidFill>
                  <a:schemeClr val="bg1"/>
                </a:solidFill>
                <a:latin typeface="Arial Black" pitchFamily="34" charset="0"/>
              </a:rPr>
              <a:t> </a:t>
            </a:r>
            <a:r>
              <a:rPr lang="en-US" sz="2400" dirty="0" err="1">
                <a:solidFill>
                  <a:schemeClr val="bg1"/>
                </a:solidFill>
                <a:latin typeface="Arial Black" pitchFamily="34" charset="0"/>
              </a:rPr>
              <a:t>efectele</a:t>
            </a:r>
            <a:r>
              <a:rPr lang="en-US" sz="2400" dirty="0">
                <a:solidFill>
                  <a:schemeClr val="bg1"/>
                </a:solidFill>
                <a:latin typeface="Arial Black" pitchFamily="34" charset="0"/>
              </a:rPr>
              <a:t> </a:t>
            </a:r>
            <a:r>
              <a:rPr lang="en-US" sz="2400" dirty="0" err="1">
                <a:solidFill>
                  <a:schemeClr val="bg1"/>
                </a:solidFill>
                <a:latin typeface="Arial Black" pitchFamily="34" charset="0"/>
              </a:rPr>
              <a:t>vor</a:t>
            </a:r>
            <a:r>
              <a:rPr lang="en-US" sz="2400" dirty="0">
                <a:solidFill>
                  <a:schemeClr val="bg1"/>
                </a:solidFill>
                <a:latin typeface="Arial Black" pitchFamily="34" charset="0"/>
              </a:rPr>
              <a:t> fi </a:t>
            </a:r>
            <a:r>
              <a:rPr lang="en-US" sz="2400" dirty="0" err="1">
                <a:solidFill>
                  <a:schemeClr val="bg1"/>
                </a:solidFill>
                <a:latin typeface="Arial Black" pitchFamily="34" charset="0"/>
              </a:rPr>
              <a:t>unele</a:t>
            </a:r>
            <a:r>
              <a:rPr lang="en-US" sz="2400" dirty="0">
                <a:solidFill>
                  <a:schemeClr val="bg1"/>
                </a:solidFill>
                <a:latin typeface="Arial Black" pitchFamily="34" charset="0"/>
              </a:rPr>
              <a:t> care </a:t>
            </a:r>
            <a:r>
              <a:rPr lang="en-US" sz="2400" dirty="0" err="1">
                <a:solidFill>
                  <a:schemeClr val="bg1"/>
                </a:solidFill>
                <a:latin typeface="Arial Black" pitchFamily="34" charset="0"/>
              </a:rPr>
              <a:t>vor</a:t>
            </a:r>
            <a:r>
              <a:rPr lang="en-US" sz="2400" dirty="0">
                <a:solidFill>
                  <a:schemeClr val="bg1"/>
                </a:solidFill>
                <a:latin typeface="Arial Black" pitchFamily="34" charset="0"/>
              </a:rPr>
              <a:t> </a:t>
            </a:r>
            <a:r>
              <a:rPr lang="en-US" sz="2400" dirty="0" err="1">
                <a:solidFill>
                  <a:schemeClr val="bg1"/>
                </a:solidFill>
                <a:latin typeface="Arial Black" pitchFamily="34" charset="0"/>
              </a:rPr>
              <a:t>distruge</a:t>
            </a:r>
            <a:r>
              <a:rPr lang="en-US" sz="2400" dirty="0">
                <a:solidFill>
                  <a:schemeClr val="bg1"/>
                </a:solidFill>
                <a:latin typeface="Arial Black" pitchFamily="34" charset="0"/>
              </a:rPr>
              <a:t> </a:t>
            </a:r>
            <a:r>
              <a:rPr lang="en-US" sz="2400" dirty="0" err="1">
                <a:solidFill>
                  <a:schemeClr val="bg1"/>
                </a:solidFill>
                <a:latin typeface="Arial Black" pitchFamily="34" charset="0"/>
              </a:rPr>
              <a:t>mediul</a:t>
            </a:r>
            <a:r>
              <a:rPr lang="en-US" sz="2400" dirty="0">
                <a:solidFill>
                  <a:schemeClr val="bg1"/>
                </a:solidFill>
                <a:latin typeface="Arial Black" pitchFamily="34" charset="0"/>
              </a:rPr>
              <a:t> </a:t>
            </a:r>
            <a:r>
              <a:rPr lang="en-US" sz="2400" dirty="0" err="1">
                <a:solidFill>
                  <a:schemeClr val="bg1"/>
                </a:solidFill>
                <a:latin typeface="Arial Black" pitchFamily="34" charset="0"/>
              </a:rPr>
              <a:t>înconjurător</a:t>
            </a:r>
            <a:r>
              <a:rPr lang="en-US" sz="2400" dirty="0">
                <a:solidFill>
                  <a:schemeClr val="bg1"/>
                </a:solidFill>
                <a:latin typeface="Arial Black" pitchFamily="34" charset="0"/>
              </a:rPr>
              <a:t>, </a:t>
            </a:r>
            <a:r>
              <a:rPr lang="en-US" sz="2400" dirty="0" err="1">
                <a:solidFill>
                  <a:schemeClr val="bg1"/>
                </a:solidFill>
                <a:latin typeface="Arial Black" pitchFamily="34" charset="0"/>
              </a:rPr>
              <a:t>ce</a:t>
            </a:r>
            <a:r>
              <a:rPr lang="en-US" sz="2400" dirty="0">
                <a:solidFill>
                  <a:schemeClr val="bg1"/>
                </a:solidFill>
                <a:latin typeface="Arial Black" pitchFamily="34" charset="0"/>
              </a:rPr>
              <a:t> </a:t>
            </a:r>
            <a:r>
              <a:rPr lang="en-US" sz="2400" dirty="0" err="1">
                <a:solidFill>
                  <a:schemeClr val="bg1"/>
                </a:solidFill>
                <a:latin typeface="Arial Black" pitchFamily="34" charset="0"/>
              </a:rPr>
              <a:t>este</a:t>
            </a:r>
            <a:r>
              <a:rPr lang="en-US" sz="2400" dirty="0">
                <a:solidFill>
                  <a:schemeClr val="bg1"/>
                </a:solidFill>
                <a:latin typeface="Arial Black" pitchFamily="34" charset="0"/>
              </a:rPr>
              <a:t> </a:t>
            </a:r>
            <a:r>
              <a:rPr lang="en-US" sz="2400" dirty="0" err="1">
                <a:solidFill>
                  <a:schemeClr val="bg1"/>
                </a:solidFill>
                <a:latin typeface="Arial Black" pitchFamily="34" charset="0"/>
              </a:rPr>
              <a:t>echivalentul</a:t>
            </a:r>
            <a:r>
              <a:rPr lang="en-US" sz="2400" dirty="0">
                <a:solidFill>
                  <a:schemeClr val="bg1"/>
                </a:solidFill>
                <a:latin typeface="Arial Black" pitchFamily="34" charset="0"/>
              </a:rPr>
              <a:t> </a:t>
            </a:r>
            <a:r>
              <a:rPr lang="en-US" sz="2400" dirty="0" err="1">
                <a:solidFill>
                  <a:schemeClr val="bg1"/>
                </a:solidFill>
                <a:latin typeface="Arial Black" pitchFamily="34" charset="0"/>
              </a:rPr>
              <a:t>vieții</a:t>
            </a:r>
            <a:r>
              <a:rPr lang="en-US" sz="2400" dirty="0">
                <a:solidFill>
                  <a:schemeClr val="bg1"/>
                </a:solidFill>
                <a:latin typeface="Arial Black" pitchFamily="34" charset="0"/>
              </a:rPr>
              <a:t>. Mai </a:t>
            </a:r>
            <a:r>
              <a:rPr lang="en-US" sz="2400" dirty="0" err="1">
                <a:solidFill>
                  <a:schemeClr val="bg1"/>
                </a:solidFill>
                <a:latin typeface="Arial Black" pitchFamily="34" charset="0"/>
              </a:rPr>
              <a:t>mult</a:t>
            </a:r>
            <a:r>
              <a:rPr lang="en-US" sz="2400" dirty="0">
                <a:solidFill>
                  <a:schemeClr val="bg1"/>
                </a:solidFill>
                <a:latin typeface="Arial Black" pitchFamily="34" charset="0"/>
              </a:rPr>
              <a:t> </a:t>
            </a:r>
            <a:r>
              <a:rPr lang="en-US" sz="2400" dirty="0" err="1">
                <a:solidFill>
                  <a:schemeClr val="bg1"/>
                </a:solidFill>
                <a:latin typeface="Arial Black" pitchFamily="34" charset="0"/>
              </a:rPr>
              <a:t>decât</a:t>
            </a:r>
            <a:r>
              <a:rPr lang="en-US" sz="2400" dirty="0">
                <a:solidFill>
                  <a:schemeClr val="bg1"/>
                </a:solidFill>
                <a:latin typeface="Arial Black" pitchFamily="34" charset="0"/>
              </a:rPr>
              <a:t> </a:t>
            </a:r>
            <a:r>
              <a:rPr lang="en-US" sz="2400" dirty="0" err="1">
                <a:solidFill>
                  <a:schemeClr val="bg1"/>
                </a:solidFill>
                <a:latin typeface="Arial Black" pitchFamily="34" charset="0"/>
              </a:rPr>
              <a:t>atât</a:t>
            </a:r>
            <a:r>
              <a:rPr lang="en-US" sz="2400" dirty="0">
                <a:solidFill>
                  <a:schemeClr val="bg1"/>
                </a:solidFill>
                <a:latin typeface="Arial Black" pitchFamily="34" charset="0"/>
              </a:rPr>
              <a:t>, </a:t>
            </a:r>
            <a:r>
              <a:rPr lang="en-US" sz="2400" dirty="0" err="1">
                <a:solidFill>
                  <a:schemeClr val="bg1"/>
                </a:solidFill>
                <a:latin typeface="Arial Black" pitchFamily="34" charset="0"/>
              </a:rPr>
              <a:t>există</a:t>
            </a:r>
            <a:r>
              <a:rPr lang="en-US" sz="2400" dirty="0">
                <a:solidFill>
                  <a:schemeClr val="bg1"/>
                </a:solidFill>
                <a:latin typeface="Arial Black" pitchFamily="34" charset="0"/>
              </a:rPr>
              <a:t> </a:t>
            </a:r>
            <a:r>
              <a:rPr lang="en-US" sz="2400" dirty="0" err="1">
                <a:solidFill>
                  <a:schemeClr val="bg1"/>
                </a:solidFill>
                <a:latin typeface="Arial Black" pitchFamily="34" charset="0"/>
              </a:rPr>
              <a:t>riscul</a:t>
            </a:r>
            <a:r>
              <a:rPr lang="en-US" sz="2400" dirty="0">
                <a:solidFill>
                  <a:schemeClr val="bg1"/>
                </a:solidFill>
                <a:latin typeface="Arial Black" pitchFamily="34" charset="0"/>
              </a:rPr>
              <a:t> </a:t>
            </a:r>
            <a:r>
              <a:rPr lang="en-US" sz="2400" dirty="0" err="1">
                <a:solidFill>
                  <a:schemeClr val="bg1"/>
                </a:solidFill>
                <a:latin typeface="Arial Black" pitchFamily="34" charset="0"/>
              </a:rPr>
              <a:t>unei</a:t>
            </a:r>
            <a:r>
              <a:rPr lang="en-US" sz="2400" dirty="0">
                <a:solidFill>
                  <a:schemeClr val="bg1"/>
                </a:solidFill>
                <a:latin typeface="Arial Black" pitchFamily="34" charset="0"/>
              </a:rPr>
              <a:t> </a:t>
            </a:r>
            <a:r>
              <a:rPr lang="en-US" sz="2400" dirty="0" err="1">
                <a:solidFill>
                  <a:schemeClr val="bg1"/>
                </a:solidFill>
                <a:latin typeface="Arial Black" pitchFamily="34" charset="0"/>
              </a:rPr>
              <a:t>crize</a:t>
            </a:r>
            <a:r>
              <a:rPr lang="en-US" sz="2400" dirty="0">
                <a:solidFill>
                  <a:schemeClr val="bg1"/>
                </a:solidFill>
                <a:latin typeface="Arial Black" pitchFamily="34" charset="0"/>
              </a:rPr>
              <a:t> </a:t>
            </a:r>
            <a:r>
              <a:rPr lang="en-US" sz="2400" dirty="0" err="1">
                <a:solidFill>
                  <a:schemeClr val="bg1"/>
                </a:solidFill>
                <a:latin typeface="Arial Black" pitchFamily="34" charset="0"/>
              </a:rPr>
              <a:t>alimentare</a:t>
            </a:r>
            <a:r>
              <a:rPr lang="en-US" sz="2400" dirty="0">
                <a:solidFill>
                  <a:schemeClr val="bg1"/>
                </a:solidFill>
                <a:latin typeface="Arial Black" pitchFamily="34" charset="0"/>
              </a:rPr>
              <a:t>, </a:t>
            </a:r>
            <a:r>
              <a:rPr lang="en-US" sz="2400" dirty="0" err="1">
                <a:solidFill>
                  <a:schemeClr val="bg1"/>
                </a:solidFill>
                <a:latin typeface="Arial Black" pitchFamily="34" charset="0"/>
              </a:rPr>
              <a:t>lucru</a:t>
            </a:r>
            <a:r>
              <a:rPr lang="en-US" sz="2400" dirty="0">
                <a:solidFill>
                  <a:schemeClr val="bg1"/>
                </a:solidFill>
                <a:latin typeface="Arial Black" pitchFamily="34" charset="0"/>
              </a:rPr>
              <a:t> care </a:t>
            </a:r>
            <a:r>
              <a:rPr lang="en-US" sz="2400" dirty="0" err="1">
                <a:solidFill>
                  <a:schemeClr val="bg1"/>
                </a:solidFill>
                <a:latin typeface="Arial Black" pitchFamily="34" charset="0"/>
              </a:rPr>
              <a:t>va</a:t>
            </a:r>
            <a:r>
              <a:rPr lang="en-US" sz="2400" dirty="0">
                <a:solidFill>
                  <a:schemeClr val="bg1"/>
                </a:solidFill>
                <a:latin typeface="Arial Black" pitchFamily="34" charset="0"/>
              </a:rPr>
              <a:t> conduce la </a:t>
            </a:r>
            <a:r>
              <a:rPr lang="en-US" sz="2400" dirty="0" err="1">
                <a:solidFill>
                  <a:schemeClr val="bg1"/>
                </a:solidFill>
                <a:latin typeface="Arial Black" pitchFamily="34" charset="0"/>
              </a:rPr>
              <a:t>mari</a:t>
            </a:r>
            <a:r>
              <a:rPr lang="en-US" sz="2400" dirty="0">
                <a:solidFill>
                  <a:schemeClr val="bg1"/>
                </a:solidFill>
                <a:latin typeface="Arial Black" pitchFamily="34" charset="0"/>
              </a:rPr>
              <a:t> </a:t>
            </a:r>
            <a:r>
              <a:rPr lang="en-US" sz="2400" dirty="0" err="1">
                <a:solidFill>
                  <a:schemeClr val="bg1"/>
                </a:solidFill>
                <a:latin typeface="Arial Black" pitchFamily="34" charset="0"/>
              </a:rPr>
              <a:t>probleme</a:t>
            </a:r>
            <a:r>
              <a:rPr lang="en-US" sz="2400" dirty="0">
                <a:solidFill>
                  <a:schemeClr val="bg1"/>
                </a:solidFill>
                <a:latin typeface="Arial Black" pitchFamily="34" charset="0"/>
              </a:rPr>
              <a:t> </a:t>
            </a:r>
            <a:r>
              <a:rPr lang="en-US" sz="2400" dirty="0" err="1">
                <a:solidFill>
                  <a:schemeClr val="bg1"/>
                </a:solidFill>
                <a:latin typeface="Arial Black" pitchFamily="34" charset="0"/>
              </a:rPr>
              <a:t>în</a:t>
            </a:r>
            <a:r>
              <a:rPr lang="en-US" sz="2400" dirty="0">
                <a:solidFill>
                  <a:schemeClr val="bg1"/>
                </a:solidFill>
                <a:latin typeface="Arial Black" pitchFamily="34" charset="0"/>
              </a:rPr>
              <a:t> </a:t>
            </a:r>
            <a:r>
              <a:rPr lang="en-US" sz="2400" dirty="0" err="1">
                <a:solidFill>
                  <a:schemeClr val="bg1"/>
                </a:solidFill>
                <a:latin typeface="Arial Black" pitchFamily="34" charset="0"/>
              </a:rPr>
              <a:t>toate</a:t>
            </a:r>
            <a:r>
              <a:rPr lang="en-US" sz="2400" dirty="0">
                <a:solidFill>
                  <a:schemeClr val="bg1"/>
                </a:solidFill>
                <a:latin typeface="Arial Black" pitchFamily="34" charset="0"/>
              </a:rPr>
              <a:t> </a:t>
            </a:r>
            <a:r>
              <a:rPr lang="en-US" sz="2400" dirty="0" err="1">
                <a:solidFill>
                  <a:schemeClr val="bg1"/>
                </a:solidFill>
                <a:latin typeface="Arial Black" pitchFamily="34" charset="0"/>
              </a:rPr>
              <a:t>domeniile</a:t>
            </a:r>
            <a:r>
              <a:rPr lang="en-US" sz="2400" dirty="0">
                <a:solidFill>
                  <a:schemeClr val="bg1"/>
                </a:solidFill>
                <a:latin typeface="Arial Black" pitchFamily="34" charset="0"/>
              </a:rPr>
              <a:t> </a:t>
            </a:r>
            <a:r>
              <a:rPr lang="en-US" sz="2400" dirty="0" err="1">
                <a:solidFill>
                  <a:schemeClr val="bg1"/>
                </a:solidFill>
                <a:latin typeface="Arial Black" pitchFamily="34" charset="0"/>
              </a:rPr>
              <a:t>vieții</a:t>
            </a:r>
            <a:r>
              <a:rPr lang="en-US" sz="2400" dirty="0">
                <a:solidFill>
                  <a:schemeClr val="bg1"/>
                </a:solidFill>
                <a:latin typeface="Arial Black" pitchFamily="34" charset="0"/>
              </a:rPr>
              <a:t>.</a:t>
            </a:r>
          </a:p>
        </p:txBody>
      </p:sp>
    </p:spTree>
    <p:extLst>
      <p:ext uri="{BB962C8B-B14F-4D97-AF65-F5344CB8AC3E}">
        <p14:creationId xmlns:p14="http://schemas.microsoft.com/office/powerpoint/2010/main" val="3611230226"/>
      </p:ext>
    </p:extLst>
  </p:cSld>
  <p:clrMapOvr>
    <a:masterClrMapping/>
  </p:clrMapOvr>
  <mc:AlternateContent xmlns:mc="http://schemas.openxmlformats.org/markup-compatibility/2006" xmlns:p14="http://schemas.microsoft.com/office/powerpoint/2010/main">
    <mc:Choice Requires="p14">
      <p:transition spd="slow" p14:dur="2000" advTm="17801"/>
    </mc:Choice>
    <mc:Fallback xmlns="">
      <p:transition spd="slow" advTm="1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1244</TotalTime>
  <Words>220</Words>
  <Application>Microsoft Office PowerPoint</Application>
  <PresentationFormat>On-screen Show (4:3)</PresentationFormat>
  <Paragraphs>46</Paragraphs>
  <Slides>24</Slides>
  <Notes>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Aharoni</vt:lpstr>
      <vt:lpstr>Arial</vt:lpstr>
      <vt:lpstr>Arial Black</vt:lpstr>
      <vt:lpstr>Arial Narrow</vt:lpstr>
      <vt:lpstr>Calibri</vt:lpstr>
      <vt:lpstr>Franklin Gothic Heavy</vt:lpstr>
      <vt:lpstr>Imprint MT Shadow</vt:lpstr>
      <vt:lpstr>Lato Hairline</vt:lpstr>
      <vt:lpstr>Lato Medium</vt:lpstr>
      <vt:lpstr>Times New Roman</vt:lpstr>
      <vt:lpstr>Office Theme</vt:lpstr>
      <vt:lpstr> Proiect realizat de                                             Munteanu  Robert</vt:lpstr>
      <vt:lpstr>PowerPoint Presentation</vt:lpstr>
      <vt:lpstr>PowerPoint Presentation</vt:lpstr>
      <vt:lpstr>Creşterea explozivă a populaţiei poate fi apreciată şi prin gradientul de timp pentru o mărime de un milliard de locuitori, astfel:   – trecerea de la 1-2 miliarde în 100 ani (1830-1930),   – trecerea de la 2-3 miliarde în 30 ani (1930-1960),   – trecerea de la 3-4 miliarde în 15 ani (1960-1975),   – trecerea de al 4-5 miliarde în 13 ani (1975-1988),   – trecerea de la 5-6 miliarde în 11 ani (1988-2000).</vt:lpstr>
      <vt:lpstr>Rată creşterii este rezultatul a doi factori: numărul de naşteri pe an şi             numărul de decese pe 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Masterul</cp:lastModifiedBy>
  <cp:revision>296</cp:revision>
  <dcterms:created xsi:type="dcterms:W3CDTF">2017-03-20T19:28:12Z</dcterms:created>
  <dcterms:modified xsi:type="dcterms:W3CDTF">2017-04-12T11:11:10Z</dcterms:modified>
</cp:coreProperties>
</file>