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5" r:id="rId4"/>
    <p:sldId id="260" r:id="rId5"/>
    <p:sldId id="264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3"/>
    <p:restoredTop sz="94697"/>
  </p:normalViewPr>
  <p:slideViewPr>
    <p:cSldViewPr snapToGrid="0" snapToObjects="1">
      <p:cViewPr>
        <p:scale>
          <a:sx n="92" d="100"/>
          <a:sy n="92" d="100"/>
        </p:scale>
        <p:origin x="-168" y="144"/>
      </p:cViewPr>
      <p:guideLst/>
    </p:cSldViewPr>
  </p:slideViewPr>
  <p:outlineViewPr>
    <p:cViewPr>
      <p:scale>
        <a:sx n="33" d="100"/>
        <a:sy n="33" d="100"/>
      </p:scale>
      <p:origin x="0" y="-15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3839-5D32-DA48-9C06-CC1C31A89CC7}" type="datetimeFigureOut">
              <a:rPr lang="fr-FR" smtClean="0"/>
              <a:t>27/04/2017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665EC-4AC9-2346-B5D9-86E8CF5395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64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FABRICATION D’UN GEL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Vendredi 28 avril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7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9781" y="1409075"/>
            <a:ext cx="119171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Qu’est ce qu’un gel 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Quels sont les ingrédients utilisés ? 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Quel appareil va-t-on utiliser pour sa conception ? 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Quels sont les procédés de fabrication utilisés 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Quels sont les contrôles nécessaires à effectuer en fin de procédure ? 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241" b="5241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66194" y="1376125"/>
            <a:ext cx="5934949" cy="3999439"/>
          </a:xfrm>
        </p:spPr>
        <p:txBody>
          <a:bodyPr>
            <a:normAutofit lnSpcReduction="10000"/>
          </a:bodyPr>
          <a:lstStyle/>
          <a:p>
            <a:pPr algn="l"/>
            <a:endParaRPr lang="fr-FR" dirty="0"/>
          </a:p>
          <a:p>
            <a:pPr algn="l"/>
            <a:r>
              <a:rPr lang="fr-FR" dirty="0"/>
              <a:t>Définition :</a:t>
            </a:r>
          </a:p>
          <a:p>
            <a:pPr algn="l"/>
            <a:r>
              <a:rPr lang="fr-FR" cap="none" dirty="0" smtClean="0"/>
              <a:t>Masse de nature colloïdale homogène</a:t>
            </a:r>
          </a:p>
          <a:p>
            <a:pPr algn="l"/>
            <a:r>
              <a:rPr lang="fr-FR" cap="none" dirty="0" smtClean="0"/>
              <a:t> Translucide et de consistance molle</a:t>
            </a:r>
          </a:p>
          <a:p>
            <a:pPr algn="l"/>
            <a:r>
              <a:rPr lang="fr-FR" cap="none" dirty="0" smtClean="0"/>
              <a:t>Gélification après utilisation d’un base</a:t>
            </a:r>
          </a:p>
          <a:p>
            <a:pPr algn="l"/>
            <a:endParaRPr lang="fr-FR" dirty="0"/>
          </a:p>
          <a:p>
            <a:pPr algn="l"/>
            <a:r>
              <a:rPr lang="fr-FR" dirty="0"/>
              <a:t>Utilisations :</a:t>
            </a:r>
          </a:p>
          <a:p>
            <a:pPr algn="l">
              <a:lnSpc>
                <a:spcPct val="100000"/>
              </a:lnSpc>
            </a:pPr>
            <a:r>
              <a:rPr lang="fr-FR" cap="none" dirty="0" smtClean="0"/>
              <a:t>Produits cosmétiques </a:t>
            </a:r>
          </a:p>
          <a:p>
            <a:pPr algn="l">
              <a:lnSpc>
                <a:spcPct val="100000"/>
              </a:lnSpc>
            </a:pPr>
            <a:r>
              <a:rPr lang="fr-FR" cap="none" dirty="0" smtClean="0"/>
              <a:t>Produits d'hygiène </a:t>
            </a:r>
          </a:p>
          <a:p>
            <a:pPr algn="l">
              <a:lnSpc>
                <a:spcPct val="100000"/>
              </a:lnSpc>
            </a:pPr>
            <a:r>
              <a:rPr lang="fr-FR" cap="none" dirty="0" smtClean="0"/>
              <a:t>Préparations médicamenteuses</a:t>
            </a:r>
            <a:endParaRPr lang="fr-FR" cap="none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-1148558" y="-192360"/>
            <a:ext cx="10364452" cy="1603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) Qu’est ce qu’un gel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809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252423"/>
            <a:ext cx="10364452" cy="160392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)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Quels sont les ingrédients utilisés ?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5946" y="1282672"/>
            <a:ext cx="3296409" cy="576262"/>
          </a:xfrm>
        </p:spPr>
        <p:txBody>
          <a:bodyPr/>
          <a:lstStyle/>
          <a:p>
            <a:r>
              <a:rPr lang="fr-FR" sz="1600" dirty="0" smtClean="0"/>
              <a:t>Glycérine</a:t>
            </a:r>
            <a:endParaRPr lang="fr-FR" sz="16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18"/>
          </p:nvPr>
        </p:nvSpPr>
        <p:spPr>
          <a:xfrm>
            <a:off x="310775" y="1909471"/>
            <a:ext cx="3296409" cy="1010118"/>
          </a:xfrm>
        </p:spPr>
        <p:txBody>
          <a:bodyPr>
            <a:norm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fr-FR" sz="1200" cap="none" dirty="0" smtClean="0"/>
              <a:t>agent hydratant (humectant)</a:t>
            </a:r>
          </a:p>
          <a:p>
            <a:pPr marL="285750" indent="-285750" algn="l">
              <a:buFont typeface="Arial" charset="0"/>
              <a:buChar char="•"/>
            </a:pPr>
            <a:r>
              <a:rPr lang="fr-FR" sz="1200" cap="none" dirty="0" smtClean="0"/>
              <a:t>permet de fixer l’eau pour éviter dessèchement</a:t>
            </a:r>
          </a:p>
          <a:p>
            <a:endParaRPr lang="fr-FR" sz="1200" cap="non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>
          <a:xfrm>
            <a:off x="3322396" y="1280934"/>
            <a:ext cx="3301828" cy="576262"/>
          </a:xfrm>
        </p:spPr>
        <p:txBody>
          <a:bodyPr/>
          <a:lstStyle/>
          <a:p>
            <a:r>
              <a:rPr lang="fr-FR" sz="1600" dirty="0" smtClean="0"/>
              <a:t>TROLAMINE</a:t>
            </a:r>
            <a:endParaRPr lang="fr-FR" sz="16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19"/>
          </p:nvPr>
        </p:nvSpPr>
        <p:spPr>
          <a:xfrm>
            <a:off x="3697380" y="1899481"/>
            <a:ext cx="3733320" cy="1010119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buFont typeface="Arial" charset="0"/>
              <a:buChar char="•"/>
            </a:pPr>
            <a:r>
              <a:rPr lang="fr-FR" sz="1200" cap="none" dirty="0" smtClean="0"/>
              <a:t>base utilisable en pharmacie</a:t>
            </a:r>
          </a:p>
          <a:p>
            <a:pPr marL="285750" indent="-285750" algn="l">
              <a:lnSpc>
                <a:spcPct val="100000"/>
              </a:lnSpc>
              <a:buFont typeface="Arial" charset="0"/>
              <a:buChar char="•"/>
            </a:pPr>
            <a:r>
              <a:rPr lang="fr-FR" sz="1200" cap="none" dirty="0" smtClean="0"/>
              <a:t>Modifier structure (linéarisation) du </a:t>
            </a:r>
            <a:r>
              <a:rPr lang="fr-FR" sz="1200" cap="none" dirty="0" err="1" smtClean="0"/>
              <a:t>carbopol</a:t>
            </a:r>
            <a:r>
              <a:rPr lang="fr-FR" sz="1200" cap="none" dirty="0" smtClean="0"/>
              <a:t> 974</a:t>
            </a:r>
          </a:p>
          <a:p>
            <a:pPr marL="285750" indent="-285750" algn="l">
              <a:lnSpc>
                <a:spcPct val="100000"/>
              </a:lnSpc>
              <a:buFont typeface="Arial" charset="0"/>
              <a:buChar char="•"/>
            </a:pPr>
            <a:r>
              <a:rPr lang="fr-FR" sz="1200" cap="none" dirty="0" smtClean="0"/>
              <a:t>Rajouté à la fin pour donner l’effet émulsifiant du gel 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fr-FR" sz="1200" cap="non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8100333" y="1206489"/>
            <a:ext cx="3300681" cy="576262"/>
          </a:xfrm>
        </p:spPr>
        <p:txBody>
          <a:bodyPr/>
          <a:lstStyle/>
          <a:p>
            <a:r>
              <a:rPr lang="fr-FR" sz="1600" dirty="0" smtClean="0"/>
              <a:t>CARBOPOL 974</a:t>
            </a:r>
            <a:endParaRPr lang="fr-FR" sz="160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half" idx="20"/>
          </p:nvPr>
        </p:nvSpPr>
        <p:spPr>
          <a:xfrm>
            <a:off x="8095961" y="1770183"/>
            <a:ext cx="4239474" cy="1810504"/>
          </a:xfrm>
        </p:spPr>
        <p:txBody>
          <a:bodyPr>
            <a:normAutofit fontScale="70000" lnSpcReduction="20000"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fr-FR" cap="none" dirty="0" smtClean="0"/>
              <a:t>gélifiant utilisé en pharmacologie</a:t>
            </a:r>
          </a:p>
          <a:p>
            <a:pPr marL="285750" indent="-285750" algn="l">
              <a:buFont typeface="Arial" charset="0"/>
              <a:buChar char="•"/>
            </a:pPr>
            <a:r>
              <a:rPr lang="fr-FR" cap="none" dirty="0" smtClean="0"/>
              <a:t>dérivés acryliques, </a:t>
            </a:r>
          </a:p>
          <a:p>
            <a:pPr marL="285750" indent="-285750" algn="l">
              <a:buFont typeface="Arial" charset="0"/>
              <a:buChar char="•"/>
            </a:pPr>
            <a:r>
              <a:rPr lang="fr-FR" cap="none" dirty="0" smtClean="0"/>
              <a:t>ne permettent pas la prise de gel en milieu acide d’où nécessité d’utiliser une base pour adapter le ph. </a:t>
            </a:r>
          </a:p>
          <a:p>
            <a:pPr marL="285750" indent="-285750" algn="l">
              <a:buFont typeface="Arial" charset="0"/>
              <a:buChar char="•"/>
            </a:pPr>
            <a:r>
              <a:rPr lang="fr-FR" cap="none" dirty="0" smtClean="0"/>
              <a:t>transparent</a:t>
            </a:r>
          </a:p>
          <a:p>
            <a:pPr marL="285750" indent="-285750" algn="l">
              <a:buFont typeface="Arial" charset="0"/>
              <a:buChar char="•"/>
            </a:pPr>
            <a:r>
              <a:rPr lang="fr-FR" cap="none" dirty="0" smtClean="0"/>
              <a:t>utilisable pour faire de nombreuses textures</a:t>
            </a:r>
          </a:p>
          <a:p>
            <a:pPr marL="285750" indent="-285750" algn="l">
              <a:buFont typeface="Arial" charset="0"/>
              <a:buChar char="•"/>
            </a:pPr>
            <a:r>
              <a:rPr lang="fr-FR" cap="none" dirty="0" smtClean="0"/>
              <a:t>facile à travailler </a:t>
            </a:r>
          </a:p>
          <a:p>
            <a:pPr marL="285750" indent="-285750" algn="l">
              <a:buFont typeface="Arial" charset="0"/>
              <a:buChar char="•"/>
            </a:pPr>
            <a:endParaRPr lang="fr-FR" cap="none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05" y="2769857"/>
            <a:ext cx="3000472" cy="84112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92" y="2904136"/>
            <a:ext cx="3748000" cy="99543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4" name="Espace réservé du texte 2"/>
          <p:cNvSpPr txBox="1">
            <a:spLocks/>
          </p:cNvSpPr>
          <p:nvPr/>
        </p:nvSpPr>
        <p:spPr>
          <a:xfrm>
            <a:off x="95779" y="3536056"/>
            <a:ext cx="3296409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/>
              <a:t>Parabens</a:t>
            </a:r>
            <a:endParaRPr lang="fr-FR" sz="1600" dirty="0"/>
          </a:p>
        </p:txBody>
      </p:sp>
      <p:sp>
        <p:nvSpPr>
          <p:cNvPr id="25" name="Espace réservé du texte 4"/>
          <p:cNvSpPr txBox="1">
            <a:spLocks/>
          </p:cNvSpPr>
          <p:nvPr/>
        </p:nvSpPr>
        <p:spPr>
          <a:xfrm>
            <a:off x="283467" y="4142535"/>
            <a:ext cx="4146148" cy="10101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charset="0"/>
              <a:buChar char="•"/>
            </a:pPr>
            <a:r>
              <a:rPr lang="fr-FR" sz="1200" cap="none" dirty="0" smtClean="0"/>
              <a:t>conservateur : souvent utilisé par 2 pour augmenter le spectre d’efficacité car pas le même spectre d’action</a:t>
            </a:r>
          </a:p>
          <a:p>
            <a:pPr marL="171450" indent="-171450" algn="l">
              <a:buFont typeface="Arial" charset="0"/>
              <a:buChar char="•"/>
            </a:pPr>
            <a:r>
              <a:rPr lang="fr-FR" sz="1200" cap="none" dirty="0" err="1" smtClean="0"/>
              <a:t>propyl</a:t>
            </a:r>
            <a:r>
              <a:rPr lang="fr-FR" sz="1200" cap="none" dirty="0" smtClean="0"/>
              <a:t> : fongique</a:t>
            </a:r>
          </a:p>
          <a:p>
            <a:pPr marL="171450" indent="-171450" algn="l">
              <a:buFont typeface="Arial" charset="0"/>
              <a:buChar char="•"/>
            </a:pPr>
            <a:r>
              <a:rPr lang="fr-FR" sz="1200" cap="none" dirty="0" smtClean="0"/>
              <a:t>méthyl : bactériostatique</a:t>
            </a:r>
          </a:p>
          <a:p>
            <a:pPr marL="171450" indent="-171450" algn="l">
              <a:buFont typeface="Arial" charset="0"/>
              <a:buChar char="•"/>
            </a:pPr>
            <a:endParaRPr lang="fr-FR" sz="1200" cap="none" dirty="0"/>
          </a:p>
        </p:txBody>
      </p:sp>
      <p:pic>
        <p:nvPicPr>
          <p:cNvPr id="26" name="Image 2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20725" y="4210766"/>
            <a:ext cx="1359618" cy="37293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28" name="Tableau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2980"/>
              </p:ext>
            </p:extLst>
          </p:nvPr>
        </p:nvGraphicFramePr>
        <p:xfrm>
          <a:off x="4594305" y="4194788"/>
          <a:ext cx="7351261" cy="2008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7409"/>
                <a:gridCol w="1936810"/>
                <a:gridCol w="1738821"/>
                <a:gridCol w="1838221"/>
              </a:tblGrid>
              <a:tr h="28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Matière première 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Pourcentage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Masse théorique en g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Masse réelle en g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Carbopol 974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1%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40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40.03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Glycerine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5%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200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197.60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Paraben propyl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0.5%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2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2.01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Paraben méthyl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0.1%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4.00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Trolamine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0.5 %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2.00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Eau purifiée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Jusqu’à 100%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3752</a:t>
                      </a:r>
                      <a:endParaRPr lang="fr-F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3754.10 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3) Quel(s) appareil(s) va-t-on utiliser pour sa conception ?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6494" t="8724" r="21160"/>
          <a:stretch/>
        </p:blipFill>
        <p:spPr>
          <a:xfrm>
            <a:off x="2194559" y="1918208"/>
            <a:ext cx="2794001" cy="46295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821680" y="2214694"/>
            <a:ext cx="5456546" cy="3942266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cap="none" dirty="0" smtClean="0"/>
              <a:t>Cuve principale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cap="none" dirty="0" smtClean="0"/>
              <a:t>Cuve annexe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cap="none" dirty="0" smtClean="0"/>
              <a:t>Mélangeurs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cap="none" dirty="0" smtClean="0"/>
              <a:t>Fondoir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cap="none" dirty="0" smtClean="0"/>
              <a:t>Interface homme-machine</a:t>
            </a:r>
          </a:p>
          <a:p>
            <a:pPr>
              <a:lnSpc>
                <a:spcPct val="100000"/>
              </a:lnSpc>
            </a:pPr>
            <a:endParaRPr lang="fr-FR" cap="none" dirty="0" smtClean="0"/>
          </a:p>
          <a:p>
            <a:endParaRPr lang="fr-FR" cap="none" dirty="0"/>
          </a:p>
        </p:txBody>
      </p:sp>
    </p:spTree>
    <p:extLst>
      <p:ext uri="{BB962C8B-B14F-4D97-AF65-F5344CB8AC3E}">
        <p14:creationId xmlns:p14="http://schemas.microsoft.com/office/powerpoint/2010/main" val="1541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4) Quels sont les procédés de fabrication utilisés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EAU</a:t>
            </a:r>
          </a:p>
        </p:txBody>
      </p:sp>
      <p:pic>
        <p:nvPicPr>
          <p:cNvPr id="13" name="Espace réservé pour une image 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872" b="19872"/>
          <a:stretch>
            <a:fillRect/>
          </a:stretch>
        </p:blipFill>
        <p:spPr>
          <a:xfrm>
            <a:off x="914400" y="2367092"/>
            <a:ext cx="3230141" cy="1493707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18"/>
          </p:nvPr>
        </p:nvSpPr>
        <p:spPr>
          <a:xfrm>
            <a:off x="913774" y="4781081"/>
            <a:ext cx="3296409" cy="1551625"/>
          </a:xfrm>
        </p:spPr>
        <p:txBody>
          <a:bodyPr>
            <a:normAutofit/>
          </a:bodyPr>
          <a:lstStyle/>
          <a:p>
            <a:pPr algn="l"/>
            <a:r>
              <a:rPr lang="fr-FR" cap="none" dirty="0" smtClean="0"/>
              <a:t>- Introduction de l’eau</a:t>
            </a:r>
          </a:p>
          <a:p>
            <a:pPr algn="l"/>
            <a:r>
              <a:rPr lang="fr-FR" cap="none" dirty="0" smtClean="0"/>
              <a:t>- Fermeture de la cuve</a:t>
            </a:r>
          </a:p>
          <a:p>
            <a:pPr algn="l"/>
            <a:r>
              <a:rPr lang="fr-FR" cap="none" dirty="0" smtClean="0"/>
              <a:t>- Mise en route de la machine (150 axial et 200 périphérique)</a:t>
            </a:r>
            <a:endParaRPr lang="fr-FR" cap="non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Ajout des produits</a:t>
            </a:r>
          </a:p>
        </p:txBody>
      </p:sp>
      <p:pic>
        <p:nvPicPr>
          <p:cNvPr id="17" name="Espace réservé pour une image  16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6934" b="26934"/>
          <a:stretch>
            <a:fillRect/>
          </a:stretch>
        </p:blipFill>
        <p:spPr>
          <a:xfrm>
            <a:off x="4441348" y="2367092"/>
            <a:ext cx="3303354" cy="1524001"/>
          </a:xfrm>
        </p:spPr>
      </p:pic>
      <p:sp>
        <p:nvSpPr>
          <p:cNvPr id="8" name="Espace réservé du texte 7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239" cy="1551626"/>
          </a:xfrm>
        </p:spPr>
        <p:txBody>
          <a:bodyPr>
            <a:normAutofit/>
          </a:bodyPr>
          <a:lstStyle/>
          <a:p>
            <a:pPr algn="l"/>
            <a:r>
              <a:rPr lang="fr-FR" cap="none" dirty="0" smtClean="0"/>
              <a:t>- Ajout de la glycérine, des </a:t>
            </a:r>
            <a:r>
              <a:rPr lang="fr-FR" cap="none" dirty="0" err="1" smtClean="0"/>
              <a:t>parabens</a:t>
            </a:r>
            <a:endParaRPr lang="fr-FR" cap="none" dirty="0" smtClean="0"/>
          </a:p>
          <a:p>
            <a:pPr algn="l"/>
            <a:r>
              <a:rPr lang="fr-FR" cap="none" dirty="0" smtClean="0"/>
              <a:t>- Démarrage de l’émulseur</a:t>
            </a:r>
          </a:p>
          <a:p>
            <a:pPr algn="l"/>
            <a:r>
              <a:rPr lang="fr-FR" cap="none" dirty="0" smtClean="0"/>
              <a:t>- Ajout des </a:t>
            </a:r>
            <a:r>
              <a:rPr lang="fr-FR" cap="none" dirty="0" err="1" smtClean="0"/>
              <a:t>caropoles</a:t>
            </a:r>
            <a:r>
              <a:rPr lang="fr-FR" cap="none" dirty="0" smtClean="0"/>
              <a:t> petit à petit</a:t>
            </a:r>
          </a:p>
          <a:p>
            <a:pPr algn="l"/>
            <a:r>
              <a:rPr lang="fr-FR" cap="none" dirty="0" smtClean="0"/>
              <a:t>- Mélanger pendant 16 in </a:t>
            </a:r>
            <a:endParaRPr lang="fr-FR" cap="non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gélification</a:t>
            </a:r>
          </a:p>
        </p:txBody>
      </p:sp>
      <p:pic>
        <p:nvPicPr>
          <p:cNvPr id="19" name="Espace réservé pour une image  18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1210" b="21210"/>
          <a:stretch>
            <a:fillRect/>
          </a:stretch>
        </p:blipFill>
        <p:spPr>
          <a:xfrm>
            <a:off x="8023225" y="2366963"/>
            <a:ext cx="3305175" cy="1524000"/>
          </a:xfrm>
        </p:spPr>
      </p:pic>
      <p:sp>
        <p:nvSpPr>
          <p:cNvPr id="11" name="Espace réservé du texte 10"/>
          <p:cNvSpPr>
            <a:spLocks noGrp="1"/>
          </p:cNvSpPr>
          <p:nvPr>
            <p:ph type="body" sz="half" idx="20"/>
          </p:nvPr>
        </p:nvSpPr>
        <p:spPr>
          <a:xfrm>
            <a:off x="8243455" y="4921201"/>
            <a:ext cx="3034771" cy="1411505"/>
          </a:xfrm>
        </p:spPr>
        <p:txBody>
          <a:bodyPr>
            <a:normAutofit/>
          </a:bodyPr>
          <a:lstStyle/>
          <a:p>
            <a:pPr algn="l"/>
            <a:r>
              <a:rPr lang="fr-FR" cap="none" dirty="0" smtClean="0"/>
              <a:t>- Ajout de la base (</a:t>
            </a:r>
            <a:r>
              <a:rPr lang="fr-FR" cap="none" dirty="0" err="1" smtClean="0"/>
              <a:t>trolamine</a:t>
            </a:r>
            <a:r>
              <a:rPr lang="fr-FR" cap="none" dirty="0" smtClean="0"/>
              <a:t>)</a:t>
            </a:r>
          </a:p>
          <a:p>
            <a:pPr algn="l"/>
            <a:r>
              <a:rPr lang="fr-FR" cap="none" dirty="0" smtClean="0"/>
              <a:t>- 10 min d’attente</a:t>
            </a:r>
          </a:p>
          <a:p>
            <a:pPr algn="l"/>
            <a:r>
              <a:rPr lang="fr-FR" cap="none" dirty="0" smtClean="0"/>
              <a:t>- Extraction du produit grâce à une différence de pression</a:t>
            </a:r>
            <a:endParaRPr lang="fr-FR" cap="none" dirty="0"/>
          </a:p>
        </p:txBody>
      </p:sp>
    </p:spTree>
    <p:extLst>
      <p:ext uri="{BB962C8B-B14F-4D97-AF65-F5344CB8AC3E}">
        <p14:creationId xmlns:p14="http://schemas.microsoft.com/office/powerpoint/2010/main" val="15110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5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)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Quels sont les contrôles nécessaires à effectuer en fin de procédure ?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tests a faire</a:t>
            </a:r>
            <a:endParaRPr lang="fr-FR" dirty="0"/>
          </a:p>
        </p:txBody>
      </p:sp>
      <p:pic>
        <p:nvPicPr>
          <p:cNvPr id="12" name="Espace réservé pour une image  11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2675" b="2267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marL="285750" indent="-285750" algn="l">
              <a:buFontTx/>
              <a:buChar char="-"/>
            </a:pPr>
            <a:r>
              <a:rPr lang="fr-FR" cap="none" dirty="0" smtClean="0"/>
              <a:t>un test de viscosité </a:t>
            </a:r>
          </a:p>
          <a:p>
            <a:pPr marL="285750" indent="-285750" algn="l">
              <a:buFontTx/>
              <a:buChar char="-"/>
            </a:pPr>
            <a:r>
              <a:rPr lang="fr-FR" cap="none" dirty="0" smtClean="0"/>
              <a:t>un test de ph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Mesure de la viscosité</a:t>
            </a:r>
            <a:endParaRPr lang="fr-FR" dirty="0"/>
          </a:p>
        </p:txBody>
      </p:sp>
      <p:pic>
        <p:nvPicPr>
          <p:cNvPr id="13" name="Espace réservé pour une image  12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9241" b="2924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239" cy="1010119"/>
          </a:xfrm>
        </p:spPr>
        <p:txBody>
          <a:bodyPr>
            <a:noAutofit/>
          </a:bodyPr>
          <a:lstStyle/>
          <a:p>
            <a:pPr marL="285750" indent="-285750" algn="l">
              <a:buFontTx/>
              <a:buChar char="-"/>
            </a:pPr>
            <a:r>
              <a:rPr lang="fr-FR" cap="none" dirty="0" smtClean="0"/>
              <a:t>bucher normalisé rempli 120 ml</a:t>
            </a:r>
          </a:p>
          <a:p>
            <a:pPr marL="285750" indent="-285750" algn="l">
              <a:buFontTx/>
              <a:buChar char="-"/>
            </a:pPr>
            <a:r>
              <a:rPr lang="fr-FR" cap="none" dirty="0" smtClean="0"/>
              <a:t>mettre dans un rhéomètre</a:t>
            </a:r>
          </a:p>
          <a:p>
            <a:pPr marL="285750" indent="-285750" algn="l">
              <a:buFontTx/>
              <a:buChar char="-"/>
            </a:pPr>
            <a:r>
              <a:rPr lang="fr-FR" cap="none" dirty="0" smtClean="0"/>
              <a:t>laisser tourner pendant 1 à 2 minutes</a:t>
            </a:r>
          </a:p>
          <a:p>
            <a:pPr marL="285750" indent="-285750" algn="l">
              <a:buFontTx/>
              <a:buChar char="-"/>
            </a:pPr>
            <a:r>
              <a:rPr lang="fr-FR" cap="none" dirty="0" smtClean="0"/>
              <a:t>viscosité de 1749 </a:t>
            </a:r>
            <a:r>
              <a:rPr lang="fr-FR" cap="none" dirty="0" err="1" smtClean="0"/>
              <a:t>mPa.s</a:t>
            </a:r>
            <a:endParaRPr lang="fr-FR" cap="none" dirty="0" smtClean="0"/>
          </a:p>
          <a:p>
            <a:pPr marL="285750" indent="-285750" algn="l">
              <a:buFontTx/>
              <a:buChar char="-"/>
            </a:pPr>
            <a:endParaRPr lang="fr-FR" cap="non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Mesure du ph</a:t>
            </a:r>
            <a:endParaRPr lang="fr-FR" dirty="0"/>
          </a:p>
        </p:txBody>
      </p:sp>
      <p:pic>
        <p:nvPicPr>
          <p:cNvPr id="14" name="Espace réservé pour une image  13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1939" b="219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half" idx="20"/>
          </p:nvPr>
        </p:nvSpPr>
        <p:spPr/>
        <p:txBody>
          <a:bodyPr>
            <a:noAutofit/>
          </a:bodyPr>
          <a:lstStyle/>
          <a:p>
            <a:pPr marL="285750" indent="-285750" algn="l">
              <a:buFontTx/>
              <a:buChar char="-"/>
            </a:pPr>
            <a:r>
              <a:rPr lang="fr-FR" cap="none" dirty="0" smtClean="0"/>
              <a:t>utilisation du ph mètre</a:t>
            </a:r>
          </a:p>
          <a:p>
            <a:pPr marL="285750" indent="-285750" algn="l">
              <a:buFontTx/>
              <a:buChar char="-"/>
            </a:pPr>
            <a:r>
              <a:rPr lang="fr-FR" cap="none" dirty="0" smtClean="0"/>
              <a:t>étalonnage avec solutions tampons 4, 7, 10</a:t>
            </a:r>
          </a:p>
          <a:p>
            <a:pPr marL="285750" indent="-285750" algn="l">
              <a:buFontTx/>
              <a:buChar char="-"/>
            </a:pPr>
            <a:r>
              <a:rPr lang="fr-FR" cap="none" dirty="0" smtClean="0"/>
              <a:t>ph de 5,47</a:t>
            </a:r>
          </a:p>
          <a:p>
            <a:pPr marL="285750" indent="-285750" algn="l">
              <a:buFontTx/>
              <a:buChar char="-"/>
            </a:pPr>
            <a:endParaRPr lang="fr-FR" sz="1200" cap="none" dirty="0"/>
          </a:p>
        </p:txBody>
      </p:sp>
    </p:spTree>
    <p:extLst>
      <p:ext uri="{BB962C8B-B14F-4D97-AF65-F5344CB8AC3E}">
        <p14:creationId xmlns:p14="http://schemas.microsoft.com/office/powerpoint/2010/main" val="15799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Gouttelette</Template>
  <TotalTime>239</TotalTime>
  <Words>390</Words>
  <Application>Microsoft Macintosh PowerPoint</Application>
  <PresentationFormat>Grand écran</PresentationFormat>
  <Paragraphs>98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Calibri</vt:lpstr>
      <vt:lpstr>Century Gothic</vt:lpstr>
      <vt:lpstr>Times New Roman</vt:lpstr>
      <vt:lpstr>Tw Cen MT</vt:lpstr>
      <vt:lpstr>Arial</vt:lpstr>
      <vt:lpstr>Ronds dans l’eau</vt:lpstr>
      <vt:lpstr>FABRICATION D’UN GEL</vt:lpstr>
      <vt:lpstr>Présentation PowerPoint</vt:lpstr>
      <vt:lpstr>Présentation PowerPoint</vt:lpstr>
      <vt:lpstr>2) Quels sont les ingrédients utilisés ? </vt:lpstr>
      <vt:lpstr> 3) Quel(s) appareil(s) va-t-on utiliser pour sa conception ?  </vt:lpstr>
      <vt:lpstr> 4) Quels sont les procédés de fabrication utilisés ?</vt:lpstr>
      <vt:lpstr> 5) Quels sont les contrôles nécessaires à effectuer en fin de procédure ?  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D’UN GEL</dc:title>
  <dc:creator>Joffrey Jougon</dc:creator>
  <cp:lastModifiedBy>Joffrey Jougon</cp:lastModifiedBy>
  <cp:revision>12</cp:revision>
  <dcterms:created xsi:type="dcterms:W3CDTF">2017-04-27T15:07:45Z</dcterms:created>
  <dcterms:modified xsi:type="dcterms:W3CDTF">2017-04-27T19:07:34Z</dcterms:modified>
</cp:coreProperties>
</file>