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p4" ContentType="video/unknown"/>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re et sous-titre">
    <p:spTree>
      <p:nvGrpSpPr>
        <p:cNvPr id="1" name=""/>
        <p:cNvGrpSpPr/>
        <p:nvPr/>
      </p:nvGrpSpPr>
      <p:grpSpPr>
        <a:xfrm>
          <a:off x="0" y="0"/>
          <a:ext cx="0" cy="0"/>
          <a:chOff x="0" y="0"/>
          <a:chExt cx="0" cy="0"/>
        </a:xfrm>
      </p:grpSpPr>
      <p:sp>
        <p:nvSpPr>
          <p:cNvPr id="11" name="Title Text"/>
          <p:cNvSpPr/>
          <p:nvPr>
            <p:ph type="title"/>
          </p:nvPr>
        </p:nvSpPr>
        <p:spPr>
          <a:xfrm>
            <a:off x="1270000" y="1638300"/>
            <a:ext cx="10464800" cy="3302000"/>
          </a:xfrm>
          <a:prstGeom prst="rect">
            <a:avLst/>
          </a:prstGeom>
        </p:spPr>
        <p:txBody>
          <a:bodyPr anchor="b"/>
          <a:lstStyle/>
          <a:p>
            <a:pPr/>
            <a:r>
              <a:t>Title Text</a:t>
            </a:r>
          </a:p>
        </p:txBody>
      </p:sp>
      <p:sp>
        <p:nvSpPr>
          <p:cNvPr id="12" name="Body Level One…"/>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ion">
    <p:spTree>
      <p:nvGrpSpPr>
        <p:cNvPr id="1" name=""/>
        <p:cNvGrpSpPr/>
        <p:nvPr/>
      </p:nvGrpSpPr>
      <p:grpSpPr>
        <a:xfrm>
          <a:off x="0" y="0"/>
          <a:ext cx="0" cy="0"/>
          <a:chOff x="0" y="0"/>
          <a:chExt cx="0" cy="0"/>
        </a:xfrm>
      </p:grpSpPr>
      <p:sp>
        <p:nvSpPr>
          <p:cNvPr id="93" name="-Gilles Allain"/>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-Gilles Allain</a:t>
            </a:r>
          </a:p>
        </p:txBody>
      </p:sp>
      <p:sp>
        <p:nvSpPr>
          <p:cNvPr id="94" name="« Saisissez une citation ici. »"/>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 Saisissez une citation ici. » </a:t>
            </a: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Title Text"/>
          <p:cNvSpPr/>
          <p:nvPr>
            <p:ph type="title"/>
          </p:nvPr>
        </p:nvSpPr>
        <p:spPr>
          <a:xfrm>
            <a:off x="1270000" y="6718300"/>
            <a:ext cx="10464800" cy="1422400"/>
          </a:xfrm>
          <a:prstGeom prst="rect">
            <a:avLst/>
          </a:prstGeom>
        </p:spPr>
        <p:txBody>
          <a:bodyPr anchor="b"/>
          <a:lstStyle/>
          <a:p>
            <a:pPr/>
            <a:r>
              <a:t>Title Text</a:t>
            </a:r>
          </a:p>
        </p:txBody>
      </p:sp>
      <p:sp>
        <p:nvSpPr>
          <p:cNvPr id="22" name="Body Level One…"/>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 Centré">
    <p:spTree>
      <p:nvGrpSpPr>
        <p:cNvPr id="1" name=""/>
        <p:cNvGrpSpPr/>
        <p:nvPr/>
      </p:nvGrpSpPr>
      <p:grpSpPr>
        <a:xfrm>
          <a:off x="0" y="0"/>
          <a:ext cx="0" cy="0"/>
          <a:chOff x="0" y="0"/>
          <a:chExt cx="0" cy="0"/>
        </a:xfrm>
      </p:grpSpPr>
      <p:sp>
        <p:nvSpPr>
          <p:cNvPr id="30" name="Title Text"/>
          <p:cNvSpPr/>
          <p:nvPr>
            <p:ph type="title"/>
          </p:nvPr>
        </p:nvSpPr>
        <p:spPr>
          <a:xfrm>
            <a:off x="1270000" y="3225800"/>
            <a:ext cx="10464800" cy="3302000"/>
          </a:xfrm>
          <a:prstGeom prst="rect">
            <a:avLst/>
          </a:prstGeom>
        </p:spPr>
        <p:txBody>
          <a:bodyPr/>
          <a:lstStyle/>
          <a:p>
            <a:pPr/>
            <a:r>
              <a:t>Title Text</a:t>
            </a:r>
          </a:p>
        </p:txBody>
      </p:sp>
      <p:sp>
        <p:nvSpPr>
          <p:cNvPr id="3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Title Text"/>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75" name="Body Level One…"/>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tif"/><Relationship Id="rId3" Type="http://schemas.openxmlformats.org/officeDocument/2006/relationships/hyperlink" Target="https://fr.wikipedia.org/wiki/Ryder_Cup" TargetMode="External"/><Relationship Id="rId4" Type="http://schemas.openxmlformats.org/officeDocument/2006/relationships/hyperlink" Target="https://fr.wikipedia.org/wiki/28_septembre" TargetMode="External"/><Relationship Id="rId5" Type="http://schemas.openxmlformats.org/officeDocument/2006/relationships/hyperlink" Target="https://fr.wikipedia.org/wiki/30_septembre" TargetMode="External"/><Relationship Id="rId6" Type="http://schemas.openxmlformats.org/officeDocument/2006/relationships/hyperlink" Target="https://fr.wikipedia.org/wiki/Septembre_2012" TargetMode="External"/><Relationship Id="rId7" Type="http://schemas.openxmlformats.org/officeDocument/2006/relationships/hyperlink" Target="https://fr.wikipedia.org/wiki/2012" TargetMode="External"/><Relationship Id="rId8" Type="http://schemas.openxmlformats.org/officeDocument/2006/relationships/hyperlink" Target="https://fr.wikipedia.org/wiki/Medinah" TargetMode="External"/><Relationship Id="rId9" Type="http://schemas.openxmlformats.org/officeDocument/2006/relationships/hyperlink" Target="https://fr.wikipedia.org/wiki/Illinois" TargetMode="External"/><Relationship Id="rId10" Type="http://schemas.openxmlformats.org/officeDocument/2006/relationships/hyperlink" Target="https://fr.wikipedia.org/wiki/%C3%89tats-Unis" TargetMode="External"/><Relationship Id="rId11" Type="http://schemas.openxmlformats.org/officeDocument/2006/relationships/hyperlink" Target="https://fr.wikipedia.org/wiki/Ryder_Cup_2010" TargetMode="External"/><Relationship Id="rId12" Type="http://schemas.openxmlformats.org/officeDocument/2006/relationships/hyperlink" Target="https://fr.wikipedia.org/wiki/Ryder_Cup_1999" TargetMode="Externa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3.jpeg"/><Relationship Id="rId4" Type="http://schemas.openxmlformats.org/officeDocument/2006/relationships/image" Target="../media/image25.png"/><Relationship Id="rId5" Type="http://schemas.openxmlformats.org/officeDocument/2006/relationships/hyperlink" Target="http://conjugaison.lemonde.fr/conjugaison/troisieme-groupe/pleuvoir/" TargetMode="External"/><Relationship Id="rId6" Type="http://schemas.openxmlformats.org/officeDocument/2006/relationships/image" Target="../media/image4.jpeg"/><Relationship Id="rId7" Type="http://schemas.openxmlformats.org/officeDocument/2006/relationships/image" Target="../media/image2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hyperlink" Target="https://fr.wikipedia.org/wiki/Golf" TargetMode="External"/><Relationship Id="rId4" Type="http://schemas.openxmlformats.org/officeDocument/2006/relationships/hyperlink" Target="https://fr.wikipedia.org/wiki/Antiquit%C3%A9" TargetMode="External"/><Relationship Id="rId5" Type="http://schemas.openxmlformats.org/officeDocument/2006/relationships/hyperlink" Target="https://fr.wikipedia.org/wiki/Europe" TargetMode="External"/><Relationship Id="rId6" Type="http://schemas.openxmlformats.org/officeDocument/2006/relationships/hyperlink" Target="https://fr.wikipedia.org/wiki/Pays-Bas" TargetMode="External"/><Relationship Id="rId7" Type="http://schemas.openxmlformats.org/officeDocument/2006/relationships/hyperlink" Target="https://fr.wikipedia.org/wiki/%C3%89cosse" TargetMode="External"/><Relationship Id="rId8" Type="http://schemas.openxmlformats.org/officeDocument/2006/relationships/hyperlink" Target="https://fr.wikipedia.org/wiki/%C3%89tats-Unis" TargetMode="External"/><Relationship Id="rId9" Type="http://schemas.openxmlformats.org/officeDocument/2006/relationships/hyperlink" Target="https://fr.wikipedia.org/wiki/Seconde_Guerre_mondiale" TargetMode="External"/><Relationship Id="rId10" Type="http://schemas.openxmlformats.org/officeDocument/2006/relationships/hyperlink" Target="https://fr.wikipedia.org/wiki/Asie" TargetMode="External"/><Relationship Id="rId11" Type="http://schemas.openxmlformats.org/officeDocument/2006/relationships/hyperlink" Target="https://fr.wikipedia.org/wiki/Am%C3%A9rique_du_Sud" TargetMode="External"/><Relationship Id="rId12" Type="http://schemas.openxmlformats.org/officeDocument/2006/relationships/hyperlink" Target="https://fr.wikipedia.org/wiki/Afrique" TargetMode="External"/><Relationship Id="rId13" Type="http://schemas.openxmlformats.org/officeDocument/2006/relationships/image" Target="../media/image4.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9.tif"/><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0.tif"/><Relationship Id="rId13" Type="http://schemas.openxmlformats.org/officeDocument/2006/relationships/image" Target="../media/image1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tif"/><Relationship Id="rId3" Type="http://schemas.openxmlformats.org/officeDocument/2006/relationships/image" Target="../media/image13.png"/><Relationship Id="rId4" Type="http://schemas.openxmlformats.org/officeDocument/2006/relationships/image" Target="../media/image12.tif"/><Relationship Id="rId5" Type="http://schemas.openxmlformats.org/officeDocument/2006/relationships/image" Target="../media/image14.png"/><Relationship Id="rId6" Type="http://schemas.openxmlformats.org/officeDocument/2006/relationships/image" Target="../media/image13.tif"/><Relationship Id="rId7" Type="http://schemas.openxmlformats.org/officeDocument/2006/relationships/image" Target="../media/image15.png"/><Relationship Id="rId8" Type="http://schemas.openxmlformats.org/officeDocument/2006/relationships/image" Target="../media/image14.tif"/><Relationship Id="rId9" Type="http://schemas.openxmlformats.org/officeDocument/2006/relationships/image" Target="../media/image1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 Id="rId3" Type="http://schemas.openxmlformats.org/officeDocument/2006/relationships/image" Target="../media/image17.png"/><Relationship Id="rId4" Type="http://schemas.openxmlformats.org/officeDocument/2006/relationships/image" Target="../media/image16.tif"/><Relationship Id="rId5" Type="http://schemas.openxmlformats.org/officeDocument/2006/relationships/image" Target="../media/image1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19.png"/><Relationship Id="rId4" Type="http://schemas.openxmlformats.org/officeDocument/2006/relationships/image" Target="../media/image2.jpeg"/><Relationship Id="rId5" Type="http://schemas.openxmlformats.org/officeDocument/2006/relationships/image" Target="../media/image2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pasted-image.tiff" descr="pasted-image.tiff"/>
          <p:cNvPicPr>
            <a:picLocks noChangeAspect="1"/>
          </p:cNvPicPr>
          <p:nvPr/>
        </p:nvPicPr>
        <p:blipFill>
          <a:blip r:embed="rId2">
            <a:extLst/>
          </a:blip>
          <a:stretch>
            <a:fillRect/>
          </a:stretch>
        </p:blipFill>
        <p:spPr>
          <a:xfrm>
            <a:off x="-1239408" y="-79690"/>
            <a:ext cx="14886408" cy="9912980"/>
          </a:xfrm>
          <a:prstGeom prst="rect">
            <a:avLst/>
          </a:prstGeom>
          <a:ln w="12700">
            <a:miter lim="400000"/>
          </a:ln>
        </p:spPr>
      </p:pic>
      <p:sp>
        <p:nvSpPr>
          <p:cNvPr id="120" name="RYDER CUP"/>
          <p:cNvSpPr/>
          <p:nvPr/>
        </p:nvSpPr>
        <p:spPr>
          <a:xfrm>
            <a:off x="5701942" y="3396875"/>
            <a:ext cx="572169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latin typeface="Helvetica"/>
                <a:ea typeface="Helvetica"/>
                <a:cs typeface="Helvetica"/>
                <a:sym typeface="Helvetica"/>
              </a:defRPr>
            </a:lvl1pPr>
          </a:lstStyle>
          <a:p>
            <a:pPr/>
            <a:r>
              <a:t>RYDER CUP </a:t>
            </a:r>
          </a:p>
        </p:txBody>
      </p:sp>
      <p:sp>
        <p:nvSpPr>
          <p:cNvPr id="121" name="Une compétition à dimension internationale"/>
          <p:cNvSpPr/>
          <p:nvPr/>
        </p:nvSpPr>
        <p:spPr>
          <a:xfrm>
            <a:off x="5540538" y="4466470"/>
            <a:ext cx="604450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Helvetica"/>
                <a:ea typeface="Helvetica"/>
                <a:cs typeface="Helvetica"/>
                <a:sym typeface="Helvetica"/>
              </a:defRPr>
            </a:lvl1pPr>
          </a:lstStyle>
          <a:p>
            <a:pPr/>
            <a:r>
              <a:t>Une compétition à dimension internationale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Rectangle"/>
          <p:cNvSpPr/>
          <p:nvPr/>
        </p:nvSpPr>
        <p:spPr>
          <a:xfrm>
            <a:off x="-807853" y="-310289"/>
            <a:ext cx="14108661" cy="11021319"/>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241" name="On en est ou ?"/>
          <p:cNvSpPr/>
          <p:nvPr/>
        </p:nvSpPr>
        <p:spPr>
          <a:xfrm>
            <a:off x="4730638" y="382805"/>
            <a:ext cx="35435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On en est ou ?  </a:t>
            </a:r>
          </a:p>
        </p:txBody>
      </p:sp>
      <p:pic>
        <p:nvPicPr>
          <p:cNvPr id="242" name="Capture d’écran 2017-04-21 à 09.42.27.png" descr="Capture d’écran 2017-04-21 à 09.42.27.png"/>
          <p:cNvPicPr>
            <a:picLocks noChangeAspect="1"/>
          </p:cNvPicPr>
          <p:nvPr/>
        </p:nvPicPr>
        <p:blipFill>
          <a:blip r:embed="rId3">
            <a:extLst/>
          </a:blip>
          <a:stretch>
            <a:fillRect/>
          </a:stretch>
        </p:blipFill>
        <p:spPr>
          <a:xfrm>
            <a:off x="0" y="2204183"/>
            <a:ext cx="13004801" cy="6563361"/>
          </a:xfrm>
          <a:prstGeom prst="rect">
            <a:avLst/>
          </a:prstGeom>
          <a:ln w="12700">
            <a:miter lim="400000"/>
          </a:ln>
        </p:spPr>
      </p:pic>
      <p:sp>
        <p:nvSpPr>
          <p:cNvPr id="243" name="Rectangle"/>
          <p:cNvSpPr/>
          <p:nvPr/>
        </p:nvSpPr>
        <p:spPr>
          <a:xfrm>
            <a:off x="-3667" y="8717389"/>
            <a:ext cx="13645676" cy="1738058"/>
          </a:xfrm>
          <a:prstGeom prst="rect">
            <a:avLst/>
          </a:prstGeom>
          <a:solidFill>
            <a:srgbClr val="FFFFFF"/>
          </a:solid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Le miracle de Medinah"/>
          <p:cNvSpPr/>
          <p:nvPr/>
        </p:nvSpPr>
        <p:spPr>
          <a:xfrm>
            <a:off x="3879081" y="382805"/>
            <a:ext cx="524663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b="1">
                <a:latin typeface="Helvetica"/>
                <a:ea typeface="Helvetica"/>
                <a:cs typeface="Helvetica"/>
                <a:sym typeface="Helvetica"/>
              </a:defRPr>
            </a:pPr>
            <a:r>
              <a:t>Le miracle de Medinah</a:t>
            </a:r>
          </a:p>
        </p:txBody>
      </p:sp>
      <p:pic>
        <p:nvPicPr>
          <p:cNvPr id="246" name="pasted-image.tiff" descr="pasted-image.tiff"/>
          <p:cNvPicPr>
            <a:picLocks noChangeAspect="1"/>
          </p:cNvPicPr>
          <p:nvPr/>
        </p:nvPicPr>
        <p:blipFill>
          <a:blip r:embed="rId2">
            <a:extLst/>
          </a:blip>
          <a:stretch>
            <a:fillRect/>
          </a:stretch>
        </p:blipFill>
        <p:spPr>
          <a:xfrm>
            <a:off x="8676913" y="3240218"/>
            <a:ext cx="3185561" cy="3273164"/>
          </a:xfrm>
          <a:prstGeom prst="rect">
            <a:avLst/>
          </a:prstGeom>
          <a:ln w="12700">
            <a:miter lim="400000"/>
          </a:ln>
        </p:spPr>
      </p:pic>
      <p:sp>
        <p:nvSpPr>
          <p:cNvPr id="247" name="La 39e édition de la Ryder Cup se dispute du 28 septembre au 30 septembre 2012 sur le golf du Medinah Country Club de Medinah, Illinois aux États-Unis.…"/>
          <p:cNvSpPr/>
          <p:nvPr/>
        </p:nvSpPr>
        <p:spPr>
          <a:xfrm>
            <a:off x="747778" y="2203449"/>
            <a:ext cx="6737778" cy="534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5900"/>
              </a:lnSpc>
              <a:spcBef>
                <a:spcPts val="700"/>
              </a:spcBef>
              <a:defRPr sz="1800">
                <a:latin typeface="Helvetica"/>
                <a:ea typeface="Helvetica"/>
                <a:cs typeface="Helvetica"/>
                <a:sym typeface="Helvetica"/>
              </a:defRPr>
            </a:pPr>
            <a:r>
              <a:t>La </a:t>
            </a:r>
            <a:r>
              <a:rPr b="1" sz="3600">
                <a:solidFill>
                  <a:schemeClr val="accent2"/>
                </a:solidFill>
              </a:rPr>
              <a:t>39</a:t>
            </a:r>
            <a:r>
              <a:rPr b="1" baseline="31999" sz="3600">
                <a:solidFill>
                  <a:schemeClr val="accent2"/>
                </a:solidFill>
              </a:rPr>
              <a:t>e</a:t>
            </a:r>
            <a:r>
              <a:rPr b="1">
                <a:solidFill>
                  <a:schemeClr val="accent2"/>
                </a:solidFill>
              </a:rPr>
              <a:t> édition de la </a:t>
            </a:r>
            <a:r>
              <a:rPr b="1">
                <a:solidFill>
                  <a:schemeClr val="accent2"/>
                </a:solidFill>
                <a:hlinkClick r:id="rId3" invalidUrl="" action="" tgtFrame="" tooltip="" history="1" highlightClick="0" endSnd="0"/>
              </a:rPr>
              <a:t>Ryder Cup</a:t>
            </a:r>
            <a:r>
              <a:rPr>
                <a:solidFill>
                  <a:schemeClr val="accent2"/>
                </a:solidFill>
              </a:rPr>
              <a:t> </a:t>
            </a:r>
            <a:r>
              <a:t>se dispute du </a:t>
            </a:r>
            <a:r>
              <a:rPr>
                <a:hlinkClick r:id="rId4" invalidUrl="" action="" tgtFrame="" tooltip="" history="1" highlightClick="0" endSnd="0"/>
              </a:rPr>
              <a:t>28 septembre</a:t>
            </a:r>
            <a:r>
              <a:t> au </a:t>
            </a:r>
            <a:r>
              <a:rPr>
                <a:hlinkClick r:id="rId5" invalidUrl="" action="" tgtFrame="" tooltip="" history="1" highlightClick="0" endSnd="0"/>
              </a:rPr>
              <a:t>30</a:t>
            </a:r>
            <a:r>
              <a:t> </a:t>
            </a:r>
            <a:r>
              <a:rPr>
                <a:hlinkClick r:id="rId6" invalidUrl="" action="" tgtFrame="" tooltip="" history="1" highlightClick="0" endSnd="0"/>
              </a:rPr>
              <a:t>septembre</a:t>
            </a:r>
            <a:r>
              <a:t> </a:t>
            </a:r>
            <a:r>
              <a:rPr>
                <a:hlinkClick r:id="rId7" invalidUrl="" action="" tgtFrame="" tooltip="" history="1" highlightClick="0" endSnd="0"/>
              </a:rPr>
              <a:t>2012</a:t>
            </a:r>
            <a:r>
              <a:t> sur le golf du Medinah Country Club de </a:t>
            </a:r>
            <a:r>
              <a:rPr>
                <a:hlinkClick r:id="rId8" invalidUrl="" action="" tgtFrame="" tooltip="" history="1" highlightClick="0" endSnd="0"/>
              </a:rPr>
              <a:t>Medinah</a:t>
            </a:r>
            <a:r>
              <a:t>, </a:t>
            </a:r>
            <a:r>
              <a:rPr>
                <a:hlinkClick r:id="rId9" invalidUrl="" action="" tgtFrame="" tooltip="" history="1" highlightClick="0" endSnd="0"/>
              </a:rPr>
              <a:t>Illinois</a:t>
            </a:r>
            <a:r>
              <a:t> aux </a:t>
            </a:r>
            <a:r>
              <a:rPr>
                <a:hlinkClick r:id="rId10" invalidUrl="" action="" tgtFrame="" tooltip="" history="1" highlightClick="0" endSnd="0"/>
              </a:rPr>
              <a:t>États-Unis</a:t>
            </a:r>
            <a:r>
              <a:t>.</a:t>
            </a:r>
          </a:p>
          <a:p>
            <a:pPr algn="l" defTabSz="457200">
              <a:lnSpc>
                <a:spcPts val="3700"/>
              </a:lnSpc>
              <a:spcBef>
                <a:spcPts val="700"/>
              </a:spcBef>
              <a:defRPr sz="1800">
                <a:latin typeface="Helvetica"/>
                <a:ea typeface="Helvetica"/>
                <a:cs typeface="Helvetica"/>
                <a:sym typeface="Helvetica"/>
              </a:defRPr>
            </a:pPr>
          </a:p>
          <a:p>
            <a:pPr algn="l" defTabSz="457200">
              <a:lnSpc>
                <a:spcPts val="5900"/>
              </a:lnSpc>
              <a:spcBef>
                <a:spcPts val="700"/>
              </a:spcBef>
              <a:defRPr sz="1800">
                <a:latin typeface="Helvetica"/>
                <a:ea typeface="Helvetica"/>
                <a:cs typeface="Helvetica"/>
                <a:sym typeface="Helvetica"/>
              </a:defRPr>
            </a:pPr>
            <a:r>
              <a:t>L'équipe d’</a:t>
            </a:r>
            <a:r>
              <a:rPr b="1" sz="3600">
                <a:solidFill>
                  <a:schemeClr val="accent1">
                    <a:hueOff val="47394"/>
                    <a:satOff val="-25753"/>
                    <a:lumOff val="-7544"/>
                  </a:schemeClr>
                </a:solidFill>
              </a:rPr>
              <a:t>Europe</a:t>
            </a:r>
            <a:r>
              <a:t> est la détentrice du trophée après sa victoire lors de l'</a:t>
            </a:r>
            <a:r>
              <a:rPr>
                <a:hlinkClick r:id="rId11" invalidUrl="" action="" tgtFrame="" tooltip="" history="1" highlightClick="0" endSnd="0"/>
              </a:rPr>
              <a:t>édition 2010</a:t>
            </a:r>
            <a:r>
              <a:t> sur le score de 14½ à 13½.</a:t>
            </a:r>
          </a:p>
          <a:p>
            <a:pPr algn="l" defTabSz="457200">
              <a:lnSpc>
                <a:spcPts val="3700"/>
              </a:lnSpc>
              <a:spcBef>
                <a:spcPts val="700"/>
              </a:spcBef>
              <a:defRPr sz="1800">
                <a:latin typeface="Helvetica"/>
                <a:ea typeface="Helvetica"/>
                <a:cs typeface="Helvetica"/>
                <a:sym typeface="Helvetica"/>
              </a:defRPr>
            </a:pPr>
          </a:p>
          <a:p>
            <a:pPr algn="l" defTabSz="457200">
              <a:lnSpc>
                <a:spcPts val="4400"/>
              </a:lnSpc>
              <a:spcBef>
                <a:spcPts val="700"/>
              </a:spcBef>
              <a:defRPr sz="1800">
                <a:latin typeface="Helvetica"/>
                <a:ea typeface="Helvetica"/>
                <a:cs typeface="Helvetica"/>
                <a:sym typeface="Helvetica"/>
              </a:defRPr>
            </a:pPr>
            <a:r>
              <a:t>L'Europe, après avoir été </a:t>
            </a:r>
            <a:r>
              <a:rPr b="1" sz="2400"/>
              <a:t>menée de quatre points</a:t>
            </a:r>
            <a:r>
              <a:t> avant le début des simples, réussit le </a:t>
            </a:r>
            <a:r>
              <a:rPr b="1" sz="2400">
                <a:solidFill>
                  <a:schemeClr val="accent5"/>
                </a:solidFill>
              </a:rPr>
              <a:t>retour le plus important</a:t>
            </a:r>
            <a:r>
              <a:t> avec celui réalisé par les Américains lors de l'</a:t>
            </a:r>
            <a:r>
              <a:rPr>
                <a:hlinkClick r:id="rId12" invalidUrl="" action="" tgtFrame="" tooltip="" history="1" highlightClick="0" endSnd="0"/>
              </a:rPr>
              <a:t>édition de 1999</a:t>
            </a:r>
            <a:r>
              <a:t>, record de la Ryder Cup avec huit points et demi réussis lors des simples, pour </a:t>
            </a:r>
            <a:r>
              <a:rPr b="1" sz="2400">
                <a:solidFill>
                  <a:schemeClr val="accent2"/>
                </a:solidFill>
              </a:rPr>
              <a:t>s'imposer 14½ à 13½</a:t>
            </a:r>
            <a:r>
              <a:t>, conservant ainsi le trophée.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icon (2).png" descr="icon (2).png"/>
          <p:cNvPicPr>
            <a:picLocks noChangeAspect="1"/>
          </p:cNvPicPr>
          <p:nvPr/>
        </p:nvPicPr>
        <p:blipFill>
          <a:blip r:embed="rId2">
            <a:alphaModFix amt="13766"/>
            <a:extLst/>
          </a:blip>
          <a:stretch>
            <a:fillRect/>
          </a:stretch>
        </p:blipFill>
        <p:spPr>
          <a:xfrm flipH="1" rot="10800000">
            <a:off x="4967578" y="2011064"/>
            <a:ext cx="1978055" cy="1978055"/>
          </a:xfrm>
          <a:prstGeom prst="rect">
            <a:avLst/>
          </a:prstGeom>
          <a:ln w="12700">
            <a:miter lim="400000"/>
          </a:ln>
        </p:spPr>
      </p:pic>
      <p:sp>
        <p:nvSpPr>
          <p:cNvPr id="250" name="Les valeurs, l’ambiance"/>
          <p:cNvSpPr/>
          <p:nvPr/>
        </p:nvSpPr>
        <p:spPr>
          <a:xfrm>
            <a:off x="3764222" y="382805"/>
            <a:ext cx="54763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b="1">
                <a:latin typeface="Helvetica"/>
                <a:ea typeface="Helvetica"/>
                <a:cs typeface="Helvetica"/>
                <a:sym typeface="Helvetica"/>
              </a:defRPr>
            </a:pPr>
            <a:r>
              <a:t>Les valeurs, l’ambiance</a:t>
            </a:r>
          </a:p>
        </p:txBody>
      </p:sp>
      <p:sp>
        <p:nvSpPr>
          <p:cNvPr id="251" name="Une fois que la balle est lancée, ça crie dans tous les sens, c'est un truc de fou."/>
          <p:cNvSpPr/>
          <p:nvPr/>
        </p:nvSpPr>
        <p:spPr>
          <a:xfrm>
            <a:off x="4894278" y="3251974"/>
            <a:ext cx="6513237"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vl1pPr>
          </a:lstStyle>
          <a:p>
            <a:pPr/>
            <a:r>
              <a:t>Une fois que la balle est lancée, ça crie dans tous les sens, c'est un truc de fou. </a:t>
            </a:r>
          </a:p>
        </p:txBody>
      </p:sp>
      <p:grpSp>
        <p:nvGrpSpPr>
          <p:cNvPr id="254" name="pasted-image.jpeg"/>
          <p:cNvGrpSpPr/>
          <p:nvPr/>
        </p:nvGrpSpPr>
        <p:grpSpPr>
          <a:xfrm>
            <a:off x="1760963" y="1835924"/>
            <a:ext cx="2578101" cy="3822701"/>
            <a:chOff x="0" y="0"/>
            <a:chExt cx="2578100" cy="3822700"/>
          </a:xfrm>
        </p:grpSpPr>
        <p:pic>
          <p:nvPicPr>
            <p:cNvPr id="253" name="pasted-image.jpeg" descr="pasted-image.jpeg"/>
            <p:cNvPicPr>
              <a:picLocks noChangeAspect="1"/>
            </p:cNvPicPr>
            <p:nvPr/>
          </p:nvPicPr>
          <p:blipFill>
            <a:blip r:embed="rId3">
              <a:extLst/>
            </a:blip>
            <a:stretch>
              <a:fillRect/>
            </a:stretch>
          </p:blipFill>
          <p:spPr>
            <a:xfrm>
              <a:off x="127000" y="88900"/>
              <a:ext cx="2324100" cy="3492500"/>
            </a:xfrm>
            <a:prstGeom prst="rect">
              <a:avLst/>
            </a:prstGeom>
            <a:ln>
              <a:noFill/>
            </a:ln>
            <a:effectLst/>
          </p:spPr>
        </p:pic>
        <p:pic>
          <p:nvPicPr>
            <p:cNvPr id="252" name="pasted-image.jpeg" descr="pasted-image.jpeg"/>
            <p:cNvPicPr>
              <a:picLocks noChangeAspect="0"/>
            </p:cNvPicPr>
            <p:nvPr/>
          </p:nvPicPr>
          <p:blipFill>
            <a:blip r:embed="rId4">
              <a:extLst/>
            </a:blip>
            <a:stretch>
              <a:fillRect/>
            </a:stretch>
          </p:blipFill>
          <p:spPr>
            <a:xfrm>
              <a:off x="0" y="0"/>
              <a:ext cx="2578100" cy="3822700"/>
            </a:xfrm>
            <a:prstGeom prst="rect">
              <a:avLst/>
            </a:prstGeom>
            <a:effectLst/>
          </p:spPr>
        </p:pic>
      </p:grpSp>
      <p:sp>
        <p:nvSpPr>
          <p:cNvPr id="255" name="Les gens hurlent, chantent, c'est du délire. Il peut pleuvoir de 6h30 à 18h30, les gens ne bougent pas."/>
          <p:cNvSpPr/>
          <p:nvPr/>
        </p:nvSpPr>
        <p:spPr>
          <a:xfrm>
            <a:off x="3518958" y="6805083"/>
            <a:ext cx="5408084"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200"/>
              </a:spcBef>
              <a:defRPr sz="2400"/>
            </a:pPr>
            <a:r>
              <a:t>Les gens hurlent, chantent, c'est du délire. Il peut </a:t>
            </a:r>
            <a:r>
              <a:rPr>
                <a:hlinkClick r:id="rId5" invalidUrl="" action="" tgtFrame="" tooltip="" history="1" highlightClick="0" endSnd="0"/>
              </a:rPr>
              <a:t>pleuvoir</a:t>
            </a:r>
            <a:r>
              <a:t> de 6h30 à 18h30, les gens ne bougent pas. </a:t>
            </a:r>
          </a:p>
        </p:txBody>
      </p:sp>
      <p:grpSp>
        <p:nvGrpSpPr>
          <p:cNvPr id="258" name="pasted-image.jpeg"/>
          <p:cNvGrpSpPr/>
          <p:nvPr/>
        </p:nvGrpSpPr>
        <p:grpSpPr>
          <a:xfrm>
            <a:off x="9006416" y="5630333"/>
            <a:ext cx="2781301" cy="3556001"/>
            <a:chOff x="0" y="0"/>
            <a:chExt cx="2781300" cy="3556000"/>
          </a:xfrm>
        </p:grpSpPr>
        <p:pic>
          <p:nvPicPr>
            <p:cNvPr id="257" name="pasted-image.jpeg" descr="pasted-image.jpeg"/>
            <p:cNvPicPr>
              <a:picLocks noChangeAspect="1"/>
            </p:cNvPicPr>
            <p:nvPr/>
          </p:nvPicPr>
          <p:blipFill>
            <a:blip r:embed="rId6">
              <a:extLst/>
            </a:blip>
            <a:stretch>
              <a:fillRect/>
            </a:stretch>
          </p:blipFill>
          <p:spPr>
            <a:xfrm>
              <a:off x="127000" y="88900"/>
              <a:ext cx="2527300" cy="3225800"/>
            </a:xfrm>
            <a:prstGeom prst="rect">
              <a:avLst/>
            </a:prstGeom>
            <a:ln>
              <a:noFill/>
            </a:ln>
            <a:effectLst/>
          </p:spPr>
        </p:pic>
        <p:pic>
          <p:nvPicPr>
            <p:cNvPr id="256" name="pasted-image.jpeg" descr="pasted-image.jpeg"/>
            <p:cNvPicPr>
              <a:picLocks noChangeAspect="0"/>
            </p:cNvPicPr>
            <p:nvPr/>
          </p:nvPicPr>
          <p:blipFill>
            <a:blip r:embed="rId7">
              <a:extLst/>
            </a:blip>
            <a:stretch>
              <a:fillRect/>
            </a:stretch>
          </p:blipFill>
          <p:spPr>
            <a:xfrm>
              <a:off x="0" y="0"/>
              <a:ext cx="2781300" cy="3556000"/>
            </a:xfrm>
            <a:prstGeom prst="rect">
              <a:avLst/>
            </a:prstGeom>
            <a:effectLst/>
          </p:spPr>
        </p:pic>
      </p:grpSp>
      <p:sp>
        <p:nvSpPr>
          <p:cNvPr id="259" name="Thomas Levet"/>
          <p:cNvSpPr/>
          <p:nvPr/>
        </p:nvSpPr>
        <p:spPr>
          <a:xfrm>
            <a:off x="4913237" y="2809591"/>
            <a:ext cx="165143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Helvetica"/>
                <a:ea typeface="Helvetica"/>
                <a:cs typeface="Helvetica"/>
                <a:sym typeface="Helvetica"/>
              </a:defRPr>
            </a:lvl1pPr>
          </a:lstStyle>
          <a:p>
            <a:pPr/>
            <a:r>
              <a:t>Thomas Levet</a:t>
            </a:r>
          </a:p>
        </p:txBody>
      </p:sp>
      <p:sp>
        <p:nvSpPr>
          <p:cNvPr id="260" name="Jean Van de Velde"/>
          <p:cNvSpPr/>
          <p:nvPr/>
        </p:nvSpPr>
        <p:spPr>
          <a:xfrm>
            <a:off x="6390495" y="6357363"/>
            <a:ext cx="209680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Helvetica"/>
                <a:ea typeface="Helvetica"/>
                <a:cs typeface="Helvetica"/>
                <a:sym typeface="Helvetica"/>
              </a:defRPr>
            </a:lvl1pPr>
          </a:lstStyle>
          <a:p>
            <a:pPr/>
            <a:r>
              <a:t>Jean Van de Velde</a:t>
            </a:r>
          </a:p>
        </p:txBody>
      </p:sp>
      <p:pic>
        <p:nvPicPr>
          <p:cNvPr id="261" name="icon (2).png" descr="icon (2).png"/>
          <p:cNvPicPr>
            <a:picLocks noChangeAspect="1"/>
          </p:cNvPicPr>
          <p:nvPr/>
        </p:nvPicPr>
        <p:blipFill>
          <a:blip r:embed="rId2">
            <a:alphaModFix amt="13766"/>
            <a:extLst/>
          </a:blip>
          <a:stretch>
            <a:fillRect/>
          </a:stretch>
        </p:blipFill>
        <p:spPr>
          <a:xfrm rot="10800000">
            <a:off x="6449869" y="6000784"/>
            <a:ext cx="1978055" cy="197805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sticker-balle-de-golf.jpg" descr="sticker-balle-de-golf.jpg"/>
          <p:cNvPicPr>
            <a:picLocks noChangeAspect="1"/>
          </p:cNvPicPr>
          <p:nvPr/>
        </p:nvPicPr>
        <p:blipFill>
          <a:blip r:embed="rId2">
            <a:extLst/>
          </a:blip>
          <a:stretch>
            <a:fillRect/>
          </a:stretch>
        </p:blipFill>
        <p:spPr>
          <a:xfrm>
            <a:off x="2692400" y="1066800"/>
            <a:ext cx="7620000" cy="7620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Qu’est ce que c’est ?"/>
          <p:cNvSpPr/>
          <p:nvPr/>
        </p:nvSpPr>
        <p:spPr>
          <a:xfrm>
            <a:off x="4094956" y="382805"/>
            <a:ext cx="48148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Qu’est ce que c’est ? </a:t>
            </a:r>
          </a:p>
        </p:txBody>
      </p:sp>
      <p:sp>
        <p:nvSpPr>
          <p:cNvPr id="124" name="Trophée de golf…"/>
          <p:cNvSpPr/>
          <p:nvPr/>
        </p:nvSpPr>
        <p:spPr>
          <a:xfrm>
            <a:off x="486618" y="2352813"/>
            <a:ext cx="7694603" cy="5047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lnSpc>
                <a:spcPct val="120000"/>
              </a:lnSpc>
              <a:buSzPct val="75000"/>
              <a:buChar char="•"/>
              <a:defRPr sz="3200">
                <a:latin typeface="Arial"/>
                <a:ea typeface="Arial"/>
                <a:cs typeface="Arial"/>
                <a:sym typeface="Arial"/>
              </a:defRPr>
            </a:pPr>
            <a:r>
              <a:t>Trophée de </a:t>
            </a:r>
            <a:r>
              <a:rPr b="1">
                <a:solidFill>
                  <a:schemeClr val="accent2">
                    <a:hueOff val="-554920"/>
                    <a:satOff val="-21482"/>
                    <a:lumOff val="-6228"/>
                  </a:schemeClr>
                </a:solidFill>
              </a:rPr>
              <a:t>golf</a:t>
            </a:r>
            <a:r>
              <a:rPr b="1">
                <a:solidFill>
                  <a:schemeClr val="accent5"/>
                </a:solidFill>
              </a:rPr>
              <a:t> </a:t>
            </a:r>
            <a:endParaRPr b="1">
              <a:solidFill>
                <a:schemeClr val="accent5"/>
              </a:solidFill>
            </a:endParaRPr>
          </a:p>
          <a:p>
            <a:pPr marL="444500" indent="-444500" algn="l">
              <a:lnSpc>
                <a:spcPct val="120000"/>
              </a:lnSpc>
              <a:buSzPct val="75000"/>
              <a:buChar char="•"/>
              <a:defRPr sz="3200">
                <a:latin typeface="Arial"/>
                <a:ea typeface="Arial"/>
                <a:cs typeface="Arial"/>
                <a:sym typeface="Arial"/>
              </a:defRPr>
            </a:pPr>
            <a:endParaRPr b="1">
              <a:solidFill>
                <a:schemeClr val="accent5"/>
              </a:solidFill>
            </a:endParaRPr>
          </a:p>
          <a:p>
            <a:pPr marL="444500" indent="-444500" algn="l">
              <a:lnSpc>
                <a:spcPct val="120000"/>
              </a:lnSpc>
              <a:buSzPct val="75000"/>
              <a:buChar char="•"/>
              <a:defRPr sz="3200">
                <a:latin typeface="Arial"/>
                <a:ea typeface="Arial"/>
                <a:cs typeface="Arial"/>
                <a:sym typeface="Arial"/>
              </a:defRPr>
            </a:pPr>
            <a:r>
              <a:t>Créé en </a:t>
            </a:r>
            <a:r>
              <a:rPr b="1"/>
              <a:t>1927</a:t>
            </a:r>
            <a:endParaRPr b="1"/>
          </a:p>
          <a:p>
            <a:pPr marL="444500" indent="-444500" algn="l">
              <a:lnSpc>
                <a:spcPct val="120000"/>
              </a:lnSpc>
              <a:buSzPct val="75000"/>
              <a:buChar char="•"/>
              <a:defRPr sz="3200">
                <a:latin typeface="Arial"/>
                <a:ea typeface="Arial"/>
                <a:cs typeface="Arial"/>
                <a:sym typeface="Arial"/>
              </a:defRPr>
            </a:pPr>
          </a:p>
          <a:p>
            <a:pPr marL="444500" indent="-444500" algn="l">
              <a:lnSpc>
                <a:spcPct val="120000"/>
              </a:lnSpc>
              <a:buSzPct val="75000"/>
              <a:buChar char="•"/>
              <a:defRPr sz="3200">
                <a:latin typeface="Arial"/>
                <a:ea typeface="Arial"/>
                <a:cs typeface="Arial"/>
                <a:sym typeface="Arial"/>
              </a:defRPr>
            </a:pPr>
            <a:r>
              <a:t>Légué par </a:t>
            </a:r>
            <a:r>
              <a:rPr b="1"/>
              <a:t>Samuel Ryder</a:t>
            </a:r>
            <a:endParaRPr b="1"/>
          </a:p>
          <a:p>
            <a:pPr algn="l">
              <a:lnSpc>
                <a:spcPct val="120000"/>
              </a:lnSpc>
              <a:defRPr sz="3200">
                <a:latin typeface="Arial"/>
                <a:ea typeface="Arial"/>
                <a:cs typeface="Arial"/>
                <a:sym typeface="Arial"/>
              </a:defRPr>
            </a:pPr>
          </a:p>
          <a:p>
            <a:pPr marL="444500" indent="-444500" algn="l">
              <a:lnSpc>
                <a:spcPct val="120000"/>
              </a:lnSpc>
              <a:buSzPct val="75000"/>
              <a:buChar char="•"/>
              <a:defRPr sz="3200">
                <a:latin typeface="Arial"/>
                <a:ea typeface="Arial"/>
                <a:cs typeface="Arial"/>
                <a:sym typeface="Arial"/>
              </a:defRPr>
            </a:pPr>
            <a:r>
              <a:t>Tout les </a:t>
            </a:r>
            <a:r>
              <a:rPr b="1"/>
              <a:t>deux</a:t>
            </a:r>
            <a:r>
              <a:t> ans </a:t>
            </a:r>
          </a:p>
          <a:p>
            <a:pPr marL="444500" indent="-444500" algn="l">
              <a:lnSpc>
                <a:spcPct val="120000"/>
              </a:lnSpc>
              <a:buSzPct val="75000"/>
              <a:buChar char="•"/>
              <a:defRPr sz="3200">
                <a:latin typeface="Arial"/>
                <a:ea typeface="Arial"/>
                <a:cs typeface="Arial"/>
                <a:sym typeface="Arial"/>
              </a:defRPr>
            </a:pPr>
          </a:p>
          <a:p>
            <a:pPr marL="444500" indent="-444500" algn="l">
              <a:lnSpc>
                <a:spcPct val="120000"/>
              </a:lnSpc>
              <a:buSzPct val="75000"/>
              <a:buChar char="•"/>
              <a:defRPr sz="3200">
                <a:latin typeface="Arial"/>
                <a:ea typeface="Arial"/>
                <a:cs typeface="Arial"/>
                <a:sym typeface="Arial"/>
              </a:defRPr>
            </a:pPr>
            <a:r>
              <a:t>Oppose l’</a:t>
            </a:r>
            <a:r>
              <a:rPr b="1">
                <a:solidFill>
                  <a:schemeClr val="accent1">
                    <a:hueOff val="47394"/>
                    <a:satOff val="-25753"/>
                    <a:lumOff val="-7544"/>
                  </a:schemeClr>
                </a:solidFill>
              </a:rPr>
              <a:t>Europe</a:t>
            </a:r>
            <a:r>
              <a:t> et les </a:t>
            </a:r>
            <a:r>
              <a:rPr b="1">
                <a:solidFill>
                  <a:schemeClr val="accent5"/>
                </a:solidFill>
              </a:rPr>
              <a:t>Etats Unis</a:t>
            </a:r>
            <a:r>
              <a:rPr>
                <a:solidFill>
                  <a:schemeClr val="accent5"/>
                </a:solidFill>
              </a:rPr>
              <a:t> </a:t>
            </a:r>
          </a:p>
        </p:txBody>
      </p:sp>
      <p:grpSp>
        <p:nvGrpSpPr>
          <p:cNvPr id="127" name="pasted-image.tiff"/>
          <p:cNvGrpSpPr/>
          <p:nvPr/>
        </p:nvGrpSpPr>
        <p:grpSpPr>
          <a:xfrm>
            <a:off x="6725703" y="2321963"/>
            <a:ext cx="5932538" cy="4021249"/>
            <a:chOff x="0" y="0"/>
            <a:chExt cx="5932536" cy="4021248"/>
          </a:xfrm>
        </p:grpSpPr>
        <p:pic>
          <p:nvPicPr>
            <p:cNvPr id="126" name="pasted-image.tiff" descr="pasted-image.tiff"/>
            <p:cNvPicPr>
              <a:picLocks noChangeAspect="1"/>
            </p:cNvPicPr>
            <p:nvPr/>
          </p:nvPicPr>
          <p:blipFill>
            <a:blip r:embed="rId2">
              <a:extLst/>
            </a:blip>
            <a:stretch>
              <a:fillRect/>
            </a:stretch>
          </p:blipFill>
          <p:spPr>
            <a:xfrm>
              <a:off x="127000" y="88900"/>
              <a:ext cx="5678537" cy="3691049"/>
            </a:xfrm>
            <a:prstGeom prst="rect">
              <a:avLst/>
            </a:prstGeom>
            <a:ln>
              <a:noFill/>
            </a:ln>
            <a:effectLst/>
          </p:spPr>
        </p:pic>
        <p:pic>
          <p:nvPicPr>
            <p:cNvPr id="125" name="pasted-image.tiff" descr="pasted-image.tiff"/>
            <p:cNvPicPr>
              <a:picLocks noChangeAspect="0"/>
            </p:cNvPicPr>
            <p:nvPr/>
          </p:nvPicPr>
          <p:blipFill>
            <a:blip r:embed="rId3">
              <a:extLst/>
            </a:blip>
            <a:stretch>
              <a:fillRect/>
            </a:stretch>
          </p:blipFill>
          <p:spPr>
            <a:xfrm>
              <a:off x="0" y="0"/>
              <a:ext cx="5932537" cy="4021249"/>
            </a:xfrm>
            <a:prstGeom prst="rect">
              <a:avLst/>
            </a:prstGeom>
            <a:effectLst/>
          </p:spPr>
        </p:pic>
      </p:grpSp>
      <p:sp>
        <p:nvSpPr>
          <p:cNvPr id="128" name="Samuel Ryder"/>
          <p:cNvSpPr/>
          <p:nvPr/>
        </p:nvSpPr>
        <p:spPr>
          <a:xfrm>
            <a:off x="9088855" y="6266896"/>
            <a:ext cx="1206234" cy="28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53585F"/>
                </a:solidFill>
                <a:latin typeface="Arial"/>
                <a:ea typeface="Arial"/>
                <a:cs typeface="Arial"/>
                <a:sym typeface="Arial"/>
              </a:defRPr>
            </a:lvl1pPr>
          </a:lstStyle>
          <a:p>
            <a:pPr/>
            <a:r>
              <a:t>Samuel Ryder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Vous avez dit golf  ?"/>
          <p:cNvSpPr/>
          <p:nvPr/>
        </p:nvSpPr>
        <p:spPr>
          <a:xfrm>
            <a:off x="4188606" y="382805"/>
            <a:ext cx="46275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Vous avez dit golf  ? </a:t>
            </a:r>
          </a:p>
        </p:txBody>
      </p:sp>
      <p:sp>
        <p:nvSpPr>
          <p:cNvPr id="131" name="Sport de précision…"/>
          <p:cNvSpPr/>
          <p:nvPr/>
        </p:nvSpPr>
        <p:spPr>
          <a:xfrm>
            <a:off x="6149324" y="1674826"/>
            <a:ext cx="6065767" cy="50479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lnSpc>
                <a:spcPct val="120000"/>
              </a:lnSpc>
              <a:buSzPct val="75000"/>
              <a:buChar char="•"/>
              <a:defRPr sz="3200">
                <a:latin typeface="Arial"/>
                <a:ea typeface="Arial"/>
                <a:cs typeface="Arial"/>
                <a:sym typeface="Arial"/>
              </a:defRPr>
            </a:pPr>
            <a:r>
              <a:t>Sport de </a:t>
            </a:r>
            <a:r>
              <a:rPr>
                <a:solidFill>
                  <a:srgbClr val="A6AAA9"/>
                </a:solidFill>
              </a:rPr>
              <a:t>précision</a:t>
            </a:r>
            <a:r>
              <a:t> </a:t>
            </a:r>
          </a:p>
          <a:p>
            <a:pPr algn="l">
              <a:lnSpc>
                <a:spcPct val="120000"/>
              </a:lnSpc>
              <a:defRPr sz="3200">
                <a:latin typeface="Arial"/>
                <a:ea typeface="Arial"/>
                <a:cs typeface="Arial"/>
                <a:sym typeface="Arial"/>
              </a:defRPr>
            </a:pPr>
          </a:p>
          <a:p>
            <a:pPr marL="444500" indent="-444500" algn="l">
              <a:lnSpc>
                <a:spcPct val="120000"/>
              </a:lnSpc>
              <a:buSzPct val="75000"/>
              <a:buChar char="•"/>
              <a:defRPr sz="3200">
                <a:solidFill>
                  <a:schemeClr val="accent2"/>
                </a:solidFill>
                <a:latin typeface="Arial"/>
                <a:ea typeface="Arial"/>
                <a:cs typeface="Arial"/>
                <a:sym typeface="Arial"/>
              </a:defRPr>
            </a:pPr>
            <a:r>
              <a:t>Plein air</a:t>
            </a:r>
          </a:p>
          <a:p>
            <a:pPr marL="444500" indent="-444500" algn="l">
              <a:lnSpc>
                <a:spcPct val="120000"/>
              </a:lnSpc>
              <a:buSzPct val="75000"/>
              <a:buChar char="•"/>
              <a:defRPr sz="3200">
                <a:latin typeface="Arial"/>
                <a:ea typeface="Arial"/>
                <a:cs typeface="Arial"/>
                <a:sym typeface="Arial"/>
              </a:defRPr>
            </a:pPr>
          </a:p>
          <a:p>
            <a:pPr marL="444500" indent="-444500" algn="l">
              <a:lnSpc>
                <a:spcPct val="120000"/>
              </a:lnSpc>
              <a:buSzPct val="75000"/>
              <a:buChar char="•"/>
              <a:defRPr sz="3200">
                <a:latin typeface="Arial"/>
                <a:ea typeface="Arial"/>
                <a:cs typeface="Arial"/>
                <a:sym typeface="Arial"/>
              </a:defRPr>
            </a:pPr>
            <a:r>
              <a:rPr>
                <a:solidFill>
                  <a:schemeClr val="accent5"/>
                </a:solidFill>
              </a:rPr>
              <a:t>Moins</a:t>
            </a:r>
            <a:r>
              <a:t> de coups possible sur un parcours </a:t>
            </a:r>
          </a:p>
          <a:p>
            <a:pPr algn="l">
              <a:lnSpc>
                <a:spcPct val="120000"/>
              </a:lnSpc>
              <a:defRPr sz="3200">
                <a:latin typeface="Arial"/>
                <a:ea typeface="Arial"/>
                <a:cs typeface="Arial"/>
                <a:sym typeface="Arial"/>
              </a:defRPr>
            </a:pPr>
          </a:p>
          <a:p>
            <a:pPr marL="444500" indent="-444500" algn="l">
              <a:lnSpc>
                <a:spcPct val="120000"/>
              </a:lnSpc>
              <a:buSzPct val="75000"/>
              <a:buChar char="•"/>
              <a:defRPr sz="3200">
                <a:latin typeface="Arial"/>
                <a:ea typeface="Arial"/>
                <a:cs typeface="Arial"/>
                <a:sym typeface="Arial"/>
              </a:defRPr>
            </a:pPr>
            <a:r>
              <a:rPr>
                <a:solidFill>
                  <a:schemeClr val="accent1">
                    <a:hueOff val="47394"/>
                    <a:satOff val="-25753"/>
                    <a:lumOff val="-7544"/>
                  </a:schemeClr>
                </a:solidFill>
              </a:rPr>
              <a:t>Précision</a:t>
            </a:r>
            <a:r>
              <a:t>, </a:t>
            </a:r>
            <a:r>
              <a:rPr>
                <a:solidFill>
                  <a:srgbClr val="53585F"/>
                </a:solidFill>
              </a:rPr>
              <a:t>endurance</a:t>
            </a:r>
            <a:r>
              <a:t>, </a:t>
            </a:r>
            <a:r>
              <a:rPr>
                <a:solidFill>
                  <a:schemeClr val="accent5">
                    <a:hueOff val="-176146"/>
                    <a:satOff val="3665"/>
                    <a:lumOff val="-13986"/>
                  </a:schemeClr>
                </a:solidFill>
              </a:rPr>
              <a:t>technicité</a:t>
            </a:r>
            <a:r>
              <a:t> et </a:t>
            </a:r>
            <a:r>
              <a:rPr>
                <a:solidFill>
                  <a:schemeClr val="accent3">
                    <a:hueOff val="-546623"/>
                    <a:satOff val="7767"/>
                    <a:lumOff val="-14512"/>
                  </a:schemeClr>
                </a:solidFill>
              </a:rPr>
              <a:t>concentration</a:t>
            </a:r>
            <a:r>
              <a:t> </a:t>
            </a:r>
          </a:p>
        </p:txBody>
      </p:sp>
      <p:pic>
        <p:nvPicPr>
          <p:cNvPr id="132" name="pasted-image.tiff" descr="pasted-image.tiff"/>
          <p:cNvPicPr>
            <a:picLocks noChangeAspect="1"/>
          </p:cNvPicPr>
          <p:nvPr/>
        </p:nvPicPr>
        <p:blipFill>
          <a:blip r:embed="rId2">
            <a:extLst/>
          </a:blip>
          <a:stretch>
            <a:fillRect/>
          </a:stretch>
        </p:blipFill>
        <p:spPr>
          <a:xfrm>
            <a:off x="-5208591" y="600495"/>
            <a:ext cx="3696177" cy="5335937"/>
          </a:xfrm>
          <a:prstGeom prst="rect">
            <a:avLst/>
          </a:prstGeom>
          <a:ln w="12700">
            <a:miter lim="400000"/>
          </a:ln>
        </p:spPr>
      </p:pic>
      <p:sp>
        <p:nvSpPr>
          <p:cNvPr id="133" name="Rectangle"/>
          <p:cNvSpPr/>
          <p:nvPr/>
        </p:nvSpPr>
        <p:spPr>
          <a:xfrm>
            <a:off x="200134" y="7741681"/>
            <a:ext cx="12604532" cy="1839476"/>
          </a:xfrm>
          <a:prstGeom prst="rect">
            <a:avLst/>
          </a:prstGeom>
          <a:ln w="25400">
            <a:solidFill>
              <a:srgbClr val="A6AAA9"/>
            </a:solidFill>
            <a:miter lim="400000"/>
          </a:ln>
        </p:spPr>
        <p:txBody>
          <a:bodyPr lIns="50800" tIns="50800" rIns="50800" bIns="50800" anchor="ctr"/>
          <a:lstStyle/>
          <a:p>
            <a:pPr>
              <a:defRPr sz="2400">
                <a:solidFill>
                  <a:srgbClr val="FFFFFF"/>
                </a:solidFill>
              </a:defRPr>
            </a:pPr>
          </a:p>
        </p:txBody>
      </p:sp>
      <p:sp>
        <p:nvSpPr>
          <p:cNvPr id="134" name="Petite histoire du golf"/>
          <p:cNvSpPr/>
          <p:nvPr/>
        </p:nvSpPr>
        <p:spPr>
          <a:xfrm>
            <a:off x="98882" y="7240368"/>
            <a:ext cx="304547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A6AAA9"/>
                </a:solidFill>
                <a:latin typeface="Arial"/>
                <a:ea typeface="Arial"/>
                <a:cs typeface="Arial"/>
                <a:sym typeface="Arial"/>
              </a:defRPr>
            </a:lvl1pPr>
          </a:lstStyle>
          <a:p>
            <a:pPr/>
            <a:r>
              <a:t>Petite histoire du golf </a:t>
            </a:r>
          </a:p>
        </p:txBody>
      </p:sp>
      <p:sp>
        <p:nvSpPr>
          <p:cNvPr id="135" name="L'histoire du golf peut trouver ses origines les plus lointaines dans l'Antiquité où de nombreux jeux de balles et de bâtons coexistent. Cependant, la version actuelle telle qu'elle existe trouve son origine en Europe, tout d'abord aux Pays-Bas (vers le xiiie siècle) avant d'être régulé en Écosse (en 1754). Avec l'amélioration du matériel et la révolution industrielle, ce sport connaît une véritable expansion au xixe siècle, d'abord aux États-Unis qui devient alors la nation dominante avant la Seconde Guerre mondiale puis après cette guerre dans le reste du monde (à travers l'Europe, l'Asie, l'Amérique du Sud et l'Afrique)."/>
          <p:cNvSpPr/>
          <p:nvPr/>
        </p:nvSpPr>
        <p:spPr>
          <a:xfrm>
            <a:off x="231177" y="7814258"/>
            <a:ext cx="12542445" cy="16943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700"/>
              </a:lnSpc>
              <a:defRPr sz="1800">
                <a:solidFill>
                  <a:srgbClr val="16212C"/>
                </a:solidFill>
                <a:latin typeface="Arial"/>
                <a:ea typeface="Arial"/>
                <a:cs typeface="Arial"/>
                <a:sym typeface="Arial"/>
              </a:defRPr>
            </a:pPr>
            <a:r>
              <a:t>L'histoire du </a:t>
            </a:r>
            <a:r>
              <a:rPr>
                <a:hlinkClick r:id="rId3" invalidUrl="" action="" tgtFrame="" tooltip="" history="1" highlightClick="0" endSnd="0"/>
              </a:rPr>
              <a:t>golf</a:t>
            </a:r>
            <a:r>
              <a:t> peut trouver ses origines les plus lointaines dans l'</a:t>
            </a:r>
            <a:r>
              <a:rPr>
                <a:hlinkClick r:id="rId4" invalidUrl="" action="" tgtFrame="" tooltip="" history="1" highlightClick="0" endSnd="0"/>
              </a:rPr>
              <a:t>Antiquité</a:t>
            </a:r>
            <a:r>
              <a:t> où de nombreux jeux de balles et de bâtons coexistent. Cependant, la version actuelle telle qu'elle existe trouve son origine en </a:t>
            </a:r>
            <a:r>
              <a:rPr>
                <a:hlinkClick r:id="rId5" invalidUrl="" action="" tgtFrame="" tooltip="" history="1" highlightClick="0" endSnd="0"/>
              </a:rPr>
              <a:t>Europe</a:t>
            </a:r>
            <a:r>
              <a:t>, tout d'abord aux </a:t>
            </a:r>
            <a:r>
              <a:rPr>
                <a:hlinkClick r:id="rId6" invalidUrl="" action="" tgtFrame="" tooltip="" history="1" highlightClick="0" endSnd="0"/>
              </a:rPr>
              <a:t>Pays-Bas</a:t>
            </a:r>
            <a:r>
              <a:t> (vers le xiii</a:t>
            </a:r>
            <a:r>
              <a:rPr baseline="31999"/>
              <a:t>e</a:t>
            </a:r>
            <a:r>
              <a:t> siècle) avant d'être régulé en </a:t>
            </a:r>
            <a:r>
              <a:rPr>
                <a:hlinkClick r:id="rId7" invalidUrl="" action="" tgtFrame="" tooltip="" history="1" highlightClick="0" endSnd="0"/>
              </a:rPr>
              <a:t>Écosse</a:t>
            </a:r>
            <a:r>
              <a:t> (en 1754). Avec l'amélioration du matériel et la révolution industrielle, ce sport connaît une véritable expansion au xix</a:t>
            </a:r>
            <a:r>
              <a:rPr baseline="31999"/>
              <a:t>e</a:t>
            </a:r>
            <a:r>
              <a:t> siècle, d'abord aux </a:t>
            </a:r>
            <a:r>
              <a:rPr>
                <a:hlinkClick r:id="rId8" invalidUrl="" action="" tgtFrame="" tooltip="" history="1" highlightClick="0" endSnd="0"/>
              </a:rPr>
              <a:t>États-Unis</a:t>
            </a:r>
            <a:r>
              <a:t> qui devient alors la nation dominante avant la </a:t>
            </a:r>
            <a:r>
              <a:rPr>
                <a:hlinkClick r:id="rId9" invalidUrl="" action="" tgtFrame="" tooltip="" history="1" highlightClick="0" endSnd="0"/>
              </a:rPr>
              <a:t>Seconde Guerre mondiale</a:t>
            </a:r>
            <a:r>
              <a:t> puis après cette guerre dans le reste du monde (à travers l'Europe, l'</a:t>
            </a:r>
            <a:r>
              <a:rPr>
                <a:hlinkClick r:id="rId10" invalidUrl="" action="" tgtFrame="" tooltip="" history="1" highlightClick="0" endSnd="0"/>
              </a:rPr>
              <a:t>Asie</a:t>
            </a:r>
            <a:r>
              <a:t>, l'</a:t>
            </a:r>
            <a:r>
              <a:rPr>
                <a:hlinkClick r:id="rId11" invalidUrl="" action="" tgtFrame="" tooltip="" history="1" highlightClick="0" endSnd="0"/>
              </a:rPr>
              <a:t>Amérique du Sud</a:t>
            </a:r>
            <a:r>
              <a:t> et l'</a:t>
            </a:r>
            <a:r>
              <a:rPr>
                <a:hlinkClick r:id="rId12" invalidUrl="" action="" tgtFrame="" tooltip="" history="1" highlightClick="0" endSnd="0"/>
              </a:rPr>
              <a:t>Afrique</a:t>
            </a:r>
            <a:r>
              <a:t>).</a:t>
            </a:r>
          </a:p>
        </p:txBody>
      </p:sp>
      <p:pic>
        <p:nvPicPr>
          <p:cNvPr id="136" name="pasted-image.tiff" descr="pasted-image.tiff"/>
          <p:cNvPicPr>
            <a:picLocks noChangeAspect="1"/>
          </p:cNvPicPr>
          <p:nvPr/>
        </p:nvPicPr>
        <p:blipFill>
          <a:blip r:embed="rId13">
            <a:extLst/>
          </a:blip>
          <a:stretch>
            <a:fillRect/>
          </a:stretch>
        </p:blipFill>
        <p:spPr>
          <a:xfrm>
            <a:off x="480763" y="1578075"/>
            <a:ext cx="5241474" cy="524147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14"/>
          <p:cNvSpPr/>
          <p:nvPr/>
        </p:nvSpPr>
        <p:spPr>
          <a:xfrm>
            <a:off x="5157206" y="7590769"/>
            <a:ext cx="1470423" cy="14587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600">
                <a:solidFill>
                  <a:srgbClr val="E9ECEE"/>
                </a:solidFill>
                <a:latin typeface="Arial"/>
                <a:ea typeface="Arial"/>
                <a:cs typeface="Arial"/>
                <a:sym typeface="Arial"/>
              </a:defRPr>
            </a:lvl1pPr>
          </a:lstStyle>
          <a:p>
            <a:pPr/>
            <a:r>
              <a:t>14</a:t>
            </a:r>
          </a:p>
        </p:txBody>
      </p:sp>
      <p:sp>
        <p:nvSpPr>
          <p:cNvPr id="139" name="½"/>
          <p:cNvSpPr/>
          <p:nvPr/>
        </p:nvSpPr>
        <p:spPr>
          <a:xfrm>
            <a:off x="6663032" y="7763584"/>
            <a:ext cx="876896" cy="111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200">
                <a:solidFill>
                  <a:srgbClr val="EFEFEF"/>
                </a:solidFill>
                <a:latin typeface="Arial"/>
                <a:ea typeface="Arial"/>
                <a:cs typeface="Arial"/>
                <a:sym typeface="Arial"/>
              </a:defRPr>
            </a:lvl1pPr>
          </a:lstStyle>
          <a:p>
            <a:pPr/>
            <a:r>
              <a:t>½</a:t>
            </a:r>
          </a:p>
        </p:txBody>
      </p:sp>
      <p:sp>
        <p:nvSpPr>
          <p:cNvPr id="140" name="12"/>
          <p:cNvSpPr/>
          <p:nvPr/>
        </p:nvSpPr>
        <p:spPr>
          <a:xfrm>
            <a:off x="2868765" y="4258082"/>
            <a:ext cx="1470423" cy="14587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600">
                <a:solidFill>
                  <a:srgbClr val="E9ECEE"/>
                </a:solidFill>
                <a:latin typeface="Arial"/>
                <a:ea typeface="Arial"/>
                <a:cs typeface="Arial"/>
                <a:sym typeface="Arial"/>
              </a:defRPr>
            </a:lvl1pPr>
          </a:lstStyle>
          <a:p>
            <a:pPr/>
            <a:r>
              <a:t>12</a:t>
            </a:r>
          </a:p>
        </p:txBody>
      </p:sp>
      <p:sp>
        <p:nvSpPr>
          <p:cNvPr id="141" name="28"/>
          <p:cNvSpPr/>
          <p:nvPr/>
        </p:nvSpPr>
        <p:spPr>
          <a:xfrm>
            <a:off x="7598888" y="3054446"/>
            <a:ext cx="1470423" cy="14587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600">
                <a:solidFill>
                  <a:srgbClr val="E9ECEE"/>
                </a:solidFill>
                <a:latin typeface="Arial"/>
                <a:ea typeface="Arial"/>
                <a:cs typeface="Arial"/>
                <a:sym typeface="Arial"/>
              </a:defRPr>
            </a:lvl1pPr>
          </a:lstStyle>
          <a:p>
            <a:pPr/>
            <a:r>
              <a:t>28</a:t>
            </a:r>
          </a:p>
        </p:txBody>
      </p:sp>
      <p:sp>
        <p:nvSpPr>
          <p:cNvPr id="142" name="2"/>
          <p:cNvSpPr/>
          <p:nvPr/>
        </p:nvSpPr>
        <p:spPr>
          <a:xfrm>
            <a:off x="3407998" y="3047880"/>
            <a:ext cx="792362" cy="14587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600">
                <a:solidFill>
                  <a:srgbClr val="E9ECEE"/>
                </a:solidFill>
                <a:latin typeface="Arial"/>
                <a:ea typeface="Arial"/>
                <a:cs typeface="Arial"/>
                <a:sym typeface="Arial"/>
              </a:defRPr>
            </a:lvl1pPr>
          </a:lstStyle>
          <a:p>
            <a:pPr/>
            <a:r>
              <a:t>2</a:t>
            </a:r>
          </a:p>
        </p:txBody>
      </p:sp>
      <p:sp>
        <p:nvSpPr>
          <p:cNvPr id="143" name="Les règles du jeu"/>
          <p:cNvSpPr/>
          <p:nvPr/>
        </p:nvSpPr>
        <p:spPr>
          <a:xfrm>
            <a:off x="4514205" y="382805"/>
            <a:ext cx="397639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Les règles du jeu </a:t>
            </a:r>
          </a:p>
        </p:txBody>
      </p:sp>
      <p:grpSp>
        <p:nvGrpSpPr>
          <p:cNvPr id="146" name="Group"/>
          <p:cNvGrpSpPr/>
          <p:nvPr/>
        </p:nvGrpSpPr>
        <p:grpSpPr>
          <a:xfrm>
            <a:off x="2776008" y="1826055"/>
            <a:ext cx="3143858" cy="911902"/>
            <a:chOff x="0" y="0"/>
            <a:chExt cx="3143857" cy="911900"/>
          </a:xfrm>
        </p:grpSpPr>
        <p:pic>
          <p:nvPicPr>
            <p:cNvPr id="144" name="pasted-image.tiff" descr="pasted-image.tiff"/>
            <p:cNvPicPr>
              <a:picLocks noChangeAspect="1"/>
            </p:cNvPicPr>
            <p:nvPr/>
          </p:nvPicPr>
          <p:blipFill>
            <a:blip r:embed="rId2">
              <a:extLst/>
            </a:blip>
            <a:stretch>
              <a:fillRect/>
            </a:stretch>
          </p:blipFill>
          <p:spPr>
            <a:xfrm>
              <a:off x="0" y="0"/>
              <a:ext cx="1367851" cy="911901"/>
            </a:xfrm>
            <a:prstGeom prst="rect">
              <a:avLst/>
            </a:prstGeom>
            <a:ln w="12700" cap="flat">
              <a:noFill/>
              <a:miter lim="400000"/>
            </a:ln>
            <a:effectLst/>
          </p:spPr>
        </p:pic>
        <p:pic>
          <p:nvPicPr>
            <p:cNvPr id="145" name="pasted-image.tiff" descr="pasted-image.tiff"/>
            <p:cNvPicPr>
              <a:picLocks noChangeAspect="1"/>
            </p:cNvPicPr>
            <p:nvPr/>
          </p:nvPicPr>
          <p:blipFill>
            <a:blip r:embed="rId3">
              <a:extLst/>
            </a:blip>
            <a:stretch>
              <a:fillRect/>
            </a:stretch>
          </p:blipFill>
          <p:spPr>
            <a:xfrm>
              <a:off x="1447895" y="9644"/>
              <a:ext cx="1695963" cy="892612"/>
            </a:xfrm>
            <a:prstGeom prst="rect">
              <a:avLst/>
            </a:prstGeom>
            <a:ln w="12700" cap="flat">
              <a:noFill/>
              <a:miter lim="400000"/>
            </a:ln>
            <a:effectLst/>
          </p:spPr>
        </p:pic>
      </p:grpSp>
      <p:sp>
        <p:nvSpPr>
          <p:cNvPr id="147" name="2 équipes…"/>
          <p:cNvSpPr/>
          <p:nvPr/>
        </p:nvSpPr>
        <p:spPr>
          <a:xfrm>
            <a:off x="3667891" y="3698583"/>
            <a:ext cx="1791892" cy="1864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Arial"/>
                <a:ea typeface="Arial"/>
                <a:cs typeface="Arial"/>
                <a:sym typeface="Arial"/>
              </a:defRPr>
            </a:pPr>
            <a:r>
              <a:t>2 </a:t>
            </a:r>
            <a:r>
              <a:rPr b="0" sz="2400"/>
              <a:t>équipes</a:t>
            </a:r>
            <a:endParaRPr b="0" sz="2400"/>
          </a:p>
          <a:p>
            <a:pPr>
              <a:defRPr b="1">
                <a:latin typeface="Arial"/>
                <a:ea typeface="Arial"/>
                <a:cs typeface="Arial"/>
                <a:sym typeface="Arial"/>
              </a:defRPr>
            </a:pPr>
            <a:endParaRPr b="0" sz="2400"/>
          </a:p>
          <a:p>
            <a:pPr>
              <a:defRPr b="1">
                <a:latin typeface="Arial"/>
                <a:ea typeface="Arial"/>
                <a:cs typeface="Arial"/>
                <a:sym typeface="Arial"/>
              </a:defRPr>
            </a:pPr>
            <a:endParaRPr b="0" sz="2400"/>
          </a:p>
          <a:p>
            <a:pPr>
              <a:defRPr b="1">
                <a:latin typeface="Arial"/>
                <a:ea typeface="Arial"/>
                <a:cs typeface="Arial"/>
                <a:sym typeface="Arial"/>
              </a:defRPr>
            </a:pPr>
            <a:r>
              <a:t>12</a:t>
            </a:r>
            <a:r>
              <a:rPr b="0" sz="2400"/>
              <a:t> joueurs </a:t>
            </a:r>
          </a:p>
        </p:txBody>
      </p:sp>
      <p:pic>
        <p:nvPicPr>
          <p:cNvPr id="148" name="pasted-image.tiff" descr="pasted-image.tiff"/>
          <p:cNvPicPr>
            <a:picLocks noChangeAspect="1"/>
          </p:cNvPicPr>
          <p:nvPr/>
        </p:nvPicPr>
        <p:blipFill>
          <a:blip r:embed="rId4">
            <a:extLst/>
          </a:blip>
          <a:stretch>
            <a:fillRect/>
          </a:stretch>
        </p:blipFill>
        <p:spPr>
          <a:xfrm>
            <a:off x="8489402" y="1705284"/>
            <a:ext cx="1153444" cy="1153444"/>
          </a:xfrm>
          <a:prstGeom prst="rect">
            <a:avLst/>
          </a:prstGeom>
          <a:ln w="12700">
            <a:miter lim="400000"/>
          </a:ln>
        </p:spPr>
      </p:pic>
      <p:sp>
        <p:nvSpPr>
          <p:cNvPr id="149" name="28 matchs…"/>
          <p:cNvSpPr/>
          <p:nvPr/>
        </p:nvSpPr>
        <p:spPr>
          <a:xfrm>
            <a:off x="8411822" y="3736683"/>
            <a:ext cx="1816970" cy="115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Arial"/>
                <a:ea typeface="Arial"/>
                <a:cs typeface="Arial"/>
                <a:sym typeface="Arial"/>
              </a:defRPr>
            </a:pPr>
            <a:r>
              <a:t>28 </a:t>
            </a:r>
            <a:r>
              <a:rPr b="0" sz="2400"/>
              <a:t>matchs</a:t>
            </a:r>
            <a:endParaRPr b="0" sz="2400"/>
          </a:p>
          <a:p>
            <a:pPr algn="l">
              <a:defRPr b="1">
                <a:latin typeface="Arial"/>
                <a:ea typeface="Arial"/>
                <a:cs typeface="Arial"/>
                <a:sym typeface="Arial"/>
              </a:defRPr>
            </a:pPr>
            <a:r>
              <a:t>28</a:t>
            </a:r>
            <a:r>
              <a:rPr b="0" sz="2400"/>
              <a:t> points</a:t>
            </a:r>
          </a:p>
        </p:txBody>
      </p:sp>
      <p:sp>
        <p:nvSpPr>
          <p:cNvPr id="150" name="14 ½"/>
          <p:cNvSpPr/>
          <p:nvPr/>
        </p:nvSpPr>
        <p:spPr>
          <a:xfrm>
            <a:off x="5699557" y="7927478"/>
            <a:ext cx="2148037" cy="111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200">
                <a:latin typeface="Arial"/>
                <a:ea typeface="Arial"/>
                <a:cs typeface="Arial"/>
                <a:sym typeface="Arial"/>
              </a:defRPr>
            </a:lvl1pPr>
          </a:lstStyle>
          <a:p>
            <a:pPr/>
            <a:r>
              <a:t>14 ½</a:t>
            </a:r>
          </a:p>
        </p:txBody>
      </p:sp>
      <p:pic>
        <p:nvPicPr>
          <p:cNvPr id="151" name="pasted-image.tiff" descr="pasted-image.tiff"/>
          <p:cNvPicPr>
            <a:picLocks noChangeAspect="1"/>
          </p:cNvPicPr>
          <p:nvPr/>
        </p:nvPicPr>
        <p:blipFill>
          <a:blip r:embed="rId5">
            <a:extLst/>
          </a:blip>
          <a:stretch>
            <a:fillRect/>
          </a:stretch>
        </p:blipFill>
        <p:spPr>
          <a:xfrm>
            <a:off x="6154068" y="6143500"/>
            <a:ext cx="1239015" cy="123901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Un peu d’histoire…"/>
          <p:cNvSpPr/>
          <p:nvPr/>
        </p:nvSpPr>
        <p:spPr>
          <a:xfrm>
            <a:off x="4286163" y="382805"/>
            <a:ext cx="443247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Un peu d’histoire… </a:t>
            </a:r>
          </a:p>
        </p:txBody>
      </p:sp>
      <p:sp>
        <p:nvSpPr>
          <p:cNvPr id="154" name="Line"/>
          <p:cNvSpPr/>
          <p:nvPr/>
        </p:nvSpPr>
        <p:spPr>
          <a:xfrm flipH="1">
            <a:off x="3661226" y="1366933"/>
            <a:ext cx="1" cy="7356770"/>
          </a:xfrm>
          <a:prstGeom prst="line">
            <a:avLst/>
          </a:prstGeom>
          <a:ln w="38100">
            <a:solidFill>
              <a:srgbClr val="000000"/>
            </a:solidFill>
            <a:miter lim="400000"/>
            <a:tailEnd type="stealth"/>
          </a:ln>
        </p:spPr>
        <p:txBody>
          <a:bodyPr lIns="50800" tIns="50800" rIns="50800" bIns="50800" anchor="ctr"/>
          <a:lstStyle/>
          <a:p>
            <a:pPr>
              <a:defRPr sz="2400"/>
            </a:pPr>
          </a:p>
        </p:txBody>
      </p:sp>
      <p:sp>
        <p:nvSpPr>
          <p:cNvPr id="155" name="Circle"/>
          <p:cNvSpPr/>
          <p:nvPr/>
        </p:nvSpPr>
        <p:spPr>
          <a:xfrm>
            <a:off x="3488448" y="1258534"/>
            <a:ext cx="345557" cy="345557"/>
          </a:xfrm>
          <a:prstGeom prst="ellipse">
            <a:avLst/>
          </a:prstGeom>
          <a:solidFill>
            <a:srgbClr val="000000"/>
          </a:solidFill>
          <a:ln w="50800">
            <a:solidFill>
              <a:srgbClr val="FFFFFF"/>
            </a:solidFill>
            <a:miter lim="400000"/>
          </a:ln>
        </p:spPr>
        <p:txBody>
          <a:bodyPr lIns="50800" tIns="50800" rIns="50800" bIns="50800" anchor="ctr"/>
          <a:lstStyle/>
          <a:p>
            <a:pPr>
              <a:defRPr sz="2400">
                <a:solidFill>
                  <a:srgbClr val="FFFFFF"/>
                </a:solidFill>
              </a:defRPr>
            </a:pPr>
          </a:p>
        </p:txBody>
      </p:sp>
      <p:sp>
        <p:nvSpPr>
          <p:cNvPr id="156" name="Circle"/>
          <p:cNvSpPr/>
          <p:nvPr/>
        </p:nvSpPr>
        <p:spPr>
          <a:xfrm>
            <a:off x="3488448" y="2995180"/>
            <a:ext cx="345557" cy="345557"/>
          </a:xfrm>
          <a:prstGeom prst="ellipse">
            <a:avLst/>
          </a:prstGeom>
          <a:solidFill>
            <a:srgbClr val="000000"/>
          </a:solidFill>
          <a:ln w="50800">
            <a:solidFill>
              <a:srgbClr val="FFFFFF"/>
            </a:solidFill>
            <a:miter lim="400000"/>
          </a:ln>
        </p:spPr>
        <p:txBody>
          <a:bodyPr lIns="50800" tIns="50800" rIns="50800" bIns="50800" anchor="ctr"/>
          <a:lstStyle/>
          <a:p>
            <a:pPr>
              <a:defRPr sz="2400">
                <a:solidFill>
                  <a:srgbClr val="FFFFFF"/>
                </a:solidFill>
              </a:defRPr>
            </a:pPr>
          </a:p>
        </p:txBody>
      </p:sp>
      <p:sp>
        <p:nvSpPr>
          <p:cNvPr id="157" name="Circle"/>
          <p:cNvSpPr/>
          <p:nvPr/>
        </p:nvSpPr>
        <p:spPr>
          <a:xfrm>
            <a:off x="3488448" y="5248718"/>
            <a:ext cx="345557" cy="345557"/>
          </a:xfrm>
          <a:prstGeom prst="ellipse">
            <a:avLst/>
          </a:prstGeom>
          <a:solidFill>
            <a:srgbClr val="000000"/>
          </a:solidFill>
          <a:ln w="50800">
            <a:solidFill>
              <a:srgbClr val="FFFFFF"/>
            </a:solidFill>
            <a:miter lim="400000"/>
          </a:ln>
        </p:spPr>
        <p:txBody>
          <a:bodyPr lIns="50800" tIns="50800" rIns="50800" bIns="50800" anchor="ctr"/>
          <a:lstStyle/>
          <a:p>
            <a:pPr>
              <a:defRPr sz="2400">
                <a:solidFill>
                  <a:srgbClr val="FFFFFF"/>
                </a:solidFill>
              </a:defRPr>
            </a:pPr>
          </a:p>
        </p:txBody>
      </p:sp>
      <p:sp>
        <p:nvSpPr>
          <p:cNvPr id="158" name="1929"/>
          <p:cNvSpPr/>
          <p:nvPr/>
        </p:nvSpPr>
        <p:spPr>
          <a:xfrm>
            <a:off x="4405143" y="1283898"/>
            <a:ext cx="79236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Arial"/>
                <a:ea typeface="Arial"/>
                <a:cs typeface="Arial"/>
                <a:sym typeface="Arial"/>
              </a:defRPr>
            </a:lvl1pPr>
          </a:lstStyle>
          <a:p>
            <a:pPr/>
            <a:r>
              <a:t>1929</a:t>
            </a:r>
          </a:p>
        </p:txBody>
      </p:sp>
      <p:sp>
        <p:nvSpPr>
          <p:cNvPr id="159" name="Les Etats-Unis remportent la première Ryder Cup face à l’Angleterre"/>
          <p:cNvSpPr/>
          <p:nvPr/>
        </p:nvSpPr>
        <p:spPr>
          <a:xfrm>
            <a:off x="4492726" y="1950759"/>
            <a:ext cx="4019348"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atin typeface="Arial"/>
                <a:ea typeface="Arial"/>
                <a:cs typeface="Arial"/>
                <a:sym typeface="Arial"/>
              </a:defRPr>
            </a:lvl1pPr>
          </a:lstStyle>
          <a:p>
            <a:pPr/>
            <a:r>
              <a:t>Les Etats-Unis remportent la première Ryder Cup face à l’Angleterre </a:t>
            </a:r>
          </a:p>
        </p:txBody>
      </p:sp>
      <p:pic>
        <p:nvPicPr>
          <p:cNvPr id="160" name="adSNank7vsPVY-hEUq4-tRdV9q79bPaRK7miVxqPNYt8uToULff05PcwlunDzouPreiCPDrse6tRX1TWWWGKflLvG_fZliwFEGMBT3GBD0wfhDz0WqVrjjmt9OlvhLoQ2Tht0jih.png" descr="adSNank7vsPVY-hEUq4-tRdV9q79bPaRK7miVxqPNYt8uToULff05PcwlunDzouPreiCPDrse6tRX1TWWWGKflLvG_fZliwFEGMBT3GBD0wfhDz0WqVrjjmt9OlvhLoQ2Tht0jih.png"/>
          <p:cNvPicPr>
            <a:picLocks noChangeAspect="1"/>
          </p:cNvPicPr>
          <p:nvPr/>
        </p:nvPicPr>
        <p:blipFill>
          <a:blip r:embed="rId2">
            <a:extLst/>
          </a:blip>
          <a:stretch>
            <a:fillRect/>
          </a:stretch>
        </p:blipFill>
        <p:spPr>
          <a:xfrm>
            <a:off x="9420999" y="1689112"/>
            <a:ext cx="3300451" cy="1150816"/>
          </a:xfrm>
          <a:prstGeom prst="rect">
            <a:avLst/>
          </a:prstGeom>
          <a:ln w="12700">
            <a:miter lim="400000"/>
          </a:ln>
        </p:spPr>
      </p:pic>
      <p:grpSp>
        <p:nvGrpSpPr>
          <p:cNvPr id="163" name="qcldN3b5agW8b6LOnX_REt3h4pomNaQQF89PcFeSlT-Vtfvy7wKpFJJsFffAgEVIcPGiB08tYgQgUAKTGYawU7qprZ4w3ufPBqIIWheJwVi0zYBrOgIsAPox6_RMuiJuJfIwFG9N.png"/>
          <p:cNvGrpSpPr/>
          <p:nvPr/>
        </p:nvGrpSpPr>
        <p:grpSpPr>
          <a:xfrm>
            <a:off x="151378" y="1301428"/>
            <a:ext cx="3212505" cy="1637577"/>
            <a:chOff x="0" y="0"/>
            <a:chExt cx="3212503" cy="1637576"/>
          </a:xfrm>
        </p:grpSpPr>
        <p:pic>
          <p:nvPicPr>
            <p:cNvPr id="162" name="qcldN3b5agW8b6LOnX_REt3h4pomNaQQF89PcFeSlT-Vtfvy7wKpFJJsFffAgEVIcPGiB08tYgQgUAKTGYawU7qprZ4w3ufPBqIIWheJwVi0zYBrOgIsAPox6_RMuiJuJfIwFG9N.png" descr="qcldN3b5agW8b6LOnX_REt3h4pomNaQQF89PcFeSlT-Vtfvy7wKpFJJsFffAgEVIcPGiB08tYgQgUAKTGYawU7qprZ4w3ufPBqIIWheJwVi0zYBrOgIsAPox6_RMuiJuJfIwFG9N.png"/>
            <p:cNvPicPr>
              <a:picLocks noChangeAspect="1"/>
            </p:cNvPicPr>
            <p:nvPr/>
          </p:nvPicPr>
          <p:blipFill>
            <a:blip r:embed="rId3">
              <a:extLst/>
            </a:blip>
            <a:stretch>
              <a:fillRect/>
            </a:stretch>
          </p:blipFill>
          <p:spPr>
            <a:xfrm>
              <a:off x="63500" y="50800"/>
              <a:ext cx="3085504" cy="1434377"/>
            </a:xfrm>
            <a:prstGeom prst="rect">
              <a:avLst/>
            </a:prstGeom>
            <a:ln>
              <a:noFill/>
            </a:ln>
            <a:effectLst/>
          </p:spPr>
        </p:pic>
        <p:pic>
          <p:nvPicPr>
            <p:cNvPr id="161" name="qcldN3b5agW8b6LOnX_REt3h4pomNaQQF89PcFeSlT-Vtfvy7wKpFJJsFffAgEVIcPGiB08tYgQgUAKTGYawU7qprZ4w3ufPBqIIWheJwVi0zYBrOgIsAPox6_RMuiJuJfIwFG9N.png" descr="qcldN3b5agW8b6LOnX_REt3h4pomNaQQF89PcFeSlT-Vtfvy7wKpFJJsFffAgEVIcPGiB08tYgQgUAKTGYawU7qprZ4w3ufPBqIIWheJwVi0zYBrOgIsAPox6_RMuiJuJfIwFG9N.png"/>
            <p:cNvPicPr>
              <a:picLocks noChangeAspect="0"/>
            </p:cNvPicPr>
            <p:nvPr/>
          </p:nvPicPr>
          <p:blipFill>
            <a:blip r:embed="rId4">
              <a:extLst/>
            </a:blip>
            <a:stretch>
              <a:fillRect/>
            </a:stretch>
          </p:blipFill>
          <p:spPr>
            <a:xfrm>
              <a:off x="0" y="0"/>
              <a:ext cx="3212504" cy="1637577"/>
            </a:xfrm>
            <a:prstGeom prst="rect">
              <a:avLst/>
            </a:prstGeom>
            <a:effectLst/>
          </p:spPr>
        </p:pic>
      </p:grpSp>
      <p:sp>
        <p:nvSpPr>
          <p:cNvPr id="164" name="1973"/>
          <p:cNvSpPr/>
          <p:nvPr/>
        </p:nvSpPr>
        <p:spPr>
          <a:xfrm>
            <a:off x="4405143" y="2924913"/>
            <a:ext cx="79236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Arial"/>
                <a:ea typeface="Arial"/>
                <a:cs typeface="Arial"/>
                <a:sym typeface="Arial"/>
              </a:defRPr>
            </a:lvl1pPr>
          </a:lstStyle>
          <a:p>
            <a:pPr/>
            <a:r>
              <a:t>1973</a:t>
            </a:r>
          </a:p>
        </p:txBody>
      </p:sp>
      <p:sp>
        <p:nvSpPr>
          <p:cNvPr id="165" name="Premiere Ryder cup organisé en Ecosse. Elle oppose les Etats Unis face à l’alliance Angleterre/Irlande."/>
          <p:cNvSpPr/>
          <p:nvPr/>
        </p:nvSpPr>
        <p:spPr>
          <a:xfrm>
            <a:off x="4492726" y="3718774"/>
            <a:ext cx="4761048" cy="8942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atin typeface="Arial"/>
                <a:ea typeface="Arial"/>
                <a:cs typeface="Arial"/>
                <a:sym typeface="Arial"/>
              </a:defRPr>
            </a:lvl1pPr>
          </a:lstStyle>
          <a:p>
            <a:pPr/>
            <a:r>
              <a:t>Premiere Ryder cup organisé en Ecosse. Elle oppose les Etats Unis face à l’alliance Angleterre/Irlande.</a:t>
            </a:r>
          </a:p>
        </p:txBody>
      </p:sp>
      <p:grpSp>
        <p:nvGrpSpPr>
          <p:cNvPr id="168" name="kzvE0TUIf2PuZUjOZCiNGJUu5jJhtEYwLm7ghJEbLdq-Jj2ZKgw0cuT1hiGNcToituQoMClT6BrQEDrzGYU6XvHCFbOjcyysCnLOJsHVOwooFCXnZZeYkvsY541ErILD08rguOMP.png"/>
          <p:cNvGrpSpPr/>
          <p:nvPr/>
        </p:nvGrpSpPr>
        <p:grpSpPr>
          <a:xfrm>
            <a:off x="364566" y="3105886"/>
            <a:ext cx="2786129" cy="1686261"/>
            <a:chOff x="0" y="0"/>
            <a:chExt cx="2786128" cy="1686259"/>
          </a:xfrm>
        </p:grpSpPr>
        <p:pic>
          <p:nvPicPr>
            <p:cNvPr id="167" name="kzvE0TUIf2PuZUjOZCiNGJUu5jJhtEYwLm7ghJEbLdq-Jj2ZKgw0cuT1hiGNcToituQoMClT6BrQEDrzGYU6XvHCFbOjcyysCnLOJsHVOwooFCXnZZeYkvsY541ErILD08rguOMP.png" descr="kzvE0TUIf2PuZUjOZCiNGJUu5jJhtEYwLm7ghJEbLdq-Jj2ZKgw0cuT1hiGNcToituQoMClT6BrQEDrzGYU6XvHCFbOjcyysCnLOJsHVOwooFCXnZZeYkvsY541ErILD08rguOMP.png"/>
            <p:cNvPicPr>
              <a:picLocks noChangeAspect="1"/>
            </p:cNvPicPr>
            <p:nvPr/>
          </p:nvPicPr>
          <p:blipFill>
            <a:blip r:embed="rId5">
              <a:extLst/>
            </a:blip>
            <a:stretch>
              <a:fillRect/>
            </a:stretch>
          </p:blipFill>
          <p:spPr>
            <a:xfrm>
              <a:off x="63500" y="50800"/>
              <a:ext cx="2659129" cy="1495760"/>
            </a:xfrm>
            <a:prstGeom prst="rect">
              <a:avLst/>
            </a:prstGeom>
            <a:ln>
              <a:noFill/>
            </a:ln>
            <a:effectLst/>
          </p:spPr>
        </p:pic>
        <p:pic>
          <p:nvPicPr>
            <p:cNvPr id="166" name="kzvE0TUIf2PuZUjOZCiNGJUu5jJhtEYwLm7ghJEbLdq-Jj2ZKgw0cuT1hiGNcToituQoMClT6BrQEDrzGYU6XvHCFbOjcyysCnLOJsHVOwooFCXnZZeYkvsY541ErILD08rguOMP.png" descr="kzvE0TUIf2PuZUjOZCiNGJUu5jJhtEYwLm7ghJEbLdq-Jj2ZKgw0cuT1hiGNcToituQoMClT6BrQEDrzGYU6XvHCFbOjcyysCnLOJsHVOwooFCXnZZeYkvsY541ErILD08rguOMP.png"/>
            <p:cNvPicPr>
              <a:picLocks noChangeAspect="0"/>
            </p:cNvPicPr>
            <p:nvPr/>
          </p:nvPicPr>
          <p:blipFill>
            <a:blip r:embed="rId6">
              <a:extLst/>
            </a:blip>
            <a:stretch>
              <a:fillRect/>
            </a:stretch>
          </p:blipFill>
          <p:spPr>
            <a:xfrm>
              <a:off x="0" y="0"/>
              <a:ext cx="2786129" cy="1686260"/>
            </a:xfrm>
            <a:prstGeom prst="rect">
              <a:avLst/>
            </a:prstGeom>
            <a:effectLst/>
          </p:spPr>
        </p:pic>
      </p:grpSp>
      <p:pic>
        <p:nvPicPr>
          <p:cNvPr id="169" name="Capture d’écran 2017-04-21 à 11.08.07.png" descr="Capture d’écran 2017-04-21 à 11.08.07.png"/>
          <p:cNvPicPr>
            <a:picLocks noChangeAspect="1"/>
          </p:cNvPicPr>
          <p:nvPr/>
        </p:nvPicPr>
        <p:blipFill>
          <a:blip r:embed="rId7">
            <a:extLst/>
          </a:blip>
          <a:srcRect l="5669" t="0" r="0" b="0"/>
          <a:stretch>
            <a:fillRect/>
          </a:stretch>
        </p:blipFill>
        <p:spPr>
          <a:xfrm>
            <a:off x="9371025" y="3562953"/>
            <a:ext cx="3221319" cy="1205866"/>
          </a:xfrm>
          <a:prstGeom prst="rect">
            <a:avLst/>
          </a:prstGeom>
          <a:ln w="12700">
            <a:miter lim="400000"/>
          </a:ln>
        </p:spPr>
      </p:pic>
      <p:sp>
        <p:nvSpPr>
          <p:cNvPr id="170" name="1979"/>
          <p:cNvSpPr/>
          <p:nvPr/>
        </p:nvSpPr>
        <p:spPr>
          <a:xfrm>
            <a:off x="4405143" y="5197882"/>
            <a:ext cx="79236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Arial"/>
                <a:ea typeface="Arial"/>
                <a:cs typeface="Arial"/>
                <a:sym typeface="Arial"/>
              </a:defRPr>
            </a:lvl1pPr>
          </a:lstStyle>
          <a:p>
            <a:pPr/>
            <a:r>
              <a:t>1979</a:t>
            </a:r>
          </a:p>
        </p:txBody>
      </p:sp>
      <p:sp>
        <p:nvSpPr>
          <p:cNvPr id="171" name="Premiere Ryder Cup opposant les Etats Unis à l’Europe."/>
          <p:cNvSpPr/>
          <p:nvPr/>
        </p:nvSpPr>
        <p:spPr>
          <a:xfrm>
            <a:off x="4492726" y="5886840"/>
            <a:ext cx="476104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atin typeface="Arial"/>
                <a:ea typeface="Arial"/>
                <a:cs typeface="Arial"/>
                <a:sym typeface="Arial"/>
              </a:defRPr>
            </a:lvl1pPr>
          </a:lstStyle>
          <a:p>
            <a:pPr/>
            <a:r>
              <a:t>Premiere Ryder Cup opposant les Etats Unis à l’Europe.</a:t>
            </a:r>
          </a:p>
        </p:txBody>
      </p:sp>
      <p:pic>
        <p:nvPicPr>
          <p:cNvPr id="172" name="Capture d’écran 2017-04-21 à 11.10.17.png" descr="Capture d’écran 2017-04-21 à 11.10.17.png"/>
          <p:cNvPicPr>
            <a:picLocks noChangeAspect="1"/>
          </p:cNvPicPr>
          <p:nvPr/>
        </p:nvPicPr>
        <p:blipFill>
          <a:blip r:embed="rId8">
            <a:extLst/>
          </a:blip>
          <a:srcRect l="0" t="0" r="0" b="0"/>
          <a:stretch>
            <a:fillRect/>
          </a:stretch>
        </p:blipFill>
        <p:spPr>
          <a:xfrm>
            <a:off x="9121985" y="5491684"/>
            <a:ext cx="3719512" cy="1271629"/>
          </a:xfrm>
          <a:prstGeom prst="rect">
            <a:avLst/>
          </a:prstGeom>
          <a:ln w="12700">
            <a:miter lim="400000"/>
          </a:ln>
        </p:spPr>
      </p:pic>
      <p:grpSp>
        <p:nvGrpSpPr>
          <p:cNvPr id="175" name="pasted-image.tiff"/>
          <p:cNvGrpSpPr/>
          <p:nvPr/>
        </p:nvGrpSpPr>
        <p:grpSpPr>
          <a:xfrm>
            <a:off x="525050" y="5239446"/>
            <a:ext cx="2465161" cy="1776066"/>
            <a:chOff x="0" y="0"/>
            <a:chExt cx="2465160" cy="1776065"/>
          </a:xfrm>
        </p:grpSpPr>
        <p:pic>
          <p:nvPicPr>
            <p:cNvPr id="174" name="pasted-image.tiff" descr="pasted-image.tiff"/>
            <p:cNvPicPr>
              <a:picLocks noChangeAspect="1"/>
            </p:cNvPicPr>
            <p:nvPr/>
          </p:nvPicPr>
          <p:blipFill>
            <a:blip r:embed="rId9">
              <a:extLst/>
            </a:blip>
            <a:stretch>
              <a:fillRect/>
            </a:stretch>
          </p:blipFill>
          <p:spPr>
            <a:xfrm>
              <a:off x="63500" y="50800"/>
              <a:ext cx="2338161" cy="1585566"/>
            </a:xfrm>
            <a:prstGeom prst="rect">
              <a:avLst/>
            </a:prstGeom>
            <a:ln>
              <a:noFill/>
            </a:ln>
            <a:effectLst/>
          </p:spPr>
        </p:pic>
        <p:pic>
          <p:nvPicPr>
            <p:cNvPr id="173" name="pasted-image.tiff" descr="pasted-image.tiff"/>
            <p:cNvPicPr>
              <a:picLocks noChangeAspect="0"/>
            </p:cNvPicPr>
            <p:nvPr/>
          </p:nvPicPr>
          <p:blipFill>
            <a:blip r:embed="rId10">
              <a:extLst/>
            </a:blip>
            <a:stretch>
              <a:fillRect/>
            </a:stretch>
          </p:blipFill>
          <p:spPr>
            <a:xfrm>
              <a:off x="0" y="0"/>
              <a:ext cx="2465161" cy="1776066"/>
            </a:xfrm>
            <a:prstGeom prst="rect">
              <a:avLst/>
            </a:prstGeom>
            <a:effectLst/>
          </p:spPr>
        </p:pic>
      </p:grpSp>
      <p:sp>
        <p:nvSpPr>
          <p:cNvPr id="176" name="Circle"/>
          <p:cNvSpPr/>
          <p:nvPr/>
        </p:nvSpPr>
        <p:spPr>
          <a:xfrm>
            <a:off x="3488448" y="7054491"/>
            <a:ext cx="345557" cy="345556"/>
          </a:xfrm>
          <a:prstGeom prst="ellipse">
            <a:avLst/>
          </a:prstGeom>
          <a:solidFill>
            <a:srgbClr val="000000"/>
          </a:solidFill>
          <a:ln w="50800">
            <a:solidFill>
              <a:srgbClr val="FFFFFF"/>
            </a:solidFill>
            <a:miter lim="400000"/>
          </a:ln>
        </p:spPr>
        <p:txBody>
          <a:bodyPr lIns="50800" tIns="50800" rIns="50800" bIns="50800" anchor="ctr"/>
          <a:lstStyle/>
          <a:p>
            <a:pPr>
              <a:defRPr sz="2400">
                <a:solidFill>
                  <a:srgbClr val="FFFFFF"/>
                </a:solidFill>
              </a:defRPr>
            </a:pPr>
          </a:p>
        </p:txBody>
      </p:sp>
      <p:sp>
        <p:nvSpPr>
          <p:cNvPr id="177" name="2012"/>
          <p:cNvSpPr/>
          <p:nvPr/>
        </p:nvSpPr>
        <p:spPr>
          <a:xfrm>
            <a:off x="4405143" y="7003654"/>
            <a:ext cx="79236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Arial"/>
                <a:ea typeface="Arial"/>
                <a:cs typeface="Arial"/>
                <a:sym typeface="Arial"/>
              </a:defRPr>
            </a:lvl1pPr>
          </a:lstStyle>
          <a:p>
            <a:pPr/>
            <a:r>
              <a:t>2012</a:t>
            </a:r>
          </a:p>
        </p:txBody>
      </p:sp>
      <p:sp>
        <p:nvSpPr>
          <p:cNvPr id="178" name="L’Europe domine les simples pour remporter le &quot;miracle de Médinah&quot;"/>
          <p:cNvSpPr/>
          <p:nvPr/>
        </p:nvSpPr>
        <p:spPr>
          <a:xfrm>
            <a:off x="4492726" y="7641960"/>
            <a:ext cx="476104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atin typeface="Arial"/>
                <a:ea typeface="Arial"/>
                <a:cs typeface="Arial"/>
                <a:sym typeface="Arial"/>
              </a:defRPr>
            </a:lvl1pPr>
          </a:lstStyle>
          <a:p>
            <a:pPr/>
            <a:r>
              <a:t>L’Europe domine les simples pour remporter le "miracle de Médinah"</a:t>
            </a:r>
          </a:p>
        </p:txBody>
      </p:sp>
      <p:pic>
        <p:nvPicPr>
          <p:cNvPr id="179" name="Capture d’écran 2017-04-21 à 11.14.50.png" descr="Capture d’écran 2017-04-21 à 11.14.50.png"/>
          <p:cNvPicPr>
            <a:picLocks noChangeAspect="1"/>
          </p:cNvPicPr>
          <p:nvPr/>
        </p:nvPicPr>
        <p:blipFill>
          <a:blip r:embed="rId11">
            <a:extLst/>
          </a:blip>
          <a:stretch>
            <a:fillRect/>
          </a:stretch>
        </p:blipFill>
        <p:spPr>
          <a:xfrm>
            <a:off x="9241800" y="7352868"/>
            <a:ext cx="3479884" cy="1205707"/>
          </a:xfrm>
          <a:prstGeom prst="rect">
            <a:avLst/>
          </a:prstGeom>
          <a:ln w="12700">
            <a:miter lim="400000"/>
          </a:ln>
        </p:spPr>
      </p:pic>
      <p:grpSp>
        <p:nvGrpSpPr>
          <p:cNvPr id="182" name="pasted-image.tiff"/>
          <p:cNvGrpSpPr/>
          <p:nvPr/>
        </p:nvGrpSpPr>
        <p:grpSpPr>
          <a:xfrm>
            <a:off x="407839" y="7136933"/>
            <a:ext cx="2699582" cy="1637578"/>
            <a:chOff x="0" y="0"/>
            <a:chExt cx="2699580" cy="1637576"/>
          </a:xfrm>
        </p:grpSpPr>
        <p:pic>
          <p:nvPicPr>
            <p:cNvPr id="181" name="pasted-image.tiff" descr="pasted-image.tiff"/>
            <p:cNvPicPr>
              <a:picLocks noChangeAspect="1"/>
            </p:cNvPicPr>
            <p:nvPr/>
          </p:nvPicPr>
          <p:blipFill>
            <a:blip r:embed="rId12">
              <a:extLst/>
            </a:blip>
            <a:stretch>
              <a:fillRect/>
            </a:stretch>
          </p:blipFill>
          <p:spPr>
            <a:xfrm>
              <a:off x="63500" y="50800"/>
              <a:ext cx="2572581" cy="1447077"/>
            </a:xfrm>
            <a:prstGeom prst="rect">
              <a:avLst/>
            </a:prstGeom>
            <a:ln>
              <a:noFill/>
            </a:ln>
            <a:effectLst/>
          </p:spPr>
        </p:pic>
        <p:pic>
          <p:nvPicPr>
            <p:cNvPr id="180" name="pasted-image.tiff" descr="pasted-image.tiff"/>
            <p:cNvPicPr>
              <a:picLocks noChangeAspect="0"/>
            </p:cNvPicPr>
            <p:nvPr/>
          </p:nvPicPr>
          <p:blipFill>
            <a:blip r:embed="rId13">
              <a:extLst/>
            </a:blip>
            <a:stretch>
              <a:fillRect/>
            </a:stretch>
          </p:blipFill>
          <p:spPr>
            <a:xfrm>
              <a:off x="0" y="0"/>
              <a:ext cx="2699581" cy="1637577"/>
            </a:xfrm>
            <a:prstGeom prst="rect">
              <a:avLst/>
            </a:prstGeom>
            <a:effectLst/>
          </p:spPr>
        </p:pic>
      </p:grpSp>
      <p:sp>
        <p:nvSpPr>
          <p:cNvPr id="183" name="Circle"/>
          <p:cNvSpPr/>
          <p:nvPr/>
        </p:nvSpPr>
        <p:spPr>
          <a:xfrm>
            <a:off x="3488448" y="8860263"/>
            <a:ext cx="345557" cy="345557"/>
          </a:xfrm>
          <a:prstGeom prst="ellipse">
            <a:avLst/>
          </a:prstGeom>
          <a:solidFill>
            <a:srgbClr val="000000"/>
          </a:solidFill>
          <a:ln w="50800">
            <a:solidFill>
              <a:srgbClr val="FFFFFF"/>
            </a:solidFill>
            <a:miter lim="400000"/>
          </a:ln>
        </p:spPr>
        <p:txBody>
          <a:bodyPr lIns="50800" tIns="50800" rIns="50800" bIns="50800" anchor="ctr"/>
          <a:lstStyle/>
          <a:p>
            <a:pPr>
              <a:defRPr sz="2400">
                <a:solidFill>
                  <a:srgbClr val="FFFFFF"/>
                </a:solidFill>
              </a:defRPr>
            </a:pPr>
          </a:p>
        </p:txBody>
      </p:sp>
      <p:sp>
        <p:nvSpPr>
          <p:cNvPr id="184" name="2018"/>
          <p:cNvSpPr/>
          <p:nvPr/>
        </p:nvSpPr>
        <p:spPr>
          <a:xfrm>
            <a:off x="4405143" y="8809427"/>
            <a:ext cx="79236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Arial"/>
                <a:ea typeface="Arial"/>
                <a:cs typeface="Arial"/>
                <a:sym typeface="Arial"/>
              </a:defRPr>
            </a:lvl1pPr>
          </a:lstStyle>
          <a:p>
            <a:pPr/>
            <a:r>
              <a:t>2018</a:t>
            </a:r>
          </a:p>
        </p:txBody>
      </p:sp>
      <p:sp>
        <p:nvSpPr>
          <p:cNvPr id="185" name="Le Ryder Cup ce jouera en France"/>
          <p:cNvSpPr/>
          <p:nvPr/>
        </p:nvSpPr>
        <p:spPr>
          <a:xfrm>
            <a:off x="5312569" y="8852630"/>
            <a:ext cx="4761048"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atin typeface="Arial"/>
                <a:ea typeface="Arial"/>
                <a:cs typeface="Arial"/>
                <a:sym typeface="Arial"/>
              </a:defRPr>
            </a:lvl1pPr>
          </a:lstStyle>
          <a:p>
            <a:pPr/>
            <a:r>
              <a:t>Le Ryder Cup ce jouera en France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L’histoire de la Ryder Cup"/>
          <p:cNvSpPr/>
          <p:nvPr/>
        </p:nvSpPr>
        <p:spPr>
          <a:xfrm>
            <a:off x="3510842" y="382805"/>
            <a:ext cx="598311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b="1">
                <a:latin typeface="Helvetica"/>
                <a:ea typeface="Helvetica"/>
                <a:cs typeface="Helvetica"/>
                <a:sym typeface="Helvetica"/>
              </a:defRPr>
            </a:pPr>
            <a:r>
              <a:t>L’histoire de la Ryder Cup</a:t>
            </a:r>
          </a:p>
        </p:txBody>
      </p:sp>
      <p:grpSp>
        <p:nvGrpSpPr>
          <p:cNvPr id="190" name="pasted-image.tiff"/>
          <p:cNvGrpSpPr/>
          <p:nvPr/>
        </p:nvGrpSpPr>
        <p:grpSpPr>
          <a:xfrm>
            <a:off x="727746" y="1466383"/>
            <a:ext cx="4667200" cy="3061971"/>
            <a:chOff x="0" y="0"/>
            <a:chExt cx="4667198" cy="3061970"/>
          </a:xfrm>
        </p:grpSpPr>
        <p:pic>
          <p:nvPicPr>
            <p:cNvPr id="189" name="pasted-image.tiff" descr="pasted-image.tiff"/>
            <p:cNvPicPr>
              <a:picLocks noChangeAspect="1"/>
            </p:cNvPicPr>
            <p:nvPr/>
          </p:nvPicPr>
          <p:blipFill>
            <a:blip r:embed="rId2">
              <a:extLst/>
            </a:blip>
            <a:stretch>
              <a:fillRect/>
            </a:stretch>
          </p:blipFill>
          <p:spPr>
            <a:xfrm>
              <a:off x="127000" y="88900"/>
              <a:ext cx="4413199" cy="2731771"/>
            </a:xfrm>
            <a:prstGeom prst="rect">
              <a:avLst/>
            </a:prstGeom>
            <a:ln>
              <a:noFill/>
            </a:ln>
            <a:effectLst/>
          </p:spPr>
        </p:pic>
        <p:pic>
          <p:nvPicPr>
            <p:cNvPr id="188" name="pasted-image.tiff" descr="pasted-image.tiff"/>
            <p:cNvPicPr>
              <a:picLocks noChangeAspect="0"/>
            </p:cNvPicPr>
            <p:nvPr/>
          </p:nvPicPr>
          <p:blipFill>
            <a:blip r:embed="rId3">
              <a:extLst/>
            </a:blip>
            <a:stretch>
              <a:fillRect/>
            </a:stretch>
          </p:blipFill>
          <p:spPr>
            <a:xfrm>
              <a:off x="0" y="0"/>
              <a:ext cx="4667199" cy="3061971"/>
            </a:xfrm>
            <a:prstGeom prst="rect">
              <a:avLst/>
            </a:prstGeom>
            <a:effectLst/>
          </p:spPr>
        </p:pic>
      </p:grpSp>
      <p:grpSp>
        <p:nvGrpSpPr>
          <p:cNvPr id="193" name="pasted-image.tiff"/>
          <p:cNvGrpSpPr/>
          <p:nvPr/>
        </p:nvGrpSpPr>
        <p:grpSpPr>
          <a:xfrm>
            <a:off x="5796300" y="1173545"/>
            <a:ext cx="2908218" cy="4048609"/>
            <a:chOff x="0" y="0"/>
            <a:chExt cx="2908216" cy="4048607"/>
          </a:xfrm>
        </p:grpSpPr>
        <p:pic>
          <p:nvPicPr>
            <p:cNvPr id="192" name="pasted-image.tiff" descr="pasted-image.tiff"/>
            <p:cNvPicPr>
              <a:picLocks noChangeAspect="1"/>
            </p:cNvPicPr>
            <p:nvPr/>
          </p:nvPicPr>
          <p:blipFill>
            <a:blip r:embed="rId4">
              <a:extLst/>
            </a:blip>
            <a:stretch>
              <a:fillRect/>
            </a:stretch>
          </p:blipFill>
          <p:spPr>
            <a:xfrm>
              <a:off x="127000" y="88900"/>
              <a:ext cx="2654217" cy="3718408"/>
            </a:xfrm>
            <a:prstGeom prst="rect">
              <a:avLst/>
            </a:prstGeom>
            <a:ln>
              <a:noFill/>
            </a:ln>
            <a:effectLst/>
          </p:spPr>
        </p:pic>
        <p:pic>
          <p:nvPicPr>
            <p:cNvPr id="191" name="pasted-image.tiff" descr="pasted-image.tiff"/>
            <p:cNvPicPr>
              <a:picLocks noChangeAspect="0"/>
            </p:cNvPicPr>
            <p:nvPr/>
          </p:nvPicPr>
          <p:blipFill>
            <a:blip r:embed="rId5">
              <a:extLst/>
            </a:blip>
            <a:stretch>
              <a:fillRect/>
            </a:stretch>
          </p:blipFill>
          <p:spPr>
            <a:xfrm>
              <a:off x="0" y="0"/>
              <a:ext cx="2908217" cy="4048608"/>
            </a:xfrm>
            <a:prstGeom prst="rect">
              <a:avLst/>
            </a:prstGeom>
            <a:effectLst/>
          </p:spPr>
        </p:pic>
      </p:grpSp>
      <p:grpSp>
        <p:nvGrpSpPr>
          <p:cNvPr id="196" name="pasted-image.tiff"/>
          <p:cNvGrpSpPr/>
          <p:nvPr/>
        </p:nvGrpSpPr>
        <p:grpSpPr>
          <a:xfrm>
            <a:off x="9105872" y="1222999"/>
            <a:ext cx="3060701" cy="3949701"/>
            <a:chOff x="0" y="0"/>
            <a:chExt cx="3060700" cy="3949700"/>
          </a:xfrm>
        </p:grpSpPr>
        <p:pic>
          <p:nvPicPr>
            <p:cNvPr id="195" name="pasted-image.tiff" descr="pasted-image.tiff"/>
            <p:cNvPicPr>
              <a:picLocks noChangeAspect="1"/>
            </p:cNvPicPr>
            <p:nvPr/>
          </p:nvPicPr>
          <p:blipFill>
            <a:blip r:embed="rId6">
              <a:extLst/>
            </a:blip>
            <a:stretch>
              <a:fillRect/>
            </a:stretch>
          </p:blipFill>
          <p:spPr>
            <a:xfrm>
              <a:off x="127000" y="88900"/>
              <a:ext cx="2806700" cy="3619500"/>
            </a:xfrm>
            <a:prstGeom prst="rect">
              <a:avLst/>
            </a:prstGeom>
            <a:ln>
              <a:noFill/>
            </a:ln>
            <a:effectLst/>
          </p:spPr>
        </p:pic>
        <p:pic>
          <p:nvPicPr>
            <p:cNvPr id="194" name="pasted-image.tiff" descr="pasted-image.tiff"/>
            <p:cNvPicPr>
              <a:picLocks noChangeAspect="0"/>
            </p:cNvPicPr>
            <p:nvPr/>
          </p:nvPicPr>
          <p:blipFill>
            <a:blip r:embed="rId7">
              <a:extLst/>
            </a:blip>
            <a:stretch>
              <a:fillRect/>
            </a:stretch>
          </p:blipFill>
          <p:spPr>
            <a:xfrm>
              <a:off x="0" y="0"/>
              <a:ext cx="3060700" cy="3949700"/>
            </a:xfrm>
            <a:prstGeom prst="rect">
              <a:avLst/>
            </a:prstGeom>
            <a:effectLst/>
          </p:spPr>
        </p:pic>
      </p:grpSp>
      <p:grpSp>
        <p:nvGrpSpPr>
          <p:cNvPr id="199" name="pasted-image.tiff"/>
          <p:cNvGrpSpPr/>
          <p:nvPr/>
        </p:nvGrpSpPr>
        <p:grpSpPr>
          <a:xfrm>
            <a:off x="10193407" y="4749152"/>
            <a:ext cx="2227523" cy="3061971"/>
            <a:chOff x="0" y="0"/>
            <a:chExt cx="2227522" cy="3061970"/>
          </a:xfrm>
        </p:grpSpPr>
        <p:pic>
          <p:nvPicPr>
            <p:cNvPr id="198" name="pasted-image.tiff" descr="pasted-image.tiff"/>
            <p:cNvPicPr>
              <a:picLocks noChangeAspect="1"/>
            </p:cNvPicPr>
            <p:nvPr/>
          </p:nvPicPr>
          <p:blipFill>
            <a:blip r:embed="rId8">
              <a:extLst/>
            </a:blip>
            <a:stretch>
              <a:fillRect/>
            </a:stretch>
          </p:blipFill>
          <p:spPr>
            <a:xfrm>
              <a:off x="127000" y="88900"/>
              <a:ext cx="1973523" cy="2731771"/>
            </a:xfrm>
            <a:prstGeom prst="rect">
              <a:avLst/>
            </a:prstGeom>
            <a:ln>
              <a:noFill/>
            </a:ln>
            <a:effectLst/>
          </p:spPr>
        </p:pic>
        <p:pic>
          <p:nvPicPr>
            <p:cNvPr id="197" name="pasted-image.tiff" descr="pasted-image.tiff"/>
            <p:cNvPicPr>
              <a:picLocks noChangeAspect="0"/>
            </p:cNvPicPr>
            <p:nvPr/>
          </p:nvPicPr>
          <p:blipFill>
            <a:blip r:embed="rId9">
              <a:extLst/>
            </a:blip>
            <a:stretch>
              <a:fillRect/>
            </a:stretch>
          </p:blipFill>
          <p:spPr>
            <a:xfrm>
              <a:off x="0" y="0"/>
              <a:ext cx="2227523" cy="3061971"/>
            </a:xfrm>
            <a:prstGeom prst="rect">
              <a:avLst/>
            </a:prstGeom>
            <a:effectLst/>
          </p:spPr>
        </p:pic>
      </p:grpSp>
      <p:sp>
        <p:nvSpPr>
          <p:cNvPr id="200" name="Line"/>
          <p:cNvSpPr/>
          <p:nvPr/>
        </p:nvSpPr>
        <p:spPr>
          <a:xfrm>
            <a:off x="-59272" y="4594463"/>
            <a:ext cx="13519876" cy="5427243"/>
          </a:xfrm>
          <a:prstGeom prst="line">
            <a:avLst/>
          </a:prstGeom>
          <a:ln w="114300">
            <a:solidFill>
              <a:srgbClr val="000000"/>
            </a:solidFill>
            <a:miter lim="400000"/>
            <a:tailEnd type="triangle"/>
          </a:ln>
        </p:spPr>
        <p:txBody>
          <a:bodyPr lIns="50800" tIns="50800" rIns="50800" bIns="50800" anchor="ctr"/>
          <a:lstStyle/>
          <a:p>
            <a:pPr>
              <a:defRPr sz="2400"/>
            </a:pPr>
          </a:p>
        </p:txBody>
      </p:sp>
      <p:sp>
        <p:nvSpPr>
          <p:cNvPr id="201" name="Circle"/>
          <p:cNvSpPr/>
          <p:nvPr/>
        </p:nvSpPr>
        <p:spPr>
          <a:xfrm>
            <a:off x="911391" y="4808088"/>
            <a:ext cx="505461" cy="505461"/>
          </a:xfrm>
          <a:prstGeom prst="ellipse">
            <a:avLst/>
          </a:prstGeom>
          <a:solidFill>
            <a:srgbClr val="000000"/>
          </a:solidFill>
          <a:ln w="50800">
            <a:solidFill>
              <a:srgbClr val="FFFFFF"/>
            </a:solidFill>
            <a:miter lim="400000"/>
          </a:ln>
        </p:spPr>
        <p:txBody>
          <a:bodyPr lIns="50800" tIns="50800" rIns="50800" bIns="50800" anchor="ctr"/>
          <a:lstStyle/>
          <a:p>
            <a:pPr>
              <a:defRPr sz="2400"/>
            </a:pPr>
          </a:p>
        </p:txBody>
      </p:sp>
      <p:sp>
        <p:nvSpPr>
          <p:cNvPr id="202" name="Circle"/>
          <p:cNvSpPr/>
          <p:nvPr/>
        </p:nvSpPr>
        <p:spPr>
          <a:xfrm>
            <a:off x="6437290" y="7066557"/>
            <a:ext cx="505461" cy="505460"/>
          </a:xfrm>
          <a:prstGeom prst="ellipse">
            <a:avLst/>
          </a:prstGeom>
          <a:solidFill>
            <a:srgbClr val="000000"/>
          </a:solidFill>
          <a:ln w="50800">
            <a:solidFill>
              <a:srgbClr val="FFFFFF"/>
            </a:solidFill>
            <a:miter lim="400000"/>
          </a:ln>
        </p:spPr>
        <p:txBody>
          <a:bodyPr lIns="50800" tIns="50800" rIns="50800" bIns="50800" anchor="ctr"/>
          <a:lstStyle/>
          <a:p>
            <a:pPr>
              <a:defRPr sz="2400"/>
            </a:pPr>
          </a:p>
        </p:txBody>
      </p:sp>
      <p:sp>
        <p:nvSpPr>
          <p:cNvPr id="203" name="Premiere Ryder Cup non officielle"/>
          <p:cNvSpPr/>
          <p:nvPr/>
        </p:nvSpPr>
        <p:spPr>
          <a:xfrm>
            <a:off x="1688444" y="4870318"/>
            <a:ext cx="353187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Premiere Ryder Cup non officielle</a:t>
            </a:r>
          </a:p>
        </p:txBody>
      </p:sp>
      <p:sp>
        <p:nvSpPr>
          <p:cNvPr id="204" name="Samuel Ryder et Abe Mitchell créés la Ryder Cup"/>
          <p:cNvSpPr/>
          <p:nvPr/>
        </p:nvSpPr>
        <p:spPr>
          <a:xfrm>
            <a:off x="6856284" y="6971581"/>
            <a:ext cx="353187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Samuel Ryder et Abe Mitchell créés la Ryder Cup </a:t>
            </a:r>
          </a:p>
        </p:txBody>
      </p:sp>
      <p:sp>
        <p:nvSpPr>
          <p:cNvPr id="205" name="1921"/>
          <p:cNvSpPr/>
          <p:nvPr/>
        </p:nvSpPr>
        <p:spPr>
          <a:xfrm>
            <a:off x="767941" y="5593282"/>
            <a:ext cx="7923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Helvetica"/>
                <a:ea typeface="Helvetica"/>
                <a:cs typeface="Helvetica"/>
                <a:sym typeface="Helvetica"/>
              </a:defRPr>
            </a:lvl1pPr>
          </a:lstStyle>
          <a:p>
            <a:pPr/>
            <a:r>
              <a:t>1921</a:t>
            </a:r>
          </a:p>
        </p:txBody>
      </p:sp>
      <p:sp>
        <p:nvSpPr>
          <p:cNvPr id="206" name="1927"/>
          <p:cNvSpPr/>
          <p:nvPr/>
        </p:nvSpPr>
        <p:spPr>
          <a:xfrm>
            <a:off x="6293840" y="7802009"/>
            <a:ext cx="7923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Helvetica"/>
                <a:ea typeface="Helvetica"/>
                <a:cs typeface="Helvetica"/>
                <a:sym typeface="Helvetica"/>
              </a:defRPr>
            </a:lvl1pPr>
          </a:lstStyle>
          <a:p>
            <a:pPr/>
            <a:r>
              <a:t>1927</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Line"/>
          <p:cNvSpPr/>
          <p:nvPr/>
        </p:nvSpPr>
        <p:spPr>
          <a:xfrm>
            <a:off x="-59272" y="4594463"/>
            <a:ext cx="13519876" cy="5427243"/>
          </a:xfrm>
          <a:prstGeom prst="line">
            <a:avLst/>
          </a:prstGeom>
          <a:ln w="114300">
            <a:solidFill>
              <a:srgbClr val="000000"/>
            </a:solidFill>
            <a:miter lim="400000"/>
            <a:tailEnd type="triangle"/>
          </a:ln>
        </p:spPr>
        <p:txBody>
          <a:bodyPr lIns="50800" tIns="50800" rIns="50800" bIns="50800" anchor="ctr"/>
          <a:lstStyle/>
          <a:p>
            <a:pPr>
              <a:defRPr sz="2400"/>
            </a:pPr>
          </a:p>
        </p:txBody>
      </p:sp>
      <p:sp>
        <p:nvSpPr>
          <p:cNvPr id="209" name="Circle"/>
          <p:cNvSpPr/>
          <p:nvPr/>
        </p:nvSpPr>
        <p:spPr>
          <a:xfrm>
            <a:off x="1539176" y="5082214"/>
            <a:ext cx="505461" cy="505461"/>
          </a:xfrm>
          <a:prstGeom prst="ellipse">
            <a:avLst/>
          </a:prstGeom>
          <a:solidFill>
            <a:srgbClr val="000000"/>
          </a:solidFill>
          <a:ln w="50800">
            <a:solidFill>
              <a:srgbClr val="FFFFFF"/>
            </a:solidFill>
            <a:miter lim="400000"/>
          </a:ln>
        </p:spPr>
        <p:txBody>
          <a:bodyPr lIns="50800" tIns="50800" rIns="50800" bIns="50800" anchor="ctr"/>
          <a:lstStyle/>
          <a:p>
            <a:pPr>
              <a:defRPr sz="2400"/>
            </a:pPr>
          </a:p>
        </p:txBody>
      </p:sp>
      <p:sp>
        <p:nvSpPr>
          <p:cNvPr id="210" name="Circle"/>
          <p:cNvSpPr/>
          <p:nvPr/>
        </p:nvSpPr>
        <p:spPr>
          <a:xfrm>
            <a:off x="6437290" y="7066557"/>
            <a:ext cx="505461" cy="505460"/>
          </a:xfrm>
          <a:prstGeom prst="ellipse">
            <a:avLst/>
          </a:prstGeom>
          <a:solidFill>
            <a:srgbClr val="000000"/>
          </a:solidFill>
          <a:ln w="50800">
            <a:solidFill>
              <a:srgbClr val="FFFFFF"/>
            </a:solidFill>
            <a:miter lim="400000"/>
          </a:ln>
        </p:spPr>
        <p:txBody>
          <a:bodyPr lIns="50800" tIns="50800" rIns="50800" bIns="50800" anchor="ctr"/>
          <a:lstStyle/>
          <a:p>
            <a:pPr>
              <a:defRPr sz="2400"/>
            </a:pPr>
          </a:p>
        </p:txBody>
      </p:sp>
      <p:sp>
        <p:nvSpPr>
          <p:cNvPr id="211" name="1973"/>
          <p:cNvSpPr/>
          <p:nvPr/>
        </p:nvSpPr>
        <p:spPr>
          <a:xfrm>
            <a:off x="1395726" y="5867408"/>
            <a:ext cx="7923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Helvetica"/>
                <a:ea typeface="Helvetica"/>
                <a:cs typeface="Helvetica"/>
                <a:sym typeface="Helvetica"/>
              </a:defRPr>
            </a:lvl1pPr>
          </a:lstStyle>
          <a:p>
            <a:pPr/>
            <a:r>
              <a:t>1973</a:t>
            </a:r>
          </a:p>
        </p:txBody>
      </p:sp>
      <p:sp>
        <p:nvSpPr>
          <p:cNvPr id="212" name="1979"/>
          <p:cNvSpPr/>
          <p:nvPr/>
        </p:nvSpPr>
        <p:spPr>
          <a:xfrm>
            <a:off x="6293840" y="7802009"/>
            <a:ext cx="7923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Helvetica"/>
                <a:ea typeface="Helvetica"/>
                <a:cs typeface="Helvetica"/>
                <a:sym typeface="Helvetica"/>
              </a:defRPr>
            </a:lvl1pPr>
          </a:lstStyle>
          <a:p>
            <a:pPr/>
            <a:r>
              <a:t>1979</a:t>
            </a:r>
          </a:p>
        </p:txBody>
      </p:sp>
      <p:sp>
        <p:nvSpPr>
          <p:cNvPr id="213" name="Les joueurs irlandais sont invités a intégrer l’équipe de l’Angleterre"/>
          <p:cNvSpPr/>
          <p:nvPr/>
        </p:nvSpPr>
        <p:spPr>
          <a:xfrm>
            <a:off x="2126830" y="5020534"/>
            <a:ext cx="503561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Les joueurs irlandais sont invités a intégrer l’équipe de l’Angleterre </a:t>
            </a:r>
          </a:p>
        </p:txBody>
      </p:sp>
      <p:grpSp>
        <p:nvGrpSpPr>
          <p:cNvPr id="216" name="pasted-image.tiff"/>
          <p:cNvGrpSpPr/>
          <p:nvPr/>
        </p:nvGrpSpPr>
        <p:grpSpPr>
          <a:xfrm>
            <a:off x="1590615" y="811403"/>
            <a:ext cx="5571830" cy="4123204"/>
            <a:chOff x="0" y="0"/>
            <a:chExt cx="5571829" cy="4123203"/>
          </a:xfrm>
        </p:grpSpPr>
        <p:pic>
          <p:nvPicPr>
            <p:cNvPr id="215" name="pasted-image.tiff" descr="pasted-image.tiff"/>
            <p:cNvPicPr>
              <a:picLocks noChangeAspect="1"/>
            </p:cNvPicPr>
            <p:nvPr/>
          </p:nvPicPr>
          <p:blipFill>
            <a:blip r:embed="rId2">
              <a:extLst/>
            </a:blip>
            <a:stretch>
              <a:fillRect/>
            </a:stretch>
          </p:blipFill>
          <p:spPr>
            <a:xfrm>
              <a:off x="127000" y="88900"/>
              <a:ext cx="5317830" cy="3793004"/>
            </a:xfrm>
            <a:prstGeom prst="rect">
              <a:avLst/>
            </a:prstGeom>
            <a:ln>
              <a:noFill/>
            </a:ln>
            <a:effectLst/>
          </p:spPr>
        </p:pic>
        <p:pic>
          <p:nvPicPr>
            <p:cNvPr id="214" name="pasted-image.tiff" descr="pasted-image.tiff"/>
            <p:cNvPicPr>
              <a:picLocks noChangeAspect="0"/>
            </p:cNvPicPr>
            <p:nvPr/>
          </p:nvPicPr>
          <p:blipFill>
            <a:blip r:embed="rId3">
              <a:extLst/>
            </a:blip>
            <a:stretch>
              <a:fillRect/>
            </a:stretch>
          </p:blipFill>
          <p:spPr>
            <a:xfrm>
              <a:off x="0" y="0"/>
              <a:ext cx="5571830" cy="4123204"/>
            </a:xfrm>
            <a:prstGeom prst="rect">
              <a:avLst/>
            </a:prstGeom>
            <a:effectLst/>
          </p:spPr>
        </p:pic>
      </p:grpSp>
      <p:sp>
        <p:nvSpPr>
          <p:cNvPr id="217" name="Tout les jours européens peuvent désormais intégrer la nouvelle équipe européenne"/>
          <p:cNvSpPr/>
          <p:nvPr/>
        </p:nvSpPr>
        <p:spPr>
          <a:xfrm>
            <a:off x="7422239" y="6989086"/>
            <a:ext cx="503561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Tout les jours européens peuvent désormais intégrer la nouvelle équipe européenne </a:t>
            </a:r>
          </a:p>
        </p:txBody>
      </p:sp>
      <p:grpSp>
        <p:nvGrpSpPr>
          <p:cNvPr id="220" name="pasted-image.tiff"/>
          <p:cNvGrpSpPr/>
          <p:nvPr/>
        </p:nvGrpSpPr>
        <p:grpSpPr>
          <a:xfrm>
            <a:off x="7310808" y="3022688"/>
            <a:ext cx="5258479" cy="3708224"/>
            <a:chOff x="0" y="0"/>
            <a:chExt cx="5258478" cy="3708222"/>
          </a:xfrm>
        </p:grpSpPr>
        <p:pic>
          <p:nvPicPr>
            <p:cNvPr id="219" name="pasted-image.tiff" descr="pasted-image.tiff"/>
            <p:cNvPicPr>
              <a:picLocks noChangeAspect="1"/>
            </p:cNvPicPr>
            <p:nvPr/>
          </p:nvPicPr>
          <p:blipFill>
            <a:blip r:embed="rId4">
              <a:extLst/>
            </a:blip>
            <a:stretch>
              <a:fillRect/>
            </a:stretch>
          </p:blipFill>
          <p:spPr>
            <a:xfrm>
              <a:off x="127000" y="88900"/>
              <a:ext cx="5004479" cy="3378023"/>
            </a:xfrm>
            <a:prstGeom prst="rect">
              <a:avLst/>
            </a:prstGeom>
            <a:ln>
              <a:noFill/>
            </a:ln>
            <a:effectLst/>
          </p:spPr>
        </p:pic>
        <p:pic>
          <p:nvPicPr>
            <p:cNvPr id="218" name="pasted-image.tiff" descr="pasted-image.tiff"/>
            <p:cNvPicPr>
              <a:picLocks noChangeAspect="0"/>
            </p:cNvPicPr>
            <p:nvPr/>
          </p:nvPicPr>
          <p:blipFill>
            <a:blip r:embed="rId5">
              <a:extLst/>
            </a:blip>
            <a:stretch>
              <a:fillRect/>
            </a:stretch>
          </p:blipFill>
          <p:spPr>
            <a:xfrm>
              <a:off x="0" y="0"/>
              <a:ext cx="5258479" cy="3708223"/>
            </a:xfrm>
            <a:prstGeom prst="rect">
              <a:avLst/>
            </a:prstGeom>
            <a:effectLst/>
          </p:spPr>
        </p:pic>
      </p:grpSp>
      <p:sp>
        <p:nvSpPr>
          <p:cNvPr id="221" name="L’histoire de la Ryder Cup"/>
          <p:cNvSpPr/>
          <p:nvPr/>
        </p:nvSpPr>
        <p:spPr>
          <a:xfrm>
            <a:off x="3510842" y="382805"/>
            <a:ext cx="598311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b="1">
                <a:latin typeface="Helvetica"/>
                <a:ea typeface="Helvetica"/>
                <a:cs typeface="Helvetica"/>
                <a:sym typeface="Helvetica"/>
              </a:defRPr>
            </a:pPr>
            <a:r>
              <a:t>L’histoire de la Ryder Cup</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Line"/>
          <p:cNvSpPr/>
          <p:nvPr/>
        </p:nvSpPr>
        <p:spPr>
          <a:xfrm>
            <a:off x="-59272" y="4594463"/>
            <a:ext cx="13519876" cy="5427243"/>
          </a:xfrm>
          <a:prstGeom prst="line">
            <a:avLst/>
          </a:prstGeom>
          <a:ln w="114300">
            <a:solidFill>
              <a:srgbClr val="000000"/>
            </a:solidFill>
            <a:miter lim="400000"/>
            <a:tailEnd type="triangle"/>
          </a:ln>
        </p:spPr>
        <p:txBody>
          <a:bodyPr lIns="50800" tIns="50800" rIns="50800" bIns="50800" anchor="ctr"/>
          <a:lstStyle/>
          <a:p>
            <a:pPr>
              <a:defRPr sz="2400"/>
            </a:pPr>
          </a:p>
        </p:txBody>
      </p:sp>
      <p:sp>
        <p:nvSpPr>
          <p:cNvPr id="224" name="Circle"/>
          <p:cNvSpPr/>
          <p:nvPr/>
        </p:nvSpPr>
        <p:spPr>
          <a:xfrm>
            <a:off x="1539176" y="5082214"/>
            <a:ext cx="505461" cy="505461"/>
          </a:xfrm>
          <a:prstGeom prst="ellipse">
            <a:avLst/>
          </a:prstGeom>
          <a:solidFill>
            <a:srgbClr val="000000"/>
          </a:solidFill>
          <a:ln w="50800">
            <a:solidFill>
              <a:srgbClr val="FFFFFF"/>
            </a:solidFill>
            <a:miter lim="400000"/>
          </a:ln>
        </p:spPr>
        <p:txBody>
          <a:bodyPr lIns="50800" tIns="50800" rIns="50800" bIns="50800" anchor="ctr"/>
          <a:lstStyle/>
          <a:p>
            <a:pPr>
              <a:defRPr sz="2400"/>
            </a:pPr>
          </a:p>
        </p:txBody>
      </p:sp>
      <p:sp>
        <p:nvSpPr>
          <p:cNvPr id="225" name="Circle"/>
          <p:cNvSpPr/>
          <p:nvPr/>
        </p:nvSpPr>
        <p:spPr>
          <a:xfrm>
            <a:off x="6437290" y="7066557"/>
            <a:ext cx="505461" cy="505460"/>
          </a:xfrm>
          <a:prstGeom prst="ellipse">
            <a:avLst/>
          </a:prstGeom>
          <a:solidFill>
            <a:srgbClr val="000000"/>
          </a:solidFill>
          <a:ln w="50800">
            <a:solidFill>
              <a:srgbClr val="FFFFFF"/>
            </a:solidFill>
            <a:miter lim="400000"/>
          </a:ln>
        </p:spPr>
        <p:txBody>
          <a:bodyPr lIns="50800" tIns="50800" rIns="50800" bIns="50800" anchor="ctr"/>
          <a:lstStyle/>
          <a:p>
            <a:pPr>
              <a:defRPr sz="2400"/>
            </a:pPr>
          </a:p>
        </p:txBody>
      </p:sp>
      <p:sp>
        <p:nvSpPr>
          <p:cNvPr id="226" name="2012"/>
          <p:cNvSpPr/>
          <p:nvPr/>
        </p:nvSpPr>
        <p:spPr>
          <a:xfrm>
            <a:off x="1395726" y="5867408"/>
            <a:ext cx="7923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Helvetica"/>
                <a:ea typeface="Helvetica"/>
                <a:cs typeface="Helvetica"/>
                <a:sym typeface="Helvetica"/>
              </a:defRPr>
            </a:lvl1pPr>
          </a:lstStyle>
          <a:p>
            <a:pPr/>
            <a:r>
              <a:t>2012</a:t>
            </a:r>
          </a:p>
        </p:txBody>
      </p:sp>
      <p:sp>
        <p:nvSpPr>
          <p:cNvPr id="227" name="2018"/>
          <p:cNvSpPr/>
          <p:nvPr/>
        </p:nvSpPr>
        <p:spPr>
          <a:xfrm>
            <a:off x="6293840" y="7802009"/>
            <a:ext cx="7923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atin typeface="Helvetica"/>
                <a:ea typeface="Helvetica"/>
                <a:cs typeface="Helvetica"/>
                <a:sym typeface="Helvetica"/>
              </a:defRPr>
            </a:lvl1pPr>
          </a:lstStyle>
          <a:p>
            <a:pPr/>
            <a:r>
              <a:t>2018</a:t>
            </a:r>
          </a:p>
        </p:txBody>
      </p:sp>
      <p:sp>
        <p:nvSpPr>
          <p:cNvPr id="228" name="L’histoire de la Ryder Cup"/>
          <p:cNvSpPr/>
          <p:nvPr/>
        </p:nvSpPr>
        <p:spPr>
          <a:xfrm>
            <a:off x="3510842" y="382805"/>
            <a:ext cx="598311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b="1">
                <a:latin typeface="Helvetica"/>
                <a:ea typeface="Helvetica"/>
                <a:cs typeface="Helvetica"/>
                <a:sym typeface="Helvetica"/>
              </a:defRPr>
            </a:pPr>
            <a:r>
              <a:t>L’histoire de la Ryder Cup</a:t>
            </a:r>
          </a:p>
        </p:txBody>
      </p:sp>
      <p:sp>
        <p:nvSpPr>
          <p:cNvPr id="229" name="Le miracle de Medinah"/>
          <p:cNvSpPr/>
          <p:nvPr/>
        </p:nvSpPr>
        <p:spPr>
          <a:xfrm>
            <a:off x="2272931" y="4470399"/>
            <a:ext cx="246453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Le miracle de Medinah</a:t>
            </a:r>
          </a:p>
        </p:txBody>
      </p:sp>
      <p:sp>
        <p:nvSpPr>
          <p:cNvPr id="230" name="La Ryder Cup aura lieu en France"/>
          <p:cNvSpPr/>
          <p:nvPr/>
        </p:nvSpPr>
        <p:spPr>
          <a:xfrm>
            <a:off x="7714462" y="6337299"/>
            <a:ext cx="357027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La Ryder Cup aura lieu en France</a:t>
            </a:r>
          </a:p>
        </p:txBody>
      </p:sp>
      <p:grpSp>
        <p:nvGrpSpPr>
          <p:cNvPr id="233" name="Billetterie-Ryder-Cup-2018-manifestez-votre-interet_slide.jpg"/>
          <p:cNvGrpSpPr/>
          <p:nvPr/>
        </p:nvGrpSpPr>
        <p:grpSpPr>
          <a:xfrm>
            <a:off x="6304629" y="2619109"/>
            <a:ext cx="6230271" cy="3699293"/>
            <a:chOff x="0" y="0"/>
            <a:chExt cx="6230270" cy="3699292"/>
          </a:xfrm>
        </p:grpSpPr>
        <p:pic>
          <p:nvPicPr>
            <p:cNvPr id="232" name="Billetterie-Ryder-Cup-2018-manifestez-votre-interet_slide.jpg" descr="Billetterie-Ryder-Cup-2018-manifestez-votre-interet_slide.jpg"/>
            <p:cNvPicPr>
              <a:picLocks noChangeAspect="1"/>
            </p:cNvPicPr>
            <p:nvPr/>
          </p:nvPicPr>
          <p:blipFill>
            <a:blip r:embed="rId2">
              <a:extLst/>
            </a:blip>
            <a:stretch>
              <a:fillRect/>
            </a:stretch>
          </p:blipFill>
          <p:spPr>
            <a:xfrm>
              <a:off x="127000" y="88900"/>
              <a:ext cx="5976271" cy="3369093"/>
            </a:xfrm>
            <a:prstGeom prst="rect">
              <a:avLst/>
            </a:prstGeom>
            <a:ln>
              <a:noFill/>
            </a:ln>
            <a:effectLst/>
          </p:spPr>
        </p:pic>
        <p:pic>
          <p:nvPicPr>
            <p:cNvPr id="231" name="Billetterie-Ryder-Cup-2018-manifestez-votre-interet_slide.jpg" descr="Billetterie-Ryder-Cup-2018-manifestez-votre-interet_slide.jpg"/>
            <p:cNvPicPr>
              <a:picLocks noChangeAspect="0"/>
            </p:cNvPicPr>
            <p:nvPr/>
          </p:nvPicPr>
          <p:blipFill>
            <a:blip r:embed="rId3">
              <a:extLst/>
            </a:blip>
            <a:stretch>
              <a:fillRect/>
            </a:stretch>
          </p:blipFill>
          <p:spPr>
            <a:xfrm>
              <a:off x="0" y="0"/>
              <a:ext cx="6230271" cy="3699293"/>
            </a:xfrm>
            <a:prstGeom prst="rect">
              <a:avLst/>
            </a:prstGeom>
            <a:effectLst/>
          </p:spPr>
        </p:pic>
      </p:grpSp>
      <p:grpSp>
        <p:nvGrpSpPr>
          <p:cNvPr id="236" name="kaymer_2436273b.jpg"/>
          <p:cNvGrpSpPr/>
          <p:nvPr/>
        </p:nvGrpSpPr>
        <p:grpSpPr>
          <a:xfrm>
            <a:off x="1155700" y="1460500"/>
            <a:ext cx="4535995" cy="3009900"/>
            <a:chOff x="0" y="0"/>
            <a:chExt cx="4535994" cy="3009900"/>
          </a:xfrm>
        </p:grpSpPr>
        <p:pic>
          <p:nvPicPr>
            <p:cNvPr id="235" name="kaymer_2436273b.jpg" descr="kaymer_2436273b.jpg"/>
            <p:cNvPicPr>
              <a:picLocks noChangeAspect="1"/>
            </p:cNvPicPr>
            <p:nvPr/>
          </p:nvPicPr>
          <p:blipFill>
            <a:blip r:embed="rId4">
              <a:extLst/>
            </a:blip>
            <a:stretch>
              <a:fillRect/>
            </a:stretch>
          </p:blipFill>
          <p:spPr>
            <a:xfrm>
              <a:off x="127000" y="88900"/>
              <a:ext cx="4281995" cy="2679700"/>
            </a:xfrm>
            <a:prstGeom prst="rect">
              <a:avLst/>
            </a:prstGeom>
            <a:ln>
              <a:noFill/>
            </a:ln>
            <a:effectLst/>
          </p:spPr>
        </p:pic>
        <p:pic>
          <p:nvPicPr>
            <p:cNvPr id="234" name="kaymer_2436273b.jpg" descr="kaymer_2436273b.jpg"/>
            <p:cNvPicPr>
              <a:picLocks noChangeAspect="0"/>
            </p:cNvPicPr>
            <p:nvPr/>
          </p:nvPicPr>
          <p:blipFill>
            <a:blip r:embed="rId5">
              <a:extLst/>
            </a:blip>
            <a:stretch>
              <a:fillRect/>
            </a:stretch>
          </p:blipFill>
          <p:spPr>
            <a:xfrm>
              <a:off x="0" y="0"/>
              <a:ext cx="4535995" cy="3009900"/>
            </a:xfrm>
            <a:prstGeom prst="rect">
              <a:avLst/>
            </a:prstGeom>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GOLF - Ryder Cup  Le duel ultime - vidéo Dailymotion.mp4" descr="GOLF - Ryder Cup  Le duel ultime - vidéo Dailymotion.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1" cy="7315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5929992" fill="hold"/>
                                        <p:tgtEl>
                                          <p:spTgt spid="23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8"/>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