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69" r:id="rId4"/>
    <p:sldId id="270" r:id="rId5"/>
    <p:sldId id="272" r:id="rId6"/>
    <p:sldId id="271" r:id="rId7"/>
    <p:sldId id="275" r:id="rId8"/>
    <p:sldId id="273" r:id="rId9"/>
    <p:sldId id="274" r:id="rId10"/>
    <p:sldId id="276" r:id="rId11"/>
    <p:sldId id="277"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21/04/2017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11904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21/04/2017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210936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9BD40C8-074F-4FCE-ABCE-9B1DFE144F94}" type="datetimeFigureOut">
              <a:rPr lang="fr-FR" smtClean="0"/>
              <a:t>21/04/2017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7399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BD40C8-074F-4FCE-ABCE-9B1DFE144F94}" type="datetimeFigureOut">
              <a:rPr lang="fr-FR" smtClean="0"/>
              <a:t>21/04/2017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8722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E9BD40C8-074F-4FCE-ABCE-9B1DFE144F94}" type="datetimeFigureOut">
              <a:rPr lang="fr-FR" smtClean="0"/>
              <a:t>21/04/2017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341057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9BD40C8-074F-4FCE-ABCE-9B1DFE144F94}" type="datetimeFigureOut">
              <a:rPr lang="fr-FR" smtClean="0"/>
              <a:t>21/04/2017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901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9BD40C8-074F-4FCE-ABCE-9B1DFE144F94}" type="datetimeFigureOut">
              <a:rPr lang="fr-FR" smtClean="0"/>
              <a:t>21/04/2017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65986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9BD40C8-074F-4FCE-ABCE-9B1DFE144F94}" type="datetimeFigureOut">
              <a:rPr lang="fr-FR" smtClean="0"/>
              <a:t>21/04/2017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775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D40C8-074F-4FCE-ABCE-9B1DFE144F94}" type="datetimeFigureOut">
              <a:rPr lang="fr-FR" smtClean="0"/>
              <a:t>21/04/2017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08133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21/04/2017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40055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BD40C8-074F-4FCE-ABCE-9B1DFE144F94}" type="datetimeFigureOut">
              <a:rPr lang="fr-FR" smtClean="0"/>
              <a:t>21/04/2017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22BC05-A307-444F-8DA0-62F9F5163A58}" type="slidenum">
              <a:rPr lang="fr-FR" smtClean="0"/>
              <a:t>‹N°›</a:t>
            </a:fld>
            <a:endParaRPr lang="fr-FR"/>
          </a:p>
        </p:txBody>
      </p:sp>
    </p:spTree>
    <p:extLst>
      <p:ext uri="{BB962C8B-B14F-4D97-AF65-F5344CB8AC3E}">
        <p14:creationId xmlns:p14="http://schemas.microsoft.com/office/powerpoint/2010/main" val="32758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9BD40C8-074F-4FCE-ABCE-9B1DFE144F94}" type="datetimeFigureOut">
              <a:rPr lang="fr-FR" smtClean="0"/>
              <a:t>21/04/2017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222BC05-A307-444F-8DA0-62F9F5163A58}" type="slidenum">
              <a:rPr lang="fr-FR" smtClean="0"/>
              <a:t>‹N°›</a:t>
            </a:fld>
            <a:endParaRPr lang="fr-FR"/>
          </a:p>
        </p:txBody>
      </p:sp>
    </p:spTree>
    <p:extLst>
      <p:ext uri="{BB962C8B-B14F-4D97-AF65-F5344CB8AC3E}">
        <p14:creationId xmlns:p14="http://schemas.microsoft.com/office/powerpoint/2010/main" val="9162584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c7eZ5XjU8M" TargetMode="External"/><Relationship Id="rId2" Type="http://schemas.openxmlformats.org/officeDocument/2006/relationships/hyperlink" Target="https://www.youtube.com/watch?v=RJt7z-RSZY4" TargetMode="External"/><Relationship Id="rId1" Type="http://schemas.openxmlformats.org/officeDocument/2006/relationships/slideLayout" Target="../slideLayouts/slideLayout2.xml"/><Relationship Id="rId4" Type="http://schemas.openxmlformats.org/officeDocument/2006/relationships/hyperlink" Target="http://fr.calameo.com/read/004854946ea328c1cf39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0610" y="5229988"/>
            <a:ext cx="10008870" cy="1525141"/>
          </a:xfrm>
        </p:spPr>
        <p:txBody>
          <a:bodyPr>
            <a:normAutofit/>
          </a:bodyPr>
          <a:lstStyle/>
          <a:p>
            <a:pPr algn="l"/>
            <a:r>
              <a:rPr lang="fr-FR" dirty="0"/>
              <a:t>OBJECTIFS </a:t>
            </a:r>
          </a:p>
          <a:p>
            <a:pPr algn="l"/>
            <a:r>
              <a:rPr lang="fr-FR" dirty="0"/>
              <a:t>Se questionner sur l’organisation et l’aménagement des territoires dans lesquels nous vivons. </a:t>
            </a:r>
          </a:p>
          <a:p>
            <a:pPr algn="l"/>
            <a:r>
              <a:rPr lang="fr-FR" dirty="0"/>
              <a:t>Connaître le rôle des acteurs de l’aménagement du territoire. </a:t>
            </a:r>
          </a:p>
        </p:txBody>
      </p:sp>
      <p:sp>
        <p:nvSpPr>
          <p:cNvPr id="5" name="ZoneTexte 4"/>
          <p:cNvSpPr txBox="1"/>
          <p:nvPr/>
        </p:nvSpPr>
        <p:spPr>
          <a:xfrm>
            <a:off x="617220" y="4255641"/>
            <a:ext cx="10915650" cy="584775"/>
          </a:xfrm>
          <a:prstGeom prst="rect">
            <a:avLst/>
          </a:prstGeom>
          <a:noFill/>
        </p:spPr>
        <p:txBody>
          <a:bodyPr wrap="square" rtlCol="0">
            <a:spAutoFit/>
          </a:bodyPr>
          <a:lstStyle/>
          <a:p>
            <a:r>
              <a:rPr lang="fr-FR" sz="3200" dirty="0"/>
              <a:t>ACTEURS ET ENJEUX DE L’AMENAGEMENT DES TERRITOIRES</a:t>
            </a:r>
            <a:endParaRPr lang="fr-FR" sz="32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0" y="0"/>
            <a:ext cx="12192000" cy="4204607"/>
          </a:xfrm>
          <a:prstGeom prst="rect">
            <a:avLst/>
          </a:prstGeom>
        </p:spPr>
      </p:pic>
    </p:spTree>
    <p:extLst>
      <p:ext uri="{BB962C8B-B14F-4D97-AF65-F5344CB8AC3E}">
        <p14:creationId xmlns:p14="http://schemas.microsoft.com/office/powerpoint/2010/main" val="4536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LE ROLE DES ACTEURS DE L’AMENAGEMENT</a:t>
            </a:r>
          </a:p>
        </p:txBody>
      </p:sp>
      <p:sp>
        <p:nvSpPr>
          <p:cNvPr id="4" name="ZoneTexte 3"/>
          <p:cNvSpPr txBox="1"/>
          <p:nvPr/>
        </p:nvSpPr>
        <p:spPr>
          <a:xfrm>
            <a:off x="824139" y="2571750"/>
            <a:ext cx="5485221" cy="341632"/>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endParaRPr lang="fr-FR" i="1" dirty="0"/>
          </a:p>
        </p:txBody>
      </p:sp>
      <p:sp>
        <p:nvSpPr>
          <p:cNvPr id="6" name="Rectangle : coins arrondis 5"/>
          <p:cNvSpPr/>
          <p:nvPr/>
        </p:nvSpPr>
        <p:spPr>
          <a:xfrm>
            <a:off x="4447313"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coopération intercommunale</a:t>
            </a:r>
          </a:p>
        </p:txBody>
      </p:sp>
      <p:sp>
        <p:nvSpPr>
          <p:cNvPr id="7" name="Espace réservé du contenu 2"/>
          <p:cNvSpPr>
            <a:spLocks noGrp="1"/>
          </p:cNvSpPr>
          <p:nvPr>
            <p:ph idx="1"/>
          </p:nvPr>
        </p:nvSpPr>
        <p:spPr>
          <a:xfrm>
            <a:off x="526957" y="2796023"/>
            <a:ext cx="7542986" cy="3837006"/>
          </a:xfrm>
        </p:spPr>
        <p:txBody>
          <a:bodyPr>
            <a:normAutofit/>
          </a:bodyPr>
          <a:lstStyle/>
          <a:p>
            <a:pPr marL="0" indent="0" algn="just">
              <a:buNone/>
            </a:pPr>
            <a:r>
              <a:rPr lang="fr-FR" i="1" dirty="0"/>
              <a:t>Créée en 1997 par le regroupement de 62 communes des cantons de Betz, Crépy-en-Valois et </a:t>
            </a:r>
            <a:r>
              <a:rPr lang="fr-FR" i="1" dirty="0" err="1"/>
              <a:t>Nanteuille-Haudouin</a:t>
            </a:r>
            <a:r>
              <a:rPr lang="fr-FR" i="1" dirty="0"/>
              <a:t>, la Communauté de Communes du Pays de Valois œuvre pour le développement économique de son territoire et propose un ensemble d’outils au service des entreprises. </a:t>
            </a:r>
          </a:p>
          <a:p>
            <a:pPr marL="0" indent="0" algn="just">
              <a:buNone/>
            </a:pPr>
            <a:r>
              <a:rPr lang="fr-FR" i="1" dirty="0"/>
              <a:t>Les communes ont décidé de transférer une partie des compétences dont elles étaient initialement responsables à la Communauté de Communes du Pays de Valois. </a:t>
            </a:r>
          </a:p>
          <a:p>
            <a:pPr marL="0" indent="0" algn="just">
              <a:buNone/>
            </a:pPr>
            <a:r>
              <a:rPr lang="fr-FR" i="1" dirty="0"/>
              <a:t>Celle-ci a également pour vocation de mettre en place toute action visant à favoriser et aider au développement du Pays de Valois, par exemple, le Groupement des Entreprises du Valois.</a:t>
            </a:r>
          </a:p>
        </p:txBody>
      </p:sp>
      <p:pic>
        <p:nvPicPr>
          <p:cNvPr id="10" name="Image 9"/>
          <p:cNvPicPr>
            <a:picLocks noChangeAspect="1"/>
          </p:cNvPicPr>
          <p:nvPr/>
        </p:nvPicPr>
        <p:blipFill>
          <a:blip r:embed="rId2"/>
          <a:stretch>
            <a:fillRect/>
          </a:stretch>
        </p:blipFill>
        <p:spPr>
          <a:xfrm>
            <a:off x="9042400" y="1912668"/>
            <a:ext cx="2319492" cy="4945332"/>
          </a:xfrm>
          <a:prstGeom prst="rect">
            <a:avLst/>
          </a:prstGeom>
        </p:spPr>
      </p:pic>
      <p:sp>
        <p:nvSpPr>
          <p:cNvPr id="11" name="ZoneTexte 10"/>
          <p:cNvSpPr txBox="1"/>
          <p:nvPr/>
        </p:nvSpPr>
        <p:spPr>
          <a:xfrm>
            <a:off x="526958" y="2082773"/>
            <a:ext cx="6773728" cy="461665"/>
          </a:xfrm>
          <a:prstGeom prst="rect">
            <a:avLst/>
          </a:prstGeom>
          <a:noFill/>
        </p:spPr>
        <p:txBody>
          <a:bodyPr wrap="square" rtlCol="0">
            <a:spAutoFit/>
          </a:bodyPr>
          <a:lstStyle/>
          <a:p>
            <a:r>
              <a:rPr lang="fr-FR" sz="2400" dirty="0"/>
              <a:t>Exemple de communauté de communes : la CCPV</a:t>
            </a:r>
          </a:p>
        </p:txBody>
      </p:sp>
    </p:spTree>
    <p:extLst>
      <p:ext uri="{BB962C8B-B14F-4D97-AF65-F5344CB8AC3E}">
        <p14:creationId xmlns:p14="http://schemas.microsoft.com/office/powerpoint/2010/main" val="3407575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5" name="Image 4"/>
          <p:cNvPicPr>
            <a:picLocks noChangeAspect="1"/>
          </p:cNvPicPr>
          <p:nvPr/>
        </p:nvPicPr>
        <p:blipFill>
          <a:blip r:embed="rId2"/>
          <a:stretch>
            <a:fillRect/>
          </a:stretch>
        </p:blipFill>
        <p:spPr>
          <a:xfrm>
            <a:off x="337430" y="0"/>
            <a:ext cx="3243997" cy="6858000"/>
          </a:xfrm>
          <a:prstGeom prst="rect">
            <a:avLst/>
          </a:prstGeom>
        </p:spPr>
      </p:pic>
      <p:pic>
        <p:nvPicPr>
          <p:cNvPr id="6" name="Image 5"/>
          <p:cNvPicPr>
            <a:picLocks noChangeAspect="1"/>
          </p:cNvPicPr>
          <p:nvPr/>
        </p:nvPicPr>
        <p:blipFill>
          <a:blip r:embed="rId3"/>
          <a:stretch>
            <a:fillRect/>
          </a:stretch>
        </p:blipFill>
        <p:spPr>
          <a:xfrm>
            <a:off x="4329796" y="0"/>
            <a:ext cx="3242122" cy="6858000"/>
          </a:xfrm>
          <a:prstGeom prst="rect">
            <a:avLst/>
          </a:prstGeom>
        </p:spPr>
      </p:pic>
      <p:pic>
        <p:nvPicPr>
          <p:cNvPr id="8" name="Image 7"/>
          <p:cNvPicPr>
            <a:picLocks noChangeAspect="1"/>
          </p:cNvPicPr>
          <p:nvPr/>
        </p:nvPicPr>
        <p:blipFill>
          <a:blip r:embed="rId4"/>
          <a:stretch>
            <a:fillRect/>
          </a:stretch>
        </p:blipFill>
        <p:spPr>
          <a:xfrm>
            <a:off x="8320287" y="0"/>
            <a:ext cx="3317233" cy="6858000"/>
          </a:xfrm>
          <a:prstGeom prst="rect">
            <a:avLst/>
          </a:prstGeom>
        </p:spPr>
      </p:pic>
    </p:spTree>
    <p:extLst>
      <p:ext uri="{BB962C8B-B14F-4D97-AF65-F5344CB8AC3E}">
        <p14:creationId xmlns:p14="http://schemas.microsoft.com/office/powerpoint/2010/main" val="252322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Termes, CHIFFRES à connaître : </a:t>
            </a:r>
          </a:p>
        </p:txBody>
      </p:sp>
      <p:sp>
        <p:nvSpPr>
          <p:cNvPr id="3" name="Espace réservé du contenu 2"/>
          <p:cNvSpPr>
            <a:spLocks noGrp="1"/>
          </p:cNvSpPr>
          <p:nvPr>
            <p:ph idx="1"/>
          </p:nvPr>
        </p:nvSpPr>
        <p:spPr>
          <a:xfrm>
            <a:off x="342900" y="2254251"/>
            <a:ext cx="3143250" cy="3832225"/>
          </a:xfrm>
          <a:solidFill>
            <a:schemeClr val="bg2">
              <a:lumMod val="50000"/>
            </a:schemeClr>
          </a:solidFill>
        </p:spPr>
        <p:txBody>
          <a:bodyPr/>
          <a:lstStyle/>
          <a:p>
            <a:pPr marL="0" indent="0" algn="ctr">
              <a:buNone/>
            </a:pPr>
            <a:r>
              <a:rPr lang="fr-FR" b="1" u="sng" dirty="0"/>
              <a:t>TERMES</a:t>
            </a:r>
          </a:p>
          <a:p>
            <a:pPr marL="0" indent="0">
              <a:buNone/>
            </a:pPr>
            <a:r>
              <a:rPr lang="fr-FR" dirty="0"/>
              <a:t>Pouvoir public</a:t>
            </a:r>
          </a:p>
          <a:p>
            <a:pPr marL="0" indent="0">
              <a:buNone/>
            </a:pPr>
            <a:r>
              <a:rPr lang="fr-FR" dirty="0"/>
              <a:t>Aménagement</a:t>
            </a:r>
          </a:p>
          <a:p>
            <a:pPr marL="0" indent="0">
              <a:buNone/>
            </a:pPr>
            <a:r>
              <a:rPr lang="fr-FR" dirty="0"/>
              <a:t>Centralisation</a:t>
            </a:r>
          </a:p>
          <a:p>
            <a:pPr marL="0" indent="0">
              <a:buNone/>
            </a:pPr>
            <a:r>
              <a:rPr lang="fr-FR" dirty="0"/>
              <a:t>Décentralisation</a:t>
            </a:r>
          </a:p>
          <a:p>
            <a:pPr marL="0" indent="0">
              <a:buNone/>
            </a:pPr>
            <a:r>
              <a:rPr lang="fr-FR" dirty="0"/>
              <a:t>Territoire</a:t>
            </a:r>
          </a:p>
          <a:p>
            <a:pPr marL="0" indent="0">
              <a:buNone/>
            </a:pPr>
            <a:r>
              <a:rPr lang="fr-FR" dirty="0"/>
              <a:t>Infrastructure</a:t>
            </a:r>
          </a:p>
          <a:p>
            <a:pPr marL="0" indent="0">
              <a:buNone/>
            </a:pPr>
            <a:endParaRPr lang="fr-FR" dirty="0"/>
          </a:p>
          <a:p>
            <a:pPr marL="0" indent="0">
              <a:buNone/>
            </a:pPr>
            <a:endParaRPr lang="fr-FR" dirty="0"/>
          </a:p>
        </p:txBody>
      </p:sp>
      <p:sp>
        <p:nvSpPr>
          <p:cNvPr id="4" name="Espace réservé du contenu 2"/>
          <p:cNvSpPr txBox="1">
            <a:spLocks/>
          </p:cNvSpPr>
          <p:nvPr/>
        </p:nvSpPr>
        <p:spPr>
          <a:xfrm>
            <a:off x="4548187" y="2254249"/>
            <a:ext cx="3143250" cy="3832225"/>
          </a:xfrm>
          <a:prstGeom prst="rect">
            <a:avLst/>
          </a:prstGeom>
          <a:solidFill>
            <a:schemeClr val="bg2">
              <a:lumMod val="50000"/>
            </a:schemeClr>
          </a:solidFill>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TERMES</a:t>
            </a:r>
          </a:p>
          <a:p>
            <a:pPr marL="0" indent="0">
              <a:buFont typeface="Wingdings" pitchFamily="2" charset="2"/>
              <a:buNone/>
            </a:pPr>
            <a:r>
              <a:rPr lang="fr-FR" dirty="0"/>
              <a:t>Pôle de compétitivité</a:t>
            </a:r>
          </a:p>
          <a:p>
            <a:pPr marL="0" indent="0">
              <a:buFont typeface="Wingdings" pitchFamily="2" charset="2"/>
              <a:buNone/>
            </a:pPr>
            <a:r>
              <a:rPr lang="fr-FR" dirty="0"/>
              <a:t>Collectivité</a:t>
            </a:r>
          </a:p>
          <a:p>
            <a:pPr marL="0" indent="0">
              <a:buFont typeface="Wingdings" pitchFamily="2" charset="2"/>
              <a:buNone/>
            </a:pPr>
            <a:r>
              <a:rPr lang="fr-FR" dirty="0"/>
              <a:t>Agenda 21</a:t>
            </a:r>
          </a:p>
          <a:p>
            <a:pPr marL="0" indent="0">
              <a:buFont typeface="Wingdings" pitchFamily="2" charset="2"/>
              <a:buNone/>
            </a:pPr>
            <a:r>
              <a:rPr lang="fr-FR" dirty="0"/>
              <a:t>Développement durable</a:t>
            </a:r>
          </a:p>
          <a:p>
            <a:pPr marL="0" indent="0">
              <a:buFont typeface="Wingdings" pitchFamily="2" charset="2"/>
              <a:buNone/>
            </a:pPr>
            <a:r>
              <a:rPr lang="fr-FR" dirty="0"/>
              <a:t>Communauté de communes</a:t>
            </a:r>
          </a:p>
          <a:p>
            <a:pPr marL="0" indent="0">
              <a:buNone/>
            </a:pPr>
            <a:r>
              <a:rPr lang="fr-FR" dirty="0"/>
              <a:t>Coopération intercommunale</a:t>
            </a:r>
          </a:p>
          <a:p>
            <a:pPr marL="0" indent="0">
              <a:buFont typeface="Wingdings" pitchFamily="2" charset="2"/>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bg2">
              <a:lumMod val="50000"/>
            </a:schemeClr>
          </a:solidFill>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fr-FR" b="1" u="sng" dirty="0"/>
              <a:t>CHIFFRES</a:t>
            </a:r>
          </a:p>
          <a:p>
            <a:pPr marL="0" indent="0">
              <a:buFont typeface="Wingdings" pitchFamily="2" charset="2"/>
              <a:buNone/>
            </a:pPr>
            <a:r>
              <a:rPr lang="fr-FR" dirty="0"/>
              <a:t>35 416 communes</a:t>
            </a:r>
          </a:p>
          <a:p>
            <a:pPr marL="0" indent="0">
              <a:buFont typeface="Wingdings" pitchFamily="2" charset="2"/>
              <a:buNone/>
            </a:pPr>
            <a:r>
              <a:rPr lang="fr-FR" dirty="0"/>
              <a:t>101 départements</a:t>
            </a:r>
          </a:p>
          <a:p>
            <a:pPr marL="0" indent="0">
              <a:buFont typeface="Wingdings" pitchFamily="2" charset="2"/>
              <a:buNone/>
            </a:pPr>
            <a:r>
              <a:rPr lang="fr-FR" dirty="0"/>
              <a:t>13 régions</a:t>
            </a:r>
          </a:p>
          <a:p>
            <a:pPr marL="0" indent="0">
              <a:buFont typeface="Wingdings" pitchFamily="2" charset="2"/>
              <a:buNone/>
            </a:pPr>
            <a:r>
              <a:rPr lang="fr-FR" dirty="0"/>
              <a:t>En France, environ 2000 communautés de communes rassemblent plus de 31 000 communes, soit près de 27 millions d’habitants</a:t>
            </a:r>
          </a:p>
          <a:p>
            <a:pPr marL="0" indent="0">
              <a:buFont typeface="Wingdings" pitchFamily="2" charset="2"/>
              <a:buNone/>
            </a:pPr>
            <a:endParaRPr lang="fr-FR" dirty="0"/>
          </a:p>
        </p:txBody>
      </p:sp>
    </p:spTree>
    <p:extLst>
      <p:ext uri="{BB962C8B-B14F-4D97-AF65-F5344CB8AC3E}">
        <p14:creationId xmlns:p14="http://schemas.microsoft.com/office/powerpoint/2010/main" val="385335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300" y="320040"/>
            <a:ext cx="12192000" cy="1325563"/>
          </a:xfrm>
        </p:spPr>
        <p:txBody>
          <a:bodyPr/>
          <a:lstStyle/>
          <a:p>
            <a:pPr algn="ctr"/>
            <a:r>
              <a:rPr lang="fr-FR" dirty="0"/>
              <a:t>RESSOURCES EN LIGNE</a:t>
            </a:r>
          </a:p>
        </p:txBody>
      </p:sp>
      <p:sp>
        <p:nvSpPr>
          <p:cNvPr id="3" name="Espace réservé du contenu 2"/>
          <p:cNvSpPr>
            <a:spLocks noGrp="1"/>
          </p:cNvSpPr>
          <p:nvPr>
            <p:ph idx="1"/>
          </p:nvPr>
        </p:nvSpPr>
        <p:spPr>
          <a:xfrm>
            <a:off x="342900" y="2254251"/>
            <a:ext cx="3143250" cy="3832225"/>
          </a:xfrm>
          <a:solidFill>
            <a:schemeClr val="accent3">
              <a:lumMod val="75000"/>
            </a:schemeClr>
          </a:solidFill>
        </p:spPr>
        <p:txBody>
          <a:bodyPr>
            <a:normAutofit fontScale="92500" lnSpcReduction="10000"/>
          </a:bodyPr>
          <a:lstStyle/>
          <a:p>
            <a:pPr marL="0" indent="0" algn="ctr">
              <a:buNone/>
            </a:pPr>
            <a:r>
              <a:rPr lang="fr-FR" b="1" u="sng" dirty="0">
                <a:hlinkClick r:id="rId2"/>
              </a:rPr>
              <a:t>https://www.youtube.com/watch?v=RJt7z-RSZY4</a:t>
            </a:r>
            <a:endParaRPr lang="fr-FR" b="1" u="sng" dirty="0"/>
          </a:p>
          <a:p>
            <a:pPr marL="0" indent="0" algn="ctr">
              <a:buNone/>
            </a:pPr>
            <a:endParaRPr lang="fr-FR" b="1" u="sng" dirty="0"/>
          </a:p>
          <a:p>
            <a:pPr marL="0" indent="0">
              <a:buNone/>
            </a:pPr>
            <a:endParaRPr lang="fr-FR" dirty="0"/>
          </a:p>
          <a:p>
            <a:pPr marL="0" indent="0" algn="ctr">
              <a:buNone/>
            </a:pPr>
            <a:r>
              <a:rPr lang="fr-FR" dirty="0"/>
              <a:t>Une vidéo réalisée par un enseignant qui couvre la séquence en 10 minutes. </a:t>
            </a:r>
          </a:p>
          <a:p>
            <a:pPr marL="0" indent="0" algn="ctr">
              <a:buNone/>
            </a:pPr>
            <a:r>
              <a:rPr lang="fr-FR" dirty="0"/>
              <a:t>Bien qu’elle s’adresse à des élèves de 1</a:t>
            </a:r>
            <a:r>
              <a:rPr lang="fr-FR" baseline="30000" dirty="0"/>
              <a:t>ère</a:t>
            </a:r>
            <a:r>
              <a:rPr lang="fr-FR" dirty="0"/>
              <a:t> générale, la séquence est quasiment identique avec celle de Terminale Pro.</a:t>
            </a:r>
          </a:p>
        </p:txBody>
      </p:sp>
      <p:sp>
        <p:nvSpPr>
          <p:cNvPr id="4" name="Espace réservé du contenu 2"/>
          <p:cNvSpPr txBox="1">
            <a:spLocks/>
          </p:cNvSpPr>
          <p:nvPr/>
        </p:nvSpPr>
        <p:spPr>
          <a:xfrm>
            <a:off x="4548187" y="2254249"/>
            <a:ext cx="3143250" cy="3832225"/>
          </a:xfrm>
          <a:prstGeom prst="rect">
            <a:avLst/>
          </a:prstGeom>
          <a:solidFill>
            <a:schemeClr val="accent3">
              <a:lumMod val="75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3"/>
              </a:rPr>
              <a:t>https://www.youtube.com/watch?v=zc7eZ5XjU8M</a:t>
            </a:r>
            <a:endParaRPr lang="fr-FR" b="1" u="sng" dirty="0"/>
          </a:p>
          <a:p>
            <a:pPr marL="0" indent="0" algn="ctr">
              <a:buNone/>
            </a:pPr>
            <a:endParaRPr lang="fr-FR" b="1" u="sng" dirty="0"/>
          </a:p>
          <a:p>
            <a:pPr marL="0" indent="0" algn="ctr">
              <a:buNone/>
            </a:pPr>
            <a:r>
              <a:rPr lang="fr-FR" sz="2000" dirty="0">
                <a:solidFill>
                  <a:srgbClr val="FFFFFF"/>
                </a:solidFill>
              </a:rPr>
              <a:t>Une vidéo efficace pour comprendre la décentralisation en 3 minutes.</a:t>
            </a:r>
            <a:endParaRPr lang="fr-FR" b="1" u="sng" dirty="0"/>
          </a:p>
          <a:p>
            <a:pPr marL="0" indent="0" algn="ctr">
              <a:buNone/>
            </a:pPr>
            <a:endParaRPr lang="fr-FR" dirty="0"/>
          </a:p>
          <a:p>
            <a:pPr marL="0" indent="0">
              <a:buFont typeface="Wingdings" pitchFamily="2" charset="2"/>
              <a:buNone/>
            </a:pPr>
            <a:endParaRPr lang="fr-FR" dirty="0"/>
          </a:p>
        </p:txBody>
      </p:sp>
      <p:sp>
        <p:nvSpPr>
          <p:cNvPr id="5" name="Espace réservé du contenu 2"/>
          <p:cNvSpPr txBox="1">
            <a:spLocks/>
          </p:cNvSpPr>
          <p:nvPr/>
        </p:nvSpPr>
        <p:spPr>
          <a:xfrm>
            <a:off x="8753475" y="2254249"/>
            <a:ext cx="3143250" cy="3832225"/>
          </a:xfrm>
          <a:prstGeom prst="rect">
            <a:avLst/>
          </a:prstGeom>
          <a:solidFill>
            <a:schemeClr val="accent3">
              <a:lumMod val="75000"/>
            </a:schemeClr>
          </a:solidFill>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gn="ctr">
              <a:buNone/>
            </a:pPr>
            <a:r>
              <a:rPr lang="fr-FR" b="1" u="sng" dirty="0">
                <a:hlinkClick r:id="rId4"/>
              </a:rPr>
              <a:t>http://fr.calameo.com/read/004854946ea328c1cf39f</a:t>
            </a:r>
            <a:endParaRPr lang="fr-FR" b="1" u="sng" dirty="0"/>
          </a:p>
          <a:p>
            <a:pPr marL="0" indent="0" algn="ctr">
              <a:buNone/>
            </a:pPr>
            <a:endParaRPr lang="fr-FR" b="1" u="sng" dirty="0"/>
          </a:p>
          <a:p>
            <a:pPr marL="0" lvl="0" indent="0" defTabSz="457200">
              <a:lnSpc>
                <a:spcPct val="100000"/>
              </a:lnSpc>
              <a:spcBef>
                <a:spcPts val="0"/>
              </a:spcBef>
              <a:spcAft>
                <a:spcPts val="0"/>
              </a:spcAft>
              <a:buClr>
                <a:srgbClr val="FFFFFF"/>
              </a:buClr>
              <a:buNone/>
            </a:pPr>
            <a:endParaRPr lang="fr-FR" sz="2000" dirty="0">
              <a:solidFill>
                <a:srgbClr val="FFFFFF"/>
              </a:solidFill>
            </a:endParaRPr>
          </a:p>
          <a:p>
            <a:pPr marL="0" lvl="0" indent="0" algn="ctr" defTabSz="457200">
              <a:lnSpc>
                <a:spcPct val="100000"/>
              </a:lnSpc>
              <a:spcBef>
                <a:spcPts val="0"/>
              </a:spcBef>
              <a:spcAft>
                <a:spcPts val="0"/>
              </a:spcAft>
              <a:buClr>
                <a:srgbClr val="FFFFFF"/>
              </a:buClr>
              <a:buNone/>
            </a:pPr>
            <a:r>
              <a:rPr lang="fr-FR" sz="2000" dirty="0">
                <a:solidFill>
                  <a:srgbClr val="FFFFFF"/>
                </a:solidFill>
              </a:rPr>
              <a:t>Le magazine de votre communauté de communes, à feuilleter pour mieux comprendre les actions, les enjeux, le fonctionnement de la CCPV.</a:t>
            </a:r>
          </a:p>
          <a:p>
            <a:pPr marL="0" lvl="0" indent="0" algn="ctr" defTabSz="457200">
              <a:lnSpc>
                <a:spcPct val="100000"/>
              </a:lnSpc>
              <a:spcBef>
                <a:spcPts val="0"/>
              </a:spcBef>
              <a:spcAft>
                <a:spcPts val="0"/>
              </a:spcAft>
              <a:buClr>
                <a:srgbClr val="FFFFFF"/>
              </a:buClr>
              <a:buNone/>
            </a:pPr>
            <a:endParaRPr lang="fr-FR" sz="2000" dirty="0">
              <a:solidFill>
                <a:srgbClr val="FFFFFF"/>
              </a:solidFill>
            </a:endParaRPr>
          </a:p>
          <a:p>
            <a:pPr marL="0" lvl="0" indent="0" algn="ctr" defTabSz="457200">
              <a:lnSpc>
                <a:spcPct val="100000"/>
              </a:lnSpc>
              <a:spcBef>
                <a:spcPts val="0"/>
              </a:spcBef>
              <a:spcAft>
                <a:spcPts val="0"/>
              </a:spcAft>
              <a:buClr>
                <a:srgbClr val="FFFFFF"/>
              </a:buClr>
              <a:buNone/>
            </a:pPr>
            <a:r>
              <a:rPr lang="fr-FR" sz="2000" i="1" dirty="0">
                <a:solidFill>
                  <a:srgbClr val="FFFFFF"/>
                </a:solidFill>
              </a:rPr>
              <a:t>Avec une surprise en première page!</a:t>
            </a:r>
            <a:endParaRPr lang="fr-FR" i="1" dirty="0"/>
          </a:p>
        </p:txBody>
      </p:sp>
    </p:spTree>
    <p:extLst>
      <p:ext uri="{BB962C8B-B14F-4D97-AF65-F5344CB8AC3E}">
        <p14:creationId xmlns:p14="http://schemas.microsoft.com/office/powerpoint/2010/main" val="257464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LES ENJEUX DE L’AMENAGEMENT DES TERRITOIRES</a:t>
            </a:r>
          </a:p>
        </p:txBody>
      </p:sp>
      <p:sp>
        <p:nvSpPr>
          <p:cNvPr id="3" name="Espace réservé du contenu 2"/>
          <p:cNvSpPr>
            <a:spLocks noGrp="1"/>
          </p:cNvSpPr>
          <p:nvPr>
            <p:ph idx="1"/>
          </p:nvPr>
        </p:nvSpPr>
        <p:spPr>
          <a:xfrm>
            <a:off x="377190" y="1882775"/>
            <a:ext cx="11361420" cy="1797685"/>
          </a:xfrm>
        </p:spPr>
        <p:txBody>
          <a:bodyPr>
            <a:normAutofit fontScale="92500" lnSpcReduction="10000"/>
          </a:bodyPr>
          <a:lstStyle/>
          <a:p>
            <a:pPr marL="0" indent="0" algn="just">
              <a:buNone/>
            </a:pPr>
            <a:r>
              <a:rPr lang="fr-FR" sz="2800" dirty="0"/>
              <a:t>Depuis la seconde moitié du XXe siècle, le territoire français a connu d’importantes transformations. Ces recompositions sont liées d’abord au contexte économique et politique du pays et du monde : les trente glorieuses après la guerre, puis la crise économique à partir de 1973, et la mondialisation depuis les années 1990 influencent la répartition des hommes et des activités.</a:t>
            </a:r>
          </a:p>
        </p:txBody>
      </p:sp>
      <p:sp>
        <p:nvSpPr>
          <p:cNvPr id="4" name="ZoneTexte 3"/>
          <p:cNvSpPr txBox="1"/>
          <p:nvPr/>
        </p:nvSpPr>
        <p:spPr>
          <a:xfrm>
            <a:off x="377190" y="3664305"/>
            <a:ext cx="6807381" cy="3193695"/>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De nombreuses modifications institutionnelles ont transformé le rôle des différents pouvoirs publics. La décentralisation a ainsi donné des pouvoirs beaucoup plus importants aux collectivités locales, qui sont aujourd’hui les acteurs majeurs de l’aménagement et du développement des territoires. Nous sommes donc passés progressivement de la gestion du territoire national, à la gestion des territoires de la France.</a:t>
            </a:r>
          </a:p>
          <a:p>
            <a:pPr algn="just" defTabSz="914400">
              <a:lnSpc>
                <a:spcPct val="90000"/>
              </a:lnSpc>
              <a:spcBef>
                <a:spcPts val="1200"/>
              </a:spcBef>
              <a:spcAft>
                <a:spcPts val="200"/>
              </a:spcAft>
              <a:buClr>
                <a:srgbClr val="FFFFFF"/>
              </a:buClr>
            </a:pPr>
            <a:r>
              <a:rPr lang="fr-FR" b="1" i="1" dirty="0"/>
              <a:t>Territoire</a:t>
            </a:r>
            <a:r>
              <a:rPr lang="fr-FR" i="1" dirty="0"/>
              <a:t> : espace occupé et aménagé par les hommes, délimité par des frontières (territoire national) ou des limites.</a:t>
            </a:r>
          </a:p>
          <a:p>
            <a:pPr algn="just" defTabSz="914400">
              <a:lnSpc>
                <a:spcPct val="90000"/>
              </a:lnSpc>
              <a:spcBef>
                <a:spcPts val="1200"/>
              </a:spcBef>
              <a:spcAft>
                <a:spcPts val="200"/>
              </a:spcAft>
              <a:buClr>
                <a:srgbClr val="FFFFFF"/>
              </a:buClr>
            </a:pPr>
            <a:r>
              <a:rPr lang="fr-FR" b="1" i="1" dirty="0"/>
              <a:t>Aménagement</a:t>
            </a:r>
            <a:r>
              <a:rPr lang="fr-FR" i="1" dirty="0"/>
              <a:t> : toutes les actions volontaires menées à propos de l’organisation de l’espace (construction d’infrastructures de transport, installation d’activités économiques…).</a:t>
            </a:r>
          </a:p>
        </p:txBody>
      </p:sp>
      <p:sp>
        <p:nvSpPr>
          <p:cNvPr id="6" name="Rectangle : coins arrondis 5"/>
          <p:cNvSpPr/>
          <p:nvPr/>
        </p:nvSpPr>
        <p:spPr>
          <a:xfrm>
            <a:off x="4555671" y="1541637"/>
            <a:ext cx="3004457" cy="26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Caractéristiques générales</a:t>
            </a:r>
          </a:p>
        </p:txBody>
      </p:sp>
      <p:pic>
        <p:nvPicPr>
          <p:cNvPr id="10" name="Image 9"/>
          <p:cNvPicPr>
            <a:picLocks noChangeAspect="1"/>
          </p:cNvPicPr>
          <p:nvPr/>
        </p:nvPicPr>
        <p:blipFill>
          <a:blip r:embed="rId2"/>
          <a:stretch>
            <a:fillRect/>
          </a:stretch>
        </p:blipFill>
        <p:spPr>
          <a:xfrm>
            <a:off x="7471228" y="3709700"/>
            <a:ext cx="4437873" cy="2761343"/>
          </a:xfrm>
          <a:prstGeom prst="rect">
            <a:avLst/>
          </a:prstGeom>
        </p:spPr>
      </p:pic>
    </p:spTree>
    <p:extLst>
      <p:ext uri="{BB962C8B-B14F-4D97-AF65-F5344CB8AC3E}">
        <p14:creationId xmlns:p14="http://schemas.microsoft.com/office/powerpoint/2010/main" val="108519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 territoire français et sa population</a:t>
            </a:r>
          </a:p>
        </p:txBody>
      </p:sp>
      <p:sp>
        <p:nvSpPr>
          <p:cNvPr id="4" name="ZoneTexte 3"/>
          <p:cNvSpPr txBox="1"/>
          <p:nvPr/>
        </p:nvSpPr>
        <p:spPr>
          <a:xfrm>
            <a:off x="845820" y="4202768"/>
            <a:ext cx="4356555" cy="1588127"/>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 gauche, c’est la </a:t>
            </a:r>
            <a:r>
              <a:rPr lang="fr-FR" b="1" i="1" dirty="0"/>
              <a:t>centralisation</a:t>
            </a:r>
            <a:r>
              <a:rPr lang="fr-FR" i="1" dirty="0"/>
              <a:t> : un seul pôle très puissant décide de tout, pour l’ensemble du territoire. En France, il s’agissait de Paris, qui prenait des décisions pour les communes des Pyrénées ou de la Polynésie, par exemple.</a:t>
            </a:r>
          </a:p>
        </p:txBody>
      </p:sp>
      <p:sp>
        <p:nvSpPr>
          <p:cNvPr id="6" name="Rectangle : coins arrondis 5"/>
          <p:cNvSpPr/>
          <p:nvPr/>
        </p:nvSpPr>
        <p:spPr>
          <a:xfrm>
            <a:off x="4443185" y="1616363"/>
            <a:ext cx="3149419" cy="237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Vision d’ensemble du territoire</a:t>
            </a:r>
          </a:p>
        </p:txBody>
      </p:sp>
      <p:pic>
        <p:nvPicPr>
          <p:cNvPr id="7" name="Image 6"/>
          <p:cNvPicPr>
            <a:picLocks noChangeAspect="1"/>
          </p:cNvPicPr>
          <p:nvPr/>
        </p:nvPicPr>
        <p:blipFill>
          <a:blip r:embed="rId2"/>
          <a:stretch>
            <a:fillRect/>
          </a:stretch>
        </p:blipFill>
        <p:spPr>
          <a:xfrm>
            <a:off x="2498906" y="173098"/>
            <a:ext cx="7506608" cy="3882728"/>
          </a:xfrm>
          <a:prstGeom prst="rect">
            <a:avLst/>
          </a:prstGeom>
        </p:spPr>
      </p:pic>
      <p:sp>
        <p:nvSpPr>
          <p:cNvPr id="8" name="ZoneTexte 7"/>
          <p:cNvSpPr txBox="1"/>
          <p:nvPr/>
        </p:nvSpPr>
        <p:spPr>
          <a:xfrm>
            <a:off x="7164885" y="4184137"/>
            <a:ext cx="4356555" cy="2585323"/>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 droite, c’est la </a:t>
            </a:r>
            <a:r>
              <a:rPr lang="fr-FR" b="1" i="1" dirty="0"/>
              <a:t>décentralisation</a:t>
            </a:r>
            <a:r>
              <a:rPr lang="fr-FR" i="1" dirty="0"/>
              <a:t> : un pôle central existe toujours mais son rôle est plus limité. Il coordonne des centres de décisions répartis sur l’ensemble du territoire. Les compétences sont déléguées du pôle central aux centres de décisions, qui connaissent mieux leur espace et leurs problématiques. En France, Paris a cédé du pouvoir aux régions, départements, communautés de communes, communes…</a:t>
            </a:r>
          </a:p>
        </p:txBody>
      </p:sp>
    </p:spTree>
    <p:extLst>
      <p:ext uri="{BB962C8B-B14F-4D97-AF65-F5344CB8AC3E}">
        <p14:creationId xmlns:p14="http://schemas.microsoft.com/office/powerpoint/2010/main" val="332383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LES ENJEUX DE L’AMENAGEMENT DES TERRITOIRES</a:t>
            </a:r>
          </a:p>
        </p:txBody>
      </p:sp>
      <p:sp>
        <p:nvSpPr>
          <p:cNvPr id="3" name="Espace réservé du contenu 2"/>
          <p:cNvSpPr>
            <a:spLocks noGrp="1"/>
          </p:cNvSpPr>
          <p:nvPr>
            <p:ph idx="1"/>
          </p:nvPr>
        </p:nvSpPr>
        <p:spPr>
          <a:xfrm>
            <a:off x="377190" y="1882775"/>
            <a:ext cx="11361420" cy="1797685"/>
          </a:xfrm>
        </p:spPr>
        <p:txBody>
          <a:bodyPr>
            <a:normAutofit fontScale="85000" lnSpcReduction="20000"/>
          </a:bodyPr>
          <a:lstStyle/>
          <a:p>
            <a:pPr marL="0" indent="0" algn="just">
              <a:buNone/>
            </a:pPr>
            <a:r>
              <a:rPr lang="fr-FR" sz="2800" dirty="0"/>
              <a:t>La France doit aujourd’hui faire face à la mondialisation, qui met en concurrence tous les territoires du monde. Avec la facilité des transports et des télécommunications, une entreprise peut en effet choisir de s’installer là où les conditions seront les meilleures.  Les pouvoirs publics cherchent à rendre les territoires les plus attractifs possibles pour les habitants mais aussi et surtout pour les entreprises de manière à favoriser leur installation et à entraîner de l’emploi, du développement économique et social.</a:t>
            </a:r>
          </a:p>
        </p:txBody>
      </p:sp>
      <p:sp>
        <p:nvSpPr>
          <p:cNvPr id="4" name="ZoneTexte 3"/>
          <p:cNvSpPr txBox="1"/>
          <p:nvPr/>
        </p:nvSpPr>
        <p:spPr>
          <a:xfrm>
            <a:off x="377190" y="3664305"/>
            <a:ext cx="4560889" cy="233602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On peut prendre l’exemple des pôles de compétitivité. Sur un territoire donné, des entreprises, des centres de recherche et d’organismes de formation, s’associent pour mettre en œuvre une stratégie commune de développement. Ils peuvent être labellisés « pôle de compétitivité » par l’État, ce qui leur permet d’obtenir des financements et une visibilité médiatique importante. </a:t>
            </a:r>
          </a:p>
        </p:txBody>
      </p:sp>
      <p:sp>
        <p:nvSpPr>
          <p:cNvPr id="6" name="Rectangle : coins arrondis 5"/>
          <p:cNvSpPr/>
          <p:nvPr/>
        </p:nvSpPr>
        <p:spPr>
          <a:xfrm>
            <a:off x="4377690" y="1623522"/>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L’égalité territoriale</a:t>
            </a:r>
          </a:p>
        </p:txBody>
      </p:sp>
      <p:pic>
        <p:nvPicPr>
          <p:cNvPr id="5" name="Image 4"/>
          <p:cNvPicPr>
            <a:picLocks noChangeAspect="1"/>
          </p:cNvPicPr>
          <p:nvPr/>
        </p:nvPicPr>
        <p:blipFill>
          <a:blip r:embed="rId2"/>
          <a:stretch>
            <a:fillRect/>
          </a:stretch>
        </p:blipFill>
        <p:spPr>
          <a:xfrm>
            <a:off x="5268460" y="3625088"/>
            <a:ext cx="6139770" cy="2985614"/>
          </a:xfrm>
          <a:prstGeom prst="rect">
            <a:avLst/>
          </a:prstGeom>
        </p:spPr>
      </p:pic>
    </p:spTree>
    <p:extLst>
      <p:ext uri="{BB962C8B-B14F-4D97-AF65-F5344CB8AC3E}">
        <p14:creationId xmlns:p14="http://schemas.microsoft.com/office/powerpoint/2010/main" val="7813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LES ENJEUX DE L’AMENAGEMENT DES TERRITOIRES</a:t>
            </a:r>
          </a:p>
        </p:txBody>
      </p:sp>
      <p:sp>
        <p:nvSpPr>
          <p:cNvPr id="3" name="Espace réservé du contenu 2"/>
          <p:cNvSpPr>
            <a:spLocks noGrp="1"/>
          </p:cNvSpPr>
          <p:nvPr>
            <p:ph idx="1"/>
          </p:nvPr>
        </p:nvSpPr>
        <p:spPr>
          <a:xfrm>
            <a:off x="377190" y="1882775"/>
            <a:ext cx="11361420" cy="1797685"/>
          </a:xfrm>
        </p:spPr>
        <p:txBody>
          <a:bodyPr>
            <a:normAutofit fontScale="85000" lnSpcReduction="20000"/>
          </a:bodyPr>
          <a:lstStyle/>
          <a:p>
            <a:pPr marL="0" indent="0" algn="just">
              <a:buNone/>
            </a:pPr>
            <a:r>
              <a:rPr lang="fr-FR" sz="2800" dirty="0"/>
              <a:t>La pollution et la surexploitation des ressources posent aujourd’hui la question d’un mode de développement économique plus durable. Les territoires sont invités à y réfléchir. Répondre aux besoins du présent sans compromettre la possibilité, pour les générations futures, de pouvoir répondre à leurs propres besoins : telle est l’ambition du « développement durable ». Il inspire différentes initiatives en France cherchant à concilier développement économique et social et qualité de l’environnement.</a:t>
            </a:r>
          </a:p>
        </p:txBody>
      </p:sp>
      <p:sp>
        <p:nvSpPr>
          <p:cNvPr id="4" name="ZoneTexte 3"/>
          <p:cNvSpPr txBox="1"/>
          <p:nvPr/>
        </p:nvSpPr>
        <p:spPr>
          <a:xfrm>
            <a:off x="377190" y="3917632"/>
            <a:ext cx="5094696" cy="2515560"/>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Par exemple, les collectivités peuvent mettre en place à l'échelle locale des agendas 21 : ce sont des documents qui définissent une série d’objectifs prenant en compte les dimensions économiques, sociales et environnementales de leurs actions d’aménagement.</a:t>
            </a:r>
          </a:p>
          <a:p>
            <a:pPr algn="just" defTabSz="914400">
              <a:lnSpc>
                <a:spcPct val="90000"/>
              </a:lnSpc>
              <a:spcBef>
                <a:spcPts val="1200"/>
              </a:spcBef>
              <a:spcAft>
                <a:spcPts val="200"/>
              </a:spcAft>
              <a:buClr>
                <a:srgbClr val="FFFFFF"/>
              </a:buClr>
            </a:pPr>
            <a:r>
              <a:rPr lang="fr-FR" i="1" dirty="0"/>
              <a:t>L'</a:t>
            </a:r>
            <a:r>
              <a:rPr lang="fr-FR" b="1" i="1" dirty="0"/>
              <a:t>Agenda 21</a:t>
            </a:r>
            <a:r>
              <a:rPr lang="fr-FR" i="1" dirty="0"/>
              <a:t> est un plan d'action pour le 21</a:t>
            </a:r>
            <a:r>
              <a:rPr lang="fr-FR" i="1" baseline="30000" dirty="0"/>
              <a:t>e</a:t>
            </a:r>
            <a:r>
              <a:rPr lang="fr-FR" i="1" dirty="0"/>
              <a:t> siècle adopté par 173 chefs d'État lors du sommet de la Terre à Rio de Janeiro en juin 1992.</a:t>
            </a:r>
          </a:p>
        </p:txBody>
      </p:sp>
      <p:sp>
        <p:nvSpPr>
          <p:cNvPr id="6" name="Rectangle : coins arrondis 5"/>
          <p:cNvSpPr/>
          <p:nvPr/>
        </p:nvSpPr>
        <p:spPr>
          <a:xfrm>
            <a:off x="4377690" y="1623522"/>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 développement durable</a:t>
            </a:r>
          </a:p>
        </p:txBody>
      </p:sp>
      <p:pic>
        <p:nvPicPr>
          <p:cNvPr id="8" name="Image 7"/>
          <p:cNvPicPr>
            <a:picLocks noChangeAspect="1"/>
          </p:cNvPicPr>
          <p:nvPr/>
        </p:nvPicPr>
        <p:blipFill>
          <a:blip r:embed="rId2"/>
          <a:stretch>
            <a:fillRect/>
          </a:stretch>
        </p:blipFill>
        <p:spPr>
          <a:xfrm>
            <a:off x="6679205" y="3680460"/>
            <a:ext cx="3988795" cy="3091520"/>
          </a:xfrm>
          <a:prstGeom prst="rect">
            <a:avLst/>
          </a:prstGeom>
        </p:spPr>
      </p:pic>
    </p:spTree>
    <p:extLst>
      <p:ext uri="{BB962C8B-B14F-4D97-AF65-F5344CB8AC3E}">
        <p14:creationId xmlns:p14="http://schemas.microsoft.com/office/powerpoint/2010/main" val="233751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820" y="320040"/>
            <a:ext cx="10344150" cy="1325563"/>
          </a:xfrm>
        </p:spPr>
        <p:txBody>
          <a:bodyPr>
            <a:normAutofit/>
          </a:bodyPr>
          <a:lstStyle/>
          <a:p>
            <a:pPr algn="ctr"/>
            <a:r>
              <a:rPr lang="fr-FR" sz="2800" dirty="0"/>
              <a:t>LES ENJEUX DE L’AMENAGEMENT DES TERRITOIRES</a:t>
            </a:r>
          </a:p>
        </p:txBody>
      </p:sp>
      <p:sp>
        <p:nvSpPr>
          <p:cNvPr id="3" name="Espace réservé du contenu 2"/>
          <p:cNvSpPr>
            <a:spLocks noGrp="1"/>
          </p:cNvSpPr>
          <p:nvPr>
            <p:ph idx="1"/>
          </p:nvPr>
        </p:nvSpPr>
        <p:spPr>
          <a:xfrm>
            <a:off x="377190" y="1882775"/>
            <a:ext cx="11361420" cy="1797685"/>
          </a:xfrm>
        </p:spPr>
        <p:txBody>
          <a:bodyPr>
            <a:normAutofit fontScale="92500" lnSpcReduction="20000"/>
          </a:bodyPr>
          <a:lstStyle/>
          <a:p>
            <a:pPr marL="0" indent="0" algn="just">
              <a:buNone/>
            </a:pPr>
            <a:r>
              <a:rPr lang="fr-FR" sz="2800" dirty="0"/>
              <a:t>Après la Seconde Guerre mondiale, l’État français a organisé la reconstruction du territoire. Ce faisant, il a mis en place une série de mesures pour réduire les inégalités qui caractérisaient le territoire national. Par exemple, pour équilibrer le poids de Paris, il a cherché à donner de l’importance aux grandes capitales régionales. L’État a aussi organisé l’installation de grandes entreprises en province. </a:t>
            </a:r>
          </a:p>
        </p:txBody>
      </p:sp>
      <p:sp>
        <p:nvSpPr>
          <p:cNvPr id="4" name="ZoneTexte 3"/>
          <p:cNvSpPr txBox="1"/>
          <p:nvPr/>
        </p:nvSpPr>
        <p:spPr>
          <a:xfrm>
            <a:off x="377191" y="3778046"/>
            <a:ext cx="5312410" cy="2336024"/>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Aujourd’hui, les grands contrastes entre les régions se sont un peu réduits. En revanche, ce sont les territoires les plus compétitifs qui bénéficient de la majorité des équipements. Les inégalités existent donc toujours, et certains endroits sont beaucoup moins dotés, comme les quartiers pauvres des grandes villes ou les zones rurales en déprise. Les pouvoirs publics cherchent, tout en favorisant la compétitivité, à améliorer la situation dans ces territoires plus pauvres. </a:t>
            </a:r>
          </a:p>
        </p:txBody>
      </p:sp>
      <p:sp>
        <p:nvSpPr>
          <p:cNvPr id="6" name="Rectangle : coins arrondis 5"/>
          <p:cNvSpPr/>
          <p:nvPr/>
        </p:nvSpPr>
        <p:spPr>
          <a:xfrm>
            <a:off x="4555671" y="1541637"/>
            <a:ext cx="3004457" cy="266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Caractéristiques générales</a:t>
            </a:r>
          </a:p>
        </p:txBody>
      </p:sp>
      <p:pic>
        <p:nvPicPr>
          <p:cNvPr id="7" name="Image 6"/>
          <p:cNvPicPr>
            <a:picLocks noChangeAspect="1"/>
          </p:cNvPicPr>
          <p:nvPr/>
        </p:nvPicPr>
        <p:blipFill>
          <a:blip r:embed="rId2"/>
          <a:stretch>
            <a:fillRect/>
          </a:stretch>
        </p:blipFill>
        <p:spPr>
          <a:xfrm>
            <a:off x="6367468" y="3680460"/>
            <a:ext cx="4996975" cy="3079954"/>
          </a:xfrm>
          <a:prstGeom prst="rect">
            <a:avLst/>
          </a:prstGeom>
        </p:spPr>
      </p:pic>
    </p:spTree>
    <p:extLst>
      <p:ext uri="{BB962C8B-B14F-4D97-AF65-F5344CB8AC3E}">
        <p14:creationId xmlns:p14="http://schemas.microsoft.com/office/powerpoint/2010/main" val="221987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LE ROLE DES ACTEURS DE L’AMENAGEMENT</a:t>
            </a:r>
          </a:p>
        </p:txBody>
      </p:sp>
      <p:sp>
        <p:nvSpPr>
          <p:cNvPr id="4" name="ZoneTexte 3"/>
          <p:cNvSpPr txBox="1"/>
          <p:nvPr/>
        </p:nvSpPr>
        <p:spPr>
          <a:xfrm>
            <a:off x="229779" y="4212910"/>
            <a:ext cx="6679020" cy="1837426"/>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Les services de l’État sont déconcentrés au niveau des préfectures de région, des préfectures (qui couvrent le territoire d’un département) et des sous-préfectures. </a:t>
            </a:r>
            <a:r>
              <a:rPr lang="fr-FR" b="1" i="1" dirty="0"/>
              <a:t>Le préfet</a:t>
            </a:r>
            <a:r>
              <a:rPr lang="fr-FR" i="1" dirty="0"/>
              <a:t>, nommé par le président, est le représentant du pouvoir de l’État sur un territoire local. Il a pour mission de vérifier la légalité des décisions prises par les collectivités locales et de coordonner les services de l’État sur le territoire local (ministère de la Justice, de l’Intérieur…).</a:t>
            </a:r>
          </a:p>
        </p:txBody>
      </p:sp>
      <p:sp>
        <p:nvSpPr>
          <p:cNvPr id="6" name="Rectangle : coins arrondis 5"/>
          <p:cNvSpPr/>
          <p:nvPr/>
        </p:nvSpPr>
        <p:spPr>
          <a:xfrm>
            <a:off x="4447313"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L’État</a:t>
            </a:r>
          </a:p>
        </p:txBody>
      </p:sp>
      <p:sp>
        <p:nvSpPr>
          <p:cNvPr id="7" name="Espace réservé du contenu 2"/>
          <p:cNvSpPr>
            <a:spLocks noGrp="1"/>
          </p:cNvSpPr>
          <p:nvPr>
            <p:ph idx="1"/>
          </p:nvPr>
        </p:nvSpPr>
        <p:spPr>
          <a:xfrm>
            <a:off x="229779" y="1907184"/>
            <a:ext cx="6679021" cy="2250964"/>
          </a:xfrm>
        </p:spPr>
        <p:txBody>
          <a:bodyPr>
            <a:normAutofit/>
          </a:bodyPr>
          <a:lstStyle/>
          <a:p>
            <a:pPr marL="0" indent="0" algn="just">
              <a:buNone/>
            </a:pPr>
            <a:r>
              <a:rPr lang="fr-FR" sz="2800" dirty="0"/>
              <a:t>L’État est le garant de la cohésion nationale et, à ce titre, reste un acteur majeur de l’aménagement des territoires de France. Il intervient aussi dans le fonctionnement et le financement de projets locaux. </a:t>
            </a:r>
          </a:p>
        </p:txBody>
      </p:sp>
      <p:pic>
        <p:nvPicPr>
          <p:cNvPr id="3" name="Image 2"/>
          <p:cNvPicPr>
            <a:picLocks noChangeAspect="1"/>
          </p:cNvPicPr>
          <p:nvPr/>
        </p:nvPicPr>
        <p:blipFill>
          <a:blip r:embed="rId2"/>
          <a:stretch>
            <a:fillRect/>
          </a:stretch>
        </p:blipFill>
        <p:spPr>
          <a:xfrm>
            <a:off x="7686519" y="2020252"/>
            <a:ext cx="4050233" cy="4670834"/>
          </a:xfrm>
          <a:prstGeom prst="rect">
            <a:avLst/>
          </a:prstGeom>
        </p:spPr>
      </p:pic>
    </p:spTree>
    <p:extLst>
      <p:ext uri="{BB962C8B-B14F-4D97-AF65-F5344CB8AC3E}">
        <p14:creationId xmlns:p14="http://schemas.microsoft.com/office/powerpoint/2010/main" val="3508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6729911" cy="1025243"/>
          </a:xfrm>
        </p:spPr>
        <p:txBody>
          <a:bodyPr>
            <a:normAutofit/>
          </a:bodyPr>
          <a:lstStyle/>
          <a:p>
            <a:pPr algn="ctr"/>
            <a:r>
              <a:rPr lang="fr-FR" sz="2800" dirty="0"/>
              <a:t>LE ROLE DES ACTEURS DE L’AMENAGEMENT</a:t>
            </a:r>
          </a:p>
        </p:txBody>
      </p:sp>
      <p:sp>
        <p:nvSpPr>
          <p:cNvPr id="4" name="ZoneTexte 3"/>
          <p:cNvSpPr txBox="1"/>
          <p:nvPr/>
        </p:nvSpPr>
        <p:spPr>
          <a:xfrm>
            <a:off x="480060" y="2020252"/>
            <a:ext cx="6229350" cy="4689489"/>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b="1" i="1" dirty="0"/>
              <a:t>La commune </a:t>
            </a:r>
            <a:r>
              <a:rPr lang="fr-FR" i="1" dirty="0"/>
              <a:t>gère les écoles primaires, la voirie, les foyers accueillant les personnes âgées : tout le cadre de vie et les activités quotidiennes. C’est l’échelon territorial auquel les Français s’identifient le plus.</a:t>
            </a:r>
          </a:p>
          <a:p>
            <a:pPr algn="just" defTabSz="914400">
              <a:lnSpc>
                <a:spcPct val="90000"/>
              </a:lnSpc>
              <a:spcBef>
                <a:spcPts val="1200"/>
              </a:spcBef>
              <a:spcAft>
                <a:spcPts val="200"/>
              </a:spcAft>
              <a:buClr>
                <a:srgbClr val="FFFFFF"/>
              </a:buClr>
            </a:pPr>
            <a:r>
              <a:rPr lang="fr-FR" b="1" i="1" dirty="0"/>
              <a:t>Le département </a:t>
            </a:r>
            <a:r>
              <a:rPr lang="fr-FR" i="1" dirty="0"/>
              <a:t>est garant de la cohésion sociale : il s’occupe du RSA, de l’insertion sociale et professionnelle, des personnes âgées, des handicapés, des collèges, des transports scolaires et interurbains, des parcs… Les Français restent attachés à ce niveau territorial. (On se sent du 9-3 ou du 9-2, d’Ardèche ou de Drôme, du 76 ou du 27… On regarde les plaques minéralogiques des voitures en se demandant d’où vient le conducteur.) </a:t>
            </a:r>
          </a:p>
          <a:p>
            <a:pPr algn="just" defTabSz="914400">
              <a:lnSpc>
                <a:spcPct val="90000"/>
              </a:lnSpc>
              <a:spcBef>
                <a:spcPts val="1200"/>
              </a:spcBef>
              <a:spcAft>
                <a:spcPts val="200"/>
              </a:spcAft>
              <a:buClr>
                <a:srgbClr val="FFFFFF"/>
              </a:buClr>
            </a:pPr>
            <a:r>
              <a:rPr lang="fr-FR" b="1" i="1" dirty="0"/>
              <a:t>La région </a:t>
            </a:r>
            <a:r>
              <a:rPr lang="fr-FR" i="1" dirty="0"/>
              <a:t>a de nombreuses responsabilités, mais qui sont moins proches de la population et moins connues. Elle définit les orientations stratégiques en termes de transports, de politiques culturelles, de tourisme, de développement durable. Elle gère la formation professionnelle, les lycées, l’apprentissage, la recherche universitaire et industrielle.</a:t>
            </a:r>
          </a:p>
        </p:txBody>
      </p:sp>
      <p:sp>
        <p:nvSpPr>
          <p:cNvPr id="6" name="Rectangle : coins arrondis 5"/>
          <p:cNvSpPr/>
          <p:nvPr/>
        </p:nvSpPr>
        <p:spPr>
          <a:xfrm>
            <a:off x="2128656"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Les collectivités territoriales</a:t>
            </a:r>
          </a:p>
        </p:txBody>
      </p:sp>
      <p:pic>
        <p:nvPicPr>
          <p:cNvPr id="5" name="Image 4"/>
          <p:cNvPicPr>
            <a:picLocks noChangeAspect="1"/>
          </p:cNvPicPr>
          <p:nvPr/>
        </p:nvPicPr>
        <p:blipFill>
          <a:blip r:embed="rId2"/>
          <a:stretch>
            <a:fillRect/>
          </a:stretch>
        </p:blipFill>
        <p:spPr>
          <a:xfrm>
            <a:off x="7010400" y="223433"/>
            <a:ext cx="4891314" cy="6486308"/>
          </a:xfrm>
          <a:prstGeom prst="rect">
            <a:avLst/>
          </a:prstGeom>
        </p:spPr>
      </p:pic>
    </p:spTree>
    <p:extLst>
      <p:ext uri="{BB962C8B-B14F-4D97-AF65-F5344CB8AC3E}">
        <p14:creationId xmlns:p14="http://schemas.microsoft.com/office/powerpoint/2010/main" val="127944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779" y="386868"/>
            <a:ext cx="11715478" cy="1025243"/>
          </a:xfrm>
        </p:spPr>
        <p:txBody>
          <a:bodyPr>
            <a:normAutofit/>
          </a:bodyPr>
          <a:lstStyle/>
          <a:p>
            <a:pPr algn="ctr"/>
            <a:r>
              <a:rPr lang="fr-FR" sz="2800" dirty="0"/>
              <a:t>LE ROLE DES ACTEURS DE L’AMENAGEMENT</a:t>
            </a:r>
          </a:p>
        </p:txBody>
      </p:sp>
      <p:sp>
        <p:nvSpPr>
          <p:cNvPr id="4" name="ZoneTexte 3"/>
          <p:cNvSpPr txBox="1"/>
          <p:nvPr/>
        </p:nvSpPr>
        <p:spPr>
          <a:xfrm>
            <a:off x="229779" y="3500708"/>
            <a:ext cx="7012850" cy="3219405"/>
          </a:xfrm>
          <a:prstGeom prst="rect">
            <a:avLst/>
          </a:prstGeom>
          <a:noFill/>
        </p:spPr>
        <p:txBody>
          <a:bodyPr wrap="square" rtlCol="0">
            <a:spAutoFit/>
          </a:bodyPr>
          <a:lstStyle/>
          <a:p>
            <a:pPr algn="just" defTabSz="914400">
              <a:lnSpc>
                <a:spcPct val="90000"/>
              </a:lnSpc>
              <a:spcBef>
                <a:spcPts val="1200"/>
              </a:spcBef>
              <a:spcAft>
                <a:spcPts val="200"/>
              </a:spcAft>
              <a:buClr>
                <a:srgbClr val="FFFFFF"/>
              </a:buClr>
            </a:pPr>
            <a:r>
              <a:rPr lang="fr-FR" i="1" dirty="0"/>
              <a:t>Les </a:t>
            </a:r>
            <a:r>
              <a:rPr lang="fr-FR" b="1" i="1" dirty="0"/>
              <a:t>communautés de communes </a:t>
            </a:r>
            <a:r>
              <a:rPr lang="fr-FR" i="1" dirty="0"/>
              <a:t>rassemblent des petites communes, souvent rurales, autour d’un projet de développement économique et d’aménagement de l’espace. Elles gèrent ensemble la voirie ou les déchets.</a:t>
            </a:r>
          </a:p>
          <a:p>
            <a:pPr algn="just" defTabSz="914400">
              <a:lnSpc>
                <a:spcPct val="90000"/>
              </a:lnSpc>
              <a:spcBef>
                <a:spcPts val="1200"/>
              </a:spcBef>
              <a:spcAft>
                <a:spcPts val="200"/>
              </a:spcAft>
              <a:buClr>
                <a:srgbClr val="FFFFFF"/>
              </a:buClr>
            </a:pPr>
            <a:r>
              <a:rPr lang="fr-FR" i="1" dirty="0"/>
              <a:t>Les </a:t>
            </a:r>
            <a:r>
              <a:rPr lang="fr-FR" b="1" i="1" dirty="0"/>
              <a:t>communautés d’agglomérations </a:t>
            </a:r>
            <a:r>
              <a:rPr lang="fr-FR" i="1" dirty="0"/>
              <a:t>peuvent regrouper vingt, trente ou quarante communes d’un seul tenant, regroupant plus de 50 000 habitants autour d’une ville-centre de plus de 15 000 habitants. Elles ont une autonomie budgétaire et politique. </a:t>
            </a:r>
          </a:p>
          <a:p>
            <a:pPr algn="just" defTabSz="914400">
              <a:lnSpc>
                <a:spcPct val="90000"/>
              </a:lnSpc>
              <a:spcBef>
                <a:spcPts val="1200"/>
              </a:spcBef>
              <a:spcAft>
                <a:spcPts val="200"/>
              </a:spcAft>
              <a:buClr>
                <a:srgbClr val="FFFFFF"/>
              </a:buClr>
            </a:pPr>
            <a:r>
              <a:rPr lang="fr-FR" i="1" dirty="0"/>
              <a:t>Les 16 </a:t>
            </a:r>
            <a:r>
              <a:rPr lang="fr-FR" b="1" i="1" dirty="0"/>
              <a:t>communautés urbaines </a:t>
            </a:r>
            <a:r>
              <a:rPr lang="fr-FR" i="1" dirty="0"/>
              <a:t>en France rassemblent plus de 500 000 habitants. Elles sont un véritable organe de décision politique et économique, car les communes leur transfèrent la majeure partie de leurs compétences. </a:t>
            </a:r>
          </a:p>
        </p:txBody>
      </p:sp>
      <p:sp>
        <p:nvSpPr>
          <p:cNvPr id="6" name="Rectangle : coins arrondis 5"/>
          <p:cNvSpPr/>
          <p:nvPr/>
        </p:nvSpPr>
        <p:spPr>
          <a:xfrm>
            <a:off x="4447313" y="1601175"/>
            <a:ext cx="3280410" cy="230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coopération intercommunale</a:t>
            </a:r>
          </a:p>
        </p:txBody>
      </p:sp>
      <p:sp>
        <p:nvSpPr>
          <p:cNvPr id="7" name="Espace réservé du contenu 2"/>
          <p:cNvSpPr>
            <a:spLocks noGrp="1"/>
          </p:cNvSpPr>
          <p:nvPr>
            <p:ph idx="1"/>
          </p:nvPr>
        </p:nvSpPr>
        <p:spPr>
          <a:xfrm>
            <a:off x="229779" y="1842065"/>
            <a:ext cx="11715478" cy="1797685"/>
          </a:xfrm>
        </p:spPr>
        <p:txBody>
          <a:bodyPr>
            <a:normAutofit fontScale="85000" lnSpcReduction="20000"/>
          </a:bodyPr>
          <a:lstStyle/>
          <a:p>
            <a:pPr marL="0" indent="0" algn="just">
              <a:buNone/>
            </a:pPr>
            <a:r>
              <a:rPr lang="fr-FR" sz="2800" dirty="0"/>
              <a:t>Des systèmes de coopération entre les communes existent depuis longtemps, pour le ramassage scolaire ou la gestion des déchets par exemple. Mais depuis la fin des années 1990, de nouvelles difficultés ont été rencontrées par les communes qui doivent financer des équipements de plus en plus lourds. De nouveaux statuts sont nés pour permettre à plusieurs communes de s’associer pour bâtir ensemble un véritable projet de développement :</a:t>
            </a:r>
          </a:p>
        </p:txBody>
      </p:sp>
      <p:pic>
        <p:nvPicPr>
          <p:cNvPr id="8" name="Image 7"/>
          <p:cNvPicPr>
            <a:picLocks noChangeAspect="1"/>
          </p:cNvPicPr>
          <p:nvPr/>
        </p:nvPicPr>
        <p:blipFill>
          <a:blip r:embed="rId2"/>
          <a:stretch>
            <a:fillRect/>
          </a:stretch>
        </p:blipFill>
        <p:spPr>
          <a:xfrm>
            <a:off x="7404663" y="4089922"/>
            <a:ext cx="4378559" cy="1894533"/>
          </a:xfrm>
          <a:prstGeom prst="rect">
            <a:avLst/>
          </a:prstGeom>
        </p:spPr>
      </p:pic>
    </p:spTree>
    <p:extLst>
      <p:ext uri="{BB962C8B-B14F-4D97-AF65-F5344CB8AC3E}">
        <p14:creationId xmlns:p14="http://schemas.microsoft.com/office/powerpoint/2010/main" val="2027038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1242</TotalTime>
  <Words>1574</Words>
  <Application>Microsoft Office PowerPoint</Application>
  <PresentationFormat>Grand écran</PresentationFormat>
  <Paragraphs>83</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Corbel</vt:lpstr>
      <vt:lpstr>Wingdings</vt:lpstr>
      <vt:lpstr>À bandes</vt:lpstr>
      <vt:lpstr>Présentation PowerPoint</vt:lpstr>
      <vt:lpstr>LES ENJEUX DE L’AMENAGEMENT DES TERRITOIRES</vt:lpstr>
      <vt:lpstr>Le territoire français et sa population</vt:lpstr>
      <vt:lpstr>LES ENJEUX DE L’AMENAGEMENT DES TERRITOIRES</vt:lpstr>
      <vt:lpstr>LES ENJEUX DE L’AMENAGEMENT DES TERRITOIRES</vt:lpstr>
      <vt:lpstr>LES ENJEUX DE L’AMENAGEMENT DES TERRITOIRES</vt:lpstr>
      <vt:lpstr>LE ROLE DES ACTEURS DE L’AMENAGEMENT</vt:lpstr>
      <vt:lpstr>LE ROLE DES ACTEURS DE L’AMENAGEMENT</vt:lpstr>
      <vt:lpstr>LE ROLE DES ACTEURS DE L’AMENAGEMENT</vt:lpstr>
      <vt:lpstr>LE ROLE DES ACTEURS DE L’AMENAGEMENT</vt:lpstr>
      <vt:lpstr>Présentation PowerPoint</vt:lpstr>
      <vt:lpstr>Termes, CHIFFRES à connaître : </vt:lpstr>
      <vt:lpstr>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35</cp:revision>
  <dcterms:created xsi:type="dcterms:W3CDTF">2017-04-18T14:14:11Z</dcterms:created>
  <dcterms:modified xsi:type="dcterms:W3CDTF">2017-04-21T08:43:23Z</dcterms:modified>
</cp:coreProperties>
</file>