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sldIdLst>
    <p:sldId id="258" r:id="rId2"/>
    <p:sldId id="262" r:id="rId3"/>
    <p:sldId id="257" r:id="rId4"/>
    <p:sldId id="259" r:id="rId5"/>
    <p:sldId id="261" r:id="rId6"/>
    <p:sldId id="263" r:id="rId7"/>
    <p:sldId id="264" r:id="rId8"/>
    <p:sldId id="265" r:id="rId9"/>
    <p:sldId id="266" r:id="rId10"/>
    <p:sldId id="267" r:id="rId11"/>
    <p:sldId id="268" r:id="rId12"/>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8003" autoAdjust="0"/>
    <p:restoredTop sz="94660"/>
  </p:normalViewPr>
  <p:slideViewPr>
    <p:cSldViewPr snapToGrid="0">
      <p:cViewPr varScale="1">
        <p:scale>
          <a:sx n="84" d="100"/>
          <a:sy n="84" d="100"/>
        </p:scale>
        <p:origin x="126" y="34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e de titre">
    <p:spTree>
      <p:nvGrpSpPr>
        <p:cNvPr id="1" name=""/>
        <p:cNvGrpSpPr/>
        <p:nvPr/>
      </p:nvGrpSpPr>
      <p:grpSpPr>
        <a:xfrm>
          <a:off x="0" y="0"/>
          <a:ext cx="0" cy="0"/>
          <a:chOff x="0" y="0"/>
          <a:chExt cx="0" cy="0"/>
        </a:xfrm>
      </p:grpSpPr>
      <p:sp>
        <p:nvSpPr>
          <p:cNvPr id="8" name="Rectangle 7"/>
          <p:cNvSpPr/>
          <p:nvPr/>
        </p:nvSpPr>
        <p:spPr>
          <a:xfrm>
            <a:off x="-6843" y="3887812"/>
            <a:ext cx="12195668"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Rectangle 6"/>
          <p:cNvSpPr/>
          <p:nvPr/>
        </p:nvSpPr>
        <p:spPr>
          <a:xfrm>
            <a:off x="-6843" y="2059012"/>
            <a:ext cx="12195668" cy="18288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472440" y="2194560"/>
            <a:ext cx="11247120" cy="1739347"/>
          </a:xfrm>
        </p:spPr>
        <p:txBody>
          <a:bodyPr tIns="45720" bIns="45720" anchor="ctr">
            <a:normAutofit/>
          </a:bodyPr>
          <a:lstStyle>
            <a:lvl1pPr algn="ctr">
              <a:lnSpc>
                <a:spcPct val="80000"/>
              </a:lnSpc>
              <a:defRPr sz="6000" spc="150" baseline="0">
                <a:solidFill>
                  <a:srgbClr val="FFFFFF"/>
                </a:solidFill>
              </a:defRPr>
            </a:lvl1pPr>
          </a:lstStyle>
          <a:p>
            <a:r>
              <a:rPr lang="fr-FR"/>
              <a:t>Modifiez le style du titre</a:t>
            </a:r>
            <a:endParaRPr lang="en-US" dirty="0"/>
          </a:p>
        </p:txBody>
      </p:sp>
      <p:sp>
        <p:nvSpPr>
          <p:cNvPr id="3" name="Subtitle 2"/>
          <p:cNvSpPr>
            <a:spLocks noGrp="1"/>
          </p:cNvSpPr>
          <p:nvPr>
            <p:ph type="subTitle" idx="1"/>
          </p:nvPr>
        </p:nvSpPr>
        <p:spPr>
          <a:xfrm>
            <a:off x="342900" y="3915938"/>
            <a:ext cx="11506200" cy="457200"/>
          </a:xfrm>
        </p:spPr>
        <p:txBody>
          <a:bodyPr>
            <a:normAutofit/>
          </a:bodyPr>
          <a:lstStyle>
            <a:lvl1pPr marL="0" indent="0" algn="ctr">
              <a:buNone/>
              <a:defRPr sz="2000">
                <a:solidFill>
                  <a:srgbClr val="FFFFFF"/>
                </a:solidFill>
              </a:defRPr>
            </a:lvl1pPr>
            <a:lvl2pPr marL="457200" indent="0" algn="ctr">
              <a:buNone/>
              <a:defRPr sz="2000"/>
            </a:lvl2pPr>
            <a:lvl3pPr marL="914400" indent="0" algn="ctr">
              <a:buNone/>
              <a:defRPr sz="20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fr-FR"/>
              <a:t>Modifier le style des sous-titres du masque</a:t>
            </a:r>
            <a:endParaRPr lang="en-US" dirty="0"/>
          </a:p>
        </p:txBody>
      </p:sp>
      <p:sp>
        <p:nvSpPr>
          <p:cNvPr id="4" name="Date Placeholder 3"/>
          <p:cNvSpPr>
            <a:spLocks noGrp="1"/>
          </p:cNvSpPr>
          <p:nvPr>
            <p:ph type="dt" sz="half" idx="10"/>
          </p:nvPr>
        </p:nvSpPr>
        <p:spPr/>
        <p:txBody>
          <a:bodyPr/>
          <a:lstStyle>
            <a:lvl1pPr>
              <a:defRPr>
                <a:solidFill>
                  <a:schemeClr val="tx1"/>
                </a:solidFill>
              </a:defRPr>
            </a:lvl1pPr>
          </a:lstStyle>
          <a:p>
            <a:fld id="{E9BD40C8-074F-4FCE-ABCE-9B1DFE144F94}" type="datetimeFigureOut">
              <a:rPr lang="fr-FR" smtClean="0"/>
              <a:t>19/04/2017</a:t>
            </a:fld>
            <a:endParaRPr lang="fr-FR"/>
          </a:p>
        </p:txBody>
      </p:sp>
      <p:sp>
        <p:nvSpPr>
          <p:cNvPr id="5" name="Footer Placeholder 4"/>
          <p:cNvSpPr>
            <a:spLocks noGrp="1"/>
          </p:cNvSpPr>
          <p:nvPr>
            <p:ph type="ftr" sz="quarter" idx="11"/>
          </p:nvPr>
        </p:nvSpPr>
        <p:spPr/>
        <p:txBody>
          <a:bodyPr/>
          <a:lstStyle>
            <a:lvl1pPr>
              <a:defRPr>
                <a:solidFill>
                  <a:schemeClr val="tx1"/>
                </a:solidFill>
              </a:defRPr>
            </a:lvl1pPr>
          </a:lstStyle>
          <a:p>
            <a:endParaRPr lang="fr-FR"/>
          </a:p>
        </p:txBody>
      </p:sp>
      <p:sp>
        <p:nvSpPr>
          <p:cNvPr id="6" name="Slide Number Placeholder 5"/>
          <p:cNvSpPr>
            <a:spLocks noGrp="1"/>
          </p:cNvSpPr>
          <p:nvPr>
            <p:ph type="sldNum" sz="quarter" idx="12"/>
          </p:nvPr>
        </p:nvSpPr>
        <p:spPr/>
        <p:txBody>
          <a:bodyPr/>
          <a:lstStyle>
            <a:lvl1pPr>
              <a:defRPr>
                <a:solidFill>
                  <a:schemeClr val="tx1"/>
                </a:solidFill>
              </a:defRPr>
            </a:lvl1pPr>
          </a:lstStyle>
          <a:p>
            <a:fld id="{9222BC05-A307-444F-8DA0-62F9F5163A58}" type="slidenum">
              <a:rPr lang="fr-FR" smtClean="0"/>
              <a:t>‹N°›</a:t>
            </a:fld>
            <a:endParaRPr lang="fr-FR"/>
          </a:p>
        </p:txBody>
      </p:sp>
    </p:spTree>
    <p:extLst>
      <p:ext uri="{BB962C8B-B14F-4D97-AF65-F5344CB8AC3E}">
        <p14:creationId xmlns:p14="http://schemas.microsoft.com/office/powerpoint/2010/main" val="119049275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Vertical Text Placeholder 2"/>
          <p:cNvSpPr>
            <a:spLocks noGrp="1"/>
          </p:cNvSpPr>
          <p:nvPr>
            <p:ph type="body" orient="vert" idx="1"/>
          </p:nvPr>
        </p:nvSpPr>
        <p:spPr/>
        <p:txBody>
          <a:bodyPr vert="eaVert"/>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p>
            <a:fld id="{E9BD40C8-074F-4FCE-ABCE-9B1DFE144F94}" type="datetimeFigureOut">
              <a:rPr lang="fr-FR" smtClean="0"/>
              <a:t>19/04/2017</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9222BC05-A307-444F-8DA0-62F9F5163A58}" type="slidenum">
              <a:rPr lang="fr-FR" smtClean="0"/>
              <a:t>‹N°›</a:t>
            </a:fld>
            <a:endParaRPr lang="fr-FR"/>
          </a:p>
        </p:txBody>
      </p:sp>
    </p:spTree>
    <p:extLst>
      <p:ext uri="{BB962C8B-B14F-4D97-AF65-F5344CB8AC3E}">
        <p14:creationId xmlns:p14="http://schemas.microsoft.com/office/powerpoint/2010/main" val="210936891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Titre vertical et texte">
    <p:spTree>
      <p:nvGrpSpPr>
        <p:cNvPr id="1" name=""/>
        <p:cNvGrpSpPr/>
        <p:nvPr/>
      </p:nvGrpSpPr>
      <p:grpSpPr>
        <a:xfrm>
          <a:off x="0" y="0"/>
          <a:ext cx="0" cy="0"/>
          <a:chOff x="0" y="0"/>
          <a:chExt cx="0" cy="0"/>
        </a:xfrm>
      </p:grpSpPr>
      <p:sp>
        <p:nvSpPr>
          <p:cNvPr id="7" name="Rectangle 6"/>
          <p:cNvSpPr/>
          <p:nvPr/>
        </p:nvSpPr>
        <p:spPr>
          <a:xfrm>
            <a:off x="9019312" y="0"/>
            <a:ext cx="27432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9160624" y="274638"/>
            <a:ext cx="2402380" cy="5897562"/>
          </a:xfrm>
        </p:spPr>
        <p:txBody>
          <a:bodyPr vert="eaVert"/>
          <a:lstStyle/>
          <a:p>
            <a:r>
              <a:rPr lang="fr-FR"/>
              <a:t>Modifiez le style du titre</a:t>
            </a:r>
            <a:endParaRPr lang="en-US" dirty="0"/>
          </a:p>
        </p:txBody>
      </p:sp>
      <p:sp>
        <p:nvSpPr>
          <p:cNvPr id="3" name="Vertical Text Placeholder 2"/>
          <p:cNvSpPr>
            <a:spLocks noGrp="1"/>
          </p:cNvSpPr>
          <p:nvPr>
            <p:ph type="body" orient="vert" idx="1"/>
          </p:nvPr>
        </p:nvSpPr>
        <p:spPr>
          <a:xfrm>
            <a:off x="838199" y="274638"/>
            <a:ext cx="7973291" cy="5897562"/>
          </a:xfrm>
        </p:spPr>
        <p:txBody>
          <a:bodyPr vert="eaVert"/>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a:xfrm>
            <a:off x="838200" y="6422854"/>
            <a:ext cx="2743196" cy="365125"/>
          </a:xfrm>
        </p:spPr>
        <p:txBody>
          <a:bodyPr/>
          <a:lstStyle/>
          <a:p>
            <a:fld id="{E9BD40C8-074F-4FCE-ABCE-9B1DFE144F94}" type="datetimeFigureOut">
              <a:rPr lang="fr-FR" smtClean="0"/>
              <a:t>19/04/2017</a:t>
            </a:fld>
            <a:endParaRPr lang="fr-FR"/>
          </a:p>
        </p:txBody>
      </p:sp>
      <p:sp>
        <p:nvSpPr>
          <p:cNvPr id="5" name="Footer Placeholder 4"/>
          <p:cNvSpPr>
            <a:spLocks noGrp="1"/>
          </p:cNvSpPr>
          <p:nvPr>
            <p:ph type="ftr" sz="quarter" idx="11"/>
          </p:nvPr>
        </p:nvSpPr>
        <p:spPr>
          <a:xfrm>
            <a:off x="3776135" y="6422854"/>
            <a:ext cx="4279669" cy="365125"/>
          </a:xfrm>
        </p:spPr>
        <p:txBody>
          <a:bodyPr/>
          <a:lstStyle/>
          <a:p>
            <a:endParaRPr lang="fr-FR"/>
          </a:p>
        </p:txBody>
      </p:sp>
      <p:sp>
        <p:nvSpPr>
          <p:cNvPr id="6" name="Slide Number Placeholder 5"/>
          <p:cNvSpPr>
            <a:spLocks noGrp="1"/>
          </p:cNvSpPr>
          <p:nvPr>
            <p:ph type="sldNum" sz="quarter" idx="12"/>
          </p:nvPr>
        </p:nvSpPr>
        <p:spPr>
          <a:xfrm>
            <a:off x="8073048" y="6422854"/>
            <a:ext cx="879759" cy="365125"/>
          </a:xfrm>
        </p:spPr>
        <p:txBody>
          <a:bodyPr/>
          <a:lstStyle/>
          <a:p>
            <a:fld id="{9222BC05-A307-444F-8DA0-62F9F5163A58}" type="slidenum">
              <a:rPr lang="fr-FR" smtClean="0"/>
              <a:t>‹N°›</a:t>
            </a:fld>
            <a:endParaRPr lang="fr-FR"/>
          </a:p>
        </p:txBody>
      </p:sp>
    </p:spTree>
    <p:extLst>
      <p:ext uri="{BB962C8B-B14F-4D97-AF65-F5344CB8AC3E}">
        <p14:creationId xmlns:p14="http://schemas.microsoft.com/office/powerpoint/2010/main" val="73998662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Content Placeholder 2"/>
          <p:cNvSpPr>
            <a:spLocks noGrp="1"/>
          </p:cNvSpPr>
          <p:nvPr>
            <p:ph idx="1"/>
          </p:nvPr>
        </p:nvSpPr>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p>
            <a:fld id="{E9BD40C8-074F-4FCE-ABCE-9B1DFE144F94}" type="datetimeFigureOut">
              <a:rPr lang="fr-FR" smtClean="0"/>
              <a:t>19/04/2017</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9222BC05-A307-444F-8DA0-62F9F5163A58}" type="slidenum">
              <a:rPr lang="fr-FR" smtClean="0"/>
              <a:t>‹N°›</a:t>
            </a:fld>
            <a:endParaRPr lang="fr-FR"/>
          </a:p>
        </p:txBody>
      </p:sp>
    </p:spTree>
    <p:extLst>
      <p:ext uri="{BB962C8B-B14F-4D97-AF65-F5344CB8AC3E}">
        <p14:creationId xmlns:p14="http://schemas.microsoft.com/office/powerpoint/2010/main" val="368722615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Titre de section">
    <p:spTree>
      <p:nvGrpSpPr>
        <p:cNvPr id="1" name=""/>
        <p:cNvGrpSpPr/>
        <p:nvPr/>
      </p:nvGrpSpPr>
      <p:grpSpPr>
        <a:xfrm>
          <a:off x="0" y="0"/>
          <a:ext cx="0" cy="0"/>
          <a:chOff x="0" y="0"/>
          <a:chExt cx="0" cy="0"/>
        </a:xfrm>
      </p:grpSpPr>
      <p:sp>
        <p:nvSpPr>
          <p:cNvPr id="7" name="Rectangle 6"/>
          <p:cNvSpPr/>
          <p:nvPr/>
        </p:nvSpPr>
        <p:spPr>
          <a:xfrm>
            <a:off x="-6843" y="2059012"/>
            <a:ext cx="12195668" cy="18288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6843" y="3887812"/>
            <a:ext cx="12195668"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75488" y="2194560"/>
            <a:ext cx="11247120" cy="1737360"/>
          </a:xfrm>
        </p:spPr>
        <p:txBody>
          <a:bodyPr anchor="ctr">
            <a:noAutofit/>
          </a:bodyPr>
          <a:lstStyle>
            <a:lvl1pPr algn="ctr">
              <a:lnSpc>
                <a:spcPct val="80000"/>
              </a:lnSpc>
              <a:defRPr sz="6000" b="0" spc="150" baseline="0">
                <a:solidFill>
                  <a:srgbClr val="FFFFFF"/>
                </a:solidFill>
              </a:defRPr>
            </a:lvl1pPr>
          </a:lstStyle>
          <a:p>
            <a:r>
              <a:rPr lang="fr-FR"/>
              <a:t>Modifiez le style du titre</a:t>
            </a:r>
            <a:endParaRPr lang="en-US" dirty="0"/>
          </a:p>
        </p:txBody>
      </p:sp>
      <p:sp>
        <p:nvSpPr>
          <p:cNvPr id="3" name="Text Placeholder 2"/>
          <p:cNvSpPr>
            <a:spLocks noGrp="1"/>
          </p:cNvSpPr>
          <p:nvPr>
            <p:ph type="body" idx="1"/>
          </p:nvPr>
        </p:nvSpPr>
        <p:spPr>
          <a:xfrm>
            <a:off x="347472" y="3911827"/>
            <a:ext cx="11503152" cy="457200"/>
          </a:xfrm>
        </p:spPr>
        <p:txBody>
          <a:bodyPr anchor="t">
            <a:normAutofit/>
          </a:bodyPr>
          <a:lstStyle>
            <a:lvl1pPr marL="0" indent="0" algn="ctr">
              <a:buNone/>
              <a:defRPr sz="2000">
                <a:solidFill>
                  <a:srgbClr val="FFFFFF"/>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a:t>Modifier les styles du texte du masque</a:t>
            </a:r>
          </a:p>
        </p:txBody>
      </p:sp>
      <p:sp>
        <p:nvSpPr>
          <p:cNvPr id="4" name="Date Placeholder 3"/>
          <p:cNvSpPr>
            <a:spLocks noGrp="1"/>
          </p:cNvSpPr>
          <p:nvPr>
            <p:ph type="dt" sz="half" idx="10"/>
          </p:nvPr>
        </p:nvSpPr>
        <p:spPr/>
        <p:txBody>
          <a:bodyPr/>
          <a:lstStyle>
            <a:lvl1pPr>
              <a:defRPr>
                <a:solidFill>
                  <a:schemeClr val="tx1"/>
                </a:solidFill>
              </a:defRPr>
            </a:lvl1pPr>
          </a:lstStyle>
          <a:p>
            <a:fld id="{E9BD40C8-074F-4FCE-ABCE-9B1DFE144F94}" type="datetimeFigureOut">
              <a:rPr lang="fr-FR" smtClean="0"/>
              <a:t>19/04/2017</a:t>
            </a:fld>
            <a:endParaRPr lang="fr-FR"/>
          </a:p>
        </p:txBody>
      </p:sp>
      <p:sp>
        <p:nvSpPr>
          <p:cNvPr id="5" name="Footer Placeholder 4"/>
          <p:cNvSpPr>
            <a:spLocks noGrp="1"/>
          </p:cNvSpPr>
          <p:nvPr>
            <p:ph type="ftr" sz="quarter" idx="11"/>
          </p:nvPr>
        </p:nvSpPr>
        <p:spPr/>
        <p:txBody>
          <a:bodyPr/>
          <a:lstStyle>
            <a:lvl1pPr>
              <a:defRPr>
                <a:solidFill>
                  <a:schemeClr val="tx1"/>
                </a:solidFill>
              </a:defRPr>
            </a:lvl1pPr>
          </a:lstStyle>
          <a:p>
            <a:endParaRPr lang="fr-FR"/>
          </a:p>
        </p:txBody>
      </p:sp>
      <p:sp>
        <p:nvSpPr>
          <p:cNvPr id="6" name="Slide Number Placeholder 5"/>
          <p:cNvSpPr>
            <a:spLocks noGrp="1"/>
          </p:cNvSpPr>
          <p:nvPr>
            <p:ph type="sldNum" sz="quarter" idx="12"/>
          </p:nvPr>
        </p:nvSpPr>
        <p:spPr/>
        <p:txBody>
          <a:bodyPr/>
          <a:lstStyle>
            <a:lvl1pPr>
              <a:defRPr>
                <a:solidFill>
                  <a:schemeClr val="tx1"/>
                </a:solidFill>
              </a:defRPr>
            </a:lvl1pPr>
          </a:lstStyle>
          <a:p>
            <a:fld id="{9222BC05-A307-444F-8DA0-62F9F5163A58}" type="slidenum">
              <a:rPr lang="fr-FR" smtClean="0"/>
              <a:t>‹N°›</a:t>
            </a:fld>
            <a:endParaRPr lang="fr-FR"/>
          </a:p>
        </p:txBody>
      </p:sp>
    </p:spTree>
    <p:extLst>
      <p:ext uri="{BB962C8B-B14F-4D97-AF65-F5344CB8AC3E}">
        <p14:creationId xmlns:p14="http://schemas.microsoft.com/office/powerpoint/2010/main" val="341057357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fr-FR"/>
              <a:t>Modifiez le style du titre</a:t>
            </a:r>
            <a:endParaRPr lang="en-US" dirty="0"/>
          </a:p>
        </p:txBody>
      </p:sp>
      <p:sp>
        <p:nvSpPr>
          <p:cNvPr id="3" name="Content Placeholder 2"/>
          <p:cNvSpPr>
            <a:spLocks noGrp="1"/>
          </p:cNvSpPr>
          <p:nvPr>
            <p:ph sz="half" idx="1"/>
          </p:nvPr>
        </p:nvSpPr>
        <p:spPr>
          <a:xfrm>
            <a:off x="1205344" y="2011680"/>
            <a:ext cx="4754880" cy="420624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Content Placeholder 3"/>
          <p:cNvSpPr>
            <a:spLocks noGrp="1"/>
          </p:cNvSpPr>
          <p:nvPr>
            <p:ph sz="half" idx="2"/>
          </p:nvPr>
        </p:nvSpPr>
        <p:spPr>
          <a:xfrm>
            <a:off x="6230391" y="2011680"/>
            <a:ext cx="4754880" cy="420624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5" name="Date Placeholder 4"/>
          <p:cNvSpPr>
            <a:spLocks noGrp="1"/>
          </p:cNvSpPr>
          <p:nvPr>
            <p:ph type="dt" sz="half" idx="10"/>
          </p:nvPr>
        </p:nvSpPr>
        <p:spPr/>
        <p:txBody>
          <a:bodyPr/>
          <a:lstStyle/>
          <a:p>
            <a:fld id="{E9BD40C8-074F-4FCE-ABCE-9B1DFE144F94}" type="datetimeFigureOut">
              <a:rPr lang="fr-FR" smtClean="0"/>
              <a:t>19/04/2017</a:t>
            </a:fld>
            <a:endParaRPr lang="fr-FR"/>
          </a:p>
        </p:txBody>
      </p:sp>
      <p:sp>
        <p:nvSpPr>
          <p:cNvPr id="6" name="Footer Placeholder 5"/>
          <p:cNvSpPr>
            <a:spLocks noGrp="1"/>
          </p:cNvSpPr>
          <p:nvPr>
            <p:ph type="ftr" sz="quarter" idx="11"/>
          </p:nvPr>
        </p:nvSpPr>
        <p:spPr/>
        <p:txBody>
          <a:bodyPr/>
          <a:lstStyle/>
          <a:p>
            <a:endParaRPr lang="fr-FR"/>
          </a:p>
        </p:txBody>
      </p:sp>
      <p:sp>
        <p:nvSpPr>
          <p:cNvPr id="7" name="Slide Number Placeholder 6"/>
          <p:cNvSpPr>
            <a:spLocks noGrp="1"/>
          </p:cNvSpPr>
          <p:nvPr>
            <p:ph type="sldNum" sz="quarter" idx="12"/>
          </p:nvPr>
        </p:nvSpPr>
        <p:spPr/>
        <p:txBody>
          <a:bodyPr/>
          <a:lstStyle/>
          <a:p>
            <a:fld id="{9222BC05-A307-444F-8DA0-62F9F5163A58}" type="slidenum">
              <a:rPr lang="fr-FR" smtClean="0"/>
              <a:t>‹N°›</a:t>
            </a:fld>
            <a:endParaRPr lang="fr-FR"/>
          </a:p>
        </p:txBody>
      </p:sp>
    </p:spTree>
    <p:extLst>
      <p:ext uri="{BB962C8B-B14F-4D97-AF65-F5344CB8AC3E}">
        <p14:creationId xmlns:p14="http://schemas.microsoft.com/office/powerpoint/2010/main" val="49014858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fr-FR"/>
              <a:t>Modifiez le style du titre</a:t>
            </a:r>
            <a:endParaRPr lang="en-US" dirty="0"/>
          </a:p>
        </p:txBody>
      </p:sp>
      <p:sp>
        <p:nvSpPr>
          <p:cNvPr id="3" name="Text Placeholder 2"/>
          <p:cNvSpPr>
            <a:spLocks noGrp="1"/>
          </p:cNvSpPr>
          <p:nvPr>
            <p:ph type="body" idx="1"/>
          </p:nvPr>
        </p:nvSpPr>
        <p:spPr>
          <a:xfrm>
            <a:off x="1207008" y="1913470"/>
            <a:ext cx="4754880" cy="743094"/>
          </a:xfrm>
        </p:spPr>
        <p:txBody>
          <a:bodyPr anchor="ctr">
            <a:normAutofit/>
          </a:bodyPr>
          <a:lstStyle>
            <a:lvl1pPr marL="0" indent="0">
              <a:buNone/>
              <a:defRPr sz="21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Modifier les styles du texte du masque</a:t>
            </a:r>
          </a:p>
        </p:txBody>
      </p:sp>
      <p:sp>
        <p:nvSpPr>
          <p:cNvPr id="4" name="Content Placeholder 3"/>
          <p:cNvSpPr>
            <a:spLocks noGrp="1"/>
          </p:cNvSpPr>
          <p:nvPr>
            <p:ph sz="half" idx="2"/>
          </p:nvPr>
        </p:nvSpPr>
        <p:spPr>
          <a:xfrm>
            <a:off x="1207008" y="2656566"/>
            <a:ext cx="4754880" cy="356616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5" name="Text Placeholder 4"/>
          <p:cNvSpPr>
            <a:spLocks noGrp="1"/>
          </p:cNvSpPr>
          <p:nvPr>
            <p:ph type="body" sz="quarter" idx="3"/>
          </p:nvPr>
        </p:nvSpPr>
        <p:spPr>
          <a:xfrm>
            <a:off x="6231230" y="1913470"/>
            <a:ext cx="4754880" cy="743094"/>
          </a:xfrm>
        </p:spPr>
        <p:txBody>
          <a:bodyPr anchor="ctr">
            <a:normAutofit/>
          </a:bodyPr>
          <a:lstStyle>
            <a:lvl1pPr marL="0" indent="0">
              <a:buNone/>
              <a:defRPr sz="21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Modifier les styles du texte du masque</a:t>
            </a:r>
          </a:p>
        </p:txBody>
      </p:sp>
      <p:sp>
        <p:nvSpPr>
          <p:cNvPr id="6" name="Content Placeholder 5"/>
          <p:cNvSpPr>
            <a:spLocks noGrp="1"/>
          </p:cNvSpPr>
          <p:nvPr>
            <p:ph sz="quarter" idx="4"/>
          </p:nvPr>
        </p:nvSpPr>
        <p:spPr>
          <a:xfrm>
            <a:off x="6231230" y="2656564"/>
            <a:ext cx="4754880" cy="356616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7" name="Date Placeholder 6"/>
          <p:cNvSpPr>
            <a:spLocks noGrp="1"/>
          </p:cNvSpPr>
          <p:nvPr>
            <p:ph type="dt" sz="half" idx="10"/>
          </p:nvPr>
        </p:nvSpPr>
        <p:spPr/>
        <p:txBody>
          <a:bodyPr/>
          <a:lstStyle/>
          <a:p>
            <a:fld id="{E9BD40C8-074F-4FCE-ABCE-9B1DFE144F94}" type="datetimeFigureOut">
              <a:rPr lang="fr-FR" smtClean="0"/>
              <a:t>19/04/2017</a:t>
            </a:fld>
            <a:endParaRPr lang="fr-FR"/>
          </a:p>
        </p:txBody>
      </p:sp>
      <p:sp>
        <p:nvSpPr>
          <p:cNvPr id="8" name="Footer Placeholder 7"/>
          <p:cNvSpPr>
            <a:spLocks noGrp="1"/>
          </p:cNvSpPr>
          <p:nvPr>
            <p:ph type="ftr" sz="quarter" idx="11"/>
          </p:nvPr>
        </p:nvSpPr>
        <p:spPr/>
        <p:txBody>
          <a:bodyPr/>
          <a:lstStyle/>
          <a:p>
            <a:endParaRPr lang="fr-FR"/>
          </a:p>
        </p:txBody>
      </p:sp>
      <p:sp>
        <p:nvSpPr>
          <p:cNvPr id="9" name="Slide Number Placeholder 8"/>
          <p:cNvSpPr>
            <a:spLocks noGrp="1"/>
          </p:cNvSpPr>
          <p:nvPr>
            <p:ph type="sldNum" sz="quarter" idx="12"/>
          </p:nvPr>
        </p:nvSpPr>
        <p:spPr/>
        <p:txBody>
          <a:bodyPr/>
          <a:lstStyle/>
          <a:p>
            <a:fld id="{9222BC05-A307-444F-8DA0-62F9F5163A58}" type="slidenum">
              <a:rPr lang="fr-FR" smtClean="0"/>
              <a:t>‹N°›</a:t>
            </a:fld>
            <a:endParaRPr lang="fr-FR"/>
          </a:p>
        </p:txBody>
      </p:sp>
    </p:spTree>
    <p:extLst>
      <p:ext uri="{BB962C8B-B14F-4D97-AF65-F5344CB8AC3E}">
        <p14:creationId xmlns:p14="http://schemas.microsoft.com/office/powerpoint/2010/main" val="365986341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Date Placeholder 2"/>
          <p:cNvSpPr>
            <a:spLocks noGrp="1"/>
          </p:cNvSpPr>
          <p:nvPr>
            <p:ph type="dt" sz="half" idx="10"/>
          </p:nvPr>
        </p:nvSpPr>
        <p:spPr/>
        <p:txBody>
          <a:bodyPr/>
          <a:lstStyle/>
          <a:p>
            <a:fld id="{E9BD40C8-074F-4FCE-ABCE-9B1DFE144F94}" type="datetimeFigureOut">
              <a:rPr lang="fr-FR" smtClean="0"/>
              <a:t>19/04/2017</a:t>
            </a:fld>
            <a:endParaRPr lang="fr-FR"/>
          </a:p>
        </p:txBody>
      </p:sp>
      <p:sp>
        <p:nvSpPr>
          <p:cNvPr id="4" name="Footer Placeholder 3"/>
          <p:cNvSpPr>
            <a:spLocks noGrp="1"/>
          </p:cNvSpPr>
          <p:nvPr>
            <p:ph type="ftr" sz="quarter" idx="11"/>
          </p:nvPr>
        </p:nvSpPr>
        <p:spPr/>
        <p:txBody>
          <a:bodyPr/>
          <a:lstStyle/>
          <a:p>
            <a:endParaRPr lang="fr-FR"/>
          </a:p>
        </p:txBody>
      </p:sp>
      <p:sp>
        <p:nvSpPr>
          <p:cNvPr id="5" name="Slide Number Placeholder 4"/>
          <p:cNvSpPr>
            <a:spLocks noGrp="1"/>
          </p:cNvSpPr>
          <p:nvPr>
            <p:ph type="sldNum" sz="quarter" idx="12"/>
          </p:nvPr>
        </p:nvSpPr>
        <p:spPr/>
        <p:txBody>
          <a:bodyPr/>
          <a:lstStyle/>
          <a:p>
            <a:fld id="{9222BC05-A307-444F-8DA0-62F9F5163A58}" type="slidenum">
              <a:rPr lang="fr-FR" smtClean="0"/>
              <a:t>‹N°›</a:t>
            </a:fld>
            <a:endParaRPr lang="fr-FR"/>
          </a:p>
        </p:txBody>
      </p:sp>
    </p:spTree>
    <p:extLst>
      <p:ext uri="{BB962C8B-B14F-4D97-AF65-F5344CB8AC3E}">
        <p14:creationId xmlns:p14="http://schemas.microsoft.com/office/powerpoint/2010/main" val="40775711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Vide">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9BD40C8-074F-4FCE-ABCE-9B1DFE144F94}" type="datetimeFigureOut">
              <a:rPr lang="fr-FR" smtClean="0"/>
              <a:t>19/04/2017</a:t>
            </a:fld>
            <a:endParaRPr lang="fr-FR"/>
          </a:p>
        </p:txBody>
      </p:sp>
      <p:sp>
        <p:nvSpPr>
          <p:cNvPr id="3" name="Footer Placeholder 2"/>
          <p:cNvSpPr>
            <a:spLocks noGrp="1"/>
          </p:cNvSpPr>
          <p:nvPr>
            <p:ph type="ftr" sz="quarter" idx="11"/>
          </p:nvPr>
        </p:nvSpPr>
        <p:spPr/>
        <p:txBody>
          <a:bodyPr/>
          <a:lstStyle/>
          <a:p>
            <a:endParaRPr lang="fr-FR"/>
          </a:p>
        </p:txBody>
      </p:sp>
      <p:sp>
        <p:nvSpPr>
          <p:cNvPr id="4" name="Slide Number Placeholder 3"/>
          <p:cNvSpPr>
            <a:spLocks noGrp="1"/>
          </p:cNvSpPr>
          <p:nvPr>
            <p:ph type="sldNum" sz="quarter" idx="12"/>
          </p:nvPr>
        </p:nvSpPr>
        <p:spPr/>
        <p:txBody>
          <a:bodyPr/>
          <a:lstStyle/>
          <a:p>
            <a:fld id="{9222BC05-A307-444F-8DA0-62F9F5163A58}" type="slidenum">
              <a:rPr lang="fr-FR" smtClean="0"/>
              <a:t>‹N°›</a:t>
            </a:fld>
            <a:endParaRPr lang="fr-FR"/>
          </a:p>
        </p:txBody>
      </p:sp>
    </p:spTree>
    <p:extLst>
      <p:ext uri="{BB962C8B-B14F-4D97-AF65-F5344CB8AC3E}">
        <p14:creationId xmlns:p14="http://schemas.microsoft.com/office/powerpoint/2010/main" val="308133575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fr-FR"/>
              <a:t>Modifiez le style du titre</a:t>
            </a:r>
            <a:endParaRPr lang="en-US" dirty="0"/>
          </a:p>
        </p:txBody>
      </p:sp>
      <p:sp>
        <p:nvSpPr>
          <p:cNvPr id="3" name="Content Placeholder 2"/>
          <p:cNvSpPr>
            <a:spLocks noGrp="1"/>
          </p:cNvSpPr>
          <p:nvPr>
            <p:ph idx="1"/>
          </p:nvPr>
        </p:nvSpPr>
        <p:spPr>
          <a:xfrm>
            <a:off x="1207008" y="2120054"/>
            <a:ext cx="6126480" cy="411480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Text Placeholder 3"/>
          <p:cNvSpPr>
            <a:spLocks noGrp="1"/>
          </p:cNvSpPr>
          <p:nvPr>
            <p:ph type="body" sz="half" idx="2"/>
          </p:nvPr>
        </p:nvSpPr>
        <p:spPr>
          <a:xfrm>
            <a:off x="7789023" y="2147486"/>
            <a:ext cx="3200400" cy="3432319"/>
          </a:xfrm>
        </p:spPr>
        <p:txBody>
          <a:bodyPr>
            <a:normAutofit/>
          </a:bodyPr>
          <a:lstStyle>
            <a:lvl1pPr marL="0" indent="0">
              <a:lnSpc>
                <a:spcPct val="95000"/>
              </a:lnSpc>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Modifier les styles du texte du masque</a:t>
            </a:r>
          </a:p>
        </p:txBody>
      </p:sp>
      <p:sp>
        <p:nvSpPr>
          <p:cNvPr id="5" name="Date Placeholder 4"/>
          <p:cNvSpPr>
            <a:spLocks noGrp="1"/>
          </p:cNvSpPr>
          <p:nvPr>
            <p:ph type="dt" sz="half" idx="10"/>
          </p:nvPr>
        </p:nvSpPr>
        <p:spPr/>
        <p:txBody>
          <a:bodyPr/>
          <a:lstStyle/>
          <a:p>
            <a:fld id="{E9BD40C8-074F-4FCE-ABCE-9B1DFE144F94}" type="datetimeFigureOut">
              <a:rPr lang="fr-FR" smtClean="0"/>
              <a:t>19/04/2017</a:t>
            </a:fld>
            <a:endParaRPr lang="fr-FR"/>
          </a:p>
        </p:txBody>
      </p:sp>
      <p:sp>
        <p:nvSpPr>
          <p:cNvPr id="6" name="Footer Placeholder 5"/>
          <p:cNvSpPr>
            <a:spLocks noGrp="1"/>
          </p:cNvSpPr>
          <p:nvPr>
            <p:ph type="ftr" sz="quarter" idx="11"/>
          </p:nvPr>
        </p:nvSpPr>
        <p:spPr/>
        <p:txBody>
          <a:bodyPr/>
          <a:lstStyle/>
          <a:p>
            <a:endParaRPr lang="fr-FR"/>
          </a:p>
        </p:txBody>
      </p:sp>
      <p:sp>
        <p:nvSpPr>
          <p:cNvPr id="7" name="Slide Number Placeholder 6"/>
          <p:cNvSpPr>
            <a:spLocks noGrp="1"/>
          </p:cNvSpPr>
          <p:nvPr>
            <p:ph type="sldNum" sz="quarter" idx="12"/>
          </p:nvPr>
        </p:nvSpPr>
        <p:spPr/>
        <p:txBody>
          <a:bodyPr/>
          <a:lstStyle/>
          <a:p>
            <a:fld id="{9222BC05-A307-444F-8DA0-62F9F5163A58}" type="slidenum">
              <a:rPr lang="fr-FR" smtClean="0"/>
              <a:t>‹N°›</a:t>
            </a:fld>
            <a:endParaRPr lang="fr-FR"/>
          </a:p>
        </p:txBody>
      </p:sp>
    </p:spTree>
    <p:extLst>
      <p:ext uri="{BB962C8B-B14F-4D97-AF65-F5344CB8AC3E}">
        <p14:creationId xmlns:p14="http://schemas.microsoft.com/office/powerpoint/2010/main" val="400550404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fr-FR"/>
              <a:t>Modifiez le style du titre</a:t>
            </a:r>
            <a:endParaRPr lang="en-US" dirty="0"/>
          </a:p>
        </p:txBody>
      </p:sp>
      <p:sp>
        <p:nvSpPr>
          <p:cNvPr id="3" name="Picture Placeholder 2"/>
          <p:cNvSpPr>
            <a:spLocks noGrp="1" noChangeAspect="1"/>
          </p:cNvSpPr>
          <p:nvPr>
            <p:ph type="pic" idx="1"/>
          </p:nvPr>
        </p:nvSpPr>
        <p:spPr>
          <a:xfrm>
            <a:off x="1280160" y="2211494"/>
            <a:ext cx="6126480" cy="3931920"/>
          </a:xfrm>
          <a:solidFill>
            <a:schemeClr val="tx2">
              <a:lumMod val="60000"/>
              <a:lumOff val="40000"/>
            </a:schemeClr>
          </a:solidFill>
        </p:spPr>
        <p:txBody>
          <a:bodyPr tIns="365760" anchor="t"/>
          <a:lstStyle>
            <a:lvl1pPr marL="0" indent="0" algn="ctr">
              <a:buNone/>
              <a:defRPr sz="3200">
                <a:solidFill>
                  <a:schemeClr val="tx1">
                    <a:lumMod val="50000"/>
                  </a:schemeClr>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fr-FR"/>
              <a:t>Cliquez sur l'icône pour ajouter une image</a:t>
            </a:r>
            <a:endParaRPr lang="en-US" dirty="0"/>
          </a:p>
        </p:txBody>
      </p:sp>
      <p:sp>
        <p:nvSpPr>
          <p:cNvPr id="4" name="Text Placeholder 3"/>
          <p:cNvSpPr>
            <a:spLocks noGrp="1"/>
          </p:cNvSpPr>
          <p:nvPr>
            <p:ph type="body" sz="half" idx="2"/>
          </p:nvPr>
        </p:nvSpPr>
        <p:spPr>
          <a:xfrm>
            <a:off x="7790688" y="2150621"/>
            <a:ext cx="3200400" cy="3429000"/>
          </a:xfrm>
        </p:spPr>
        <p:txBody>
          <a:bodyPr>
            <a:normAutofit/>
          </a:bodyPr>
          <a:lstStyle>
            <a:lvl1pPr marL="0" indent="0">
              <a:lnSpc>
                <a:spcPct val="95000"/>
              </a:lnSpc>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Modifier les styles du texte du masque</a:t>
            </a:r>
          </a:p>
        </p:txBody>
      </p:sp>
      <p:sp>
        <p:nvSpPr>
          <p:cNvPr id="5" name="Date Placeholder 4"/>
          <p:cNvSpPr>
            <a:spLocks noGrp="1"/>
          </p:cNvSpPr>
          <p:nvPr>
            <p:ph type="dt" sz="half" idx="10"/>
          </p:nvPr>
        </p:nvSpPr>
        <p:spPr/>
        <p:txBody>
          <a:bodyPr/>
          <a:lstStyle/>
          <a:p>
            <a:fld id="{E9BD40C8-074F-4FCE-ABCE-9B1DFE144F94}" type="datetimeFigureOut">
              <a:rPr lang="fr-FR" smtClean="0"/>
              <a:t>19/04/2017</a:t>
            </a:fld>
            <a:endParaRPr lang="fr-FR"/>
          </a:p>
        </p:txBody>
      </p:sp>
      <p:sp>
        <p:nvSpPr>
          <p:cNvPr id="6" name="Footer Placeholder 5"/>
          <p:cNvSpPr>
            <a:spLocks noGrp="1"/>
          </p:cNvSpPr>
          <p:nvPr>
            <p:ph type="ftr" sz="quarter" idx="11"/>
          </p:nvPr>
        </p:nvSpPr>
        <p:spPr/>
        <p:txBody>
          <a:bodyPr/>
          <a:lstStyle/>
          <a:p>
            <a:endParaRPr lang="fr-FR"/>
          </a:p>
        </p:txBody>
      </p:sp>
      <p:sp>
        <p:nvSpPr>
          <p:cNvPr id="7" name="Slide Number Placeholder 6"/>
          <p:cNvSpPr>
            <a:spLocks noGrp="1"/>
          </p:cNvSpPr>
          <p:nvPr>
            <p:ph type="sldNum" sz="quarter" idx="12"/>
          </p:nvPr>
        </p:nvSpPr>
        <p:spPr/>
        <p:txBody>
          <a:bodyPr/>
          <a:lstStyle/>
          <a:p>
            <a:fld id="{9222BC05-A307-444F-8DA0-62F9F5163A58}" type="slidenum">
              <a:rPr lang="fr-FR" smtClean="0"/>
              <a:t>‹N°›</a:t>
            </a:fld>
            <a:endParaRPr lang="fr-FR"/>
          </a:p>
        </p:txBody>
      </p:sp>
    </p:spTree>
    <p:extLst>
      <p:ext uri="{BB962C8B-B14F-4D97-AF65-F5344CB8AC3E}">
        <p14:creationId xmlns:p14="http://schemas.microsoft.com/office/powerpoint/2010/main" val="327589547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7" name="Rectangle 6"/>
          <p:cNvSpPr/>
          <p:nvPr/>
        </p:nvSpPr>
        <p:spPr>
          <a:xfrm>
            <a:off x="483" y="176109"/>
            <a:ext cx="12188952" cy="1645919"/>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202919" y="284176"/>
            <a:ext cx="9784080" cy="1508760"/>
          </a:xfrm>
          <a:prstGeom prst="rect">
            <a:avLst/>
          </a:prstGeom>
        </p:spPr>
        <p:txBody>
          <a:bodyPr vert="horz" lIns="91440" tIns="45720" rIns="91440" bIns="45720" rtlCol="0" anchor="ctr">
            <a:normAutofit/>
          </a:bodyPr>
          <a:lstStyle/>
          <a:p>
            <a:r>
              <a:rPr lang="fr-FR"/>
              <a:t>Modifiez le style du titre</a:t>
            </a:r>
            <a:endParaRPr lang="en-US" dirty="0"/>
          </a:p>
        </p:txBody>
      </p:sp>
      <p:sp>
        <p:nvSpPr>
          <p:cNvPr id="3" name="Text Placeholder 2"/>
          <p:cNvSpPr>
            <a:spLocks noGrp="1"/>
          </p:cNvSpPr>
          <p:nvPr>
            <p:ph type="body" idx="1"/>
          </p:nvPr>
        </p:nvSpPr>
        <p:spPr>
          <a:xfrm>
            <a:off x="1202919" y="2011680"/>
            <a:ext cx="9784080" cy="4206240"/>
          </a:xfrm>
          <a:prstGeom prst="rect">
            <a:avLst/>
          </a:prstGeom>
        </p:spPr>
        <p:txBody>
          <a:bodyPr vert="horz" lIns="91440" tIns="45720" rIns="91440" bIns="45720" rtlCol="0">
            <a:normAutofit/>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2"/>
          </p:nvPr>
        </p:nvSpPr>
        <p:spPr>
          <a:xfrm>
            <a:off x="1202266" y="6422854"/>
            <a:ext cx="3000894" cy="365125"/>
          </a:xfrm>
          <a:prstGeom prst="rect">
            <a:avLst/>
          </a:prstGeom>
        </p:spPr>
        <p:txBody>
          <a:bodyPr vert="horz" lIns="91440" tIns="45720" rIns="45720" bIns="45720" rtlCol="0" anchor="ctr"/>
          <a:lstStyle>
            <a:lvl1pPr algn="l">
              <a:defRPr sz="1050">
                <a:solidFill>
                  <a:schemeClr val="tx1"/>
                </a:solidFill>
              </a:defRPr>
            </a:lvl1pPr>
          </a:lstStyle>
          <a:p>
            <a:fld id="{E9BD40C8-074F-4FCE-ABCE-9B1DFE144F94}" type="datetimeFigureOut">
              <a:rPr lang="fr-FR" smtClean="0"/>
              <a:t>19/04/2017</a:t>
            </a:fld>
            <a:endParaRPr lang="fr-FR"/>
          </a:p>
        </p:txBody>
      </p:sp>
      <p:sp>
        <p:nvSpPr>
          <p:cNvPr id="5" name="Footer Placeholder 4"/>
          <p:cNvSpPr>
            <a:spLocks noGrp="1"/>
          </p:cNvSpPr>
          <p:nvPr>
            <p:ph type="ftr" sz="quarter" idx="3"/>
          </p:nvPr>
        </p:nvSpPr>
        <p:spPr>
          <a:xfrm>
            <a:off x="5596471" y="6422854"/>
            <a:ext cx="5044440" cy="365125"/>
          </a:xfrm>
          <a:prstGeom prst="rect">
            <a:avLst/>
          </a:prstGeom>
        </p:spPr>
        <p:txBody>
          <a:bodyPr vert="horz" lIns="91440" tIns="45720" rIns="91440" bIns="45720" rtlCol="0" anchor="ctr"/>
          <a:lstStyle>
            <a:lvl1pPr algn="r">
              <a:defRPr sz="1050">
                <a:solidFill>
                  <a:schemeClr val="tx1"/>
                </a:solidFill>
              </a:defRPr>
            </a:lvl1pPr>
          </a:lstStyle>
          <a:p>
            <a:endParaRPr lang="fr-FR"/>
          </a:p>
        </p:txBody>
      </p:sp>
      <p:sp>
        <p:nvSpPr>
          <p:cNvPr id="6" name="Slide Number Placeholder 5"/>
          <p:cNvSpPr>
            <a:spLocks noGrp="1"/>
          </p:cNvSpPr>
          <p:nvPr>
            <p:ph type="sldNum" sz="quarter" idx="4"/>
          </p:nvPr>
        </p:nvSpPr>
        <p:spPr>
          <a:xfrm>
            <a:off x="10658927" y="6422854"/>
            <a:ext cx="946264" cy="365125"/>
          </a:xfrm>
          <a:prstGeom prst="rect">
            <a:avLst/>
          </a:prstGeom>
        </p:spPr>
        <p:txBody>
          <a:bodyPr vert="horz" lIns="45720" tIns="45720" rIns="91440" bIns="45720" rtlCol="0" anchor="ctr"/>
          <a:lstStyle>
            <a:lvl1pPr algn="l">
              <a:defRPr sz="1200" b="0">
                <a:solidFill>
                  <a:schemeClr val="tx1"/>
                </a:solidFill>
              </a:defRPr>
            </a:lvl1pPr>
          </a:lstStyle>
          <a:p>
            <a:fld id="{9222BC05-A307-444F-8DA0-62F9F5163A58}" type="slidenum">
              <a:rPr lang="fr-FR" smtClean="0"/>
              <a:t>‹N°›</a:t>
            </a:fld>
            <a:endParaRPr lang="fr-FR"/>
          </a:p>
        </p:txBody>
      </p:sp>
    </p:spTree>
    <p:extLst>
      <p:ext uri="{BB962C8B-B14F-4D97-AF65-F5344CB8AC3E}">
        <p14:creationId xmlns:p14="http://schemas.microsoft.com/office/powerpoint/2010/main" val="916258485"/>
      </p:ext>
    </p:extLst>
  </p:cSld>
  <p:clrMap bg1="dk1" tx1="lt1" bg2="dk2" tx2="lt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914400" rtl="0" eaLnBrk="1" latinLnBrk="0" hangingPunct="1">
        <a:lnSpc>
          <a:spcPct val="85000"/>
        </a:lnSpc>
        <a:spcBef>
          <a:spcPct val="0"/>
        </a:spcBef>
        <a:buNone/>
        <a:defRPr sz="4000" kern="1200" cap="all" baseline="0">
          <a:solidFill>
            <a:srgbClr val="FFFFFF"/>
          </a:solidFill>
          <a:latin typeface="+mj-lt"/>
          <a:ea typeface="+mj-ea"/>
          <a:cs typeface="+mj-cs"/>
        </a:defRPr>
      </a:lvl1pPr>
    </p:titleStyle>
    <p:bodyStyle>
      <a:lvl1pPr marL="182880" indent="-182880" algn="l" defTabSz="914400" rtl="0" eaLnBrk="1" latinLnBrk="0" hangingPunct="1">
        <a:lnSpc>
          <a:spcPct val="90000"/>
        </a:lnSpc>
        <a:spcBef>
          <a:spcPts val="1200"/>
        </a:spcBef>
        <a:spcAft>
          <a:spcPts val="200"/>
        </a:spcAft>
        <a:buClr>
          <a:schemeClr val="tx1"/>
        </a:buClr>
        <a:buFont typeface="Wingdings" pitchFamily="2" charset="2"/>
        <a:buChar char=""/>
        <a:defRPr sz="2200" kern="1200">
          <a:solidFill>
            <a:schemeClr val="tx1"/>
          </a:solidFill>
          <a:latin typeface="+mn-lt"/>
          <a:ea typeface="+mn-ea"/>
          <a:cs typeface="+mn-cs"/>
        </a:defRPr>
      </a:lvl1pPr>
      <a:lvl2pPr marL="411480" indent="-182880" algn="l" defTabSz="914400" rtl="0" eaLnBrk="1" latinLnBrk="0" hangingPunct="1">
        <a:lnSpc>
          <a:spcPct val="90000"/>
        </a:lnSpc>
        <a:spcBef>
          <a:spcPts val="200"/>
        </a:spcBef>
        <a:spcAft>
          <a:spcPts val="400"/>
        </a:spcAft>
        <a:buClr>
          <a:schemeClr val="tx1"/>
        </a:buClr>
        <a:buFont typeface="Wingdings" pitchFamily="2" charset="2"/>
        <a:buChar char=""/>
        <a:defRPr sz="2000" kern="1200">
          <a:solidFill>
            <a:schemeClr val="tx1"/>
          </a:solidFill>
          <a:latin typeface="+mn-lt"/>
          <a:ea typeface="+mn-ea"/>
          <a:cs typeface="+mn-cs"/>
        </a:defRPr>
      </a:lvl2pPr>
      <a:lvl3pPr marL="640080" indent="-182880" algn="l" defTabSz="914400" rtl="0" eaLnBrk="1" latinLnBrk="0" hangingPunct="1">
        <a:lnSpc>
          <a:spcPct val="90000"/>
        </a:lnSpc>
        <a:spcBef>
          <a:spcPts val="200"/>
        </a:spcBef>
        <a:spcAft>
          <a:spcPts val="400"/>
        </a:spcAft>
        <a:buClr>
          <a:schemeClr val="tx1"/>
        </a:buClr>
        <a:buFont typeface="Wingdings" pitchFamily="2" charset="2"/>
        <a:buChar char=""/>
        <a:defRPr sz="1800" kern="1200">
          <a:solidFill>
            <a:schemeClr val="tx1"/>
          </a:solidFill>
          <a:latin typeface="+mn-lt"/>
          <a:ea typeface="+mn-ea"/>
          <a:cs typeface="+mn-cs"/>
        </a:defRPr>
      </a:lvl3pPr>
      <a:lvl4pPr marL="868680" indent="-18288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4pPr>
      <a:lvl5pPr marL="1097280" indent="-18288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5pPr>
      <a:lvl6pPr marL="1284600" indent="-22860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6pPr>
      <a:lvl7pPr marL="1471800" indent="-22860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7pPr>
      <a:lvl8pPr marL="1629000" indent="-22860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8pPr>
      <a:lvl9pPr marL="1806200" indent="-22860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hyperlink" Target="https://www.franceculture.fr/emissions/la-fabrique-de-l-histoire/la-fabrique-de-l-histoire-jeudi-26-mai-2016" TargetMode="External"/><Relationship Id="rId2" Type="http://schemas.openxmlformats.org/officeDocument/2006/relationships/hyperlink" Target="https://www.youtube.com/watch?v=wPcvE-T5U2YTERMES" TargetMode="External"/><Relationship Id="rId1" Type="http://schemas.openxmlformats.org/officeDocument/2006/relationships/slideLayout" Target="../slideLayouts/slideLayout2.xml"/><Relationship Id="rId4" Type="http://schemas.openxmlformats.org/officeDocument/2006/relationships/hyperlink" Target="https://www.quizz.biz/quizz-393883.html" TargetMode="External"/></Relationships>
</file>

<file path=ppt/slides/_rels/slide2.xml.rels><?xml version="1.0" encoding="UTF-8" standalone="yes"?>
<Relationships xmlns="http://schemas.openxmlformats.org/package/2006/relationships"><Relationship Id="rId2" Type="http://schemas.openxmlformats.org/officeDocument/2006/relationships/image" Target="../media/image3.gif"/><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ous-titre 2"/>
          <p:cNvSpPr>
            <a:spLocks noGrp="1"/>
          </p:cNvSpPr>
          <p:nvPr>
            <p:ph type="subTitle" idx="1"/>
          </p:nvPr>
        </p:nvSpPr>
        <p:spPr>
          <a:xfrm>
            <a:off x="1524000" y="5332858"/>
            <a:ext cx="9144000" cy="1525141"/>
          </a:xfrm>
        </p:spPr>
        <p:txBody>
          <a:bodyPr>
            <a:normAutofit/>
          </a:bodyPr>
          <a:lstStyle/>
          <a:p>
            <a:pPr algn="l"/>
            <a:r>
              <a:rPr lang="fr-FR" b="1" dirty="0"/>
              <a:t>OBJECTIFS</a:t>
            </a:r>
          </a:p>
          <a:p>
            <a:pPr algn="l"/>
            <a:r>
              <a:rPr lang="fr-FR" dirty="0"/>
              <a:t>Connaître le territoire français et sa population.</a:t>
            </a:r>
          </a:p>
          <a:p>
            <a:pPr algn="l"/>
            <a:r>
              <a:rPr lang="fr-FR" dirty="0"/>
              <a:t>Mesurer la puissance de la France dans l’UE et dans le monde.</a:t>
            </a:r>
          </a:p>
        </p:txBody>
      </p:sp>
      <p:sp>
        <p:nvSpPr>
          <p:cNvPr id="5" name="ZoneTexte 4"/>
          <p:cNvSpPr txBox="1"/>
          <p:nvPr/>
        </p:nvSpPr>
        <p:spPr>
          <a:xfrm>
            <a:off x="1524000" y="4255641"/>
            <a:ext cx="9852660" cy="1077218"/>
          </a:xfrm>
          <a:prstGeom prst="rect">
            <a:avLst/>
          </a:prstGeom>
          <a:noFill/>
        </p:spPr>
        <p:txBody>
          <a:bodyPr wrap="square" rtlCol="0">
            <a:spAutoFit/>
          </a:bodyPr>
          <a:lstStyle/>
          <a:p>
            <a:r>
              <a:rPr lang="fr-FR" sz="3200" dirty="0">
                <a:latin typeface="Arial" panose="020B0604020202020204" pitchFamily="34" charset="0"/>
                <a:cs typeface="Arial" panose="020B0604020202020204" pitchFamily="34" charset="0"/>
              </a:rPr>
              <a:t>LA FRANCE DANS L’UNION EUROPEENNE ET DANS LE MONDE</a:t>
            </a:r>
          </a:p>
        </p:txBody>
      </p:sp>
      <p:pic>
        <p:nvPicPr>
          <p:cNvPr id="2" name="Image 1"/>
          <p:cNvPicPr>
            <a:picLocks noChangeAspect="1"/>
          </p:cNvPicPr>
          <p:nvPr/>
        </p:nvPicPr>
        <p:blipFill>
          <a:blip r:embed="rId2"/>
          <a:stretch>
            <a:fillRect/>
          </a:stretch>
        </p:blipFill>
        <p:spPr>
          <a:xfrm>
            <a:off x="0" y="1"/>
            <a:ext cx="12192000" cy="4151086"/>
          </a:xfrm>
          <a:prstGeom prst="rect">
            <a:avLst/>
          </a:prstGeom>
        </p:spPr>
      </p:pic>
    </p:spTree>
    <p:extLst>
      <p:ext uri="{BB962C8B-B14F-4D97-AF65-F5344CB8AC3E}">
        <p14:creationId xmlns:p14="http://schemas.microsoft.com/office/powerpoint/2010/main" val="45364283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14300" y="320040"/>
            <a:ext cx="12192000" cy="1325563"/>
          </a:xfrm>
        </p:spPr>
        <p:txBody>
          <a:bodyPr/>
          <a:lstStyle/>
          <a:p>
            <a:pPr algn="ctr"/>
            <a:r>
              <a:rPr lang="fr-FR" dirty="0"/>
              <a:t>Termes, CHIFFRES à connaître : </a:t>
            </a:r>
          </a:p>
        </p:txBody>
      </p:sp>
      <p:sp>
        <p:nvSpPr>
          <p:cNvPr id="3" name="Espace réservé du contenu 2"/>
          <p:cNvSpPr>
            <a:spLocks noGrp="1"/>
          </p:cNvSpPr>
          <p:nvPr>
            <p:ph idx="1"/>
          </p:nvPr>
        </p:nvSpPr>
        <p:spPr>
          <a:xfrm>
            <a:off x="342900" y="2254251"/>
            <a:ext cx="3143250" cy="3832225"/>
          </a:xfrm>
          <a:solidFill>
            <a:schemeClr val="bg2">
              <a:lumMod val="50000"/>
            </a:schemeClr>
          </a:solidFill>
        </p:spPr>
        <p:txBody>
          <a:bodyPr/>
          <a:lstStyle/>
          <a:p>
            <a:pPr marL="0" indent="0" algn="ctr">
              <a:buNone/>
            </a:pPr>
            <a:r>
              <a:rPr lang="fr-FR" b="1" u="sng" dirty="0"/>
              <a:t>TERMES</a:t>
            </a:r>
          </a:p>
          <a:p>
            <a:pPr marL="0" indent="0">
              <a:buNone/>
            </a:pPr>
            <a:r>
              <a:rPr lang="fr-FR" dirty="0"/>
              <a:t>Puissance</a:t>
            </a:r>
          </a:p>
          <a:p>
            <a:pPr marL="0" indent="0">
              <a:buNone/>
            </a:pPr>
            <a:r>
              <a:rPr lang="fr-FR" dirty="0"/>
              <a:t>Hub</a:t>
            </a:r>
          </a:p>
          <a:p>
            <a:pPr marL="0" indent="0">
              <a:buNone/>
            </a:pPr>
            <a:r>
              <a:rPr lang="fr-FR" dirty="0"/>
              <a:t>ZEE</a:t>
            </a:r>
          </a:p>
          <a:p>
            <a:pPr marL="0" indent="0">
              <a:buNone/>
            </a:pPr>
            <a:r>
              <a:rPr lang="fr-FR" dirty="0"/>
              <a:t>Ultramarin</a:t>
            </a:r>
          </a:p>
          <a:p>
            <a:pPr marL="0" indent="0">
              <a:buNone/>
            </a:pPr>
            <a:r>
              <a:rPr lang="fr-FR" dirty="0"/>
              <a:t>DROM-COM</a:t>
            </a:r>
          </a:p>
          <a:p>
            <a:pPr marL="0" indent="0">
              <a:buNone/>
            </a:pPr>
            <a:r>
              <a:rPr lang="fr-FR" dirty="0"/>
              <a:t>Héliotropisme</a:t>
            </a:r>
          </a:p>
          <a:p>
            <a:pPr marL="0" indent="0">
              <a:buNone/>
            </a:pPr>
            <a:endParaRPr lang="fr-FR" dirty="0"/>
          </a:p>
          <a:p>
            <a:pPr marL="0" indent="0">
              <a:buNone/>
            </a:pPr>
            <a:endParaRPr lang="fr-FR" dirty="0"/>
          </a:p>
        </p:txBody>
      </p:sp>
      <p:sp>
        <p:nvSpPr>
          <p:cNvPr id="4" name="Espace réservé du contenu 2"/>
          <p:cNvSpPr txBox="1">
            <a:spLocks/>
          </p:cNvSpPr>
          <p:nvPr/>
        </p:nvSpPr>
        <p:spPr>
          <a:xfrm>
            <a:off x="4548187" y="2254249"/>
            <a:ext cx="3143250" cy="3832225"/>
          </a:xfrm>
          <a:prstGeom prst="rect">
            <a:avLst/>
          </a:prstGeom>
          <a:solidFill>
            <a:schemeClr val="bg2">
              <a:lumMod val="50000"/>
            </a:schemeClr>
          </a:solidFill>
        </p:spPr>
        <p:txBody>
          <a:bodyPr vert="horz" lIns="91440" tIns="45720" rIns="91440" bIns="45720" rtlCol="0">
            <a:normAutofit/>
          </a:bodyPr>
          <a:lstStyle>
            <a:lvl1pPr marL="182880" indent="-182880" algn="l" defTabSz="914400" rtl="0" eaLnBrk="1" latinLnBrk="0" hangingPunct="1">
              <a:lnSpc>
                <a:spcPct val="90000"/>
              </a:lnSpc>
              <a:spcBef>
                <a:spcPts val="1200"/>
              </a:spcBef>
              <a:spcAft>
                <a:spcPts val="200"/>
              </a:spcAft>
              <a:buClr>
                <a:schemeClr val="tx1"/>
              </a:buClr>
              <a:buFont typeface="Wingdings" pitchFamily="2" charset="2"/>
              <a:buChar char=""/>
              <a:defRPr sz="2200" kern="1200">
                <a:solidFill>
                  <a:schemeClr val="tx1"/>
                </a:solidFill>
                <a:latin typeface="+mn-lt"/>
                <a:ea typeface="+mn-ea"/>
                <a:cs typeface="+mn-cs"/>
              </a:defRPr>
            </a:lvl1pPr>
            <a:lvl2pPr marL="411480" indent="-182880" algn="l" defTabSz="914400" rtl="0" eaLnBrk="1" latinLnBrk="0" hangingPunct="1">
              <a:lnSpc>
                <a:spcPct val="90000"/>
              </a:lnSpc>
              <a:spcBef>
                <a:spcPts val="200"/>
              </a:spcBef>
              <a:spcAft>
                <a:spcPts val="400"/>
              </a:spcAft>
              <a:buClr>
                <a:schemeClr val="tx1"/>
              </a:buClr>
              <a:buFont typeface="Wingdings" pitchFamily="2" charset="2"/>
              <a:buChar char=""/>
              <a:defRPr sz="2000" kern="1200">
                <a:solidFill>
                  <a:schemeClr val="tx1"/>
                </a:solidFill>
                <a:latin typeface="+mn-lt"/>
                <a:ea typeface="+mn-ea"/>
                <a:cs typeface="+mn-cs"/>
              </a:defRPr>
            </a:lvl2pPr>
            <a:lvl3pPr marL="640080" indent="-182880" algn="l" defTabSz="914400" rtl="0" eaLnBrk="1" latinLnBrk="0" hangingPunct="1">
              <a:lnSpc>
                <a:spcPct val="90000"/>
              </a:lnSpc>
              <a:spcBef>
                <a:spcPts val="200"/>
              </a:spcBef>
              <a:spcAft>
                <a:spcPts val="400"/>
              </a:spcAft>
              <a:buClr>
                <a:schemeClr val="tx1"/>
              </a:buClr>
              <a:buFont typeface="Wingdings" pitchFamily="2" charset="2"/>
              <a:buChar char=""/>
              <a:defRPr sz="1800" kern="1200">
                <a:solidFill>
                  <a:schemeClr val="tx1"/>
                </a:solidFill>
                <a:latin typeface="+mn-lt"/>
                <a:ea typeface="+mn-ea"/>
                <a:cs typeface="+mn-cs"/>
              </a:defRPr>
            </a:lvl3pPr>
            <a:lvl4pPr marL="868680" indent="-18288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4pPr>
            <a:lvl5pPr marL="1097280" indent="-18288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5pPr>
            <a:lvl6pPr marL="1284600" indent="-22860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6pPr>
            <a:lvl7pPr marL="1471800" indent="-22860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7pPr>
            <a:lvl8pPr marL="1629000" indent="-22860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8pPr>
            <a:lvl9pPr marL="1806200" indent="-22860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9pPr>
          </a:lstStyle>
          <a:p>
            <a:pPr marL="0" indent="0" algn="ctr">
              <a:buFont typeface="Wingdings" pitchFamily="2" charset="2"/>
              <a:buNone/>
            </a:pPr>
            <a:r>
              <a:rPr lang="fr-FR" b="1" u="sng" dirty="0"/>
              <a:t>TERMES</a:t>
            </a:r>
          </a:p>
          <a:p>
            <a:pPr marL="0" indent="0">
              <a:buFont typeface="Wingdings" pitchFamily="2" charset="2"/>
              <a:buNone/>
            </a:pPr>
            <a:r>
              <a:rPr lang="fr-FR" dirty="0"/>
              <a:t>Espérance de vie</a:t>
            </a:r>
          </a:p>
          <a:p>
            <a:pPr marL="0" indent="0">
              <a:buFont typeface="Wingdings" pitchFamily="2" charset="2"/>
              <a:buNone/>
            </a:pPr>
            <a:r>
              <a:rPr lang="fr-FR" dirty="0"/>
              <a:t>Densité de population</a:t>
            </a:r>
          </a:p>
          <a:p>
            <a:pPr marL="0" indent="0">
              <a:buFont typeface="Wingdings" pitchFamily="2" charset="2"/>
              <a:buNone/>
            </a:pPr>
            <a:r>
              <a:rPr lang="fr-FR" dirty="0"/>
              <a:t>Triade</a:t>
            </a:r>
          </a:p>
          <a:p>
            <a:pPr marL="0" indent="0">
              <a:buFont typeface="Wingdings" pitchFamily="2" charset="2"/>
              <a:buNone/>
            </a:pPr>
            <a:r>
              <a:rPr lang="fr-FR" dirty="0"/>
              <a:t>Ville-mondiale</a:t>
            </a:r>
          </a:p>
          <a:p>
            <a:pPr marL="0" indent="0">
              <a:buFont typeface="Wingdings" pitchFamily="2" charset="2"/>
              <a:buNone/>
            </a:pPr>
            <a:r>
              <a:rPr lang="fr-FR" dirty="0"/>
              <a:t>Francophonie</a:t>
            </a:r>
          </a:p>
          <a:p>
            <a:pPr marL="0" indent="0">
              <a:buNone/>
            </a:pPr>
            <a:r>
              <a:rPr lang="fr-FR" dirty="0"/>
              <a:t>Littoralisation</a:t>
            </a:r>
          </a:p>
          <a:p>
            <a:pPr marL="0" indent="0">
              <a:buFont typeface="Wingdings" pitchFamily="2" charset="2"/>
              <a:buNone/>
            </a:pPr>
            <a:endParaRPr lang="fr-FR" dirty="0"/>
          </a:p>
          <a:p>
            <a:pPr marL="0" indent="0">
              <a:buFont typeface="Wingdings" pitchFamily="2" charset="2"/>
              <a:buNone/>
            </a:pPr>
            <a:endParaRPr lang="fr-FR" dirty="0"/>
          </a:p>
        </p:txBody>
      </p:sp>
      <p:sp>
        <p:nvSpPr>
          <p:cNvPr id="5" name="Espace réservé du contenu 2"/>
          <p:cNvSpPr txBox="1">
            <a:spLocks/>
          </p:cNvSpPr>
          <p:nvPr/>
        </p:nvSpPr>
        <p:spPr>
          <a:xfrm>
            <a:off x="8753475" y="2254249"/>
            <a:ext cx="3143250" cy="3832225"/>
          </a:xfrm>
          <a:prstGeom prst="rect">
            <a:avLst/>
          </a:prstGeom>
          <a:solidFill>
            <a:schemeClr val="bg2">
              <a:lumMod val="50000"/>
            </a:schemeClr>
          </a:solidFill>
        </p:spPr>
        <p:txBody>
          <a:bodyPr vert="horz" lIns="91440" tIns="45720" rIns="91440" bIns="45720" rtlCol="0">
            <a:normAutofit fontScale="92500"/>
          </a:bodyPr>
          <a:lstStyle>
            <a:lvl1pPr marL="182880" indent="-182880" algn="l" defTabSz="914400" rtl="0" eaLnBrk="1" latinLnBrk="0" hangingPunct="1">
              <a:lnSpc>
                <a:spcPct val="90000"/>
              </a:lnSpc>
              <a:spcBef>
                <a:spcPts val="1200"/>
              </a:spcBef>
              <a:spcAft>
                <a:spcPts val="200"/>
              </a:spcAft>
              <a:buClr>
                <a:schemeClr val="tx1"/>
              </a:buClr>
              <a:buFont typeface="Wingdings" pitchFamily="2" charset="2"/>
              <a:buChar char=""/>
              <a:defRPr sz="2200" kern="1200">
                <a:solidFill>
                  <a:schemeClr val="tx1"/>
                </a:solidFill>
                <a:latin typeface="+mn-lt"/>
                <a:ea typeface="+mn-ea"/>
                <a:cs typeface="+mn-cs"/>
              </a:defRPr>
            </a:lvl1pPr>
            <a:lvl2pPr marL="411480" indent="-182880" algn="l" defTabSz="914400" rtl="0" eaLnBrk="1" latinLnBrk="0" hangingPunct="1">
              <a:lnSpc>
                <a:spcPct val="90000"/>
              </a:lnSpc>
              <a:spcBef>
                <a:spcPts val="200"/>
              </a:spcBef>
              <a:spcAft>
                <a:spcPts val="400"/>
              </a:spcAft>
              <a:buClr>
                <a:schemeClr val="tx1"/>
              </a:buClr>
              <a:buFont typeface="Wingdings" pitchFamily="2" charset="2"/>
              <a:buChar char=""/>
              <a:defRPr sz="2000" kern="1200">
                <a:solidFill>
                  <a:schemeClr val="tx1"/>
                </a:solidFill>
                <a:latin typeface="+mn-lt"/>
                <a:ea typeface="+mn-ea"/>
                <a:cs typeface="+mn-cs"/>
              </a:defRPr>
            </a:lvl2pPr>
            <a:lvl3pPr marL="640080" indent="-182880" algn="l" defTabSz="914400" rtl="0" eaLnBrk="1" latinLnBrk="0" hangingPunct="1">
              <a:lnSpc>
                <a:spcPct val="90000"/>
              </a:lnSpc>
              <a:spcBef>
                <a:spcPts val="200"/>
              </a:spcBef>
              <a:spcAft>
                <a:spcPts val="400"/>
              </a:spcAft>
              <a:buClr>
                <a:schemeClr val="tx1"/>
              </a:buClr>
              <a:buFont typeface="Wingdings" pitchFamily="2" charset="2"/>
              <a:buChar char=""/>
              <a:defRPr sz="1800" kern="1200">
                <a:solidFill>
                  <a:schemeClr val="tx1"/>
                </a:solidFill>
                <a:latin typeface="+mn-lt"/>
                <a:ea typeface="+mn-ea"/>
                <a:cs typeface="+mn-cs"/>
              </a:defRPr>
            </a:lvl3pPr>
            <a:lvl4pPr marL="868680" indent="-18288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4pPr>
            <a:lvl5pPr marL="1097280" indent="-18288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5pPr>
            <a:lvl6pPr marL="1284600" indent="-22860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6pPr>
            <a:lvl7pPr marL="1471800" indent="-22860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7pPr>
            <a:lvl8pPr marL="1629000" indent="-22860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8pPr>
            <a:lvl9pPr marL="1806200" indent="-22860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9pPr>
          </a:lstStyle>
          <a:p>
            <a:pPr marL="0" indent="0" algn="ctr">
              <a:buFont typeface="Wingdings" pitchFamily="2" charset="2"/>
              <a:buNone/>
            </a:pPr>
            <a:r>
              <a:rPr lang="fr-FR" b="1" u="sng" dirty="0"/>
              <a:t>CHIFFRES</a:t>
            </a:r>
          </a:p>
          <a:p>
            <a:pPr marL="0" indent="0">
              <a:buFont typeface="Wingdings" pitchFamily="2" charset="2"/>
              <a:buNone/>
            </a:pPr>
            <a:r>
              <a:rPr lang="fr-FR" dirty="0"/>
              <a:t>551 000 Km² superficie (métropole)</a:t>
            </a:r>
          </a:p>
          <a:p>
            <a:pPr marL="0" indent="0">
              <a:buFont typeface="Wingdings" pitchFamily="2" charset="2"/>
              <a:buNone/>
            </a:pPr>
            <a:r>
              <a:rPr lang="fr-FR" dirty="0"/>
              <a:t>5 continents (présence)</a:t>
            </a:r>
          </a:p>
          <a:p>
            <a:pPr marL="0" indent="0">
              <a:buFont typeface="Wingdings" pitchFamily="2" charset="2"/>
              <a:buNone/>
            </a:pPr>
            <a:r>
              <a:rPr lang="fr-FR" dirty="0"/>
              <a:t>66 Millions habitants</a:t>
            </a:r>
          </a:p>
          <a:p>
            <a:pPr marL="0" indent="0">
              <a:buFont typeface="Wingdings" pitchFamily="2" charset="2"/>
              <a:buNone/>
            </a:pPr>
            <a:r>
              <a:rPr lang="fr-FR" dirty="0"/>
              <a:t>112 habitants/km² (densité)</a:t>
            </a:r>
          </a:p>
          <a:p>
            <a:pPr marL="0" indent="0">
              <a:buFont typeface="Wingdings" pitchFamily="2" charset="2"/>
              <a:buNone/>
            </a:pPr>
            <a:r>
              <a:rPr lang="fr-FR" dirty="0"/>
              <a:t>5</a:t>
            </a:r>
            <a:r>
              <a:rPr lang="fr-FR" baseline="30000" dirty="0"/>
              <a:t>e</a:t>
            </a:r>
            <a:r>
              <a:rPr lang="fr-FR" dirty="0"/>
              <a:t> puissance mondiale</a:t>
            </a:r>
          </a:p>
          <a:p>
            <a:pPr marL="0" indent="0">
              <a:buFont typeface="Wingdings" pitchFamily="2" charset="2"/>
              <a:buNone/>
            </a:pPr>
            <a:r>
              <a:rPr lang="fr-FR" dirty="0"/>
              <a:t>Première destination touristique</a:t>
            </a:r>
          </a:p>
          <a:p>
            <a:pPr marL="0" indent="0">
              <a:buFont typeface="Wingdings" pitchFamily="2" charset="2"/>
              <a:buNone/>
            </a:pPr>
            <a:endParaRPr lang="fr-FR" dirty="0"/>
          </a:p>
        </p:txBody>
      </p:sp>
    </p:spTree>
    <p:extLst>
      <p:ext uri="{BB962C8B-B14F-4D97-AF65-F5344CB8AC3E}">
        <p14:creationId xmlns:p14="http://schemas.microsoft.com/office/powerpoint/2010/main" val="385335315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14300" y="320040"/>
            <a:ext cx="12192000" cy="1325563"/>
          </a:xfrm>
        </p:spPr>
        <p:txBody>
          <a:bodyPr/>
          <a:lstStyle/>
          <a:p>
            <a:pPr algn="ctr"/>
            <a:r>
              <a:rPr lang="fr-FR" dirty="0"/>
              <a:t>RESSOURCES EN LIGNE</a:t>
            </a:r>
          </a:p>
        </p:txBody>
      </p:sp>
      <p:sp>
        <p:nvSpPr>
          <p:cNvPr id="3" name="Espace réservé du contenu 2"/>
          <p:cNvSpPr>
            <a:spLocks noGrp="1"/>
          </p:cNvSpPr>
          <p:nvPr>
            <p:ph idx="1"/>
          </p:nvPr>
        </p:nvSpPr>
        <p:spPr>
          <a:xfrm>
            <a:off x="342900" y="2254251"/>
            <a:ext cx="3143250" cy="3832225"/>
          </a:xfrm>
          <a:solidFill>
            <a:schemeClr val="accent3">
              <a:lumMod val="75000"/>
            </a:schemeClr>
          </a:solidFill>
        </p:spPr>
        <p:txBody>
          <a:bodyPr>
            <a:normAutofit fontScale="92500" lnSpcReduction="20000"/>
          </a:bodyPr>
          <a:lstStyle/>
          <a:p>
            <a:pPr marL="0" indent="0" algn="ctr">
              <a:buNone/>
            </a:pPr>
            <a:r>
              <a:rPr lang="fr-FR" b="1" u="sng" dirty="0">
                <a:hlinkClick r:id="rId2"/>
              </a:rPr>
              <a:t>https://www.youtube.com/watch?v=wPcvE-T5U2YTERMES</a:t>
            </a:r>
            <a:endParaRPr lang="fr-FR" b="1" u="sng" dirty="0"/>
          </a:p>
          <a:p>
            <a:pPr marL="0" indent="0" algn="ctr">
              <a:buNone/>
            </a:pPr>
            <a:endParaRPr lang="fr-FR" b="1" u="sng" dirty="0"/>
          </a:p>
          <a:p>
            <a:pPr marL="0" indent="0">
              <a:buNone/>
            </a:pPr>
            <a:endParaRPr lang="fr-FR" dirty="0"/>
          </a:p>
          <a:p>
            <a:pPr marL="0" indent="0">
              <a:buNone/>
            </a:pPr>
            <a:r>
              <a:rPr lang="fr-FR" dirty="0"/>
              <a:t>Une vidéo qui couvre efficacement la séquence en 12 minutes. </a:t>
            </a:r>
          </a:p>
          <a:p>
            <a:pPr marL="0" indent="0">
              <a:buNone/>
            </a:pPr>
            <a:endParaRPr lang="fr-FR" dirty="0"/>
          </a:p>
          <a:p>
            <a:pPr marL="0" indent="0">
              <a:buNone/>
            </a:pPr>
            <a:r>
              <a:rPr lang="fr-FR" dirty="0"/>
              <a:t>Elle développe également quelques précisions qui sont au programme du bac général.</a:t>
            </a:r>
          </a:p>
          <a:p>
            <a:pPr marL="0" indent="0">
              <a:buNone/>
            </a:pPr>
            <a:endParaRPr lang="fr-FR" dirty="0"/>
          </a:p>
        </p:txBody>
      </p:sp>
      <p:sp>
        <p:nvSpPr>
          <p:cNvPr id="4" name="Espace réservé du contenu 2"/>
          <p:cNvSpPr txBox="1">
            <a:spLocks/>
          </p:cNvSpPr>
          <p:nvPr/>
        </p:nvSpPr>
        <p:spPr>
          <a:xfrm>
            <a:off x="4548187" y="2254249"/>
            <a:ext cx="3143250" cy="3832225"/>
          </a:xfrm>
          <a:prstGeom prst="rect">
            <a:avLst/>
          </a:prstGeom>
          <a:solidFill>
            <a:schemeClr val="accent3">
              <a:lumMod val="75000"/>
            </a:schemeClr>
          </a:solidFill>
        </p:spPr>
        <p:txBody>
          <a:bodyPr vert="horz" lIns="91440" tIns="45720" rIns="91440" bIns="45720" rtlCol="0">
            <a:normAutofit lnSpcReduction="10000"/>
          </a:bodyPr>
          <a:lstStyle>
            <a:lvl1pPr marL="182880" indent="-182880" algn="l" defTabSz="914400" rtl="0" eaLnBrk="1" latinLnBrk="0" hangingPunct="1">
              <a:lnSpc>
                <a:spcPct val="90000"/>
              </a:lnSpc>
              <a:spcBef>
                <a:spcPts val="1200"/>
              </a:spcBef>
              <a:spcAft>
                <a:spcPts val="200"/>
              </a:spcAft>
              <a:buClr>
                <a:schemeClr val="tx1"/>
              </a:buClr>
              <a:buFont typeface="Wingdings" pitchFamily="2" charset="2"/>
              <a:buChar char=""/>
              <a:defRPr sz="2200" kern="1200">
                <a:solidFill>
                  <a:schemeClr val="tx1"/>
                </a:solidFill>
                <a:latin typeface="+mn-lt"/>
                <a:ea typeface="+mn-ea"/>
                <a:cs typeface="+mn-cs"/>
              </a:defRPr>
            </a:lvl1pPr>
            <a:lvl2pPr marL="411480" indent="-182880" algn="l" defTabSz="914400" rtl="0" eaLnBrk="1" latinLnBrk="0" hangingPunct="1">
              <a:lnSpc>
                <a:spcPct val="90000"/>
              </a:lnSpc>
              <a:spcBef>
                <a:spcPts val="200"/>
              </a:spcBef>
              <a:spcAft>
                <a:spcPts val="400"/>
              </a:spcAft>
              <a:buClr>
                <a:schemeClr val="tx1"/>
              </a:buClr>
              <a:buFont typeface="Wingdings" pitchFamily="2" charset="2"/>
              <a:buChar char=""/>
              <a:defRPr sz="2000" kern="1200">
                <a:solidFill>
                  <a:schemeClr val="tx1"/>
                </a:solidFill>
                <a:latin typeface="+mn-lt"/>
                <a:ea typeface="+mn-ea"/>
                <a:cs typeface="+mn-cs"/>
              </a:defRPr>
            </a:lvl2pPr>
            <a:lvl3pPr marL="640080" indent="-182880" algn="l" defTabSz="914400" rtl="0" eaLnBrk="1" latinLnBrk="0" hangingPunct="1">
              <a:lnSpc>
                <a:spcPct val="90000"/>
              </a:lnSpc>
              <a:spcBef>
                <a:spcPts val="200"/>
              </a:spcBef>
              <a:spcAft>
                <a:spcPts val="400"/>
              </a:spcAft>
              <a:buClr>
                <a:schemeClr val="tx1"/>
              </a:buClr>
              <a:buFont typeface="Wingdings" pitchFamily="2" charset="2"/>
              <a:buChar char=""/>
              <a:defRPr sz="1800" kern="1200">
                <a:solidFill>
                  <a:schemeClr val="tx1"/>
                </a:solidFill>
                <a:latin typeface="+mn-lt"/>
                <a:ea typeface="+mn-ea"/>
                <a:cs typeface="+mn-cs"/>
              </a:defRPr>
            </a:lvl3pPr>
            <a:lvl4pPr marL="868680" indent="-18288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4pPr>
            <a:lvl5pPr marL="1097280" indent="-18288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5pPr>
            <a:lvl6pPr marL="1284600" indent="-22860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6pPr>
            <a:lvl7pPr marL="1471800" indent="-22860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7pPr>
            <a:lvl8pPr marL="1629000" indent="-22860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8pPr>
            <a:lvl9pPr marL="1806200" indent="-22860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9pPr>
          </a:lstStyle>
          <a:p>
            <a:pPr marL="0" indent="0" algn="ctr">
              <a:buNone/>
            </a:pPr>
            <a:r>
              <a:rPr lang="fr-FR" b="1" u="sng" dirty="0">
                <a:hlinkClick r:id="rId3"/>
              </a:rPr>
              <a:t>https://www.franceculture.fr/emissions/la-fabrique-de-l-histoire/la-fabrique-de-l-histoire-jeudi-26-mai-2016</a:t>
            </a:r>
            <a:endParaRPr lang="fr-FR" b="1" u="sng" dirty="0"/>
          </a:p>
          <a:p>
            <a:pPr marL="0" lvl="0" indent="0">
              <a:buClr>
                <a:srgbClr val="FFFFFF"/>
              </a:buClr>
              <a:buNone/>
            </a:pPr>
            <a:r>
              <a:rPr lang="fr-FR" sz="2000" dirty="0">
                <a:solidFill>
                  <a:srgbClr val="FFFFFF"/>
                </a:solidFill>
              </a:rPr>
              <a:t>Un podcast de France Culture de 53 minutes qui développe le sujet de façon plus développée. Très complet, contient des extraits d’archives (discours…).</a:t>
            </a:r>
            <a:endParaRPr lang="fr-FR" b="1" u="sng" dirty="0"/>
          </a:p>
          <a:p>
            <a:pPr marL="0" indent="0" algn="ctr">
              <a:buNone/>
            </a:pPr>
            <a:endParaRPr lang="fr-FR" dirty="0"/>
          </a:p>
          <a:p>
            <a:pPr marL="0" indent="0">
              <a:buFont typeface="Wingdings" pitchFamily="2" charset="2"/>
              <a:buNone/>
            </a:pPr>
            <a:endParaRPr lang="fr-FR" dirty="0"/>
          </a:p>
        </p:txBody>
      </p:sp>
      <p:sp>
        <p:nvSpPr>
          <p:cNvPr id="5" name="Espace réservé du contenu 2"/>
          <p:cNvSpPr txBox="1">
            <a:spLocks/>
          </p:cNvSpPr>
          <p:nvPr/>
        </p:nvSpPr>
        <p:spPr>
          <a:xfrm>
            <a:off x="8753475" y="2254249"/>
            <a:ext cx="3143250" cy="3832225"/>
          </a:xfrm>
          <a:prstGeom prst="rect">
            <a:avLst/>
          </a:prstGeom>
          <a:solidFill>
            <a:schemeClr val="accent3">
              <a:lumMod val="75000"/>
            </a:schemeClr>
          </a:solidFill>
        </p:spPr>
        <p:txBody>
          <a:bodyPr vert="horz" lIns="91440" tIns="45720" rIns="91440" bIns="45720" rtlCol="0">
            <a:normAutofit/>
          </a:bodyPr>
          <a:lstStyle>
            <a:lvl1pPr marL="182880" indent="-182880" algn="l" defTabSz="914400" rtl="0" eaLnBrk="1" latinLnBrk="0" hangingPunct="1">
              <a:lnSpc>
                <a:spcPct val="90000"/>
              </a:lnSpc>
              <a:spcBef>
                <a:spcPts val="1200"/>
              </a:spcBef>
              <a:spcAft>
                <a:spcPts val="200"/>
              </a:spcAft>
              <a:buClr>
                <a:schemeClr val="tx1"/>
              </a:buClr>
              <a:buFont typeface="Wingdings" pitchFamily="2" charset="2"/>
              <a:buChar char=""/>
              <a:defRPr sz="2200" kern="1200">
                <a:solidFill>
                  <a:schemeClr val="tx1"/>
                </a:solidFill>
                <a:latin typeface="+mn-lt"/>
                <a:ea typeface="+mn-ea"/>
                <a:cs typeface="+mn-cs"/>
              </a:defRPr>
            </a:lvl1pPr>
            <a:lvl2pPr marL="411480" indent="-182880" algn="l" defTabSz="914400" rtl="0" eaLnBrk="1" latinLnBrk="0" hangingPunct="1">
              <a:lnSpc>
                <a:spcPct val="90000"/>
              </a:lnSpc>
              <a:spcBef>
                <a:spcPts val="200"/>
              </a:spcBef>
              <a:spcAft>
                <a:spcPts val="400"/>
              </a:spcAft>
              <a:buClr>
                <a:schemeClr val="tx1"/>
              </a:buClr>
              <a:buFont typeface="Wingdings" pitchFamily="2" charset="2"/>
              <a:buChar char=""/>
              <a:defRPr sz="2000" kern="1200">
                <a:solidFill>
                  <a:schemeClr val="tx1"/>
                </a:solidFill>
                <a:latin typeface="+mn-lt"/>
                <a:ea typeface="+mn-ea"/>
                <a:cs typeface="+mn-cs"/>
              </a:defRPr>
            </a:lvl2pPr>
            <a:lvl3pPr marL="640080" indent="-182880" algn="l" defTabSz="914400" rtl="0" eaLnBrk="1" latinLnBrk="0" hangingPunct="1">
              <a:lnSpc>
                <a:spcPct val="90000"/>
              </a:lnSpc>
              <a:spcBef>
                <a:spcPts val="200"/>
              </a:spcBef>
              <a:spcAft>
                <a:spcPts val="400"/>
              </a:spcAft>
              <a:buClr>
                <a:schemeClr val="tx1"/>
              </a:buClr>
              <a:buFont typeface="Wingdings" pitchFamily="2" charset="2"/>
              <a:buChar char=""/>
              <a:defRPr sz="1800" kern="1200">
                <a:solidFill>
                  <a:schemeClr val="tx1"/>
                </a:solidFill>
                <a:latin typeface="+mn-lt"/>
                <a:ea typeface="+mn-ea"/>
                <a:cs typeface="+mn-cs"/>
              </a:defRPr>
            </a:lvl3pPr>
            <a:lvl4pPr marL="868680" indent="-18288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4pPr>
            <a:lvl5pPr marL="1097280" indent="-18288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5pPr>
            <a:lvl6pPr marL="1284600" indent="-22860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6pPr>
            <a:lvl7pPr marL="1471800" indent="-22860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7pPr>
            <a:lvl8pPr marL="1629000" indent="-22860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8pPr>
            <a:lvl9pPr marL="1806200" indent="-22860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9pPr>
          </a:lstStyle>
          <a:p>
            <a:pPr marL="0" indent="0" algn="ctr">
              <a:buNone/>
            </a:pPr>
            <a:r>
              <a:rPr lang="fr-FR" b="1" u="sng" dirty="0">
                <a:hlinkClick r:id="rId4"/>
              </a:rPr>
              <a:t>https://www.quizz.biz/quizz-393883.html</a:t>
            </a:r>
            <a:endParaRPr lang="fr-FR" b="1" u="sng" dirty="0"/>
          </a:p>
          <a:p>
            <a:pPr marL="0" indent="0" algn="ctr">
              <a:buNone/>
            </a:pPr>
            <a:endParaRPr lang="fr-FR" b="1" u="sng" dirty="0"/>
          </a:p>
          <a:p>
            <a:pPr marL="0" lvl="0" indent="0" defTabSz="457200">
              <a:lnSpc>
                <a:spcPct val="100000"/>
              </a:lnSpc>
              <a:spcBef>
                <a:spcPts val="0"/>
              </a:spcBef>
              <a:spcAft>
                <a:spcPts val="0"/>
              </a:spcAft>
              <a:buClr>
                <a:srgbClr val="FFFFFF"/>
              </a:buClr>
              <a:buNone/>
            </a:pPr>
            <a:endParaRPr lang="fr-FR" sz="2000" dirty="0">
              <a:solidFill>
                <a:srgbClr val="FFFFFF"/>
              </a:solidFill>
            </a:endParaRPr>
          </a:p>
          <a:p>
            <a:pPr marL="0" lvl="0" indent="0" defTabSz="457200">
              <a:lnSpc>
                <a:spcPct val="100000"/>
              </a:lnSpc>
              <a:spcBef>
                <a:spcPts val="0"/>
              </a:spcBef>
              <a:spcAft>
                <a:spcPts val="0"/>
              </a:spcAft>
              <a:buClr>
                <a:srgbClr val="FFFFFF"/>
              </a:buClr>
              <a:buNone/>
            </a:pPr>
            <a:endParaRPr lang="fr-FR" sz="2000" dirty="0">
              <a:solidFill>
                <a:srgbClr val="FFFFFF"/>
              </a:solidFill>
            </a:endParaRPr>
          </a:p>
          <a:p>
            <a:pPr marL="0" lvl="0" indent="0" defTabSz="457200">
              <a:lnSpc>
                <a:spcPct val="100000"/>
              </a:lnSpc>
              <a:spcBef>
                <a:spcPts val="0"/>
              </a:spcBef>
              <a:spcAft>
                <a:spcPts val="0"/>
              </a:spcAft>
              <a:buClr>
                <a:srgbClr val="FFFFFF"/>
              </a:buClr>
              <a:buNone/>
            </a:pPr>
            <a:r>
              <a:rPr lang="fr-FR" sz="2000" dirty="0">
                <a:solidFill>
                  <a:srgbClr val="FFFFFF"/>
                </a:solidFill>
              </a:rPr>
              <a:t>Un quiz de géographie en ligne sur l’organisation du territoire français, utile pour les révisions.</a:t>
            </a:r>
            <a:endParaRPr lang="fr-FR" dirty="0"/>
          </a:p>
        </p:txBody>
      </p:sp>
    </p:spTree>
    <p:extLst>
      <p:ext uri="{BB962C8B-B14F-4D97-AF65-F5344CB8AC3E}">
        <p14:creationId xmlns:p14="http://schemas.microsoft.com/office/powerpoint/2010/main" val="257464002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845820" y="320040"/>
            <a:ext cx="10344150" cy="1325563"/>
          </a:xfrm>
        </p:spPr>
        <p:txBody>
          <a:bodyPr>
            <a:normAutofit/>
          </a:bodyPr>
          <a:lstStyle/>
          <a:p>
            <a:pPr algn="ctr"/>
            <a:r>
              <a:rPr lang="fr-FR" sz="2800" dirty="0"/>
              <a:t>Le territoire français et sa population</a:t>
            </a:r>
          </a:p>
        </p:txBody>
      </p:sp>
      <p:sp>
        <p:nvSpPr>
          <p:cNvPr id="3" name="Espace réservé du contenu 2"/>
          <p:cNvSpPr>
            <a:spLocks noGrp="1"/>
          </p:cNvSpPr>
          <p:nvPr>
            <p:ph idx="1"/>
          </p:nvPr>
        </p:nvSpPr>
        <p:spPr>
          <a:xfrm>
            <a:off x="391704" y="2564946"/>
            <a:ext cx="6096181" cy="3298825"/>
          </a:xfrm>
        </p:spPr>
        <p:txBody>
          <a:bodyPr>
            <a:normAutofit fontScale="92500" lnSpcReduction="10000"/>
          </a:bodyPr>
          <a:lstStyle/>
          <a:p>
            <a:pPr marL="0" indent="0" algn="just">
              <a:buNone/>
            </a:pPr>
            <a:r>
              <a:rPr lang="fr-FR" sz="2800" dirty="0"/>
              <a:t>Le territoire français est considéré comme privilégié, car il comporte de nombreuses ressources. La France est le plus vaste État de l’UE. Située au contact de l’Europe du Nord et de l’Europe méditerranéenne, elle compte une grande diversité de paysages et de milieux. Cela lui offre une grande variété de ressources pour les activités économiques (agriculture, tourisme).</a:t>
            </a:r>
          </a:p>
        </p:txBody>
      </p:sp>
      <p:sp>
        <p:nvSpPr>
          <p:cNvPr id="6" name="Rectangle : coins arrondis 5"/>
          <p:cNvSpPr/>
          <p:nvPr/>
        </p:nvSpPr>
        <p:spPr>
          <a:xfrm>
            <a:off x="4194810" y="1587123"/>
            <a:ext cx="3149419" cy="23717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a:solidFill>
                  <a:schemeClr val="bg1"/>
                </a:solidFill>
              </a:rPr>
              <a:t>Vision d’ensemble du territoire</a:t>
            </a:r>
          </a:p>
        </p:txBody>
      </p:sp>
      <p:pic>
        <p:nvPicPr>
          <p:cNvPr id="1026" name="Picture 2" descr="http://1.bp.blogspot.com/-6eliQ87mK1s/UAL7M_-15dI/AAAAAAAAGA0/mmIb3f0-uyI/s1600/france-grandes-villes.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129235" y="2172639"/>
            <a:ext cx="4609375" cy="453412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3974811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845820" y="320040"/>
            <a:ext cx="10344150" cy="1325563"/>
          </a:xfrm>
        </p:spPr>
        <p:txBody>
          <a:bodyPr>
            <a:normAutofit/>
          </a:bodyPr>
          <a:lstStyle/>
          <a:p>
            <a:pPr algn="ctr"/>
            <a:r>
              <a:rPr lang="fr-FR" sz="2800" dirty="0"/>
              <a:t>Le territoire français et sa population</a:t>
            </a:r>
          </a:p>
        </p:txBody>
      </p:sp>
      <p:sp>
        <p:nvSpPr>
          <p:cNvPr id="3" name="Espace réservé du contenu 2"/>
          <p:cNvSpPr>
            <a:spLocks noGrp="1"/>
          </p:cNvSpPr>
          <p:nvPr>
            <p:ph idx="1"/>
          </p:nvPr>
        </p:nvSpPr>
        <p:spPr>
          <a:xfrm>
            <a:off x="377190" y="1882775"/>
            <a:ext cx="11361420" cy="1797685"/>
          </a:xfrm>
        </p:spPr>
        <p:txBody>
          <a:bodyPr>
            <a:normAutofit/>
          </a:bodyPr>
          <a:lstStyle/>
          <a:p>
            <a:pPr marL="0" indent="0" algn="just">
              <a:buNone/>
            </a:pPr>
            <a:r>
              <a:rPr lang="fr-FR" sz="2800" dirty="0"/>
              <a:t>La France est un pays d’une superficie moyenne (551 000 km² pour la métropole) et modestement peuplé (65 millions d’habitants), mais son territoire comporte de nombreuses ressources et elle dispose, grâce à son Outre-mer, de points d’appuis géostratégiques et d’une très vaste ZEE.</a:t>
            </a:r>
          </a:p>
        </p:txBody>
      </p:sp>
      <p:sp>
        <p:nvSpPr>
          <p:cNvPr id="4" name="ZoneTexte 3"/>
          <p:cNvSpPr txBox="1"/>
          <p:nvPr/>
        </p:nvSpPr>
        <p:spPr>
          <a:xfrm>
            <a:off x="377190" y="3738941"/>
            <a:ext cx="5875020" cy="3014158"/>
          </a:xfrm>
          <a:prstGeom prst="rect">
            <a:avLst/>
          </a:prstGeom>
          <a:noFill/>
        </p:spPr>
        <p:txBody>
          <a:bodyPr wrap="square" rtlCol="0">
            <a:spAutoFit/>
          </a:bodyPr>
          <a:lstStyle/>
          <a:p>
            <a:pPr algn="just" defTabSz="914400">
              <a:lnSpc>
                <a:spcPct val="90000"/>
              </a:lnSpc>
              <a:spcBef>
                <a:spcPts val="1200"/>
              </a:spcBef>
              <a:spcAft>
                <a:spcPts val="200"/>
              </a:spcAft>
              <a:buClr>
                <a:srgbClr val="FFFFFF"/>
              </a:buClr>
            </a:pPr>
            <a:r>
              <a:rPr lang="fr-FR" i="1" dirty="0"/>
              <a:t>Le territoire national est composé du territoire métropolitain, en Europe, mais aussi des territoires ultramarins. Ces territoires sont des DROM (Départements et Régions d’Outre-Mer) au même statut que les régions métropolitaines, ou alors des COM (Communautés d’Outre-Mer) avec des règles spécifiques. Grâce aux DROM-COM, la France est la seconde puissance maritime au monde, avec une ZEE très importante.</a:t>
            </a:r>
          </a:p>
          <a:p>
            <a:pPr algn="just" defTabSz="914400">
              <a:lnSpc>
                <a:spcPct val="90000"/>
              </a:lnSpc>
              <a:spcBef>
                <a:spcPts val="1200"/>
              </a:spcBef>
              <a:spcAft>
                <a:spcPts val="200"/>
              </a:spcAft>
              <a:buClr>
                <a:srgbClr val="FFFFFF"/>
              </a:buClr>
            </a:pPr>
            <a:r>
              <a:rPr lang="fr-FR" i="1" dirty="0"/>
              <a:t>Une zone économique exclusive (ZEE) est, d'après le droit de la mer, un espace maritime sur lequel un État côtier exerce des droits souverains en matière d'exploration et d'usage des ressources.</a:t>
            </a:r>
          </a:p>
        </p:txBody>
      </p:sp>
      <p:sp>
        <p:nvSpPr>
          <p:cNvPr id="6" name="Rectangle : coins arrondis 5"/>
          <p:cNvSpPr/>
          <p:nvPr/>
        </p:nvSpPr>
        <p:spPr>
          <a:xfrm>
            <a:off x="4443185" y="1616363"/>
            <a:ext cx="3149419" cy="23717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a:solidFill>
                  <a:schemeClr val="bg1"/>
                </a:solidFill>
              </a:rPr>
              <a:t>Vision d’ensemble du territoire</a:t>
            </a:r>
          </a:p>
        </p:txBody>
      </p:sp>
      <p:pic>
        <p:nvPicPr>
          <p:cNvPr id="5" name="Image 4"/>
          <p:cNvPicPr>
            <a:picLocks noChangeAspect="1"/>
          </p:cNvPicPr>
          <p:nvPr/>
        </p:nvPicPr>
        <p:blipFill>
          <a:blip r:embed="rId2"/>
          <a:stretch>
            <a:fillRect/>
          </a:stretch>
        </p:blipFill>
        <p:spPr>
          <a:xfrm>
            <a:off x="7055213" y="3738940"/>
            <a:ext cx="4338501" cy="2742552"/>
          </a:xfrm>
          <a:prstGeom prst="rect">
            <a:avLst/>
          </a:prstGeom>
        </p:spPr>
      </p:pic>
    </p:spTree>
    <p:extLst>
      <p:ext uri="{BB962C8B-B14F-4D97-AF65-F5344CB8AC3E}">
        <p14:creationId xmlns:p14="http://schemas.microsoft.com/office/powerpoint/2010/main" val="108519571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 3"/>
          <p:cNvPicPr>
            <a:picLocks noChangeAspect="1"/>
          </p:cNvPicPr>
          <p:nvPr/>
        </p:nvPicPr>
        <p:blipFill>
          <a:blip r:embed="rId2"/>
          <a:stretch>
            <a:fillRect/>
          </a:stretch>
        </p:blipFill>
        <p:spPr>
          <a:xfrm>
            <a:off x="3154680" y="271695"/>
            <a:ext cx="8911590" cy="6346275"/>
          </a:xfrm>
          <a:prstGeom prst="rect">
            <a:avLst/>
          </a:prstGeom>
        </p:spPr>
      </p:pic>
      <p:sp>
        <p:nvSpPr>
          <p:cNvPr id="5" name="ZoneTexte 4"/>
          <p:cNvSpPr txBox="1"/>
          <p:nvPr/>
        </p:nvSpPr>
        <p:spPr>
          <a:xfrm>
            <a:off x="0" y="441729"/>
            <a:ext cx="3063240" cy="6308394"/>
          </a:xfrm>
          <a:prstGeom prst="rect">
            <a:avLst/>
          </a:prstGeom>
          <a:noFill/>
        </p:spPr>
        <p:txBody>
          <a:bodyPr wrap="square" rtlCol="0">
            <a:spAutoFit/>
          </a:bodyPr>
          <a:lstStyle/>
          <a:p>
            <a:pPr lvl="0" defTabSz="914400">
              <a:lnSpc>
                <a:spcPct val="90000"/>
              </a:lnSpc>
              <a:spcBef>
                <a:spcPts val="1200"/>
              </a:spcBef>
              <a:spcAft>
                <a:spcPts val="200"/>
              </a:spcAft>
              <a:buClr>
                <a:srgbClr val="FFFFFF"/>
              </a:buClr>
            </a:pPr>
            <a:r>
              <a:rPr lang="fr-FR" sz="2800" i="1" dirty="0"/>
              <a:t>Les territoires ultramarins français sont situés dans :</a:t>
            </a:r>
          </a:p>
          <a:p>
            <a:pPr lvl="0" defTabSz="914400">
              <a:lnSpc>
                <a:spcPct val="90000"/>
              </a:lnSpc>
              <a:spcBef>
                <a:spcPts val="1200"/>
              </a:spcBef>
              <a:spcAft>
                <a:spcPts val="200"/>
              </a:spcAft>
              <a:buClr>
                <a:srgbClr val="FFFFFF"/>
              </a:buClr>
            </a:pPr>
            <a:r>
              <a:rPr lang="fr-FR" sz="2000" i="1" dirty="0"/>
              <a:t>- les Caraïbes (Saint-Martin, Saint-Barthélemy, Guadeloupe, Martinique), </a:t>
            </a:r>
          </a:p>
          <a:p>
            <a:pPr lvl="0" defTabSz="914400">
              <a:lnSpc>
                <a:spcPct val="90000"/>
              </a:lnSpc>
              <a:spcBef>
                <a:spcPts val="1200"/>
              </a:spcBef>
              <a:spcAft>
                <a:spcPts val="200"/>
              </a:spcAft>
              <a:buClr>
                <a:srgbClr val="FFFFFF"/>
              </a:buClr>
            </a:pPr>
            <a:r>
              <a:rPr lang="fr-FR" sz="2000" i="1" dirty="0"/>
              <a:t>- dans l’Atlantique Nord (Saint-Pierre-et-Miquelon), </a:t>
            </a:r>
          </a:p>
          <a:p>
            <a:pPr lvl="0" defTabSz="914400">
              <a:lnSpc>
                <a:spcPct val="90000"/>
              </a:lnSpc>
              <a:spcBef>
                <a:spcPts val="1200"/>
              </a:spcBef>
              <a:spcAft>
                <a:spcPts val="200"/>
              </a:spcAft>
              <a:buClr>
                <a:srgbClr val="FFFFFF"/>
              </a:buClr>
            </a:pPr>
            <a:r>
              <a:rPr lang="fr-FR" sz="2000" i="1" dirty="0"/>
              <a:t>- en Océanie (Clipperton, Polynésie française, Wallis-et-Futuna, Nouvelle-Calédonie), </a:t>
            </a:r>
          </a:p>
          <a:p>
            <a:pPr lvl="0" defTabSz="914400">
              <a:lnSpc>
                <a:spcPct val="90000"/>
              </a:lnSpc>
              <a:spcBef>
                <a:spcPts val="1200"/>
              </a:spcBef>
              <a:spcAft>
                <a:spcPts val="200"/>
              </a:spcAft>
              <a:buClr>
                <a:srgbClr val="FFFFFF"/>
              </a:buClr>
            </a:pPr>
            <a:r>
              <a:rPr lang="fr-FR" sz="2000" i="1" dirty="0"/>
              <a:t>- dans l’Océan Indien (Mayotte, Réunion, îles éparses) </a:t>
            </a:r>
          </a:p>
          <a:p>
            <a:pPr lvl="0" defTabSz="914400">
              <a:lnSpc>
                <a:spcPct val="90000"/>
              </a:lnSpc>
              <a:spcBef>
                <a:spcPts val="1200"/>
              </a:spcBef>
              <a:spcAft>
                <a:spcPts val="200"/>
              </a:spcAft>
              <a:buClr>
                <a:srgbClr val="FFFFFF"/>
              </a:buClr>
            </a:pPr>
            <a:r>
              <a:rPr lang="fr-FR" sz="2000" i="1" dirty="0"/>
              <a:t>- en Antarctique (Kerguelen, Crozet, Nouvelle-Amsterdam, Terre-Adélie). </a:t>
            </a:r>
            <a:endParaRPr lang="fr-FR" sz="2000" i="1" dirty="0">
              <a:solidFill>
                <a:srgbClr val="FFFFFF"/>
              </a:solidFill>
            </a:endParaRPr>
          </a:p>
        </p:txBody>
      </p:sp>
    </p:spTree>
    <p:extLst>
      <p:ext uri="{BB962C8B-B14F-4D97-AF65-F5344CB8AC3E}">
        <p14:creationId xmlns:p14="http://schemas.microsoft.com/office/powerpoint/2010/main" val="289147704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845820" y="320040"/>
            <a:ext cx="10344150" cy="1325563"/>
          </a:xfrm>
        </p:spPr>
        <p:txBody>
          <a:bodyPr>
            <a:normAutofit/>
          </a:bodyPr>
          <a:lstStyle/>
          <a:p>
            <a:pPr algn="ctr"/>
            <a:r>
              <a:rPr lang="fr-FR" sz="2800" dirty="0"/>
              <a:t>Le territoire français et sa population</a:t>
            </a:r>
          </a:p>
        </p:txBody>
      </p:sp>
      <p:sp>
        <p:nvSpPr>
          <p:cNvPr id="3" name="Espace réservé du contenu 2"/>
          <p:cNvSpPr>
            <a:spLocks noGrp="1"/>
          </p:cNvSpPr>
          <p:nvPr>
            <p:ph idx="1"/>
          </p:nvPr>
        </p:nvSpPr>
        <p:spPr>
          <a:xfrm>
            <a:off x="377190" y="1882775"/>
            <a:ext cx="11361420" cy="1797685"/>
          </a:xfrm>
        </p:spPr>
        <p:txBody>
          <a:bodyPr>
            <a:normAutofit fontScale="85000" lnSpcReduction="20000"/>
          </a:bodyPr>
          <a:lstStyle/>
          <a:p>
            <a:pPr marL="0" indent="0" algn="just">
              <a:buNone/>
            </a:pPr>
            <a:r>
              <a:rPr lang="fr-FR" sz="2800" dirty="0"/>
              <a:t>La répartition de la population sur le territoire connaît des modifications. Les migrations intérieures se dirigent principalement vers les régions du Sud et de l’Ouest, grâce à la qualité de vie qu’elles proposent : on appelle ce phénomène l’héliotropisme (attirance pour le soleil). La littoralisation est un autre phénomène puissant (migration vers les littoraux). Les grandes villes attirent aussi de plus en plus la population : c’est la métropolisation. À l’échelle locale, les habitants s’installent dans les zones périurbaines.</a:t>
            </a:r>
          </a:p>
          <a:p>
            <a:pPr marL="0" indent="0" algn="just">
              <a:buNone/>
            </a:pPr>
            <a:endParaRPr lang="fr-FR" sz="2800" dirty="0"/>
          </a:p>
        </p:txBody>
      </p:sp>
      <p:sp>
        <p:nvSpPr>
          <p:cNvPr id="6" name="Rectangle : coins arrondis 5"/>
          <p:cNvSpPr/>
          <p:nvPr/>
        </p:nvSpPr>
        <p:spPr>
          <a:xfrm>
            <a:off x="3771900" y="1612960"/>
            <a:ext cx="4137660" cy="269815"/>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a:solidFill>
                  <a:schemeClr val="bg1"/>
                </a:solidFill>
              </a:rPr>
              <a:t>Répartition et dynamique de population</a:t>
            </a:r>
          </a:p>
        </p:txBody>
      </p:sp>
      <p:sp>
        <p:nvSpPr>
          <p:cNvPr id="8" name="ZoneTexte 7"/>
          <p:cNvSpPr txBox="1"/>
          <p:nvPr/>
        </p:nvSpPr>
        <p:spPr>
          <a:xfrm>
            <a:off x="377190" y="3497580"/>
            <a:ext cx="11361420" cy="1518364"/>
          </a:xfrm>
          <a:prstGeom prst="rect">
            <a:avLst/>
          </a:prstGeom>
          <a:noFill/>
        </p:spPr>
        <p:txBody>
          <a:bodyPr wrap="square" rtlCol="0">
            <a:spAutoFit/>
          </a:bodyPr>
          <a:lstStyle/>
          <a:p>
            <a:pPr algn="just" defTabSz="914400">
              <a:lnSpc>
                <a:spcPct val="90000"/>
              </a:lnSpc>
              <a:spcBef>
                <a:spcPts val="1200"/>
              </a:spcBef>
              <a:spcAft>
                <a:spcPts val="200"/>
              </a:spcAft>
              <a:buClr>
                <a:srgbClr val="FFFFFF"/>
              </a:buClr>
            </a:pPr>
            <a:r>
              <a:rPr lang="fr-FR" i="1" dirty="0"/>
              <a:t>Au 1er janvier 2017, la France compte 66 991 000 habitants. Au cours de l’année 2016, la population a augmenté de 265 000 personnes, soit une hausse de 0,4 %. Comme les années précédentes, cette progression est principalement due au solde naturel, différence entre le nombre de naissances et de décès.</a:t>
            </a:r>
          </a:p>
          <a:p>
            <a:pPr algn="just" defTabSz="914400">
              <a:lnSpc>
                <a:spcPct val="90000"/>
              </a:lnSpc>
              <a:spcBef>
                <a:spcPts val="1200"/>
              </a:spcBef>
              <a:spcAft>
                <a:spcPts val="200"/>
              </a:spcAft>
              <a:buClr>
                <a:srgbClr val="FFFFFF"/>
              </a:buClr>
            </a:pPr>
            <a:r>
              <a:rPr lang="fr-FR" i="1" dirty="0"/>
              <a:t>En 2016, 785 000 bébés sont nés en France. L’indicateur de fécondité s’établit à 1,93 enfant par femme en 2016, en baisse par rapport à 2015. Il reste cependant le plus élevé d’Europe. </a:t>
            </a:r>
          </a:p>
        </p:txBody>
      </p:sp>
      <p:pic>
        <p:nvPicPr>
          <p:cNvPr id="9" name="Image 8"/>
          <p:cNvPicPr>
            <a:picLocks noChangeAspect="1"/>
          </p:cNvPicPr>
          <p:nvPr/>
        </p:nvPicPr>
        <p:blipFill>
          <a:blip r:embed="rId2"/>
          <a:stretch>
            <a:fillRect/>
          </a:stretch>
        </p:blipFill>
        <p:spPr>
          <a:xfrm>
            <a:off x="7479935" y="4918336"/>
            <a:ext cx="4558329" cy="1939664"/>
          </a:xfrm>
          <a:prstGeom prst="rect">
            <a:avLst/>
          </a:prstGeom>
        </p:spPr>
      </p:pic>
      <p:sp>
        <p:nvSpPr>
          <p:cNvPr id="10" name="ZoneTexte 9"/>
          <p:cNvSpPr txBox="1"/>
          <p:nvPr/>
        </p:nvSpPr>
        <p:spPr>
          <a:xfrm>
            <a:off x="377190" y="5094104"/>
            <a:ext cx="6836410" cy="1588127"/>
          </a:xfrm>
          <a:prstGeom prst="rect">
            <a:avLst/>
          </a:prstGeom>
          <a:noFill/>
        </p:spPr>
        <p:txBody>
          <a:bodyPr wrap="square" rtlCol="0">
            <a:spAutoFit/>
          </a:bodyPr>
          <a:lstStyle/>
          <a:p>
            <a:pPr algn="just" defTabSz="914400">
              <a:lnSpc>
                <a:spcPct val="90000"/>
              </a:lnSpc>
              <a:spcBef>
                <a:spcPts val="1200"/>
              </a:spcBef>
              <a:spcAft>
                <a:spcPts val="200"/>
              </a:spcAft>
              <a:buClr>
                <a:srgbClr val="FFFFFF"/>
              </a:buClr>
            </a:pPr>
            <a:r>
              <a:rPr lang="fr-FR" i="1" dirty="0"/>
              <a:t>Le nombre de décès atteint 587 000 en 2016. Les espérances de vie à la naissance sont de 85,4 ans pour les femmes et 79,3 ans pour les hommes. Cela est dû à la fois à l’allongement de l’espérance de vie (grâce aux progrès médicaux et à l’amélioration des conditions de vie), et à l’arrivée à l’âge de la retraite des populations du baby-boom, enfants nés après la Seconde Guerre mondiale.</a:t>
            </a:r>
          </a:p>
        </p:txBody>
      </p:sp>
    </p:spTree>
    <p:extLst>
      <p:ext uri="{BB962C8B-B14F-4D97-AF65-F5344CB8AC3E}">
        <p14:creationId xmlns:p14="http://schemas.microsoft.com/office/powerpoint/2010/main" val="123034158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96339" y="1967774"/>
            <a:ext cx="3802742" cy="3875315"/>
          </a:xfrm>
        </p:spPr>
        <p:txBody>
          <a:bodyPr>
            <a:normAutofit fontScale="70000" lnSpcReduction="20000"/>
          </a:bodyPr>
          <a:lstStyle/>
          <a:p>
            <a:pPr marL="0" indent="0" algn="just">
              <a:buNone/>
            </a:pPr>
            <a:r>
              <a:rPr lang="fr-FR" sz="2800" dirty="0"/>
              <a:t>Avec 112 habitants au km2 , la densité moyenne de la France est assez faible, mais ce chiffre cache l’inégale répartition de la population française. </a:t>
            </a:r>
          </a:p>
          <a:p>
            <a:pPr marL="0" indent="0" algn="just">
              <a:buNone/>
            </a:pPr>
            <a:r>
              <a:rPr lang="fr-FR" sz="2800" dirty="0"/>
              <a:t>Les régions les plus peuplées sont celles qui concentrent les activités économiques (métropoles) et permettent la circulation et les échanges (vallées fluviales, littoraux, frontières). </a:t>
            </a:r>
          </a:p>
          <a:p>
            <a:pPr marL="0" indent="0" algn="just">
              <a:buNone/>
            </a:pPr>
            <a:r>
              <a:rPr lang="fr-FR" sz="2800" dirty="0"/>
              <a:t>À l’inverse, les montagnes sont des espaces peu peuplés (contraintes naturelles), ainsi que les espaces ruraux en difficulté (peu d’activité économique).</a:t>
            </a:r>
          </a:p>
        </p:txBody>
      </p:sp>
      <p:sp>
        <p:nvSpPr>
          <p:cNvPr id="6" name="Rectangle : coins arrondis 5"/>
          <p:cNvSpPr/>
          <p:nvPr/>
        </p:nvSpPr>
        <p:spPr>
          <a:xfrm>
            <a:off x="4194810" y="1587123"/>
            <a:ext cx="3149419" cy="23717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a:solidFill>
                  <a:schemeClr val="bg1"/>
                </a:solidFill>
              </a:rPr>
              <a:t>Vision d’ensemble du territoire</a:t>
            </a:r>
          </a:p>
        </p:txBody>
      </p:sp>
      <p:pic>
        <p:nvPicPr>
          <p:cNvPr id="7" name="Image 6"/>
          <p:cNvPicPr>
            <a:picLocks noChangeAspect="1"/>
          </p:cNvPicPr>
          <p:nvPr/>
        </p:nvPicPr>
        <p:blipFill>
          <a:blip r:embed="rId2"/>
          <a:stretch>
            <a:fillRect/>
          </a:stretch>
        </p:blipFill>
        <p:spPr>
          <a:xfrm>
            <a:off x="4049485" y="285930"/>
            <a:ext cx="7979229" cy="6383383"/>
          </a:xfrm>
          <a:prstGeom prst="rect">
            <a:avLst/>
          </a:prstGeom>
        </p:spPr>
      </p:pic>
    </p:spTree>
    <p:extLst>
      <p:ext uri="{BB962C8B-B14F-4D97-AF65-F5344CB8AC3E}">
        <p14:creationId xmlns:p14="http://schemas.microsoft.com/office/powerpoint/2010/main" val="230519081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845820" y="320040"/>
            <a:ext cx="10344150" cy="1325563"/>
          </a:xfrm>
        </p:spPr>
        <p:txBody>
          <a:bodyPr>
            <a:normAutofit/>
          </a:bodyPr>
          <a:lstStyle/>
          <a:p>
            <a:pPr algn="ctr"/>
            <a:r>
              <a:rPr lang="fr-FR" sz="2800" dirty="0"/>
              <a:t>La puissance de la France </a:t>
            </a:r>
          </a:p>
        </p:txBody>
      </p:sp>
      <p:sp>
        <p:nvSpPr>
          <p:cNvPr id="3" name="Espace réservé du contenu 2"/>
          <p:cNvSpPr>
            <a:spLocks noGrp="1"/>
          </p:cNvSpPr>
          <p:nvPr>
            <p:ph idx="1"/>
          </p:nvPr>
        </p:nvSpPr>
        <p:spPr>
          <a:xfrm>
            <a:off x="377190" y="1882775"/>
            <a:ext cx="11361420" cy="1797685"/>
          </a:xfrm>
        </p:spPr>
        <p:txBody>
          <a:bodyPr>
            <a:normAutofit/>
          </a:bodyPr>
          <a:lstStyle/>
          <a:p>
            <a:pPr marL="0" indent="0" algn="just">
              <a:buNone/>
            </a:pPr>
            <a:r>
              <a:rPr lang="fr-FR" sz="2800" dirty="0"/>
              <a:t>La France est une des premières économies mondiales et est intégrée à l’une des trois grandes aires de puissance du monde (la Triade). Elle est le premier pays touristique, la deuxième puissance agricole, et excelle dans le secteur des transports (TGV, automobile, aérospatiale) et du matériel militaire. </a:t>
            </a:r>
          </a:p>
        </p:txBody>
      </p:sp>
      <p:sp>
        <p:nvSpPr>
          <p:cNvPr id="4" name="ZoneTexte 3"/>
          <p:cNvSpPr txBox="1"/>
          <p:nvPr/>
        </p:nvSpPr>
        <p:spPr>
          <a:xfrm>
            <a:off x="377190" y="3680460"/>
            <a:ext cx="5875020" cy="3083921"/>
          </a:xfrm>
          <a:prstGeom prst="rect">
            <a:avLst/>
          </a:prstGeom>
          <a:noFill/>
        </p:spPr>
        <p:txBody>
          <a:bodyPr wrap="square" rtlCol="0">
            <a:spAutoFit/>
          </a:bodyPr>
          <a:lstStyle/>
          <a:p>
            <a:pPr algn="just" defTabSz="914400">
              <a:lnSpc>
                <a:spcPct val="90000"/>
              </a:lnSpc>
              <a:spcBef>
                <a:spcPts val="1200"/>
              </a:spcBef>
              <a:spcAft>
                <a:spcPts val="200"/>
              </a:spcAft>
              <a:buClr>
                <a:srgbClr val="FFFFFF"/>
              </a:buClr>
            </a:pPr>
            <a:r>
              <a:rPr lang="fr-FR" i="1" dirty="0"/>
              <a:t>La France exerce une influence culturelle et géopolitique certaine dans le monde, c’est-à-dire qu’elle a la capacité à se faire entendre à l’échelle mondiale sur les plans diplomatique, militaire, scientifique et culturel. Elle participe à des grandes institutions internationales comme le G8 et dispose d’un droit de veto au conseil de sécurité de l’ONU. La francophonie réunit l’ensemble des pays dont une des langues officielles est le français : s’ils ne rassemblent que 3 % de la population mondiale, ils sont présents sur les 5 continents. Le rayonnement culturel de la France s’exprime enfin par la création artistique, la gastronomie, le luxe et la richesse de son patrimoine culturel. </a:t>
            </a:r>
          </a:p>
        </p:txBody>
      </p:sp>
      <p:sp>
        <p:nvSpPr>
          <p:cNvPr id="6" name="Rectangle : coins arrondis 5"/>
          <p:cNvSpPr/>
          <p:nvPr/>
        </p:nvSpPr>
        <p:spPr>
          <a:xfrm>
            <a:off x="4677500" y="1587123"/>
            <a:ext cx="3149419" cy="23717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a:solidFill>
                  <a:schemeClr val="bg1"/>
                </a:solidFill>
              </a:rPr>
              <a:t>Les atouts de la puissance</a:t>
            </a:r>
          </a:p>
        </p:txBody>
      </p:sp>
      <p:pic>
        <p:nvPicPr>
          <p:cNvPr id="8" name="Image 7"/>
          <p:cNvPicPr>
            <a:picLocks noChangeAspect="1"/>
          </p:cNvPicPr>
          <p:nvPr/>
        </p:nvPicPr>
        <p:blipFill>
          <a:blip r:embed="rId2"/>
          <a:stretch>
            <a:fillRect/>
          </a:stretch>
        </p:blipFill>
        <p:spPr>
          <a:xfrm>
            <a:off x="6623886" y="3680460"/>
            <a:ext cx="5114724" cy="2878224"/>
          </a:xfrm>
          <a:prstGeom prst="rect">
            <a:avLst/>
          </a:prstGeom>
        </p:spPr>
      </p:pic>
    </p:spTree>
    <p:extLst>
      <p:ext uri="{BB962C8B-B14F-4D97-AF65-F5344CB8AC3E}">
        <p14:creationId xmlns:p14="http://schemas.microsoft.com/office/powerpoint/2010/main" val="108970393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845820" y="320040"/>
            <a:ext cx="10344150" cy="1325563"/>
          </a:xfrm>
        </p:spPr>
        <p:txBody>
          <a:bodyPr>
            <a:normAutofit/>
          </a:bodyPr>
          <a:lstStyle/>
          <a:p>
            <a:pPr algn="ctr"/>
            <a:r>
              <a:rPr lang="fr-FR" sz="2800" dirty="0"/>
              <a:t>La puissance de la France </a:t>
            </a:r>
          </a:p>
        </p:txBody>
      </p:sp>
      <p:sp>
        <p:nvSpPr>
          <p:cNvPr id="3" name="Espace réservé du contenu 2"/>
          <p:cNvSpPr>
            <a:spLocks noGrp="1"/>
          </p:cNvSpPr>
          <p:nvPr>
            <p:ph idx="1"/>
          </p:nvPr>
        </p:nvSpPr>
        <p:spPr>
          <a:xfrm>
            <a:off x="377190" y="1882775"/>
            <a:ext cx="11361420" cy="1797685"/>
          </a:xfrm>
        </p:spPr>
        <p:txBody>
          <a:bodyPr>
            <a:normAutofit fontScale="70000" lnSpcReduction="20000"/>
          </a:bodyPr>
          <a:lstStyle/>
          <a:p>
            <a:pPr marL="0" indent="0" algn="just">
              <a:buNone/>
            </a:pPr>
            <a:r>
              <a:rPr lang="fr-FR" sz="2800" dirty="0"/>
              <a:t>Paris, capitale de la France, était déjà à la fin du XIXe siècle une ville internationale, la « Ville lumière » qui attire par son prestige artistique et culturel. Aujourd’hui, c’est est une ville mondiale, c’est-à-dire une ville qui joue un rôle important dans le monde au niveau politique, culturel et économique. Avec ses 12 millions d’habitants, elle n’est pourtant qu’au 25e rang mondial pour sa population. La réflexion en cours sur le projet du « Grand Paris » manifeste le souci de l’État et des collectivités de répondre à des urgences (transports, logements, etc.), mais aussi de préparer l’avenir en repensant l’aménagement de la région parisienne, afin que Paris demeure dans le peloton de tête des villes mondiales.</a:t>
            </a:r>
          </a:p>
        </p:txBody>
      </p:sp>
      <p:sp>
        <p:nvSpPr>
          <p:cNvPr id="4" name="ZoneTexte 3"/>
          <p:cNvSpPr txBox="1"/>
          <p:nvPr/>
        </p:nvSpPr>
        <p:spPr>
          <a:xfrm>
            <a:off x="377190" y="3680460"/>
            <a:ext cx="6023610" cy="3014158"/>
          </a:xfrm>
          <a:prstGeom prst="rect">
            <a:avLst/>
          </a:prstGeom>
          <a:noFill/>
        </p:spPr>
        <p:txBody>
          <a:bodyPr wrap="square" rtlCol="0">
            <a:spAutoFit/>
          </a:bodyPr>
          <a:lstStyle/>
          <a:p>
            <a:pPr algn="just" defTabSz="914400">
              <a:lnSpc>
                <a:spcPct val="90000"/>
              </a:lnSpc>
              <a:spcBef>
                <a:spcPts val="1200"/>
              </a:spcBef>
              <a:spcAft>
                <a:spcPts val="200"/>
              </a:spcAft>
              <a:buClr>
                <a:srgbClr val="FFFFFF"/>
              </a:buClr>
            </a:pPr>
            <a:r>
              <a:rPr lang="fr-FR" i="1" dirty="0"/>
              <a:t>Première destination touristique mondiale, elle a accueilli 28 millions de touristes en 2008 dont 18 millions d’étrangers attirés par son patrimoine historique et culturel. Elle est également la première ville de congrès internationaux au monde et la deuxième ville européenne de salons. </a:t>
            </a:r>
          </a:p>
          <a:p>
            <a:pPr algn="just" defTabSz="914400">
              <a:lnSpc>
                <a:spcPct val="90000"/>
              </a:lnSpc>
              <a:spcBef>
                <a:spcPts val="1200"/>
              </a:spcBef>
              <a:spcAft>
                <a:spcPts val="200"/>
              </a:spcAft>
              <a:buClr>
                <a:srgbClr val="FFFFFF"/>
              </a:buClr>
            </a:pPr>
            <a:r>
              <a:rPr lang="fr-FR" i="1" dirty="0"/>
              <a:t>Plusieurs grandes organisations internationales y ont installé leur siège comme l’OCDE et l’UNESCO. Paris bénéficie d’une très bonne accessibilité : l’aéroport Roissy-Charles de Gaulle constitue avec Orly le deuxième hub (nœud de différents transports) en Europe après Londres ; de plus, des TGV au départ de Paris desservent tous les jours 40 grandes villes européennes</a:t>
            </a:r>
            <a:r>
              <a:rPr lang="fr-FR" dirty="0"/>
              <a:t>.</a:t>
            </a:r>
            <a:endParaRPr lang="fr-FR" i="1" dirty="0"/>
          </a:p>
        </p:txBody>
      </p:sp>
      <p:sp>
        <p:nvSpPr>
          <p:cNvPr id="6" name="Rectangle : coins arrondis 5"/>
          <p:cNvSpPr/>
          <p:nvPr/>
        </p:nvSpPr>
        <p:spPr>
          <a:xfrm>
            <a:off x="4677500" y="1587123"/>
            <a:ext cx="3149419" cy="23717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a:solidFill>
                  <a:schemeClr val="bg1"/>
                </a:solidFill>
              </a:rPr>
              <a:t>Paris, ville-mondiale</a:t>
            </a:r>
          </a:p>
        </p:txBody>
      </p:sp>
      <p:pic>
        <p:nvPicPr>
          <p:cNvPr id="5" name="Image 4"/>
          <p:cNvPicPr>
            <a:picLocks noChangeAspect="1"/>
          </p:cNvPicPr>
          <p:nvPr/>
        </p:nvPicPr>
        <p:blipFill>
          <a:blip r:embed="rId2"/>
          <a:stretch>
            <a:fillRect/>
          </a:stretch>
        </p:blipFill>
        <p:spPr>
          <a:xfrm>
            <a:off x="6838191" y="3680460"/>
            <a:ext cx="4700665" cy="2970089"/>
          </a:xfrm>
          <a:prstGeom prst="rect">
            <a:avLst/>
          </a:prstGeom>
        </p:spPr>
      </p:pic>
    </p:spTree>
    <p:extLst>
      <p:ext uri="{BB962C8B-B14F-4D97-AF65-F5344CB8AC3E}">
        <p14:creationId xmlns:p14="http://schemas.microsoft.com/office/powerpoint/2010/main" val="221571106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845820" y="320040"/>
            <a:ext cx="10344150" cy="1325563"/>
          </a:xfrm>
        </p:spPr>
        <p:txBody>
          <a:bodyPr>
            <a:normAutofit/>
          </a:bodyPr>
          <a:lstStyle/>
          <a:p>
            <a:pPr algn="ctr"/>
            <a:r>
              <a:rPr lang="fr-FR" sz="2800" dirty="0"/>
              <a:t>La puissance de la France </a:t>
            </a:r>
          </a:p>
        </p:txBody>
      </p:sp>
      <p:sp>
        <p:nvSpPr>
          <p:cNvPr id="3" name="Espace réservé du contenu 2"/>
          <p:cNvSpPr>
            <a:spLocks noGrp="1"/>
          </p:cNvSpPr>
          <p:nvPr>
            <p:ph idx="1"/>
          </p:nvPr>
        </p:nvSpPr>
        <p:spPr>
          <a:xfrm>
            <a:off x="377190" y="1882775"/>
            <a:ext cx="11361420" cy="1797685"/>
          </a:xfrm>
        </p:spPr>
        <p:txBody>
          <a:bodyPr>
            <a:normAutofit fontScale="77500" lnSpcReduction="20000"/>
          </a:bodyPr>
          <a:lstStyle/>
          <a:p>
            <a:pPr marL="0" indent="0" algn="just">
              <a:buNone/>
            </a:pPr>
            <a:r>
              <a:rPr lang="fr-FR" sz="2800" dirty="0"/>
              <a:t>Paris exerce des fonctions de commandement économique et financier à l’échelle internationale. Des sièges sociaux d’entreprises transnationales (surtout françaises) et de grandes banques y sont installés, en particulier dans le quartier de La Défense. Elle concentre les activités dynamiques, à forte valeur ajoutée, comme les services aux entreprises, le tertiaire supérieur, les technologies de l’information et de la communication. Les centres de recherche et les établissements d’enseignement supérieur y sont très nombreux</a:t>
            </a:r>
          </a:p>
        </p:txBody>
      </p:sp>
      <p:sp>
        <p:nvSpPr>
          <p:cNvPr id="4" name="ZoneTexte 3"/>
          <p:cNvSpPr txBox="1"/>
          <p:nvPr/>
        </p:nvSpPr>
        <p:spPr>
          <a:xfrm>
            <a:off x="377189" y="3680460"/>
            <a:ext cx="5472067" cy="2874633"/>
          </a:xfrm>
          <a:prstGeom prst="rect">
            <a:avLst/>
          </a:prstGeom>
          <a:noFill/>
        </p:spPr>
        <p:txBody>
          <a:bodyPr wrap="square" rtlCol="0">
            <a:spAutoFit/>
          </a:bodyPr>
          <a:lstStyle/>
          <a:p>
            <a:pPr algn="just" defTabSz="914400">
              <a:lnSpc>
                <a:spcPct val="90000"/>
              </a:lnSpc>
              <a:spcBef>
                <a:spcPts val="1200"/>
              </a:spcBef>
              <a:spcAft>
                <a:spcPts val="200"/>
              </a:spcAft>
              <a:buClr>
                <a:srgbClr val="FFFFFF"/>
              </a:buClr>
            </a:pPr>
            <a:r>
              <a:rPr lang="fr-FR" b="1" i="1" dirty="0"/>
              <a:t>Les faiblesses de Paris à l’échelle internationale</a:t>
            </a:r>
          </a:p>
          <a:p>
            <a:pPr algn="just" defTabSz="914400">
              <a:lnSpc>
                <a:spcPct val="90000"/>
              </a:lnSpc>
              <a:spcBef>
                <a:spcPts val="1200"/>
              </a:spcBef>
              <a:spcAft>
                <a:spcPts val="200"/>
              </a:spcAft>
              <a:buClr>
                <a:srgbClr val="FFFFFF"/>
              </a:buClr>
            </a:pPr>
            <a:r>
              <a:rPr lang="fr-FR" i="1" dirty="0"/>
              <a:t>La bourse de Paris a une influence moindre que celles de Londres, New York ou Tokyo.</a:t>
            </a:r>
          </a:p>
          <a:p>
            <a:pPr algn="just" defTabSz="914400">
              <a:lnSpc>
                <a:spcPct val="90000"/>
              </a:lnSpc>
              <a:spcBef>
                <a:spcPts val="1200"/>
              </a:spcBef>
              <a:spcAft>
                <a:spcPts val="200"/>
              </a:spcAft>
              <a:buClr>
                <a:srgbClr val="FFFFFF"/>
              </a:buClr>
            </a:pPr>
            <a:r>
              <a:rPr lang="fr-FR" i="1" dirty="0"/>
              <a:t>Ses activités stratégiques dans le domaine économique sont beaucoup moins importantes qu’à New York, Tokyo, Londres ou Francfort.</a:t>
            </a:r>
          </a:p>
          <a:p>
            <a:pPr algn="just" defTabSz="914400">
              <a:lnSpc>
                <a:spcPct val="90000"/>
              </a:lnSpc>
              <a:spcBef>
                <a:spcPts val="1200"/>
              </a:spcBef>
              <a:spcAft>
                <a:spcPts val="200"/>
              </a:spcAft>
              <a:buClr>
                <a:srgbClr val="FFFFFF"/>
              </a:buClr>
            </a:pPr>
            <a:r>
              <a:rPr lang="fr-FR" i="1" dirty="0"/>
              <a:t>Dans le domaine culturel et artistique, son attractivité est aussi fortement concurrencée par celles de New York, Londres ou Berlin.</a:t>
            </a:r>
          </a:p>
        </p:txBody>
      </p:sp>
      <p:sp>
        <p:nvSpPr>
          <p:cNvPr id="6" name="Rectangle : coins arrondis 5"/>
          <p:cNvSpPr/>
          <p:nvPr/>
        </p:nvSpPr>
        <p:spPr>
          <a:xfrm>
            <a:off x="4619443" y="1645603"/>
            <a:ext cx="3149419" cy="23717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a:solidFill>
                  <a:schemeClr val="bg1"/>
                </a:solidFill>
              </a:rPr>
              <a:t>Paris, ville-mondiale</a:t>
            </a:r>
          </a:p>
        </p:txBody>
      </p:sp>
      <p:pic>
        <p:nvPicPr>
          <p:cNvPr id="7" name="Image 6"/>
          <p:cNvPicPr>
            <a:picLocks noChangeAspect="1"/>
          </p:cNvPicPr>
          <p:nvPr/>
        </p:nvPicPr>
        <p:blipFill>
          <a:blip r:embed="rId2"/>
          <a:stretch>
            <a:fillRect/>
          </a:stretch>
        </p:blipFill>
        <p:spPr>
          <a:xfrm>
            <a:off x="6570381" y="3590442"/>
            <a:ext cx="4619589" cy="3054669"/>
          </a:xfrm>
          <a:prstGeom prst="rect">
            <a:avLst/>
          </a:prstGeom>
        </p:spPr>
      </p:pic>
    </p:spTree>
    <p:extLst>
      <p:ext uri="{BB962C8B-B14F-4D97-AF65-F5344CB8AC3E}">
        <p14:creationId xmlns:p14="http://schemas.microsoft.com/office/powerpoint/2010/main" val="1964428241"/>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À bandes">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À bandes">
      <a:majorFont>
        <a:latin typeface="Corbel" panose="020B0503020204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panose="020B0503020204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À bandes">
      <a:fillStyleLst>
        <a:solidFill>
          <a:schemeClr val="phClr"/>
        </a:solidFill>
        <a:gradFill rotWithShape="1">
          <a:gsLst>
            <a:gs pos="0">
              <a:schemeClr val="phClr">
                <a:tint val="65000"/>
                <a:satMod val="120000"/>
                <a:lumMod val="107000"/>
              </a:schemeClr>
            </a:gs>
            <a:gs pos="50000">
              <a:schemeClr val="phClr">
                <a:tint val="70000"/>
                <a:satMod val="124000"/>
                <a:lumMod val="103000"/>
              </a:schemeClr>
            </a:gs>
            <a:gs pos="100000">
              <a:schemeClr val="phClr">
                <a:tint val="85000"/>
                <a:satMod val="120000"/>
                <a:lumMod val="100000"/>
              </a:schemeClr>
            </a:gs>
          </a:gsLst>
          <a:lin ang="5400000" scaled="0"/>
        </a:gradFill>
        <a:gradFill rotWithShape="1">
          <a:gsLst>
            <a:gs pos="0">
              <a:schemeClr val="phClr">
                <a:tint val="85000"/>
                <a:shade val="98000"/>
                <a:satMod val="110000"/>
                <a:lumMod val="103000"/>
              </a:schemeClr>
            </a:gs>
            <a:gs pos="50000">
              <a:schemeClr val="phClr">
                <a:shade val="85000"/>
                <a:satMod val="105000"/>
                <a:lumMod val="100000"/>
              </a:schemeClr>
            </a:gs>
            <a:gs pos="100000">
              <a:schemeClr val="phClr">
                <a:shade val="60000"/>
                <a:satMod val="120000"/>
                <a:lumMod val="100000"/>
              </a:schemeClr>
            </a:gs>
          </a:gsLst>
          <a:lin ang="5400000" scaled="0"/>
        </a:gradFill>
      </a:fillStyleLst>
      <a:lnStyleLst>
        <a:ln w="9525" cap="flat" cmpd="sng" algn="ctr">
          <a:solidFill>
            <a:schemeClr val="phClr"/>
          </a:solidFill>
          <a:prstDash val="solid"/>
        </a:ln>
        <a:ln w="12700"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50800" dist="15875" dir="5400000" algn="ctr" rotWithShape="0">
              <a:srgbClr val="000000">
                <a:alpha val="68000"/>
              </a:srgbClr>
            </a:outerShdw>
          </a:effectLst>
        </a:effectStyle>
        <a:effectStyle>
          <a:effectLst>
            <a:outerShdw blurRad="88900" dist="27940" dir="5400000" algn="ctr" rotWithShape="0">
              <a:srgbClr val="000000">
                <a:alpha val="63000"/>
              </a:srgbClr>
            </a:outerShdw>
          </a:effectLst>
        </a:effectStyle>
      </a:effectStyleLst>
      <a:bgFillStyleLst>
        <a:solidFill>
          <a:schemeClr val="phClr"/>
        </a:solidFill>
        <a:blipFill rotWithShape="1">
          <a:blip xmlns:r="http://schemas.openxmlformats.org/officeDocument/2006/relationships" r:embed="rId1">
            <a:duotone>
              <a:schemeClr val="phClr"/>
              <a:schemeClr val="phClr">
                <a:shade val="91000"/>
                <a:satMod val="105000"/>
              </a:schemeClr>
            </a:duotone>
          </a:blip>
          <a:tile tx="0" ty="0" sx="100000" sy="100000" flip="none" algn="tl"/>
        </a:blipFill>
        <a:gradFill rotWithShape="1">
          <a:gsLst>
            <a:gs pos="0">
              <a:schemeClr val="phClr">
                <a:tint val="100000"/>
                <a:shade val="0"/>
                <a:satMod val="100000"/>
              </a:schemeClr>
            </a:gs>
            <a:gs pos="100000">
              <a:schemeClr val="phClr">
                <a:shade val="100000"/>
                <a:satMod val="100000"/>
              </a:schemeClr>
            </a:gs>
          </a:gsLst>
          <a:lin ang="5400000" scaled="0"/>
        </a:gradFill>
      </a:bgFillStyleLst>
    </a:fmtScheme>
  </a:themeElements>
  <a:objectDefaults/>
  <a:extraClrSchemeLst/>
  <a:extLst>
    <a:ext uri="{05A4C25C-085E-4340-85A3-A5531E510DB2}">
      <thm15:themeFamily xmlns:thm15="http://schemas.microsoft.com/office/thememl/2012/main" name="Banded" id="{98DFF888-2449-4D28-977C-6306C017633E}" vid="{B1D2DA32-AC8B-4194-BF85-FF4A5B40EB50}"/>
    </a:ext>
  </a:extLst>
</a:theme>
</file>

<file path=docProps/app.xml><?xml version="1.0" encoding="utf-8"?>
<Properties xmlns="http://schemas.openxmlformats.org/officeDocument/2006/extended-properties" xmlns:vt="http://schemas.openxmlformats.org/officeDocument/2006/docPropsVTypes">
  <Template>Bande de couleurs</Template>
  <TotalTime>501</TotalTime>
  <Words>1448</Words>
  <Application>Microsoft Office PowerPoint</Application>
  <PresentationFormat>Grand écran</PresentationFormat>
  <Paragraphs>80</Paragraphs>
  <Slides>11</Slides>
  <Notes>0</Notes>
  <HiddenSlides>0</HiddenSlides>
  <MMClips>0</MMClips>
  <ScaleCrop>false</ScaleCrop>
  <HeadingPairs>
    <vt:vector size="6" baseType="variant">
      <vt:variant>
        <vt:lpstr>Polices utilisées</vt:lpstr>
      </vt:variant>
      <vt:variant>
        <vt:i4>3</vt:i4>
      </vt:variant>
      <vt:variant>
        <vt:lpstr>Thème</vt:lpstr>
      </vt:variant>
      <vt:variant>
        <vt:i4>1</vt:i4>
      </vt:variant>
      <vt:variant>
        <vt:lpstr>Titres des diapositives</vt:lpstr>
      </vt:variant>
      <vt:variant>
        <vt:i4>11</vt:i4>
      </vt:variant>
    </vt:vector>
  </HeadingPairs>
  <TitlesOfParts>
    <vt:vector size="15" baseType="lpstr">
      <vt:lpstr>Arial</vt:lpstr>
      <vt:lpstr>Corbel</vt:lpstr>
      <vt:lpstr>Wingdings</vt:lpstr>
      <vt:lpstr>À bandes</vt:lpstr>
      <vt:lpstr>Présentation PowerPoint</vt:lpstr>
      <vt:lpstr>Le territoire français et sa population</vt:lpstr>
      <vt:lpstr>Le territoire français et sa population</vt:lpstr>
      <vt:lpstr>Présentation PowerPoint</vt:lpstr>
      <vt:lpstr>Le territoire français et sa population</vt:lpstr>
      <vt:lpstr>Présentation PowerPoint</vt:lpstr>
      <vt:lpstr>La puissance de la France </vt:lpstr>
      <vt:lpstr>La puissance de la France </vt:lpstr>
      <vt:lpstr>La puissance de la France </vt:lpstr>
      <vt:lpstr>Termes, CHIFFRES à connaître : </vt:lpstr>
      <vt:lpstr>RESSOURCES EN LIGNE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romain cadet</dc:creator>
  <cp:lastModifiedBy>romain cadet</cp:lastModifiedBy>
  <cp:revision>16</cp:revision>
  <dcterms:created xsi:type="dcterms:W3CDTF">2017-04-18T14:14:11Z</dcterms:created>
  <dcterms:modified xsi:type="dcterms:W3CDTF">2017-04-19T14:38:51Z</dcterms:modified>
</cp:coreProperties>
</file>