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3" r:id="rId7"/>
    <p:sldId id="262" r:id="rId8"/>
    <p:sldId id="265" r:id="rId9"/>
    <p:sldId id="264" r:id="rId10"/>
    <p:sldId id="267"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84" d="100"/>
          <a:sy n="84" d="100"/>
        </p:scale>
        <p:origin x="12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fr-FR"/>
              <a:t>Modifiez le style du titre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74EA29C8-9A0D-420C-9F1C-5622EAA578E9}" type="datetimeFigureOut">
              <a:rPr lang="fr-FR" smtClean="0"/>
              <a:t>16/04/2017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1BFB6F4-43A9-4282-8F6D-06D3E3166BF1}" type="slidenum">
              <a:rPr lang="fr-FR" smtClean="0"/>
              <a:t>‹N°›</a:t>
            </a:fld>
            <a:endParaRPr lang="fr-FR"/>
          </a:p>
        </p:txBody>
      </p:sp>
    </p:spTree>
    <p:extLst>
      <p:ext uri="{BB962C8B-B14F-4D97-AF65-F5344CB8AC3E}">
        <p14:creationId xmlns:p14="http://schemas.microsoft.com/office/powerpoint/2010/main" val="398725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4EA29C8-9A0D-420C-9F1C-5622EAA578E9}" type="datetimeFigureOut">
              <a:rPr lang="fr-FR" smtClean="0"/>
              <a:t>16/04/2017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1BFB6F4-43A9-4282-8F6D-06D3E3166BF1}" type="slidenum">
              <a:rPr lang="fr-FR" smtClean="0"/>
              <a:t>‹N°›</a:t>
            </a:fld>
            <a:endParaRPr lang="fr-FR"/>
          </a:p>
        </p:txBody>
      </p:sp>
    </p:spTree>
    <p:extLst>
      <p:ext uri="{BB962C8B-B14F-4D97-AF65-F5344CB8AC3E}">
        <p14:creationId xmlns:p14="http://schemas.microsoft.com/office/powerpoint/2010/main" val="1147687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fld id="{74EA29C8-9A0D-420C-9F1C-5622EAA578E9}" type="datetimeFigureOut">
              <a:rPr lang="fr-FR" smtClean="0"/>
              <a:t>16/04/2017</a:t>
            </a:fld>
            <a:endParaRPr lang="fr-FR"/>
          </a:p>
        </p:txBody>
      </p:sp>
      <p:sp>
        <p:nvSpPr>
          <p:cNvPr id="5" name="Footer Placeholder 4"/>
          <p:cNvSpPr>
            <a:spLocks noGrp="1"/>
          </p:cNvSpPr>
          <p:nvPr>
            <p:ph type="ftr" sz="quarter" idx="11"/>
          </p:nvPr>
        </p:nvSpPr>
        <p:spPr>
          <a:xfrm>
            <a:off x="3776135" y="6422854"/>
            <a:ext cx="4279669" cy="365125"/>
          </a:xfrm>
        </p:spPr>
        <p:txBody>
          <a:bodyPr/>
          <a:lstStyle/>
          <a:p>
            <a:endParaRPr lang="fr-FR"/>
          </a:p>
        </p:txBody>
      </p:sp>
      <p:sp>
        <p:nvSpPr>
          <p:cNvPr id="6" name="Slide Number Placeholder 5"/>
          <p:cNvSpPr>
            <a:spLocks noGrp="1"/>
          </p:cNvSpPr>
          <p:nvPr>
            <p:ph type="sldNum" sz="quarter" idx="12"/>
          </p:nvPr>
        </p:nvSpPr>
        <p:spPr>
          <a:xfrm>
            <a:off x="8073048" y="6422854"/>
            <a:ext cx="879759" cy="365125"/>
          </a:xfrm>
        </p:spPr>
        <p:txBody>
          <a:bodyPr/>
          <a:lstStyle/>
          <a:p>
            <a:fld id="{61BFB6F4-43A9-4282-8F6D-06D3E3166BF1}" type="slidenum">
              <a:rPr lang="fr-FR" smtClean="0"/>
              <a:t>‹N°›</a:t>
            </a:fld>
            <a:endParaRPr lang="fr-FR"/>
          </a:p>
        </p:txBody>
      </p:sp>
    </p:spTree>
    <p:extLst>
      <p:ext uri="{BB962C8B-B14F-4D97-AF65-F5344CB8AC3E}">
        <p14:creationId xmlns:p14="http://schemas.microsoft.com/office/powerpoint/2010/main" val="358962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4EA29C8-9A0D-420C-9F1C-5622EAA578E9}" type="datetimeFigureOut">
              <a:rPr lang="fr-FR" smtClean="0"/>
              <a:t>16/04/2017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1BFB6F4-43A9-4282-8F6D-06D3E3166BF1}" type="slidenum">
              <a:rPr lang="fr-FR" smtClean="0"/>
              <a:t>‹N°›</a:t>
            </a:fld>
            <a:endParaRPr lang="fr-FR"/>
          </a:p>
        </p:txBody>
      </p:sp>
    </p:spTree>
    <p:extLst>
      <p:ext uri="{BB962C8B-B14F-4D97-AF65-F5344CB8AC3E}">
        <p14:creationId xmlns:p14="http://schemas.microsoft.com/office/powerpoint/2010/main" val="293368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lvl1pPr>
              <a:defRPr>
                <a:solidFill>
                  <a:schemeClr val="tx2"/>
                </a:solidFill>
              </a:defRPr>
            </a:lvl1pPr>
          </a:lstStyle>
          <a:p>
            <a:fld id="{74EA29C8-9A0D-420C-9F1C-5622EAA578E9}" type="datetimeFigureOut">
              <a:rPr lang="fr-FR" smtClean="0"/>
              <a:t>16/04/2017</a:t>
            </a:fld>
            <a:endParaRPr lang="fr-F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1BFB6F4-43A9-4282-8F6D-06D3E3166BF1}" type="slidenum">
              <a:rPr lang="fr-FR" smtClean="0"/>
              <a:t>‹N°›</a:t>
            </a:fld>
            <a:endParaRPr lang="fr-FR"/>
          </a:p>
        </p:txBody>
      </p:sp>
    </p:spTree>
    <p:extLst>
      <p:ext uri="{BB962C8B-B14F-4D97-AF65-F5344CB8AC3E}">
        <p14:creationId xmlns:p14="http://schemas.microsoft.com/office/powerpoint/2010/main" val="32436576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4EA29C8-9A0D-420C-9F1C-5622EAA578E9}" type="datetimeFigureOut">
              <a:rPr lang="fr-FR" smtClean="0"/>
              <a:t>16/04/2017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1BFB6F4-43A9-4282-8F6D-06D3E3166BF1}" type="slidenum">
              <a:rPr lang="fr-FR" smtClean="0"/>
              <a:t>‹N°›</a:t>
            </a:fld>
            <a:endParaRPr lang="fr-FR"/>
          </a:p>
        </p:txBody>
      </p:sp>
    </p:spTree>
    <p:extLst>
      <p:ext uri="{BB962C8B-B14F-4D97-AF65-F5344CB8AC3E}">
        <p14:creationId xmlns:p14="http://schemas.microsoft.com/office/powerpoint/2010/main" val="50668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4EA29C8-9A0D-420C-9F1C-5622EAA578E9}" type="datetimeFigureOut">
              <a:rPr lang="fr-FR" smtClean="0"/>
              <a:t>16/04/2017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1BFB6F4-43A9-4282-8F6D-06D3E3166BF1}" type="slidenum">
              <a:rPr lang="fr-FR" smtClean="0"/>
              <a:t>‹N°›</a:t>
            </a:fld>
            <a:endParaRPr lang="fr-FR"/>
          </a:p>
        </p:txBody>
      </p:sp>
    </p:spTree>
    <p:extLst>
      <p:ext uri="{BB962C8B-B14F-4D97-AF65-F5344CB8AC3E}">
        <p14:creationId xmlns:p14="http://schemas.microsoft.com/office/powerpoint/2010/main" val="2842497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4EA29C8-9A0D-420C-9F1C-5622EAA578E9}" type="datetimeFigureOut">
              <a:rPr lang="fr-FR" smtClean="0"/>
              <a:t>16/04/2017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1BFB6F4-43A9-4282-8F6D-06D3E3166BF1}" type="slidenum">
              <a:rPr lang="fr-FR" smtClean="0"/>
              <a:t>‹N°›</a:t>
            </a:fld>
            <a:endParaRPr lang="fr-FR"/>
          </a:p>
        </p:txBody>
      </p:sp>
    </p:spTree>
    <p:extLst>
      <p:ext uri="{BB962C8B-B14F-4D97-AF65-F5344CB8AC3E}">
        <p14:creationId xmlns:p14="http://schemas.microsoft.com/office/powerpoint/2010/main" val="873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A29C8-9A0D-420C-9F1C-5622EAA578E9}" type="datetimeFigureOut">
              <a:rPr lang="fr-FR" smtClean="0"/>
              <a:t>16/04/2017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1BFB6F4-43A9-4282-8F6D-06D3E3166BF1}" type="slidenum">
              <a:rPr lang="fr-FR" smtClean="0"/>
              <a:t>‹N°›</a:t>
            </a:fld>
            <a:endParaRPr lang="fr-FR"/>
          </a:p>
        </p:txBody>
      </p:sp>
    </p:spTree>
    <p:extLst>
      <p:ext uri="{BB962C8B-B14F-4D97-AF65-F5344CB8AC3E}">
        <p14:creationId xmlns:p14="http://schemas.microsoft.com/office/powerpoint/2010/main" val="178411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4EA29C8-9A0D-420C-9F1C-5622EAA578E9}" type="datetimeFigureOut">
              <a:rPr lang="fr-FR" smtClean="0"/>
              <a:t>16/04/2017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1BFB6F4-43A9-4282-8F6D-06D3E3166BF1}" type="slidenum">
              <a:rPr lang="fr-FR" smtClean="0"/>
              <a:t>‹N°›</a:t>
            </a:fld>
            <a:endParaRPr lang="fr-FR"/>
          </a:p>
        </p:txBody>
      </p:sp>
    </p:spTree>
    <p:extLst>
      <p:ext uri="{BB962C8B-B14F-4D97-AF65-F5344CB8AC3E}">
        <p14:creationId xmlns:p14="http://schemas.microsoft.com/office/powerpoint/2010/main" val="52526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4EA29C8-9A0D-420C-9F1C-5622EAA578E9}" type="datetimeFigureOut">
              <a:rPr lang="fr-FR" smtClean="0"/>
              <a:t>16/04/2017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1BFB6F4-43A9-4282-8F6D-06D3E3166BF1}" type="slidenum">
              <a:rPr lang="fr-FR" smtClean="0"/>
              <a:t>‹N°›</a:t>
            </a:fld>
            <a:endParaRPr lang="fr-FR"/>
          </a:p>
        </p:txBody>
      </p:sp>
    </p:spTree>
    <p:extLst>
      <p:ext uri="{BB962C8B-B14F-4D97-AF65-F5344CB8AC3E}">
        <p14:creationId xmlns:p14="http://schemas.microsoft.com/office/powerpoint/2010/main" val="986396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74EA29C8-9A0D-420C-9F1C-5622EAA578E9}" type="datetimeFigureOut">
              <a:rPr lang="fr-FR" smtClean="0"/>
              <a:t>16/04/2017</a:t>
            </a:fld>
            <a:endParaRPr lang="fr-FR"/>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fr-F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61BFB6F4-43A9-4282-8F6D-06D3E3166BF1}" type="slidenum">
              <a:rPr lang="fr-FR" smtClean="0"/>
              <a:t>‹N°›</a:t>
            </a:fld>
            <a:endParaRPr lang="fr-FR"/>
          </a:p>
        </p:txBody>
      </p:sp>
    </p:spTree>
    <p:extLst>
      <p:ext uri="{BB962C8B-B14F-4D97-AF65-F5344CB8AC3E}">
        <p14:creationId xmlns:p14="http://schemas.microsoft.com/office/powerpoint/2010/main" val="19416372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mVfKi8F0iRY" TargetMode="External"/><Relationship Id="rId2" Type="http://schemas.openxmlformats.org/officeDocument/2006/relationships/hyperlink" Target="https://www.youtube.com/watch?v=3i_BkjgLClc" TargetMode="External"/><Relationship Id="rId1" Type="http://schemas.openxmlformats.org/officeDocument/2006/relationships/slideLayout" Target="../slideLayouts/slideLayout2.xml"/><Relationship Id="rId4" Type="http://schemas.openxmlformats.org/officeDocument/2006/relationships/hyperlink" Target="https://www.youtube.com/watch?v=FixvQMknXq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5332859"/>
            <a:ext cx="9144000" cy="1930082"/>
          </a:xfrm>
        </p:spPr>
        <p:txBody>
          <a:bodyPr>
            <a:normAutofit/>
          </a:bodyPr>
          <a:lstStyle/>
          <a:p>
            <a:pPr algn="l"/>
            <a:r>
              <a:rPr lang="fr-FR" sz="1700" dirty="0"/>
              <a:t>OBJECTIFS </a:t>
            </a:r>
          </a:p>
          <a:p>
            <a:pPr algn="l"/>
            <a:r>
              <a:rPr lang="fr-FR" sz="1700" dirty="0"/>
              <a:t>Comprendre comment se sont déroulées les luttes coloniales et les décolonisations.  </a:t>
            </a:r>
          </a:p>
          <a:p>
            <a:pPr algn="l"/>
            <a:r>
              <a:rPr lang="fr-FR" sz="1700" dirty="0"/>
              <a:t>Comprendre les conséquences politiques, économiques et humaines sur la construction des deux nouveaux États.</a:t>
            </a:r>
          </a:p>
        </p:txBody>
      </p:sp>
      <p:sp>
        <p:nvSpPr>
          <p:cNvPr id="5" name="ZoneTexte 4"/>
          <p:cNvSpPr txBox="1"/>
          <p:nvPr/>
        </p:nvSpPr>
        <p:spPr>
          <a:xfrm>
            <a:off x="1524000" y="4319333"/>
            <a:ext cx="9852660" cy="1077218"/>
          </a:xfrm>
          <a:prstGeom prst="rect">
            <a:avLst/>
          </a:prstGeom>
          <a:noFill/>
        </p:spPr>
        <p:txBody>
          <a:bodyPr wrap="square" rtlCol="0">
            <a:spAutoFit/>
          </a:bodyPr>
          <a:lstStyle/>
          <a:p>
            <a:r>
              <a:rPr lang="fr-FR" sz="3200" dirty="0"/>
              <a:t>LA DECOLONISATION ET LA CONSTRUCTION DE NOUVEAUX ETATS : INDE, ALGERIE</a:t>
            </a:r>
            <a:endParaRPr lang="fr-FR" sz="3200" dirty="0">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2"/>
          <a:stretch>
            <a:fillRect/>
          </a:stretch>
        </p:blipFill>
        <p:spPr>
          <a:xfrm>
            <a:off x="0" y="0"/>
            <a:ext cx="12192000" cy="4383024"/>
          </a:xfrm>
          <a:prstGeom prst="rect">
            <a:avLst/>
          </a:prstGeom>
        </p:spPr>
      </p:pic>
    </p:spTree>
    <p:extLst>
      <p:ext uri="{BB962C8B-B14F-4D97-AF65-F5344CB8AC3E}">
        <p14:creationId xmlns:p14="http://schemas.microsoft.com/office/powerpoint/2010/main" val="453642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0" y="320040"/>
            <a:ext cx="12192000" cy="1325563"/>
          </a:xfrm>
        </p:spPr>
        <p:txBody>
          <a:bodyPr/>
          <a:lstStyle/>
          <a:p>
            <a:pPr algn="ctr"/>
            <a:r>
              <a:rPr lang="fr-FR" dirty="0"/>
              <a:t>Termes, NOMS, DATES à connaître : </a:t>
            </a:r>
          </a:p>
        </p:txBody>
      </p:sp>
      <p:sp>
        <p:nvSpPr>
          <p:cNvPr id="3" name="Espace réservé du contenu 2"/>
          <p:cNvSpPr>
            <a:spLocks noGrp="1"/>
          </p:cNvSpPr>
          <p:nvPr>
            <p:ph idx="1"/>
          </p:nvPr>
        </p:nvSpPr>
        <p:spPr>
          <a:xfrm>
            <a:off x="342900" y="2254251"/>
            <a:ext cx="3143250" cy="3832225"/>
          </a:xfrm>
          <a:solidFill>
            <a:schemeClr val="bg2">
              <a:lumMod val="50000"/>
            </a:schemeClr>
          </a:solidFill>
        </p:spPr>
        <p:txBody>
          <a:bodyPr/>
          <a:lstStyle/>
          <a:p>
            <a:pPr marL="0" indent="0" algn="ctr">
              <a:buNone/>
            </a:pPr>
            <a:r>
              <a:rPr lang="fr-FR" b="1" u="sng" dirty="0"/>
              <a:t>TERMES</a:t>
            </a:r>
          </a:p>
          <a:p>
            <a:pPr marL="0" indent="0">
              <a:buNone/>
            </a:pPr>
            <a:r>
              <a:rPr lang="fr-FR" dirty="0"/>
              <a:t>Colonie</a:t>
            </a:r>
          </a:p>
          <a:p>
            <a:pPr marL="0" indent="0">
              <a:buNone/>
            </a:pPr>
            <a:r>
              <a:rPr lang="fr-FR" dirty="0"/>
              <a:t>Décolonisation</a:t>
            </a:r>
          </a:p>
          <a:p>
            <a:pPr marL="0" indent="0">
              <a:buNone/>
            </a:pPr>
            <a:r>
              <a:rPr lang="fr-FR" dirty="0"/>
              <a:t>Tiers-Monde</a:t>
            </a:r>
          </a:p>
          <a:p>
            <a:pPr marL="0" indent="0">
              <a:buNone/>
            </a:pPr>
            <a:r>
              <a:rPr lang="fr-FR" dirty="0"/>
              <a:t>Non-aligné</a:t>
            </a:r>
          </a:p>
          <a:p>
            <a:pPr marL="0" indent="0">
              <a:buNone/>
            </a:pPr>
            <a:r>
              <a:rPr lang="fr-FR" dirty="0"/>
              <a:t>FLN</a:t>
            </a:r>
          </a:p>
          <a:p>
            <a:pPr marL="0" indent="0">
              <a:buNone/>
            </a:pPr>
            <a:endParaRPr lang="fr-FR" dirty="0"/>
          </a:p>
          <a:p>
            <a:pPr marL="0" indent="0">
              <a:buNone/>
            </a:pPr>
            <a:endParaRPr lang="fr-FR" dirty="0"/>
          </a:p>
        </p:txBody>
      </p:sp>
      <p:sp>
        <p:nvSpPr>
          <p:cNvPr id="4" name="Espace réservé du contenu 2"/>
          <p:cNvSpPr txBox="1">
            <a:spLocks/>
          </p:cNvSpPr>
          <p:nvPr/>
        </p:nvSpPr>
        <p:spPr>
          <a:xfrm>
            <a:off x="4548187" y="2254249"/>
            <a:ext cx="3143250" cy="3832225"/>
          </a:xfrm>
          <a:prstGeom prst="rect">
            <a:avLst/>
          </a:prstGeom>
          <a:solidFill>
            <a:schemeClr val="bg2">
              <a:lumMod val="50000"/>
            </a:schemeClr>
          </a:solidFill>
        </p:spPr>
        <p:txBody>
          <a:bodyPr vert="horz" lIns="91440" tIns="45720" rIns="91440" bIns="45720" rtlCol="0">
            <a:normAutofit fontScale="925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fr-FR" b="1" u="sng" dirty="0"/>
              <a:t>NOMS</a:t>
            </a:r>
          </a:p>
          <a:p>
            <a:pPr marL="0" indent="0">
              <a:buFont typeface="Wingdings" pitchFamily="2" charset="2"/>
              <a:buNone/>
            </a:pPr>
            <a:r>
              <a:rPr lang="fr-FR" dirty="0"/>
              <a:t>Gandhi : Leader vers l’Indépendance pacifique de l’Inde</a:t>
            </a:r>
          </a:p>
          <a:p>
            <a:pPr marL="0" indent="0">
              <a:buFont typeface="Wingdings" pitchFamily="2" charset="2"/>
              <a:buNone/>
            </a:pPr>
            <a:r>
              <a:rPr lang="fr-FR" dirty="0"/>
              <a:t>Nehru : Leader </a:t>
            </a:r>
            <a:r>
              <a:rPr lang="fr-FR" dirty="0" err="1"/>
              <a:t>post-indépendance</a:t>
            </a:r>
            <a:r>
              <a:rPr lang="fr-FR" dirty="0"/>
              <a:t> Inde</a:t>
            </a:r>
          </a:p>
          <a:p>
            <a:pPr marL="0" indent="0">
              <a:buFont typeface="Wingdings" pitchFamily="2" charset="2"/>
              <a:buNone/>
            </a:pPr>
            <a:r>
              <a:rPr lang="fr-FR" dirty="0"/>
              <a:t>De Gaulle : Président Français qui instaure la Ve République et permet l’indépendance de l’Algérie</a:t>
            </a:r>
          </a:p>
          <a:p>
            <a:pPr marL="0" indent="0">
              <a:buFont typeface="Wingdings" pitchFamily="2" charset="2"/>
              <a:buNone/>
            </a:pPr>
            <a:r>
              <a:rPr lang="fr-FR" dirty="0"/>
              <a:t>Conférence de Bandung</a:t>
            </a:r>
          </a:p>
          <a:p>
            <a:pPr marL="0" indent="0">
              <a:buFont typeface="Wingdings" pitchFamily="2" charset="2"/>
              <a:buNone/>
            </a:pPr>
            <a:r>
              <a:rPr lang="fr-FR" dirty="0"/>
              <a:t>Toussaint Rouge</a:t>
            </a:r>
          </a:p>
          <a:p>
            <a:pPr marL="0" indent="0">
              <a:buFont typeface="Wingdings" pitchFamily="2" charset="2"/>
              <a:buNone/>
            </a:pPr>
            <a:endParaRPr lang="fr-FR" dirty="0"/>
          </a:p>
        </p:txBody>
      </p:sp>
      <p:sp>
        <p:nvSpPr>
          <p:cNvPr id="5" name="Espace réservé du contenu 2"/>
          <p:cNvSpPr txBox="1">
            <a:spLocks/>
          </p:cNvSpPr>
          <p:nvPr/>
        </p:nvSpPr>
        <p:spPr>
          <a:xfrm>
            <a:off x="8753475" y="2254249"/>
            <a:ext cx="3143250" cy="3832225"/>
          </a:xfrm>
          <a:prstGeom prst="rect">
            <a:avLst/>
          </a:prstGeom>
          <a:solidFill>
            <a:schemeClr val="bg2">
              <a:lumMod val="50000"/>
            </a:schemeClr>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fr-FR" b="1" u="sng" dirty="0"/>
              <a:t>DATES</a:t>
            </a:r>
          </a:p>
          <a:p>
            <a:pPr marL="0" indent="0">
              <a:buFont typeface="Wingdings" pitchFamily="2" charset="2"/>
              <a:buNone/>
            </a:pPr>
            <a:r>
              <a:rPr lang="fr-FR" dirty="0"/>
              <a:t>1954 début G. Algérie (Toussaint Rouge)</a:t>
            </a:r>
          </a:p>
          <a:p>
            <a:pPr marL="0" indent="0">
              <a:buFont typeface="Wingdings" pitchFamily="2" charset="2"/>
              <a:buNone/>
            </a:pPr>
            <a:r>
              <a:rPr lang="fr-FR" dirty="0"/>
              <a:t>1962 fin G. Algérie</a:t>
            </a:r>
          </a:p>
          <a:p>
            <a:pPr marL="0" indent="0">
              <a:buFont typeface="Wingdings" pitchFamily="2" charset="2"/>
              <a:buNone/>
            </a:pPr>
            <a:r>
              <a:rPr lang="fr-FR" dirty="0"/>
              <a:t>1942 </a:t>
            </a:r>
            <a:r>
              <a:rPr lang="fr-FR" i="1" dirty="0" err="1"/>
              <a:t>Quit</a:t>
            </a:r>
            <a:r>
              <a:rPr lang="fr-FR" i="1" dirty="0"/>
              <a:t> </a:t>
            </a:r>
            <a:r>
              <a:rPr lang="fr-FR" i="1" dirty="0" err="1"/>
              <a:t>India</a:t>
            </a:r>
            <a:r>
              <a:rPr lang="fr-FR" i="1" dirty="0"/>
              <a:t> </a:t>
            </a:r>
            <a:r>
              <a:rPr lang="fr-FR" i="1" dirty="0" err="1"/>
              <a:t>Act</a:t>
            </a:r>
            <a:endParaRPr lang="fr-FR" i="1" dirty="0"/>
          </a:p>
          <a:p>
            <a:pPr marL="0" indent="0">
              <a:buFont typeface="Wingdings" pitchFamily="2" charset="2"/>
              <a:buNone/>
            </a:pPr>
            <a:r>
              <a:rPr lang="fr-FR" dirty="0"/>
              <a:t>1947 Indépendance Inde</a:t>
            </a:r>
          </a:p>
          <a:p>
            <a:pPr marL="0" indent="0">
              <a:buFont typeface="Wingdings" pitchFamily="2" charset="2"/>
              <a:buNone/>
            </a:pPr>
            <a:r>
              <a:rPr lang="fr-FR" dirty="0"/>
              <a:t>1958 Début Ve République France</a:t>
            </a:r>
          </a:p>
          <a:p>
            <a:pPr marL="0" indent="0">
              <a:buFont typeface="Wingdings" pitchFamily="2" charset="2"/>
              <a:buNone/>
            </a:pPr>
            <a:endParaRPr lang="fr-FR" dirty="0"/>
          </a:p>
          <a:p>
            <a:pPr marL="0" indent="0">
              <a:buFont typeface="Wingdings" pitchFamily="2" charset="2"/>
              <a:buNone/>
            </a:pPr>
            <a:endParaRPr lang="fr-FR" dirty="0"/>
          </a:p>
        </p:txBody>
      </p:sp>
    </p:spTree>
    <p:extLst>
      <p:ext uri="{BB962C8B-B14F-4D97-AF65-F5344CB8AC3E}">
        <p14:creationId xmlns:p14="http://schemas.microsoft.com/office/powerpoint/2010/main" val="3853353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0" y="320040"/>
            <a:ext cx="12192000" cy="1325563"/>
          </a:xfrm>
        </p:spPr>
        <p:txBody>
          <a:bodyPr/>
          <a:lstStyle/>
          <a:p>
            <a:pPr algn="ctr"/>
            <a:r>
              <a:rPr lang="fr-FR" dirty="0"/>
              <a:t>RESSOURCES EN LIGNE</a:t>
            </a:r>
          </a:p>
        </p:txBody>
      </p:sp>
      <p:sp>
        <p:nvSpPr>
          <p:cNvPr id="3" name="Espace réservé du contenu 2"/>
          <p:cNvSpPr>
            <a:spLocks noGrp="1"/>
          </p:cNvSpPr>
          <p:nvPr>
            <p:ph idx="1"/>
          </p:nvPr>
        </p:nvSpPr>
        <p:spPr>
          <a:xfrm>
            <a:off x="342900" y="2254251"/>
            <a:ext cx="3143250" cy="3832225"/>
          </a:xfrm>
          <a:solidFill>
            <a:schemeClr val="accent3">
              <a:lumMod val="75000"/>
            </a:schemeClr>
          </a:solidFill>
        </p:spPr>
        <p:txBody>
          <a:bodyPr>
            <a:normAutofit/>
          </a:bodyPr>
          <a:lstStyle/>
          <a:p>
            <a:pPr marL="0" indent="0" algn="ctr">
              <a:buNone/>
            </a:pPr>
            <a:r>
              <a:rPr lang="fr-FR" b="1" u="sng" dirty="0">
                <a:hlinkClick r:id="rId2"/>
              </a:rPr>
              <a:t>https://www.youtube.com/watch?v=3i_BkjgLClc</a:t>
            </a:r>
            <a:endParaRPr lang="fr-FR" b="1" u="sng" dirty="0"/>
          </a:p>
          <a:p>
            <a:pPr marL="0" indent="0" algn="ctr">
              <a:buNone/>
            </a:pPr>
            <a:endParaRPr lang="fr-FR" b="1" u="sng" dirty="0"/>
          </a:p>
          <a:p>
            <a:pPr marL="0" indent="0">
              <a:buNone/>
            </a:pPr>
            <a:endParaRPr lang="fr-FR" dirty="0"/>
          </a:p>
          <a:p>
            <a:pPr marL="0" indent="0">
              <a:buNone/>
            </a:pPr>
            <a:r>
              <a:rPr lang="fr-FR" dirty="0"/>
              <a:t>Une vidéo qui couvre efficacement la séquence en 6 minutes. </a:t>
            </a:r>
          </a:p>
          <a:p>
            <a:pPr marL="0" indent="0">
              <a:buNone/>
            </a:pPr>
            <a:endParaRPr lang="fr-FR" dirty="0"/>
          </a:p>
          <a:p>
            <a:pPr marL="0" indent="0">
              <a:buNone/>
            </a:pPr>
            <a:endParaRPr lang="fr-FR" dirty="0"/>
          </a:p>
        </p:txBody>
      </p:sp>
      <p:sp>
        <p:nvSpPr>
          <p:cNvPr id="4" name="Espace réservé du contenu 2"/>
          <p:cNvSpPr txBox="1">
            <a:spLocks/>
          </p:cNvSpPr>
          <p:nvPr/>
        </p:nvSpPr>
        <p:spPr>
          <a:xfrm>
            <a:off x="4548187" y="2254249"/>
            <a:ext cx="3143250" cy="3832225"/>
          </a:xfrm>
          <a:prstGeom prst="rect">
            <a:avLst/>
          </a:prstGeom>
          <a:solidFill>
            <a:schemeClr val="accent3">
              <a:lumMod val="75000"/>
            </a:schemeClr>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fr-FR" b="1" u="sng" dirty="0">
                <a:hlinkClick r:id="rId3"/>
              </a:rPr>
              <a:t>https://www.youtube.com/watch?v=mVfKi8F0iRY</a:t>
            </a:r>
            <a:endParaRPr lang="fr-FR" b="1" u="sng" dirty="0"/>
          </a:p>
          <a:p>
            <a:pPr marL="0" indent="0" algn="ctr">
              <a:buNone/>
            </a:pPr>
            <a:r>
              <a:rPr lang="fr-FR" sz="2000" dirty="0">
                <a:solidFill>
                  <a:srgbClr val="FFFFFF"/>
                </a:solidFill>
              </a:rPr>
              <a:t>Pour ceux qui veulent approfondir le sujet et aller plus loin, un </a:t>
            </a:r>
            <a:r>
              <a:rPr lang="fr-FR" sz="2000">
                <a:solidFill>
                  <a:srgbClr val="FFFFFF"/>
                </a:solidFill>
              </a:rPr>
              <a:t>documentaire vidéo </a:t>
            </a:r>
            <a:r>
              <a:rPr lang="fr-FR" sz="2000" dirty="0">
                <a:solidFill>
                  <a:srgbClr val="FFFFFF"/>
                </a:solidFill>
              </a:rPr>
              <a:t>complet et enrichissant en 52 minutes. Eclairant !</a:t>
            </a:r>
            <a:endParaRPr lang="fr-FR" b="1" u="sng" dirty="0"/>
          </a:p>
          <a:p>
            <a:pPr marL="0" indent="0" algn="ctr">
              <a:buNone/>
            </a:pPr>
            <a:endParaRPr lang="fr-FR" dirty="0"/>
          </a:p>
          <a:p>
            <a:pPr marL="0" indent="0">
              <a:buFont typeface="Wingdings" pitchFamily="2" charset="2"/>
              <a:buNone/>
            </a:pPr>
            <a:endParaRPr lang="fr-FR" dirty="0"/>
          </a:p>
        </p:txBody>
      </p:sp>
      <p:sp>
        <p:nvSpPr>
          <p:cNvPr id="5" name="Espace réservé du contenu 2"/>
          <p:cNvSpPr txBox="1">
            <a:spLocks/>
          </p:cNvSpPr>
          <p:nvPr/>
        </p:nvSpPr>
        <p:spPr>
          <a:xfrm>
            <a:off x="8753475" y="2254249"/>
            <a:ext cx="3143250" cy="3832225"/>
          </a:xfrm>
          <a:prstGeom prst="rect">
            <a:avLst/>
          </a:prstGeom>
          <a:solidFill>
            <a:schemeClr val="accent3">
              <a:lumMod val="75000"/>
            </a:schemeClr>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fr-FR" b="1" u="sng" dirty="0">
                <a:hlinkClick r:id="rId4"/>
              </a:rPr>
              <a:t>https://www.youtube.com/watch?v=FixvQMknXqo</a:t>
            </a:r>
            <a:endParaRPr lang="fr-FR" b="1" u="sng" dirty="0"/>
          </a:p>
          <a:p>
            <a:pPr marL="0" lvl="0" indent="0" defTabSz="457200">
              <a:lnSpc>
                <a:spcPct val="100000"/>
              </a:lnSpc>
              <a:spcBef>
                <a:spcPts val="0"/>
              </a:spcBef>
              <a:spcAft>
                <a:spcPts val="0"/>
              </a:spcAft>
              <a:buClr>
                <a:srgbClr val="FFFFFF"/>
              </a:buClr>
              <a:buNone/>
            </a:pPr>
            <a:endParaRPr lang="fr-FR" sz="2000" dirty="0">
              <a:solidFill>
                <a:srgbClr val="FFFFFF"/>
              </a:solidFill>
            </a:endParaRPr>
          </a:p>
          <a:p>
            <a:pPr marL="0" lvl="0" indent="0" defTabSz="457200">
              <a:lnSpc>
                <a:spcPct val="100000"/>
              </a:lnSpc>
              <a:spcBef>
                <a:spcPts val="0"/>
              </a:spcBef>
              <a:spcAft>
                <a:spcPts val="0"/>
              </a:spcAft>
              <a:buClr>
                <a:srgbClr val="FFFFFF"/>
              </a:buClr>
              <a:buNone/>
            </a:pPr>
            <a:r>
              <a:rPr lang="fr-FR" sz="2000" dirty="0">
                <a:solidFill>
                  <a:srgbClr val="FFFFFF"/>
                </a:solidFill>
              </a:rPr>
              <a:t>Un podcast de 50 minutes de l’émission Au cœur de l’histoire sur l’empire colonial français. Pour une vue d’ensemble sur le sujet.</a:t>
            </a:r>
            <a:endParaRPr lang="fr-FR" dirty="0"/>
          </a:p>
        </p:txBody>
      </p:sp>
    </p:spTree>
    <p:extLst>
      <p:ext uri="{BB962C8B-B14F-4D97-AF65-F5344CB8AC3E}">
        <p14:creationId xmlns:p14="http://schemas.microsoft.com/office/powerpoint/2010/main" val="2574640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Des colonies aux États nouvellement indépendants</a:t>
            </a:r>
          </a:p>
        </p:txBody>
      </p:sp>
      <p:sp>
        <p:nvSpPr>
          <p:cNvPr id="3" name="Espace réservé du contenu 2"/>
          <p:cNvSpPr>
            <a:spLocks noGrp="1"/>
          </p:cNvSpPr>
          <p:nvPr>
            <p:ph idx="1"/>
          </p:nvPr>
        </p:nvSpPr>
        <p:spPr>
          <a:xfrm>
            <a:off x="377190" y="1882775"/>
            <a:ext cx="11361420" cy="1797685"/>
          </a:xfrm>
        </p:spPr>
        <p:txBody>
          <a:bodyPr>
            <a:normAutofit/>
          </a:bodyPr>
          <a:lstStyle/>
          <a:p>
            <a:pPr marL="0" indent="0" algn="just">
              <a:buNone/>
            </a:pPr>
            <a:r>
              <a:rPr lang="fr-FR" dirty="0"/>
              <a:t>De </a:t>
            </a:r>
            <a:r>
              <a:rPr lang="fr-FR" dirty="0">
                <a:solidFill>
                  <a:srgbClr val="FFC000"/>
                </a:solidFill>
              </a:rPr>
              <a:t>1947</a:t>
            </a:r>
            <a:r>
              <a:rPr lang="fr-FR" dirty="0"/>
              <a:t> à </a:t>
            </a:r>
            <a:r>
              <a:rPr lang="fr-FR" dirty="0">
                <a:solidFill>
                  <a:srgbClr val="FFC000"/>
                </a:solidFill>
              </a:rPr>
              <a:t>1962</a:t>
            </a:r>
            <a:r>
              <a:rPr lang="fr-FR" dirty="0"/>
              <a:t>, la majorité des États africains et asiatiques, qui avaient été colonisés depuis le XIXe siècle par les puissances européennes, acquièrent leur indépendance. Celle-ci est acquise de manière parfois pacifique, parfois beaucoup plus violente. Le choix de l’Inde et de l’Algérie permet de dresser une comparaison entre une décolonisation « pacifique » et un conflit dramatique.</a:t>
            </a:r>
          </a:p>
        </p:txBody>
      </p:sp>
      <p:sp>
        <p:nvSpPr>
          <p:cNvPr id="4" name="ZoneTexte 3"/>
          <p:cNvSpPr txBox="1"/>
          <p:nvPr/>
        </p:nvSpPr>
        <p:spPr>
          <a:xfrm>
            <a:off x="377190" y="3931920"/>
            <a:ext cx="5623560" cy="1837426"/>
          </a:xfrm>
          <a:prstGeom prst="rect">
            <a:avLst/>
          </a:prstGeom>
          <a:noFill/>
        </p:spPr>
        <p:txBody>
          <a:bodyPr wrap="square" rtlCol="0">
            <a:spAutoFit/>
          </a:bodyPr>
          <a:lstStyle/>
          <a:p>
            <a:pPr lvl="0" algn="just" defTabSz="914400">
              <a:lnSpc>
                <a:spcPct val="90000"/>
              </a:lnSpc>
              <a:spcBef>
                <a:spcPts val="1200"/>
              </a:spcBef>
              <a:spcAft>
                <a:spcPts val="200"/>
              </a:spcAft>
              <a:buClr>
                <a:srgbClr val="FFFFFF"/>
              </a:buClr>
            </a:pPr>
            <a:r>
              <a:rPr lang="fr-FR" i="1" dirty="0">
                <a:solidFill>
                  <a:srgbClr val="FFFFFF"/>
                </a:solidFill>
              </a:rPr>
              <a:t>Après la Seconde Guerre mondiale, les colonies revendiquent plus de liberté, voire l’indépendance. Les peuples colonisés ont été réquisitionnés pour participer à la guerre. Ils ont constaté l’affaiblissement des pays qui les dirigent (France, Royaume-Uni…). En 1945, les deux grands (États-Unis/URSS) ainsi que l’ONU, affirment un nouveau principe : le droit des peuples à disposer d’eux-mêmes. </a:t>
            </a:r>
          </a:p>
        </p:txBody>
      </p:sp>
      <p:sp>
        <p:nvSpPr>
          <p:cNvPr id="6" name="Rectangle : coins arrondis 5"/>
          <p:cNvSpPr/>
          <p:nvPr/>
        </p:nvSpPr>
        <p:spPr>
          <a:xfrm>
            <a:off x="3463290" y="1587936"/>
            <a:ext cx="4663440" cy="235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Les revendications après la 2</a:t>
            </a:r>
            <a:r>
              <a:rPr lang="fr-FR" baseline="30000" dirty="0">
                <a:solidFill>
                  <a:schemeClr val="bg1"/>
                </a:solidFill>
              </a:rPr>
              <a:t>e</a:t>
            </a:r>
            <a:r>
              <a:rPr lang="fr-FR" dirty="0">
                <a:solidFill>
                  <a:schemeClr val="bg1"/>
                </a:solidFill>
              </a:rPr>
              <a:t> Guerre Mondiale</a:t>
            </a:r>
          </a:p>
        </p:txBody>
      </p:sp>
      <p:pic>
        <p:nvPicPr>
          <p:cNvPr id="9" name="Image 8"/>
          <p:cNvPicPr>
            <a:picLocks noChangeAspect="1"/>
          </p:cNvPicPr>
          <p:nvPr/>
        </p:nvPicPr>
        <p:blipFill>
          <a:blip r:embed="rId2"/>
          <a:stretch>
            <a:fillRect/>
          </a:stretch>
        </p:blipFill>
        <p:spPr>
          <a:xfrm>
            <a:off x="6744590" y="3526888"/>
            <a:ext cx="4994020" cy="3019055"/>
          </a:xfrm>
          <a:prstGeom prst="rect">
            <a:avLst/>
          </a:prstGeom>
        </p:spPr>
      </p:pic>
    </p:spTree>
    <p:extLst>
      <p:ext uri="{BB962C8B-B14F-4D97-AF65-F5344CB8AC3E}">
        <p14:creationId xmlns:p14="http://schemas.microsoft.com/office/powerpoint/2010/main" val="425368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Des colonies aux États nouvellement indépendants</a:t>
            </a:r>
          </a:p>
        </p:txBody>
      </p:sp>
      <p:sp>
        <p:nvSpPr>
          <p:cNvPr id="3" name="Espace réservé du contenu 2"/>
          <p:cNvSpPr>
            <a:spLocks noGrp="1"/>
          </p:cNvSpPr>
          <p:nvPr>
            <p:ph idx="1"/>
          </p:nvPr>
        </p:nvSpPr>
        <p:spPr>
          <a:xfrm>
            <a:off x="377190" y="1882775"/>
            <a:ext cx="11361420" cy="1797685"/>
          </a:xfrm>
        </p:spPr>
        <p:txBody>
          <a:bodyPr>
            <a:normAutofit/>
          </a:bodyPr>
          <a:lstStyle/>
          <a:p>
            <a:pPr marL="0" indent="0" algn="just">
              <a:buNone/>
            </a:pPr>
            <a:r>
              <a:rPr lang="fr-FR" dirty="0"/>
              <a:t>L’Inde est une colonie du Royaume-Uni, qui y a développé un important secteur industriel. Dès le début du XXe siècle, les ouvriers, d’une grande pauvreté, réclament de meilleures conditions de vie. Ce mouvement social rejoint la volonté d’une élite indienne cultivée, souvent formée en Europe pendant leurs études. Ces intellectuels sont imprégnés des idéaux de liberté européens et souhaitent qu’ils s’appliquent à leur pays. </a:t>
            </a:r>
          </a:p>
        </p:txBody>
      </p:sp>
      <p:sp>
        <p:nvSpPr>
          <p:cNvPr id="4" name="ZoneTexte 3"/>
          <p:cNvSpPr txBox="1"/>
          <p:nvPr/>
        </p:nvSpPr>
        <p:spPr>
          <a:xfrm>
            <a:off x="377189" y="3664720"/>
            <a:ext cx="6240599" cy="2585323"/>
          </a:xfrm>
          <a:prstGeom prst="rect">
            <a:avLst/>
          </a:prstGeom>
          <a:noFill/>
        </p:spPr>
        <p:txBody>
          <a:bodyPr wrap="square" rtlCol="0">
            <a:spAutoFit/>
          </a:bodyPr>
          <a:lstStyle/>
          <a:p>
            <a:pPr lvl="0" algn="just" defTabSz="914400">
              <a:lnSpc>
                <a:spcPct val="90000"/>
              </a:lnSpc>
              <a:spcBef>
                <a:spcPts val="1200"/>
              </a:spcBef>
              <a:spcAft>
                <a:spcPts val="200"/>
              </a:spcAft>
              <a:buClr>
                <a:srgbClr val="FFFFFF"/>
              </a:buClr>
            </a:pPr>
            <a:r>
              <a:rPr lang="fr-FR" i="1" dirty="0"/>
              <a:t>L’un de ces intellectuels est un avocat qui a fait ses études de droit en Angleterre. Gandhi propose, à partir des années 1920, un mouvement non violent de désobéissance civile : il organise une campagne de boycott des produits britanniques (1919) ou une grande marche contre la très lourde taxation du sel (1930-1932). Gandhi vit simplement et devient un exemple pour la population Indienne qui le rallie massivement, dans toutes les classes sociales. Ses actions sont non-violentes et pourtant elles portent gravement atteinte aux bénéfices que les Anglais tirent de l’Inde, la plus précieuse de leurs colonies.</a:t>
            </a:r>
            <a:endParaRPr lang="fr-FR" i="1" dirty="0">
              <a:solidFill>
                <a:srgbClr val="FFFFFF"/>
              </a:solidFill>
            </a:endParaRPr>
          </a:p>
        </p:txBody>
      </p:sp>
      <p:sp>
        <p:nvSpPr>
          <p:cNvPr id="6" name="Rectangle : coins arrondis 5"/>
          <p:cNvSpPr/>
          <p:nvPr/>
        </p:nvSpPr>
        <p:spPr>
          <a:xfrm>
            <a:off x="3463290" y="1587936"/>
            <a:ext cx="4663440" cy="235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La décolonisation de l’Inde</a:t>
            </a:r>
          </a:p>
        </p:txBody>
      </p:sp>
      <p:pic>
        <p:nvPicPr>
          <p:cNvPr id="5" name="Image 4"/>
          <p:cNvPicPr>
            <a:picLocks noChangeAspect="1"/>
          </p:cNvPicPr>
          <p:nvPr/>
        </p:nvPicPr>
        <p:blipFill>
          <a:blip r:embed="rId2"/>
          <a:stretch>
            <a:fillRect/>
          </a:stretch>
        </p:blipFill>
        <p:spPr>
          <a:xfrm>
            <a:off x="7166428" y="3680460"/>
            <a:ext cx="4023542" cy="3028833"/>
          </a:xfrm>
          <a:prstGeom prst="rect">
            <a:avLst/>
          </a:prstGeom>
        </p:spPr>
      </p:pic>
    </p:spTree>
    <p:extLst>
      <p:ext uri="{BB962C8B-B14F-4D97-AF65-F5344CB8AC3E}">
        <p14:creationId xmlns:p14="http://schemas.microsoft.com/office/powerpoint/2010/main" val="3371100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Des colonies aux États nouvellement indépendants</a:t>
            </a:r>
          </a:p>
        </p:txBody>
      </p:sp>
      <p:sp>
        <p:nvSpPr>
          <p:cNvPr id="3" name="Espace réservé du contenu 2"/>
          <p:cNvSpPr>
            <a:spLocks noGrp="1"/>
          </p:cNvSpPr>
          <p:nvPr>
            <p:ph idx="1"/>
          </p:nvPr>
        </p:nvSpPr>
        <p:spPr>
          <a:xfrm>
            <a:off x="377190" y="1882775"/>
            <a:ext cx="11361420" cy="1797685"/>
          </a:xfrm>
        </p:spPr>
        <p:txBody>
          <a:bodyPr>
            <a:normAutofit/>
          </a:bodyPr>
          <a:lstStyle/>
          <a:p>
            <a:pPr marL="0" indent="0" algn="just">
              <a:buNone/>
            </a:pPr>
            <a:r>
              <a:rPr lang="fr-FR" dirty="0"/>
              <a:t>En </a:t>
            </a:r>
            <a:r>
              <a:rPr lang="fr-FR" dirty="0">
                <a:solidFill>
                  <a:srgbClr val="FFC000"/>
                </a:solidFill>
              </a:rPr>
              <a:t>1942</a:t>
            </a:r>
            <a:r>
              <a:rPr lang="fr-FR" dirty="0"/>
              <a:t>, Gandhi fait adopter par le Congrès Indien le « </a:t>
            </a:r>
            <a:r>
              <a:rPr lang="fr-FR" i="1" dirty="0" err="1"/>
              <a:t>quit</a:t>
            </a:r>
            <a:r>
              <a:rPr lang="fr-FR" i="1" dirty="0"/>
              <a:t> </a:t>
            </a:r>
            <a:r>
              <a:rPr lang="fr-FR" i="1" dirty="0" err="1"/>
              <a:t>India</a:t>
            </a:r>
            <a:r>
              <a:rPr lang="fr-FR" i="1" dirty="0"/>
              <a:t> </a:t>
            </a:r>
            <a:r>
              <a:rPr lang="fr-FR" i="1" dirty="0" err="1"/>
              <a:t>resolution</a:t>
            </a:r>
            <a:r>
              <a:rPr lang="fr-FR" i="1" dirty="0"/>
              <a:t> </a:t>
            </a:r>
            <a:r>
              <a:rPr lang="fr-FR" dirty="0"/>
              <a:t>», une loi qui refuse toute coopération militaire avec les Britanniques. L’Inde n’envoie plus de soldats, alors que la 2</a:t>
            </a:r>
            <a:r>
              <a:rPr lang="fr-FR" baseline="30000" dirty="0"/>
              <a:t>e</a:t>
            </a:r>
            <a:r>
              <a:rPr lang="fr-FR" dirty="0"/>
              <a:t> Guerre Mondiale fait rage. A la fin de la guerre, le gouvernement britannique accepte l’idée de l’indépendance de l’Inde, qui a lieu en </a:t>
            </a:r>
            <a:r>
              <a:rPr lang="fr-FR" dirty="0">
                <a:solidFill>
                  <a:srgbClr val="FFC000"/>
                </a:solidFill>
              </a:rPr>
              <a:t>1947</a:t>
            </a:r>
            <a:r>
              <a:rPr lang="fr-FR" dirty="0"/>
              <a:t>. Dans les années 1960, le pays devient un des leaders du mouvement des non-alignés : Nehru, son dirigeant, participe à la conférence de Bandung.</a:t>
            </a:r>
          </a:p>
        </p:txBody>
      </p:sp>
      <p:sp>
        <p:nvSpPr>
          <p:cNvPr id="4" name="ZoneTexte 3"/>
          <p:cNvSpPr txBox="1"/>
          <p:nvPr/>
        </p:nvSpPr>
        <p:spPr>
          <a:xfrm>
            <a:off x="377190" y="4001843"/>
            <a:ext cx="6240599" cy="2266261"/>
          </a:xfrm>
          <a:prstGeom prst="rect">
            <a:avLst/>
          </a:prstGeom>
          <a:noFill/>
        </p:spPr>
        <p:txBody>
          <a:bodyPr wrap="square" rtlCol="0">
            <a:spAutoFit/>
          </a:bodyPr>
          <a:lstStyle/>
          <a:p>
            <a:pPr lvl="0" algn="just" defTabSz="914400">
              <a:lnSpc>
                <a:spcPct val="90000"/>
              </a:lnSpc>
              <a:spcBef>
                <a:spcPts val="1200"/>
              </a:spcBef>
              <a:spcAft>
                <a:spcPts val="200"/>
              </a:spcAft>
              <a:buClr>
                <a:srgbClr val="FFFFFF"/>
              </a:buClr>
            </a:pPr>
            <a:r>
              <a:rPr lang="fr-FR" i="1" dirty="0"/>
              <a:t>Le pays conservera de nombreuses institutions mises en place par les britanniques pour fonctionner.</a:t>
            </a:r>
          </a:p>
          <a:p>
            <a:pPr lvl="0" algn="just" defTabSz="914400">
              <a:lnSpc>
                <a:spcPct val="90000"/>
              </a:lnSpc>
              <a:spcBef>
                <a:spcPts val="1200"/>
              </a:spcBef>
              <a:spcAft>
                <a:spcPts val="200"/>
              </a:spcAft>
              <a:buClr>
                <a:srgbClr val="FFFFFF"/>
              </a:buClr>
            </a:pPr>
            <a:r>
              <a:rPr lang="fr-FR" i="1" dirty="0"/>
              <a:t>L’indépendance partitionne l’Inde en deux Etats : l’Inde, à majorité hindoue et le Pakistan, à majorité musulmane. Le déplacement des populations hindoues et musulmanes qui tentent de regagner leurs pays respectifs entraîne un mouvement migratoire d’une ampleur gigantesque (10 à 15 millions de personnes) marqué par des violences qui ont causé plus de 500 000 morts. </a:t>
            </a:r>
          </a:p>
        </p:txBody>
      </p:sp>
      <p:sp>
        <p:nvSpPr>
          <p:cNvPr id="6" name="Rectangle : coins arrondis 5"/>
          <p:cNvSpPr/>
          <p:nvPr/>
        </p:nvSpPr>
        <p:spPr>
          <a:xfrm>
            <a:off x="3463290" y="1587936"/>
            <a:ext cx="4663440" cy="235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La décolonisation de l’Inde</a:t>
            </a:r>
          </a:p>
        </p:txBody>
      </p:sp>
      <p:pic>
        <p:nvPicPr>
          <p:cNvPr id="7" name="Image 6"/>
          <p:cNvPicPr>
            <a:picLocks noChangeAspect="1"/>
          </p:cNvPicPr>
          <p:nvPr/>
        </p:nvPicPr>
        <p:blipFill>
          <a:blip r:embed="rId2"/>
          <a:stretch>
            <a:fillRect/>
          </a:stretch>
        </p:blipFill>
        <p:spPr>
          <a:xfrm>
            <a:off x="7298055" y="3917632"/>
            <a:ext cx="3903345" cy="2843866"/>
          </a:xfrm>
          <a:prstGeom prst="rect">
            <a:avLst/>
          </a:prstGeom>
        </p:spPr>
      </p:pic>
    </p:spTree>
    <p:extLst>
      <p:ext uri="{BB962C8B-B14F-4D97-AF65-F5344CB8AC3E}">
        <p14:creationId xmlns:p14="http://schemas.microsoft.com/office/powerpoint/2010/main" val="367418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Des colonies aux États nouvellement indépendants</a:t>
            </a:r>
          </a:p>
        </p:txBody>
      </p:sp>
      <p:sp>
        <p:nvSpPr>
          <p:cNvPr id="3" name="Espace réservé du contenu 2"/>
          <p:cNvSpPr>
            <a:spLocks noGrp="1"/>
          </p:cNvSpPr>
          <p:nvPr>
            <p:ph idx="1"/>
          </p:nvPr>
        </p:nvSpPr>
        <p:spPr>
          <a:xfrm>
            <a:off x="377190" y="1882775"/>
            <a:ext cx="11361420" cy="1797685"/>
          </a:xfrm>
        </p:spPr>
        <p:txBody>
          <a:bodyPr>
            <a:normAutofit/>
          </a:bodyPr>
          <a:lstStyle/>
          <a:p>
            <a:pPr marL="0" indent="0" algn="just">
              <a:buNone/>
            </a:pPr>
            <a:r>
              <a:rPr lang="fr-FR" dirty="0"/>
              <a:t>L’Algérie est une colonie française depuis 1830. C’est une colonie de peuplement, ce qui signifie que de nombreux colons français s’y sont installés, pour y pratiquer l’agriculture notamment (ils sont 1 million environ, pour 9 millions d’Algériens, en 1950). En </a:t>
            </a:r>
            <a:r>
              <a:rPr lang="fr-FR" dirty="0">
                <a:solidFill>
                  <a:srgbClr val="FFC000"/>
                </a:solidFill>
              </a:rPr>
              <a:t>1954</a:t>
            </a:r>
            <a:r>
              <a:rPr lang="fr-FR" dirty="0"/>
              <a:t>, un mouvement qui réclame l’indépendance, le FLN (Front de Libération Nationale) lance une vague d’attentats. Le gouvernement français réplique en envoyant l’armée. </a:t>
            </a:r>
          </a:p>
        </p:txBody>
      </p:sp>
      <p:sp>
        <p:nvSpPr>
          <p:cNvPr id="4" name="ZoneTexte 3"/>
          <p:cNvSpPr txBox="1"/>
          <p:nvPr/>
        </p:nvSpPr>
        <p:spPr>
          <a:xfrm>
            <a:off x="377190" y="3820442"/>
            <a:ext cx="6240599" cy="2764859"/>
          </a:xfrm>
          <a:prstGeom prst="rect">
            <a:avLst/>
          </a:prstGeom>
          <a:noFill/>
        </p:spPr>
        <p:txBody>
          <a:bodyPr wrap="square" rtlCol="0">
            <a:spAutoFit/>
          </a:bodyPr>
          <a:lstStyle/>
          <a:p>
            <a:pPr lvl="0" algn="just" defTabSz="914400">
              <a:lnSpc>
                <a:spcPct val="90000"/>
              </a:lnSpc>
              <a:spcBef>
                <a:spcPts val="1200"/>
              </a:spcBef>
              <a:spcAft>
                <a:spcPts val="200"/>
              </a:spcAft>
              <a:buClr>
                <a:srgbClr val="FFFFFF"/>
              </a:buClr>
            </a:pPr>
            <a:r>
              <a:rPr lang="fr-FR" i="1" dirty="0"/>
              <a:t>Les combattants algériens ont fait la guerre aux côtés des Français en 1914-1918 et en 1939-1945. Une partie d’entre eux supporte de plus en plus mal le fait de n’avoir aucun droit politique, contrairement aux colons, ainsi que les inégalités économiques dont ils sont victimes. Plusieurs révoltes éclatent et sont violemment réprimées.</a:t>
            </a:r>
          </a:p>
          <a:p>
            <a:pPr lvl="0" algn="just" defTabSz="914400">
              <a:lnSpc>
                <a:spcPct val="90000"/>
              </a:lnSpc>
              <a:spcBef>
                <a:spcPts val="1200"/>
              </a:spcBef>
              <a:spcAft>
                <a:spcPts val="200"/>
              </a:spcAft>
              <a:buClr>
                <a:srgbClr val="FFFFFF"/>
              </a:buClr>
            </a:pPr>
            <a:r>
              <a:rPr lang="fr-FR" i="1" dirty="0"/>
              <a:t> Attentats d’un côté – c’est la tactique choisie par le parti du FLN – riposte de plus en plus dure de l’autre – appel au contingent, détournement d’avion, pouvoir de police aux militaires : la voie de la violence est choisie dans les deux camps.</a:t>
            </a:r>
          </a:p>
        </p:txBody>
      </p:sp>
      <p:sp>
        <p:nvSpPr>
          <p:cNvPr id="6" name="Rectangle : coins arrondis 5"/>
          <p:cNvSpPr/>
          <p:nvPr/>
        </p:nvSpPr>
        <p:spPr>
          <a:xfrm>
            <a:off x="3463290" y="1587936"/>
            <a:ext cx="4663440" cy="235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La décolonisation de l’Algérie</a:t>
            </a:r>
          </a:p>
        </p:txBody>
      </p:sp>
      <p:pic>
        <p:nvPicPr>
          <p:cNvPr id="8" name="Image 7"/>
          <p:cNvPicPr>
            <a:picLocks noChangeAspect="1"/>
          </p:cNvPicPr>
          <p:nvPr/>
        </p:nvPicPr>
        <p:blipFill>
          <a:blip r:embed="rId2"/>
          <a:stretch>
            <a:fillRect/>
          </a:stretch>
        </p:blipFill>
        <p:spPr>
          <a:xfrm>
            <a:off x="8126730" y="3680460"/>
            <a:ext cx="2413915" cy="3044825"/>
          </a:xfrm>
          <a:prstGeom prst="rect">
            <a:avLst/>
          </a:prstGeom>
        </p:spPr>
      </p:pic>
    </p:spTree>
    <p:extLst>
      <p:ext uri="{BB962C8B-B14F-4D97-AF65-F5344CB8AC3E}">
        <p14:creationId xmlns:p14="http://schemas.microsoft.com/office/powerpoint/2010/main" val="4189620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Des colonies aux États nouvellement indépendants</a:t>
            </a:r>
          </a:p>
        </p:txBody>
      </p:sp>
      <p:sp>
        <p:nvSpPr>
          <p:cNvPr id="3" name="Espace réservé du contenu 2"/>
          <p:cNvSpPr>
            <a:spLocks noGrp="1"/>
          </p:cNvSpPr>
          <p:nvPr>
            <p:ph idx="1"/>
          </p:nvPr>
        </p:nvSpPr>
        <p:spPr>
          <a:xfrm>
            <a:off x="377190" y="1882775"/>
            <a:ext cx="11361420" cy="1797685"/>
          </a:xfrm>
        </p:spPr>
        <p:txBody>
          <a:bodyPr>
            <a:normAutofit lnSpcReduction="10000"/>
          </a:bodyPr>
          <a:lstStyle/>
          <a:p>
            <a:pPr marL="0" indent="0" algn="just">
              <a:buNone/>
            </a:pPr>
            <a:r>
              <a:rPr lang="fr-FR" dirty="0"/>
              <a:t>La Toussaint rouge est le nom donné à la journée du 1er novembre </a:t>
            </a:r>
            <a:r>
              <a:rPr lang="fr-FR" dirty="0">
                <a:solidFill>
                  <a:srgbClr val="FFC000"/>
                </a:solidFill>
              </a:rPr>
              <a:t>1954</a:t>
            </a:r>
            <a:r>
              <a:rPr lang="fr-FR" dirty="0"/>
              <a:t>, durant laquelle le Front de libération nationale (FLN) manifeste pour la première fois son existence en commettant une série d'attentats en plusieurs endroits du territoire algérien, à l'époque sous administration française. Cette journée est rétrospectivement considérée comme le début de la guerre d'Algérie. Le gouvernement français refuse de constater l’émergence des idées indépendantistes et enclenche un cycle de répressions qui annule l’idée d’une issue pacifique à la crise. </a:t>
            </a:r>
          </a:p>
          <a:p>
            <a:pPr marL="0" indent="0" algn="just">
              <a:buNone/>
            </a:pPr>
            <a:endParaRPr lang="fr-FR" dirty="0"/>
          </a:p>
        </p:txBody>
      </p:sp>
      <p:sp>
        <p:nvSpPr>
          <p:cNvPr id="4" name="ZoneTexte 3"/>
          <p:cNvSpPr txBox="1"/>
          <p:nvPr/>
        </p:nvSpPr>
        <p:spPr>
          <a:xfrm>
            <a:off x="377191" y="3820442"/>
            <a:ext cx="5692139" cy="2764859"/>
          </a:xfrm>
          <a:prstGeom prst="rect">
            <a:avLst/>
          </a:prstGeom>
          <a:noFill/>
        </p:spPr>
        <p:txBody>
          <a:bodyPr wrap="square" rtlCol="0">
            <a:spAutoFit/>
          </a:bodyPr>
          <a:lstStyle/>
          <a:p>
            <a:pPr lvl="0" algn="just" defTabSz="914400">
              <a:lnSpc>
                <a:spcPct val="90000"/>
              </a:lnSpc>
              <a:spcBef>
                <a:spcPts val="1200"/>
              </a:spcBef>
              <a:spcAft>
                <a:spcPts val="200"/>
              </a:spcAft>
              <a:buClr>
                <a:srgbClr val="FFFFFF"/>
              </a:buClr>
            </a:pPr>
            <a:r>
              <a:rPr lang="fr-FR" i="1" dirty="0"/>
              <a:t>S’il ne fut pas perçu comme tel sur l’instant, la «Toussaint rouge » constitue un événement fondateur de l’indépendance algérienne, révélateur des tensions que connaît le pays, et annonciateur de la violence dans laquelle l’indépendance va être conquise.</a:t>
            </a:r>
          </a:p>
          <a:p>
            <a:pPr lvl="0" algn="just" defTabSz="914400">
              <a:lnSpc>
                <a:spcPct val="90000"/>
              </a:lnSpc>
              <a:spcBef>
                <a:spcPts val="1200"/>
              </a:spcBef>
              <a:spcAft>
                <a:spcPts val="200"/>
              </a:spcAft>
              <a:buClr>
                <a:srgbClr val="FFFFFF"/>
              </a:buClr>
            </a:pPr>
            <a:r>
              <a:rPr lang="fr-FR" i="1" dirty="0"/>
              <a:t>Un tract fait connaître la position de l'organisation ; le point essentiel est la proposition faite au gouvernement français de négocier l’indépendance de l’Algérie. Le ministre de l'Intérieur, François Mitterrand, déclare : « La seule négociation, c'est la guerre ».</a:t>
            </a:r>
          </a:p>
        </p:txBody>
      </p:sp>
      <p:sp>
        <p:nvSpPr>
          <p:cNvPr id="6" name="Rectangle : coins arrondis 5"/>
          <p:cNvSpPr/>
          <p:nvPr/>
        </p:nvSpPr>
        <p:spPr>
          <a:xfrm>
            <a:off x="3463290" y="1587936"/>
            <a:ext cx="4663440" cy="235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La décolonisation de l’Algérie</a:t>
            </a:r>
          </a:p>
        </p:txBody>
      </p:sp>
      <p:pic>
        <p:nvPicPr>
          <p:cNvPr id="5" name="Image 4"/>
          <p:cNvPicPr>
            <a:picLocks noChangeAspect="1"/>
          </p:cNvPicPr>
          <p:nvPr/>
        </p:nvPicPr>
        <p:blipFill>
          <a:blip r:embed="rId2"/>
          <a:stretch>
            <a:fillRect/>
          </a:stretch>
        </p:blipFill>
        <p:spPr>
          <a:xfrm>
            <a:off x="7153184" y="3680459"/>
            <a:ext cx="4036786" cy="2919141"/>
          </a:xfrm>
          <a:prstGeom prst="rect">
            <a:avLst/>
          </a:prstGeom>
        </p:spPr>
      </p:pic>
    </p:spTree>
    <p:extLst>
      <p:ext uri="{BB962C8B-B14F-4D97-AF65-F5344CB8AC3E}">
        <p14:creationId xmlns:p14="http://schemas.microsoft.com/office/powerpoint/2010/main" val="1756554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Des colonies aux États nouvellement indépendants</a:t>
            </a:r>
          </a:p>
        </p:txBody>
      </p:sp>
      <p:sp>
        <p:nvSpPr>
          <p:cNvPr id="3" name="Espace réservé du contenu 2"/>
          <p:cNvSpPr>
            <a:spLocks noGrp="1"/>
          </p:cNvSpPr>
          <p:nvPr>
            <p:ph idx="1"/>
          </p:nvPr>
        </p:nvSpPr>
        <p:spPr>
          <a:xfrm>
            <a:off x="377190" y="1882775"/>
            <a:ext cx="11361420" cy="1797685"/>
          </a:xfrm>
        </p:spPr>
        <p:txBody>
          <a:bodyPr>
            <a:normAutofit/>
          </a:bodyPr>
          <a:lstStyle/>
          <a:p>
            <a:pPr marL="0" indent="0" algn="just">
              <a:buNone/>
            </a:pPr>
            <a:r>
              <a:rPr lang="fr-FR" dirty="0"/>
              <a:t>Après 8 ans de guerre et la chute, en France, de la IVe République, l’Algérie obtient finalement son indépendance en </a:t>
            </a:r>
            <a:r>
              <a:rPr lang="fr-FR" dirty="0">
                <a:solidFill>
                  <a:srgbClr val="FFC000"/>
                </a:solidFill>
              </a:rPr>
              <a:t>1962</a:t>
            </a:r>
            <a:r>
              <a:rPr lang="fr-FR" dirty="0"/>
              <a:t>. Les </a:t>
            </a:r>
            <a:r>
              <a:rPr lang="fr-FR" dirty="0" err="1"/>
              <a:t>Pieds-noirs</a:t>
            </a:r>
            <a:r>
              <a:rPr lang="fr-FR" dirty="0"/>
              <a:t>, descendants des colons, sont rapatriés en métropole. L’Algérie rejoint le mouvement des non-alignés qui souhaite faire émerger un tiers-monde. Elle met en place un régime politique fondé sur un parti unique inspiré des régimes communistes. L’économie est dirigée par l’État et les grandes entreprises sont nationalisées.</a:t>
            </a:r>
          </a:p>
        </p:txBody>
      </p:sp>
      <p:sp>
        <p:nvSpPr>
          <p:cNvPr id="4" name="ZoneTexte 3"/>
          <p:cNvSpPr txBox="1"/>
          <p:nvPr/>
        </p:nvSpPr>
        <p:spPr>
          <a:xfrm>
            <a:off x="377190" y="3820442"/>
            <a:ext cx="6240599" cy="3123932"/>
          </a:xfrm>
          <a:prstGeom prst="rect">
            <a:avLst/>
          </a:prstGeom>
          <a:noFill/>
        </p:spPr>
        <p:txBody>
          <a:bodyPr wrap="square" rtlCol="0">
            <a:spAutoFit/>
          </a:bodyPr>
          <a:lstStyle/>
          <a:p>
            <a:pPr lvl="0" algn="just" defTabSz="914400">
              <a:lnSpc>
                <a:spcPct val="90000"/>
              </a:lnSpc>
              <a:spcBef>
                <a:spcPts val="1200"/>
              </a:spcBef>
              <a:spcAft>
                <a:spcPts val="200"/>
              </a:spcAft>
              <a:buClr>
                <a:srgbClr val="FFFFFF"/>
              </a:buClr>
            </a:pPr>
            <a:r>
              <a:rPr lang="fr-FR" i="1" dirty="0"/>
              <a:t>L’accession à l’indépendance est, là aussi, source de déchirements. Le rapatriement des pieds noirs et l’abandon des harkis engendre une mémoire douloureuse et encore vivace des deux côtés de la Méditerranée.</a:t>
            </a:r>
          </a:p>
          <a:p>
            <a:pPr lvl="0" algn="just" defTabSz="914400">
              <a:lnSpc>
                <a:spcPct val="90000"/>
              </a:lnSpc>
              <a:spcBef>
                <a:spcPts val="1200"/>
              </a:spcBef>
              <a:spcAft>
                <a:spcPts val="200"/>
              </a:spcAft>
              <a:buClr>
                <a:srgbClr val="FFFFFF"/>
              </a:buClr>
            </a:pPr>
            <a:r>
              <a:rPr lang="fr-FR" i="1" dirty="0"/>
              <a:t>En 1991, la victoire du parti islamiste entraîne la fin du processus démocratique. Le pays plonge dans une guerre civile longue et meurtrière et connaît un certain isolement sur le plan géopolitique.</a:t>
            </a:r>
          </a:p>
          <a:p>
            <a:pPr algn="just" defTabSz="914400">
              <a:lnSpc>
                <a:spcPct val="90000"/>
              </a:lnSpc>
              <a:spcBef>
                <a:spcPts val="1200"/>
              </a:spcBef>
              <a:spcAft>
                <a:spcPts val="200"/>
              </a:spcAft>
              <a:buClr>
                <a:srgbClr val="FFFFFF"/>
              </a:buClr>
            </a:pPr>
            <a:r>
              <a:rPr lang="fr-FR" i="1" dirty="0"/>
              <a:t>Le FLN existe toujours aujourd’hui, c’est le parti du président Bouteflika.</a:t>
            </a:r>
          </a:p>
          <a:p>
            <a:pPr lvl="0" algn="just" defTabSz="914400">
              <a:lnSpc>
                <a:spcPct val="90000"/>
              </a:lnSpc>
              <a:spcBef>
                <a:spcPts val="1200"/>
              </a:spcBef>
              <a:spcAft>
                <a:spcPts val="200"/>
              </a:spcAft>
              <a:buClr>
                <a:srgbClr val="FFFFFF"/>
              </a:buClr>
            </a:pPr>
            <a:endParaRPr lang="fr-FR" i="1" dirty="0"/>
          </a:p>
        </p:txBody>
      </p:sp>
      <p:sp>
        <p:nvSpPr>
          <p:cNvPr id="6" name="Rectangle : coins arrondis 5"/>
          <p:cNvSpPr/>
          <p:nvPr/>
        </p:nvSpPr>
        <p:spPr>
          <a:xfrm>
            <a:off x="3463290" y="1587936"/>
            <a:ext cx="4663440" cy="235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La décolonisation de l’Algérie</a:t>
            </a:r>
          </a:p>
        </p:txBody>
      </p:sp>
      <p:pic>
        <p:nvPicPr>
          <p:cNvPr id="5" name="Image 4"/>
          <p:cNvPicPr>
            <a:picLocks noChangeAspect="1"/>
          </p:cNvPicPr>
          <p:nvPr/>
        </p:nvPicPr>
        <p:blipFill>
          <a:blip r:embed="rId2"/>
          <a:stretch>
            <a:fillRect/>
          </a:stretch>
        </p:blipFill>
        <p:spPr>
          <a:xfrm>
            <a:off x="7213147" y="3820442"/>
            <a:ext cx="4222314" cy="2818039"/>
          </a:xfrm>
          <a:prstGeom prst="rect">
            <a:avLst/>
          </a:prstGeom>
        </p:spPr>
      </p:pic>
    </p:spTree>
    <p:extLst>
      <p:ext uri="{BB962C8B-B14F-4D97-AF65-F5344CB8AC3E}">
        <p14:creationId xmlns:p14="http://schemas.microsoft.com/office/powerpoint/2010/main" val="69574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Des colonies aux États nouvellement indépendants</a:t>
            </a:r>
          </a:p>
        </p:txBody>
      </p:sp>
      <p:sp>
        <p:nvSpPr>
          <p:cNvPr id="3" name="Espace réservé du contenu 2"/>
          <p:cNvSpPr>
            <a:spLocks noGrp="1"/>
          </p:cNvSpPr>
          <p:nvPr>
            <p:ph idx="1"/>
          </p:nvPr>
        </p:nvSpPr>
        <p:spPr>
          <a:xfrm>
            <a:off x="377190" y="1882775"/>
            <a:ext cx="11361420" cy="1797685"/>
          </a:xfrm>
        </p:spPr>
        <p:txBody>
          <a:bodyPr>
            <a:normAutofit/>
          </a:bodyPr>
          <a:lstStyle/>
          <a:p>
            <a:pPr marL="0" indent="0" algn="just">
              <a:buNone/>
            </a:pPr>
            <a:r>
              <a:rPr lang="fr-FR" dirty="0"/>
              <a:t>Les choix des deux pays sont différents en politique intérieure. L’Inde s’appuie sur des institutions et un parti existant dans l’ancienne colonie pour construire un système authentiquement démocratique et ouvert à l’économie de marché. L’Algérie fait le choix d’un système fondé sur le parti unique et inspiré des expériences socialistes. La rente énergétique assure des revenus au pays.</a:t>
            </a:r>
          </a:p>
        </p:txBody>
      </p:sp>
      <p:sp>
        <p:nvSpPr>
          <p:cNvPr id="4" name="ZoneTexte 3"/>
          <p:cNvSpPr txBox="1"/>
          <p:nvPr/>
        </p:nvSpPr>
        <p:spPr>
          <a:xfrm>
            <a:off x="377190" y="3750451"/>
            <a:ext cx="6812280" cy="2764859"/>
          </a:xfrm>
          <a:prstGeom prst="rect">
            <a:avLst/>
          </a:prstGeom>
          <a:noFill/>
        </p:spPr>
        <p:txBody>
          <a:bodyPr wrap="square" rtlCol="0">
            <a:spAutoFit/>
          </a:bodyPr>
          <a:lstStyle/>
          <a:p>
            <a:pPr lvl="0" algn="just" defTabSz="914400">
              <a:lnSpc>
                <a:spcPct val="90000"/>
              </a:lnSpc>
              <a:spcBef>
                <a:spcPts val="1200"/>
              </a:spcBef>
              <a:spcAft>
                <a:spcPts val="200"/>
              </a:spcAft>
              <a:buClr>
                <a:srgbClr val="FFFFFF"/>
              </a:buClr>
            </a:pPr>
            <a:r>
              <a:rPr lang="fr-FR" i="1" dirty="0"/>
              <a:t>Les anciennes colonies obtiennent leur indépendance en pleine guerre froide. Les États-Unis et l’URSS cherchent à renforcer leur puissance en s’attirant leur soutien. Lors de la conférence de Bandung en 1954, plusieurs pays indépendants affirment leur volonté de former un « tiers-monde » n’appartenant ni au bloc soviétique, ni au bloc occidental.</a:t>
            </a:r>
          </a:p>
          <a:p>
            <a:pPr lvl="0" algn="just" defTabSz="914400">
              <a:lnSpc>
                <a:spcPct val="90000"/>
              </a:lnSpc>
              <a:spcBef>
                <a:spcPts val="1200"/>
              </a:spcBef>
              <a:spcAft>
                <a:spcPts val="200"/>
              </a:spcAft>
              <a:buClr>
                <a:srgbClr val="FFFFFF"/>
              </a:buClr>
            </a:pPr>
            <a:r>
              <a:rPr lang="fr-FR" i="1" dirty="0"/>
              <a:t>L’Inde devient rapidement un fer de lance du mouvement tiers-mondiste quand Nehru pose, avec Nasser et Tito, les bases du mouvement non aligné. L’Algérie rejoint temporairement l’Inde dans cet essai – porteur d’espoir mais promis à l’échec – de faire émerger une « troisième voie » entre les deux camps qui dominent le monde. </a:t>
            </a:r>
          </a:p>
        </p:txBody>
      </p:sp>
      <p:sp>
        <p:nvSpPr>
          <p:cNvPr id="6" name="Rectangle : coins arrondis 5"/>
          <p:cNvSpPr/>
          <p:nvPr/>
        </p:nvSpPr>
        <p:spPr>
          <a:xfrm>
            <a:off x="4389483" y="1517945"/>
            <a:ext cx="3256824" cy="294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Les défis des nouveaux États</a:t>
            </a:r>
          </a:p>
        </p:txBody>
      </p:sp>
      <p:pic>
        <p:nvPicPr>
          <p:cNvPr id="5" name="Image 4"/>
          <p:cNvPicPr>
            <a:picLocks noChangeAspect="1"/>
          </p:cNvPicPr>
          <p:nvPr/>
        </p:nvPicPr>
        <p:blipFill>
          <a:blip r:embed="rId2"/>
          <a:stretch>
            <a:fillRect/>
          </a:stretch>
        </p:blipFill>
        <p:spPr>
          <a:xfrm>
            <a:off x="7646307" y="3750451"/>
            <a:ext cx="3829652" cy="2358286"/>
          </a:xfrm>
          <a:prstGeom prst="rect">
            <a:avLst/>
          </a:prstGeom>
        </p:spPr>
      </p:pic>
    </p:spTree>
    <p:extLst>
      <p:ext uri="{BB962C8B-B14F-4D97-AF65-F5344CB8AC3E}">
        <p14:creationId xmlns:p14="http://schemas.microsoft.com/office/powerpoint/2010/main" val="1275910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Des colonies aux États nouvellement indépendants</a:t>
            </a:r>
          </a:p>
        </p:txBody>
      </p:sp>
      <p:sp>
        <p:nvSpPr>
          <p:cNvPr id="3" name="Espace réservé du contenu 2"/>
          <p:cNvSpPr>
            <a:spLocks noGrp="1"/>
          </p:cNvSpPr>
          <p:nvPr>
            <p:ph idx="1"/>
          </p:nvPr>
        </p:nvSpPr>
        <p:spPr>
          <a:xfrm>
            <a:off x="377190" y="1882775"/>
            <a:ext cx="11361420" cy="1797685"/>
          </a:xfrm>
        </p:spPr>
        <p:txBody>
          <a:bodyPr>
            <a:normAutofit/>
          </a:bodyPr>
          <a:lstStyle/>
          <a:p>
            <a:pPr marL="0" indent="0" algn="just">
              <a:buNone/>
            </a:pPr>
            <a:r>
              <a:rPr lang="fr-FR" dirty="0"/>
              <a:t>Les États nouvellement indépendants doivent choisir et organiser un nouveau régime politique, après des années de domination étrangère. Il faut former une élite capable de diriger le pays. Souvent, les nouveaux États ont eu des difficultés à installer un régime vraiment démocratique, capable d’éviter les conflits. </a:t>
            </a:r>
          </a:p>
        </p:txBody>
      </p:sp>
      <p:sp>
        <p:nvSpPr>
          <p:cNvPr id="4" name="ZoneTexte 3"/>
          <p:cNvSpPr txBox="1"/>
          <p:nvPr/>
        </p:nvSpPr>
        <p:spPr>
          <a:xfrm>
            <a:off x="377190" y="3820442"/>
            <a:ext cx="6240599" cy="2336024"/>
          </a:xfrm>
          <a:prstGeom prst="rect">
            <a:avLst/>
          </a:prstGeom>
          <a:noFill/>
        </p:spPr>
        <p:txBody>
          <a:bodyPr wrap="square" rtlCol="0">
            <a:spAutoFit/>
          </a:bodyPr>
          <a:lstStyle/>
          <a:p>
            <a:pPr lvl="0" algn="just" defTabSz="914400">
              <a:lnSpc>
                <a:spcPct val="90000"/>
              </a:lnSpc>
              <a:spcBef>
                <a:spcPts val="1200"/>
              </a:spcBef>
              <a:spcAft>
                <a:spcPts val="200"/>
              </a:spcAft>
              <a:buClr>
                <a:srgbClr val="FFFFFF"/>
              </a:buClr>
            </a:pPr>
            <a:r>
              <a:rPr lang="fr-FR" i="1" dirty="0"/>
              <a:t>Les nouveaux États doivent choisir un modèle de développement économique. Les pays africains avaient pour beaucoup une économie fondée sur l’exportation de leurs matières premières vers la métropole. Certains ont continué à appuyer leur croissance de la même façon, d’autres ont cherché à développer l’industrie pour exporter des produits à plus haute valeur ajoutée. En fait, de nombreux États anciennement colonisés accusent un retard de développement jusqu’au début des années 2000 : faible croissance économique et niveau de vie très bas pour la population. </a:t>
            </a:r>
          </a:p>
        </p:txBody>
      </p:sp>
      <p:sp>
        <p:nvSpPr>
          <p:cNvPr id="6" name="Rectangle : coins arrondis 5"/>
          <p:cNvSpPr/>
          <p:nvPr/>
        </p:nvSpPr>
        <p:spPr>
          <a:xfrm>
            <a:off x="4389483" y="1517945"/>
            <a:ext cx="3256824" cy="294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Les défis des nouveaux États</a:t>
            </a:r>
          </a:p>
        </p:txBody>
      </p:sp>
      <p:pic>
        <p:nvPicPr>
          <p:cNvPr id="5" name="Image 4"/>
          <p:cNvPicPr>
            <a:picLocks noChangeAspect="1"/>
          </p:cNvPicPr>
          <p:nvPr/>
        </p:nvPicPr>
        <p:blipFill>
          <a:blip r:embed="rId2"/>
          <a:stretch>
            <a:fillRect/>
          </a:stretch>
        </p:blipFill>
        <p:spPr>
          <a:xfrm>
            <a:off x="8212365" y="3592594"/>
            <a:ext cx="2470150" cy="2984630"/>
          </a:xfrm>
          <a:prstGeom prst="rect">
            <a:avLst/>
          </a:prstGeom>
        </p:spPr>
      </p:pic>
    </p:spTree>
    <p:extLst>
      <p:ext uri="{BB962C8B-B14F-4D97-AF65-F5344CB8AC3E}">
        <p14:creationId xmlns:p14="http://schemas.microsoft.com/office/powerpoint/2010/main" val="714671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À bandes">
  <a:themeElements>
    <a:clrScheme name="À bandes">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À bande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À bandes">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Bande de couleurs</Template>
  <TotalTime>426</TotalTime>
  <Words>1623</Words>
  <Application>Microsoft Office PowerPoint</Application>
  <PresentationFormat>Grand écran</PresentationFormat>
  <Paragraphs>71</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Corbel</vt:lpstr>
      <vt:lpstr>Wingdings</vt:lpstr>
      <vt:lpstr>À bandes</vt:lpstr>
      <vt:lpstr>Présentation PowerPoint</vt:lpstr>
      <vt:lpstr>Des colonies aux États nouvellement indépendants</vt:lpstr>
      <vt:lpstr>Des colonies aux États nouvellement indépendants</vt:lpstr>
      <vt:lpstr>Des colonies aux États nouvellement indépendants</vt:lpstr>
      <vt:lpstr>Des colonies aux États nouvellement indépendants</vt:lpstr>
      <vt:lpstr>Des colonies aux États nouvellement indépendants</vt:lpstr>
      <vt:lpstr>Des colonies aux États nouvellement indépendants</vt:lpstr>
      <vt:lpstr>Des colonies aux États nouvellement indépendants</vt:lpstr>
      <vt:lpstr>Des colonies aux États nouvellement indépendants</vt:lpstr>
      <vt:lpstr>Termes, NOMS, DATES à connaître : </vt:lpstr>
      <vt:lpstr>RESSOURCES EN LIGNE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romain cadet</dc:creator>
  <cp:lastModifiedBy>romain cadet</cp:lastModifiedBy>
  <cp:revision>19</cp:revision>
  <dcterms:created xsi:type="dcterms:W3CDTF">2017-04-15T10:57:37Z</dcterms:created>
  <dcterms:modified xsi:type="dcterms:W3CDTF">2017-04-16T11:41:39Z</dcterms:modified>
</cp:coreProperties>
</file>