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7" r:id="rId3"/>
    <p:sldId id="259" r:id="rId4"/>
    <p:sldId id="260" r:id="rId5"/>
    <p:sldId id="261" r:id="rId6"/>
    <p:sldId id="262" r:id="rId7"/>
    <p:sldId id="265" r:id="rId8"/>
    <p:sldId id="263" r:id="rId9"/>
    <p:sldId id="264" r:id="rId10"/>
    <p:sldId id="268"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4" d="100"/>
          <a:sy n="84" d="100"/>
        </p:scale>
        <p:origin x="12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fr-FR"/>
              <a:t>Modifiez le style du titre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73E04E83-D53D-4D5E-B33E-0F618C9BA8B3}" type="datetimeFigureOut">
              <a:rPr lang="fr-FR" smtClean="0"/>
              <a:t>13/04/2017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FD1B92-1DEA-4731-858C-E5FDCACA94CB}" type="slidenum">
              <a:rPr lang="fr-FR" smtClean="0"/>
              <a:t>‹N°›</a:t>
            </a:fld>
            <a:endParaRPr lang="fr-FR"/>
          </a:p>
        </p:txBody>
      </p:sp>
    </p:spTree>
    <p:extLst>
      <p:ext uri="{BB962C8B-B14F-4D97-AF65-F5344CB8AC3E}">
        <p14:creationId xmlns:p14="http://schemas.microsoft.com/office/powerpoint/2010/main" val="22942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04E83-D53D-4D5E-B33E-0F618C9BA8B3}" type="datetimeFigureOut">
              <a:rPr lang="fr-FR" smtClean="0"/>
              <a:t>13/04/2017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FD1B92-1DEA-4731-858C-E5FDCACA94CB}" type="slidenum">
              <a:rPr lang="fr-FR" smtClean="0"/>
              <a:t>‹N°›</a:t>
            </a:fld>
            <a:endParaRPr lang="fr-FR"/>
          </a:p>
        </p:txBody>
      </p:sp>
    </p:spTree>
    <p:extLst>
      <p:ext uri="{BB962C8B-B14F-4D97-AF65-F5344CB8AC3E}">
        <p14:creationId xmlns:p14="http://schemas.microsoft.com/office/powerpoint/2010/main" val="396505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3E04E83-D53D-4D5E-B33E-0F618C9BA8B3}" type="datetimeFigureOut">
              <a:rPr lang="fr-FR" smtClean="0"/>
              <a:t>13/04/2017</a:t>
            </a:fld>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A8FD1B92-1DEA-4731-858C-E5FDCACA94CB}" type="slidenum">
              <a:rPr lang="fr-FR" smtClean="0"/>
              <a:t>‹N°›</a:t>
            </a:fld>
            <a:endParaRPr lang="fr-FR"/>
          </a:p>
        </p:txBody>
      </p:sp>
    </p:spTree>
    <p:extLst>
      <p:ext uri="{BB962C8B-B14F-4D97-AF65-F5344CB8AC3E}">
        <p14:creationId xmlns:p14="http://schemas.microsoft.com/office/powerpoint/2010/main" val="342487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E04E83-D53D-4D5E-B33E-0F618C9BA8B3}" type="datetimeFigureOut">
              <a:rPr lang="fr-FR" smtClean="0"/>
              <a:t>13/04/2017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FD1B92-1DEA-4731-858C-E5FDCACA94CB}" type="slidenum">
              <a:rPr lang="fr-FR" smtClean="0"/>
              <a:t>‹N°›</a:t>
            </a:fld>
            <a:endParaRPr lang="fr-FR"/>
          </a:p>
        </p:txBody>
      </p:sp>
    </p:spTree>
    <p:extLst>
      <p:ext uri="{BB962C8B-B14F-4D97-AF65-F5344CB8AC3E}">
        <p14:creationId xmlns:p14="http://schemas.microsoft.com/office/powerpoint/2010/main" val="259567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2"/>
                </a:solidFill>
              </a:defRPr>
            </a:lvl1pPr>
          </a:lstStyle>
          <a:p>
            <a:fld id="{73E04E83-D53D-4D5E-B33E-0F618C9BA8B3}" type="datetimeFigureOut">
              <a:rPr lang="fr-FR" smtClean="0"/>
              <a:t>13/04/2017</a:t>
            </a:fld>
            <a:endParaRPr lang="fr-F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8FD1B92-1DEA-4731-858C-E5FDCACA94CB}" type="slidenum">
              <a:rPr lang="fr-FR" smtClean="0"/>
              <a:t>‹N°›</a:t>
            </a:fld>
            <a:endParaRPr lang="fr-FR"/>
          </a:p>
        </p:txBody>
      </p:sp>
    </p:spTree>
    <p:extLst>
      <p:ext uri="{BB962C8B-B14F-4D97-AF65-F5344CB8AC3E}">
        <p14:creationId xmlns:p14="http://schemas.microsoft.com/office/powerpoint/2010/main" val="37777574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E04E83-D53D-4D5E-B33E-0F618C9BA8B3}" type="datetimeFigureOut">
              <a:rPr lang="fr-FR" smtClean="0"/>
              <a:t>13/04/2017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FD1B92-1DEA-4731-858C-E5FDCACA94CB}" type="slidenum">
              <a:rPr lang="fr-FR" smtClean="0"/>
              <a:t>‹N°›</a:t>
            </a:fld>
            <a:endParaRPr lang="fr-FR"/>
          </a:p>
        </p:txBody>
      </p:sp>
    </p:spTree>
    <p:extLst>
      <p:ext uri="{BB962C8B-B14F-4D97-AF65-F5344CB8AC3E}">
        <p14:creationId xmlns:p14="http://schemas.microsoft.com/office/powerpoint/2010/main" val="75943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3E04E83-D53D-4D5E-B33E-0F618C9BA8B3}" type="datetimeFigureOut">
              <a:rPr lang="fr-FR" smtClean="0"/>
              <a:t>13/04/2017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FD1B92-1DEA-4731-858C-E5FDCACA94CB}" type="slidenum">
              <a:rPr lang="fr-FR" smtClean="0"/>
              <a:t>‹N°›</a:t>
            </a:fld>
            <a:endParaRPr lang="fr-FR"/>
          </a:p>
        </p:txBody>
      </p:sp>
    </p:spTree>
    <p:extLst>
      <p:ext uri="{BB962C8B-B14F-4D97-AF65-F5344CB8AC3E}">
        <p14:creationId xmlns:p14="http://schemas.microsoft.com/office/powerpoint/2010/main" val="209446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3E04E83-D53D-4D5E-B33E-0F618C9BA8B3}" type="datetimeFigureOut">
              <a:rPr lang="fr-FR" smtClean="0"/>
              <a:t>13/04/2017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FD1B92-1DEA-4731-858C-E5FDCACA94CB}" type="slidenum">
              <a:rPr lang="fr-FR" smtClean="0"/>
              <a:t>‹N°›</a:t>
            </a:fld>
            <a:endParaRPr lang="fr-FR"/>
          </a:p>
        </p:txBody>
      </p:sp>
    </p:spTree>
    <p:extLst>
      <p:ext uri="{BB962C8B-B14F-4D97-AF65-F5344CB8AC3E}">
        <p14:creationId xmlns:p14="http://schemas.microsoft.com/office/powerpoint/2010/main" val="195861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04E83-D53D-4D5E-B33E-0F618C9BA8B3}" type="datetimeFigureOut">
              <a:rPr lang="fr-FR" smtClean="0"/>
              <a:t>13/04/2017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FD1B92-1DEA-4731-858C-E5FDCACA94CB}" type="slidenum">
              <a:rPr lang="fr-FR" smtClean="0"/>
              <a:t>‹N°›</a:t>
            </a:fld>
            <a:endParaRPr lang="fr-FR"/>
          </a:p>
        </p:txBody>
      </p:sp>
    </p:spTree>
    <p:extLst>
      <p:ext uri="{BB962C8B-B14F-4D97-AF65-F5344CB8AC3E}">
        <p14:creationId xmlns:p14="http://schemas.microsoft.com/office/powerpoint/2010/main" val="306749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3E04E83-D53D-4D5E-B33E-0F618C9BA8B3}" type="datetimeFigureOut">
              <a:rPr lang="fr-FR" smtClean="0"/>
              <a:t>13/04/2017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FD1B92-1DEA-4731-858C-E5FDCACA94CB}" type="slidenum">
              <a:rPr lang="fr-FR" smtClean="0"/>
              <a:t>‹N°›</a:t>
            </a:fld>
            <a:endParaRPr lang="fr-FR"/>
          </a:p>
        </p:txBody>
      </p:sp>
    </p:spTree>
    <p:extLst>
      <p:ext uri="{BB962C8B-B14F-4D97-AF65-F5344CB8AC3E}">
        <p14:creationId xmlns:p14="http://schemas.microsoft.com/office/powerpoint/2010/main" val="170988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3E04E83-D53D-4D5E-B33E-0F618C9BA8B3}" type="datetimeFigureOut">
              <a:rPr lang="fr-FR" smtClean="0"/>
              <a:t>13/04/2017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FD1B92-1DEA-4731-858C-E5FDCACA94CB}" type="slidenum">
              <a:rPr lang="fr-FR" smtClean="0"/>
              <a:t>‹N°›</a:t>
            </a:fld>
            <a:endParaRPr lang="fr-FR"/>
          </a:p>
        </p:txBody>
      </p:sp>
    </p:spTree>
    <p:extLst>
      <p:ext uri="{BB962C8B-B14F-4D97-AF65-F5344CB8AC3E}">
        <p14:creationId xmlns:p14="http://schemas.microsoft.com/office/powerpoint/2010/main" val="342373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3E04E83-D53D-4D5E-B33E-0F618C9BA8B3}" type="datetimeFigureOut">
              <a:rPr lang="fr-FR" smtClean="0"/>
              <a:t>13/04/2017</a:t>
            </a:fld>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8FD1B92-1DEA-4731-858C-E5FDCACA94CB}" type="slidenum">
              <a:rPr lang="fr-FR" smtClean="0"/>
              <a:t>‹N°›</a:t>
            </a:fld>
            <a:endParaRPr lang="fr-FR"/>
          </a:p>
        </p:txBody>
      </p:sp>
    </p:spTree>
    <p:extLst>
      <p:ext uri="{BB962C8B-B14F-4D97-AF65-F5344CB8AC3E}">
        <p14:creationId xmlns:p14="http://schemas.microsoft.com/office/powerpoint/2010/main" val="6777496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zq1X5Gipu0" TargetMode="External"/><Relationship Id="rId2" Type="http://schemas.openxmlformats.org/officeDocument/2006/relationships/hyperlink" Target="https://www.youtube.com/watch?v=c6t10ANgtKQ" TargetMode="External"/><Relationship Id="rId1" Type="http://schemas.openxmlformats.org/officeDocument/2006/relationships/slideLayout" Target="../slideLayouts/slideLayout2.xml"/><Relationship Id="rId4" Type="http://schemas.openxmlformats.org/officeDocument/2006/relationships/hyperlink" Target="https://www.youtube.com/watch?v=m3YR1ddlkf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4927918"/>
            <a:ext cx="9144000" cy="1930082"/>
          </a:xfrm>
        </p:spPr>
        <p:txBody>
          <a:bodyPr>
            <a:normAutofit/>
          </a:bodyPr>
          <a:lstStyle/>
          <a:p>
            <a:pPr algn="l"/>
            <a:r>
              <a:rPr lang="fr-FR" b="1" dirty="0"/>
              <a:t>OBJECTIFS</a:t>
            </a:r>
          </a:p>
          <a:p>
            <a:pPr algn="l"/>
            <a:r>
              <a:rPr lang="fr-FR" dirty="0"/>
              <a:t>Étudier les grands projets politiques et économiques d’union de l’Europe, les débats et les oppositions qu’ils suscitent (supranationalité, fédéralisme).</a:t>
            </a:r>
          </a:p>
          <a:p>
            <a:pPr algn="l"/>
            <a:r>
              <a:rPr lang="fr-FR" dirty="0"/>
              <a:t>Connaître les réalisations dans le domaine de la construction européenne.</a:t>
            </a:r>
          </a:p>
        </p:txBody>
      </p:sp>
      <p:pic>
        <p:nvPicPr>
          <p:cNvPr id="4" name="Image 3"/>
          <p:cNvPicPr>
            <a:picLocks noChangeAspect="1"/>
          </p:cNvPicPr>
          <p:nvPr/>
        </p:nvPicPr>
        <p:blipFill>
          <a:blip r:embed="rId2"/>
          <a:stretch>
            <a:fillRect/>
          </a:stretch>
        </p:blipFill>
        <p:spPr>
          <a:xfrm>
            <a:off x="0" y="0"/>
            <a:ext cx="12192000" cy="4254500"/>
          </a:xfrm>
          <a:prstGeom prst="rect">
            <a:avLst/>
          </a:prstGeom>
        </p:spPr>
      </p:pic>
      <p:sp>
        <p:nvSpPr>
          <p:cNvPr id="5" name="ZoneTexte 4"/>
          <p:cNvSpPr txBox="1"/>
          <p:nvPr/>
        </p:nvSpPr>
        <p:spPr>
          <a:xfrm>
            <a:off x="1524000" y="4255641"/>
            <a:ext cx="9852660" cy="584775"/>
          </a:xfrm>
          <a:prstGeom prst="rect">
            <a:avLst/>
          </a:prstGeom>
          <a:noFill/>
        </p:spPr>
        <p:txBody>
          <a:bodyPr wrap="square" rtlCol="0">
            <a:spAutoFit/>
          </a:bodyPr>
          <a:lstStyle/>
          <a:p>
            <a:pPr algn="ctr"/>
            <a:r>
              <a:rPr lang="fr-FR" sz="3200" dirty="0">
                <a:latin typeface="Arial" panose="020B0604020202020204" pitchFamily="34" charset="0"/>
                <a:cs typeface="Arial" panose="020B0604020202020204" pitchFamily="34" charset="0"/>
              </a:rPr>
              <a:t>L’IDEE D’EUROPE AU XXe SIECLE</a:t>
            </a:r>
          </a:p>
        </p:txBody>
      </p:sp>
      <p:pic>
        <p:nvPicPr>
          <p:cNvPr id="6" name="Image 5"/>
          <p:cNvPicPr>
            <a:picLocks noChangeAspect="1"/>
          </p:cNvPicPr>
          <p:nvPr/>
        </p:nvPicPr>
        <p:blipFill>
          <a:blip r:embed="rId3"/>
          <a:stretch>
            <a:fillRect/>
          </a:stretch>
        </p:blipFill>
        <p:spPr>
          <a:xfrm>
            <a:off x="0" y="-1142"/>
            <a:ext cx="12192000" cy="4255641"/>
          </a:xfrm>
          <a:prstGeom prst="rect">
            <a:avLst/>
          </a:prstGeom>
        </p:spPr>
      </p:pic>
    </p:spTree>
    <p:extLst>
      <p:ext uri="{BB962C8B-B14F-4D97-AF65-F5344CB8AC3E}">
        <p14:creationId xmlns:p14="http://schemas.microsoft.com/office/powerpoint/2010/main" val="45364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RESSOURCES EN LIGNE</a:t>
            </a:r>
          </a:p>
        </p:txBody>
      </p:sp>
      <p:sp>
        <p:nvSpPr>
          <p:cNvPr id="3" name="Espace réservé du contenu 2"/>
          <p:cNvSpPr>
            <a:spLocks noGrp="1"/>
          </p:cNvSpPr>
          <p:nvPr>
            <p:ph idx="1"/>
          </p:nvPr>
        </p:nvSpPr>
        <p:spPr>
          <a:xfrm>
            <a:off x="342900" y="2254251"/>
            <a:ext cx="3143250" cy="3832225"/>
          </a:xfrm>
          <a:solidFill>
            <a:schemeClr val="accent3">
              <a:lumMod val="75000"/>
            </a:schemeClr>
          </a:solidFill>
        </p:spPr>
        <p:txBody>
          <a:bodyPr>
            <a:normAutofit/>
          </a:bodyPr>
          <a:lstStyle/>
          <a:p>
            <a:pPr marL="0" indent="0" algn="ctr">
              <a:buNone/>
            </a:pPr>
            <a:r>
              <a:rPr lang="fr-FR" b="1" u="sng" dirty="0">
                <a:hlinkClick r:id="rId2"/>
              </a:rPr>
              <a:t>https://www.youtube.com/watch?v=c6t10ANgtKQ</a:t>
            </a:r>
            <a:endParaRPr lang="fr-FR" b="1" u="sng" dirty="0"/>
          </a:p>
          <a:p>
            <a:pPr marL="0" indent="0">
              <a:buNone/>
            </a:pPr>
            <a:endParaRPr lang="fr-FR" dirty="0"/>
          </a:p>
          <a:p>
            <a:pPr marL="0" indent="0">
              <a:buNone/>
            </a:pPr>
            <a:r>
              <a:rPr lang="fr-FR" sz="2000" dirty="0"/>
              <a:t>C’est pas sorcier, consacré à l’Europe. Chauffe, Marcel! Efficace en 26 minutes.</a:t>
            </a:r>
          </a:p>
          <a:p>
            <a:pPr marL="0" indent="0">
              <a:buNone/>
            </a:pPr>
            <a:endParaRPr lang="fr-FR" dirty="0"/>
          </a:p>
        </p:txBody>
      </p:sp>
      <p:sp>
        <p:nvSpPr>
          <p:cNvPr id="4" name="Espace réservé du contenu 2"/>
          <p:cNvSpPr txBox="1">
            <a:spLocks/>
          </p:cNvSpPr>
          <p:nvPr/>
        </p:nvSpPr>
        <p:spPr>
          <a:xfrm>
            <a:off x="4548187" y="2254249"/>
            <a:ext cx="3143250" cy="3832225"/>
          </a:xfrm>
          <a:prstGeom prst="rect">
            <a:avLst/>
          </a:prstGeom>
          <a:solidFill>
            <a:schemeClr val="accent3">
              <a:lumMod val="75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3"/>
              </a:rPr>
              <a:t>https://www.youtube.com/watch?v=0zq1X5Gipu0</a:t>
            </a:r>
            <a:endParaRPr lang="fr-FR" b="1" u="sng" dirty="0"/>
          </a:p>
          <a:p>
            <a:pPr marL="0" indent="0" algn="ctr">
              <a:buNone/>
            </a:pPr>
            <a:endParaRPr lang="fr-FR" sz="2000" dirty="0">
              <a:solidFill>
                <a:srgbClr val="FFFFFF"/>
              </a:solidFill>
            </a:endParaRPr>
          </a:p>
          <a:p>
            <a:pPr marL="0" indent="0">
              <a:buNone/>
            </a:pPr>
            <a:r>
              <a:rPr lang="fr-FR" sz="2000" dirty="0">
                <a:solidFill>
                  <a:srgbClr val="FFFFFF"/>
                </a:solidFill>
              </a:rPr>
              <a:t>Une vidéo du Dessous des Cartes pour comprendre les problématiques actuelles de l’Union Européenne, en 12 minutes.</a:t>
            </a:r>
            <a:endParaRPr lang="fr-FR" b="1" u="sng" dirty="0"/>
          </a:p>
          <a:p>
            <a:pPr marL="0" indent="0" algn="ctr">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accent3">
              <a:lumMod val="75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4"/>
              </a:rPr>
              <a:t>https://www.youtube.com/watch?v=m3YR1ddlkfs</a:t>
            </a:r>
            <a:endParaRPr lang="fr-FR" b="1" u="sng" dirty="0"/>
          </a:p>
          <a:p>
            <a:pPr marL="0" indent="0" algn="ctr">
              <a:buNone/>
            </a:pPr>
            <a:endParaRPr lang="fr-FR" b="1" u="sng" dirty="0"/>
          </a:p>
          <a:p>
            <a:pPr marL="0" lvl="0" indent="0" defTabSz="457200">
              <a:lnSpc>
                <a:spcPct val="100000"/>
              </a:lnSpc>
              <a:spcBef>
                <a:spcPts val="0"/>
              </a:spcBef>
              <a:spcAft>
                <a:spcPts val="0"/>
              </a:spcAft>
              <a:buClr>
                <a:srgbClr val="FFFFFF"/>
              </a:buClr>
              <a:buNone/>
            </a:pPr>
            <a:r>
              <a:rPr lang="fr-FR" sz="2000" dirty="0">
                <a:solidFill>
                  <a:srgbClr val="FFFFFF"/>
                </a:solidFill>
              </a:rPr>
              <a:t>Une vidéo de e-penser, plus technique, pour comprendre le fonctionnement des institutions européennes en 22 minutes. </a:t>
            </a:r>
            <a:endParaRPr lang="fr-FR" dirty="0"/>
          </a:p>
        </p:txBody>
      </p:sp>
    </p:spTree>
    <p:extLst>
      <p:ext uri="{BB962C8B-B14F-4D97-AF65-F5344CB8AC3E}">
        <p14:creationId xmlns:p14="http://schemas.microsoft.com/office/powerpoint/2010/main" val="257464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Termes, NOMS, DATES à connaître : </a:t>
            </a:r>
          </a:p>
        </p:txBody>
      </p:sp>
      <p:sp>
        <p:nvSpPr>
          <p:cNvPr id="3" name="Espace réservé du contenu 2"/>
          <p:cNvSpPr>
            <a:spLocks noGrp="1"/>
          </p:cNvSpPr>
          <p:nvPr>
            <p:ph idx="1"/>
          </p:nvPr>
        </p:nvSpPr>
        <p:spPr>
          <a:xfrm>
            <a:off x="342900" y="2254251"/>
            <a:ext cx="3143250" cy="3832225"/>
          </a:xfrm>
          <a:solidFill>
            <a:schemeClr val="bg2">
              <a:lumMod val="50000"/>
            </a:schemeClr>
          </a:solidFill>
        </p:spPr>
        <p:txBody>
          <a:bodyPr/>
          <a:lstStyle/>
          <a:p>
            <a:pPr marL="0" indent="0" algn="ctr">
              <a:buNone/>
            </a:pPr>
            <a:r>
              <a:rPr lang="fr-FR" b="1" u="sng" dirty="0"/>
              <a:t>TERMES</a:t>
            </a:r>
          </a:p>
          <a:p>
            <a:pPr marL="0" indent="0">
              <a:buNone/>
            </a:pPr>
            <a:r>
              <a:rPr lang="fr-FR" dirty="0"/>
              <a:t>Supranationalité</a:t>
            </a:r>
          </a:p>
          <a:p>
            <a:pPr marL="0" indent="0">
              <a:buNone/>
            </a:pPr>
            <a:r>
              <a:rPr lang="fr-FR" dirty="0"/>
              <a:t>Fédéralisme</a:t>
            </a:r>
          </a:p>
          <a:p>
            <a:pPr marL="0" indent="0">
              <a:buNone/>
            </a:pPr>
            <a:r>
              <a:rPr lang="fr-FR" dirty="0"/>
              <a:t>Espace Schengen</a:t>
            </a:r>
          </a:p>
          <a:p>
            <a:pPr marL="0" indent="0">
              <a:buNone/>
            </a:pPr>
            <a:r>
              <a:rPr lang="fr-FR" dirty="0"/>
              <a:t>Zone euro</a:t>
            </a:r>
          </a:p>
          <a:p>
            <a:pPr marL="0" indent="0">
              <a:buNone/>
            </a:pPr>
            <a:r>
              <a:rPr lang="fr-FR" dirty="0"/>
              <a:t>Citoyenneté européenne</a:t>
            </a:r>
          </a:p>
          <a:p>
            <a:pPr marL="0" indent="0">
              <a:buNone/>
            </a:pPr>
            <a:r>
              <a:rPr lang="fr-FR" dirty="0"/>
              <a:t>Elargissement</a:t>
            </a:r>
          </a:p>
          <a:p>
            <a:pPr marL="0" indent="0">
              <a:buNone/>
            </a:pPr>
            <a:r>
              <a:rPr lang="fr-FR" dirty="0"/>
              <a:t>Marché commun</a:t>
            </a:r>
          </a:p>
          <a:p>
            <a:pPr marL="0" indent="0">
              <a:buNone/>
            </a:pPr>
            <a:endParaRPr lang="fr-FR" dirty="0"/>
          </a:p>
        </p:txBody>
      </p:sp>
      <p:sp>
        <p:nvSpPr>
          <p:cNvPr id="4" name="Espace réservé du contenu 2"/>
          <p:cNvSpPr txBox="1">
            <a:spLocks/>
          </p:cNvSpPr>
          <p:nvPr/>
        </p:nvSpPr>
        <p:spPr>
          <a:xfrm>
            <a:off x="4548187" y="2254249"/>
            <a:ext cx="3143250" cy="3832225"/>
          </a:xfrm>
          <a:prstGeom prst="rect">
            <a:avLst/>
          </a:prstGeom>
          <a:solidFill>
            <a:schemeClr val="bg2">
              <a:lumMod val="50000"/>
            </a:schemeClr>
          </a:solidFill>
        </p:spPr>
        <p:txBody>
          <a:bodyPr vert="horz" lIns="91440" tIns="45720" rIns="91440" bIns="45720" rtlCol="0">
            <a:normAutofit fontScale="925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NOMS</a:t>
            </a:r>
          </a:p>
          <a:p>
            <a:pPr marL="0" indent="0">
              <a:buFont typeface="Wingdings" pitchFamily="2" charset="2"/>
              <a:buNone/>
            </a:pPr>
            <a:r>
              <a:rPr lang="fr-FR" dirty="0"/>
              <a:t>Aristide Briand (ministre </a:t>
            </a:r>
            <a:r>
              <a:rPr lang="fr-FR" dirty="0" err="1"/>
              <a:t>aff.</a:t>
            </a:r>
            <a:r>
              <a:rPr lang="fr-FR" dirty="0"/>
              <a:t> étrangères France 1929)</a:t>
            </a:r>
          </a:p>
          <a:p>
            <a:pPr marL="0" indent="0">
              <a:buFont typeface="Wingdings" pitchFamily="2" charset="2"/>
              <a:buNone/>
            </a:pPr>
            <a:r>
              <a:rPr lang="fr-FR" dirty="0"/>
              <a:t>Robert Schuman (père fondateur de l’Europe 1951)</a:t>
            </a:r>
          </a:p>
          <a:p>
            <a:pPr marL="0" indent="0">
              <a:buFont typeface="Wingdings" pitchFamily="2" charset="2"/>
              <a:buNone/>
            </a:pPr>
            <a:r>
              <a:rPr lang="fr-FR" dirty="0"/>
              <a:t>Helmut Kohl (chancelier Allemand 1982-1998)</a:t>
            </a:r>
          </a:p>
          <a:p>
            <a:pPr marL="0" indent="0">
              <a:buFont typeface="Wingdings" pitchFamily="2" charset="2"/>
              <a:buNone/>
            </a:pPr>
            <a:r>
              <a:rPr lang="fr-FR" dirty="0"/>
              <a:t>François Mitterrand (Président Français 1981-1995)</a:t>
            </a:r>
          </a:p>
          <a:p>
            <a:pPr marL="0" indent="0">
              <a:buFont typeface="Wingdings" pitchFamily="2" charset="2"/>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bg2">
              <a:lumMod val="5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DATES</a:t>
            </a:r>
          </a:p>
          <a:p>
            <a:pPr marL="0" indent="0">
              <a:buFont typeface="Wingdings" pitchFamily="2" charset="2"/>
              <a:buNone/>
            </a:pPr>
            <a:r>
              <a:rPr lang="fr-FR" dirty="0"/>
              <a:t>1951 Traité de Paris / plan Schuman</a:t>
            </a:r>
          </a:p>
          <a:p>
            <a:pPr marL="0" indent="0">
              <a:buFont typeface="Wingdings" pitchFamily="2" charset="2"/>
              <a:buNone/>
            </a:pPr>
            <a:r>
              <a:rPr lang="fr-FR" dirty="0"/>
              <a:t>1957 Traités de Rome</a:t>
            </a:r>
          </a:p>
          <a:p>
            <a:pPr marL="0" indent="0">
              <a:buFont typeface="Wingdings" pitchFamily="2" charset="2"/>
              <a:buNone/>
            </a:pPr>
            <a:r>
              <a:rPr lang="fr-FR" dirty="0"/>
              <a:t>1985 Espace Schengen</a:t>
            </a:r>
          </a:p>
          <a:p>
            <a:pPr marL="0" indent="0">
              <a:buFont typeface="Wingdings" pitchFamily="2" charset="2"/>
              <a:buNone/>
            </a:pPr>
            <a:r>
              <a:rPr lang="fr-FR" dirty="0"/>
              <a:t>1992 Traité de Maastricht</a:t>
            </a:r>
          </a:p>
          <a:p>
            <a:pPr marL="0" indent="0">
              <a:buFont typeface="Wingdings" pitchFamily="2" charset="2"/>
              <a:buNone/>
            </a:pPr>
            <a:r>
              <a:rPr lang="fr-FR" dirty="0"/>
              <a:t>2002 Mise en place Euro</a:t>
            </a:r>
          </a:p>
          <a:p>
            <a:pPr marL="0" indent="0">
              <a:buFont typeface="Wingdings" pitchFamily="2" charset="2"/>
              <a:buNone/>
            </a:pPr>
            <a:endParaRPr lang="fr-FR" dirty="0"/>
          </a:p>
        </p:txBody>
      </p:sp>
    </p:spTree>
    <p:extLst>
      <p:ext uri="{BB962C8B-B14F-4D97-AF65-F5344CB8AC3E}">
        <p14:creationId xmlns:p14="http://schemas.microsoft.com/office/powerpoint/2010/main" val="385335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l’idée à la concrétisation d’une association entre les pays d’Europe</a:t>
            </a:r>
          </a:p>
        </p:txBody>
      </p:sp>
      <p:sp>
        <p:nvSpPr>
          <p:cNvPr id="3" name="Espace réservé du contenu 2"/>
          <p:cNvSpPr>
            <a:spLocks noGrp="1"/>
          </p:cNvSpPr>
          <p:nvPr>
            <p:ph idx="1"/>
          </p:nvPr>
        </p:nvSpPr>
        <p:spPr>
          <a:xfrm>
            <a:off x="377190" y="1882775"/>
            <a:ext cx="11361420" cy="1797685"/>
          </a:xfrm>
        </p:spPr>
        <p:txBody>
          <a:bodyPr>
            <a:normAutofit lnSpcReduction="10000"/>
          </a:bodyPr>
          <a:lstStyle/>
          <a:p>
            <a:pPr marL="0" indent="0" algn="just">
              <a:buNone/>
            </a:pPr>
            <a:r>
              <a:rPr lang="fr-FR" dirty="0"/>
              <a:t>Les deux guerres mondiales, qui divisent entre eux les pays d’Europe, sont perçus comme fratricides (entre frères). Pour éviter qu’ils se reproduisent, des hommes défendent l’idée d’une union politique entre les pays européens. Aristide Briand, ministre des Affaires étrangères de la France, est le premier dirigeant politique à proposer officiellement la création d’une organisation européenne en </a:t>
            </a:r>
            <a:r>
              <a:rPr lang="fr-FR" dirty="0">
                <a:solidFill>
                  <a:srgbClr val="FFC000"/>
                </a:solidFill>
              </a:rPr>
              <a:t>1929</a:t>
            </a:r>
            <a:r>
              <a:rPr lang="fr-FR" dirty="0"/>
              <a:t>. Mais dans les années 1920, le continent est morcelé politiquement et affaibli par la crise économique, et les projets ne voient pas le jour. </a:t>
            </a:r>
          </a:p>
        </p:txBody>
      </p:sp>
      <p:sp>
        <p:nvSpPr>
          <p:cNvPr id="4" name="ZoneTexte 3"/>
          <p:cNvSpPr txBox="1"/>
          <p:nvPr/>
        </p:nvSpPr>
        <p:spPr>
          <a:xfrm>
            <a:off x="377190" y="3931920"/>
            <a:ext cx="5623560" cy="2266261"/>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solidFill>
                  <a:srgbClr val="FFFFFF"/>
                </a:solidFill>
              </a:rPr>
              <a:t>L’idée d’unité européenne n’est pas nouvelle : elle émerge de la fin du Moyen Âge au XIXe siècle sur le sentiment que les pays européens partagent un même destin. Le sentiment d’appartenir à une même communauté découle principalement de la géographie mais aussi du rapport à la religion chrétienne. </a:t>
            </a:r>
          </a:p>
          <a:p>
            <a:pPr lvl="0" algn="just" defTabSz="914400">
              <a:lnSpc>
                <a:spcPct val="90000"/>
              </a:lnSpc>
              <a:spcBef>
                <a:spcPts val="1200"/>
              </a:spcBef>
              <a:spcAft>
                <a:spcPts val="200"/>
              </a:spcAft>
              <a:buClr>
                <a:srgbClr val="FFFFFF"/>
              </a:buClr>
            </a:pPr>
            <a:r>
              <a:rPr lang="fr-FR" i="1" dirty="0">
                <a:solidFill>
                  <a:srgbClr val="FFFFFF"/>
                </a:solidFill>
              </a:rPr>
              <a:t>Les premiers projets d’« États-Unis d’Europe » n’intéressent toutefois qu’une poignée d’intellectuels.</a:t>
            </a:r>
          </a:p>
        </p:txBody>
      </p:sp>
      <p:sp>
        <p:nvSpPr>
          <p:cNvPr id="6" name="Rectangle : coins arrondis 5"/>
          <p:cNvSpPr/>
          <p:nvPr/>
        </p:nvSpPr>
        <p:spPr>
          <a:xfrm>
            <a:off x="4194810" y="1587123"/>
            <a:ext cx="2964589" cy="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L’idée et le projet européen</a:t>
            </a:r>
          </a:p>
        </p:txBody>
      </p:sp>
      <p:pic>
        <p:nvPicPr>
          <p:cNvPr id="9" name="Image 8"/>
          <p:cNvPicPr>
            <a:picLocks noChangeAspect="1"/>
          </p:cNvPicPr>
          <p:nvPr/>
        </p:nvPicPr>
        <p:blipFill>
          <a:blip r:embed="rId2"/>
          <a:stretch>
            <a:fillRect/>
          </a:stretch>
        </p:blipFill>
        <p:spPr>
          <a:xfrm>
            <a:off x="7038068" y="3680460"/>
            <a:ext cx="4039927" cy="2914134"/>
          </a:xfrm>
          <a:prstGeom prst="rect">
            <a:avLst/>
          </a:prstGeom>
        </p:spPr>
      </p:pic>
    </p:spTree>
    <p:extLst>
      <p:ext uri="{BB962C8B-B14F-4D97-AF65-F5344CB8AC3E}">
        <p14:creationId xmlns:p14="http://schemas.microsoft.com/office/powerpoint/2010/main" val="425368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l’idée à la concrétisation d’une association entre les pays d’Europe</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dirty="0"/>
              <a:t>C’est à la fin de la Seconde Guerre mondiale que la première forme d’association entre les pays européens est créée. Six pays (Pays-Bas, Belgique, Luxembourg, Allemagne, Italie, France) fondent la CECA (Communauté Économique du Charbon et de l’Acier). L’objectif du </a:t>
            </a:r>
            <a:r>
              <a:rPr lang="fr-FR" dirty="0">
                <a:solidFill>
                  <a:srgbClr val="FFFFFF"/>
                </a:solidFill>
              </a:rPr>
              <a:t>Traité de Paris qui fonde la CECA en </a:t>
            </a:r>
            <a:r>
              <a:rPr lang="fr-FR" dirty="0">
                <a:solidFill>
                  <a:srgbClr val="FFC000"/>
                </a:solidFill>
              </a:rPr>
              <a:t>1951</a:t>
            </a:r>
            <a:r>
              <a:rPr lang="fr-FR" dirty="0">
                <a:solidFill>
                  <a:srgbClr val="FFFFFF"/>
                </a:solidFill>
              </a:rPr>
              <a:t> est le suivant : </a:t>
            </a:r>
            <a:r>
              <a:rPr lang="fr-FR" dirty="0"/>
              <a:t>rassembler les constructions stratégiques pour l’armement et pour la reconstruction des pays dévastés par la guerre, afin de garantir la paix.</a:t>
            </a:r>
            <a:r>
              <a:rPr lang="fr-FR" dirty="0">
                <a:solidFill>
                  <a:srgbClr val="FFFFFF"/>
                </a:solidFill>
              </a:rPr>
              <a:t> </a:t>
            </a:r>
          </a:p>
          <a:p>
            <a:pPr marL="0" indent="0" algn="just">
              <a:buNone/>
            </a:pPr>
            <a:endParaRPr lang="fr-FR" dirty="0"/>
          </a:p>
        </p:txBody>
      </p:sp>
      <p:sp>
        <p:nvSpPr>
          <p:cNvPr id="4" name="ZoneTexte 3"/>
          <p:cNvSpPr txBox="1"/>
          <p:nvPr/>
        </p:nvSpPr>
        <p:spPr>
          <a:xfrm>
            <a:off x="377190" y="3680460"/>
            <a:ext cx="5623560" cy="3014158"/>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solidFill>
                  <a:srgbClr val="FFFFFF"/>
                </a:solidFill>
              </a:rPr>
              <a:t>L’organisation est portée par les « pères fondateurs » de l’Europe, dont en France, Jean Monnet et Robert Schuman. La « déclaration Schuman » du 9 mai 1950 est généralement considérée comme le point de départ de la construction européenne. </a:t>
            </a:r>
          </a:p>
          <a:p>
            <a:pPr lvl="0" algn="just" defTabSz="914400">
              <a:lnSpc>
                <a:spcPct val="90000"/>
              </a:lnSpc>
              <a:spcBef>
                <a:spcPts val="1200"/>
              </a:spcBef>
              <a:spcAft>
                <a:spcPts val="200"/>
              </a:spcAft>
              <a:buClr>
                <a:srgbClr val="FFFFFF"/>
              </a:buClr>
            </a:pPr>
            <a:r>
              <a:rPr lang="fr-FR" i="1" dirty="0">
                <a:solidFill>
                  <a:srgbClr val="FFFFFF"/>
                </a:solidFill>
              </a:rPr>
              <a:t>Dans la mesure où les principales dépenses pour préparer une guerre sont l’acier et le charbon, une organisation qui surveille et régule ces secteurs se révèle très utile pour neutraliser tout investissement massif. La France comme l’Allemagne ne peuvent plus préparer en secret une nouvelle guerre sans que ses voisins ne s’en aperçoivent. </a:t>
            </a:r>
          </a:p>
        </p:txBody>
      </p:sp>
      <p:sp>
        <p:nvSpPr>
          <p:cNvPr id="6" name="Rectangle : coins arrondis 5"/>
          <p:cNvSpPr/>
          <p:nvPr/>
        </p:nvSpPr>
        <p:spPr>
          <a:xfrm>
            <a:off x="4194810" y="1587123"/>
            <a:ext cx="2964589" cy="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L’idée et le projet européen</a:t>
            </a:r>
          </a:p>
        </p:txBody>
      </p:sp>
      <p:pic>
        <p:nvPicPr>
          <p:cNvPr id="5" name="Image 4"/>
          <p:cNvPicPr>
            <a:picLocks noChangeAspect="1"/>
          </p:cNvPicPr>
          <p:nvPr/>
        </p:nvPicPr>
        <p:blipFill>
          <a:blip r:embed="rId2"/>
          <a:stretch>
            <a:fillRect/>
          </a:stretch>
        </p:blipFill>
        <p:spPr>
          <a:xfrm>
            <a:off x="6335486" y="3680460"/>
            <a:ext cx="5217886" cy="2935061"/>
          </a:xfrm>
          <a:prstGeom prst="rect">
            <a:avLst/>
          </a:prstGeom>
        </p:spPr>
      </p:pic>
    </p:spTree>
    <p:extLst>
      <p:ext uri="{BB962C8B-B14F-4D97-AF65-F5344CB8AC3E}">
        <p14:creationId xmlns:p14="http://schemas.microsoft.com/office/powerpoint/2010/main" val="78380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l’idée à la concrétisation d’une association entre les pays d’Europe</a:t>
            </a:r>
          </a:p>
        </p:txBody>
      </p:sp>
      <p:sp>
        <p:nvSpPr>
          <p:cNvPr id="3" name="Espace réservé du contenu 2"/>
          <p:cNvSpPr>
            <a:spLocks noGrp="1"/>
          </p:cNvSpPr>
          <p:nvPr>
            <p:ph idx="1"/>
          </p:nvPr>
        </p:nvSpPr>
        <p:spPr>
          <a:xfrm>
            <a:off x="377190" y="1882775"/>
            <a:ext cx="11361420" cy="1797685"/>
          </a:xfrm>
        </p:spPr>
        <p:txBody>
          <a:bodyPr>
            <a:normAutofit/>
          </a:bodyPr>
          <a:lstStyle/>
          <a:p>
            <a:pPr marL="0" indent="0" algn="just">
              <a:buNone/>
            </a:pPr>
            <a:r>
              <a:rPr lang="fr-FR" dirty="0"/>
              <a:t>Très vite, les États dépassent la sphère économique pour mettre en commun une part de leur souveraineté politique : c’est la supranationalité. Les mêmes pays décident de former une association plus aboutie et signent, avec les traités de Rome en </a:t>
            </a:r>
            <a:r>
              <a:rPr lang="fr-FR" dirty="0">
                <a:solidFill>
                  <a:srgbClr val="FFC000"/>
                </a:solidFill>
              </a:rPr>
              <a:t>1957</a:t>
            </a:r>
            <a:r>
              <a:rPr lang="fr-FR" dirty="0"/>
              <a:t>, la création de la CEE (Communauté Économique Européenne). Celle-ci prévoit la mise en place d’institutions communes et d’un marché commun.</a:t>
            </a:r>
          </a:p>
        </p:txBody>
      </p:sp>
      <p:sp>
        <p:nvSpPr>
          <p:cNvPr id="4" name="ZoneTexte 3"/>
          <p:cNvSpPr txBox="1"/>
          <p:nvPr/>
        </p:nvSpPr>
        <p:spPr>
          <a:xfrm>
            <a:off x="377189" y="3738940"/>
            <a:ext cx="6386468" cy="2695097"/>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solidFill>
                  <a:srgbClr val="FFFFFF"/>
                </a:solidFill>
              </a:rPr>
              <a:t>Depuis les premières idées d’association entre les pays d’Europe, deux grands projets s’opposent :</a:t>
            </a:r>
          </a:p>
          <a:p>
            <a:pPr lvl="0" algn="just" defTabSz="914400">
              <a:lnSpc>
                <a:spcPct val="90000"/>
              </a:lnSpc>
              <a:spcBef>
                <a:spcPts val="1200"/>
              </a:spcBef>
              <a:spcAft>
                <a:spcPts val="200"/>
              </a:spcAft>
              <a:buClr>
                <a:srgbClr val="FFFFFF"/>
              </a:buClr>
            </a:pPr>
            <a:r>
              <a:rPr lang="fr-FR" i="1" dirty="0">
                <a:solidFill>
                  <a:srgbClr val="FFFFFF"/>
                </a:solidFill>
              </a:rPr>
              <a:t>-Les fédéralistes visent la création d’un État européen (les « États-Unis d’Europe »), avec un gouvernement commun. Les États transfèrent leur capacité de décision dans certains domaines. C’est ce qu’on appelle un État supranational ou une fédération.</a:t>
            </a:r>
          </a:p>
          <a:p>
            <a:pPr lvl="0" algn="just" defTabSz="914400">
              <a:lnSpc>
                <a:spcPct val="90000"/>
              </a:lnSpc>
              <a:spcBef>
                <a:spcPts val="1200"/>
              </a:spcBef>
              <a:spcAft>
                <a:spcPts val="200"/>
              </a:spcAft>
              <a:buClr>
                <a:srgbClr val="FFFFFF"/>
              </a:buClr>
            </a:pPr>
            <a:r>
              <a:rPr lang="fr-FR" i="1" dirty="0">
                <a:solidFill>
                  <a:srgbClr val="FFFFFF"/>
                </a:solidFill>
              </a:rPr>
              <a:t>- Les souverainistes cherchent uniquement à renforcer la coopération entre des gouvernements qui gardent leur souveraineté, c’est-à-dire leur capacité de décision.</a:t>
            </a:r>
          </a:p>
        </p:txBody>
      </p:sp>
      <p:sp>
        <p:nvSpPr>
          <p:cNvPr id="6" name="Rectangle : coins arrondis 5"/>
          <p:cNvSpPr/>
          <p:nvPr/>
        </p:nvSpPr>
        <p:spPr>
          <a:xfrm>
            <a:off x="4194810" y="1587123"/>
            <a:ext cx="2964589" cy="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L’idée et le projet européen</a:t>
            </a:r>
          </a:p>
        </p:txBody>
      </p:sp>
      <p:pic>
        <p:nvPicPr>
          <p:cNvPr id="5" name="Image 4"/>
          <p:cNvPicPr>
            <a:picLocks noChangeAspect="1"/>
          </p:cNvPicPr>
          <p:nvPr/>
        </p:nvPicPr>
        <p:blipFill>
          <a:blip r:embed="rId2"/>
          <a:stretch>
            <a:fillRect/>
          </a:stretch>
        </p:blipFill>
        <p:spPr>
          <a:xfrm>
            <a:off x="7828594" y="3564276"/>
            <a:ext cx="2447520" cy="3119060"/>
          </a:xfrm>
          <a:prstGeom prst="rect">
            <a:avLst/>
          </a:prstGeom>
        </p:spPr>
      </p:pic>
    </p:spTree>
    <p:extLst>
      <p:ext uri="{BB962C8B-B14F-4D97-AF65-F5344CB8AC3E}">
        <p14:creationId xmlns:p14="http://schemas.microsoft.com/office/powerpoint/2010/main" val="41000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l’idée à la concrétisation d’une association entre les pays d’Europe</a:t>
            </a:r>
          </a:p>
        </p:txBody>
      </p:sp>
      <p:sp>
        <p:nvSpPr>
          <p:cNvPr id="3" name="Espace réservé du contenu 2"/>
          <p:cNvSpPr>
            <a:spLocks noGrp="1"/>
          </p:cNvSpPr>
          <p:nvPr>
            <p:ph idx="1"/>
          </p:nvPr>
        </p:nvSpPr>
        <p:spPr>
          <a:xfrm>
            <a:off x="377190" y="1882775"/>
            <a:ext cx="11361420" cy="1797685"/>
          </a:xfrm>
        </p:spPr>
        <p:txBody>
          <a:bodyPr>
            <a:normAutofit fontScale="92500"/>
          </a:bodyPr>
          <a:lstStyle/>
          <a:p>
            <a:pPr marL="0" indent="0" algn="just">
              <a:buNone/>
            </a:pPr>
            <a:r>
              <a:rPr lang="fr-FR" dirty="0"/>
              <a:t>Une nouvelle situation en Europe, à la fin de la guerre froide, permet l’arrivée de nouveaux états membres. Certains pays rejoignent la CEE pendant la Guerre : le Royaume-Uni en 1973, la Grèce en 1981, l’Espagne et le Portugal en 1986. D’autres étaient restés neutres pendant la guerre froide. Des pays scandinaves ou ceux qui appartenaient au bloc soviétique cherchent désormais à participer à la construction européenne : Autriche, Suède, Finlande en 1995, Allemagne réunifiée, dix pays d’Europe centrale et orientale en 2004 et 2007, Croatie en 2013. On appelle cette dynamique l’élargissement.</a:t>
            </a:r>
          </a:p>
        </p:txBody>
      </p:sp>
      <p:sp>
        <p:nvSpPr>
          <p:cNvPr id="4" name="ZoneTexte 3"/>
          <p:cNvSpPr txBox="1"/>
          <p:nvPr/>
        </p:nvSpPr>
        <p:spPr>
          <a:xfrm>
            <a:off x="377190" y="4070410"/>
            <a:ext cx="5372100" cy="1588127"/>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solidFill>
                  <a:srgbClr val="FFFFFF"/>
                </a:solidFill>
              </a:rPr>
              <a:t>Pendant la guerre froide, le continent européen était divisé en deux, séparé par le « rideau de fer ». L’Europe de l’Est appartenait au bloc soviétique et l’Europe de l’Ouest, au bloc occidental. En 1989, la chute du mur de Berlin, puis la dissolution de l’URSS, marque la fin de cette division. </a:t>
            </a:r>
          </a:p>
        </p:txBody>
      </p:sp>
      <p:sp>
        <p:nvSpPr>
          <p:cNvPr id="6" name="Rectangle : coins arrondis 5"/>
          <p:cNvSpPr/>
          <p:nvPr/>
        </p:nvSpPr>
        <p:spPr>
          <a:xfrm>
            <a:off x="4015014" y="1537096"/>
            <a:ext cx="4005761" cy="29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L’évolution de la question européenne</a:t>
            </a:r>
          </a:p>
        </p:txBody>
      </p:sp>
      <p:pic>
        <p:nvPicPr>
          <p:cNvPr id="1026" name="Picture 2" descr="https://upload.wikimedia.org/wikipedia/commons/thumb/b/bd/European_Union_History.svg/440px-European_Union_Histor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320" y="3701831"/>
            <a:ext cx="5193030" cy="315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l’idée à la concrétisation d’une association entre les pays d’Europe</a:t>
            </a:r>
          </a:p>
        </p:txBody>
      </p:sp>
      <p:sp>
        <p:nvSpPr>
          <p:cNvPr id="3" name="Espace réservé du contenu 2"/>
          <p:cNvSpPr>
            <a:spLocks noGrp="1"/>
          </p:cNvSpPr>
          <p:nvPr>
            <p:ph idx="1"/>
          </p:nvPr>
        </p:nvSpPr>
        <p:spPr>
          <a:xfrm>
            <a:off x="377190" y="1882775"/>
            <a:ext cx="11361420" cy="1797685"/>
          </a:xfrm>
        </p:spPr>
        <p:txBody>
          <a:bodyPr>
            <a:normAutofit lnSpcReduction="10000"/>
          </a:bodyPr>
          <a:lstStyle/>
          <a:p>
            <a:pPr marL="0" indent="0" algn="just">
              <a:buNone/>
            </a:pPr>
            <a:r>
              <a:rPr lang="fr-FR" dirty="0"/>
              <a:t>Les années 1980-1990 marquent une volonté d’approfondissement des relations entre les états membres. En </a:t>
            </a:r>
            <a:r>
              <a:rPr lang="fr-FR" dirty="0">
                <a:solidFill>
                  <a:srgbClr val="FFC000"/>
                </a:solidFill>
              </a:rPr>
              <a:t>1985</a:t>
            </a:r>
            <a:r>
              <a:rPr lang="fr-FR" dirty="0"/>
              <a:t> est instauré l’espace Schengen qui assure la liberté de circulation dans ses frontières. Sur le plan politique, une avancée notable est réalisée avec la création d’une citoyenneté européenne. La coopération policière et judiciaire est renforcée, pour résoudre les problèmes liés à la libre circulation des personnes. Sur le plan économique, c’est la mise en place d’une monnaie commune, l’euro, en </a:t>
            </a:r>
            <a:r>
              <a:rPr lang="fr-FR" dirty="0">
                <a:solidFill>
                  <a:srgbClr val="FFC000"/>
                </a:solidFill>
              </a:rPr>
              <a:t>2002</a:t>
            </a:r>
            <a:r>
              <a:rPr lang="fr-FR" dirty="0"/>
              <a:t>. </a:t>
            </a:r>
          </a:p>
        </p:txBody>
      </p:sp>
      <p:sp>
        <p:nvSpPr>
          <p:cNvPr id="4" name="ZoneTexte 3"/>
          <p:cNvSpPr txBox="1"/>
          <p:nvPr/>
        </p:nvSpPr>
        <p:spPr>
          <a:xfrm>
            <a:off x="377190" y="3906202"/>
            <a:ext cx="5680710" cy="2515560"/>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t>Le traité de Maastricht, en 1992, fixe de nombreuses règles pour le fonctionnement de l’Union Européenne, qui remplace dès lors la CEE.</a:t>
            </a:r>
          </a:p>
          <a:p>
            <a:pPr lvl="0" algn="just" defTabSz="914400">
              <a:lnSpc>
                <a:spcPct val="90000"/>
              </a:lnSpc>
              <a:spcBef>
                <a:spcPts val="1200"/>
              </a:spcBef>
              <a:spcAft>
                <a:spcPts val="200"/>
              </a:spcAft>
              <a:buClr>
                <a:srgbClr val="FFFFFF"/>
              </a:buClr>
            </a:pPr>
            <a:r>
              <a:rPr lang="fr-FR" i="1" dirty="0"/>
              <a:t>Ces critères sont aujourd’hui à l’origine de nombreuses tensions, et le traité de Maastricht parfois perçu comme le symbole d’une Union Européenne coupée des réalités. La situation a beaucoup changé en 25 ans, et les règles de 1992 ne doivent pas être celles de 2017, estiment ses détracteurs.</a:t>
            </a:r>
            <a:br>
              <a:rPr lang="fr-FR" dirty="0"/>
            </a:br>
            <a:endParaRPr lang="fr-FR" i="1" dirty="0">
              <a:solidFill>
                <a:srgbClr val="FFFFFF"/>
              </a:solidFill>
            </a:endParaRPr>
          </a:p>
        </p:txBody>
      </p:sp>
      <p:sp>
        <p:nvSpPr>
          <p:cNvPr id="6" name="Rectangle : coins arrondis 5"/>
          <p:cNvSpPr/>
          <p:nvPr/>
        </p:nvSpPr>
        <p:spPr>
          <a:xfrm>
            <a:off x="4015014" y="1537096"/>
            <a:ext cx="4005761" cy="29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L’évolution de la question européenne</a:t>
            </a:r>
          </a:p>
        </p:txBody>
      </p:sp>
      <p:pic>
        <p:nvPicPr>
          <p:cNvPr id="5" name="Image 4"/>
          <p:cNvPicPr>
            <a:picLocks noChangeAspect="1"/>
          </p:cNvPicPr>
          <p:nvPr/>
        </p:nvPicPr>
        <p:blipFill>
          <a:blip r:embed="rId2"/>
          <a:stretch>
            <a:fillRect/>
          </a:stretch>
        </p:blipFill>
        <p:spPr>
          <a:xfrm>
            <a:off x="6890657" y="3680460"/>
            <a:ext cx="3842113" cy="2862374"/>
          </a:xfrm>
          <a:prstGeom prst="rect">
            <a:avLst/>
          </a:prstGeom>
        </p:spPr>
      </p:pic>
    </p:spTree>
    <p:extLst>
      <p:ext uri="{BB962C8B-B14F-4D97-AF65-F5344CB8AC3E}">
        <p14:creationId xmlns:p14="http://schemas.microsoft.com/office/powerpoint/2010/main" val="76560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l’idée à la concrétisation d’une association entre les pays d’Europe</a:t>
            </a:r>
          </a:p>
        </p:txBody>
      </p:sp>
      <p:sp>
        <p:nvSpPr>
          <p:cNvPr id="3" name="Espace réservé du contenu 2"/>
          <p:cNvSpPr>
            <a:spLocks noGrp="1"/>
          </p:cNvSpPr>
          <p:nvPr>
            <p:ph idx="1"/>
          </p:nvPr>
        </p:nvSpPr>
        <p:spPr>
          <a:xfrm>
            <a:off x="377190" y="1882775"/>
            <a:ext cx="11361420" cy="1797685"/>
          </a:xfrm>
        </p:spPr>
        <p:txBody>
          <a:bodyPr>
            <a:normAutofit lnSpcReduction="10000"/>
          </a:bodyPr>
          <a:lstStyle/>
          <a:p>
            <a:pPr marL="0" indent="0" algn="just">
              <a:buNone/>
            </a:pPr>
            <a:r>
              <a:rPr lang="fr-FR" dirty="0"/>
              <a:t>La France et l’Allemagne ont été au cœur des conflits qui ont agité l’Europe au XIXe et au XXe siècle. Pourtant, depuis 1945, ce sont ces deux pays qui jouent un rôle déterminant dans la construction européenne. L’autre grande puissance du continent, la Grande-Bretagne, est depuis le début davantage tournée vers les États-Unis et plutôt hostile à une coopération politique poussée entre pays européens. Ce « couple franco-allemand » a été incarné successivement par Charles de Gaulle et Konrad Adenauer puis par Helmut Kohl et François Mitterrand.</a:t>
            </a:r>
          </a:p>
        </p:txBody>
      </p:sp>
      <p:sp>
        <p:nvSpPr>
          <p:cNvPr id="4" name="ZoneTexte 3"/>
          <p:cNvSpPr txBox="1"/>
          <p:nvPr/>
        </p:nvSpPr>
        <p:spPr>
          <a:xfrm>
            <a:off x="377190" y="3680460"/>
            <a:ext cx="6572250" cy="3054169"/>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solidFill>
                  <a:srgbClr val="FFFFFF"/>
                </a:solidFill>
              </a:rPr>
              <a:t>H. Kohl et F. Mitterrand avaient de nombreuses divergences politiques, mais ils ont joué un rôle décisif pour l’Union Européenne. Leur collaboration a été symboliquement actée par leur poignée de main lors de la commémoration de la bataille de Verdun en 1984, mais s’est surtout traduite par des réalisations concrètes :</a:t>
            </a:r>
          </a:p>
          <a:p>
            <a:pPr lvl="0" algn="just" defTabSz="914400">
              <a:lnSpc>
                <a:spcPct val="90000"/>
              </a:lnSpc>
              <a:spcBef>
                <a:spcPts val="1200"/>
              </a:spcBef>
              <a:spcAft>
                <a:spcPts val="200"/>
              </a:spcAft>
              <a:buClr>
                <a:srgbClr val="FFFFFF"/>
              </a:buClr>
            </a:pPr>
            <a:r>
              <a:rPr lang="fr-FR" i="1" dirty="0">
                <a:solidFill>
                  <a:srgbClr val="FFFFFF"/>
                </a:solidFill>
              </a:rPr>
              <a:t>- Développement de diplômes franco-allemands (1986)</a:t>
            </a:r>
          </a:p>
          <a:p>
            <a:pPr lvl="0" algn="just" defTabSz="914400">
              <a:lnSpc>
                <a:spcPct val="90000"/>
              </a:lnSpc>
              <a:spcBef>
                <a:spcPts val="1200"/>
              </a:spcBef>
              <a:spcAft>
                <a:spcPts val="200"/>
              </a:spcAft>
              <a:buClr>
                <a:srgbClr val="FFFFFF"/>
              </a:buClr>
            </a:pPr>
            <a:r>
              <a:rPr lang="fr-FR" i="1" dirty="0">
                <a:solidFill>
                  <a:srgbClr val="FFFFFF"/>
                </a:solidFill>
              </a:rPr>
              <a:t>- Création et lancement d’Arte (entre 1988 et1992)</a:t>
            </a:r>
          </a:p>
          <a:p>
            <a:pPr marL="285750" lvl="0" indent="-285750" algn="just" defTabSz="914400">
              <a:lnSpc>
                <a:spcPct val="90000"/>
              </a:lnSpc>
              <a:spcBef>
                <a:spcPts val="1200"/>
              </a:spcBef>
              <a:spcAft>
                <a:spcPts val="200"/>
              </a:spcAft>
              <a:buClr>
                <a:srgbClr val="FFFFFF"/>
              </a:buClr>
              <a:buFontTx/>
              <a:buChar char="-"/>
            </a:pPr>
            <a:r>
              <a:rPr lang="fr-FR" i="1" dirty="0">
                <a:solidFill>
                  <a:srgbClr val="FFFFFF"/>
                </a:solidFill>
              </a:rPr>
              <a:t>Intensification de la coopération militaire franco-allemande (1987)</a:t>
            </a:r>
          </a:p>
          <a:p>
            <a:pPr lvl="0" algn="just" defTabSz="914400">
              <a:lnSpc>
                <a:spcPct val="90000"/>
              </a:lnSpc>
              <a:spcBef>
                <a:spcPts val="1200"/>
              </a:spcBef>
              <a:spcAft>
                <a:spcPts val="200"/>
              </a:spcAft>
              <a:buClr>
                <a:srgbClr val="FFFFFF"/>
              </a:buClr>
            </a:pPr>
            <a:r>
              <a:rPr lang="fr-FR" i="1" dirty="0">
                <a:solidFill>
                  <a:srgbClr val="FFFFFF"/>
                </a:solidFill>
              </a:rPr>
              <a:t>Ils sont directement à l’origine du traité de Maastricht en 1992.</a:t>
            </a:r>
          </a:p>
        </p:txBody>
      </p:sp>
      <p:sp>
        <p:nvSpPr>
          <p:cNvPr id="6" name="Rectangle : coins arrondis 5"/>
          <p:cNvSpPr/>
          <p:nvPr/>
        </p:nvSpPr>
        <p:spPr>
          <a:xfrm>
            <a:off x="4015014" y="1537096"/>
            <a:ext cx="4005761" cy="29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L’évolution de la question européenne</a:t>
            </a:r>
          </a:p>
        </p:txBody>
      </p:sp>
      <p:pic>
        <p:nvPicPr>
          <p:cNvPr id="7" name="Image 6"/>
          <p:cNvPicPr>
            <a:picLocks noChangeAspect="1"/>
          </p:cNvPicPr>
          <p:nvPr/>
        </p:nvPicPr>
        <p:blipFill>
          <a:blip r:embed="rId2"/>
          <a:stretch>
            <a:fillRect/>
          </a:stretch>
        </p:blipFill>
        <p:spPr>
          <a:xfrm>
            <a:off x="7090682" y="3808747"/>
            <a:ext cx="4818017" cy="2708058"/>
          </a:xfrm>
          <a:prstGeom prst="rect">
            <a:avLst/>
          </a:prstGeom>
        </p:spPr>
      </p:pic>
    </p:spTree>
    <p:extLst>
      <p:ext uri="{BB962C8B-B14F-4D97-AF65-F5344CB8AC3E}">
        <p14:creationId xmlns:p14="http://schemas.microsoft.com/office/powerpoint/2010/main" val="100172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l’idée à la concrétisation d’une association entre les pays d’Europe</a:t>
            </a:r>
          </a:p>
        </p:txBody>
      </p:sp>
      <p:sp>
        <p:nvSpPr>
          <p:cNvPr id="3" name="Espace réservé du contenu 2"/>
          <p:cNvSpPr>
            <a:spLocks noGrp="1"/>
          </p:cNvSpPr>
          <p:nvPr>
            <p:ph idx="1"/>
          </p:nvPr>
        </p:nvSpPr>
        <p:spPr>
          <a:xfrm>
            <a:off x="377190" y="1882775"/>
            <a:ext cx="11361420" cy="2504251"/>
          </a:xfrm>
        </p:spPr>
        <p:txBody>
          <a:bodyPr>
            <a:normAutofit fontScale="92500" lnSpcReduction="20000"/>
          </a:bodyPr>
          <a:lstStyle/>
          <a:p>
            <a:pPr marL="0" indent="0" algn="just">
              <a:buNone/>
            </a:pPr>
            <a:r>
              <a:rPr lang="fr-FR" dirty="0"/>
              <a:t>Les principales institutions européennes : </a:t>
            </a:r>
          </a:p>
          <a:p>
            <a:pPr algn="just">
              <a:buFontTx/>
              <a:buChar char="-"/>
            </a:pPr>
            <a:r>
              <a:rPr lang="fr-FR" dirty="0"/>
              <a:t>Le Conseil européen (Bruxelles) est la réunion des chefs d’États ou de gouvernements des pays membres. C’est un véritable centre de décision politique, qui définit les orientations générales et les priorités.</a:t>
            </a:r>
          </a:p>
          <a:p>
            <a:pPr algn="just">
              <a:buFontTx/>
              <a:buChar char="-"/>
            </a:pPr>
            <a:r>
              <a:rPr lang="fr-FR" dirty="0"/>
              <a:t>La Commission européenne (Bruxelles) peut proposer les lois votées au Parlement. Elle est la gardienne des traités et détient le pouvoir d’exécution du budget et des politiques communes.</a:t>
            </a:r>
          </a:p>
          <a:p>
            <a:pPr algn="just">
              <a:buFontTx/>
              <a:buChar char="-"/>
            </a:pPr>
            <a:r>
              <a:rPr lang="fr-FR" dirty="0"/>
              <a:t>Le Parlement Européen (Strasbourg) est élu au suffrage universel direct dans tous les pays d’UE. Les décisions du Parlement européen priment sur le droit des États membres. Il a un rôle budgétaire et de contrôle de l’exécutif.</a:t>
            </a:r>
          </a:p>
        </p:txBody>
      </p:sp>
      <p:sp>
        <p:nvSpPr>
          <p:cNvPr id="4" name="ZoneTexte 3"/>
          <p:cNvSpPr txBox="1"/>
          <p:nvPr/>
        </p:nvSpPr>
        <p:spPr>
          <a:xfrm>
            <a:off x="582930" y="4521976"/>
            <a:ext cx="5029200" cy="2764859"/>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Depuis la fin de la guerre froide, les États européens souhaitent renforcer leur coopération militaire. Mais ils ne parviennent pas à s’accorder sur les objectifs et les attitudes en cas de conflit. En 2009, l’UE met en place un Haut Représentant chargé d’une fonction diplomatique au nom de l’UE. L’objectif est de démontrer les capacités de l’Europe à s’imposer comme un acteur mondial.</a:t>
            </a:r>
          </a:p>
          <a:p>
            <a:pPr lvl="0" algn="just" defTabSz="914400">
              <a:lnSpc>
                <a:spcPct val="90000"/>
              </a:lnSpc>
              <a:spcBef>
                <a:spcPts val="1200"/>
              </a:spcBef>
              <a:spcAft>
                <a:spcPts val="200"/>
              </a:spcAft>
              <a:buClr>
                <a:srgbClr val="FFFFFF"/>
              </a:buClr>
            </a:pPr>
            <a:r>
              <a:rPr lang="fr-FR" i="1" dirty="0"/>
              <a:t>.</a:t>
            </a:r>
            <a:br>
              <a:rPr lang="fr-FR" dirty="0"/>
            </a:br>
            <a:endParaRPr lang="fr-FR" i="1" dirty="0">
              <a:solidFill>
                <a:srgbClr val="FFFFFF"/>
              </a:solidFill>
            </a:endParaRPr>
          </a:p>
        </p:txBody>
      </p:sp>
      <p:sp>
        <p:nvSpPr>
          <p:cNvPr id="6" name="Rectangle : coins arrondis 5"/>
          <p:cNvSpPr/>
          <p:nvPr/>
        </p:nvSpPr>
        <p:spPr>
          <a:xfrm>
            <a:off x="3663315" y="1509207"/>
            <a:ext cx="4789170" cy="29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réalisations de la construction européenne</a:t>
            </a:r>
          </a:p>
        </p:txBody>
      </p:sp>
      <p:pic>
        <p:nvPicPr>
          <p:cNvPr id="7" name="Image 6"/>
          <p:cNvPicPr>
            <a:picLocks noChangeAspect="1"/>
          </p:cNvPicPr>
          <p:nvPr/>
        </p:nvPicPr>
        <p:blipFill>
          <a:blip r:embed="rId2"/>
          <a:stretch>
            <a:fillRect/>
          </a:stretch>
        </p:blipFill>
        <p:spPr>
          <a:xfrm>
            <a:off x="6829667" y="4087132"/>
            <a:ext cx="4908943" cy="2770868"/>
          </a:xfrm>
          <a:prstGeom prst="rect">
            <a:avLst/>
          </a:prstGeom>
        </p:spPr>
      </p:pic>
    </p:spTree>
    <p:extLst>
      <p:ext uri="{BB962C8B-B14F-4D97-AF65-F5344CB8AC3E}">
        <p14:creationId xmlns:p14="http://schemas.microsoft.com/office/powerpoint/2010/main" val="315835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De l’idée à la concrétisation d’une association entre les pays d’Europe</a:t>
            </a:r>
          </a:p>
        </p:txBody>
      </p:sp>
      <p:sp>
        <p:nvSpPr>
          <p:cNvPr id="3" name="Espace réservé du contenu 2"/>
          <p:cNvSpPr>
            <a:spLocks noGrp="1"/>
          </p:cNvSpPr>
          <p:nvPr>
            <p:ph idx="1"/>
          </p:nvPr>
        </p:nvSpPr>
        <p:spPr>
          <a:xfrm>
            <a:off x="377190" y="1882775"/>
            <a:ext cx="11361420" cy="2504251"/>
          </a:xfrm>
        </p:spPr>
        <p:txBody>
          <a:bodyPr>
            <a:normAutofit/>
          </a:bodyPr>
          <a:lstStyle/>
          <a:p>
            <a:pPr marL="0" indent="0" algn="just">
              <a:buNone/>
            </a:pPr>
            <a:r>
              <a:rPr lang="fr-FR" dirty="0"/>
              <a:t>La construction européenne a permis la mise en place d’un marché commun : il n’y a plus de frontières économiques entre les pays de l’UE : les marchandises et les capitaux peuvent circuler librement (sans droits de douane). Cela permet de faciliter et d’intensifier les relations commerciales entre les pays. </a:t>
            </a:r>
          </a:p>
          <a:p>
            <a:pPr marL="0" indent="0" algn="just">
              <a:buNone/>
            </a:pPr>
            <a:endParaRPr lang="fr-FR" dirty="0"/>
          </a:p>
        </p:txBody>
      </p:sp>
      <p:sp>
        <p:nvSpPr>
          <p:cNvPr id="4" name="ZoneTexte 3"/>
          <p:cNvSpPr txBox="1"/>
          <p:nvPr/>
        </p:nvSpPr>
        <p:spPr>
          <a:xfrm>
            <a:off x="240030" y="3561949"/>
            <a:ext cx="6080760" cy="4121128"/>
          </a:xfrm>
          <a:prstGeom prst="rect">
            <a:avLst/>
          </a:prstGeom>
          <a:noFill/>
        </p:spPr>
        <p:txBody>
          <a:bodyPr wrap="square" rtlCol="0">
            <a:spAutoFit/>
          </a:bodyPr>
          <a:lstStyle/>
          <a:p>
            <a:pPr lvl="0" algn="just" defTabSz="914400">
              <a:lnSpc>
                <a:spcPct val="90000"/>
              </a:lnSpc>
              <a:spcBef>
                <a:spcPts val="1200"/>
              </a:spcBef>
              <a:spcAft>
                <a:spcPts val="200"/>
              </a:spcAft>
              <a:buClr>
                <a:srgbClr val="FFFFFF"/>
              </a:buClr>
            </a:pPr>
            <a:r>
              <a:rPr lang="fr-FR" i="1" dirty="0"/>
              <a:t>La construction européenne a surtout été efficace dans le domaine économique. La coopération politique est rendue complexe par les débats sur la nature du projet et les désaccords entre les pays. Néanmoins, le projet européen est unique au monde. Fondé sur un espoir de paix, il rassemble aujourd’hui presque tous les pays de l’Europe et les unit par des liens qui n’existent nulle part ailleurs dans le monde</a:t>
            </a:r>
          </a:p>
          <a:p>
            <a:pPr lvl="0" algn="just" defTabSz="914400">
              <a:lnSpc>
                <a:spcPct val="90000"/>
              </a:lnSpc>
              <a:spcBef>
                <a:spcPts val="1200"/>
              </a:spcBef>
              <a:spcAft>
                <a:spcPts val="200"/>
              </a:spcAft>
              <a:buClr>
                <a:srgbClr val="FFFFFF"/>
              </a:buClr>
            </a:pPr>
            <a:r>
              <a:rPr lang="fr-FR" i="1" dirty="0"/>
              <a:t>La construction européenne joue aussi un rôle dans la culture et la formation. Des programmes universitaires, comme Erasmus, permettent aux étudiants européens de faire un semestre de leur cursus dans un autre pays de l’UE.</a:t>
            </a:r>
          </a:p>
          <a:p>
            <a:pPr lvl="0" algn="just" defTabSz="914400">
              <a:lnSpc>
                <a:spcPct val="90000"/>
              </a:lnSpc>
              <a:spcBef>
                <a:spcPts val="1200"/>
              </a:spcBef>
              <a:spcAft>
                <a:spcPts val="200"/>
              </a:spcAft>
              <a:buClr>
                <a:srgbClr val="FFFFFF"/>
              </a:buClr>
            </a:pPr>
            <a:endParaRPr lang="fr-FR" i="1" dirty="0"/>
          </a:p>
          <a:p>
            <a:pPr lvl="0" algn="just" defTabSz="914400">
              <a:lnSpc>
                <a:spcPct val="90000"/>
              </a:lnSpc>
              <a:spcBef>
                <a:spcPts val="1200"/>
              </a:spcBef>
              <a:spcAft>
                <a:spcPts val="200"/>
              </a:spcAft>
              <a:buClr>
                <a:srgbClr val="FFFFFF"/>
              </a:buClr>
            </a:pPr>
            <a:br>
              <a:rPr lang="fr-FR" dirty="0"/>
            </a:br>
            <a:endParaRPr lang="fr-FR" i="1" dirty="0">
              <a:solidFill>
                <a:srgbClr val="FFFFFF"/>
              </a:solidFill>
            </a:endParaRPr>
          </a:p>
        </p:txBody>
      </p:sp>
      <p:sp>
        <p:nvSpPr>
          <p:cNvPr id="6" name="Rectangle : coins arrondis 5"/>
          <p:cNvSpPr/>
          <p:nvPr/>
        </p:nvSpPr>
        <p:spPr>
          <a:xfrm>
            <a:off x="3663315" y="1587123"/>
            <a:ext cx="4789170" cy="29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réalisations de la construction européenne</a:t>
            </a:r>
          </a:p>
        </p:txBody>
      </p:sp>
      <p:pic>
        <p:nvPicPr>
          <p:cNvPr id="8" name="Image 7"/>
          <p:cNvPicPr>
            <a:picLocks noChangeAspect="1"/>
          </p:cNvPicPr>
          <p:nvPr/>
        </p:nvPicPr>
        <p:blipFill>
          <a:blip r:embed="rId2"/>
          <a:stretch>
            <a:fillRect/>
          </a:stretch>
        </p:blipFill>
        <p:spPr>
          <a:xfrm>
            <a:off x="6937828" y="3561949"/>
            <a:ext cx="4688116" cy="2570902"/>
          </a:xfrm>
          <a:prstGeom prst="rect">
            <a:avLst/>
          </a:prstGeom>
        </p:spPr>
      </p:pic>
    </p:spTree>
    <p:extLst>
      <p:ext uri="{BB962C8B-B14F-4D97-AF65-F5344CB8AC3E}">
        <p14:creationId xmlns:p14="http://schemas.microsoft.com/office/powerpoint/2010/main" val="499139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À bandes">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 de couleurs</Template>
  <TotalTime>137</TotalTime>
  <Words>1666</Words>
  <Application>Microsoft Office PowerPoint</Application>
  <PresentationFormat>Grand écran</PresentationFormat>
  <Paragraphs>82</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Corbel</vt:lpstr>
      <vt:lpstr>Wingdings</vt:lpstr>
      <vt:lpstr>À bandes</vt:lpstr>
      <vt:lpstr>Présentation PowerPoint</vt:lpstr>
      <vt:lpstr>De l’idée à la concrétisation d’une association entre les pays d’Europe</vt:lpstr>
      <vt:lpstr>De l’idée à la concrétisation d’une association entre les pays d’Europe</vt:lpstr>
      <vt:lpstr>De l’idée à la concrétisation d’une association entre les pays d’Europe</vt:lpstr>
      <vt:lpstr>De l’idée à la concrétisation d’une association entre les pays d’Europe</vt:lpstr>
      <vt:lpstr>De l’idée à la concrétisation d’une association entre les pays d’Europe</vt:lpstr>
      <vt:lpstr>De l’idée à la concrétisation d’une association entre les pays d’Europe</vt:lpstr>
      <vt:lpstr>De l’idée à la concrétisation d’une association entre les pays d’Europe</vt:lpstr>
      <vt:lpstr>De l’idée à la concrétisation d’une association entre les pays d’Europe</vt:lpstr>
      <vt:lpstr>RESSOURCES EN LIGNE</vt:lpstr>
      <vt:lpstr>Termes, NOMS, DATES à connaître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cadet</dc:creator>
  <cp:lastModifiedBy>romain cadet</cp:lastModifiedBy>
  <cp:revision>19</cp:revision>
  <dcterms:created xsi:type="dcterms:W3CDTF">2017-04-13T12:53:22Z</dcterms:created>
  <dcterms:modified xsi:type="dcterms:W3CDTF">2017-04-13T15:10:51Z</dcterms:modified>
</cp:coreProperties>
</file>