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2" r:id="rId6"/>
    <p:sldId id="263" r:id="rId7"/>
    <p:sldId id="264" r:id="rId8"/>
    <p:sldId id="265" r:id="rId9"/>
    <p:sldId id="266" r:id="rId10"/>
    <p:sldId id="267" r:id="rId11"/>
    <p:sldId id="269" r:id="rId12"/>
    <p:sldId id="270" r:id="rId13"/>
    <p:sldId id="271" r:id="rId14"/>
    <p:sldId id="257" r:id="rId15"/>
    <p:sldId id="27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4660"/>
  </p:normalViewPr>
  <p:slideViewPr>
    <p:cSldViewPr snapToGrid="0">
      <p:cViewPr varScale="1">
        <p:scale>
          <a:sx n="84" d="100"/>
          <a:sy n="84" d="100"/>
        </p:scale>
        <p:origin x="126"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fr-FR"/>
              <a:t>Modifiez le style du titre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971A9359-5E33-4394-877A-9791CD36D1E5}" type="datetimeFigureOut">
              <a:rPr lang="fr-FR" smtClean="0"/>
              <a:t>12/04/2017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900F0A2-35E4-404F-B765-A0D734115BBF}" type="slidenum">
              <a:rPr lang="fr-FR" smtClean="0"/>
              <a:t>‹N°›</a:t>
            </a:fld>
            <a:endParaRPr lang="fr-FR"/>
          </a:p>
        </p:txBody>
      </p:sp>
    </p:spTree>
    <p:extLst>
      <p:ext uri="{BB962C8B-B14F-4D97-AF65-F5344CB8AC3E}">
        <p14:creationId xmlns:p14="http://schemas.microsoft.com/office/powerpoint/2010/main" val="1059598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1A9359-5E33-4394-877A-9791CD36D1E5}" type="datetimeFigureOut">
              <a:rPr lang="fr-FR" smtClean="0"/>
              <a:t>12/04/2017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900F0A2-35E4-404F-B765-A0D734115BBF}" type="slidenum">
              <a:rPr lang="fr-FR" smtClean="0"/>
              <a:t>‹N°›</a:t>
            </a:fld>
            <a:endParaRPr lang="fr-FR"/>
          </a:p>
        </p:txBody>
      </p:sp>
    </p:spTree>
    <p:extLst>
      <p:ext uri="{BB962C8B-B14F-4D97-AF65-F5344CB8AC3E}">
        <p14:creationId xmlns:p14="http://schemas.microsoft.com/office/powerpoint/2010/main" val="1544846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71A9359-5E33-4394-877A-9791CD36D1E5}" type="datetimeFigureOut">
              <a:rPr lang="fr-FR" smtClean="0"/>
              <a:t>12/04/2017</a:t>
            </a:fld>
            <a:endParaRPr lang="fr-FR"/>
          </a:p>
        </p:txBody>
      </p:sp>
      <p:sp>
        <p:nvSpPr>
          <p:cNvPr id="5" name="Footer Placeholder 4"/>
          <p:cNvSpPr>
            <a:spLocks noGrp="1"/>
          </p:cNvSpPr>
          <p:nvPr>
            <p:ph type="ftr" sz="quarter" idx="11"/>
          </p:nvPr>
        </p:nvSpPr>
        <p:spPr>
          <a:xfrm>
            <a:off x="3776135" y="6422854"/>
            <a:ext cx="4279669" cy="365125"/>
          </a:xfrm>
        </p:spPr>
        <p:txBody>
          <a:bodyPr/>
          <a:lstStyle/>
          <a:p>
            <a:endParaRPr lang="fr-FR"/>
          </a:p>
        </p:txBody>
      </p:sp>
      <p:sp>
        <p:nvSpPr>
          <p:cNvPr id="6" name="Slide Number Placeholder 5"/>
          <p:cNvSpPr>
            <a:spLocks noGrp="1"/>
          </p:cNvSpPr>
          <p:nvPr>
            <p:ph type="sldNum" sz="quarter" idx="12"/>
          </p:nvPr>
        </p:nvSpPr>
        <p:spPr>
          <a:xfrm>
            <a:off x="8073048" y="6422854"/>
            <a:ext cx="879759" cy="365125"/>
          </a:xfrm>
        </p:spPr>
        <p:txBody>
          <a:bodyPr/>
          <a:lstStyle/>
          <a:p>
            <a:fld id="{E900F0A2-35E4-404F-B765-A0D734115BBF}" type="slidenum">
              <a:rPr lang="fr-FR" smtClean="0"/>
              <a:t>‹N°›</a:t>
            </a:fld>
            <a:endParaRPr lang="fr-FR"/>
          </a:p>
        </p:txBody>
      </p:sp>
    </p:spTree>
    <p:extLst>
      <p:ext uri="{BB962C8B-B14F-4D97-AF65-F5344CB8AC3E}">
        <p14:creationId xmlns:p14="http://schemas.microsoft.com/office/powerpoint/2010/main" val="278405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1A9359-5E33-4394-877A-9791CD36D1E5}" type="datetimeFigureOut">
              <a:rPr lang="fr-FR" smtClean="0"/>
              <a:t>12/04/2017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900F0A2-35E4-404F-B765-A0D734115BBF}" type="slidenum">
              <a:rPr lang="fr-FR" smtClean="0"/>
              <a:t>‹N°›</a:t>
            </a:fld>
            <a:endParaRPr lang="fr-FR"/>
          </a:p>
        </p:txBody>
      </p:sp>
    </p:spTree>
    <p:extLst>
      <p:ext uri="{BB962C8B-B14F-4D97-AF65-F5344CB8AC3E}">
        <p14:creationId xmlns:p14="http://schemas.microsoft.com/office/powerpoint/2010/main" val="13133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lvl1pPr>
              <a:defRPr>
                <a:solidFill>
                  <a:schemeClr val="tx2"/>
                </a:solidFill>
              </a:defRPr>
            </a:lvl1pPr>
          </a:lstStyle>
          <a:p>
            <a:fld id="{971A9359-5E33-4394-877A-9791CD36D1E5}" type="datetimeFigureOut">
              <a:rPr lang="fr-FR" smtClean="0"/>
              <a:t>12/04/2017</a:t>
            </a:fld>
            <a:endParaRPr lang="fr-F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fr-F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900F0A2-35E4-404F-B765-A0D734115BBF}" type="slidenum">
              <a:rPr lang="fr-FR" smtClean="0"/>
              <a:t>‹N°›</a:t>
            </a:fld>
            <a:endParaRPr lang="fr-FR"/>
          </a:p>
        </p:txBody>
      </p:sp>
    </p:spTree>
    <p:extLst>
      <p:ext uri="{BB962C8B-B14F-4D97-AF65-F5344CB8AC3E}">
        <p14:creationId xmlns:p14="http://schemas.microsoft.com/office/powerpoint/2010/main" val="224245478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71A9359-5E33-4394-877A-9791CD36D1E5}" type="datetimeFigureOut">
              <a:rPr lang="fr-FR" smtClean="0"/>
              <a:t>12/04/2017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900F0A2-35E4-404F-B765-A0D734115BBF}" type="slidenum">
              <a:rPr lang="fr-FR" smtClean="0"/>
              <a:t>‹N°›</a:t>
            </a:fld>
            <a:endParaRPr lang="fr-FR"/>
          </a:p>
        </p:txBody>
      </p:sp>
    </p:spTree>
    <p:extLst>
      <p:ext uri="{BB962C8B-B14F-4D97-AF65-F5344CB8AC3E}">
        <p14:creationId xmlns:p14="http://schemas.microsoft.com/office/powerpoint/2010/main" val="4229730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71A9359-5E33-4394-877A-9791CD36D1E5}" type="datetimeFigureOut">
              <a:rPr lang="fr-FR" smtClean="0"/>
              <a:t>12/04/2017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900F0A2-35E4-404F-B765-A0D734115BBF}" type="slidenum">
              <a:rPr lang="fr-FR" smtClean="0"/>
              <a:t>‹N°›</a:t>
            </a:fld>
            <a:endParaRPr lang="fr-FR"/>
          </a:p>
        </p:txBody>
      </p:sp>
    </p:spTree>
    <p:extLst>
      <p:ext uri="{BB962C8B-B14F-4D97-AF65-F5344CB8AC3E}">
        <p14:creationId xmlns:p14="http://schemas.microsoft.com/office/powerpoint/2010/main" val="166363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71A9359-5E33-4394-877A-9791CD36D1E5}" type="datetimeFigureOut">
              <a:rPr lang="fr-FR" smtClean="0"/>
              <a:t>12/04/2017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900F0A2-35E4-404F-B765-A0D734115BBF}" type="slidenum">
              <a:rPr lang="fr-FR" smtClean="0"/>
              <a:t>‹N°›</a:t>
            </a:fld>
            <a:endParaRPr lang="fr-FR"/>
          </a:p>
        </p:txBody>
      </p:sp>
    </p:spTree>
    <p:extLst>
      <p:ext uri="{BB962C8B-B14F-4D97-AF65-F5344CB8AC3E}">
        <p14:creationId xmlns:p14="http://schemas.microsoft.com/office/powerpoint/2010/main" val="219504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A9359-5E33-4394-877A-9791CD36D1E5}" type="datetimeFigureOut">
              <a:rPr lang="fr-FR" smtClean="0"/>
              <a:t>12/04/2017</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900F0A2-35E4-404F-B765-A0D734115BBF}" type="slidenum">
              <a:rPr lang="fr-FR" smtClean="0"/>
              <a:t>‹N°›</a:t>
            </a:fld>
            <a:endParaRPr lang="fr-FR"/>
          </a:p>
        </p:txBody>
      </p:sp>
    </p:spTree>
    <p:extLst>
      <p:ext uri="{BB962C8B-B14F-4D97-AF65-F5344CB8AC3E}">
        <p14:creationId xmlns:p14="http://schemas.microsoft.com/office/powerpoint/2010/main" val="3312061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971A9359-5E33-4394-877A-9791CD36D1E5}" type="datetimeFigureOut">
              <a:rPr lang="fr-FR" smtClean="0"/>
              <a:t>12/04/2017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900F0A2-35E4-404F-B765-A0D734115BBF}" type="slidenum">
              <a:rPr lang="fr-FR" smtClean="0"/>
              <a:t>‹N°›</a:t>
            </a:fld>
            <a:endParaRPr lang="fr-FR"/>
          </a:p>
        </p:txBody>
      </p:sp>
    </p:spTree>
    <p:extLst>
      <p:ext uri="{BB962C8B-B14F-4D97-AF65-F5344CB8AC3E}">
        <p14:creationId xmlns:p14="http://schemas.microsoft.com/office/powerpoint/2010/main" val="206216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971A9359-5E33-4394-877A-9791CD36D1E5}" type="datetimeFigureOut">
              <a:rPr lang="fr-FR" smtClean="0"/>
              <a:t>12/04/2017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900F0A2-35E4-404F-B765-A0D734115BBF}" type="slidenum">
              <a:rPr lang="fr-FR" smtClean="0"/>
              <a:t>‹N°›</a:t>
            </a:fld>
            <a:endParaRPr lang="fr-FR"/>
          </a:p>
        </p:txBody>
      </p:sp>
    </p:spTree>
    <p:extLst>
      <p:ext uri="{BB962C8B-B14F-4D97-AF65-F5344CB8AC3E}">
        <p14:creationId xmlns:p14="http://schemas.microsoft.com/office/powerpoint/2010/main" val="3433816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71A9359-5E33-4394-877A-9791CD36D1E5}" type="datetimeFigureOut">
              <a:rPr lang="fr-FR" smtClean="0"/>
              <a:t>12/04/2017</a:t>
            </a:fld>
            <a:endParaRPr lang="fr-FR"/>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fr-FR"/>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E900F0A2-35E4-404F-B765-A0D734115BBF}" type="slidenum">
              <a:rPr lang="fr-FR" smtClean="0"/>
              <a:t>‹N°›</a:t>
            </a:fld>
            <a:endParaRPr lang="fr-FR"/>
          </a:p>
        </p:txBody>
      </p:sp>
    </p:spTree>
    <p:extLst>
      <p:ext uri="{BB962C8B-B14F-4D97-AF65-F5344CB8AC3E}">
        <p14:creationId xmlns:p14="http://schemas.microsoft.com/office/powerpoint/2010/main" val="21732378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ranceculture.fr/emissions/la-fabrique-de-l-histoire/la-fabrique-de-l-histoire-jeudi-26-mai-2016" TargetMode="External"/><Relationship Id="rId2" Type="http://schemas.openxmlformats.org/officeDocument/2006/relationships/hyperlink" Target="https://www.youtube.com/watch?v=wPcvE-T5U2YTERMES" TargetMode="External"/><Relationship Id="rId1" Type="http://schemas.openxmlformats.org/officeDocument/2006/relationships/slideLayout" Target="../slideLayouts/slideLayout2.xml"/><Relationship Id="rId4" Type="http://schemas.openxmlformats.org/officeDocument/2006/relationships/hyperlink" Target="http://www.jeuxpedago.com/jeux-histoire-geo-terminale-chrono-les-etats-unis-et-le-monde-1917-1972-_pageid817.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24000" y="4927918"/>
            <a:ext cx="9144000" cy="1930082"/>
          </a:xfrm>
        </p:spPr>
        <p:txBody>
          <a:bodyPr>
            <a:normAutofit fontScale="85000" lnSpcReduction="10000"/>
          </a:bodyPr>
          <a:lstStyle/>
          <a:p>
            <a:pPr algn="l"/>
            <a:r>
              <a:rPr lang="fr-FR" b="1" dirty="0"/>
              <a:t>OBJECTIFS : </a:t>
            </a:r>
          </a:p>
          <a:p>
            <a:pPr algn="l"/>
            <a:r>
              <a:rPr lang="fr-FR" dirty="0"/>
              <a:t>Comprendre l’engagement des États-Unis dans les deux guerres mondiales et dans la guerre froide. </a:t>
            </a:r>
          </a:p>
          <a:p>
            <a:pPr algn="l"/>
            <a:r>
              <a:rPr lang="fr-FR" dirty="0"/>
              <a:t>Comprendre le rôle moteur des États-Unis dans l’économie mondiale, qui contribue à la construction de la puissance américaine. </a:t>
            </a:r>
          </a:p>
          <a:p>
            <a:pPr algn="l"/>
            <a:r>
              <a:rPr lang="fr-FR" dirty="0"/>
              <a:t> Comprendre comment les États-Unis ont défendu, voire imposé, leur modèle économique (capitalisme) et politique (démocratie libérale).</a:t>
            </a:r>
          </a:p>
        </p:txBody>
      </p:sp>
      <p:pic>
        <p:nvPicPr>
          <p:cNvPr id="4" name="Image 3"/>
          <p:cNvPicPr>
            <a:picLocks noChangeAspect="1"/>
          </p:cNvPicPr>
          <p:nvPr/>
        </p:nvPicPr>
        <p:blipFill>
          <a:blip r:embed="rId2"/>
          <a:stretch>
            <a:fillRect/>
          </a:stretch>
        </p:blipFill>
        <p:spPr>
          <a:xfrm>
            <a:off x="0" y="0"/>
            <a:ext cx="12192000" cy="4254500"/>
          </a:xfrm>
          <a:prstGeom prst="rect">
            <a:avLst/>
          </a:prstGeom>
        </p:spPr>
      </p:pic>
      <p:sp>
        <p:nvSpPr>
          <p:cNvPr id="5" name="ZoneTexte 4"/>
          <p:cNvSpPr txBox="1"/>
          <p:nvPr/>
        </p:nvSpPr>
        <p:spPr>
          <a:xfrm>
            <a:off x="1524000" y="4255641"/>
            <a:ext cx="9852660" cy="584775"/>
          </a:xfrm>
          <a:prstGeom prst="rect">
            <a:avLst/>
          </a:prstGeom>
          <a:noFill/>
        </p:spPr>
        <p:txBody>
          <a:bodyPr wrap="square" rtlCol="0">
            <a:spAutoFit/>
          </a:bodyPr>
          <a:lstStyle/>
          <a:p>
            <a:r>
              <a:rPr lang="fr-FR" sz="3200" dirty="0">
                <a:latin typeface="Arial" panose="020B0604020202020204" pitchFamily="34" charset="0"/>
                <a:cs typeface="Arial" panose="020B0604020202020204" pitchFamily="34" charset="0"/>
              </a:rPr>
              <a:t>LES ETATS-UNIS ET LE MONDE 1917 - 1989</a:t>
            </a:r>
          </a:p>
        </p:txBody>
      </p:sp>
    </p:spTree>
    <p:extLst>
      <p:ext uri="{BB962C8B-B14F-4D97-AF65-F5344CB8AC3E}">
        <p14:creationId xmlns:p14="http://schemas.microsoft.com/office/powerpoint/2010/main" val="453642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L’engagement des États-Unis dans les deux guerres mondiales et dans la guerre froide</a:t>
            </a:r>
          </a:p>
        </p:txBody>
      </p:sp>
      <p:sp>
        <p:nvSpPr>
          <p:cNvPr id="6" name="Rectangle : coins arrondis 5"/>
          <p:cNvSpPr/>
          <p:nvPr/>
        </p:nvSpPr>
        <p:spPr>
          <a:xfrm>
            <a:off x="4194810" y="1587123"/>
            <a:ext cx="2964589" cy="237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Guerre Froide</a:t>
            </a:r>
          </a:p>
        </p:txBody>
      </p:sp>
      <p:pic>
        <p:nvPicPr>
          <p:cNvPr id="8" name="Image 7"/>
          <p:cNvPicPr>
            <a:picLocks noChangeAspect="1"/>
          </p:cNvPicPr>
          <p:nvPr/>
        </p:nvPicPr>
        <p:blipFill>
          <a:blip r:embed="rId2"/>
          <a:stretch>
            <a:fillRect/>
          </a:stretch>
        </p:blipFill>
        <p:spPr>
          <a:xfrm>
            <a:off x="2005002" y="1824295"/>
            <a:ext cx="8349239" cy="5033705"/>
          </a:xfrm>
          <a:prstGeom prst="rect">
            <a:avLst/>
          </a:prstGeom>
        </p:spPr>
      </p:pic>
    </p:spTree>
    <p:extLst>
      <p:ext uri="{BB962C8B-B14F-4D97-AF65-F5344CB8AC3E}">
        <p14:creationId xmlns:p14="http://schemas.microsoft.com/office/powerpoint/2010/main" val="130742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LES ASPECTS DE LA PUISSANCE AMERICAINE</a:t>
            </a:r>
          </a:p>
        </p:txBody>
      </p:sp>
      <p:sp>
        <p:nvSpPr>
          <p:cNvPr id="3" name="Espace réservé du contenu 2"/>
          <p:cNvSpPr>
            <a:spLocks noGrp="1"/>
          </p:cNvSpPr>
          <p:nvPr>
            <p:ph idx="1"/>
          </p:nvPr>
        </p:nvSpPr>
        <p:spPr>
          <a:xfrm>
            <a:off x="377190" y="1882775"/>
            <a:ext cx="11361420" cy="1797685"/>
          </a:xfrm>
        </p:spPr>
        <p:txBody>
          <a:bodyPr>
            <a:normAutofit fontScale="92500" lnSpcReduction="20000"/>
          </a:bodyPr>
          <a:lstStyle/>
          <a:p>
            <a:pPr marL="0" indent="0" algn="just">
              <a:buNone/>
            </a:pPr>
            <a:r>
              <a:rPr lang="fr-FR" sz="2800" dirty="0"/>
              <a:t>Les États-Unis jouent un rôle de premier plan dans les institutions économiques internationales. En </a:t>
            </a:r>
            <a:r>
              <a:rPr lang="fr-FR" sz="2800" dirty="0">
                <a:solidFill>
                  <a:schemeClr val="accent1"/>
                </a:solidFill>
              </a:rPr>
              <a:t>1944</a:t>
            </a:r>
            <a:r>
              <a:rPr lang="fr-FR" sz="2800" dirty="0"/>
              <a:t>, les États-Unis participent à la création des accords de </a:t>
            </a:r>
            <a:r>
              <a:rPr lang="fr-FR" sz="2800" dirty="0" err="1"/>
              <a:t>Bretton</a:t>
            </a:r>
            <a:r>
              <a:rPr lang="fr-FR" sz="2800" dirty="0"/>
              <a:t> Woods qui créent le FMI (Fonds Monétaire International) et la Banque Mondiale. Ces institutions visent à garantir une stabilité économique et financière internationale pour éviter des crises comme celles de 1929. Les États-Unis sont à leur tête. </a:t>
            </a:r>
          </a:p>
        </p:txBody>
      </p:sp>
      <p:sp>
        <p:nvSpPr>
          <p:cNvPr id="4" name="ZoneTexte 3"/>
          <p:cNvSpPr txBox="1"/>
          <p:nvPr/>
        </p:nvSpPr>
        <p:spPr>
          <a:xfrm>
            <a:off x="377190" y="3738940"/>
            <a:ext cx="7178040" cy="3442994"/>
          </a:xfrm>
          <a:prstGeom prst="rect">
            <a:avLst/>
          </a:prstGeom>
          <a:noFill/>
        </p:spPr>
        <p:txBody>
          <a:bodyPr wrap="square" rtlCol="0">
            <a:spAutoFit/>
          </a:bodyPr>
          <a:lstStyle/>
          <a:p>
            <a:pPr lvl="0" algn="just" defTabSz="914400">
              <a:lnSpc>
                <a:spcPct val="90000"/>
              </a:lnSpc>
              <a:spcBef>
                <a:spcPts val="1200"/>
              </a:spcBef>
              <a:spcAft>
                <a:spcPts val="200"/>
              </a:spcAft>
              <a:buClr>
                <a:srgbClr val="FFFFFF"/>
              </a:buClr>
            </a:pPr>
            <a:r>
              <a:rPr lang="fr-FR" i="1" dirty="0">
                <a:solidFill>
                  <a:srgbClr val="FFFFFF"/>
                </a:solidFill>
              </a:rPr>
              <a:t>Ce rôle dans la fondation et le fonctionnement des institutions internationales assurent aux États-Unis une influence financière et économique prépondérante dans le monde depuis 1945 et jusqu’à aujourd’hui. La monnaie américaine, le dollar, est la seule monnaie convertible en or.</a:t>
            </a:r>
          </a:p>
          <a:p>
            <a:pPr lvl="0" algn="just" defTabSz="914400">
              <a:lnSpc>
                <a:spcPct val="90000"/>
              </a:lnSpc>
              <a:spcBef>
                <a:spcPts val="1200"/>
              </a:spcBef>
              <a:spcAft>
                <a:spcPts val="200"/>
              </a:spcAft>
              <a:buClr>
                <a:srgbClr val="FFFFFF"/>
              </a:buClr>
            </a:pPr>
            <a:r>
              <a:rPr lang="fr-FR" i="1" dirty="0">
                <a:solidFill>
                  <a:srgbClr val="FFFFFF"/>
                </a:solidFill>
              </a:rPr>
              <a:t>Les États-Unis sont une grande puissance productive. Leur agriculture, leur industrie et leurs services sont les plus performants du monde. Les États-Unis ont un grand marché de consommation intérieur qui favorise la production, mais ils sont aussi de grands exportateurs et vendent leurs produits manufacturés partout dans le monde. Quelques-uns sont particulièrement emblématiques : les voitures Ford, le Coca-cola, les jeans </a:t>
            </a:r>
            <a:r>
              <a:rPr lang="fr-FR" i="1" dirty="0" err="1">
                <a:solidFill>
                  <a:srgbClr val="FFFFFF"/>
                </a:solidFill>
              </a:rPr>
              <a:t>Levi’s</a:t>
            </a:r>
            <a:r>
              <a:rPr lang="fr-FR" i="1" dirty="0">
                <a:solidFill>
                  <a:srgbClr val="FFFFFF"/>
                </a:solidFill>
              </a:rPr>
              <a:t>…</a:t>
            </a:r>
          </a:p>
          <a:p>
            <a:pPr lvl="0" algn="just" defTabSz="914400">
              <a:lnSpc>
                <a:spcPct val="90000"/>
              </a:lnSpc>
              <a:spcBef>
                <a:spcPts val="1200"/>
              </a:spcBef>
              <a:spcAft>
                <a:spcPts val="200"/>
              </a:spcAft>
              <a:buClr>
                <a:srgbClr val="FFFFFF"/>
              </a:buClr>
            </a:pPr>
            <a:endParaRPr lang="fr-FR" i="1" dirty="0">
              <a:solidFill>
                <a:srgbClr val="FFFFFF"/>
              </a:solidFill>
            </a:endParaRPr>
          </a:p>
        </p:txBody>
      </p:sp>
      <p:sp>
        <p:nvSpPr>
          <p:cNvPr id="6" name="Rectangle : coins arrondis 5"/>
          <p:cNvSpPr/>
          <p:nvPr/>
        </p:nvSpPr>
        <p:spPr>
          <a:xfrm>
            <a:off x="4194810" y="1587123"/>
            <a:ext cx="2964589" cy="237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Economie</a:t>
            </a:r>
          </a:p>
        </p:txBody>
      </p:sp>
      <p:pic>
        <p:nvPicPr>
          <p:cNvPr id="8" name="Image 7"/>
          <p:cNvPicPr>
            <a:picLocks noChangeAspect="1"/>
          </p:cNvPicPr>
          <p:nvPr/>
        </p:nvPicPr>
        <p:blipFill>
          <a:blip r:embed="rId2"/>
          <a:stretch>
            <a:fillRect/>
          </a:stretch>
        </p:blipFill>
        <p:spPr>
          <a:xfrm>
            <a:off x="7823200" y="3680460"/>
            <a:ext cx="3915410" cy="2936557"/>
          </a:xfrm>
          <a:prstGeom prst="rect">
            <a:avLst/>
          </a:prstGeom>
        </p:spPr>
      </p:pic>
    </p:spTree>
    <p:extLst>
      <p:ext uri="{BB962C8B-B14F-4D97-AF65-F5344CB8AC3E}">
        <p14:creationId xmlns:p14="http://schemas.microsoft.com/office/powerpoint/2010/main" val="1085195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LES ASPECTS DE LA PUISSANCE AMERICAINE</a:t>
            </a:r>
          </a:p>
        </p:txBody>
      </p:sp>
      <p:sp>
        <p:nvSpPr>
          <p:cNvPr id="3" name="Espace réservé du contenu 2"/>
          <p:cNvSpPr>
            <a:spLocks noGrp="1"/>
          </p:cNvSpPr>
          <p:nvPr>
            <p:ph idx="1"/>
          </p:nvPr>
        </p:nvSpPr>
        <p:spPr>
          <a:xfrm>
            <a:off x="377190" y="1882775"/>
            <a:ext cx="11361420" cy="1797685"/>
          </a:xfrm>
        </p:spPr>
        <p:txBody>
          <a:bodyPr>
            <a:normAutofit fontScale="92500" lnSpcReduction="20000"/>
          </a:bodyPr>
          <a:lstStyle/>
          <a:p>
            <a:pPr marL="0" indent="0" algn="just">
              <a:buNone/>
            </a:pPr>
            <a:r>
              <a:rPr lang="fr-FR" sz="2800" dirty="0"/>
              <a:t>Le « hard power » (puissance militaire et économique) américain est le premier du monde. Les États-Unis ont imposé leurs vues au règlement des deux Guerres Mondiales et sont vainqueurs de la Guerre Froide à la dislocation de l’URSS en </a:t>
            </a:r>
            <a:r>
              <a:rPr lang="fr-FR" sz="2800" dirty="0">
                <a:solidFill>
                  <a:schemeClr val="accent1"/>
                </a:solidFill>
              </a:rPr>
              <a:t>1991</a:t>
            </a:r>
            <a:r>
              <a:rPr lang="fr-FR" sz="2800" dirty="0"/>
              <a:t>. Ils garantissent désormais cette influence par une présence militaire sur tous les continents et disposent de l’armée la plus puissante du monde, en nombres d’hommes, matériel de guerre (navires…) et en termes de technologie.</a:t>
            </a:r>
          </a:p>
        </p:txBody>
      </p:sp>
      <p:sp>
        <p:nvSpPr>
          <p:cNvPr id="4" name="ZoneTexte 3"/>
          <p:cNvSpPr txBox="1"/>
          <p:nvPr/>
        </p:nvSpPr>
        <p:spPr>
          <a:xfrm>
            <a:off x="377190" y="3911886"/>
            <a:ext cx="5776867" cy="2086725"/>
          </a:xfrm>
          <a:prstGeom prst="rect">
            <a:avLst/>
          </a:prstGeom>
          <a:noFill/>
        </p:spPr>
        <p:txBody>
          <a:bodyPr wrap="square" rtlCol="0">
            <a:spAutoFit/>
          </a:bodyPr>
          <a:lstStyle/>
          <a:p>
            <a:pPr lvl="0" algn="just" defTabSz="914400">
              <a:lnSpc>
                <a:spcPct val="90000"/>
              </a:lnSpc>
              <a:spcBef>
                <a:spcPts val="1200"/>
              </a:spcBef>
              <a:spcAft>
                <a:spcPts val="200"/>
              </a:spcAft>
              <a:buClr>
                <a:srgbClr val="FFFFFF"/>
              </a:buClr>
            </a:pPr>
            <a:r>
              <a:rPr lang="fr-FR" i="1" dirty="0">
                <a:solidFill>
                  <a:srgbClr val="FFFFFF"/>
                </a:solidFill>
              </a:rPr>
              <a:t>La seconde moitié du 20e siècle est celui de la « pax americana » (paix américaine) qui consacre la rôle de superpuissance des États-Unis. Dans les années 1980, un nouveau rapport des forces mondiales émerge avec la « real </a:t>
            </a:r>
            <a:r>
              <a:rPr lang="fr-FR" i="1" dirty="0" err="1">
                <a:solidFill>
                  <a:srgbClr val="FFFFFF"/>
                </a:solidFill>
              </a:rPr>
              <a:t>politik</a:t>
            </a:r>
            <a:r>
              <a:rPr lang="fr-FR" i="1" dirty="0">
                <a:solidFill>
                  <a:srgbClr val="FFFFFF"/>
                </a:solidFill>
              </a:rPr>
              <a:t> » de Richard Nixon et le programme de Ronald Reagan. Cette expansion ne va pas sans susciter, notamment en Europe, des mouvements de contestation dans l'opinion publique et de la méfiance chez certains dirigeants.</a:t>
            </a:r>
          </a:p>
        </p:txBody>
      </p:sp>
      <p:sp>
        <p:nvSpPr>
          <p:cNvPr id="6" name="Rectangle : coins arrondis 5"/>
          <p:cNvSpPr/>
          <p:nvPr/>
        </p:nvSpPr>
        <p:spPr>
          <a:xfrm>
            <a:off x="4194810" y="1587123"/>
            <a:ext cx="2964589" cy="237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Le modèle américain</a:t>
            </a:r>
          </a:p>
        </p:txBody>
      </p:sp>
      <p:pic>
        <p:nvPicPr>
          <p:cNvPr id="5" name="Image 4"/>
          <p:cNvPicPr>
            <a:picLocks noChangeAspect="1"/>
          </p:cNvPicPr>
          <p:nvPr/>
        </p:nvPicPr>
        <p:blipFill>
          <a:blip r:embed="rId2"/>
          <a:stretch>
            <a:fillRect/>
          </a:stretch>
        </p:blipFill>
        <p:spPr>
          <a:xfrm>
            <a:off x="7159399" y="3738940"/>
            <a:ext cx="4411707" cy="2563202"/>
          </a:xfrm>
          <a:prstGeom prst="rect">
            <a:avLst/>
          </a:prstGeom>
        </p:spPr>
      </p:pic>
    </p:spTree>
    <p:extLst>
      <p:ext uri="{BB962C8B-B14F-4D97-AF65-F5344CB8AC3E}">
        <p14:creationId xmlns:p14="http://schemas.microsoft.com/office/powerpoint/2010/main" val="1999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LES ASPECTS DE LA PUISSANCE AMERICAINE</a:t>
            </a:r>
          </a:p>
        </p:txBody>
      </p:sp>
      <p:sp>
        <p:nvSpPr>
          <p:cNvPr id="3" name="Espace réservé du contenu 2"/>
          <p:cNvSpPr>
            <a:spLocks noGrp="1"/>
          </p:cNvSpPr>
          <p:nvPr>
            <p:ph idx="1"/>
          </p:nvPr>
        </p:nvSpPr>
        <p:spPr>
          <a:xfrm>
            <a:off x="377190" y="1882775"/>
            <a:ext cx="11361420" cy="1797685"/>
          </a:xfrm>
        </p:spPr>
        <p:txBody>
          <a:bodyPr>
            <a:normAutofit fontScale="85000" lnSpcReduction="20000"/>
          </a:bodyPr>
          <a:lstStyle/>
          <a:p>
            <a:pPr marL="0" indent="0" algn="just">
              <a:buNone/>
            </a:pPr>
            <a:r>
              <a:rPr lang="fr-FR" sz="2800" dirty="0"/>
              <a:t>La puissance américaine se traduit enfin dans son « soft power », c’est-à-dire la diffusion de son modèle culturel. Celui-ci passe d’abord par la diffusion de l’anglais, devenue langue internationale. Les États-Unis diffusent leur mode de vie (modes alimentaires, idéal de la maison et de la voiture individuelle…) au moyen d’une propagande explicite, mais aussi des films (Hollywood), de la télévision, des chansons… Les produits culturels américains sont exportés dans le reste du monde où ils deviennent un modèle.</a:t>
            </a:r>
          </a:p>
        </p:txBody>
      </p:sp>
      <p:sp>
        <p:nvSpPr>
          <p:cNvPr id="4" name="ZoneTexte 3"/>
          <p:cNvSpPr txBox="1"/>
          <p:nvPr/>
        </p:nvSpPr>
        <p:spPr>
          <a:xfrm>
            <a:off x="377190" y="3738940"/>
            <a:ext cx="5704296" cy="2834622"/>
          </a:xfrm>
          <a:prstGeom prst="rect">
            <a:avLst/>
          </a:prstGeom>
          <a:noFill/>
        </p:spPr>
        <p:txBody>
          <a:bodyPr wrap="square" rtlCol="0">
            <a:spAutoFit/>
          </a:bodyPr>
          <a:lstStyle/>
          <a:p>
            <a:pPr lvl="0" algn="just" defTabSz="914400">
              <a:lnSpc>
                <a:spcPct val="90000"/>
              </a:lnSpc>
              <a:spcBef>
                <a:spcPts val="1200"/>
              </a:spcBef>
              <a:spcAft>
                <a:spcPts val="200"/>
              </a:spcAft>
              <a:buClr>
                <a:srgbClr val="FFFFFF"/>
              </a:buClr>
            </a:pPr>
            <a:r>
              <a:rPr lang="fr-FR" i="1" dirty="0">
                <a:solidFill>
                  <a:srgbClr val="FFFFFF"/>
                </a:solidFill>
              </a:rPr>
              <a:t>Champions de la modernité, les Etats-Unis disposent depuis 1945 d’une supériorité technologique. L’arrivée de savants du monde entier et les budgets importants consacrés à la recherche ont accéléré l’innovation et assurent des produits nouveaux comme l’ordinateur, les textiles synthétiques, les plastiques, les antibiotiques. La qualité des équipements et la généralisation du taylorisme expliquent le niveau exceptionnel de la productivité. La guerre a aussi favorisée une amélioration spectaculaire de la gestion des entreprises désormais aux mains de spécialistes formés par les universités et les « business </a:t>
            </a:r>
            <a:r>
              <a:rPr lang="fr-FR" i="1" dirty="0" err="1">
                <a:solidFill>
                  <a:srgbClr val="FFFFFF"/>
                </a:solidFill>
              </a:rPr>
              <a:t>schools</a:t>
            </a:r>
            <a:r>
              <a:rPr lang="fr-FR" i="1" dirty="0">
                <a:solidFill>
                  <a:srgbClr val="FFFFFF"/>
                </a:solidFill>
              </a:rPr>
              <a:t> ».</a:t>
            </a:r>
          </a:p>
        </p:txBody>
      </p:sp>
      <p:sp>
        <p:nvSpPr>
          <p:cNvPr id="6" name="Rectangle : coins arrondis 5"/>
          <p:cNvSpPr/>
          <p:nvPr/>
        </p:nvSpPr>
        <p:spPr>
          <a:xfrm>
            <a:off x="4194810" y="1587123"/>
            <a:ext cx="2964589" cy="237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Le modèle américain</a:t>
            </a:r>
          </a:p>
        </p:txBody>
      </p:sp>
      <p:pic>
        <p:nvPicPr>
          <p:cNvPr id="5" name="Image 4"/>
          <p:cNvPicPr>
            <a:picLocks noChangeAspect="1"/>
          </p:cNvPicPr>
          <p:nvPr/>
        </p:nvPicPr>
        <p:blipFill>
          <a:blip r:embed="rId2"/>
          <a:stretch>
            <a:fillRect/>
          </a:stretch>
        </p:blipFill>
        <p:spPr>
          <a:xfrm>
            <a:off x="6619350" y="3680460"/>
            <a:ext cx="5119260" cy="2347686"/>
          </a:xfrm>
          <a:prstGeom prst="rect">
            <a:avLst/>
          </a:prstGeom>
        </p:spPr>
      </p:pic>
    </p:spTree>
    <p:extLst>
      <p:ext uri="{BB962C8B-B14F-4D97-AF65-F5344CB8AC3E}">
        <p14:creationId xmlns:p14="http://schemas.microsoft.com/office/powerpoint/2010/main" val="2188947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300" y="320040"/>
            <a:ext cx="12192000" cy="1325563"/>
          </a:xfrm>
        </p:spPr>
        <p:txBody>
          <a:bodyPr/>
          <a:lstStyle/>
          <a:p>
            <a:pPr algn="ctr"/>
            <a:r>
              <a:rPr lang="fr-FR" dirty="0"/>
              <a:t>Termes, NOMS, DATES à connaître : </a:t>
            </a:r>
          </a:p>
        </p:txBody>
      </p:sp>
      <p:sp>
        <p:nvSpPr>
          <p:cNvPr id="3" name="Espace réservé du contenu 2"/>
          <p:cNvSpPr>
            <a:spLocks noGrp="1"/>
          </p:cNvSpPr>
          <p:nvPr>
            <p:ph idx="1"/>
          </p:nvPr>
        </p:nvSpPr>
        <p:spPr>
          <a:xfrm>
            <a:off x="342900" y="2254251"/>
            <a:ext cx="3143250" cy="3832225"/>
          </a:xfrm>
          <a:solidFill>
            <a:schemeClr val="bg2">
              <a:lumMod val="50000"/>
            </a:schemeClr>
          </a:solidFill>
        </p:spPr>
        <p:txBody>
          <a:bodyPr/>
          <a:lstStyle/>
          <a:p>
            <a:pPr marL="0" indent="0" algn="ctr">
              <a:buNone/>
            </a:pPr>
            <a:r>
              <a:rPr lang="fr-FR" b="1" u="sng" dirty="0"/>
              <a:t>TERMES</a:t>
            </a:r>
          </a:p>
          <a:p>
            <a:pPr marL="0" indent="0">
              <a:buNone/>
            </a:pPr>
            <a:r>
              <a:rPr lang="fr-FR" dirty="0"/>
              <a:t>Capitalisme</a:t>
            </a:r>
          </a:p>
          <a:p>
            <a:pPr marL="0" indent="0">
              <a:buNone/>
            </a:pPr>
            <a:r>
              <a:rPr lang="fr-FR" dirty="0"/>
              <a:t>Démocratie libérale</a:t>
            </a:r>
          </a:p>
          <a:p>
            <a:pPr marL="0" indent="0">
              <a:buNone/>
            </a:pPr>
            <a:r>
              <a:rPr lang="fr-FR" dirty="0"/>
              <a:t>Puissance ( Soft Power et Hard Power)</a:t>
            </a:r>
          </a:p>
          <a:p>
            <a:pPr marL="0" indent="0">
              <a:buNone/>
            </a:pPr>
            <a:r>
              <a:rPr lang="fr-FR" dirty="0"/>
              <a:t>Communisme</a:t>
            </a:r>
          </a:p>
          <a:p>
            <a:pPr marL="0" indent="0">
              <a:buNone/>
            </a:pPr>
            <a:endParaRPr lang="fr-FR" dirty="0"/>
          </a:p>
          <a:p>
            <a:pPr marL="0" indent="0">
              <a:buNone/>
            </a:pPr>
            <a:endParaRPr lang="fr-FR" dirty="0"/>
          </a:p>
        </p:txBody>
      </p:sp>
      <p:sp>
        <p:nvSpPr>
          <p:cNvPr id="4" name="Espace réservé du contenu 2"/>
          <p:cNvSpPr txBox="1">
            <a:spLocks/>
          </p:cNvSpPr>
          <p:nvPr/>
        </p:nvSpPr>
        <p:spPr>
          <a:xfrm>
            <a:off x="4548187" y="2254249"/>
            <a:ext cx="3143250" cy="3832225"/>
          </a:xfrm>
          <a:prstGeom prst="rect">
            <a:avLst/>
          </a:prstGeom>
          <a:solidFill>
            <a:schemeClr val="bg2">
              <a:lumMod val="50000"/>
            </a:schemeClr>
          </a:solidFill>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r>
              <a:rPr lang="fr-FR" b="1" u="sng" dirty="0"/>
              <a:t>NOMS</a:t>
            </a:r>
          </a:p>
          <a:p>
            <a:pPr marL="0" indent="0">
              <a:buFont typeface="Wingdings" pitchFamily="2" charset="2"/>
              <a:buNone/>
            </a:pPr>
            <a:r>
              <a:rPr lang="fr-FR" dirty="0"/>
              <a:t>Wilson : Prés. 1</a:t>
            </a:r>
            <a:r>
              <a:rPr lang="fr-FR" baseline="30000" dirty="0"/>
              <a:t>ère</a:t>
            </a:r>
            <a:r>
              <a:rPr lang="fr-FR" dirty="0"/>
              <a:t> GM</a:t>
            </a:r>
          </a:p>
          <a:p>
            <a:pPr marL="0" indent="0">
              <a:buFont typeface="Wingdings" pitchFamily="2" charset="2"/>
              <a:buNone/>
            </a:pPr>
            <a:r>
              <a:rPr lang="fr-FR" dirty="0"/>
              <a:t>Roosevelt : Prés. 2</a:t>
            </a:r>
            <a:r>
              <a:rPr lang="fr-FR" baseline="30000" dirty="0"/>
              <a:t>e</a:t>
            </a:r>
            <a:r>
              <a:rPr lang="fr-FR" dirty="0"/>
              <a:t> GM</a:t>
            </a:r>
          </a:p>
          <a:p>
            <a:pPr marL="0" indent="0">
              <a:buFont typeface="Wingdings" pitchFamily="2" charset="2"/>
              <a:buNone/>
            </a:pPr>
            <a:r>
              <a:rPr lang="fr-FR" dirty="0"/>
              <a:t>Truman : Prés. 2</a:t>
            </a:r>
            <a:r>
              <a:rPr lang="fr-FR" baseline="30000" dirty="0"/>
              <a:t>e</a:t>
            </a:r>
            <a:r>
              <a:rPr lang="fr-FR" dirty="0"/>
              <a:t> GM</a:t>
            </a:r>
          </a:p>
          <a:p>
            <a:pPr marL="0" indent="0">
              <a:buFont typeface="Wingdings" pitchFamily="2" charset="2"/>
              <a:buNone/>
            </a:pPr>
            <a:r>
              <a:rPr lang="fr-FR" dirty="0"/>
              <a:t>Marshall : Plan</a:t>
            </a:r>
          </a:p>
          <a:p>
            <a:pPr marL="0" indent="0">
              <a:buFont typeface="Wingdings" pitchFamily="2" charset="2"/>
              <a:buNone/>
            </a:pPr>
            <a:r>
              <a:rPr lang="fr-FR" dirty="0"/>
              <a:t>Kennedy : Prés. Guerre Froide</a:t>
            </a:r>
          </a:p>
          <a:p>
            <a:pPr marL="0" indent="0">
              <a:buFont typeface="Wingdings" pitchFamily="2" charset="2"/>
              <a:buNone/>
            </a:pPr>
            <a:r>
              <a:rPr lang="fr-FR" dirty="0"/>
              <a:t>Reagan : Prés. Années 1980</a:t>
            </a:r>
          </a:p>
          <a:p>
            <a:pPr marL="0" indent="0">
              <a:buFont typeface="Wingdings" pitchFamily="2" charset="2"/>
              <a:buNone/>
            </a:pPr>
            <a:endParaRPr lang="fr-FR" dirty="0"/>
          </a:p>
          <a:p>
            <a:pPr marL="0" indent="0">
              <a:buFont typeface="Wingdings" pitchFamily="2" charset="2"/>
              <a:buNone/>
            </a:pPr>
            <a:endParaRPr lang="fr-FR" dirty="0"/>
          </a:p>
        </p:txBody>
      </p:sp>
      <p:sp>
        <p:nvSpPr>
          <p:cNvPr id="5" name="Espace réservé du contenu 2"/>
          <p:cNvSpPr txBox="1">
            <a:spLocks/>
          </p:cNvSpPr>
          <p:nvPr/>
        </p:nvSpPr>
        <p:spPr>
          <a:xfrm>
            <a:off x="8753475" y="2254249"/>
            <a:ext cx="3143250" cy="3832225"/>
          </a:xfrm>
          <a:prstGeom prst="rect">
            <a:avLst/>
          </a:prstGeom>
          <a:solidFill>
            <a:schemeClr val="bg2">
              <a:lumMod val="50000"/>
            </a:schemeClr>
          </a:solidFill>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r>
              <a:rPr lang="fr-FR" b="1" u="sng" dirty="0"/>
              <a:t>DATES</a:t>
            </a:r>
          </a:p>
          <a:p>
            <a:pPr marL="0" indent="0">
              <a:buFont typeface="Wingdings" pitchFamily="2" charset="2"/>
              <a:buNone/>
            </a:pPr>
            <a:r>
              <a:rPr lang="fr-FR" dirty="0"/>
              <a:t>1917 Entrée 1</a:t>
            </a:r>
            <a:r>
              <a:rPr lang="fr-FR" baseline="30000" dirty="0"/>
              <a:t>ère</a:t>
            </a:r>
            <a:r>
              <a:rPr lang="fr-FR" dirty="0"/>
              <a:t> GM</a:t>
            </a:r>
          </a:p>
          <a:p>
            <a:pPr marL="0" indent="0">
              <a:buFont typeface="Wingdings" pitchFamily="2" charset="2"/>
              <a:buNone/>
            </a:pPr>
            <a:r>
              <a:rPr lang="fr-FR" dirty="0"/>
              <a:t>1929 Krach Wall Street</a:t>
            </a:r>
          </a:p>
          <a:p>
            <a:pPr marL="0" indent="0">
              <a:buFont typeface="Wingdings" pitchFamily="2" charset="2"/>
              <a:buNone/>
            </a:pPr>
            <a:r>
              <a:rPr lang="fr-FR" dirty="0"/>
              <a:t>1941 Entrée 2</a:t>
            </a:r>
            <a:r>
              <a:rPr lang="fr-FR" baseline="30000" dirty="0"/>
              <a:t>e</a:t>
            </a:r>
            <a:r>
              <a:rPr lang="fr-FR" dirty="0"/>
              <a:t> GM</a:t>
            </a:r>
          </a:p>
          <a:p>
            <a:pPr marL="0" indent="0">
              <a:buFont typeface="Wingdings" pitchFamily="2" charset="2"/>
              <a:buNone/>
            </a:pPr>
            <a:r>
              <a:rPr lang="fr-FR" dirty="0"/>
              <a:t>1947 Plan Marshall</a:t>
            </a:r>
          </a:p>
          <a:p>
            <a:pPr marL="0" indent="0">
              <a:buFont typeface="Wingdings" pitchFamily="2" charset="2"/>
              <a:buNone/>
            </a:pPr>
            <a:r>
              <a:rPr lang="fr-FR" dirty="0"/>
              <a:t>1962 Crise des Missiles</a:t>
            </a:r>
          </a:p>
          <a:p>
            <a:pPr marL="0" indent="0">
              <a:buFont typeface="Wingdings" pitchFamily="2" charset="2"/>
              <a:buNone/>
            </a:pPr>
            <a:r>
              <a:rPr lang="fr-FR" dirty="0"/>
              <a:t>1989 Chute Mur Berlin</a:t>
            </a:r>
          </a:p>
          <a:p>
            <a:pPr marL="0" indent="0">
              <a:buFont typeface="Wingdings" pitchFamily="2" charset="2"/>
              <a:buNone/>
            </a:pPr>
            <a:r>
              <a:rPr lang="fr-FR" dirty="0"/>
              <a:t>1991 Fin de l’URSS</a:t>
            </a:r>
          </a:p>
          <a:p>
            <a:pPr marL="0" indent="0">
              <a:buFont typeface="Wingdings" pitchFamily="2" charset="2"/>
              <a:buNone/>
            </a:pPr>
            <a:endParaRPr lang="fr-FR" dirty="0"/>
          </a:p>
          <a:p>
            <a:pPr marL="0" indent="0">
              <a:buFont typeface="Wingdings" pitchFamily="2" charset="2"/>
              <a:buNone/>
            </a:pPr>
            <a:endParaRPr lang="fr-FR" dirty="0"/>
          </a:p>
        </p:txBody>
      </p:sp>
    </p:spTree>
    <p:extLst>
      <p:ext uri="{BB962C8B-B14F-4D97-AF65-F5344CB8AC3E}">
        <p14:creationId xmlns:p14="http://schemas.microsoft.com/office/powerpoint/2010/main" val="3853353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300" y="320040"/>
            <a:ext cx="12192000" cy="1325563"/>
          </a:xfrm>
        </p:spPr>
        <p:txBody>
          <a:bodyPr/>
          <a:lstStyle/>
          <a:p>
            <a:pPr algn="ctr"/>
            <a:r>
              <a:rPr lang="fr-FR" dirty="0"/>
              <a:t>RESSOURCES EN LIGNE</a:t>
            </a:r>
          </a:p>
        </p:txBody>
      </p:sp>
      <p:sp>
        <p:nvSpPr>
          <p:cNvPr id="3" name="Espace réservé du contenu 2"/>
          <p:cNvSpPr>
            <a:spLocks noGrp="1"/>
          </p:cNvSpPr>
          <p:nvPr>
            <p:ph idx="1"/>
          </p:nvPr>
        </p:nvSpPr>
        <p:spPr>
          <a:xfrm>
            <a:off x="342900" y="2254251"/>
            <a:ext cx="3143250" cy="3832225"/>
          </a:xfrm>
          <a:solidFill>
            <a:schemeClr val="accent3">
              <a:lumMod val="75000"/>
            </a:schemeClr>
          </a:solidFill>
        </p:spPr>
        <p:txBody>
          <a:bodyPr>
            <a:normAutofit fontScale="92500" lnSpcReduction="20000"/>
          </a:bodyPr>
          <a:lstStyle/>
          <a:p>
            <a:pPr marL="0" indent="0" algn="ctr">
              <a:buNone/>
            </a:pPr>
            <a:r>
              <a:rPr lang="fr-FR" b="1" u="sng" dirty="0">
                <a:hlinkClick r:id="rId2"/>
              </a:rPr>
              <a:t>https://www.youtube.com/watch?v=wPcvE-T5U2YTERMES</a:t>
            </a:r>
            <a:endParaRPr lang="fr-FR" b="1" u="sng" dirty="0"/>
          </a:p>
          <a:p>
            <a:pPr marL="0" indent="0" algn="ctr">
              <a:buNone/>
            </a:pPr>
            <a:endParaRPr lang="fr-FR" b="1" u="sng" dirty="0"/>
          </a:p>
          <a:p>
            <a:pPr marL="0" indent="0">
              <a:buNone/>
            </a:pPr>
            <a:endParaRPr lang="fr-FR" dirty="0"/>
          </a:p>
          <a:p>
            <a:pPr marL="0" indent="0">
              <a:buNone/>
            </a:pPr>
            <a:r>
              <a:rPr lang="fr-FR" dirty="0"/>
              <a:t>Une vidéo qui couvre efficacement la séquence en 12 minutes. </a:t>
            </a:r>
          </a:p>
          <a:p>
            <a:pPr marL="0" indent="0">
              <a:buNone/>
            </a:pPr>
            <a:endParaRPr lang="fr-FR" dirty="0"/>
          </a:p>
          <a:p>
            <a:pPr marL="0" indent="0">
              <a:buNone/>
            </a:pPr>
            <a:r>
              <a:rPr lang="fr-FR" dirty="0"/>
              <a:t>Elle développe également quelques précisions qui sont au programme du bac général.</a:t>
            </a:r>
          </a:p>
          <a:p>
            <a:pPr marL="0" indent="0">
              <a:buNone/>
            </a:pPr>
            <a:endParaRPr lang="fr-FR" dirty="0"/>
          </a:p>
        </p:txBody>
      </p:sp>
      <p:sp>
        <p:nvSpPr>
          <p:cNvPr id="4" name="Espace réservé du contenu 2"/>
          <p:cNvSpPr txBox="1">
            <a:spLocks/>
          </p:cNvSpPr>
          <p:nvPr/>
        </p:nvSpPr>
        <p:spPr>
          <a:xfrm>
            <a:off x="4548187" y="2254249"/>
            <a:ext cx="3143250" cy="3832225"/>
          </a:xfrm>
          <a:prstGeom prst="rect">
            <a:avLst/>
          </a:prstGeom>
          <a:solidFill>
            <a:schemeClr val="accent3">
              <a:lumMod val="75000"/>
            </a:schemeClr>
          </a:solidFill>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None/>
            </a:pPr>
            <a:r>
              <a:rPr lang="fr-FR" b="1" u="sng" dirty="0">
                <a:hlinkClick r:id="rId3"/>
              </a:rPr>
              <a:t>https://www.franceculture.fr/emissions/la-fabrique-de-l-histoire/la-fabrique-de-l-histoire-jeudi-26-mai-2016</a:t>
            </a:r>
            <a:endParaRPr lang="fr-FR" b="1" u="sng" dirty="0"/>
          </a:p>
          <a:p>
            <a:pPr marL="0" lvl="0" indent="0">
              <a:buClr>
                <a:srgbClr val="FFFFFF"/>
              </a:buClr>
              <a:buNone/>
            </a:pPr>
            <a:r>
              <a:rPr lang="fr-FR" sz="2000" dirty="0">
                <a:solidFill>
                  <a:srgbClr val="FFFFFF"/>
                </a:solidFill>
              </a:rPr>
              <a:t>Un podcast de France Culture de 53 minutes qui développe le sujet de façon plus développée. Très complet, contient des extraits d’archives (discours…).</a:t>
            </a:r>
            <a:endParaRPr lang="fr-FR" b="1" u="sng" dirty="0"/>
          </a:p>
          <a:p>
            <a:pPr marL="0" indent="0" algn="ctr">
              <a:buNone/>
            </a:pPr>
            <a:endParaRPr lang="fr-FR" dirty="0"/>
          </a:p>
          <a:p>
            <a:pPr marL="0" indent="0">
              <a:buFont typeface="Wingdings" pitchFamily="2" charset="2"/>
              <a:buNone/>
            </a:pPr>
            <a:endParaRPr lang="fr-FR" dirty="0"/>
          </a:p>
        </p:txBody>
      </p:sp>
      <p:sp>
        <p:nvSpPr>
          <p:cNvPr id="5" name="Espace réservé du contenu 2"/>
          <p:cNvSpPr txBox="1">
            <a:spLocks/>
          </p:cNvSpPr>
          <p:nvPr/>
        </p:nvSpPr>
        <p:spPr>
          <a:xfrm>
            <a:off x="8753475" y="2254249"/>
            <a:ext cx="3143250" cy="3832225"/>
          </a:xfrm>
          <a:prstGeom prst="rect">
            <a:avLst/>
          </a:prstGeom>
          <a:solidFill>
            <a:schemeClr val="accent3">
              <a:lumMod val="75000"/>
            </a:schemeClr>
          </a:solidFill>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None/>
            </a:pPr>
            <a:r>
              <a:rPr lang="fr-FR" b="1" u="sng" dirty="0">
                <a:hlinkClick r:id="rId4"/>
              </a:rPr>
              <a:t>http://www.jeuxpedago.com/jeux-histoire-geo-terminale-chrono-les-etats-unis-et-le-monde-1917-1972-_pageid817.html</a:t>
            </a:r>
            <a:endParaRPr lang="fr-FR" b="1" u="sng" dirty="0"/>
          </a:p>
          <a:p>
            <a:pPr marL="0" indent="0" algn="ctr">
              <a:buNone/>
            </a:pPr>
            <a:endParaRPr lang="fr-FR" b="1" u="sng" dirty="0"/>
          </a:p>
          <a:p>
            <a:pPr marL="0" lvl="0" indent="0" defTabSz="457200">
              <a:lnSpc>
                <a:spcPct val="100000"/>
              </a:lnSpc>
              <a:spcBef>
                <a:spcPts val="0"/>
              </a:spcBef>
              <a:spcAft>
                <a:spcPts val="0"/>
              </a:spcAft>
              <a:buClr>
                <a:srgbClr val="FFFFFF"/>
              </a:buClr>
              <a:buNone/>
            </a:pPr>
            <a:r>
              <a:rPr lang="fr-FR" sz="2000" dirty="0">
                <a:solidFill>
                  <a:srgbClr val="FFFFFF"/>
                </a:solidFill>
              </a:rPr>
              <a:t>Un site de quiz en ligne, avec une section Histoire pour les Terminales. Permet de réviser les dates de façon plus ludique. </a:t>
            </a:r>
            <a:endParaRPr lang="fr-FR" dirty="0"/>
          </a:p>
        </p:txBody>
      </p:sp>
    </p:spTree>
    <p:extLst>
      <p:ext uri="{BB962C8B-B14F-4D97-AF65-F5344CB8AC3E}">
        <p14:creationId xmlns:p14="http://schemas.microsoft.com/office/powerpoint/2010/main" val="2574640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L’engagement des États-Unis dans les deux guerres mondiales et dans la guerre froide</a:t>
            </a:r>
          </a:p>
        </p:txBody>
      </p:sp>
      <p:sp>
        <p:nvSpPr>
          <p:cNvPr id="3" name="Espace réservé du contenu 2"/>
          <p:cNvSpPr>
            <a:spLocks noGrp="1"/>
          </p:cNvSpPr>
          <p:nvPr>
            <p:ph idx="1"/>
          </p:nvPr>
        </p:nvSpPr>
        <p:spPr>
          <a:xfrm>
            <a:off x="377190" y="1882775"/>
            <a:ext cx="11361420" cy="1797685"/>
          </a:xfrm>
        </p:spPr>
        <p:txBody>
          <a:bodyPr/>
          <a:lstStyle/>
          <a:p>
            <a:pPr marL="0" indent="0" algn="just">
              <a:buNone/>
            </a:pPr>
            <a:r>
              <a:rPr lang="fr-FR" sz="2800" dirty="0"/>
              <a:t>Ce sujet d’étude commence en </a:t>
            </a:r>
            <a:r>
              <a:rPr lang="fr-FR" sz="2800" dirty="0">
                <a:solidFill>
                  <a:schemeClr val="accent1"/>
                </a:solidFill>
              </a:rPr>
              <a:t>1917</a:t>
            </a:r>
            <a:r>
              <a:rPr lang="fr-FR" sz="2800" dirty="0"/>
              <a:t>. C’est le début d’un engagement qui amène les États-Unis à intervenir en Europe, pour la première fois. Cette décision marque un tournant de l'histoire des États-Unis et de leurs rapports avec le monde sur le plan politique et économique.</a:t>
            </a:r>
          </a:p>
          <a:p>
            <a:pPr marL="0" indent="0">
              <a:buNone/>
            </a:pPr>
            <a:endParaRPr lang="fr-FR" dirty="0"/>
          </a:p>
        </p:txBody>
      </p:sp>
      <p:sp>
        <p:nvSpPr>
          <p:cNvPr id="4" name="ZoneTexte 3"/>
          <p:cNvSpPr txBox="1"/>
          <p:nvPr/>
        </p:nvSpPr>
        <p:spPr>
          <a:xfrm>
            <a:off x="377190" y="3931920"/>
            <a:ext cx="5623560" cy="2515560"/>
          </a:xfrm>
          <a:prstGeom prst="rect">
            <a:avLst/>
          </a:prstGeom>
          <a:noFill/>
        </p:spPr>
        <p:txBody>
          <a:bodyPr wrap="square" rtlCol="0">
            <a:spAutoFit/>
          </a:bodyPr>
          <a:lstStyle/>
          <a:p>
            <a:pPr lvl="0" algn="just" defTabSz="914400">
              <a:lnSpc>
                <a:spcPct val="90000"/>
              </a:lnSpc>
              <a:spcBef>
                <a:spcPts val="1200"/>
              </a:spcBef>
              <a:spcAft>
                <a:spcPts val="200"/>
              </a:spcAft>
              <a:buClr>
                <a:srgbClr val="FFFFFF"/>
              </a:buClr>
            </a:pPr>
            <a:r>
              <a:rPr lang="fr-FR" i="1" dirty="0">
                <a:solidFill>
                  <a:srgbClr val="FFFFFF"/>
                </a:solidFill>
              </a:rPr>
              <a:t>Les pays Européens sont en guerre depuis 1914, c’est la Première Guerre Mondiale (1914-1918). La France, l’Angleterre et la Russie sont l’Entente des Alliés. L’empire Allemand, l’empire Austro-Hongrois et l’empire Ottoman sont les Empires centraux.</a:t>
            </a:r>
          </a:p>
          <a:p>
            <a:pPr lvl="0" algn="just" defTabSz="914400">
              <a:lnSpc>
                <a:spcPct val="90000"/>
              </a:lnSpc>
              <a:spcBef>
                <a:spcPts val="1200"/>
              </a:spcBef>
              <a:spcAft>
                <a:spcPts val="200"/>
              </a:spcAft>
              <a:buClr>
                <a:srgbClr val="FFFFFF"/>
              </a:buClr>
            </a:pPr>
            <a:r>
              <a:rPr lang="fr-FR" i="1" dirty="0">
                <a:solidFill>
                  <a:srgbClr val="FFFFFF"/>
                </a:solidFill>
              </a:rPr>
              <a:t>C’est la première fois que les Etats-Unis interviennent en Europe. Depuis le 19e siècle, ils se tournaient davantage vers le reste de l’Amérique, qu’ils considéraient comme « leur » zone d’influence.</a:t>
            </a:r>
          </a:p>
        </p:txBody>
      </p:sp>
      <p:pic>
        <p:nvPicPr>
          <p:cNvPr id="5" name="Image 4"/>
          <p:cNvPicPr>
            <a:picLocks noChangeAspect="1"/>
          </p:cNvPicPr>
          <p:nvPr/>
        </p:nvPicPr>
        <p:blipFill>
          <a:blip r:embed="rId2"/>
          <a:stretch>
            <a:fillRect/>
          </a:stretch>
        </p:blipFill>
        <p:spPr>
          <a:xfrm>
            <a:off x="7159399" y="3740566"/>
            <a:ext cx="3662068" cy="2706914"/>
          </a:xfrm>
          <a:prstGeom prst="rect">
            <a:avLst/>
          </a:prstGeom>
        </p:spPr>
      </p:pic>
      <p:sp>
        <p:nvSpPr>
          <p:cNvPr id="6" name="Rectangle : coins arrondis 5"/>
          <p:cNvSpPr/>
          <p:nvPr/>
        </p:nvSpPr>
        <p:spPr>
          <a:xfrm>
            <a:off x="4194810" y="1587123"/>
            <a:ext cx="2964589" cy="237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Première Guerre Mondiale</a:t>
            </a:r>
          </a:p>
        </p:txBody>
      </p:sp>
    </p:spTree>
    <p:extLst>
      <p:ext uri="{BB962C8B-B14F-4D97-AF65-F5344CB8AC3E}">
        <p14:creationId xmlns:p14="http://schemas.microsoft.com/office/powerpoint/2010/main" val="4253684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L’engagement des États-Unis dans les deux guerres mondiales et dans la guerre froide</a:t>
            </a:r>
          </a:p>
        </p:txBody>
      </p:sp>
      <p:sp>
        <p:nvSpPr>
          <p:cNvPr id="3" name="Espace réservé du contenu 2"/>
          <p:cNvSpPr>
            <a:spLocks noGrp="1"/>
          </p:cNvSpPr>
          <p:nvPr>
            <p:ph idx="1"/>
          </p:nvPr>
        </p:nvSpPr>
        <p:spPr>
          <a:xfrm>
            <a:off x="377190" y="1882775"/>
            <a:ext cx="11361420" cy="1797685"/>
          </a:xfrm>
        </p:spPr>
        <p:txBody>
          <a:bodyPr>
            <a:normAutofit/>
          </a:bodyPr>
          <a:lstStyle/>
          <a:p>
            <a:pPr marL="0" indent="0" algn="just">
              <a:buNone/>
            </a:pPr>
            <a:r>
              <a:rPr lang="fr-FR" sz="2800" dirty="0"/>
              <a:t>En </a:t>
            </a:r>
            <a:r>
              <a:rPr lang="fr-FR" sz="2800" dirty="0">
                <a:solidFill>
                  <a:schemeClr val="accent1"/>
                </a:solidFill>
              </a:rPr>
              <a:t>1918</a:t>
            </a:r>
            <a:r>
              <a:rPr lang="fr-FR" sz="2800" dirty="0"/>
              <a:t>, les États-Unis jouent un rôle important dans le règlement de la Première Guerre Mondiale. Le président Wilson, victorieux, impose ses vues sur un redécoupage de l’Europe. Cela marque le début de leur influence politique.</a:t>
            </a:r>
          </a:p>
          <a:p>
            <a:pPr marL="0" indent="0" algn="just">
              <a:buNone/>
            </a:pPr>
            <a:endParaRPr lang="fr-FR" sz="2800" dirty="0"/>
          </a:p>
          <a:p>
            <a:pPr marL="0" indent="0" algn="just">
              <a:buNone/>
            </a:pPr>
            <a:endParaRPr lang="fr-FR" sz="1800" i="1" dirty="0"/>
          </a:p>
        </p:txBody>
      </p:sp>
      <p:sp>
        <p:nvSpPr>
          <p:cNvPr id="4" name="ZoneTexte 3"/>
          <p:cNvSpPr txBox="1"/>
          <p:nvPr/>
        </p:nvSpPr>
        <p:spPr>
          <a:xfrm>
            <a:off x="365760" y="3897630"/>
            <a:ext cx="5612130" cy="2266261"/>
          </a:xfrm>
          <a:prstGeom prst="rect">
            <a:avLst/>
          </a:prstGeom>
          <a:noFill/>
        </p:spPr>
        <p:txBody>
          <a:bodyPr wrap="square" rtlCol="0">
            <a:spAutoFit/>
          </a:bodyPr>
          <a:lstStyle/>
          <a:p>
            <a:pPr lvl="0" algn="just" defTabSz="914400">
              <a:lnSpc>
                <a:spcPct val="90000"/>
              </a:lnSpc>
              <a:spcBef>
                <a:spcPts val="1200"/>
              </a:spcBef>
              <a:spcAft>
                <a:spcPts val="200"/>
              </a:spcAft>
              <a:buClr>
                <a:srgbClr val="FFFFFF"/>
              </a:buClr>
            </a:pPr>
            <a:r>
              <a:rPr lang="fr-FR" i="1" dirty="0">
                <a:solidFill>
                  <a:srgbClr val="FFFFFF"/>
                </a:solidFill>
              </a:rPr>
              <a:t>Les 14 points de Wilson (8 janvier 1918)</a:t>
            </a:r>
          </a:p>
          <a:p>
            <a:pPr lvl="0" algn="just" defTabSz="914400">
              <a:lnSpc>
                <a:spcPct val="90000"/>
              </a:lnSpc>
              <a:spcBef>
                <a:spcPts val="1200"/>
              </a:spcBef>
              <a:spcAft>
                <a:spcPts val="200"/>
              </a:spcAft>
              <a:buClr>
                <a:srgbClr val="FFFFFF"/>
              </a:buClr>
            </a:pPr>
            <a:r>
              <a:rPr lang="fr-FR" i="1" dirty="0">
                <a:solidFill>
                  <a:srgbClr val="FFFFFF"/>
                </a:solidFill>
              </a:rPr>
              <a:t>C’est un texte majeur : le président américain esquisse l’ordre international qui devra sortir de la guerre et présider aux relations entre les nations, à un moment où il pense que les États-Unis doivent jouer un rôle prépondérant dans ces relations internationales et dans le monde. Il cherche à convaincre le peuple américain de l’importance d’un engagement militaire.</a:t>
            </a:r>
          </a:p>
        </p:txBody>
      </p:sp>
      <p:pic>
        <p:nvPicPr>
          <p:cNvPr id="5" name="Image 4"/>
          <p:cNvPicPr>
            <a:picLocks noChangeAspect="1"/>
          </p:cNvPicPr>
          <p:nvPr/>
        </p:nvPicPr>
        <p:blipFill>
          <a:blip r:embed="rId2"/>
          <a:stretch>
            <a:fillRect/>
          </a:stretch>
        </p:blipFill>
        <p:spPr>
          <a:xfrm>
            <a:off x="6958828" y="3680460"/>
            <a:ext cx="4231142" cy="2293908"/>
          </a:xfrm>
          <a:prstGeom prst="rect">
            <a:avLst/>
          </a:prstGeom>
        </p:spPr>
      </p:pic>
      <p:sp>
        <p:nvSpPr>
          <p:cNvPr id="6" name="Rectangle : coins arrondis 5"/>
          <p:cNvSpPr/>
          <p:nvPr/>
        </p:nvSpPr>
        <p:spPr>
          <a:xfrm>
            <a:off x="4194810" y="1587123"/>
            <a:ext cx="2964589" cy="237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Première Guerre Mondiale</a:t>
            </a:r>
          </a:p>
        </p:txBody>
      </p:sp>
    </p:spTree>
    <p:extLst>
      <p:ext uri="{BB962C8B-B14F-4D97-AF65-F5344CB8AC3E}">
        <p14:creationId xmlns:p14="http://schemas.microsoft.com/office/powerpoint/2010/main" val="3808811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L’engagement des États-Unis dans les deux guerres mondiales et dans la guerre froide</a:t>
            </a:r>
          </a:p>
        </p:txBody>
      </p:sp>
      <p:sp>
        <p:nvSpPr>
          <p:cNvPr id="3" name="Espace réservé du contenu 2"/>
          <p:cNvSpPr>
            <a:spLocks noGrp="1"/>
          </p:cNvSpPr>
          <p:nvPr>
            <p:ph idx="1"/>
          </p:nvPr>
        </p:nvSpPr>
        <p:spPr>
          <a:xfrm>
            <a:off x="377190" y="1882775"/>
            <a:ext cx="11361420" cy="1797685"/>
          </a:xfrm>
        </p:spPr>
        <p:txBody>
          <a:bodyPr>
            <a:normAutofit/>
          </a:bodyPr>
          <a:lstStyle/>
          <a:p>
            <a:pPr marL="0" indent="0" algn="just">
              <a:buNone/>
            </a:pPr>
            <a:r>
              <a:rPr lang="fr-FR" sz="2800" dirty="0"/>
              <a:t>Devenus la première puissance industrielle devant la Grande-Bretagne, l’Allemagne et la France grâce à la guerre, les États-Unis voient leurs produits se vendre en Europe et dans le monde. Cela marque le début de leur influence économique.</a:t>
            </a:r>
            <a:endParaRPr lang="fr-FR" sz="1800" i="1" dirty="0"/>
          </a:p>
        </p:txBody>
      </p:sp>
      <p:sp>
        <p:nvSpPr>
          <p:cNvPr id="4" name="ZoneTexte 3"/>
          <p:cNvSpPr txBox="1"/>
          <p:nvPr/>
        </p:nvSpPr>
        <p:spPr>
          <a:xfrm>
            <a:off x="365760" y="3897630"/>
            <a:ext cx="5612130" cy="1089529"/>
          </a:xfrm>
          <a:prstGeom prst="rect">
            <a:avLst/>
          </a:prstGeom>
          <a:noFill/>
        </p:spPr>
        <p:txBody>
          <a:bodyPr wrap="square" rtlCol="0">
            <a:spAutoFit/>
          </a:bodyPr>
          <a:lstStyle/>
          <a:p>
            <a:pPr lvl="0" algn="just" defTabSz="914400">
              <a:lnSpc>
                <a:spcPct val="90000"/>
              </a:lnSpc>
              <a:spcBef>
                <a:spcPts val="1200"/>
              </a:spcBef>
              <a:spcAft>
                <a:spcPts val="200"/>
              </a:spcAft>
              <a:buClr>
                <a:srgbClr val="FFFFFF"/>
              </a:buClr>
            </a:pPr>
            <a:r>
              <a:rPr lang="fr-FR" i="1" dirty="0">
                <a:solidFill>
                  <a:srgbClr val="FFFFFF"/>
                </a:solidFill>
              </a:rPr>
              <a:t>Pour autant, les États-Unis ne souhaitent pas à l’époque exercer de leadership mondial. Dans les années 1930, suite à la crise boursière de Wall Street (1929), les difficultés que connaît le pays entraînent un repli : c’est l’isolationnisme.</a:t>
            </a:r>
          </a:p>
        </p:txBody>
      </p:sp>
      <p:pic>
        <p:nvPicPr>
          <p:cNvPr id="6" name="Image 5"/>
          <p:cNvPicPr>
            <a:picLocks noChangeAspect="1"/>
          </p:cNvPicPr>
          <p:nvPr/>
        </p:nvPicPr>
        <p:blipFill>
          <a:blip r:embed="rId2"/>
          <a:stretch>
            <a:fillRect/>
          </a:stretch>
        </p:blipFill>
        <p:spPr>
          <a:xfrm>
            <a:off x="7279110" y="3524743"/>
            <a:ext cx="3910860" cy="2924832"/>
          </a:xfrm>
          <a:prstGeom prst="rect">
            <a:avLst/>
          </a:prstGeom>
        </p:spPr>
      </p:pic>
      <p:sp>
        <p:nvSpPr>
          <p:cNvPr id="7" name="Rectangle : coins arrondis 6"/>
          <p:cNvSpPr/>
          <p:nvPr/>
        </p:nvSpPr>
        <p:spPr>
          <a:xfrm>
            <a:off x="4194810" y="1587123"/>
            <a:ext cx="2964589" cy="237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Première Guerre Mondiale</a:t>
            </a:r>
          </a:p>
        </p:txBody>
      </p:sp>
    </p:spTree>
    <p:extLst>
      <p:ext uri="{BB962C8B-B14F-4D97-AF65-F5344CB8AC3E}">
        <p14:creationId xmlns:p14="http://schemas.microsoft.com/office/powerpoint/2010/main" val="40522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L’engagement des États-Unis dans les deux guerres mondiales et dans la guerre froide</a:t>
            </a:r>
          </a:p>
        </p:txBody>
      </p:sp>
      <p:sp>
        <p:nvSpPr>
          <p:cNvPr id="3" name="Espace réservé du contenu 2"/>
          <p:cNvSpPr>
            <a:spLocks noGrp="1"/>
          </p:cNvSpPr>
          <p:nvPr>
            <p:ph idx="1"/>
          </p:nvPr>
        </p:nvSpPr>
        <p:spPr>
          <a:xfrm>
            <a:off x="377190" y="1882775"/>
            <a:ext cx="11361420" cy="1797685"/>
          </a:xfrm>
        </p:spPr>
        <p:txBody>
          <a:bodyPr>
            <a:normAutofit fontScale="92500" lnSpcReduction="20000"/>
          </a:bodyPr>
          <a:lstStyle/>
          <a:p>
            <a:pPr marL="0" indent="0" algn="just">
              <a:buNone/>
            </a:pPr>
            <a:r>
              <a:rPr lang="fr-FR" sz="2800" dirty="0"/>
              <a:t>En </a:t>
            </a:r>
            <a:r>
              <a:rPr lang="fr-FR" sz="2800" dirty="0">
                <a:solidFill>
                  <a:schemeClr val="accent1"/>
                </a:solidFill>
              </a:rPr>
              <a:t>1941</a:t>
            </a:r>
            <a:r>
              <a:rPr lang="fr-FR" sz="2800" dirty="0"/>
              <a:t>, la base américaine de Pearl Harbor est attaquée par les Japonais dans l’océan Pacifique. Les États-Unis du président Roosevelt décident alors d’entrer dans le conflit aux côtés des Alliés. Leur rôle dans la Seconde Guerre mondiale est décisif sur le plan militaire. Leur apport technique et humain est déterminant pour la libération des territoires occupés en Europe, notamment par le débarquement du </a:t>
            </a:r>
            <a:r>
              <a:rPr lang="fr-FR" sz="2800" dirty="0">
                <a:solidFill>
                  <a:schemeClr val="accent1"/>
                </a:solidFill>
              </a:rPr>
              <a:t>6 juin 1944</a:t>
            </a:r>
            <a:r>
              <a:rPr lang="fr-FR" sz="2800" dirty="0"/>
              <a:t>.</a:t>
            </a:r>
            <a:endParaRPr lang="fr-FR" dirty="0"/>
          </a:p>
        </p:txBody>
      </p:sp>
      <p:sp>
        <p:nvSpPr>
          <p:cNvPr id="4" name="ZoneTexte 3"/>
          <p:cNvSpPr txBox="1"/>
          <p:nvPr/>
        </p:nvSpPr>
        <p:spPr>
          <a:xfrm>
            <a:off x="377190" y="3931920"/>
            <a:ext cx="5623560" cy="2764859"/>
          </a:xfrm>
          <a:prstGeom prst="rect">
            <a:avLst/>
          </a:prstGeom>
          <a:noFill/>
        </p:spPr>
        <p:txBody>
          <a:bodyPr wrap="square" rtlCol="0">
            <a:spAutoFit/>
          </a:bodyPr>
          <a:lstStyle/>
          <a:p>
            <a:pPr lvl="0" algn="just" defTabSz="914400">
              <a:lnSpc>
                <a:spcPct val="90000"/>
              </a:lnSpc>
              <a:spcBef>
                <a:spcPts val="1200"/>
              </a:spcBef>
              <a:spcAft>
                <a:spcPts val="200"/>
              </a:spcAft>
              <a:buClr>
                <a:srgbClr val="FFFFFF"/>
              </a:buClr>
            </a:pPr>
            <a:r>
              <a:rPr lang="fr-FR" i="1" dirty="0">
                <a:solidFill>
                  <a:srgbClr val="FFFFFF"/>
                </a:solidFill>
              </a:rPr>
              <a:t>La Seconde Guerre Mondiale (1939-1945) est le conflit le plus meurtrier de l’Histoire. Il s’étend à tous les continents et oppose les forces de l’Axe (Allemagne nazie, Italie, Japon…) aux Alliés (Russie, Royaume-Uni, Pologne…). De nombreux autres pays participent au conflit, dans l’un ou l’autre camp.</a:t>
            </a:r>
          </a:p>
          <a:p>
            <a:pPr lvl="0" algn="just" defTabSz="914400">
              <a:lnSpc>
                <a:spcPct val="90000"/>
              </a:lnSpc>
              <a:spcBef>
                <a:spcPts val="1200"/>
              </a:spcBef>
              <a:spcAft>
                <a:spcPts val="200"/>
              </a:spcAft>
              <a:buClr>
                <a:srgbClr val="FFFFFF"/>
              </a:buClr>
            </a:pPr>
            <a:r>
              <a:rPr lang="fr-FR" i="1" dirty="0">
                <a:solidFill>
                  <a:srgbClr val="FFFFFF"/>
                </a:solidFill>
              </a:rPr>
              <a:t>La France est en partie occupée par l’Allemagne : le régime de Vichy (ou Etat Français) du Maréchal Pétain collabore avec Hitler, tandis que le Général de Gaulle appelle à la Résistance depuis Londres.</a:t>
            </a:r>
          </a:p>
        </p:txBody>
      </p:sp>
      <p:sp>
        <p:nvSpPr>
          <p:cNvPr id="6" name="Rectangle : coins arrondis 5"/>
          <p:cNvSpPr/>
          <p:nvPr/>
        </p:nvSpPr>
        <p:spPr>
          <a:xfrm>
            <a:off x="4194810" y="1587123"/>
            <a:ext cx="2964589" cy="237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Deuxième Guerre Mondiale</a:t>
            </a:r>
          </a:p>
        </p:txBody>
      </p:sp>
      <p:pic>
        <p:nvPicPr>
          <p:cNvPr id="7" name="Image 6"/>
          <p:cNvPicPr>
            <a:picLocks noChangeAspect="1"/>
          </p:cNvPicPr>
          <p:nvPr/>
        </p:nvPicPr>
        <p:blipFill>
          <a:blip r:embed="rId2"/>
          <a:stretch>
            <a:fillRect/>
          </a:stretch>
        </p:blipFill>
        <p:spPr>
          <a:xfrm>
            <a:off x="6482896" y="3680460"/>
            <a:ext cx="4857750" cy="2428875"/>
          </a:xfrm>
          <a:prstGeom prst="rect">
            <a:avLst/>
          </a:prstGeom>
        </p:spPr>
      </p:pic>
    </p:spTree>
    <p:extLst>
      <p:ext uri="{BB962C8B-B14F-4D97-AF65-F5344CB8AC3E}">
        <p14:creationId xmlns:p14="http://schemas.microsoft.com/office/powerpoint/2010/main" val="3593991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L’engagement des États-Unis dans les deux guerres mondiales et dans la guerre froide</a:t>
            </a:r>
          </a:p>
        </p:txBody>
      </p:sp>
      <p:sp>
        <p:nvSpPr>
          <p:cNvPr id="3" name="Espace réservé du contenu 2"/>
          <p:cNvSpPr>
            <a:spLocks noGrp="1"/>
          </p:cNvSpPr>
          <p:nvPr>
            <p:ph idx="1"/>
          </p:nvPr>
        </p:nvSpPr>
        <p:spPr>
          <a:xfrm>
            <a:off x="377190" y="1882775"/>
            <a:ext cx="11361420" cy="1797685"/>
          </a:xfrm>
        </p:spPr>
        <p:txBody>
          <a:bodyPr>
            <a:normAutofit fontScale="92500" lnSpcReduction="10000"/>
          </a:bodyPr>
          <a:lstStyle/>
          <a:p>
            <a:pPr marL="0" indent="0" algn="just">
              <a:buNone/>
            </a:pPr>
            <a:r>
              <a:rPr lang="fr-FR" sz="2800" dirty="0"/>
              <a:t>Les États-Unis deviennent pendant la guerre les leaders d’un camp qui défend la liberté. Ils incarnent alors une démocratie dynamique face aux États européens soumis et détruits par la guerre. L’Amérique assume dès lors un rôle international à la mesure de son engagement idéologique, de sa puissance commerciale et financière.</a:t>
            </a:r>
            <a:endParaRPr lang="fr-FR" dirty="0"/>
          </a:p>
        </p:txBody>
      </p:sp>
      <p:sp>
        <p:nvSpPr>
          <p:cNvPr id="4" name="ZoneTexte 3"/>
          <p:cNvSpPr txBox="1"/>
          <p:nvPr/>
        </p:nvSpPr>
        <p:spPr>
          <a:xfrm>
            <a:off x="377190" y="3931920"/>
            <a:ext cx="5623560" cy="2515560"/>
          </a:xfrm>
          <a:prstGeom prst="rect">
            <a:avLst/>
          </a:prstGeom>
          <a:noFill/>
        </p:spPr>
        <p:txBody>
          <a:bodyPr wrap="square" rtlCol="0">
            <a:spAutoFit/>
          </a:bodyPr>
          <a:lstStyle/>
          <a:p>
            <a:pPr lvl="0" algn="just" defTabSz="914400">
              <a:lnSpc>
                <a:spcPct val="90000"/>
              </a:lnSpc>
              <a:spcBef>
                <a:spcPts val="1200"/>
              </a:spcBef>
              <a:spcAft>
                <a:spcPts val="200"/>
              </a:spcAft>
              <a:buClr>
                <a:srgbClr val="FFFFFF"/>
              </a:buClr>
            </a:pPr>
            <a:r>
              <a:rPr lang="fr-FR" i="1" dirty="0">
                <a:solidFill>
                  <a:srgbClr val="FFFFFF"/>
                </a:solidFill>
              </a:rPr>
              <a:t>L’idéologie des Etats-Unis met en avant la « croisade » pour la démocratie et pour la paix, initiée avec Wilson et Roosevelt. Cette idée devient une donnée permanente de l’action internationale du pays.</a:t>
            </a:r>
          </a:p>
          <a:p>
            <a:pPr lvl="0" algn="just" defTabSz="914400">
              <a:lnSpc>
                <a:spcPct val="90000"/>
              </a:lnSpc>
              <a:spcBef>
                <a:spcPts val="1200"/>
              </a:spcBef>
              <a:spcAft>
                <a:spcPts val="200"/>
              </a:spcAft>
              <a:buClr>
                <a:srgbClr val="FFFFFF"/>
              </a:buClr>
            </a:pPr>
            <a:r>
              <a:rPr lang="fr-FR" i="1" dirty="0">
                <a:solidFill>
                  <a:srgbClr val="FFFFFF"/>
                </a:solidFill>
              </a:rPr>
              <a:t> Sur le front du Pacifique, c’est le lancement par les États-Unis de la bombe atomique en août 1945 sur Hiroshima et Nagasaki qui marque la fin du conflit. Ils sont alors les seuls à posséder la technologie nucléaire, ce qui leur donne une puissance inégalée.</a:t>
            </a:r>
          </a:p>
        </p:txBody>
      </p:sp>
      <p:sp>
        <p:nvSpPr>
          <p:cNvPr id="6" name="Rectangle : coins arrondis 5"/>
          <p:cNvSpPr/>
          <p:nvPr/>
        </p:nvSpPr>
        <p:spPr>
          <a:xfrm>
            <a:off x="4194810" y="1587123"/>
            <a:ext cx="2964589" cy="237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Deuxième Guerre Mondiale</a:t>
            </a:r>
          </a:p>
        </p:txBody>
      </p:sp>
      <p:pic>
        <p:nvPicPr>
          <p:cNvPr id="5" name="Image 4"/>
          <p:cNvPicPr>
            <a:picLocks noChangeAspect="1"/>
          </p:cNvPicPr>
          <p:nvPr/>
        </p:nvPicPr>
        <p:blipFill>
          <a:blip r:embed="rId2"/>
          <a:stretch>
            <a:fillRect/>
          </a:stretch>
        </p:blipFill>
        <p:spPr>
          <a:xfrm>
            <a:off x="7493229" y="3477683"/>
            <a:ext cx="3119060" cy="3119060"/>
          </a:xfrm>
          <a:prstGeom prst="rect">
            <a:avLst/>
          </a:prstGeom>
        </p:spPr>
      </p:pic>
    </p:spTree>
    <p:extLst>
      <p:ext uri="{BB962C8B-B14F-4D97-AF65-F5344CB8AC3E}">
        <p14:creationId xmlns:p14="http://schemas.microsoft.com/office/powerpoint/2010/main" val="3585361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L’engagement des États-Unis dans les deux guerres mondiales et dans la guerre froide</a:t>
            </a:r>
          </a:p>
        </p:txBody>
      </p:sp>
      <p:sp>
        <p:nvSpPr>
          <p:cNvPr id="3" name="Espace réservé du contenu 2"/>
          <p:cNvSpPr>
            <a:spLocks noGrp="1"/>
          </p:cNvSpPr>
          <p:nvPr>
            <p:ph idx="1"/>
          </p:nvPr>
        </p:nvSpPr>
        <p:spPr>
          <a:xfrm>
            <a:off x="377190" y="1882775"/>
            <a:ext cx="11361420" cy="1797685"/>
          </a:xfrm>
        </p:spPr>
        <p:txBody>
          <a:bodyPr>
            <a:normAutofit/>
          </a:bodyPr>
          <a:lstStyle/>
          <a:p>
            <a:pPr marL="0" indent="0" algn="just">
              <a:buNone/>
            </a:pPr>
            <a:r>
              <a:rPr lang="fr-FR" sz="2800" dirty="0"/>
              <a:t>En </a:t>
            </a:r>
            <a:r>
              <a:rPr lang="fr-FR" sz="2800" dirty="0">
                <a:solidFill>
                  <a:schemeClr val="accent1"/>
                </a:solidFill>
              </a:rPr>
              <a:t>1945</a:t>
            </a:r>
            <a:r>
              <a:rPr lang="fr-FR" sz="2800" dirty="0"/>
              <a:t>, les États-Unis participent au règlement du conflit et décident de diviser l’Allemagne en quatre zones (ils en administrent une). Ils proposent aux pays européens des prêts et des aides financières pour gérer leur reconstruction : le plan Marshall.</a:t>
            </a:r>
            <a:endParaRPr lang="fr-FR" dirty="0"/>
          </a:p>
        </p:txBody>
      </p:sp>
      <p:sp>
        <p:nvSpPr>
          <p:cNvPr id="4" name="ZoneTexte 3"/>
          <p:cNvSpPr txBox="1"/>
          <p:nvPr/>
        </p:nvSpPr>
        <p:spPr>
          <a:xfrm>
            <a:off x="377190" y="3679506"/>
            <a:ext cx="5897881" cy="3123932"/>
          </a:xfrm>
          <a:prstGeom prst="rect">
            <a:avLst/>
          </a:prstGeom>
          <a:noFill/>
        </p:spPr>
        <p:txBody>
          <a:bodyPr wrap="square" rtlCol="0">
            <a:spAutoFit/>
          </a:bodyPr>
          <a:lstStyle/>
          <a:p>
            <a:pPr lvl="0" algn="just" defTabSz="914400">
              <a:lnSpc>
                <a:spcPct val="90000"/>
              </a:lnSpc>
              <a:spcBef>
                <a:spcPts val="1200"/>
              </a:spcBef>
              <a:spcAft>
                <a:spcPts val="200"/>
              </a:spcAft>
              <a:buClr>
                <a:srgbClr val="FFFFFF"/>
              </a:buClr>
            </a:pPr>
            <a:r>
              <a:rPr lang="fr-FR" i="1" dirty="0">
                <a:solidFill>
                  <a:srgbClr val="FFFFFF"/>
                </a:solidFill>
              </a:rPr>
              <a:t>Le plan Marshall</a:t>
            </a:r>
          </a:p>
          <a:p>
            <a:pPr lvl="0" algn="just" defTabSz="914400">
              <a:lnSpc>
                <a:spcPct val="90000"/>
              </a:lnSpc>
              <a:spcBef>
                <a:spcPts val="1200"/>
              </a:spcBef>
              <a:spcAft>
                <a:spcPts val="200"/>
              </a:spcAft>
              <a:buClr>
                <a:srgbClr val="FFFFFF"/>
              </a:buClr>
            </a:pPr>
            <a:r>
              <a:rPr lang="fr-FR" i="1" dirty="0">
                <a:solidFill>
                  <a:srgbClr val="FFFFFF"/>
                </a:solidFill>
              </a:rPr>
              <a:t>En 1947, Truman est président des États-Unis. Son secrétaire d’État, Marshall, élabore un programme d’aide à l’Europe pour sa reconstruction. Le plan Marshall comporte :</a:t>
            </a:r>
          </a:p>
          <a:p>
            <a:pPr lvl="0" algn="just" defTabSz="914400">
              <a:lnSpc>
                <a:spcPct val="90000"/>
              </a:lnSpc>
              <a:spcBef>
                <a:spcPts val="1200"/>
              </a:spcBef>
              <a:spcAft>
                <a:spcPts val="200"/>
              </a:spcAft>
              <a:buClr>
                <a:srgbClr val="FFFFFF"/>
              </a:buClr>
            </a:pPr>
            <a:r>
              <a:rPr lang="fr-FR" i="1" dirty="0">
                <a:solidFill>
                  <a:srgbClr val="FFFFFF"/>
                </a:solidFill>
              </a:rPr>
              <a:t>- des objectifs économiques : la reconstruction économique de l’Europe permet aux États-Unis de s’assurer un débouché commercial important .</a:t>
            </a:r>
          </a:p>
          <a:p>
            <a:pPr lvl="0" algn="just" defTabSz="914400">
              <a:lnSpc>
                <a:spcPct val="90000"/>
              </a:lnSpc>
              <a:spcBef>
                <a:spcPts val="1200"/>
              </a:spcBef>
              <a:spcAft>
                <a:spcPts val="200"/>
              </a:spcAft>
              <a:buClr>
                <a:srgbClr val="FFFFFF"/>
              </a:buClr>
            </a:pPr>
            <a:r>
              <a:rPr lang="fr-FR" i="1" dirty="0">
                <a:solidFill>
                  <a:srgbClr val="FFFFFF"/>
                </a:solidFill>
              </a:rPr>
              <a:t>- des objectifs politiques : maintenir l’influence américaine sur les pays de l’Europe de l’Ouest (face à l’Europe de l’Est sous tutelle soviétique).</a:t>
            </a:r>
          </a:p>
        </p:txBody>
      </p:sp>
      <p:sp>
        <p:nvSpPr>
          <p:cNvPr id="6" name="Rectangle : coins arrondis 5"/>
          <p:cNvSpPr/>
          <p:nvPr/>
        </p:nvSpPr>
        <p:spPr>
          <a:xfrm>
            <a:off x="4194810" y="1587123"/>
            <a:ext cx="2964589" cy="237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Deuxième Guerre Mondiale</a:t>
            </a:r>
          </a:p>
        </p:txBody>
      </p:sp>
      <p:pic>
        <p:nvPicPr>
          <p:cNvPr id="7" name="Image 6"/>
          <p:cNvPicPr>
            <a:picLocks noChangeAspect="1"/>
          </p:cNvPicPr>
          <p:nvPr/>
        </p:nvPicPr>
        <p:blipFill>
          <a:blip r:embed="rId2"/>
          <a:stretch>
            <a:fillRect/>
          </a:stretch>
        </p:blipFill>
        <p:spPr>
          <a:xfrm>
            <a:off x="8005582" y="3679506"/>
            <a:ext cx="2487209" cy="3093678"/>
          </a:xfrm>
          <a:prstGeom prst="rect">
            <a:avLst/>
          </a:prstGeom>
        </p:spPr>
      </p:pic>
    </p:spTree>
    <p:extLst>
      <p:ext uri="{BB962C8B-B14F-4D97-AF65-F5344CB8AC3E}">
        <p14:creationId xmlns:p14="http://schemas.microsoft.com/office/powerpoint/2010/main" val="976065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L’engagement des États-Unis dans les deux guerres mondiales et dans la guerre froide</a:t>
            </a:r>
          </a:p>
        </p:txBody>
      </p:sp>
      <p:sp>
        <p:nvSpPr>
          <p:cNvPr id="3" name="Espace réservé du contenu 2"/>
          <p:cNvSpPr>
            <a:spLocks noGrp="1"/>
          </p:cNvSpPr>
          <p:nvPr>
            <p:ph idx="1"/>
          </p:nvPr>
        </p:nvSpPr>
        <p:spPr>
          <a:xfrm>
            <a:off x="377190" y="1882775"/>
            <a:ext cx="11361420" cy="1797685"/>
          </a:xfrm>
        </p:spPr>
        <p:txBody>
          <a:bodyPr>
            <a:normAutofit fontScale="92500" lnSpcReduction="10000"/>
          </a:bodyPr>
          <a:lstStyle/>
          <a:p>
            <a:pPr marL="0" indent="0" algn="just">
              <a:buNone/>
            </a:pPr>
            <a:r>
              <a:rPr lang="fr-FR" sz="2800" dirty="0"/>
              <a:t>Pendant la Seconde Guerre mondiale, les États-Unis ont combattu aux côtés des Soviétiques. Pourtant, un désaccord idéologique oppose les deux pays : depuis </a:t>
            </a:r>
            <a:r>
              <a:rPr lang="fr-FR" sz="2800" dirty="0">
                <a:solidFill>
                  <a:schemeClr val="accent1"/>
                </a:solidFill>
              </a:rPr>
              <a:t>1917</a:t>
            </a:r>
            <a:r>
              <a:rPr lang="fr-FR" sz="2800" dirty="0"/>
              <a:t>, l’URSS est gouvernée par un régime communiste qui prône l’autorité de l’État pour imposer l’égalité entre les citoyens, alors que les États-Unis défendent la liberté des individus dans un régime démocratique.</a:t>
            </a:r>
            <a:endParaRPr lang="fr-FR" dirty="0"/>
          </a:p>
        </p:txBody>
      </p:sp>
      <p:sp>
        <p:nvSpPr>
          <p:cNvPr id="4" name="ZoneTexte 3"/>
          <p:cNvSpPr txBox="1"/>
          <p:nvPr/>
        </p:nvSpPr>
        <p:spPr>
          <a:xfrm>
            <a:off x="377190" y="3679506"/>
            <a:ext cx="6400800" cy="3442994"/>
          </a:xfrm>
          <a:prstGeom prst="rect">
            <a:avLst/>
          </a:prstGeom>
          <a:noFill/>
        </p:spPr>
        <p:txBody>
          <a:bodyPr wrap="square" rtlCol="0">
            <a:spAutoFit/>
          </a:bodyPr>
          <a:lstStyle/>
          <a:p>
            <a:pPr lvl="0" algn="just" defTabSz="914400">
              <a:lnSpc>
                <a:spcPct val="90000"/>
              </a:lnSpc>
              <a:spcBef>
                <a:spcPts val="1200"/>
              </a:spcBef>
              <a:spcAft>
                <a:spcPts val="200"/>
              </a:spcAft>
              <a:buClr>
                <a:srgbClr val="FFFFFF"/>
              </a:buClr>
            </a:pPr>
            <a:r>
              <a:rPr lang="fr-FR" i="1" dirty="0">
                <a:solidFill>
                  <a:srgbClr val="FFFFFF"/>
                </a:solidFill>
              </a:rPr>
              <a:t>La Guerre Froide commence en 1947 et se termine entre 1989 (chute du mur de Berlin) et 1991 (dislocation de l’URSS). Elle est une période de tensions qui oppose les deux grandes puissances de l'époque : l’URSS et les États-Unis. Le monde est alors divisé en deux camps, le bloc communiste mené par l'URSS et le camp occidental autour des États-Unis, qui défend un système libéral, démocratique et capitaliste.</a:t>
            </a:r>
          </a:p>
          <a:p>
            <a:pPr algn="just" defTabSz="914400">
              <a:lnSpc>
                <a:spcPct val="90000"/>
              </a:lnSpc>
              <a:spcBef>
                <a:spcPts val="1200"/>
              </a:spcBef>
              <a:spcAft>
                <a:spcPts val="200"/>
              </a:spcAft>
              <a:buClr>
                <a:srgbClr val="FFFFFF"/>
              </a:buClr>
            </a:pPr>
            <a:r>
              <a:rPr lang="fr-FR" i="1" dirty="0">
                <a:solidFill>
                  <a:srgbClr val="FFFFFF"/>
                </a:solidFill>
              </a:rPr>
              <a:t>C'est une guerre avec beaucoup de peur, mais sans combats directs entre les grands pays. Le conflit ne se transforme pas en troisième guerre mondiale, car les États-Unis comme l’URSS possèdent l’arme atomique et le risque est trop important pour les deux camps.</a:t>
            </a:r>
          </a:p>
          <a:p>
            <a:pPr lvl="0" algn="just" defTabSz="914400">
              <a:lnSpc>
                <a:spcPct val="90000"/>
              </a:lnSpc>
              <a:spcBef>
                <a:spcPts val="1200"/>
              </a:spcBef>
              <a:spcAft>
                <a:spcPts val="200"/>
              </a:spcAft>
              <a:buClr>
                <a:srgbClr val="FFFFFF"/>
              </a:buClr>
            </a:pPr>
            <a:endParaRPr lang="fr-FR" i="1" dirty="0">
              <a:solidFill>
                <a:srgbClr val="FFFFFF"/>
              </a:solidFill>
            </a:endParaRPr>
          </a:p>
        </p:txBody>
      </p:sp>
      <p:sp>
        <p:nvSpPr>
          <p:cNvPr id="6" name="Rectangle : coins arrondis 5"/>
          <p:cNvSpPr/>
          <p:nvPr/>
        </p:nvSpPr>
        <p:spPr>
          <a:xfrm>
            <a:off x="4194810" y="1587123"/>
            <a:ext cx="2964589" cy="237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Guerre Froide</a:t>
            </a:r>
          </a:p>
        </p:txBody>
      </p:sp>
      <p:pic>
        <p:nvPicPr>
          <p:cNvPr id="8" name="Image 7"/>
          <p:cNvPicPr>
            <a:picLocks noChangeAspect="1"/>
          </p:cNvPicPr>
          <p:nvPr/>
        </p:nvPicPr>
        <p:blipFill>
          <a:blip r:embed="rId2"/>
          <a:stretch>
            <a:fillRect/>
          </a:stretch>
        </p:blipFill>
        <p:spPr>
          <a:xfrm>
            <a:off x="7325226" y="3679506"/>
            <a:ext cx="4241934" cy="2677721"/>
          </a:xfrm>
          <a:prstGeom prst="rect">
            <a:avLst/>
          </a:prstGeom>
        </p:spPr>
      </p:pic>
    </p:spTree>
    <p:extLst>
      <p:ext uri="{BB962C8B-B14F-4D97-AF65-F5344CB8AC3E}">
        <p14:creationId xmlns:p14="http://schemas.microsoft.com/office/powerpoint/2010/main" val="990871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5820" y="320040"/>
            <a:ext cx="10344150" cy="1325563"/>
          </a:xfrm>
        </p:spPr>
        <p:txBody>
          <a:bodyPr>
            <a:normAutofit/>
          </a:bodyPr>
          <a:lstStyle/>
          <a:p>
            <a:pPr algn="ctr"/>
            <a:r>
              <a:rPr lang="fr-FR" sz="2800" dirty="0"/>
              <a:t>L’engagement des États-Unis dans les deux guerres mondiales et dans la guerre froide</a:t>
            </a:r>
          </a:p>
        </p:txBody>
      </p:sp>
      <p:sp>
        <p:nvSpPr>
          <p:cNvPr id="3" name="Espace réservé du contenu 2"/>
          <p:cNvSpPr>
            <a:spLocks noGrp="1"/>
          </p:cNvSpPr>
          <p:nvPr>
            <p:ph idx="1"/>
          </p:nvPr>
        </p:nvSpPr>
        <p:spPr>
          <a:xfrm>
            <a:off x="377190" y="1882775"/>
            <a:ext cx="11361420" cy="1797685"/>
          </a:xfrm>
        </p:spPr>
        <p:txBody>
          <a:bodyPr>
            <a:normAutofit fontScale="92500" lnSpcReduction="10000"/>
          </a:bodyPr>
          <a:lstStyle/>
          <a:p>
            <a:pPr marL="0" indent="0" algn="just">
              <a:buNone/>
            </a:pPr>
            <a:r>
              <a:rPr lang="fr-FR" sz="2800" dirty="0"/>
              <a:t>Les Etats-Unis poursuivent tout au long de la Guerre froide leur rôle de rempart du libéralisme face à la menace « rouge » communiste, qu’ils dénigrent par une intense propagande. Ils remportent des succès, mais connaissent aussi des échecs (Guerre du Vietnam, 1955-1975). Les Américains découvrent que leur puissance a des limites.</a:t>
            </a:r>
          </a:p>
        </p:txBody>
      </p:sp>
      <p:sp>
        <p:nvSpPr>
          <p:cNvPr id="4" name="ZoneTexte 3"/>
          <p:cNvSpPr txBox="1"/>
          <p:nvPr/>
        </p:nvSpPr>
        <p:spPr>
          <a:xfrm>
            <a:off x="377190" y="3679506"/>
            <a:ext cx="5977889" cy="3109569"/>
          </a:xfrm>
          <a:prstGeom prst="rect">
            <a:avLst/>
          </a:prstGeom>
          <a:noFill/>
        </p:spPr>
        <p:txBody>
          <a:bodyPr wrap="square" rtlCol="0">
            <a:spAutoFit/>
          </a:bodyPr>
          <a:lstStyle/>
          <a:p>
            <a:pPr lvl="0" algn="just" defTabSz="914400">
              <a:lnSpc>
                <a:spcPct val="90000"/>
              </a:lnSpc>
              <a:spcBef>
                <a:spcPts val="1200"/>
              </a:spcBef>
              <a:spcAft>
                <a:spcPts val="200"/>
              </a:spcAft>
              <a:buClr>
                <a:srgbClr val="FFFFFF"/>
              </a:buClr>
            </a:pPr>
            <a:r>
              <a:rPr lang="fr-FR" i="1" dirty="0">
                <a:solidFill>
                  <a:srgbClr val="FFFFFF"/>
                </a:solidFill>
              </a:rPr>
              <a:t>Les deux « Grands » organisent leurs camps de façon militaire et diplomatique (alliances) et économique (plan d’aide aux pays). L’OTAN est créé en 1949 à Washington : c’est une organisation militaire menée implicitement par les Etats-Unis, principalement dirigée contre l’expansion de l’URSS. </a:t>
            </a:r>
          </a:p>
          <a:p>
            <a:pPr lvl="0" algn="just" defTabSz="914400">
              <a:lnSpc>
                <a:spcPct val="90000"/>
              </a:lnSpc>
              <a:spcBef>
                <a:spcPts val="1200"/>
              </a:spcBef>
              <a:spcAft>
                <a:spcPts val="200"/>
              </a:spcAft>
              <a:buClr>
                <a:srgbClr val="FFFFFF"/>
              </a:buClr>
            </a:pPr>
            <a:r>
              <a:rPr lang="fr-FR" i="1" dirty="0">
                <a:solidFill>
                  <a:srgbClr val="FFFFFF"/>
                </a:solidFill>
              </a:rPr>
              <a:t>Plusieurs crises majeures ponctuent la Guerre Froide :</a:t>
            </a:r>
          </a:p>
          <a:p>
            <a:pPr lvl="0" algn="just" defTabSz="914400">
              <a:lnSpc>
                <a:spcPct val="90000"/>
              </a:lnSpc>
              <a:spcBef>
                <a:spcPts val="1200"/>
              </a:spcBef>
              <a:spcAft>
                <a:spcPts val="200"/>
              </a:spcAft>
              <a:buClr>
                <a:srgbClr val="FFFFFF"/>
              </a:buClr>
            </a:pPr>
            <a:r>
              <a:rPr lang="fr-FR" i="1" dirty="0">
                <a:solidFill>
                  <a:srgbClr val="FFFFFF"/>
                </a:solidFill>
              </a:rPr>
              <a:t>- La Guerre de Corée de 1950 à 1953</a:t>
            </a:r>
          </a:p>
          <a:p>
            <a:pPr lvl="0" algn="just" defTabSz="914400">
              <a:spcBef>
                <a:spcPts val="1200"/>
              </a:spcBef>
              <a:spcAft>
                <a:spcPts val="200"/>
              </a:spcAft>
              <a:buClr>
                <a:srgbClr val="FFFFFF"/>
              </a:buClr>
            </a:pPr>
            <a:r>
              <a:rPr lang="fr-FR" i="1" dirty="0">
                <a:solidFill>
                  <a:srgbClr val="FFFFFF"/>
                </a:solidFill>
              </a:rPr>
              <a:t>- La construction du mur de Berlin en 1961</a:t>
            </a:r>
          </a:p>
          <a:p>
            <a:pPr lvl="0" algn="just" defTabSz="914400">
              <a:spcBef>
                <a:spcPts val="1200"/>
              </a:spcBef>
              <a:spcAft>
                <a:spcPts val="200"/>
              </a:spcAft>
              <a:buClr>
                <a:srgbClr val="FFFFFF"/>
              </a:buClr>
            </a:pPr>
            <a:r>
              <a:rPr lang="fr-FR" i="1" dirty="0">
                <a:solidFill>
                  <a:srgbClr val="FFFFFF"/>
                </a:solidFill>
              </a:rPr>
              <a:t>- La crise des missiles de Cuba en 1962</a:t>
            </a:r>
          </a:p>
        </p:txBody>
      </p:sp>
      <p:sp>
        <p:nvSpPr>
          <p:cNvPr id="6" name="Rectangle : coins arrondis 5"/>
          <p:cNvSpPr/>
          <p:nvPr/>
        </p:nvSpPr>
        <p:spPr>
          <a:xfrm>
            <a:off x="4194810" y="1587123"/>
            <a:ext cx="2964589" cy="237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Guerre Froide</a:t>
            </a:r>
          </a:p>
        </p:txBody>
      </p:sp>
      <p:pic>
        <p:nvPicPr>
          <p:cNvPr id="7" name="Image 6"/>
          <p:cNvPicPr>
            <a:picLocks noChangeAspect="1"/>
          </p:cNvPicPr>
          <p:nvPr/>
        </p:nvPicPr>
        <p:blipFill>
          <a:blip r:embed="rId2"/>
          <a:stretch>
            <a:fillRect/>
          </a:stretch>
        </p:blipFill>
        <p:spPr>
          <a:xfrm>
            <a:off x="7159399" y="3679506"/>
            <a:ext cx="3694793" cy="2934100"/>
          </a:xfrm>
          <a:prstGeom prst="rect">
            <a:avLst/>
          </a:prstGeom>
        </p:spPr>
      </p:pic>
    </p:spTree>
    <p:extLst>
      <p:ext uri="{BB962C8B-B14F-4D97-AF65-F5344CB8AC3E}">
        <p14:creationId xmlns:p14="http://schemas.microsoft.com/office/powerpoint/2010/main" val="41799558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À bandes">
  <a:themeElements>
    <a:clrScheme name="À bandes">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À bande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À bandes">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Bande de couleurs</Template>
  <TotalTime>291</TotalTime>
  <Words>1776</Words>
  <Application>Microsoft Office PowerPoint</Application>
  <PresentationFormat>Grand écran</PresentationFormat>
  <Paragraphs>97</Paragraphs>
  <Slides>15</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15</vt:i4>
      </vt:variant>
    </vt:vector>
  </HeadingPairs>
  <TitlesOfParts>
    <vt:vector size="19" baseType="lpstr">
      <vt:lpstr>Arial</vt:lpstr>
      <vt:lpstr>Corbel</vt:lpstr>
      <vt:lpstr>Wingdings</vt:lpstr>
      <vt:lpstr>À bandes</vt:lpstr>
      <vt:lpstr>Présentation PowerPoint</vt:lpstr>
      <vt:lpstr>L’engagement des États-Unis dans les deux guerres mondiales et dans la guerre froide</vt:lpstr>
      <vt:lpstr>L’engagement des États-Unis dans les deux guerres mondiales et dans la guerre froide</vt:lpstr>
      <vt:lpstr>L’engagement des États-Unis dans les deux guerres mondiales et dans la guerre froide</vt:lpstr>
      <vt:lpstr>L’engagement des États-Unis dans les deux guerres mondiales et dans la guerre froide</vt:lpstr>
      <vt:lpstr>L’engagement des États-Unis dans les deux guerres mondiales et dans la guerre froide</vt:lpstr>
      <vt:lpstr>L’engagement des États-Unis dans les deux guerres mondiales et dans la guerre froide</vt:lpstr>
      <vt:lpstr>L’engagement des États-Unis dans les deux guerres mondiales et dans la guerre froide</vt:lpstr>
      <vt:lpstr>L’engagement des États-Unis dans les deux guerres mondiales et dans la guerre froide</vt:lpstr>
      <vt:lpstr>L’engagement des États-Unis dans les deux guerres mondiales et dans la guerre froide</vt:lpstr>
      <vt:lpstr>LES ASPECTS DE LA PUISSANCE AMERICAINE</vt:lpstr>
      <vt:lpstr>LES ASPECTS DE LA PUISSANCE AMERICAINE</vt:lpstr>
      <vt:lpstr>LES ASPECTS DE LA PUISSANCE AMERICAINE</vt:lpstr>
      <vt:lpstr>Termes, NOMS, DATES à connaître : </vt:lpstr>
      <vt:lpstr>RESSOURCES EN LIGNE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romain cadet</dc:creator>
  <cp:lastModifiedBy>romain cadet</cp:lastModifiedBy>
  <cp:revision>29</cp:revision>
  <dcterms:created xsi:type="dcterms:W3CDTF">2017-04-11T17:13:30Z</dcterms:created>
  <dcterms:modified xsi:type="dcterms:W3CDTF">2017-04-12T16:34:38Z</dcterms:modified>
</cp:coreProperties>
</file>