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  <p:sldMasterId id="2147483692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1" r:id="rId14"/>
    <p:sldId id="288" r:id="rId15"/>
    <p:sldId id="271" r:id="rId16"/>
    <p:sldId id="267" r:id="rId17"/>
    <p:sldId id="268" r:id="rId18"/>
    <p:sldId id="269" r:id="rId19"/>
    <p:sldId id="287" r:id="rId20"/>
    <p:sldId id="289" r:id="rId21"/>
    <p:sldId id="273" r:id="rId22"/>
    <p:sldId id="292" r:id="rId23"/>
    <p:sldId id="278" r:id="rId24"/>
    <p:sldId id="276" r:id="rId25"/>
    <p:sldId id="277" r:id="rId26"/>
    <p:sldId id="279" r:id="rId27"/>
    <p:sldId id="280" r:id="rId28"/>
    <p:sldId id="281" r:id="rId29"/>
    <p:sldId id="293" r:id="rId30"/>
    <p:sldId id="282" r:id="rId31"/>
    <p:sldId id="283" r:id="rId32"/>
    <p:sldId id="284" r:id="rId33"/>
    <p:sldId id="285" r:id="rId34"/>
    <p:sldId id="290" r:id="rId35"/>
    <p:sldId id="286" r:id="rId36"/>
  </p:sldIdLst>
  <p:sldSz cx="14400213" cy="7199313"/>
  <p:notesSz cx="6858000" cy="9144000"/>
  <p:embeddedFontLst>
    <p:embeddedFont>
      <p:font typeface="Roboto" panose="020B0604020202020204" charset="0"/>
      <p:regular r:id="rId38"/>
    </p:embeddedFont>
    <p:embeddedFont>
      <p:font typeface="PT Sans Narrow" panose="020B060402020202020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Federo" panose="020B0604020202020204" charset="0"/>
      <p:regular r:id="rId45"/>
    </p:embeddedFont>
    <p:embeddedFont>
      <p:font typeface="Corbel" panose="020B0503020204020204" pitchFamily="34" charset="0"/>
      <p:regular r:id="rId46"/>
      <p:bold r:id="rId47"/>
      <p:italic r:id="rId48"/>
      <p:boldItalic r:id="rId49"/>
    </p:embeddedFont>
    <p:embeddedFont>
      <p:font typeface="Arial Black" panose="020B0A04020102020204" pitchFamily="34" charset="0"/>
      <p:bold r:id="rId50"/>
    </p:embeddedFont>
    <p:embeddedFont>
      <p:font typeface="Open Sans" panose="020B060402020202020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1F1F1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7142D-2085-4768-A439-135073CE4B86}">
  <a:tblStyle styleId="{0227142D-2085-4768-A439-135073CE4B86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EF4E7"/>
          </a:solidFill>
        </a:fill>
      </a:tcStyle>
    </a:wholeTbl>
    <a:band1H>
      <a:tcStyle>
        <a:tcBdr/>
        <a:fill>
          <a:solidFill>
            <a:srgbClr val="DBE9CB"/>
          </a:solidFill>
        </a:fill>
      </a:tcStyle>
    </a:band1H>
    <a:band1V>
      <a:tcStyle>
        <a:tcBdr/>
        <a:fill>
          <a:solidFill>
            <a:srgbClr val="DBE9CB"/>
          </a:solidFill>
        </a:fill>
      </a:tcStyle>
    </a:band1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7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6747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591867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28614" marR="0" lvl="7" indent="-91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46987" marR="0" lvl="8" indent="-6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6747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591867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28614" marR="0" lvl="7" indent="-91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46987" marR="0" lvl="8" indent="-6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18373" marR="0" lvl="1" indent="-10373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6747" marR="0" lvl="2" indent="-8046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555120" marR="0" lvl="3" indent="-5719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073493" marR="0" lvl="4" indent="-3393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591867" marR="0" lvl="5" indent="-1066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110240" marR="0" lvl="6" indent="-11439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28614" marR="0" lvl="7" indent="-9114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46987" marR="0" lvl="8" indent="-6787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136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36747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591867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28614" marR="0" lvl="7" indent="-91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46987" marR="0" lvl="8" indent="-6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rbel"/>
              <a:buNone/>
              <a:defRPr sz="2041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‹N°›</a:t>
            </a:fld>
            <a:endParaRPr lang="fr-FR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2575158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204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42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5505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765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3" name="Shape 52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24624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89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15805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4693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2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4132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9034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</a:t>
            </a:fld>
            <a:endParaRPr lang="fr-FR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55922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22670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9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31877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9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48775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28</a:t>
            </a:fld>
            <a:endParaRPr lang="fr-FR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04108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9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6" name="Shape 6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39428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9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51622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9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23741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9588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1" name="Shape 6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29939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83" name="Shape 6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34</a:t>
            </a:fld>
            <a:endParaRPr lang="fr-FR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2715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5160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3503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50557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6</a:t>
            </a:fld>
            <a:endParaRPr lang="fr-FR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83905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598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7814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orbel"/>
              <a:buNone/>
            </a:pPr>
            <a:endParaRPr sz="1361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769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hape 27"/>
          <p:cNvGrpSpPr/>
          <p:nvPr/>
        </p:nvGrpSpPr>
        <p:grpSpPr>
          <a:xfrm>
            <a:off x="-122" y="-8886"/>
            <a:ext cx="14400260" cy="7208533"/>
            <a:chOff x="-104" y="-8466"/>
            <a:chExt cx="12192246" cy="6866578"/>
          </a:xfrm>
        </p:grpSpPr>
        <p:cxnSp>
          <p:nvCxnSpPr>
            <p:cNvPr id="28" name="Shape 28"/>
            <p:cNvCxnSpPr/>
            <p:nvPr/>
          </p:nvCxnSpPr>
          <p:spPr>
            <a:xfrm>
              <a:off x="9371010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Shape 29"/>
            <p:cNvCxnSpPr/>
            <p:nvPr/>
          </p:nvCxnSpPr>
          <p:spPr>
            <a:xfrm flipH="1">
              <a:off x="7425124" y="3681412"/>
              <a:ext cx="4763700" cy="317669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" name="Shape 30"/>
            <p:cNvSpPr/>
            <p:nvPr/>
          </p:nvSpPr>
          <p:spPr>
            <a:xfrm>
              <a:off x="9181475" y="-8466"/>
              <a:ext cx="3007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31" name="Shape 31"/>
            <p:cNvSpPr/>
            <p:nvPr/>
          </p:nvSpPr>
          <p:spPr>
            <a:xfrm>
              <a:off x="9603442" y="-8466"/>
              <a:ext cx="25887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8932332" y="3048000"/>
              <a:ext cx="3259799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9334500" y="-8466"/>
              <a:ext cx="28541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34" name="Shape 34"/>
            <p:cNvSpPr/>
            <p:nvPr/>
          </p:nvSpPr>
          <p:spPr>
            <a:xfrm>
              <a:off x="10898728" y="-8466"/>
              <a:ext cx="12900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35" name="Shape 35"/>
            <p:cNvSpPr/>
            <p:nvPr/>
          </p:nvSpPr>
          <p:spPr>
            <a:xfrm>
              <a:off x="10938999" y="-8466"/>
              <a:ext cx="12497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6" name="Shape 36"/>
            <p:cNvSpPr/>
            <p:nvPr/>
          </p:nvSpPr>
          <p:spPr>
            <a:xfrm>
              <a:off x="10371664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 rot="10800000">
              <a:off x="-104" y="53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1780025" y="2524202"/>
            <a:ext cx="9173699" cy="172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566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1780025" y="4252437"/>
            <a:ext cx="9173699" cy="115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tion avec légen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100016" y="639939"/>
            <a:ext cx="9560100" cy="3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1613574" y="3812969"/>
            <a:ext cx="8532900" cy="3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800014" y="4692885"/>
            <a:ext cx="10153799" cy="16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640012" y="829712"/>
            <a:ext cx="719999" cy="613800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10503710" y="3030216"/>
            <a:ext cx="719999" cy="613798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rte nom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800014" y="2028141"/>
            <a:ext cx="10153799" cy="272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800014" y="4752773"/>
            <a:ext cx="10153799" cy="158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rte nom cita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100016" y="639939"/>
            <a:ext cx="9560100" cy="3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800010" y="4212932"/>
            <a:ext cx="10153799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800014" y="4752773"/>
            <a:ext cx="10153799" cy="158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640012" y="829712"/>
            <a:ext cx="719999" cy="613800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10503710" y="3030216"/>
            <a:ext cx="719999" cy="613798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rai ou faux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10010" y="639939"/>
            <a:ext cx="10143600" cy="3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800010" y="4212932"/>
            <a:ext cx="10153799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800014" y="4752773"/>
            <a:ext cx="10153799" cy="158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 rot="5400000">
            <a:off x="3839807" y="-771780"/>
            <a:ext cx="4074000" cy="101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 rot="5400000">
            <a:off x="7424885" y="2625788"/>
            <a:ext cx="5512799" cy="154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 rot="5400000">
            <a:off x="2213096" y="-773059"/>
            <a:ext cx="5512799" cy="833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Shape 165"/>
          <p:cNvGrpSpPr/>
          <p:nvPr/>
        </p:nvGrpSpPr>
        <p:grpSpPr>
          <a:xfrm>
            <a:off x="-122" y="-8886"/>
            <a:ext cx="14400260" cy="7208533"/>
            <a:chOff x="-104" y="-8466"/>
            <a:chExt cx="12192246" cy="6866578"/>
          </a:xfrm>
        </p:grpSpPr>
        <p:cxnSp>
          <p:nvCxnSpPr>
            <p:cNvPr id="166" name="Shape 166"/>
            <p:cNvCxnSpPr/>
            <p:nvPr/>
          </p:nvCxnSpPr>
          <p:spPr>
            <a:xfrm>
              <a:off x="9371010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Shape 167"/>
            <p:cNvCxnSpPr/>
            <p:nvPr/>
          </p:nvCxnSpPr>
          <p:spPr>
            <a:xfrm flipH="1">
              <a:off x="7425124" y="3681412"/>
              <a:ext cx="4763700" cy="317669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8" name="Shape 168"/>
            <p:cNvSpPr/>
            <p:nvPr/>
          </p:nvSpPr>
          <p:spPr>
            <a:xfrm>
              <a:off x="9181475" y="-8466"/>
              <a:ext cx="3007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69" name="Shape 169"/>
            <p:cNvSpPr/>
            <p:nvPr/>
          </p:nvSpPr>
          <p:spPr>
            <a:xfrm>
              <a:off x="9603442" y="-8466"/>
              <a:ext cx="25887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70" name="Shape 170"/>
            <p:cNvSpPr/>
            <p:nvPr/>
          </p:nvSpPr>
          <p:spPr>
            <a:xfrm>
              <a:off x="8932332" y="3048000"/>
              <a:ext cx="3259799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9334500" y="-8466"/>
              <a:ext cx="28541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72" name="Shape 172"/>
            <p:cNvSpPr/>
            <p:nvPr/>
          </p:nvSpPr>
          <p:spPr>
            <a:xfrm>
              <a:off x="10898728" y="-8466"/>
              <a:ext cx="12900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73" name="Shape 173"/>
            <p:cNvSpPr/>
            <p:nvPr/>
          </p:nvSpPr>
          <p:spPr>
            <a:xfrm>
              <a:off x="10938999" y="-8466"/>
              <a:ext cx="12497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74" name="Shape 174"/>
            <p:cNvSpPr/>
            <p:nvPr/>
          </p:nvSpPr>
          <p:spPr>
            <a:xfrm>
              <a:off x="10371664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 rot="10800000">
              <a:off x="-104" y="53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1780025" y="2524202"/>
            <a:ext cx="9173699" cy="1728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566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1780025" y="4252437"/>
            <a:ext cx="9173699" cy="115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800012" y="2268117"/>
            <a:ext cx="10153799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800014" y="2835284"/>
            <a:ext cx="10153799" cy="191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800014" y="4752773"/>
            <a:ext cx="10153799" cy="90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1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800012" y="2268117"/>
            <a:ext cx="10153799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800012" y="2268116"/>
            <a:ext cx="4941900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2"/>
          </p:nvPr>
        </p:nvSpPr>
        <p:spPr>
          <a:xfrm>
            <a:off x="6011864" y="2268117"/>
            <a:ext cx="4941900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98137" y="2268532"/>
            <a:ext cx="4943699" cy="6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1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798137" y="2873474"/>
            <a:ext cx="4943699" cy="3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3"/>
          </p:nvPr>
        </p:nvSpPr>
        <p:spPr>
          <a:xfrm>
            <a:off x="6009989" y="2268532"/>
            <a:ext cx="4943699" cy="6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1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4"/>
          </p:nvPr>
        </p:nvSpPr>
        <p:spPr>
          <a:xfrm>
            <a:off x="6009992" y="2873474"/>
            <a:ext cx="4943699" cy="3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800012" y="1573187"/>
            <a:ext cx="4552800" cy="134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1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5622675" y="540552"/>
            <a:ext cx="5330999" cy="580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800012" y="2915281"/>
            <a:ext cx="4552800" cy="271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825" marR="0" lvl="1" indent="-99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648" marR="0" lvl="2" indent="-71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473" marR="0" lvl="3" indent="-437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297" marR="0" lvl="4" indent="-159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122" marR="0" lvl="5" indent="-1152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8946" marR="0" lvl="6" indent="-874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8773" marR="0" lvl="7" indent="-597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8596" marR="0" lvl="8" indent="-319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800012" y="5039519"/>
            <a:ext cx="10153799" cy="5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52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pic" idx="2"/>
          </p:nvPr>
        </p:nvSpPr>
        <p:spPr>
          <a:xfrm>
            <a:off x="800012" y="639939"/>
            <a:ext cx="10153799" cy="403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800012" y="5634462"/>
            <a:ext cx="10153799" cy="70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légende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800014" y="639939"/>
            <a:ext cx="10153799" cy="357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800014" y="4692885"/>
            <a:ext cx="10153799" cy="16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tion avec légend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100016" y="639939"/>
            <a:ext cx="9560100" cy="3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1613574" y="3812969"/>
            <a:ext cx="8532900" cy="3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2"/>
          </p:nvPr>
        </p:nvSpPr>
        <p:spPr>
          <a:xfrm>
            <a:off x="800014" y="4692885"/>
            <a:ext cx="10153799" cy="16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640012" y="829712"/>
            <a:ext cx="719999" cy="613800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10503710" y="3030216"/>
            <a:ext cx="719999" cy="613798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rte nom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800014" y="2028141"/>
            <a:ext cx="10153799" cy="272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00014" y="4752773"/>
            <a:ext cx="10153799" cy="158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rte nom cita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1100016" y="639939"/>
            <a:ext cx="9560100" cy="3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800010" y="4212932"/>
            <a:ext cx="10153799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2"/>
          </p:nvPr>
        </p:nvSpPr>
        <p:spPr>
          <a:xfrm>
            <a:off x="800014" y="4752773"/>
            <a:ext cx="10153799" cy="158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640012" y="829712"/>
            <a:ext cx="719999" cy="613800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10503710" y="3030216"/>
            <a:ext cx="719999" cy="613798"/>
          </a:xfrm>
          <a:prstGeom prst="rect">
            <a:avLst/>
          </a:prstGeom>
          <a:noFill/>
          <a:ln>
            <a:noFill/>
          </a:ln>
        </p:spPr>
        <p:txBody>
          <a:bodyPr lIns="95975" tIns="47975" rIns="95975" bIns="47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471"/>
              </a:buClr>
              <a:buSzPct val="25000"/>
              <a:buFont typeface="Arial"/>
              <a:buNone/>
            </a:pPr>
            <a:r>
              <a:rPr lang="fr-FR" sz="8398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rai ou faux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810010" y="639939"/>
            <a:ext cx="10143600" cy="3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800010" y="4212932"/>
            <a:ext cx="10153799" cy="5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2"/>
          </p:nvPr>
        </p:nvSpPr>
        <p:spPr>
          <a:xfrm>
            <a:off x="800014" y="4752773"/>
            <a:ext cx="10153799" cy="158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800012" y="2268116"/>
            <a:ext cx="4941900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6011864" y="2268117"/>
            <a:ext cx="4941900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 rot="5400000">
            <a:off x="3839807" y="-771780"/>
            <a:ext cx="4074000" cy="1015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 rot="5400000">
            <a:off x="7424885" y="2625788"/>
            <a:ext cx="5512799" cy="154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 rot="5400000">
            <a:off x="2213096" y="-773059"/>
            <a:ext cx="5512799" cy="833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90872" y="622895"/>
            <a:ext cx="13418399" cy="99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PT Sans Narrow"/>
              <a:buNone/>
              <a:defRPr sz="55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PT Sans Narrow"/>
              <a:buNone/>
              <a:defRPr sz="55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90872" y="1772460"/>
            <a:ext cx="13418399" cy="462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7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chemeClr val="dk2"/>
              </a:buClr>
              <a:buFont typeface="Open Sans"/>
              <a:buNone/>
              <a:defRPr sz="21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13342637" y="6527051"/>
            <a:ext cx="863999" cy="550798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5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00014" y="2835284"/>
            <a:ext cx="10153799" cy="191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19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00014" y="4752773"/>
            <a:ext cx="10153799" cy="90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1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798137" y="2268532"/>
            <a:ext cx="4943699" cy="6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1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798137" y="2873474"/>
            <a:ext cx="4943699" cy="3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3"/>
          </p:nvPr>
        </p:nvSpPr>
        <p:spPr>
          <a:xfrm>
            <a:off x="6009989" y="2268532"/>
            <a:ext cx="4943699" cy="6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52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1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4"/>
          </p:nvPr>
        </p:nvSpPr>
        <p:spPr>
          <a:xfrm>
            <a:off x="6009992" y="2873474"/>
            <a:ext cx="4943699" cy="346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800012" y="5039519"/>
            <a:ext cx="10153799" cy="5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252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idx="2"/>
          </p:nvPr>
        </p:nvSpPr>
        <p:spPr>
          <a:xfrm>
            <a:off x="800012" y="639939"/>
            <a:ext cx="10153799" cy="403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800012" y="5634462"/>
            <a:ext cx="10153799" cy="70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4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légen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800014" y="639939"/>
            <a:ext cx="10153799" cy="357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461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800014" y="4692885"/>
            <a:ext cx="10153799" cy="16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79968" marR="0" lvl="1" indent="-1006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9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59937" marR="0" lvl="2" indent="-7437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79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439905" marR="0" lvl="3" indent="-480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919874" marR="0" lvl="4" indent="-2174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399842" marR="0" lvl="5" indent="-12242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879811" marR="0" lvl="6" indent="-9611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359779" marR="0" lvl="7" indent="-697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39748" marR="0" lvl="8" indent="-434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7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0" y="-8886"/>
            <a:ext cx="14400139" cy="7208533"/>
            <a:chOff x="0" y="-8466"/>
            <a:chExt cx="12192142" cy="6866578"/>
          </a:xfrm>
        </p:grpSpPr>
        <p:cxnSp>
          <p:nvCxnSpPr>
            <p:cNvPr id="11" name="Shape 11"/>
            <p:cNvCxnSpPr/>
            <p:nvPr/>
          </p:nvCxnSpPr>
          <p:spPr>
            <a:xfrm>
              <a:off x="9371010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Shape 12"/>
            <p:cNvCxnSpPr/>
            <p:nvPr/>
          </p:nvCxnSpPr>
          <p:spPr>
            <a:xfrm flipH="1">
              <a:off x="7425124" y="3681412"/>
              <a:ext cx="4763700" cy="317669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" name="Shape 13"/>
            <p:cNvSpPr/>
            <p:nvPr/>
          </p:nvSpPr>
          <p:spPr>
            <a:xfrm>
              <a:off x="9181475" y="-8466"/>
              <a:ext cx="3007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4" name="Shape 14"/>
            <p:cNvSpPr/>
            <p:nvPr/>
          </p:nvSpPr>
          <p:spPr>
            <a:xfrm>
              <a:off x="9603442" y="-8466"/>
              <a:ext cx="25887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Shape 15"/>
            <p:cNvSpPr/>
            <p:nvPr/>
          </p:nvSpPr>
          <p:spPr>
            <a:xfrm>
              <a:off x="8932332" y="3048000"/>
              <a:ext cx="3259799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9334500" y="-8466"/>
              <a:ext cx="28541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7" name="Shape 17"/>
            <p:cNvSpPr/>
            <p:nvPr/>
          </p:nvSpPr>
          <p:spPr>
            <a:xfrm>
              <a:off x="10898728" y="-8466"/>
              <a:ext cx="12900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8" name="Shape 18"/>
            <p:cNvSpPr/>
            <p:nvPr/>
          </p:nvSpPr>
          <p:spPr>
            <a:xfrm>
              <a:off x="10938999" y="-8466"/>
              <a:ext cx="12497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Shape 19"/>
            <p:cNvSpPr/>
            <p:nvPr/>
          </p:nvSpPr>
          <p:spPr>
            <a:xfrm>
              <a:off x="10371664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0" y="4013200"/>
              <a:ext cx="448799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00012" y="2268117"/>
            <a:ext cx="10153799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hape 144"/>
          <p:cNvGrpSpPr/>
          <p:nvPr/>
        </p:nvGrpSpPr>
        <p:grpSpPr>
          <a:xfrm>
            <a:off x="0" y="-8886"/>
            <a:ext cx="14400139" cy="7208533"/>
            <a:chOff x="0" y="-8466"/>
            <a:chExt cx="12192142" cy="6866578"/>
          </a:xfrm>
        </p:grpSpPr>
        <p:cxnSp>
          <p:nvCxnSpPr>
            <p:cNvPr id="145" name="Shape 145"/>
            <p:cNvCxnSpPr/>
            <p:nvPr/>
          </p:nvCxnSpPr>
          <p:spPr>
            <a:xfrm>
              <a:off x="9371010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Shape 146"/>
            <p:cNvCxnSpPr/>
            <p:nvPr/>
          </p:nvCxnSpPr>
          <p:spPr>
            <a:xfrm flipH="1">
              <a:off x="7425124" y="3681412"/>
              <a:ext cx="4763700" cy="3176699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" name="Shape 147"/>
            <p:cNvSpPr/>
            <p:nvPr/>
          </p:nvSpPr>
          <p:spPr>
            <a:xfrm>
              <a:off x="9181475" y="-8466"/>
              <a:ext cx="3007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48" name="Shape 148"/>
            <p:cNvSpPr/>
            <p:nvPr/>
          </p:nvSpPr>
          <p:spPr>
            <a:xfrm>
              <a:off x="9603442" y="-8466"/>
              <a:ext cx="25887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9" name="Shape 149"/>
            <p:cNvSpPr/>
            <p:nvPr/>
          </p:nvSpPr>
          <p:spPr>
            <a:xfrm>
              <a:off x="8932332" y="3048000"/>
              <a:ext cx="3259799" cy="3809999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9334500" y="-8466"/>
              <a:ext cx="28541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51" name="Shape 151"/>
            <p:cNvSpPr/>
            <p:nvPr/>
          </p:nvSpPr>
          <p:spPr>
            <a:xfrm>
              <a:off x="10898728" y="-8466"/>
              <a:ext cx="12900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52" name="Shape 152"/>
            <p:cNvSpPr/>
            <p:nvPr/>
          </p:nvSpPr>
          <p:spPr>
            <a:xfrm>
              <a:off x="10938999" y="-8466"/>
              <a:ext cx="1249799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3" name="Shape 153"/>
            <p:cNvSpPr/>
            <p:nvPr/>
          </p:nvSpPr>
          <p:spPr>
            <a:xfrm>
              <a:off x="10371664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0" y="4013200"/>
              <a:ext cx="448799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  <a:defRPr sz="3779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800012" y="2268117"/>
            <a:ext cx="10153799" cy="40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59976" marR="0" lvl="0" indent="-17557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  <a:defRPr sz="189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9948" marR="0" lvl="1" indent="-149559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8081"/>
              <a:buFont typeface="Noto Sans Symbols"/>
              <a:buChar char="▶"/>
              <a:defRPr sz="1679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99921" marR="0" lvl="2" indent="-11073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6832"/>
              <a:buFont typeface="Noto Sans Symbols"/>
              <a:buChar char="▶"/>
              <a:defRPr sz="14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79888" marR="0" lvl="3" indent="-11925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59858" marR="0" lvl="4" indent="-116620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39827" marR="0" lvl="5" indent="-126688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9795" marR="0" lvl="6" indent="-12405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99764" marR="0" lvl="7" indent="-121425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79732" marR="0" lvl="8" indent="-118793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5152"/>
              <a:buFont typeface="Noto Sans Symbols"/>
              <a:buChar char="▶"/>
              <a:defRPr sz="126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dt" idx="10"/>
          </p:nvPr>
        </p:nvSpPr>
        <p:spPr>
          <a:xfrm>
            <a:off x="8510125" y="6342032"/>
            <a:ext cx="10769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ftr" idx="11"/>
          </p:nvPr>
        </p:nvSpPr>
        <p:spPr>
          <a:xfrm>
            <a:off x="800012" y="6342032"/>
            <a:ext cx="7438199" cy="3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Trebuchet MS"/>
              <a:buNone/>
              <a:defRPr sz="94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18373" marR="0" lvl="1" indent="-103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036746" marR="0" lvl="2" indent="-80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555120" marR="0" lvl="3" indent="-5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73493" marR="0" lvl="4" indent="-33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91866" marR="0" lvl="5" indent="-106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10240" marR="0" lvl="6" indent="-11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28613" marR="0" lvl="7" indent="-9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46986" marR="0" lvl="8" indent="-67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  <a:defRPr sz="2041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‹N°›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9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ctrTitle"/>
          </p:nvPr>
        </p:nvSpPr>
        <p:spPr>
          <a:xfrm>
            <a:off x="1780025" y="2524202"/>
            <a:ext cx="9173699" cy="172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5669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Rendre le laboratoire STI autonome en énergie </a:t>
            </a:r>
            <a:br>
              <a:rPr lang="fr-FR" sz="5669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</a:br>
            <a:r>
              <a:rPr lang="fr-FR" sz="2939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(hors éclairage)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1200" y="6056678"/>
            <a:ext cx="2493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rebuchet MS" panose="020B0603020202020204" pitchFamily="34" charset="0"/>
              </a:rPr>
              <a:t>Kevin </a:t>
            </a:r>
            <a:r>
              <a:rPr lang="fr-FR" dirty="0" err="1">
                <a:latin typeface="Trebuchet MS" panose="020B0603020202020204" pitchFamily="34" charset="0"/>
              </a:rPr>
              <a:t>Oudot</a:t>
            </a:r>
            <a:endParaRPr lang="fr-FR" dirty="0">
              <a:latin typeface="Trebuchet MS" panose="020B0603020202020204" pitchFamily="34" charset="0"/>
            </a:endParaRPr>
          </a:p>
          <a:p>
            <a:r>
              <a:rPr lang="fr-FR" dirty="0">
                <a:latin typeface="Trebuchet MS" panose="020B0603020202020204" pitchFamily="34" charset="0"/>
              </a:rPr>
              <a:t>Corentin Bouvier</a:t>
            </a:r>
          </a:p>
          <a:p>
            <a:r>
              <a:rPr lang="fr-FR" dirty="0">
                <a:latin typeface="Trebuchet MS" panose="020B0603020202020204" pitchFamily="34" charset="0"/>
              </a:rPr>
              <a:t>Maxime </a:t>
            </a:r>
            <a:r>
              <a:rPr lang="fr-FR" dirty="0" err="1">
                <a:latin typeface="Trebuchet MS" panose="020B0603020202020204" pitchFamily="34" charset="0"/>
              </a:rPr>
              <a:t>Viviano</a:t>
            </a:r>
            <a:endParaRPr lang="fr-FR" dirty="0">
              <a:latin typeface="Trebuchet MS" panose="020B0603020202020204" pitchFamily="34" charset="0"/>
            </a:endParaRPr>
          </a:p>
          <a:p>
            <a:r>
              <a:rPr lang="fr-FR" dirty="0" err="1">
                <a:latin typeface="Trebuchet MS" panose="020B0603020202020204" pitchFamily="34" charset="0"/>
              </a:rPr>
              <a:t>Pierrre</a:t>
            </a:r>
            <a:r>
              <a:rPr lang="fr-FR" dirty="0">
                <a:latin typeface="Trebuchet MS" panose="020B0603020202020204" pitchFamily="34" charset="0"/>
              </a:rPr>
              <a:t> </a:t>
            </a:r>
            <a:r>
              <a:rPr lang="fr-FR" dirty="0" err="1">
                <a:latin typeface="Trebuchet MS" panose="020B0603020202020204" pitchFamily="34" charset="0"/>
              </a:rPr>
              <a:t>Mailhabiau</a:t>
            </a:r>
            <a:endParaRPr lang="fr-FR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40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6</a:t>
            </a:r>
            <a:r>
              <a:rPr lang="fr-FR" sz="40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° Présentation de l’éolienne</a:t>
            </a:r>
          </a:p>
        </p:txBody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609685" y="2983344"/>
            <a:ext cx="5971198" cy="36493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59976" marR="0" lvl="0" indent="-2710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None/>
            </a:pPr>
            <a:endParaRPr sz="2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Technique d’électromagnétique</a:t>
            </a: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Fabrication à partir d’aimants </a:t>
            </a: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Faible brise pour démarrage  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fld>
            <a:endParaRPr lang="fr-FR" sz="945" b="0" i="0" u="none" strike="noStrike" cap="none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 b="10478"/>
          <a:stretch/>
        </p:blipFill>
        <p:spPr>
          <a:xfrm>
            <a:off x="800012" y="2465874"/>
            <a:ext cx="5111192" cy="425955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 txBox="1"/>
          <p:nvPr/>
        </p:nvSpPr>
        <p:spPr>
          <a:xfrm>
            <a:off x="4925419" y="1755321"/>
            <a:ext cx="4009628" cy="406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Roboto"/>
              <a:buNone/>
            </a:pPr>
            <a:r>
              <a:rPr lang="fr-FR" sz="4000" b="1" i="0" u="sng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Générateur</a:t>
            </a:r>
            <a:endParaRPr lang="fr-FR" sz="2041" b="1" i="0" u="sng" strike="noStrike" cap="none" dirty="0">
              <a:solidFill>
                <a:srgbClr val="000000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build="p"/>
      <p:bldP spid="5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34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6</a:t>
            </a:r>
            <a:r>
              <a:rPr lang="fr-FR" sz="34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° Présentation de l’éolienne</a:t>
            </a:r>
          </a:p>
        </p:txBody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935011" y="3325680"/>
            <a:ext cx="5796865" cy="20345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59976" marR="0" lvl="0" indent="-2710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dirty="0"/>
              <a:t>Corps en a</a:t>
            </a: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lliage d’aluminium</a:t>
            </a: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Accessoires en acier inoxydable </a:t>
            </a:r>
          </a:p>
        </p:txBody>
      </p:sp>
      <p:sp>
        <p:nvSpPr>
          <p:cNvPr id="518" name="Shape 518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rPr>
              <a:t>11</a:t>
            </a:fld>
            <a:endParaRPr lang="fr-FR" sz="945" b="0" i="0" u="none" strike="noStrike" cap="none">
              <a:solidFill>
                <a:srgbClr val="90C22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9" name="Shape 5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912" y="2140347"/>
            <a:ext cx="6149535" cy="432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/>
        </p:nvSpPr>
        <p:spPr>
          <a:xfrm>
            <a:off x="3680667" y="1677049"/>
            <a:ext cx="4678242" cy="406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Roboto"/>
              <a:buNone/>
            </a:pPr>
            <a:r>
              <a:rPr lang="fr-FR" sz="4000" b="1" i="0" u="sng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Corps de l’éolienne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build="p"/>
      <p:bldP spid="5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476085" y="7569789"/>
            <a:ext cx="4668498" cy="222918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12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6" name="Picture 2" descr="Résultat de recherche d'images pour &quot;boite&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DEDE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84" y="1649269"/>
            <a:ext cx="5211939" cy="521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éolienne domestiqu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12" y="1649269"/>
            <a:ext cx="2584669" cy="36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402194" y="5012656"/>
            <a:ext cx="1933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Nos</a:t>
            </a:r>
            <a:r>
              <a:rPr lang="fr-F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solutions</a:t>
            </a:r>
            <a:r>
              <a:rPr lang="fr-F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2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 -0.02999 L 0.04211 -0.21146 C 0.05942 -0.25248 0.08555 -0.27541 0.11289 -0.27541 C 0.14375 -0.27541 0.16867 -0.25248 0.18587 -0.21146 L 0.26921 -0.02999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0" y="-12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 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0011" y="2268116"/>
            <a:ext cx="9346591" cy="4074000"/>
          </a:xfrm>
        </p:spPr>
        <p:txBody>
          <a:bodyPr/>
          <a:lstStyle/>
          <a:p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</a:rPr>
              <a:t>7° Différent types d’éoliennes </a:t>
            </a:r>
          </a:p>
          <a:p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8° Principe de fonctionnement d’une éolienne</a:t>
            </a:r>
          </a:p>
          <a:p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9° Contrôleur éolien/solaire </a:t>
            </a:r>
          </a:p>
          <a:p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</a:rPr>
              <a:t>10° Caractéristiques </a:t>
            </a:r>
          </a:p>
          <a:p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</a:rPr>
              <a:t>11° Phase de test </a:t>
            </a: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</a:endParaRP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</a:endParaRP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</a:endParaRP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sz="2000" dirty="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13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46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14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323273" y="281222"/>
            <a:ext cx="9895580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3400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Trebuchet MS"/>
              </a:rPr>
              <a:t>7° Différent types d’éoliennes :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9" t="26172" r="38416" b="11477"/>
          <a:stretch/>
        </p:blipFill>
        <p:spPr>
          <a:xfrm>
            <a:off x="4553528" y="942328"/>
            <a:ext cx="2881745" cy="5513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15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-611098" y="154380"/>
            <a:ext cx="11161200" cy="143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3400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8° Principe de fonctionnement d’une éolienne :</a:t>
            </a:r>
          </a:p>
        </p:txBody>
      </p:sp>
      <p:pic>
        <p:nvPicPr>
          <p:cNvPr id="527" name="Shape 5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5699" y="1021278"/>
            <a:ext cx="5666226" cy="6557192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5301">
            <a:off x="5984325" y="4037743"/>
            <a:ext cx="3130159" cy="1457325"/>
          </a:xfrm>
          <a:prstGeom prst="rect">
            <a:avLst/>
          </a:prstGeom>
        </p:spPr>
      </p:pic>
      <p:sp>
        <p:nvSpPr>
          <p:cNvPr id="532" name="Shape 532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16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3" name="Shape 533"/>
          <p:cNvSpPr txBox="1">
            <a:spLocks noGrp="1"/>
          </p:cNvSpPr>
          <p:nvPr>
            <p:ph type="title"/>
          </p:nvPr>
        </p:nvSpPr>
        <p:spPr>
          <a:xfrm>
            <a:off x="-3709408" y="321972"/>
            <a:ext cx="14400212" cy="32967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34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9° Contrôleur éolien/solaire :</a:t>
            </a:r>
          </a:p>
        </p:txBody>
      </p:sp>
      <p:sp>
        <p:nvSpPr>
          <p:cNvPr id="535" name="Shape 535"/>
          <p:cNvSpPr txBox="1"/>
          <p:nvPr/>
        </p:nvSpPr>
        <p:spPr>
          <a:xfrm>
            <a:off x="122226" y="2332036"/>
            <a:ext cx="6054640" cy="14398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9976" marR="0" lvl="0" indent="-3599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Roboto"/>
              <a:buChar char="▶"/>
            </a:pPr>
            <a:r>
              <a:rPr lang="fr-FR" sz="2800" b="1" i="0" u="none" strike="noStrike" cap="none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Quel est son but ?</a:t>
            </a:r>
          </a:p>
          <a:p>
            <a:pPr marL="359976" marR="0" lvl="0" indent="-3599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Roboto"/>
              <a:buChar char="▶"/>
            </a:pPr>
            <a:r>
              <a:rPr lang="fr-FR" sz="2800" b="1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Quel est son prix ?</a:t>
            </a:r>
          </a:p>
          <a:p>
            <a:pPr marL="359976" marR="0" lvl="0" indent="-3599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Roboto"/>
              <a:buChar char="▶"/>
            </a:pPr>
            <a:r>
              <a:rPr lang="fr-FR" sz="2800" b="1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Quels outils sont nécessaires ?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</a:pPr>
            <a:r>
              <a:rPr lang="fr-FR" sz="2800" b="1" i="0" u="none" strike="noStrike" cap="none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       batteries ?</a:t>
            </a:r>
          </a:p>
        </p:txBody>
      </p:sp>
      <p:pic>
        <p:nvPicPr>
          <p:cNvPr id="534" name="Shape 534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 rot="5400000">
            <a:off x="6532782" y="100283"/>
            <a:ext cx="5600699" cy="560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86" y="3771898"/>
            <a:ext cx="2857500" cy="3248025"/>
          </a:xfrm>
          <a:prstGeom prst="rect">
            <a:avLst/>
          </a:prstGeom>
        </p:spPr>
      </p:pic>
      <p:sp>
        <p:nvSpPr>
          <p:cNvPr id="7" name="Arc 6"/>
          <p:cNvSpPr/>
          <p:nvPr/>
        </p:nvSpPr>
        <p:spPr>
          <a:xfrm rot="7456844" flipH="1">
            <a:off x="3645093" y="4570189"/>
            <a:ext cx="3925207" cy="1683129"/>
          </a:xfrm>
          <a:prstGeom prst="arc">
            <a:avLst>
              <a:gd name="adj1" fmla="val 10590671"/>
              <a:gd name="adj2" fmla="val 16762284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53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17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1" name="Shape 541"/>
          <p:cNvSpPr txBox="1"/>
          <p:nvPr/>
        </p:nvSpPr>
        <p:spPr>
          <a:xfrm>
            <a:off x="729672" y="1819563"/>
            <a:ext cx="12578027" cy="3170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rebuchet MS"/>
              <a:buNone/>
            </a:pPr>
            <a:endParaRPr sz="28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HY-1000L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wind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turbine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Rotor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diameter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= 1.98 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Start-up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wind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speed = 2.0 m/s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Rated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power = 1000W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Rated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voltage = DC24V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Survival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wind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speed  = 50 m/s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Overspeed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protection =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blade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aerodynamic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elastic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Certifications = CE ; </a:t>
            </a:r>
            <a:r>
              <a:rPr lang="fr-FR" sz="2800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RoHS</a:t>
            </a:r>
            <a:r>
              <a:rPr lang="fr-FR" sz="28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 ; ISO9001 ; ETL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70104" y="332509"/>
            <a:ext cx="65485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Trebuchet MS"/>
              </a:rPr>
              <a:t>10° Caractéristiques 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684" y="332509"/>
            <a:ext cx="3390697" cy="4574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18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20170406_093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0218" y="1427238"/>
            <a:ext cx="6152915" cy="5052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-175727" y="261257"/>
            <a:ext cx="5013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</a:rPr>
              <a:t>11° Phase de test :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81964" y="988291"/>
            <a:ext cx="5828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06" y="876810"/>
            <a:ext cx="3655197" cy="6152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94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012" y="639939"/>
            <a:ext cx="10153799" cy="1013370"/>
          </a:xfrm>
        </p:spPr>
        <p:txBody>
          <a:bodyPr/>
          <a:lstStyle/>
          <a:p>
            <a:r>
              <a:rPr lang="fr-FR" dirty="0"/>
              <a:t>Sommaire :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9803" y="1653309"/>
            <a:ext cx="10153799" cy="4360874"/>
          </a:xfrm>
        </p:spPr>
        <p:txBody>
          <a:bodyPr/>
          <a:lstStyle/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</a:rPr>
              <a:t>Utiliser l’énergie solaire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Différentes énergies utilisables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Federo"/>
              </a:rPr>
              <a:t>L'avancé technique de cette énergie en France 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</a:rPr>
              <a:t>Comment avons nous utiliser cette énergie dans notre projet tout au long de l'année ?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</a:rPr>
              <a:t>Fabrication du socle pour le panneau solaire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PT Sans Narrow"/>
              </a:rPr>
              <a:t>Wind/Solar </a:t>
            </a:r>
            <a:r>
              <a:rPr lang="fr-FR" sz="3000" dirty="0" err="1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PT Sans Narrow"/>
              </a:rPr>
              <a:t>Hybrid</a:t>
            </a:r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PT Sans Narrow"/>
              </a:rPr>
              <a:t> Controller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PT Sans Narrow"/>
              </a:rPr>
              <a:t>Les différents type de cellules photovoltaïque</a:t>
            </a:r>
          </a:p>
          <a:p>
            <a:r>
              <a:rPr lang="fr-FR" sz="30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</a:rPr>
              <a:t>Conclusion</a:t>
            </a:r>
          </a:p>
          <a:p>
            <a:endParaRPr lang="fr-FR" sz="2000" b="1" dirty="0">
              <a:solidFill>
                <a:srgbClr val="6C911C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  <a:sym typeface="Federo"/>
            </a:endParaRPr>
          </a:p>
          <a:p>
            <a:endParaRPr lang="fr-FR" sz="2000" dirty="0">
              <a:solidFill>
                <a:srgbClr val="6C911C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sz="2000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19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749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935408" y="359294"/>
            <a:ext cx="10802973" cy="688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3779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Sommaire </a:t>
            </a:r>
          </a:p>
        </p:txBody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935387" y="1657917"/>
            <a:ext cx="10153799" cy="407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59976">
              <a:spcBef>
                <a:spcPts val="0"/>
              </a:spcBef>
              <a:buClr>
                <a:srgbClr val="90C226"/>
              </a:buClr>
              <a:buSzPct val="79578"/>
              <a:buFont typeface="Roboto"/>
              <a:buChar char="▶"/>
            </a:pPr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1° Identifier les étapes du projet </a:t>
            </a:r>
          </a:p>
          <a:p>
            <a:pPr lvl="0" indent="-359976">
              <a:buClr>
                <a:srgbClr val="90C226"/>
              </a:buClr>
              <a:buSzPct val="79578"/>
              <a:buFont typeface="Roboto"/>
              <a:buChar char="▶"/>
            </a:pPr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2° Nos premières idées</a:t>
            </a:r>
          </a:p>
          <a:p>
            <a:pPr lvl="0" indent="-359976">
              <a:buClr>
                <a:srgbClr val="90C226"/>
              </a:buClr>
              <a:buSzPct val="79578"/>
              <a:buFont typeface="Roboto"/>
              <a:buChar char="▶"/>
            </a:pPr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3° Pourquoi ces choix ? </a:t>
            </a:r>
          </a:p>
          <a:p>
            <a:pPr lvl="0" indent="-359976">
              <a:buClr>
                <a:srgbClr val="90C226"/>
              </a:buClr>
              <a:buSzPct val="79578"/>
              <a:buFont typeface="Roboto"/>
              <a:buChar char="▶"/>
            </a:pPr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4° Cahier des charges</a:t>
            </a:r>
          </a:p>
          <a:p>
            <a:pPr lvl="0" indent="-359976">
              <a:buClr>
                <a:srgbClr val="90C226"/>
              </a:buClr>
              <a:buSzPct val="79578"/>
              <a:buFont typeface="Roboto"/>
              <a:buChar char="▶"/>
            </a:pPr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5° </a:t>
            </a:r>
            <a:r>
              <a:rPr lang="fr-FR" sz="3200" dirty="0" err="1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SysML</a:t>
            </a:r>
            <a:endParaRPr lang="fr-FR" sz="3200" dirty="0"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  <a:p>
            <a:pPr lvl="0" indent="-359976">
              <a:buClr>
                <a:srgbClr val="90C226"/>
              </a:buClr>
              <a:buSzPct val="79578"/>
              <a:buFont typeface="Roboto"/>
              <a:buChar char="▶"/>
            </a:pPr>
            <a:r>
              <a:rPr lang="fr-FR" sz="32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6° Présentation de l’éolienne </a:t>
            </a:r>
          </a:p>
          <a:p>
            <a:pPr marL="359976" marR="0" lvl="0" indent="-3599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Roboto"/>
              <a:buChar char="▶"/>
            </a:pPr>
            <a:endParaRPr lang="fr-FR" sz="1890" b="0" i="0" u="none" strike="noStrike" cap="none" dirty="0">
              <a:solidFill>
                <a:srgbClr val="3F3F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Shape 347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7105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20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70" name="Shape 570" descr="http://maison-container.info/wp-content/uploads/2017/01/panneau-solai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673" y="3236994"/>
            <a:ext cx="8251200" cy="3412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71" name="Shape 571"/>
          <p:cNvSpPr txBox="1"/>
          <p:nvPr/>
        </p:nvSpPr>
        <p:spPr>
          <a:xfrm>
            <a:off x="535411" y="1024812"/>
            <a:ext cx="1030633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11C"/>
              </a:buClr>
              <a:buSzPct val="25000"/>
              <a:buFont typeface="Roboto"/>
              <a:buNone/>
            </a:pPr>
            <a:r>
              <a:rPr lang="fr-FR" sz="6600" b="1" i="0" u="none" strike="noStrike" cap="none" dirty="0">
                <a:solidFill>
                  <a:srgbClr val="6C911C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Utiliser l’énergie solaire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21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02764" y="2050472"/>
            <a:ext cx="4378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2"/>
              </a:buClr>
              <a:buSzPct val="25000"/>
            </a:pPr>
            <a:r>
              <a:rPr lang="fr-FR" sz="3600" dirty="0">
                <a:solidFill>
                  <a:schemeClr val="accent2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Différentes énergies utilisables</a:t>
            </a:r>
          </a:p>
          <a:p>
            <a:pPr lvl="0">
              <a:buClr>
                <a:schemeClr val="accent2"/>
              </a:buClr>
              <a:buSzPct val="25000"/>
            </a:pPr>
            <a:r>
              <a:rPr lang="fr-FR" sz="3600" dirty="0">
                <a:solidFill>
                  <a:schemeClr val="accent2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Comme sources d’énergie électrique</a:t>
            </a:r>
          </a:p>
        </p:txBody>
      </p:sp>
      <p:sp>
        <p:nvSpPr>
          <p:cNvPr id="7" name="Ellipse 6"/>
          <p:cNvSpPr/>
          <p:nvPr/>
        </p:nvSpPr>
        <p:spPr>
          <a:xfrm>
            <a:off x="2761668" y="1023695"/>
            <a:ext cx="1754909" cy="110836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79055" y="2046238"/>
            <a:ext cx="1754909" cy="110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997527" y="3422073"/>
            <a:ext cx="1754909" cy="110836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2752435" y="4358796"/>
            <a:ext cx="1754909" cy="11083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507344" y="3422073"/>
            <a:ext cx="1754909" cy="110836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70400" y="2046238"/>
            <a:ext cx="1754909" cy="110836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184233" y="1307390"/>
            <a:ext cx="1112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Solaire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08944" y="2415754"/>
            <a:ext cx="1616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Hydraulique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756725" y="3791589"/>
            <a:ext cx="1330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Biomasse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66470" y="4728312"/>
            <a:ext cx="1348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Eolienne</a:t>
            </a:r>
            <a:r>
              <a:rPr lang="fr-FR" sz="1800" dirty="0"/>
              <a:t>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36072" y="3791589"/>
            <a:ext cx="1477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Thermique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56146" y="2415754"/>
            <a:ext cx="1505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Nucléaire </a:t>
            </a:r>
          </a:p>
        </p:txBody>
      </p:sp>
    </p:spTree>
    <p:extLst>
      <p:ext uri="{BB962C8B-B14F-4D97-AF65-F5344CB8AC3E}">
        <p14:creationId xmlns:p14="http://schemas.microsoft.com/office/powerpoint/2010/main" val="8781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22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09" name="Shape 609" descr="https://lh5.googleusercontent.com/vBlJ1IsAWuK_00Bvby0GVZgSBkslWnChyI2BIEVRZ5k23DdS6x2xrxjZf4EybUv0UYx1cqUti892VWDCuTlHQmyJi3MgqPNntp23DliyO-mNqZRFy1n_4M14T9lHvgi87hEeouJxYq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3801" y="805597"/>
            <a:ext cx="6191250" cy="574357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 txBox="1"/>
          <p:nvPr/>
        </p:nvSpPr>
        <p:spPr>
          <a:xfrm>
            <a:off x="431354" y="805597"/>
            <a:ext cx="4032448" cy="10772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11C"/>
              </a:buClr>
              <a:buSzPct val="25000"/>
              <a:buFont typeface="Roboto"/>
              <a:buNone/>
            </a:pPr>
            <a:r>
              <a:rPr lang="fr-FR" sz="3200" b="0" i="0" u="none" strike="noStrike" cap="none" dirty="0">
                <a:solidFill>
                  <a:srgbClr val="6C911C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Les heures d’ensoleillement</a:t>
            </a:r>
            <a:r>
              <a:rPr lang="fr-FR" sz="3200" b="0" i="0" u="none" strike="noStrike" cap="none" dirty="0">
                <a:solidFill>
                  <a:srgbClr val="6C911C"/>
                </a:solidFill>
                <a:latin typeface="Trebuchet MS" panose="020B0603020202020204" pitchFamily="34" charset="0"/>
                <a:ea typeface="Arial Black"/>
                <a:cs typeface="Arial Black"/>
                <a:sym typeface="Arial Black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23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94" name="Shape 5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729" y="2660990"/>
            <a:ext cx="5183500" cy="32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Shape 595"/>
          <p:cNvSpPr txBox="1"/>
          <p:nvPr/>
        </p:nvSpPr>
        <p:spPr>
          <a:xfrm>
            <a:off x="1" y="766467"/>
            <a:ext cx="14400212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11C"/>
              </a:buClr>
              <a:buSzPct val="25000"/>
              <a:buFont typeface="Roboto"/>
              <a:buNone/>
            </a:pPr>
            <a:r>
              <a:rPr lang="fr-FR" sz="4000" b="0" i="0" u="none" strike="noStrike" cap="none" dirty="0">
                <a:solidFill>
                  <a:srgbClr val="6C911C"/>
                </a:solidFill>
                <a:latin typeface="Roboto"/>
                <a:ea typeface="Roboto"/>
                <a:cs typeface="Roboto"/>
                <a:sym typeface="Roboto"/>
              </a:rPr>
              <a:t>Une énergie renouvelable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443229" y="3207808"/>
            <a:ext cx="868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=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48" y="2474671"/>
            <a:ext cx="5577851" cy="3090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24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99" y="184728"/>
            <a:ext cx="7199313" cy="77073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2514" y="401900"/>
            <a:ext cx="1082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2"/>
                </a:solidFill>
                <a:latin typeface="Trebuchet MS" panose="020B0603020202020204" pitchFamily="34" charset="0"/>
              </a:rPr>
              <a:t>L’énergie solaire en France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18" y="319166"/>
            <a:ext cx="3276607" cy="32766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2514" y="1548882"/>
            <a:ext cx="31164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Trebuchet MS" panose="020B0603020202020204" pitchFamily="34" charset="0"/>
              </a:rPr>
              <a:t>.</a:t>
            </a:r>
            <a:r>
              <a:rPr lang="fr-FR" sz="2000" dirty="0">
                <a:latin typeface="Trebuchet MS" panose="020B0603020202020204" pitchFamily="34" charset="0"/>
              </a:rPr>
              <a:t>Classement des producteur d’électricité photovoltaïque en France:</a:t>
            </a:r>
          </a:p>
          <a:p>
            <a:endParaRPr lang="fr-FR" sz="2000" dirty="0">
              <a:latin typeface="Trebuchet MS" panose="020B0603020202020204" pitchFamily="34" charset="0"/>
            </a:endParaRPr>
          </a:p>
          <a:p>
            <a:r>
              <a:rPr lang="fr-FR" sz="2000" dirty="0">
                <a:latin typeface="Trebuchet MS" panose="020B0603020202020204" pitchFamily="34" charset="0"/>
              </a:rPr>
              <a:t>1</a:t>
            </a:r>
            <a:r>
              <a:rPr lang="fr-FR" sz="2000" baseline="30000" dirty="0">
                <a:latin typeface="Trebuchet MS" panose="020B0603020202020204" pitchFamily="34" charset="0"/>
              </a:rPr>
              <a:t>er</a:t>
            </a:r>
            <a:r>
              <a:rPr lang="fr-FR" sz="2000" dirty="0">
                <a:latin typeface="Trebuchet MS" panose="020B0603020202020204" pitchFamily="34" charset="0"/>
              </a:rPr>
              <a:t> –L’Allemagne </a:t>
            </a:r>
          </a:p>
          <a:p>
            <a:endParaRPr lang="fr-FR" sz="2000" dirty="0">
              <a:latin typeface="Trebuchet MS" panose="020B0603020202020204" pitchFamily="34" charset="0"/>
            </a:endParaRPr>
          </a:p>
          <a:p>
            <a:r>
              <a:rPr lang="fr-FR" sz="2000" dirty="0">
                <a:latin typeface="Trebuchet MS" panose="020B0603020202020204" pitchFamily="34" charset="0"/>
              </a:rPr>
              <a:t>2</a:t>
            </a:r>
            <a:r>
              <a:rPr lang="fr-FR" sz="2000" baseline="30000" dirty="0">
                <a:latin typeface="Trebuchet MS" panose="020B0603020202020204" pitchFamily="34" charset="0"/>
              </a:rPr>
              <a:t>e</a:t>
            </a:r>
            <a:r>
              <a:rPr lang="fr-FR" sz="2000" dirty="0">
                <a:latin typeface="Trebuchet MS" panose="020B0603020202020204" pitchFamily="34" charset="0"/>
              </a:rPr>
              <a:t> –L’Italie</a:t>
            </a:r>
          </a:p>
          <a:p>
            <a:endParaRPr lang="fr-FR" sz="2000" dirty="0">
              <a:latin typeface="Trebuchet MS" panose="020B0603020202020204" pitchFamily="34" charset="0"/>
            </a:endParaRPr>
          </a:p>
          <a:p>
            <a:r>
              <a:rPr lang="fr-FR" sz="2000" dirty="0">
                <a:latin typeface="Trebuchet MS" panose="020B0603020202020204" pitchFamily="34" charset="0"/>
              </a:rPr>
              <a:t>3</a:t>
            </a:r>
            <a:r>
              <a:rPr lang="fr-FR" sz="2000" baseline="30000" dirty="0">
                <a:latin typeface="Trebuchet MS" panose="020B0603020202020204" pitchFamily="34" charset="0"/>
              </a:rPr>
              <a:t>e</a:t>
            </a:r>
            <a:r>
              <a:rPr lang="fr-FR" sz="2000" dirty="0">
                <a:latin typeface="Trebuchet MS" panose="020B0603020202020204" pitchFamily="34" charset="0"/>
              </a:rPr>
              <a:t> –L’Espagne</a:t>
            </a:r>
          </a:p>
          <a:p>
            <a:endParaRPr lang="fr-FR" sz="2000" dirty="0">
              <a:latin typeface="Trebuchet MS" panose="020B0603020202020204" pitchFamily="34" charset="0"/>
            </a:endParaRPr>
          </a:p>
          <a:p>
            <a:r>
              <a:rPr lang="fr-FR" sz="2000" dirty="0">
                <a:latin typeface="Trebuchet MS" panose="020B0603020202020204" pitchFamily="34" charset="0"/>
              </a:rPr>
              <a:t>4</a:t>
            </a:r>
            <a:r>
              <a:rPr lang="fr-FR" sz="2000" baseline="30000" dirty="0">
                <a:latin typeface="Trebuchet MS" panose="020B0603020202020204" pitchFamily="34" charset="0"/>
              </a:rPr>
              <a:t>e</a:t>
            </a:r>
            <a:r>
              <a:rPr lang="fr-FR" sz="2000" dirty="0">
                <a:latin typeface="Trebuchet MS" panose="020B0603020202020204" pitchFamily="34" charset="0"/>
              </a:rPr>
              <a:t> – Le Royaume-Uni</a:t>
            </a:r>
          </a:p>
          <a:p>
            <a:endParaRPr lang="fr-FR" sz="2000" dirty="0">
              <a:latin typeface="Trebuchet MS" panose="020B0603020202020204" pitchFamily="34" charset="0"/>
            </a:endParaRPr>
          </a:p>
          <a:p>
            <a:r>
              <a:rPr lang="fr-FR" sz="2000" dirty="0">
                <a:latin typeface="Trebuchet MS" panose="020B0603020202020204" pitchFamily="34" charset="0"/>
              </a:rPr>
              <a:t>5</a:t>
            </a:r>
            <a:r>
              <a:rPr lang="fr-FR" sz="2000" baseline="30000" dirty="0">
                <a:latin typeface="Trebuchet MS" panose="020B0603020202020204" pitchFamily="34" charset="0"/>
              </a:rPr>
              <a:t>e</a:t>
            </a:r>
            <a:r>
              <a:rPr lang="fr-FR" sz="2000" dirty="0">
                <a:latin typeface="Trebuchet MS" panose="020B0603020202020204" pitchFamily="34" charset="0"/>
              </a:rPr>
              <a:t> – La France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25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819887" y="647327"/>
            <a:ext cx="9730266" cy="31416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911C"/>
              </a:buClr>
              <a:buSzPct val="25000"/>
              <a:buFont typeface="Trebuchet MS"/>
              <a:buNone/>
            </a:pPr>
            <a:r>
              <a:rPr lang="fr-FR" sz="4800" b="0" i="0" u="none" strike="noStrike" cap="none" dirty="0">
                <a:solidFill>
                  <a:srgbClr val="6C911C"/>
                </a:solidFill>
                <a:latin typeface="Trebuchet MS"/>
                <a:ea typeface="Trebuchet MS"/>
                <a:cs typeface="Trebuchet MS"/>
                <a:sym typeface="Trebuchet MS"/>
              </a:rPr>
              <a:t>Comment avons nous utiliser cette énergie dans notre projet tout au long de l'année 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br>
              <a:rPr lang="fr-FR" sz="2041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fr-FR" sz="2041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17" name="Shape 617" descr="Résultat de recherche d'images pour &quot;support panneau solaire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3876" y="3097763"/>
            <a:ext cx="4428278" cy="33089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18" name="Shape 618" descr="https://lh6.googleusercontent.com/wbBUZ3BaX8fzEUMgTGYUWj1Azq8QJbEbSGXzMtgVzwOZjazwRbe5t4gNZp6h26o07-sFVt9TF513DE6UGLT5X2C-cYIJ0HOHYcSRE_NpiLRr_tnK2w4Gz8sLYakPFaAdmHAs_tHN7m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879" y="3097763"/>
            <a:ext cx="4101549" cy="41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3">
            <a:alphaModFix/>
          </a:blip>
          <a:srcRect l="31753" t="37085" r="43971" b="9337"/>
          <a:stretch/>
        </p:blipFill>
        <p:spPr>
          <a:xfrm>
            <a:off x="876429" y="2412257"/>
            <a:ext cx="2202939" cy="270091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4">
            <a:alphaModFix/>
          </a:blip>
          <a:srcRect l="2516" t="17625" r="11858" b="1487"/>
          <a:stretch/>
        </p:blipFill>
        <p:spPr>
          <a:xfrm>
            <a:off x="3981196" y="3749101"/>
            <a:ext cx="2480389" cy="277796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26" name="Shape 626"/>
          <p:cNvSpPr txBox="1"/>
          <p:nvPr/>
        </p:nvSpPr>
        <p:spPr>
          <a:xfrm>
            <a:off x="386901" y="315439"/>
            <a:ext cx="10497879" cy="1897199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3"/>
              </a:buClr>
              <a:buSzPct val="25000"/>
              <a:buFont typeface="Roboto"/>
              <a:buNone/>
            </a:pPr>
            <a:r>
              <a:rPr lang="fr-FR" sz="4800" b="0" i="0" u="none" strike="noStrike" cap="none" dirty="0">
                <a:solidFill>
                  <a:srgbClr val="90C223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Création du socle et des attache pour le panneau solaire</a:t>
            </a:r>
          </a:p>
        </p:txBody>
      </p:sp>
      <p:sp>
        <p:nvSpPr>
          <p:cNvPr id="627" name="Shape 627"/>
          <p:cNvSpPr/>
          <p:nvPr/>
        </p:nvSpPr>
        <p:spPr>
          <a:xfrm rot="5400000">
            <a:off x="3747304" y="2391483"/>
            <a:ext cx="662099" cy="165389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90C223"/>
          </a:solidFill>
          <a:ln w="9525" cap="flat" cmpd="sng">
            <a:solidFill>
              <a:srgbClr val="90C22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0C2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" name="Shape 6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4856" y="3758373"/>
            <a:ext cx="2054777" cy="27594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6">
            <a:alphaModFix/>
          </a:blip>
          <a:srcRect l="36003" t="17101" r="34545" b="22162"/>
          <a:stretch/>
        </p:blipFill>
        <p:spPr>
          <a:xfrm flipH="1">
            <a:off x="9375403" y="1610376"/>
            <a:ext cx="2052233" cy="2449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7">
            <a:alphaModFix/>
          </a:blip>
          <a:srcRect l="43639" t="25830" r="35963" b="13019"/>
          <a:stretch/>
        </p:blipFill>
        <p:spPr>
          <a:xfrm>
            <a:off x="11492835" y="2887383"/>
            <a:ext cx="2202939" cy="36396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631" name="Shape 631"/>
          <p:cNvGrpSpPr/>
          <p:nvPr/>
        </p:nvGrpSpPr>
        <p:grpSpPr>
          <a:xfrm>
            <a:off x="9375335" y="4585942"/>
            <a:ext cx="1509445" cy="967471"/>
            <a:chOff x="5953350" y="3276375"/>
            <a:chExt cx="958499" cy="691199"/>
          </a:xfrm>
        </p:grpSpPr>
        <p:sp>
          <p:nvSpPr>
            <p:cNvPr id="632" name="Shape 632"/>
            <p:cNvSpPr/>
            <p:nvPr/>
          </p:nvSpPr>
          <p:spPr>
            <a:xfrm rot="10800000">
              <a:off x="5953350" y="3276375"/>
              <a:ext cx="734099" cy="69119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rgbClr val="90C223"/>
            </a:solidFill>
            <a:ln w="9525" cap="flat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8650" tIns="138650" rIns="138650" bIns="1386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5953350" y="3653075"/>
              <a:ext cx="958499" cy="305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90C223"/>
            </a:solidFill>
            <a:ln w="9525" cap="flat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8650" tIns="138650" rIns="138650" bIns="1386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Shape 639"/>
          <p:cNvPicPr preferRelativeResize="0"/>
          <p:nvPr/>
        </p:nvPicPr>
        <p:blipFill rotWithShape="1">
          <a:blip r:embed="rId3">
            <a:alphaModFix/>
          </a:blip>
          <a:srcRect l="33280" t="19485" r="34720" b="19295"/>
          <a:stretch/>
        </p:blipFill>
        <p:spPr>
          <a:xfrm>
            <a:off x="6444123" y="1444916"/>
            <a:ext cx="4506282" cy="47888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40" name="Shape 640"/>
          <p:cNvPicPr preferRelativeResize="0"/>
          <p:nvPr/>
        </p:nvPicPr>
        <p:blipFill rotWithShape="1">
          <a:blip r:embed="rId4">
            <a:alphaModFix/>
          </a:blip>
          <a:srcRect l="36239" t="20398" r="28892" b="13028"/>
          <a:stretch/>
        </p:blipFill>
        <p:spPr>
          <a:xfrm>
            <a:off x="885689" y="1347568"/>
            <a:ext cx="4593134" cy="48713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41" name="Shape 641"/>
          <p:cNvSpPr txBox="1"/>
          <p:nvPr/>
        </p:nvSpPr>
        <p:spPr>
          <a:xfrm>
            <a:off x="-417394" y="193022"/>
            <a:ext cx="12042300" cy="8445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3"/>
              </a:buClr>
              <a:buSzPct val="25000"/>
              <a:buFont typeface="PT Sans Narrow"/>
              <a:buNone/>
            </a:pPr>
            <a:r>
              <a:rPr lang="fr-FR" sz="5500" b="1" i="0" u="none" strike="noStrike" cap="none" dirty="0">
                <a:solidFill>
                  <a:srgbClr val="90C223"/>
                </a:solidFill>
                <a:latin typeface="Trebuchet MS" panose="020B0603020202020204" pitchFamily="34" charset="0"/>
                <a:ea typeface="PT Sans Narrow"/>
                <a:cs typeface="PT Sans Narrow"/>
                <a:sym typeface="PT Sans Narrow"/>
              </a:rPr>
              <a:t>Dimensions des équerres</a:t>
            </a:r>
          </a:p>
        </p:txBody>
      </p:sp>
      <p:sp>
        <p:nvSpPr>
          <p:cNvPr id="642" name="Shape 642"/>
          <p:cNvSpPr txBox="1"/>
          <p:nvPr/>
        </p:nvSpPr>
        <p:spPr>
          <a:xfrm>
            <a:off x="885689" y="6218869"/>
            <a:ext cx="4593000" cy="844498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100" b="0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sym typeface="Arial"/>
              </a:rPr>
              <a:t>Grande équerre</a:t>
            </a:r>
          </a:p>
        </p:txBody>
      </p:sp>
      <p:sp>
        <p:nvSpPr>
          <p:cNvPr id="643" name="Shape 643"/>
          <p:cNvSpPr txBox="1"/>
          <p:nvPr/>
        </p:nvSpPr>
        <p:spPr>
          <a:xfrm>
            <a:off x="6444123" y="6218869"/>
            <a:ext cx="4506298" cy="844498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100" b="0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sym typeface="Arial"/>
              </a:rPr>
              <a:t>Petite équerre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28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2132" y="1852551"/>
            <a:ext cx="2726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 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27432" t="33693" r="47671" b="27603"/>
          <a:stretch/>
        </p:blipFill>
        <p:spPr>
          <a:xfrm>
            <a:off x="1555668" y="1769423"/>
            <a:ext cx="4588625" cy="40126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7265" y="462581"/>
            <a:ext cx="7197725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000" dirty="0">
                <a:solidFill>
                  <a:srgbClr val="6C911C"/>
                </a:solidFill>
                <a:latin typeface="Trebuchet MS" panose="020B0603020202020204" pitchFamily="34" charset="0"/>
              </a:rPr>
              <a:t>Impact sur l’environnement</a:t>
            </a:r>
            <a:endParaRPr lang="fr-FR" sz="4000" dirty="0">
              <a:latin typeface="Trebuchet MS" panose="020B0603020202020204" pitchFamily="34" charset="0"/>
            </a:endParaRPr>
          </a:p>
          <a:p>
            <a:br>
              <a:rPr lang="fr-FR" dirty="0"/>
            </a:b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331774" y="2160327"/>
            <a:ext cx="443914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6C911C"/>
                </a:solidFill>
                <a:latin typeface="Trebuchet MS" panose="020B0603020202020204" pitchFamily="34" charset="0"/>
              </a:rPr>
              <a:t>L’extraction du matériau a le plus d’impact sur l’environnement </a:t>
            </a:r>
            <a:endParaRPr lang="fr-FR" sz="4000" dirty="0">
              <a:latin typeface="Trebuchet MS" panose="020B0603020202020204" pitchFamily="34" charset="0"/>
            </a:endParaRP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38003" t="74557" r="36093" b="16196"/>
          <a:stretch/>
        </p:blipFill>
        <p:spPr>
          <a:xfrm>
            <a:off x="2565070" y="5946546"/>
            <a:ext cx="4999808" cy="10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1317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Shape 6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778" y="2085663"/>
            <a:ext cx="5926001" cy="444138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50" name="Shape 6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7737" y="1163771"/>
            <a:ext cx="4107353" cy="53632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51" name="Shape 651"/>
          <p:cNvSpPr txBox="1"/>
          <p:nvPr/>
        </p:nvSpPr>
        <p:spPr>
          <a:xfrm>
            <a:off x="531778" y="311682"/>
            <a:ext cx="7215300" cy="12459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3"/>
              </a:buClr>
              <a:buSzPct val="25000"/>
              <a:buFont typeface="PT Sans Narrow"/>
              <a:buNone/>
            </a:pPr>
            <a:r>
              <a:rPr lang="fr-FR" sz="3600" b="1" i="0" u="none" strike="noStrike" cap="none" dirty="0">
                <a:solidFill>
                  <a:srgbClr val="90C223"/>
                </a:solidFill>
                <a:latin typeface="Trebuchet MS" panose="020B0603020202020204" pitchFamily="34" charset="0"/>
                <a:ea typeface="PT Sans Narrow"/>
                <a:cs typeface="PT Sans Narrow"/>
                <a:sym typeface="PT Sans Narrow"/>
              </a:rPr>
              <a:t>Positionnement des pâtes pour maintenir le panneau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647377" y="359294"/>
            <a:ext cx="10802973" cy="688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3779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1° Identifier </a:t>
            </a:r>
            <a:r>
              <a:rPr lang="fr-FR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l</a:t>
            </a:r>
            <a:r>
              <a:rPr lang="fr-FR" sz="3779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es étapes du projet</a:t>
            </a:r>
          </a:p>
        </p:txBody>
      </p:sp>
      <p:grpSp>
        <p:nvGrpSpPr>
          <p:cNvPr id="353" name="Shape 353"/>
          <p:cNvGrpSpPr/>
          <p:nvPr/>
        </p:nvGrpSpPr>
        <p:grpSpPr>
          <a:xfrm>
            <a:off x="207046" y="807749"/>
            <a:ext cx="14053900" cy="6391564"/>
            <a:chOff x="952" y="329268"/>
            <a:chExt cx="14039654" cy="4056239"/>
          </a:xfrm>
        </p:grpSpPr>
        <p:sp>
          <p:nvSpPr>
            <p:cNvPr id="354" name="Shape 354"/>
            <p:cNvSpPr/>
            <p:nvPr/>
          </p:nvSpPr>
          <p:spPr>
            <a:xfrm>
              <a:off x="952" y="1507269"/>
              <a:ext cx="2145546" cy="176962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5" name="Shape 355"/>
            <p:cNvSpPr txBox="1"/>
            <p:nvPr/>
          </p:nvSpPr>
          <p:spPr>
            <a:xfrm>
              <a:off x="41676" y="1547991"/>
              <a:ext cx="2104822" cy="1308972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Identifier les besoins relatifs au projet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Identifier les contraintes et les normes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Identifier les points de vigilance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1153945" y="1739176"/>
              <a:ext cx="2646331" cy="2646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49" y="87962"/>
                  </a:moveTo>
                  <a:lnTo>
                    <a:pt x="15138" y="85470"/>
                  </a:lnTo>
                  <a:lnTo>
                    <a:pt x="15138" y="85470"/>
                  </a:lnTo>
                  <a:cubicBezTo>
                    <a:pt x="23569" y="100319"/>
                    <a:pt x="38801" y="110034"/>
                    <a:pt x="55820" y="111418"/>
                  </a:cubicBezTo>
                  <a:cubicBezTo>
                    <a:pt x="72839" y="112801"/>
                    <a:pt x="89440" y="105674"/>
                    <a:pt x="100159" y="92381"/>
                  </a:cubicBezTo>
                  <a:lnTo>
                    <a:pt x="97261" y="90735"/>
                  </a:lnTo>
                  <a:lnTo>
                    <a:pt x="107050" y="86725"/>
                  </a:lnTo>
                  <a:lnTo>
                    <a:pt x="107501" y="96552"/>
                  </a:lnTo>
                  <a:lnTo>
                    <a:pt x="104600" y="94904"/>
                  </a:lnTo>
                  <a:cubicBezTo>
                    <a:pt x="92957" y="109782"/>
                    <a:pt x="74662" y="117874"/>
                    <a:pt x="55822" y="116480"/>
                  </a:cubicBezTo>
                  <a:cubicBezTo>
                    <a:pt x="36981" y="115087"/>
                    <a:pt x="20076" y="104391"/>
                    <a:pt x="10749" y="87962"/>
                  </a:cubicBezTo>
                  <a:close/>
                </a:path>
              </a:pathLst>
            </a:custGeom>
            <a:solidFill>
              <a:srgbClr val="C5DDA8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477741" y="2897691"/>
              <a:ext cx="1907153" cy="75840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6C443"/>
                </a:gs>
                <a:gs pos="78000">
                  <a:srgbClr val="83B01F"/>
                </a:gs>
                <a:gs pos="100000">
                  <a:srgbClr val="83B01F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8" name="Shape 358"/>
            <p:cNvSpPr txBox="1"/>
            <p:nvPr/>
          </p:nvSpPr>
          <p:spPr>
            <a:xfrm>
              <a:off x="499954" y="2919902"/>
              <a:ext cx="1862726" cy="713984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4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Définir le cahier des charges 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2914881" y="1477825"/>
              <a:ext cx="2145546" cy="182809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0" name="Shape 360"/>
            <p:cNvSpPr txBox="1"/>
            <p:nvPr/>
          </p:nvSpPr>
          <p:spPr>
            <a:xfrm>
              <a:off x="2956950" y="1911631"/>
              <a:ext cx="2061407" cy="1352221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Définir la structure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Proposition de solution technique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4049875" y="329268"/>
              <a:ext cx="2920485" cy="29204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79" y="31871"/>
                  </a:moveTo>
                  <a:lnTo>
                    <a:pt x="10479" y="31871"/>
                  </a:lnTo>
                  <a:cubicBezTo>
                    <a:pt x="19934" y="15226"/>
                    <a:pt x="37119" y="4444"/>
                    <a:pt x="56221" y="3174"/>
                  </a:cubicBezTo>
                  <a:cubicBezTo>
                    <a:pt x="75322" y="1903"/>
                    <a:pt x="93784" y="10315"/>
                    <a:pt x="105360" y="25562"/>
                  </a:cubicBezTo>
                  <a:lnTo>
                    <a:pt x="107992" y="24067"/>
                  </a:lnTo>
                  <a:lnTo>
                    <a:pt x="107537" y="33009"/>
                  </a:lnTo>
                  <a:lnTo>
                    <a:pt x="98713" y="29336"/>
                  </a:lnTo>
                  <a:lnTo>
                    <a:pt x="101344" y="27842"/>
                  </a:lnTo>
                  <a:lnTo>
                    <a:pt x="101344" y="27842"/>
                  </a:lnTo>
                  <a:cubicBezTo>
                    <a:pt x="90601" y="14030"/>
                    <a:pt x="73671" y="6495"/>
                    <a:pt x="56219" y="7758"/>
                  </a:cubicBezTo>
                  <a:cubicBezTo>
                    <a:pt x="38767" y="9021"/>
                    <a:pt x="23098" y="18915"/>
                    <a:pt x="14456" y="34130"/>
                  </a:cubicBezTo>
                  <a:close/>
                </a:path>
              </a:pathLst>
            </a:custGeom>
            <a:solidFill>
              <a:srgbClr val="C5DDA8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3391669" y="1127854"/>
              <a:ext cx="1907153" cy="75840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6C443"/>
                </a:gs>
                <a:gs pos="78000">
                  <a:srgbClr val="83B01F"/>
                </a:gs>
                <a:gs pos="100000">
                  <a:srgbClr val="83B01F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3" name="Shape 363"/>
            <p:cNvSpPr txBox="1"/>
            <p:nvPr/>
          </p:nvSpPr>
          <p:spPr>
            <a:xfrm>
              <a:off x="3380287" y="1150066"/>
              <a:ext cx="1896321" cy="713984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4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Recherche </a:t>
              </a:r>
              <a:r>
                <a:rPr lang="fr-FR" sz="2400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de </a:t>
              </a:r>
              <a:r>
                <a:rPr lang="fr-FR" sz="24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solution</a:t>
              </a:r>
            </a:p>
          </p:txBody>
        </p:sp>
        <p:sp>
          <p:nvSpPr>
            <p:cNvPr id="364" name="Shape 364"/>
            <p:cNvSpPr/>
            <p:nvPr/>
          </p:nvSpPr>
          <p:spPr>
            <a:xfrm>
              <a:off x="5828807" y="1507269"/>
              <a:ext cx="2145546" cy="176962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5" name="Shape 365"/>
            <p:cNvSpPr txBox="1"/>
            <p:nvPr/>
          </p:nvSpPr>
          <p:spPr>
            <a:xfrm>
              <a:off x="5869531" y="1547991"/>
              <a:ext cx="2127035" cy="1308972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Définir les paramètres influents 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6981742" y="1739074"/>
              <a:ext cx="2646331" cy="26463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52" y="87967"/>
                  </a:moveTo>
                  <a:lnTo>
                    <a:pt x="15140" y="85475"/>
                  </a:lnTo>
                  <a:lnTo>
                    <a:pt x="15140" y="85475"/>
                  </a:lnTo>
                  <a:cubicBezTo>
                    <a:pt x="23573" y="100323"/>
                    <a:pt x="38806" y="110037"/>
                    <a:pt x="55825" y="111418"/>
                  </a:cubicBezTo>
                  <a:cubicBezTo>
                    <a:pt x="72844" y="112800"/>
                    <a:pt x="89445" y="105671"/>
                    <a:pt x="100162" y="92377"/>
                  </a:cubicBezTo>
                  <a:lnTo>
                    <a:pt x="97264" y="90731"/>
                  </a:lnTo>
                  <a:lnTo>
                    <a:pt x="107053" y="86721"/>
                  </a:lnTo>
                  <a:lnTo>
                    <a:pt x="107504" y="96547"/>
                  </a:lnTo>
                  <a:lnTo>
                    <a:pt x="104604" y="94900"/>
                  </a:lnTo>
                  <a:cubicBezTo>
                    <a:pt x="92962" y="109778"/>
                    <a:pt x="74668" y="117873"/>
                    <a:pt x="55827" y="116481"/>
                  </a:cubicBezTo>
                  <a:cubicBezTo>
                    <a:pt x="36987" y="115089"/>
                    <a:pt x="20081" y="104395"/>
                    <a:pt x="10752" y="87967"/>
                  </a:cubicBezTo>
                  <a:close/>
                </a:path>
              </a:pathLst>
            </a:custGeom>
            <a:solidFill>
              <a:srgbClr val="C5DDA8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7" name="Shape 367"/>
            <p:cNvSpPr/>
            <p:nvPr/>
          </p:nvSpPr>
          <p:spPr>
            <a:xfrm>
              <a:off x="6305596" y="2897691"/>
              <a:ext cx="1907153" cy="75840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6C443"/>
                </a:gs>
                <a:gs pos="78000">
                  <a:srgbClr val="83B01F"/>
                </a:gs>
                <a:gs pos="100000">
                  <a:srgbClr val="83B01F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68" name="Shape 368"/>
            <p:cNvSpPr txBox="1"/>
            <p:nvPr/>
          </p:nvSpPr>
          <p:spPr>
            <a:xfrm>
              <a:off x="6327810" y="2919902"/>
              <a:ext cx="1862726" cy="713984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400" b="0" i="0" u="none" strike="noStrike" cap="none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Simulation </a:t>
              </a:r>
            </a:p>
          </p:txBody>
        </p:sp>
        <p:sp>
          <p:nvSpPr>
            <p:cNvPr id="369" name="Shape 369"/>
            <p:cNvSpPr/>
            <p:nvPr/>
          </p:nvSpPr>
          <p:spPr>
            <a:xfrm>
              <a:off x="8742735" y="1507269"/>
              <a:ext cx="2145546" cy="176962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0" name="Shape 370"/>
            <p:cNvSpPr txBox="1"/>
            <p:nvPr/>
          </p:nvSpPr>
          <p:spPr>
            <a:xfrm>
              <a:off x="8783460" y="1927199"/>
              <a:ext cx="2064098" cy="1308972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Réalisation du prototype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Écrire et valider le protocole d’essai 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9877789" y="329372"/>
              <a:ext cx="2920485" cy="29204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77" y="31876"/>
                  </a:moveTo>
                  <a:lnTo>
                    <a:pt x="10477" y="31876"/>
                  </a:lnTo>
                  <a:cubicBezTo>
                    <a:pt x="19930" y="15229"/>
                    <a:pt x="37114" y="4446"/>
                    <a:pt x="56216" y="3174"/>
                  </a:cubicBezTo>
                  <a:cubicBezTo>
                    <a:pt x="75317" y="1902"/>
                    <a:pt x="93779" y="10312"/>
                    <a:pt x="105356" y="25558"/>
                  </a:cubicBezTo>
                  <a:lnTo>
                    <a:pt x="107989" y="24063"/>
                  </a:lnTo>
                  <a:lnTo>
                    <a:pt x="107534" y="33005"/>
                  </a:lnTo>
                  <a:lnTo>
                    <a:pt x="98710" y="29332"/>
                  </a:lnTo>
                  <a:lnTo>
                    <a:pt x="101341" y="27838"/>
                  </a:lnTo>
                  <a:lnTo>
                    <a:pt x="101341" y="27838"/>
                  </a:lnTo>
                  <a:cubicBezTo>
                    <a:pt x="90597" y="14027"/>
                    <a:pt x="73666" y="6494"/>
                    <a:pt x="56214" y="7758"/>
                  </a:cubicBezTo>
                  <a:cubicBezTo>
                    <a:pt x="38762" y="9023"/>
                    <a:pt x="23094" y="18919"/>
                    <a:pt x="14453" y="34134"/>
                  </a:cubicBezTo>
                  <a:close/>
                </a:path>
              </a:pathLst>
            </a:custGeom>
            <a:solidFill>
              <a:srgbClr val="C5DDA8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2" name="Shape 372"/>
            <p:cNvSpPr/>
            <p:nvPr/>
          </p:nvSpPr>
          <p:spPr>
            <a:xfrm>
              <a:off x="9219525" y="1128062"/>
              <a:ext cx="1907153" cy="75840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6C443"/>
                </a:gs>
                <a:gs pos="78000">
                  <a:srgbClr val="83B01F"/>
                </a:gs>
                <a:gs pos="100000">
                  <a:srgbClr val="83B01F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3" name="Shape 373"/>
            <p:cNvSpPr txBox="1"/>
            <p:nvPr/>
          </p:nvSpPr>
          <p:spPr>
            <a:xfrm>
              <a:off x="9241738" y="1150275"/>
              <a:ext cx="1862726" cy="713984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400" b="0" i="0" u="none" strike="noStrike" cap="none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Réalisation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11656664" y="1507269"/>
              <a:ext cx="2145546" cy="176962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5" name="Shape 375"/>
            <p:cNvSpPr txBox="1"/>
            <p:nvPr/>
          </p:nvSpPr>
          <p:spPr>
            <a:xfrm>
              <a:off x="11697389" y="1547991"/>
              <a:ext cx="2064098" cy="1308972"/>
            </a:xfrm>
            <a:prstGeom prst="rect">
              <a:avLst/>
            </a:prstGeom>
            <a:noFill/>
            <a:ln>
              <a:noFill/>
            </a:ln>
          </p:spPr>
          <p:txBody>
            <a:bodyPr lIns="24750" tIns="24750" rIns="24750" bIns="2475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Réaliser le protocole 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Roboto"/>
                <a:buChar char="•"/>
              </a:pPr>
              <a:r>
                <a:rPr lang="fr-FR" sz="1800" b="0" i="0" u="none" strike="noStrike" cap="none" dirty="0">
                  <a:solidFill>
                    <a:schemeClr val="dk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Interpréter les résultats obtenus </a:t>
              </a:r>
            </a:p>
          </p:txBody>
        </p:sp>
        <p:sp>
          <p:nvSpPr>
            <p:cNvPr id="376" name="Shape 376"/>
            <p:cNvSpPr/>
            <p:nvPr/>
          </p:nvSpPr>
          <p:spPr>
            <a:xfrm>
              <a:off x="12133453" y="2897691"/>
              <a:ext cx="1907153" cy="758409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6C443"/>
                </a:gs>
                <a:gs pos="78000">
                  <a:srgbClr val="83B01F"/>
                </a:gs>
                <a:gs pos="100000">
                  <a:srgbClr val="83B01F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77" name="Shape 377"/>
            <p:cNvSpPr txBox="1"/>
            <p:nvPr/>
          </p:nvSpPr>
          <p:spPr>
            <a:xfrm>
              <a:off x="12155664" y="2919902"/>
              <a:ext cx="1862726" cy="713984"/>
            </a:xfrm>
            <a:prstGeom prst="rect">
              <a:avLst/>
            </a:prstGeom>
            <a:noFill/>
            <a:ln>
              <a:noFill/>
            </a:ln>
          </p:spPr>
          <p:txBody>
            <a:bodyPr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4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Essais et Validation </a:t>
              </a:r>
            </a:p>
          </p:txBody>
        </p:sp>
      </p:grp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7105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boto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3</a:t>
            </a:fld>
            <a:endParaRPr lang="fr-FR" sz="945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Shape 6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786" y="797704"/>
            <a:ext cx="4295120" cy="572934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58" name="Shape 658"/>
          <p:cNvSpPr txBox="1"/>
          <p:nvPr/>
        </p:nvSpPr>
        <p:spPr>
          <a:xfrm>
            <a:off x="834026" y="797716"/>
            <a:ext cx="8142600" cy="8445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Shape 6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025" y="797781"/>
            <a:ext cx="4295123" cy="572929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Shape 6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84" y="2152277"/>
            <a:ext cx="5507462" cy="413058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/>
          <p:nvPr/>
        </p:nvSpPr>
        <p:spPr>
          <a:xfrm>
            <a:off x="-856999" y="394127"/>
            <a:ext cx="13176900" cy="15789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3"/>
              </a:buClr>
              <a:buSzPct val="25000"/>
              <a:buFont typeface="PT Sans Narrow"/>
              <a:buNone/>
            </a:pPr>
            <a:r>
              <a:rPr lang="fr-FR" sz="6000" b="1" i="0" u="none" strike="noStrike" cap="none" dirty="0">
                <a:solidFill>
                  <a:srgbClr val="90C223"/>
                </a:solidFill>
                <a:latin typeface="Trebuchet MS" panose="020B0603020202020204" pitchFamily="34" charset="0"/>
                <a:ea typeface="PT Sans Narrow"/>
                <a:cs typeface="PT Sans Narrow"/>
                <a:sym typeface="PT Sans Narrow"/>
              </a:rPr>
              <a:t>Wind/Solar </a:t>
            </a:r>
            <a:r>
              <a:rPr lang="fr-FR" sz="6000" b="1" i="0" u="none" strike="noStrike" cap="none" dirty="0" err="1">
                <a:solidFill>
                  <a:srgbClr val="90C223"/>
                </a:solidFill>
                <a:latin typeface="Trebuchet MS" panose="020B0603020202020204" pitchFamily="34" charset="0"/>
                <a:ea typeface="PT Sans Narrow"/>
                <a:cs typeface="PT Sans Narrow"/>
                <a:sym typeface="PT Sans Narrow"/>
              </a:rPr>
              <a:t>Hybrid</a:t>
            </a:r>
            <a:r>
              <a:rPr lang="fr-FR" sz="6000" b="1" i="0" u="none" strike="noStrike" cap="none" dirty="0">
                <a:solidFill>
                  <a:srgbClr val="90C223"/>
                </a:solidFill>
                <a:latin typeface="Trebuchet MS" panose="020B0603020202020204" pitchFamily="34" charset="0"/>
                <a:ea typeface="PT Sans Narrow"/>
                <a:cs typeface="PT Sans Narrow"/>
                <a:sym typeface="PT Sans Narrow"/>
              </a:rPr>
              <a:t> Controller</a:t>
            </a:r>
          </a:p>
        </p:txBody>
      </p:sp>
      <p:pic>
        <p:nvPicPr>
          <p:cNvPr id="666" name="Shape 666"/>
          <p:cNvPicPr preferRelativeResize="0"/>
          <p:nvPr/>
        </p:nvPicPr>
        <p:blipFill rotWithShape="1">
          <a:blip r:embed="rId4">
            <a:alphaModFix/>
          </a:blip>
          <a:srcRect l="48414" t="23978" r="24366" b="39187"/>
          <a:stretch/>
        </p:blipFill>
        <p:spPr>
          <a:xfrm>
            <a:off x="5868156" y="2247543"/>
            <a:ext cx="5402101" cy="3655073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Shape 66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Shape 668"/>
          <p:cNvSpPr txBox="1"/>
          <p:nvPr/>
        </p:nvSpPr>
        <p:spPr>
          <a:xfrm>
            <a:off x="99056" y="6177133"/>
            <a:ext cx="6196616" cy="8445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fr-FR" sz="3600" dirty="0">
                <a:latin typeface="Trebuchet MS" panose="020B0603020202020204" pitchFamily="34" charset="0"/>
              </a:rPr>
              <a:t>About </a:t>
            </a:r>
            <a:r>
              <a:rPr lang="fr-FR" sz="3600" b="0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sym typeface="Arial"/>
              </a:rPr>
              <a:t>320 €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486" y="6262256"/>
            <a:ext cx="2992582" cy="6742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>
            <a:spLocks noGrp="1"/>
          </p:cNvSpPr>
          <p:nvPr>
            <p:ph type="title"/>
          </p:nvPr>
        </p:nvSpPr>
        <p:spPr>
          <a:xfrm>
            <a:off x="129524" y="419046"/>
            <a:ext cx="13418399" cy="9900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 Narrow"/>
              <a:buNone/>
            </a:pPr>
            <a:r>
              <a:rPr lang="fr-FR" sz="4000" i="0" u="none" strike="noStrike" cap="none" dirty="0">
                <a:solidFill>
                  <a:srgbClr val="90C223"/>
                </a:solidFill>
                <a:latin typeface="Trebuchet MS" panose="020B0603020202020204" pitchFamily="34" charset="0"/>
                <a:sym typeface="PT Sans Narrow"/>
              </a:rPr>
              <a:t>Les différents type de cellules photovoltaïque</a:t>
            </a:r>
          </a:p>
        </p:txBody>
      </p:sp>
      <p:sp>
        <p:nvSpPr>
          <p:cNvPr id="674" name="Shape 674"/>
          <p:cNvSpPr txBox="1">
            <a:spLocks noGrp="1"/>
          </p:cNvSpPr>
          <p:nvPr>
            <p:ph type="body" idx="1"/>
          </p:nvPr>
        </p:nvSpPr>
        <p:spPr>
          <a:xfrm>
            <a:off x="487509" y="1409046"/>
            <a:ext cx="4423200" cy="768900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r>
              <a:rPr lang="fr-FR" sz="3000" b="0" i="0" u="none" strike="noStrike" cap="none" dirty="0">
                <a:solidFill>
                  <a:schemeClr val="dk2"/>
                </a:solidFill>
                <a:latin typeface="Trebuchet MS" panose="020B0603020202020204" pitchFamily="34" charset="0"/>
                <a:sym typeface="Open Sans"/>
              </a:rPr>
              <a:t>Il y a 3 type de cellules: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Open Sans"/>
              <a:buNone/>
            </a:pPr>
            <a:endParaRPr sz="2700" b="0" i="0" u="none" strike="noStrike" cap="none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9" name="Shape 67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fr-F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Shape 675"/>
          <p:cNvPicPr preferRelativeResize="0"/>
          <p:nvPr/>
        </p:nvPicPr>
        <p:blipFill rotWithShape="1">
          <a:blip r:embed="rId3">
            <a:alphaModFix/>
          </a:blip>
          <a:srcRect l="6561" t="24190" r="5602" b="25463"/>
          <a:stretch/>
        </p:blipFill>
        <p:spPr>
          <a:xfrm>
            <a:off x="1132469" y="2368755"/>
            <a:ext cx="9622966" cy="306377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Shape 676"/>
          <p:cNvSpPr txBox="1"/>
          <p:nvPr/>
        </p:nvSpPr>
        <p:spPr>
          <a:xfrm>
            <a:off x="1400144" y="5440681"/>
            <a:ext cx="2597930" cy="1472999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fr-F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cellules monocristallines (15 à 22%)</a:t>
            </a:r>
          </a:p>
        </p:txBody>
      </p:sp>
      <p:sp>
        <p:nvSpPr>
          <p:cNvPr id="677" name="Shape 677"/>
          <p:cNvSpPr txBox="1"/>
          <p:nvPr/>
        </p:nvSpPr>
        <p:spPr>
          <a:xfrm>
            <a:off x="4878472" y="5519384"/>
            <a:ext cx="2386499" cy="1472999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fr-F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cellules </a:t>
            </a:r>
            <a:r>
              <a:rPr lang="fr-FR" sz="27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polycristallines</a:t>
            </a:r>
            <a:r>
              <a:rPr lang="fr-F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(10 à 13%)</a:t>
            </a:r>
          </a:p>
        </p:txBody>
      </p:sp>
      <p:sp>
        <p:nvSpPr>
          <p:cNvPr id="678" name="Shape 678"/>
          <p:cNvSpPr txBox="1"/>
          <p:nvPr/>
        </p:nvSpPr>
        <p:spPr>
          <a:xfrm>
            <a:off x="8443172" y="5550983"/>
            <a:ext cx="1795799" cy="1472999"/>
          </a:xfrm>
          <a:prstGeom prst="rect">
            <a:avLst/>
          </a:prstGeom>
          <a:noFill/>
          <a:ln>
            <a:noFill/>
          </a:ln>
        </p:spPr>
        <p:txBody>
          <a:bodyPr lIns="138650" tIns="138650" rIns="138650" bIns="1386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fr-FR" sz="2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cellules amorphes (5 à 10%)</a:t>
            </a:r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: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 smtClean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33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87022084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695" cy="13865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3779" b="0" i="0" u="none" strike="noStrike" cap="none" dirty="0" err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WebGraphie</a:t>
            </a:r>
            <a:r>
              <a:rPr lang="fr-FR" sz="3779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</p:txBody>
      </p:sp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800011" y="1510735"/>
            <a:ext cx="5831697" cy="52145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9976" marR="0" lvl="0" indent="-3599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9159"/>
              <a:buFont typeface="Noto Sans Symbols"/>
              <a:buChar char="▶"/>
            </a:pPr>
            <a:r>
              <a:rPr lang="fr-FR" sz="2400" b="0" i="0" strike="noStrike" cap="none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Trebuchet MS"/>
              </a:rPr>
              <a:t>www.meteo10.com</a:t>
            </a:r>
          </a:p>
          <a:p>
            <a:pPr marL="359976" marR="0" lvl="0" indent="-3599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ct val="79159"/>
              <a:buFont typeface="Noto Sans Symbols"/>
              <a:buChar char="▶"/>
            </a:pPr>
            <a:r>
              <a:rPr lang="fr-FR" sz="2400" b="0" i="0" strike="noStrike" cap="none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Trebuchet MS"/>
              </a:rPr>
              <a:t>www.plomberiesolaire.com</a:t>
            </a:r>
          </a:p>
          <a:p>
            <a:pPr marL="359976" marR="0" lvl="0" indent="-3599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ct val="79159"/>
              <a:buFont typeface="Noto Sans Symbols"/>
              <a:buChar char="▶"/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</a:rPr>
              <a:t>www.</a:t>
            </a:r>
            <a:r>
              <a:rPr lang="fr-FR" sz="2400" b="0" i="0" strike="noStrike" cap="none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Trebuchet MS"/>
              </a:rPr>
              <a:t>intertek-france.com/electrique</a:t>
            </a:r>
          </a:p>
          <a:p>
            <a:pPr indent="-359976">
              <a:buClr>
                <a:srgbClr val="000000"/>
              </a:buClr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www.ecosources.info</a:t>
            </a:r>
          </a:p>
          <a:p>
            <a:pPr indent="-359976">
              <a:buClr>
                <a:srgbClr val="000000"/>
              </a:buClr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www.cellulephotovoltaique.com</a:t>
            </a:r>
          </a:p>
          <a:p>
            <a:pPr indent="-359976">
              <a:buClr>
                <a:srgbClr val="000000"/>
              </a:buClr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www.photovoltaique.info</a:t>
            </a:r>
          </a:p>
          <a:p>
            <a:pPr indent="-359976">
              <a:buClr>
                <a:srgbClr val="000000"/>
              </a:buClr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www.photovoltaique.info</a:t>
            </a:r>
          </a:p>
          <a:p>
            <a:pPr indent="-359976">
              <a:buClr>
                <a:srgbClr val="000000"/>
              </a:buClr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www.calculeo.fr </a:t>
            </a:r>
          </a:p>
          <a:p>
            <a:pPr indent="-359976">
              <a:buClr>
                <a:srgbClr val="000000"/>
              </a:buClr>
            </a:pPr>
            <a:r>
              <a:rPr lang="fr-FR" sz="2400" dirty="0">
                <a:solidFill>
                  <a:schemeClr val="tx1"/>
                </a:solidFill>
                <a:latin typeface="Trebuchet MS" panose="020B0603020202020204" pitchFamily="34" charset="0"/>
                <a:ea typeface="Roboto" panose="020B0604020202020204" charset="0"/>
                <a:cs typeface="Roboto" panose="020B0604020202020204" charset="0"/>
                <a:sym typeface="Roboto"/>
              </a:rPr>
              <a:t>www.informazout.be</a:t>
            </a:r>
          </a:p>
          <a:p>
            <a:pPr indent="-359976">
              <a:buClr>
                <a:srgbClr val="000000"/>
              </a:buClr>
            </a:pPr>
            <a:endParaRPr lang="fr-FR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9976">
              <a:buClr>
                <a:srgbClr val="000000"/>
              </a:buClr>
            </a:pPr>
            <a:endParaRPr lang="fr-FR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9976">
              <a:buClr>
                <a:srgbClr val="000000"/>
              </a:buClr>
            </a:pPr>
            <a:endParaRPr lang="fr-FR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9976">
              <a:buClr>
                <a:srgbClr val="000000"/>
              </a:buClr>
            </a:pPr>
            <a:endParaRPr lang="fr-FR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9976">
              <a:buClr>
                <a:srgbClr val="000000"/>
              </a:buClr>
            </a:pPr>
            <a:endParaRPr lang="fr-FR" sz="2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59976" marR="0" lvl="0" indent="-3599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00000"/>
              </a:buClr>
              <a:buSzPct val="79159"/>
              <a:buFont typeface="Noto Sans Symbols"/>
              <a:buChar char="▶"/>
            </a:pPr>
            <a:endParaRPr lang="fr-FR" sz="189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9976" marR="0" lvl="0" indent="-3599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89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87" name="Shape 687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7105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34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1079425" y="431304"/>
            <a:ext cx="10802973" cy="688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fr-FR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2° Nos premières idées</a:t>
            </a:r>
          </a:p>
        </p:txBody>
      </p:sp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7105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boto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4</a:t>
            </a:fld>
            <a:endParaRPr lang="fr-FR" sz="945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85" name="Shape 385"/>
          <p:cNvGrpSpPr/>
          <p:nvPr/>
        </p:nvGrpSpPr>
        <p:grpSpPr>
          <a:xfrm>
            <a:off x="1308046" y="1498613"/>
            <a:ext cx="9136312" cy="5095895"/>
            <a:chOff x="71991" y="151968"/>
            <a:chExt cx="8184460" cy="4840324"/>
          </a:xfrm>
        </p:grpSpPr>
        <p:sp>
          <p:nvSpPr>
            <p:cNvPr id="386" name="Shape 386"/>
            <p:cNvSpPr/>
            <p:nvPr/>
          </p:nvSpPr>
          <p:spPr>
            <a:xfrm>
              <a:off x="3013606" y="2763050"/>
              <a:ext cx="2229242" cy="2229242"/>
            </a:xfrm>
            <a:prstGeom prst="ellipse">
              <a:avLst/>
            </a:prstGeom>
            <a:solidFill>
              <a:srgbClr val="11CD35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7" name="Shape 387"/>
            <p:cNvSpPr txBox="1"/>
            <p:nvPr/>
          </p:nvSpPr>
          <p:spPr>
            <a:xfrm>
              <a:off x="3340071" y="3089516"/>
              <a:ext cx="1576312" cy="1576312"/>
            </a:xfrm>
            <a:prstGeom prst="rect">
              <a:avLst/>
            </a:prstGeom>
            <a:noFill/>
            <a:ln>
              <a:noFill/>
            </a:ln>
          </p:spPr>
          <p:txBody>
            <a:bodyPr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8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Energie Solaire et Éolienne </a:t>
              </a:r>
            </a:p>
          </p:txBody>
        </p:sp>
        <p:sp>
          <p:nvSpPr>
            <p:cNvPr id="388" name="Shape 388"/>
            <p:cNvSpPr/>
            <p:nvPr/>
          </p:nvSpPr>
          <p:spPr>
            <a:xfrm rot="-9823266">
              <a:off x="1092845" y="2950661"/>
              <a:ext cx="1897473" cy="635334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C8DEAC"/>
                </a:gs>
                <a:gs pos="78000">
                  <a:srgbClr val="B4CF93"/>
                </a:gs>
                <a:gs pos="100000">
                  <a:srgbClr val="B4CF93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71991" y="2155275"/>
              <a:ext cx="2117779" cy="1694223"/>
            </a:xfrm>
            <a:prstGeom prst="roundRect">
              <a:avLst>
                <a:gd name="adj" fmla="val 10000"/>
              </a:avLst>
            </a:prstGeom>
            <a:solidFill>
              <a:srgbClr val="FFD966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121615" y="2204897"/>
              <a:ext cx="2018535" cy="159498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Roboto"/>
                <a:buNone/>
              </a:pPr>
              <a:r>
                <a:rPr lang="fr-FR" sz="2700" b="0" i="0" u="none" strike="noStrike" cap="none" dirty="0">
                  <a:solidFill>
                    <a:srgbClr val="FFFFFF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Energie Solaire </a:t>
              </a:r>
            </a:p>
          </p:txBody>
        </p:sp>
        <p:sp>
          <p:nvSpPr>
            <p:cNvPr id="391" name="Shape 391"/>
            <p:cNvSpPr/>
            <p:nvPr/>
          </p:nvSpPr>
          <p:spPr>
            <a:xfrm rot="-6900000">
              <a:off x="2223498" y="1564233"/>
              <a:ext cx="1948168" cy="635333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C8DEAC"/>
                </a:gs>
                <a:gs pos="78000">
                  <a:srgbClr val="B4CF93"/>
                </a:gs>
                <a:gs pos="100000">
                  <a:srgbClr val="B4CF93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1727025" y="151968"/>
              <a:ext cx="2117779" cy="1694223"/>
            </a:xfrm>
            <a:prstGeom prst="roundRect">
              <a:avLst>
                <a:gd name="adj" fmla="val 10000"/>
              </a:avLst>
            </a:prstGeom>
            <a:solidFill>
              <a:srgbClr val="3C78D8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3" name="Shape 393"/>
            <p:cNvSpPr txBox="1"/>
            <p:nvPr/>
          </p:nvSpPr>
          <p:spPr>
            <a:xfrm>
              <a:off x="1776649" y="201590"/>
              <a:ext cx="2018400" cy="15951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7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Energie Hydraulique </a:t>
              </a:r>
            </a:p>
          </p:txBody>
        </p:sp>
        <p:sp>
          <p:nvSpPr>
            <p:cNvPr id="394" name="Shape 394"/>
            <p:cNvSpPr/>
            <p:nvPr/>
          </p:nvSpPr>
          <p:spPr>
            <a:xfrm rot="-879967">
              <a:off x="5284353" y="3002931"/>
              <a:ext cx="1944895" cy="635334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C8DEAC"/>
                </a:gs>
                <a:gs pos="78000">
                  <a:srgbClr val="B4CF93"/>
                </a:gs>
                <a:gs pos="100000">
                  <a:srgbClr val="B4CF93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6138673" y="2227275"/>
              <a:ext cx="2117779" cy="169422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6C443"/>
                </a:gs>
                <a:gs pos="78000">
                  <a:srgbClr val="83B01F"/>
                </a:gs>
                <a:gs pos="100000">
                  <a:srgbClr val="83B01F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6188296" y="2276898"/>
              <a:ext cx="2018535" cy="1594980"/>
            </a:xfrm>
            <a:prstGeom prst="rect">
              <a:avLst/>
            </a:prstGeom>
            <a:noFill/>
            <a:ln>
              <a:noFill/>
            </a:ln>
          </p:spPr>
          <p:txBody>
            <a:bodyPr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7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Energie Éolienne </a:t>
              </a:r>
            </a:p>
          </p:txBody>
        </p:sp>
        <p:sp>
          <p:nvSpPr>
            <p:cNvPr id="397" name="Shape 397"/>
            <p:cNvSpPr/>
            <p:nvPr/>
          </p:nvSpPr>
          <p:spPr>
            <a:xfrm rot="-3682188">
              <a:off x="4201354" y="1610457"/>
              <a:ext cx="1982264" cy="635333"/>
            </a:xfrm>
            <a:prstGeom prst="lef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C8DEAC"/>
                </a:gs>
                <a:gs pos="78000">
                  <a:srgbClr val="B4CF93"/>
                </a:gs>
                <a:gs pos="100000">
                  <a:srgbClr val="B4CF93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4608503" y="211063"/>
              <a:ext cx="2117779" cy="1694223"/>
            </a:xfrm>
            <a:prstGeom prst="roundRect">
              <a:avLst>
                <a:gd name="adj" fmla="val 10000"/>
              </a:avLst>
            </a:prstGeom>
            <a:solidFill>
              <a:srgbClr val="932313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509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9" name="Shape 399"/>
            <p:cNvSpPr txBox="1"/>
            <p:nvPr/>
          </p:nvSpPr>
          <p:spPr>
            <a:xfrm>
              <a:off x="4658126" y="260687"/>
              <a:ext cx="2018535" cy="1594980"/>
            </a:xfrm>
            <a:prstGeom prst="rect">
              <a:avLst/>
            </a:prstGeom>
            <a:noFill/>
            <a:ln>
              <a:noFill/>
            </a:ln>
          </p:spPr>
          <p:txBody>
            <a:bodyPr lIns="51425" tIns="51425" rIns="51425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fr-FR" sz="2700" b="0" i="0" u="none" strike="noStrike" cap="none" dirty="0">
                  <a:solidFill>
                    <a:schemeClr val="lt1"/>
                  </a:solidFill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Energie Thermique</a:t>
              </a:r>
              <a:r>
                <a:rPr lang="fr-FR" sz="2700" b="0" i="0" u="none" strike="noStrike" cap="none" dirty="0">
                  <a:solidFill>
                    <a:schemeClr val="lt1"/>
                  </a:solidFill>
                  <a:highlight>
                    <a:srgbClr val="980000"/>
                  </a:highlight>
                  <a:latin typeface="Trebuchet MS" panose="020B0603020202020204" pitchFamily="34" charset="0"/>
                  <a:ea typeface="Roboto"/>
                  <a:cs typeface="Roboto"/>
                  <a:sym typeface="Roboto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359344" y="359294"/>
            <a:ext cx="10802973" cy="61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44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3° Pourquoi </a:t>
            </a:r>
            <a:r>
              <a:rPr lang="fr-FR" sz="44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ces</a:t>
            </a:r>
            <a:r>
              <a:rPr lang="fr-FR" sz="44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 choix ?</a:t>
            </a: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7105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6" name="Shape 406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9375" y="1583425"/>
            <a:ext cx="5921100" cy="47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 l="1223" t="1521" b="2013"/>
          <a:stretch/>
        </p:blipFill>
        <p:spPr>
          <a:xfrm>
            <a:off x="8490856" y="1399593"/>
            <a:ext cx="5409897" cy="482392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/>
          <p:nvPr/>
        </p:nvSpPr>
        <p:spPr>
          <a:xfrm>
            <a:off x="6480026" y="2735558"/>
            <a:ext cx="1800198" cy="936103"/>
          </a:xfrm>
          <a:prstGeom prst="rect">
            <a:avLst/>
          </a:prstGeom>
          <a:gradFill>
            <a:gsLst>
              <a:gs pos="0">
                <a:srgbClr val="BDD5B6"/>
              </a:gs>
              <a:gs pos="88000">
                <a:srgbClr val="74AC5E"/>
              </a:gs>
              <a:gs pos="100000">
                <a:srgbClr val="74AC5E"/>
              </a:gs>
            </a:gsLst>
            <a:lin ang="5400000" scaled="0"/>
          </a:gradFill>
          <a:ln w="127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41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Bourg Saint </a:t>
            </a:r>
            <a:r>
              <a:rPr lang="fr-FR" sz="2041" b="0" i="0" u="none" strike="noStrike" cap="none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Andéol</a:t>
            </a:r>
            <a:endParaRPr lang="fr-FR" sz="2041" b="0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409" name="Shape 409"/>
          <p:cNvCxnSpPr/>
          <p:nvPr/>
        </p:nvCxnSpPr>
        <p:spPr>
          <a:xfrm flipH="1">
            <a:off x="4823841" y="3671664"/>
            <a:ext cx="1656183" cy="1368151"/>
          </a:xfrm>
          <a:prstGeom prst="straightConnector1">
            <a:avLst/>
          </a:pr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410" name="Shape 410"/>
          <p:cNvCxnSpPr/>
          <p:nvPr/>
        </p:nvCxnSpPr>
        <p:spPr>
          <a:xfrm>
            <a:off x="8280225" y="3671664"/>
            <a:ext cx="4261200" cy="1201200"/>
          </a:xfrm>
          <a:prstGeom prst="straightConnector1">
            <a:avLst/>
          </a:pr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" name="Rectangle 1"/>
          <p:cNvSpPr/>
          <p:nvPr/>
        </p:nvSpPr>
        <p:spPr>
          <a:xfrm>
            <a:off x="6830204" y="3872448"/>
            <a:ext cx="3066473" cy="3048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Vitesse moyenne annuelle 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8140676" y="4682836"/>
            <a:ext cx="356779" cy="6373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721599" y="5320145"/>
            <a:ext cx="2175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8,2 m/s = 29,52 km/h</a:t>
            </a:r>
          </a:p>
        </p:txBody>
      </p:sp>
      <p:sp>
        <p:nvSpPr>
          <p:cNvPr id="3" name="Rectangle 2"/>
          <p:cNvSpPr/>
          <p:nvPr/>
        </p:nvSpPr>
        <p:spPr>
          <a:xfrm>
            <a:off x="-44994" y="3537074"/>
            <a:ext cx="2551422" cy="57356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Nombre d’heurs d’ensoleillement annuelle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37" y="5039815"/>
            <a:ext cx="566977" cy="8413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9343" y="5719665"/>
            <a:ext cx="227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2500 – 27150h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/>
      <p:bldP spid="2" grpId="0" animBg="1"/>
      <p:bldP spid="6" grpId="0"/>
      <p:bldP spid="3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538198" y="0"/>
            <a:ext cx="10802973" cy="8565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br>
              <a:rPr lang="fr-FR" sz="3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FR" sz="3959" dirty="0"/>
              <a:t>4</a:t>
            </a:r>
            <a:r>
              <a:rPr lang="fr-FR" sz="3959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° Cahier des charges</a:t>
            </a:r>
            <a:br>
              <a:rPr lang="fr-FR" sz="3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FR" sz="3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	a) Bête à corne  </a:t>
            </a:r>
          </a:p>
        </p:txBody>
      </p:sp>
      <p:sp>
        <p:nvSpPr>
          <p:cNvPr id="417" name="Shape 4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2410225" y="3773921"/>
            <a:ext cx="1573284" cy="748961"/>
          </a:xfrm>
          <a:prstGeom prst="ellipse">
            <a:avLst/>
          </a:prstGeom>
          <a:solidFill>
            <a:schemeClr val="accent2"/>
          </a:solidFill>
          <a:ln w="19050" cap="rnd" cmpd="sng">
            <a:solidFill>
              <a:srgbClr val="3D741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Salle</a:t>
            </a:r>
          </a:p>
        </p:txBody>
      </p:sp>
      <p:sp>
        <p:nvSpPr>
          <p:cNvPr id="419" name="Shape 419"/>
          <p:cNvSpPr/>
          <p:nvPr/>
        </p:nvSpPr>
        <p:spPr>
          <a:xfrm>
            <a:off x="86194" y="2879575"/>
            <a:ext cx="2598307" cy="62153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Etablissement</a:t>
            </a:r>
          </a:p>
        </p:txBody>
      </p:sp>
      <p:sp>
        <p:nvSpPr>
          <p:cNvPr id="420" name="Shape 420"/>
          <p:cNvSpPr/>
          <p:nvPr/>
        </p:nvSpPr>
        <p:spPr>
          <a:xfrm>
            <a:off x="4144294" y="2879575"/>
            <a:ext cx="1928559" cy="62153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Energie</a:t>
            </a:r>
          </a:p>
        </p:txBody>
      </p:sp>
      <p:sp>
        <p:nvSpPr>
          <p:cNvPr id="421" name="Shape 421"/>
          <p:cNvSpPr/>
          <p:nvPr/>
        </p:nvSpPr>
        <p:spPr>
          <a:xfrm>
            <a:off x="1283346" y="5106523"/>
            <a:ext cx="3746100" cy="1054199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Rendre la salle STI autonome en énergie</a:t>
            </a:r>
          </a:p>
        </p:txBody>
      </p:sp>
      <p:sp>
        <p:nvSpPr>
          <p:cNvPr id="422" name="Shape 422"/>
          <p:cNvSpPr/>
          <p:nvPr/>
        </p:nvSpPr>
        <p:spPr>
          <a:xfrm>
            <a:off x="2111818" y="3392123"/>
            <a:ext cx="2896570" cy="44362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18131" y="58143"/>
                  <a:pt x="36262" y="116286"/>
                  <a:pt x="56262" y="119853"/>
                </a:cubicBezTo>
                <a:cubicBezTo>
                  <a:pt x="76262" y="123420"/>
                  <a:pt x="105916" y="61115"/>
                  <a:pt x="119999" y="21402"/>
                </a:cubicBezTo>
              </a:path>
            </a:pathLst>
          </a:custGeom>
          <a:noFill/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2966806" y="4498475"/>
            <a:ext cx="379147" cy="60805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0443" y="0"/>
                </a:moveTo>
                <a:cubicBezTo>
                  <a:pt x="118552" y="28507"/>
                  <a:pt x="126661" y="57015"/>
                  <a:pt x="111416" y="71619"/>
                </a:cubicBezTo>
                <a:cubicBezTo>
                  <a:pt x="96171" y="86222"/>
                  <a:pt x="37544" y="79555"/>
                  <a:pt x="18974" y="87619"/>
                </a:cubicBezTo>
                <a:cubicBezTo>
                  <a:pt x="405" y="95682"/>
                  <a:pt x="1459" y="109396"/>
                  <a:pt x="0" y="120000"/>
                </a:cubicBezTo>
              </a:path>
            </a:pathLst>
          </a:custGeom>
          <a:noFill/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4" name="Shape 424"/>
          <p:cNvPicPr preferRelativeResize="0"/>
          <p:nvPr/>
        </p:nvPicPr>
        <p:blipFill rotWithShape="1">
          <a:blip r:embed="rId4">
            <a:alphaModFix/>
          </a:blip>
          <a:srcRect l="23868" t="17360" r="28562" b="34975"/>
          <a:stretch/>
        </p:blipFill>
        <p:spPr>
          <a:xfrm>
            <a:off x="6222573" y="856509"/>
            <a:ext cx="8053150" cy="5440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385410" y="378179"/>
            <a:ext cx="10802973" cy="7060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3959" dirty="0"/>
              <a:t>4°</a:t>
            </a:r>
            <a:r>
              <a:rPr lang="fr-FR" sz="3959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 Cahier des charges</a:t>
            </a:r>
            <a:br>
              <a:rPr lang="fr-FR" sz="3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fr-FR" sz="3400" b="0" i="0" u="none" strike="noStrike" cap="none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	b) Pieuvre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946097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1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fld>
            <a:endParaRPr lang="fr-FR" sz="1000" b="1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1" name="Shape 431"/>
          <p:cNvSpPr/>
          <p:nvPr/>
        </p:nvSpPr>
        <p:spPr>
          <a:xfrm>
            <a:off x="2663600" y="3982017"/>
            <a:ext cx="2903010" cy="905365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Salle STI</a:t>
            </a:r>
          </a:p>
        </p:txBody>
      </p:sp>
      <p:sp>
        <p:nvSpPr>
          <p:cNvPr id="432" name="Shape 432"/>
          <p:cNvSpPr/>
          <p:nvPr/>
        </p:nvSpPr>
        <p:spPr>
          <a:xfrm>
            <a:off x="4716450" y="2872875"/>
            <a:ext cx="2793262" cy="61800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oboto"/>
              <a:buNone/>
            </a:pPr>
            <a:r>
              <a:rPr lang="fr-FR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Etablissement</a:t>
            </a:r>
          </a:p>
        </p:txBody>
      </p:sp>
      <p:sp>
        <p:nvSpPr>
          <p:cNvPr id="433" name="Shape 433"/>
          <p:cNvSpPr/>
          <p:nvPr/>
        </p:nvSpPr>
        <p:spPr>
          <a:xfrm>
            <a:off x="3304000" y="5332273"/>
            <a:ext cx="1775548" cy="740999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Coût</a:t>
            </a:r>
            <a:endParaRPr lang="fr-FR" sz="20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2895159" y="2504967"/>
            <a:ext cx="2151298" cy="677092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Energie solaire</a:t>
            </a:r>
          </a:p>
        </p:txBody>
      </p:sp>
      <p:sp>
        <p:nvSpPr>
          <p:cNvPr id="435" name="Shape 435"/>
          <p:cNvSpPr/>
          <p:nvPr/>
        </p:nvSpPr>
        <p:spPr>
          <a:xfrm>
            <a:off x="963908" y="5115219"/>
            <a:ext cx="2330034" cy="860702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Conditions climatiques</a:t>
            </a:r>
          </a:p>
        </p:txBody>
      </p:sp>
      <p:sp>
        <p:nvSpPr>
          <p:cNvPr id="436" name="Shape 436"/>
          <p:cNvSpPr/>
          <p:nvPr/>
        </p:nvSpPr>
        <p:spPr>
          <a:xfrm>
            <a:off x="276770" y="3994825"/>
            <a:ext cx="2297743" cy="680328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Dimensions</a:t>
            </a:r>
          </a:p>
        </p:txBody>
      </p:sp>
      <p:sp>
        <p:nvSpPr>
          <p:cNvPr id="437" name="Shape 437"/>
          <p:cNvSpPr/>
          <p:nvPr/>
        </p:nvSpPr>
        <p:spPr>
          <a:xfrm>
            <a:off x="668999" y="2928025"/>
            <a:ext cx="2229546" cy="677100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Energie électrique</a:t>
            </a:r>
          </a:p>
        </p:txBody>
      </p:sp>
      <p:cxnSp>
        <p:nvCxnSpPr>
          <p:cNvPr id="438" name="Shape 438"/>
          <p:cNvCxnSpPr>
            <a:stCxn id="435" idx="7"/>
            <a:endCxn id="431" idx="3"/>
          </p:cNvCxnSpPr>
          <p:nvPr/>
        </p:nvCxnSpPr>
        <p:spPr>
          <a:xfrm flipV="1">
            <a:off x="2952716" y="4754794"/>
            <a:ext cx="136020" cy="486472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Shape 439"/>
          <p:cNvCxnSpPr>
            <a:endCxn id="431" idx="2"/>
          </p:cNvCxnSpPr>
          <p:nvPr/>
        </p:nvCxnSpPr>
        <p:spPr>
          <a:xfrm>
            <a:off x="2155700" y="4342300"/>
            <a:ext cx="507900" cy="9240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Shape 440"/>
          <p:cNvCxnSpPr>
            <a:stCxn id="437" idx="5"/>
            <a:endCxn id="431" idx="1"/>
          </p:cNvCxnSpPr>
          <p:nvPr/>
        </p:nvCxnSpPr>
        <p:spPr>
          <a:xfrm>
            <a:off x="2572036" y="3505966"/>
            <a:ext cx="516700" cy="608639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Shape 441"/>
          <p:cNvCxnSpPr>
            <a:stCxn id="433" idx="0"/>
            <a:endCxn id="431" idx="4"/>
          </p:cNvCxnSpPr>
          <p:nvPr/>
        </p:nvCxnSpPr>
        <p:spPr>
          <a:xfrm flipH="1" flipV="1">
            <a:off x="4115105" y="4887382"/>
            <a:ext cx="76669" cy="444891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3" name="Shape 443"/>
          <p:cNvSpPr txBox="1"/>
          <p:nvPr/>
        </p:nvSpPr>
        <p:spPr>
          <a:xfrm>
            <a:off x="4118432" y="3385582"/>
            <a:ext cx="67148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FP1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3420322" y="5009512"/>
            <a:ext cx="68309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FC4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5214060" y="3555719"/>
            <a:ext cx="67148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FP2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2157443" y="4027753"/>
            <a:ext cx="69846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FC2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2126556" y="4780948"/>
            <a:ext cx="68309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FC3</a:t>
            </a:r>
          </a:p>
        </p:txBody>
      </p:sp>
      <p:sp>
        <p:nvSpPr>
          <p:cNvPr id="448" name="Shape 448"/>
          <p:cNvSpPr/>
          <p:nvPr/>
        </p:nvSpPr>
        <p:spPr>
          <a:xfrm>
            <a:off x="4891231" y="5048046"/>
            <a:ext cx="1775538" cy="769392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Normes</a:t>
            </a:r>
          </a:p>
        </p:txBody>
      </p:sp>
      <p:cxnSp>
        <p:nvCxnSpPr>
          <p:cNvPr id="449" name="Shape 449"/>
          <p:cNvCxnSpPr>
            <a:stCxn id="448" idx="1"/>
          </p:cNvCxnSpPr>
          <p:nvPr/>
        </p:nvCxnSpPr>
        <p:spPr>
          <a:xfrm flipH="1" flipV="1">
            <a:off x="4525655" y="4822321"/>
            <a:ext cx="625598" cy="338400"/>
          </a:xfrm>
          <a:prstGeom prst="straightConnector1">
            <a:avLst/>
          </a:prstGeom>
          <a:noFill/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0" name="Shape 450"/>
          <p:cNvSpPr txBox="1"/>
          <p:nvPr/>
        </p:nvSpPr>
        <p:spPr>
          <a:xfrm>
            <a:off x="4819609" y="4637601"/>
            <a:ext cx="68309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FC5</a:t>
            </a:r>
          </a:p>
        </p:txBody>
      </p:sp>
      <p:sp>
        <p:nvSpPr>
          <p:cNvPr id="451" name="Shape 451"/>
          <p:cNvSpPr/>
          <p:nvPr/>
        </p:nvSpPr>
        <p:spPr>
          <a:xfrm>
            <a:off x="5267869" y="3811300"/>
            <a:ext cx="2005290" cy="741088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Energie Éolienne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2619464" y="3485476"/>
            <a:ext cx="68309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rebuchet MS"/>
              <a:buNone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FC1</a:t>
            </a:r>
          </a:p>
        </p:txBody>
      </p:sp>
      <p:sp>
        <p:nvSpPr>
          <p:cNvPr id="453" name="Shape 453"/>
          <p:cNvSpPr/>
          <p:nvPr/>
        </p:nvSpPr>
        <p:spPr>
          <a:xfrm>
            <a:off x="4073549" y="3115375"/>
            <a:ext cx="1498789" cy="9476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1134" y="56220"/>
                  <a:pt x="2268" y="112440"/>
                  <a:pt x="22268" y="119273"/>
                </a:cubicBezTo>
                <a:cubicBezTo>
                  <a:pt x="42268" y="126107"/>
                  <a:pt x="81133" y="83553"/>
                  <a:pt x="119999" y="41000"/>
                </a:cubicBezTo>
              </a:path>
            </a:pathLst>
          </a:custGeom>
          <a:noFill/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841374" y="3465373"/>
            <a:ext cx="778231" cy="800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cubicBezTo>
                  <a:pt x="62108" y="41582"/>
                  <a:pt x="4216" y="83164"/>
                  <a:pt x="224" y="102965"/>
                </a:cubicBezTo>
                <a:cubicBezTo>
                  <a:pt x="-3768" y="122766"/>
                  <a:pt x="46138" y="120786"/>
                  <a:pt x="96044" y="118805"/>
                </a:cubicBezTo>
              </a:path>
            </a:pathLst>
          </a:custGeom>
          <a:noFill/>
          <a:ln w="19050" cap="rnd" cmpd="sng">
            <a:solidFill>
              <a:srgbClr val="698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455" name="Shape 455"/>
          <p:cNvGraphicFramePr/>
          <p:nvPr>
            <p:extLst>
              <p:ext uri="{D42A27DB-BD31-4B8C-83A1-F6EECF244321}">
                <p14:modId xmlns:p14="http://schemas.microsoft.com/office/powerpoint/2010/main" val="3097913235"/>
              </p:ext>
            </p:extLst>
          </p:nvPr>
        </p:nvGraphicFramePr>
        <p:xfrm>
          <a:off x="7809250" y="887942"/>
          <a:ext cx="5920600" cy="5564400"/>
        </p:xfrm>
        <a:graphic>
          <a:graphicData uri="http://schemas.openxmlformats.org/drawingml/2006/table">
            <a:tbl>
              <a:tblPr firstRow="1" bandRow="1">
                <a:noFill/>
                <a:tableStyleId>{0227142D-2085-4768-A439-135073CE4B86}</a:tableStyleId>
              </a:tblPr>
              <a:tblGrid>
                <a:gridCol w="296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Fonction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9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FP1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Alimenter en énergie Solaire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FP2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Alimenter en énergie éolienne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FC1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Alimenter le secteur 230V/50Hz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FC2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Avoir de bonnes dimensions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1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FC3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Gérer le placement en fonction des conditions climatiques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FC4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Avoir un budget minimum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FC5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Roboto"/>
                        <a:buNone/>
                      </a:pPr>
                      <a:r>
                        <a:rPr lang="fr-FR" sz="1890" u="none" strike="noStrike" cap="none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Respecter les normes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43" grpId="0"/>
      <p:bldP spid="444" grpId="0"/>
      <p:bldP spid="445" grpId="0"/>
      <p:bldP spid="446" grpId="0"/>
      <p:bldP spid="447" grpId="0"/>
      <p:bldP spid="448" grpId="0" animBg="1"/>
      <p:bldP spid="450" grpId="0"/>
      <p:bldP spid="451" grpId="0" animBg="1"/>
      <p:bldP spid="452" grpId="0"/>
      <p:bldP spid="453" grpId="0" animBg="1"/>
      <p:bldP spid="4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275800" y="217946"/>
            <a:ext cx="10803000" cy="127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34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5° </a:t>
            </a:r>
            <a:r>
              <a:rPr lang="fr-FR" sz="3400" b="0" i="0" u="none" strike="noStrike" cap="none" dirty="0" err="1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SysMl</a:t>
            </a:r>
            <a:br>
              <a:rPr lang="fr-FR" sz="34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</a:br>
            <a:r>
              <a:rPr lang="fr-FR" sz="34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	Diagramme des exigences </a:t>
            </a:r>
          </a:p>
        </p:txBody>
      </p:sp>
      <p:sp>
        <p:nvSpPr>
          <p:cNvPr id="461" name="Shape 461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7105" cy="3832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62" name="Shape 462"/>
          <p:cNvGrpSpPr/>
          <p:nvPr/>
        </p:nvGrpSpPr>
        <p:grpSpPr>
          <a:xfrm>
            <a:off x="980163" y="1314890"/>
            <a:ext cx="10923538" cy="5694447"/>
            <a:chOff x="-243278" y="-231112"/>
            <a:chExt cx="10923538" cy="5694447"/>
          </a:xfrm>
        </p:grpSpPr>
        <p:sp>
          <p:nvSpPr>
            <p:cNvPr id="463" name="Shape 463"/>
            <p:cNvSpPr/>
            <p:nvPr/>
          </p:nvSpPr>
          <p:spPr>
            <a:xfrm>
              <a:off x="1787583" y="2636801"/>
              <a:ext cx="1627789" cy="769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88385"/>
                  </a:lnTo>
                  <a:lnTo>
                    <a:pt x="120000" y="88385"/>
                  </a:lnTo>
                  <a:lnTo>
                    <a:pt x="120000" y="119999"/>
                  </a:lnTo>
                </a:path>
              </a:pathLst>
            </a:custGeom>
            <a:noFill/>
            <a:ln w="19050" cap="rnd" cmpd="sng">
              <a:solidFill>
                <a:srgbClr val="81AF1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4" name="Shape 464"/>
            <p:cNvSpPr/>
            <p:nvPr/>
          </p:nvSpPr>
          <p:spPr>
            <a:xfrm>
              <a:off x="851474" y="2636801"/>
              <a:ext cx="936109" cy="769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88385"/>
                  </a:lnTo>
                  <a:lnTo>
                    <a:pt x="0" y="88385"/>
                  </a:lnTo>
                  <a:lnTo>
                    <a:pt x="0" y="119999"/>
                  </a:lnTo>
                </a:path>
              </a:pathLst>
            </a:custGeom>
            <a:noFill/>
            <a:ln w="19050" cap="rnd" cmpd="sng">
              <a:solidFill>
                <a:srgbClr val="81AF1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5" name="Shape 465"/>
            <p:cNvSpPr/>
            <p:nvPr/>
          </p:nvSpPr>
          <p:spPr>
            <a:xfrm>
              <a:off x="1787583" y="1113500"/>
              <a:ext cx="2931379" cy="914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0" y="60000"/>
                  </a:lnTo>
                  <a:lnTo>
                    <a:pt x="0" y="174494"/>
                  </a:lnTo>
                </a:path>
              </a:pathLst>
            </a:custGeom>
            <a:noFill/>
            <a:ln w="19050" cap="rnd" cmpd="sng">
              <a:solidFill>
                <a:srgbClr val="71991B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6" name="Shape 466"/>
            <p:cNvSpPr/>
            <p:nvPr/>
          </p:nvSpPr>
          <p:spPr>
            <a:xfrm>
              <a:off x="9296510" y="2673550"/>
              <a:ext cx="91438" cy="5655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rnd" cmpd="sng">
              <a:solidFill>
                <a:srgbClr val="81AF1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7" name="Shape 467"/>
            <p:cNvSpPr/>
            <p:nvPr/>
          </p:nvSpPr>
          <p:spPr>
            <a:xfrm>
              <a:off x="4718964" y="1159220"/>
              <a:ext cx="4623262" cy="1239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71991B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8" name="Shape 468"/>
            <p:cNvSpPr/>
            <p:nvPr/>
          </p:nvSpPr>
          <p:spPr>
            <a:xfrm>
              <a:off x="6278355" y="3140867"/>
              <a:ext cx="91438" cy="7010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rnd" cmpd="sng">
              <a:solidFill>
                <a:srgbClr val="81AF1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9" name="Shape 469"/>
            <p:cNvSpPr/>
            <p:nvPr/>
          </p:nvSpPr>
          <p:spPr>
            <a:xfrm>
              <a:off x="4718964" y="1159220"/>
              <a:ext cx="1605108" cy="5913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78837"/>
                  </a:lnTo>
                  <a:lnTo>
                    <a:pt x="120000" y="78837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71991B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0" name="Shape 470"/>
            <p:cNvSpPr/>
            <p:nvPr/>
          </p:nvSpPr>
          <p:spPr>
            <a:xfrm>
              <a:off x="3624212" y="-231112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3867491" y="0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Shape 472"/>
            <p:cNvSpPr txBox="1"/>
            <p:nvPr/>
          </p:nvSpPr>
          <p:spPr>
            <a:xfrm>
              <a:off x="3908212" y="40722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Laboratoire autonome en énergie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5229321" y="1750533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5472600" y="1981648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Shape 475"/>
            <p:cNvSpPr txBox="1"/>
            <p:nvPr/>
          </p:nvSpPr>
          <p:spPr>
            <a:xfrm>
              <a:off x="5513321" y="2022368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Gérer le placement </a:t>
              </a:r>
            </a:p>
          </p:txBody>
        </p:sp>
        <p:sp>
          <p:nvSpPr>
            <p:cNvPr id="476" name="Shape 476"/>
            <p:cNvSpPr/>
            <p:nvPr/>
          </p:nvSpPr>
          <p:spPr>
            <a:xfrm>
              <a:off x="5229321" y="3841882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5472600" y="4072998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Shape 478"/>
            <p:cNvSpPr txBox="1"/>
            <p:nvPr/>
          </p:nvSpPr>
          <p:spPr>
            <a:xfrm>
              <a:off x="5513321" y="4113721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Panneaux sur roulettes</a:t>
              </a:r>
            </a:p>
          </p:txBody>
        </p:sp>
        <p:sp>
          <p:nvSpPr>
            <p:cNvPr id="479" name="Shape 479"/>
            <p:cNvSpPr/>
            <p:nvPr/>
          </p:nvSpPr>
          <p:spPr>
            <a:xfrm>
              <a:off x="8247477" y="1283212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>
              <a:off x="8490756" y="1514328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Shape 481"/>
            <p:cNvSpPr txBox="1"/>
            <p:nvPr/>
          </p:nvSpPr>
          <p:spPr>
            <a:xfrm>
              <a:off x="8531478" y="1555050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Alimenter secteur </a:t>
              </a:r>
            </a:p>
          </p:txBody>
        </p:sp>
        <p:sp>
          <p:nvSpPr>
            <p:cNvPr id="482" name="Shape 482"/>
            <p:cNvSpPr/>
            <p:nvPr/>
          </p:nvSpPr>
          <p:spPr>
            <a:xfrm>
              <a:off x="8247477" y="3239060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8490756" y="3470176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 txBox="1"/>
            <p:nvPr/>
          </p:nvSpPr>
          <p:spPr>
            <a:xfrm>
              <a:off x="8531478" y="3510898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230 V / 50 Hz</a:t>
              </a:r>
            </a:p>
          </p:txBody>
        </p:sp>
        <p:sp>
          <p:nvSpPr>
            <p:cNvPr id="485" name="Shape 485"/>
            <p:cNvSpPr/>
            <p:nvPr/>
          </p:nvSpPr>
          <p:spPr>
            <a:xfrm>
              <a:off x="692831" y="1246466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936108" y="1477579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 txBox="1"/>
            <p:nvPr/>
          </p:nvSpPr>
          <p:spPr>
            <a:xfrm>
              <a:off x="976832" y="1518303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Electricité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-243278" y="3406707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0" y="3637823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 txBox="1"/>
            <p:nvPr/>
          </p:nvSpPr>
          <p:spPr>
            <a:xfrm>
              <a:off x="40722" y="3678544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Eolienne </a:t>
              </a:r>
            </a:p>
          </p:txBody>
        </p:sp>
        <p:sp>
          <p:nvSpPr>
            <p:cNvPr id="491" name="Shape 491"/>
            <p:cNvSpPr/>
            <p:nvPr/>
          </p:nvSpPr>
          <p:spPr>
            <a:xfrm>
              <a:off x="2320622" y="3406707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rgbClr val="90C22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2563900" y="3637823"/>
              <a:ext cx="2189504" cy="1390336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9050" cap="rnd" cmpd="sng">
              <a:solidFill>
                <a:srgbClr val="90C2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 txBox="1"/>
            <p:nvPr/>
          </p:nvSpPr>
          <p:spPr>
            <a:xfrm>
              <a:off x="2604622" y="3678544"/>
              <a:ext cx="2108061" cy="1308890"/>
            </a:xfrm>
            <a:prstGeom prst="rect">
              <a:avLst/>
            </a:prstGeom>
            <a:noFill/>
            <a:ln>
              <a:noFill/>
            </a:ln>
          </p:spPr>
          <p:txBody>
            <a:bodyPr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Trebuchet MS"/>
                <a:buNone/>
              </a:pPr>
              <a:r>
                <a:rPr lang="fr-FR" sz="2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Panneaux Solaire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800012" y="639939"/>
            <a:ext cx="10153799" cy="1386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r>
              <a:rPr lang="fr-FR" sz="4000" dirty="0"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6</a:t>
            </a:r>
            <a:r>
              <a:rPr lang="fr-FR" sz="4000" b="0" i="0" u="none" strike="noStrike" cap="none" dirty="0">
                <a:solidFill>
                  <a:schemeClr val="accent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° Présentation de l’éolienne</a:t>
            </a:r>
          </a:p>
        </p:txBody>
      </p:sp>
      <p:pic>
        <p:nvPicPr>
          <p:cNvPr id="499" name="Shape 4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1653308"/>
            <a:ext cx="4693699" cy="4481047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>
            <a:spLocks noGrp="1"/>
          </p:cNvSpPr>
          <p:nvPr>
            <p:ph type="body" idx="2"/>
          </p:nvPr>
        </p:nvSpPr>
        <p:spPr>
          <a:xfrm>
            <a:off x="5780953" y="3438744"/>
            <a:ext cx="5709081" cy="14910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59976" marR="0" lvl="0" indent="-27107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En fibre de verre </a:t>
            </a: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Design aérodynamique </a:t>
            </a: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Char char="▶"/>
            </a:pPr>
            <a:r>
              <a:rPr lang="fr-FR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Équilibrer =&gt; Minimum de bruit et de vibration </a:t>
            </a:r>
          </a:p>
          <a:p>
            <a:pPr marL="359976" marR="0" lvl="0" indent="-271076" algn="l" rtl="0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79159"/>
              <a:buFont typeface="Noto Sans Symbols"/>
              <a:buNone/>
            </a:pPr>
            <a:endParaRPr sz="28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10146603" y="6342032"/>
            <a:ext cx="806999" cy="38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Trebuchet MS"/>
              <a:buNone/>
            </a:pPr>
            <a:fld id="{00000000-1234-1234-1234-123412341234}" type="slidenum">
              <a:rPr lang="fr-FR" sz="94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fld>
            <a:endParaRPr lang="fr-FR" sz="945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4048112" y="1653308"/>
            <a:ext cx="3657600" cy="4063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lang="fr-FR" sz="4000" b="1" i="0" u="sng" strike="noStrike" cap="none" dirty="0">
                <a:solidFill>
                  <a:schemeClr val="dk1"/>
                </a:solidFill>
                <a:latin typeface="Trebuchet MS" panose="020B0603020202020204" pitchFamily="34" charset="0"/>
                <a:ea typeface="Roboto"/>
                <a:cs typeface="Roboto"/>
                <a:sym typeface="Roboto"/>
              </a:rPr>
              <a:t>Pales</a:t>
            </a:r>
            <a:endParaRPr lang="fr-FR" sz="2041" b="1" i="0" u="sng" strike="noStrike" cap="none" dirty="0">
              <a:solidFill>
                <a:schemeClr val="dk1"/>
              </a:solidFill>
              <a:latin typeface="Trebuchet MS" panose="020B0603020202020204" pitchFamily="34" charset="0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 build="p"/>
      <p:bldP spid="502" grpId="0"/>
    </p:bldLst>
  </p:timing>
</p:sld>
</file>

<file path=ppt/theme/theme1.xml><?xml version="1.0" encoding="utf-8"?>
<a:theme xmlns:a="http://schemas.openxmlformats.org/drawingml/2006/main" name="1_Facette">
  <a:themeElements>
    <a:clrScheme name="Facette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te">
  <a:themeElements>
    <a:clrScheme name="Facette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acette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Facette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716</Words>
  <Application>Microsoft Office PowerPoint</Application>
  <PresentationFormat>Personnalisé</PresentationFormat>
  <Paragraphs>243</Paragraphs>
  <Slides>34</Slides>
  <Notes>28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6" baseType="lpstr">
      <vt:lpstr>Roboto</vt:lpstr>
      <vt:lpstr>Noto Sans Symbols</vt:lpstr>
      <vt:lpstr>PT Sans Narrow</vt:lpstr>
      <vt:lpstr>Calibri</vt:lpstr>
      <vt:lpstr>Federo</vt:lpstr>
      <vt:lpstr>Corbel</vt:lpstr>
      <vt:lpstr>Arial Black</vt:lpstr>
      <vt:lpstr>Open Sans</vt:lpstr>
      <vt:lpstr>Trebuchet MS</vt:lpstr>
      <vt:lpstr>Arial</vt:lpstr>
      <vt:lpstr>1_Facette</vt:lpstr>
      <vt:lpstr>Facette</vt:lpstr>
      <vt:lpstr>Rendre le laboratoire STI autonome en énergie  (hors éclairage)</vt:lpstr>
      <vt:lpstr>Sommaire </vt:lpstr>
      <vt:lpstr>1° Identifier les étapes du projet</vt:lpstr>
      <vt:lpstr>2° Nos premières idées</vt:lpstr>
      <vt:lpstr>3° Pourquoi ces choix ?</vt:lpstr>
      <vt:lpstr> 4° Cahier des charges  a) Bête à corne  </vt:lpstr>
      <vt:lpstr>4° Cahier des charges  b) Pieuvre</vt:lpstr>
      <vt:lpstr>5° SysMl  Diagramme des exigences </vt:lpstr>
      <vt:lpstr>6° Présentation de l’éolienne</vt:lpstr>
      <vt:lpstr>6° Présentation de l’éolienne</vt:lpstr>
      <vt:lpstr>6° Présentation de l’éolienne</vt:lpstr>
      <vt:lpstr>Conclusion</vt:lpstr>
      <vt:lpstr>Sommaire : </vt:lpstr>
      <vt:lpstr>Présentation PowerPoint</vt:lpstr>
      <vt:lpstr>Présentation PowerPoint</vt:lpstr>
      <vt:lpstr>9° Contrôleur éolien/solaire :</vt:lpstr>
      <vt:lpstr>Présentation PowerPoint</vt:lpstr>
      <vt:lpstr>Présentation PowerPoint</vt:lpstr>
      <vt:lpstr>Sommaire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différents type de cellules photovoltaïque</vt:lpstr>
      <vt:lpstr>Conclusion :</vt:lpstr>
      <vt:lpstr>WebGraphie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Rendre le laboratoire STI autonome en énergie (hors éclairage)</dc:title>
  <cp:lastModifiedBy>Maxime Viviano</cp:lastModifiedBy>
  <cp:revision>55</cp:revision>
  <dcterms:modified xsi:type="dcterms:W3CDTF">2017-04-11T15:42:49Z</dcterms:modified>
</cp:coreProperties>
</file>