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8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C7"/>
    <a:srgbClr val="7F7F7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1" autoAdjust="0"/>
    <p:restoredTop sz="93439" autoAdjust="0"/>
  </p:normalViewPr>
  <p:slideViewPr>
    <p:cSldViewPr>
      <p:cViewPr>
        <p:scale>
          <a:sx n="108" d="100"/>
          <a:sy n="108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37D18AA7-D801-414B-98E6-84EB0F5E9819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FBB316B0-66BD-4715-9E78-25109D15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7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5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C4AC8-4A95-4D99-9AF2-D0C3B29932DE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38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5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C4AC8-4A95-4D99-9AF2-D0C3B29932DE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3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C4AC8-4A95-4D99-9AF2-D0C3B29932D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3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3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5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C4AC8-4A95-4D99-9AF2-D0C3B29932D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3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3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316B0-66BD-4715-9E78-25109D1545D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5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1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5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69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2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8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2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97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5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CBB6-89D1-48B6-8DED-B9ADB6B9F82A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2F76-E9A0-45A4-AFF2-9F298B51D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67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6" y="1319541"/>
            <a:ext cx="5692011" cy="394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3985" y="5877272"/>
            <a:ext cx="8546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Carrefour situé à l’intersection de la rue d’Alésia avec les rues de Bigorre, Montbrun, de la Saône, Couche et Loing</a:t>
            </a:r>
          </a:p>
          <a:p>
            <a:r>
              <a:rPr lang="fr-FR" sz="1200" b="1" dirty="0" smtClean="0"/>
              <a:t>Surface totale (chaussée) : </a:t>
            </a:r>
            <a:r>
              <a:rPr lang="fr-FR" sz="1200" dirty="0" smtClean="0"/>
              <a:t>1 000 m</a:t>
            </a:r>
            <a:r>
              <a:rPr lang="fr-FR" sz="1200" baseline="30000" dirty="0" smtClean="0"/>
              <a:t>2</a:t>
            </a:r>
          </a:p>
          <a:p>
            <a:pPr marL="171450" indent="-171450">
              <a:buFontTx/>
              <a:buChar char="-"/>
            </a:pPr>
            <a:endParaRPr lang="fr-FR" sz="1200" baseline="30000" dirty="0" smtClean="0"/>
          </a:p>
          <a:p>
            <a:pPr algn="just"/>
            <a:r>
              <a:rPr lang="fr-FR" sz="1200" b="1" dirty="0"/>
              <a:t>La chaussée est </a:t>
            </a:r>
            <a:r>
              <a:rPr lang="fr-FR" sz="1200" b="1" dirty="0" smtClean="0"/>
              <a:t>en enrobé ; les </a:t>
            </a:r>
            <a:r>
              <a:rPr lang="fr-FR" sz="1200" b="1" dirty="0"/>
              <a:t>trottoirs sont en </a:t>
            </a:r>
            <a:r>
              <a:rPr lang="fr-FR" sz="1200" b="1" dirty="0" smtClean="0"/>
              <a:t>asphalte.</a:t>
            </a:r>
            <a:endParaRPr lang="fr-FR" sz="1200" dirty="0" smtClean="0"/>
          </a:p>
        </p:txBody>
      </p:sp>
      <p:sp>
        <p:nvSpPr>
          <p:cNvPr id="39" name="Forme libre 1"/>
          <p:cNvSpPr>
            <a:spLocks/>
          </p:cNvSpPr>
          <p:nvPr/>
        </p:nvSpPr>
        <p:spPr bwMode="auto">
          <a:xfrm>
            <a:off x="4323806" y="1421801"/>
            <a:ext cx="33015" cy="14149"/>
          </a:xfrm>
          <a:custGeom>
            <a:avLst/>
            <a:gdLst>
              <a:gd name="T0" fmla="*/ 0 w 47625"/>
              <a:gd name="T1" fmla="*/ 103 h 19050"/>
              <a:gd name="T2" fmla="*/ 79 w 47625"/>
              <a:gd name="T3" fmla="*/ 0 h 190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625" h="19050">
                <a:moveTo>
                  <a:pt x="0" y="19050"/>
                </a:moveTo>
                <a:lnTo>
                  <a:pt x="4762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9039516">
            <a:off x="2591757" y="34032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 rot="18831896">
            <a:off x="3021365" y="3903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932075" y="3440928"/>
            <a:ext cx="1063861" cy="481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141" y="107296"/>
            <a:ext cx="8699504" cy="954107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1 – Mise en place d’un plateau surélevé rue d’Alésia, entre Bigorre et Loing </a:t>
            </a:r>
            <a:r>
              <a:rPr lang="fr-FR" sz="2800" dirty="0"/>
              <a:t>– </a:t>
            </a:r>
            <a:r>
              <a:rPr lang="fr-FR" sz="2800" dirty="0" smtClean="0"/>
              <a:t>14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 </a:t>
            </a:r>
            <a:endParaRPr lang="fr-FR" sz="28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19541"/>
            <a:ext cx="2863477" cy="150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25022"/>
            <a:ext cx="2863477" cy="135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79512" y="827420"/>
            <a:ext cx="8751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 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2468" y="1242045"/>
            <a:ext cx="8715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7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Calendrier de l’opération : été 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Liaison avec d’autres chantiers : aucune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20537" y="2474794"/>
            <a:ext cx="87689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Coût estimé de l’opération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6889" y="116632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4 - Budget / Coût de l’opération  </a:t>
            </a:r>
            <a:endParaRPr lang="fr-FR" sz="2800" i="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11499"/>
              </p:ext>
            </p:extLst>
          </p:nvPr>
        </p:nvGraphicFramePr>
        <p:xfrm>
          <a:off x="395535" y="3206750"/>
          <a:ext cx="8291266" cy="108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494"/>
                <a:gridCol w="341947"/>
                <a:gridCol w="220931"/>
                <a:gridCol w="723698"/>
                <a:gridCol w="500335"/>
                <a:gridCol w="839848"/>
                <a:gridCol w="2046013"/>
              </a:tblGrid>
              <a:tr h="3879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TRAVAUX INFRASTRUCTURE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</a:tr>
              <a:tr h="349182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CREATION / REMPLACEMENT COMPLET</a:t>
                      </a:r>
                    </a:p>
                  </a:txBody>
                  <a:tcPr marL="5400" marR="5400" marT="540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 380</a:t>
                      </a:r>
                    </a:p>
                  </a:txBody>
                  <a:tcPr marL="5400" marR="5400" marT="540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m²</a:t>
                      </a:r>
                    </a:p>
                  </a:txBody>
                  <a:tcPr marL="5400" marR="5400" marT="540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180 €</a:t>
                      </a:r>
                    </a:p>
                  </a:txBody>
                  <a:tcPr marL="5400" marR="5400" marT="540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TTC/m²</a:t>
                      </a:r>
                    </a:p>
                  </a:txBody>
                  <a:tcPr marL="5400" marR="5400" marT="540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fr-FR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70 000 €</a:t>
                      </a:r>
                    </a:p>
                  </a:txBody>
                  <a:tcPr marL="5400" marR="5400" marT="540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fr-F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L="5400" marR="5400" marT="5400" marB="0" anchor="ctr" horzOverflow="overflow"/>
                </a:tc>
              </a:tr>
              <a:tr h="34918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GENERAL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" marR="5321" marT="53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9" y="764704"/>
            <a:ext cx="43878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3985" y="5877272"/>
            <a:ext cx="854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Surface totale : </a:t>
            </a:r>
            <a:r>
              <a:rPr lang="fr-FR" sz="1200" dirty="0" smtClean="0"/>
              <a:t>6 360 m</a:t>
            </a:r>
            <a:r>
              <a:rPr lang="fr-FR" sz="1200" baseline="30000" dirty="0" smtClean="0"/>
              <a:t>2</a:t>
            </a:r>
          </a:p>
          <a:p>
            <a:pPr marL="171450" indent="-171450">
              <a:buFontTx/>
              <a:buChar char="-"/>
            </a:pPr>
            <a:endParaRPr lang="fr-FR" sz="1200" baseline="30000" dirty="0" smtClean="0"/>
          </a:p>
          <a:p>
            <a:pPr algn="just"/>
            <a:r>
              <a:rPr lang="fr-FR" sz="1200" b="1" dirty="0"/>
              <a:t>La chaussée est </a:t>
            </a:r>
            <a:r>
              <a:rPr lang="fr-FR" sz="1200" b="1" dirty="0" smtClean="0"/>
              <a:t>en enrobé ; les </a:t>
            </a:r>
            <a:r>
              <a:rPr lang="fr-FR" sz="1200" b="1" dirty="0"/>
              <a:t>trottoirs sont en </a:t>
            </a:r>
            <a:r>
              <a:rPr lang="fr-FR" sz="1200" b="1" dirty="0" smtClean="0"/>
              <a:t>asphalte.</a:t>
            </a:r>
            <a:endParaRPr lang="fr-FR" sz="1200" dirty="0" smtClean="0"/>
          </a:p>
        </p:txBody>
      </p:sp>
      <p:sp>
        <p:nvSpPr>
          <p:cNvPr id="39" name="Forme libre 1"/>
          <p:cNvSpPr>
            <a:spLocks/>
          </p:cNvSpPr>
          <p:nvPr/>
        </p:nvSpPr>
        <p:spPr bwMode="auto">
          <a:xfrm>
            <a:off x="4323806" y="1421801"/>
            <a:ext cx="33015" cy="14149"/>
          </a:xfrm>
          <a:custGeom>
            <a:avLst/>
            <a:gdLst>
              <a:gd name="T0" fmla="*/ 0 w 47625"/>
              <a:gd name="T1" fmla="*/ 103 h 19050"/>
              <a:gd name="T2" fmla="*/ 79 w 47625"/>
              <a:gd name="T3" fmla="*/ 0 h 190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625" h="19050">
                <a:moveTo>
                  <a:pt x="0" y="19050"/>
                </a:moveTo>
                <a:lnTo>
                  <a:pt x="4762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9039516">
            <a:off x="2591757" y="34032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 rot="18831896">
            <a:off x="3021365" y="3903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141" y="107296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1 – Rues </a:t>
            </a:r>
            <a:r>
              <a:rPr lang="fr-FR" sz="2800" dirty="0" err="1" smtClean="0"/>
              <a:t>Gazan</a:t>
            </a:r>
            <a:r>
              <a:rPr lang="fr-FR" sz="2800" dirty="0" smtClean="0"/>
              <a:t> et de la Cité Universitaire – 14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 </a:t>
            </a:r>
            <a:endParaRPr lang="fr-FR" sz="2800" i="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710540" y="1988840"/>
            <a:ext cx="781340" cy="3024336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508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7420AD-15C1-497A-AF4F-28D208E15C9E}" type="slidenum">
              <a:rPr lang="fr-FR" altLang="fr-FR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1916832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attentes </a:t>
            </a:r>
            <a:endParaRPr lang="fr-FR" sz="2800" i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687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Demandes </a:t>
            </a:r>
            <a:endParaRPr lang="fr-FR" sz="2800" i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738" y="5406896"/>
            <a:ext cx="801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400" dirty="0" smtClean="0"/>
              <a:t> </a:t>
            </a:r>
            <a:r>
              <a:rPr lang="fr-FR" sz="1200" dirty="0" smtClean="0"/>
              <a:t>A déterminer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6870" y="4902840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Principes de l’aménagement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49116" y="2276872"/>
            <a:ext cx="82713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Réalisation de l’aménagement du tronçon sud de l’avenue du Général Leclerc en 2018.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Reports de circulation à prévoir.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Résultat ROMEO de chaussée 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Origine de la demande </a:t>
            </a:r>
            <a:r>
              <a:rPr lang="fr-FR" sz="1200" dirty="0" smtClean="0"/>
              <a:t>: mairie d’arrondissement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Priorité de la mairie d’arrondissement : 1</a:t>
            </a:r>
          </a:p>
          <a:p>
            <a:pPr lvl="0" algn="just"/>
            <a:endParaRPr lang="fr-FR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66870" y="3709481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9116" y="4078813"/>
            <a:ext cx="815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200" dirty="0" smtClean="0"/>
              <a:t>Diminuer la circulation rue </a:t>
            </a:r>
            <a:r>
              <a:rPr lang="fr-FR" altLang="fr-FR" sz="1200" dirty="0" err="1" smtClean="0"/>
              <a:t>Gazan</a:t>
            </a:r>
            <a:r>
              <a:rPr lang="fr-FR" altLang="fr-FR" sz="1200" dirty="0" smtClean="0"/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6870" y="827420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5032" y="1242045"/>
            <a:ext cx="8171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5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2018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880217" y="2673514"/>
            <a:ext cx="1176337" cy="2286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sz="900" b="1" dirty="0" smtClean="0">
                <a:solidFill>
                  <a:srgbClr val="000000"/>
                </a:solidFill>
                <a:latin typeface="Calibri" charset="0"/>
              </a:rPr>
              <a:t>A0</a:t>
            </a:r>
            <a:endParaRPr lang="fr-FR" altLang="fr-FR" sz="9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179512" y="169476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3 - Projet : coupes – tronçon type - matériaux </a:t>
            </a:r>
            <a:endParaRPr lang="fr-FR" sz="2800" i="0" dirty="0"/>
          </a:p>
        </p:txBody>
      </p:sp>
      <p:sp>
        <p:nvSpPr>
          <p:cNvPr id="3" name="Rectangle 2"/>
          <p:cNvSpPr/>
          <p:nvPr/>
        </p:nvSpPr>
        <p:spPr>
          <a:xfrm>
            <a:off x="2411760" y="3645024"/>
            <a:ext cx="204142" cy="8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85639" y="5517232"/>
            <a:ext cx="84157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300" b="1" dirty="0" smtClean="0"/>
              <a:t>Matériaux du projet : A déterminer</a:t>
            </a:r>
            <a:br>
              <a:rPr lang="fr-FR" sz="1300" b="1" dirty="0" smtClean="0"/>
            </a:br>
            <a:r>
              <a:rPr lang="fr-FR" sz="1300" b="1" dirty="0" smtClean="0"/>
              <a:t>Test de présence d’amiante à faire</a:t>
            </a:r>
            <a:endParaRPr lang="fr-FR" sz="13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6" y="692696"/>
            <a:ext cx="211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 de l’état futur</a:t>
            </a:r>
            <a:br>
              <a:rPr lang="fr-FR" sz="1400" dirty="0" smtClean="0"/>
            </a:br>
            <a:r>
              <a:rPr lang="fr-FR" sz="1400" dirty="0" smtClean="0"/>
              <a:t>Non réalisé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0473"/>
            <a:ext cx="2860953" cy="44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9552" y="692696"/>
            <a:ext cx="141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 de l’existant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705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79512" y="827420"/>
            <a:ext cx="8751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 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2468" y="1242045"/>
            <a:ext cx="8715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5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Calendrier de l’opération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Liaison avec d’autres chantiers : Aménagement de l’avenue du Général Leclerc (PIM).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20537" y="2474794"/>
            <a:ext cx="87689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Coût estimé de l’opération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6889" y="116632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4 - Budget / Coût de l’opération  </a:t>
            </a:r>
            <a:endParaRPr lang="fr-FR" sz="2800" i="0" dirty="0"/>
          </a:p>
        </p:txBody>
      </p:sp>
      <p:sp>
        <p:nvSpPr>
          <p:cNvPr id="2" name="Rectangle 1"/>
          <p:cNvSpPr/>
          <p:nvPr/>
        </p:nvSpPr>
        <p:spPr>
          <a:xfrm>
            <a:off x="251520" y="310583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Forfait : 50 000€ (à ce stade, aucune idée de ce qui sera réalisé)</a:t>
            </a:r>
          </a:p>
        </p:txBody>
      </p:sp>
    </p:spTree>
    <p:extLst>
      <p:ext uri="{BB962C8B-B14F-4D97-AF65-F5344CB8AC3E}">
        <p14:creationId xmlns:p14="http://schemas.microsoft.com/office/powerpoint/2010/main" val="1307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36712"/>
            <a:ext cx="4608512" cy="483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3985" y="5877272"/>
            <a:ext cx="8546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Tronçon reliant la rue d’Alésia à l’avenue René Coty.</a:t>
            </a:r>
          </a:p>
          <a:p>
            <a:r>
              <a:rPr lang="fr-FR" sz="1200" b="1" dirty="0" smtClean="0"/>
              <a:t>Surface totale : </a:t>
            </a:r>
            <a:r>
              <a:rPr lang="fr-FR" sz="1200" dirty="0"/>
              <a:t>3</a:t>
            </a:r>
            <a:r>
              <a:rPr lang="fr-FR" sz="1200" dirty="0" smtClean="0"/>
              <a:t> </a:t>
            </a:r>
            <a:r>
              <a:rPr lang="fr-FR" sz="1200" dirty="0"/>
              <a:t>7</a:t>
            </a:r>
            <a:r>
              <a:rPr lang="fr-FR" sz="1200" dirty="0" smtClean="0"/>
              <a:t>00 m</a:t>
            </a:r>
            <a:r>
              <a:rPr lang="fr-FR" sz="1200" baseline="30000" dirty="0" smtClean="0"/>
              <a:t>2</a:t>
            </a:r>
          </a:p>
          <a:p>
            <a:pPr marL="171450" indent="-171450">
              <a:buFontTx/>
              <a:buChar char="-"/>
            </a:pPr>
            <a:endParaRPr lang="fr-FR" sz="1200" baseline="30000" dirty="0" smtClean="0"/>
          </a:p>
          <a:p>
            <a:pPr algn="just"/>
            <a:r>
              <a:rPr lang="fr-FR" sz="1200" b="1" dirty="0"/>
              <a:t>La chaussée est </a:t>
            </a:r>
            <a:r>
              <a:rPr lang="fr-FR" sz="1200" b="1" dirty="0" smtClean="0"/>
              <a:t>en enrobé ; les </a:t>
            </a:r>
            <a:r>
              <a:rPr lang="fr-FR" sz="1200" b="1" dirty="0"/>
              <a:t>trottoirs sont en </a:t>
            </a:r>
            <a:r>
              <a:rPr lang="fr-FR" sz="1200" b="1" dirty="0" smtClean="0"/>
              <a:t>asphalte.</a:t>
            </a:r>
            <a:endParaRPr lang="fr-FR" sz="1200" dirty="0" smtClean="0"/>
          </a:p>
        </p:txBody>
      </p:sp>
      <p:sp>
        <p:nvSpPr>
          <p:cNvPr id="39" name="Forme libre 1"/>
          <p:cNvSpPr>
            <a:spLocks/>
          </p:cNvSpPr>
          <p:nvPr/>
        </p:nvSpPr>
        <p:spPr bwMode="auto">
          <a:xfrm>
            <a:off x="4323806" y="1421801"/>
            <a:ext cx="33015" cy="14149"/>
          </a:xfrm>
          <a:custGeom>
            <a:avLst/>
            <a:gdLst>
              <a:gd name="T0" fmla="*/ 0 w 47625"/>
              <a:gd name="T1" fmla="*/ 103 h 19050"/>
              <a:gd name="T2" fmla="*/ 79 w 47625"/>
              <a:gd name="T3" fmla="*/ 0 h 190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625" h="19050">
                <a:moveTo>
                  <a:pt x="0" y="19050"/>
                </a:moveTo>
                <a:lnTo>
                  <a:pt x="4762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9039516">
            <a:off x="2591757" y="34032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 rot="18831896">
            <a:off x="3021365" y="3903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17562158">
            <a:off x="2149716" y="3370684"/>
            <a:ext cx="956137" cy="325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141" y="107296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1 – Rue de la Tombe-Issoire, entre Alésia et Coty – 14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 </a:t>
            </a:r>
            <a:endParaRPr lang="fr-FR" sz="2800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836712"/>
            <a:ext cx="388719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533551"/>
            <a:ext cx="3887190" cy="214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7420AD-15C1-497A-AF4F-28D208E15C9E}" type="slidenum">
              <a:rPr lang="fr-FR" altLang="fr-FR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1916832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attentes </a:t>
            </a:r>
            <a:endParaRPr lang="fr-FR" sz="2800" i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687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Demandes </a:t>
            </a:r>
            <a:endParaRPr lang="fr-FR" sz="2800" i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738" y="5406896"/>
            <a:ext cx="801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400" dirty="0" smtClean="0"/>
              <a:t> </a:t>
            </a:r>
            <a:r>
              <a:rPr lang="fr-FR" sz="1200" dirty="0" smtClean="0"/>
              <a:t>A déterminer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6870" y="4902840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Principes de l’aménagement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49116" y="2276872"/>
            <a:ext cx="82713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Réalisation de l’aménagement du tronçon sud de l’avenue du Général Leclerc en 2018.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Reports de circulation à prévoir.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Résultat ROMEO de chaussée 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Origine de la demande </a:t>
            </a:r>
            <a:r>
              <a:rPr lang="fr-FR" sz="1200" dirty="0" smtClean="0"/>
              <a:t>: mairie d’arrondissement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Priorité de la mairie d’arrondissement : </a:t>
            </a:r>
          </a:p>
          <a:p>
            <a:pPr lvl="0" algn="just"/>
            <a:endParaRPr lang="fr-FR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66870" y="3709481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9116" y="4078813"/>
            <a:ext cx="815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200" dirty="0" smtClean="0"/>
              <a:t>Adapter les sens de circulation.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altLang="fr-FR" sz="12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66870" y="827420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5032" y="1242045"/>
            <a:ext cx="8171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5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2019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880217" y="2673514"/>
            <a:ext cx="1176337" cy="2286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sz="900" b="1" dirty="0" smtClean="0">
                <a:solidFill>
                  <a:srgbClr val="000000"/>
                </a:solidFill>
                <a:latin typeface="Calibri" charset="0"/>
              </a:rPr>
              <a:t>EL1</a:t>
            </a:r>
            <a:endParaRPr lang="fr-FR" altLang="fr-FR" sz="9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179512" y="169476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3 - Projet : coupes – tronçon type - matériaux </a:t>
            </a:r>
            <a:endParaRPr lang="fr-FR" sz="2800" i="0" dirty="0"/>
          </a:p>
        </p:txBody>
      </p:sp>
      <p:sp>
        <p:nvSpPr>
          <p:cNvPr id="3" name="Rectangle 2"/>
          <p:cNvSpPr/>
          <p:nvPr/>
        </p:nvSpPr>
        <p:spPr>
          <a:xfrm>
            <a:off x="2411760" y="3645024"/>
            <a:ext cx="204142" cy="8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85639" y="5517232"/>
            <a:ext cx="84157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300" b="1" dirty="0" smtClean="0"/>
              <a:t>Matériaux du projet : A déterminer</a:t>
            </a:r>
            <a:br>
              <a:rPr lang="fr-FR" sz="1300" b="1" dirty="0" smtClean="0"/>
            </a:br>
            <a:r>
              <a:rPr lang="fr-FR" sz="1300" b="1" dirty="0" smtClean="0"/>
              <a:t>Test de présence d’amiante à faire</a:t>
            </a:r>
            <a:endParaRPr lang="fr-FR" sz="13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692696"/>
            <a:ext cx="141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 de l’existant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6" y="692696"/>
            <a:ext cx="211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 de l’état futur</a:t>
            </a:r>
            <a:br>
              <a:rPr lang="fr-FR" sz="1400" dirty="0" smtClean="0"/>
            </a:br>
            <a:r>
              <a:rPr lang="fr-FR" sz="1400" dirty="0" smtClean="0"/>
              <a:t>Non réalisé</a:t>
            </a:r>
            <a:endParaRPr lang="fr-F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7" y="956792"/>
            <a:ext cx="2597486" cy="454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79512" y="827420"/>
            <a:ext cx="8751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 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2468" y="1242045"/>
            <a:ext cx="8715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5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Calendrier de l’opération :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Liaison avec d’autres chantiers : Aménagement de l’avenue du Général Leclerc (PIM).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20537" y="2474794"/>
            <a:ext cx="87689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Coût estimé de l’opération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6889" y="116632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4 - Budget / Coût de l’opération  </a:t>
            </a:r>
            <a:endParaRPr lang="fr-FR" sz="2800" i="0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30689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Forfait : 50 000€ (à ce stade, aucune idée de ce qui sera réalisé)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5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7420AD-15C1-497A-AF4F-28D208E15C9E}" type="slidenum">
              <a:rPr lang="fr-FR" altLang="fr-FR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1916832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attentes </a:t>
            </a:r>
            <a:endParaRPr lang="fr-FR" sz="2800" i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687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Demandes </a:t>
            </a:r>
            <a:endParaRPr lang="fr-FR" sz="2800" i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738" y="5406896"/>
            <a:ext cx="801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400" dirty="0" smtClean="0"/>
              <a:t> </a:t>
            </a:r>
            <a:r>
              <a:rPr lang="fr-FR" sz="1200" dirty="0" smtClean="0"/>
              <a:t>Création d’un plateau surélevé munie de passage piétons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6870" y="4902840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Principes de l’aménagement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49116" y="2276872"/>
            <a:ext cx="82713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Carrefours non équipés de signalisation lumineuse tricolore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Traversées piétonnes existantes.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/>
              <a:t>9</a:t>
            </a:r>
            <a:r>
              <a:rPr lang="fr-FR" sz="1200" dirty="0" smtClean="0"/>
              <a:t> accidents recensés entre 2010 et 2015, dont 3 impliquant des piétons.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Résultat ROMEO de chaussée 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Origine de la demande </a:t>
            </a:r>
            <a:r>
              <a:rPr lang="fr-FR" sz="1200" dirty="0" smtClean="0"/>
              <a:t>: mairie d’arrondissement, riverains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Priorité de la mairie d’arrondissement : 1</a:t>
            </a:r>
          </a:p>
          <a:p>
            <a:pPr lvl="0" algn="just"/>
            <a:endParaRPr lang="fr-FR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66870" y="3709481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9116" y="4078813"/>
            <a:ext cx="815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200" dirty="0" smtClean="0"/>
              <a:t>Sécuriser les traversées piétonnes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6870" y="827420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5032" y="1242045"/>
            <a:ext cx="8171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9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2018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890837" y="2878605"/>
            <a:ext cx="1176337" cy="2286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sz="900" b="1">
                <a:solidFill>
                  <a:srgbClr val="000000"/>
                </a:solidFill>
                <a:latin typeface="Calibri" charset="0"/>
              </a:rPr>
              <a:t>A0</a:t>
            </a:r>
          </a:p>
        </p:txBody>
      </p:sp>
    </p:spTree>
    <p:extLst>
      <p:ext uri="{BB962C8B-B14F-4D97-AF65-F5344CB8AC3E}">
        <p14:creationId xmlns:p14="http://schemas.microsoft.com/office/powerpoint/2010/main" val="41211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179512" y="169476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3 - Projet : coupes – tronçon type - matériaux </a:t>
            </a:r>
            <a:endParaRPr lang="fr-FR" sz="2800" i="0" dirty="0"/>
          </a:p>
        </p:txBody>
      </p:sp>
      <p:sp>
        <p:nvSpPr>
          <p:cNvPr id="3" name="Rectangle 2"/>
          <p:cNvSpPr/>
          <p:nvPr/>
        </p:nvSpPr>
        <p:spPr>
          <a:xfrm>
            <a:off x="2411760" y="3645024"/>
            <a:ext cx="204142" cy="8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85639" y="5517232"/>
            <a:ext cx="84157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300" b="1" dirty="0" smtClean="0"/>
              <a:t>Matériaux du projet : </a:t>
            </a:r>
            <a:r>
              <a:rPr lang="fr-FR" sz="1300" dirty="0" smtClean="0"/>
              <a:t>asphalte de chaussée sur 1000 m</a:t>
            </a:r>
            <a:r>
              <a:rPr lang="fr-FR" sz="1300" baseline="30000" dirty="0" smtClean="0"/>
              <a:t>2</a:t>
            </a:r>
            <a:endParaRPr lang="fr-FR" sz="1300" dirty="0" smtClean="0"/>
          </a:p>
          <a:p>
            <a:pPr lvl="0" algn="ctr"/>
            <a:r>
              <a:rPr lang="fr-FR" sz="1300" b="1" dirty="0" smtClean="0"/>
              <a:t>Test de présence d’amiante à faire</a:t>
            </a:r>
            <a:endParaRPr lang="fr-FR" sz="13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948264" y="1916832"/>
            <a:ext cx="141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 de l’existant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7062022" y="4293096"/>
            <a:ext cx="1539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 de l’état futur</a:t>
            </a:r>
            <a:br>
              <a:rPr lang="fr-FR" sz="1400" dirty="0" smtClean="0"/>
            </a:br>
            <a:r>
              <a:rPr lang="fr-FR" sz="1400" dirty="0" smtClean="0"/>
              <a:t>Non réalisé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" y="971473"/>
            <a:ext cx="6588224" cy="26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2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179512" y="169476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/>
              <a:t>4 - Budget / Coût de l’opération – plan de zonage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95812" y="3808316"/>
            <a:ext cx="275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dirty="0" smtClean="0"/>
              <a:t>Coût : </a:t>
            </a:r>
            <a:r>
              <a:rPr lang="fr-FR" sz="1400" dirty="0"/>
              <a:t>9</a:t>
            </a:r>
            <a:r>
              <a:rPr lang="fr-FR" sz="1400" dirty="0" smtClean="0"/>
              <a:t>0 </a:t>
            </a:r>
            <a:r>
              <a:rPr lang="fr-FR" sz="1400" dirty="0"/>
              <a:t>0</a:t>
            </a:r>
            <a:r>
              <a:rPr lang="fr-FR" sz="1400" dirty="0" smtClean="0"/>
              <a:t>00 € pour 8</a:t>
            </a:r>
            <a:r>
              <a:rPr lang="fr-FR" sz="1400" dirty="0"/>
              <a:t>2</a:t>
            </a:r>
            <a:r>
              <a:rPr lang="fr-FR" sz="1400" dirty="0" smtClean="0"/>
              <a:t>0 m² </a:t>
            </a:r>
          </a:p>
          <a:p>
            <a:pPr algn="ctr">
              <a:lnSpc>
                <a:spcPct val="150000"/>
              </a:lnSpc>
            </a:pPr>
            <a:r>
              <a:rPr lang="fr-FR" sz="1400" dirty="0" smtClean="0"/>
              <a:t>Ratio global : 110 €/m²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</a:t>
            </a:r>
            <a:endParaRPr lang="fr-FR" sz="140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5578656" y="3808316"/>
            <a:ext cx="2747963" cy="1224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02245" y="4971530"/>
            <a:ext cx="4289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Ratio voirie à 1</a:t>
            </a:r>
            <a:r>
              <a:rPr lang="fr-FR" sz="1400" dirty="0" smtClean="0"/>
              <a:t>10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</a:rPr>
              <a:t>€/</a:t>
            </a:r>
            <a:r>
              <a:rPr lang="fr-FR" sz="1400" dirty="0" smtClean="0">
                <a:solidFill>
                  <a:prstClr val="black"/>
                </a:solidFill>
              </a:rPr>
              <a:t>m² : 820</a:t>
            </a:r>
            <a:r>
              <a:rPr lang="fr-FR" sz="1400" dirty="0" smtClean="0"/>
              <a:t> m</a:t>
            </a:r>
            <a:r>
              <a:rPr lang="fr-FR" sz="1400" baseline="30000" dirty="0" smtClean="0">
                <a:solidFill>
                  <a:prstClr val="black"/>
                </a:solidFill>
              </a:rPr>
              <a:t>2</a:t>
            </a:r>
            <a:endParaRPr lang="fr-FR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446059" y="5029354"/>
            <a:ext cx="464973" cy="227092"/>
          </a:xfrm>
          <a:prstGeom prst="rect">
            <a:avLst/>
          </a:prstGeom>
          <a:solidFill>
            <a:srgbClr val="0070C0">
              <a:alpha val="41176"/>
            </a:srgbClr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" y="971473"/>
            <a:ext cx="6588224" cy="26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6059" y="2303506"/>
            <a:ext cx="5638110" cy="560419"/>
          </a:xfrm>
          <a:prstGeom prst="rect">
            <a:avLst/>
          </a:prstGeom>
          <a:solidFill>
            <a:srgbClr val="0070C0">
              <a:alpha val="41176"/>
            </a:srgbClr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53288" y="1916832"/>
            <a:ext cx="2696313" cy="386674"/>
          </a:xfrm>
          <a:prstGeom prst="rect">
            <a:avLst/>
          </a:prstGeom>
          <a:solidFill>
            <a:srgbClr val="0070C0">
              <a:alpha val="41176"/>
            </a:srgbClr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0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79512" y="827420"/>
            <a:ext cx="8751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 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2468" y="1242045"/>
            <a:ext cx="8715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 smtClean="0"/>
              <a:t>110 000 €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Calendrier de l’opération : été 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Liaison avec d’autres chantiers : aucune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20537" y="2474794"/>
            <a:ext cx="87689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Coût estimé de l’opération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6889" y="116632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4 - Budget / Coût de l’opération  </a:t>
            </a:r>
            <a:endParaRPr lang="fr-FR" sz="2800" i="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37314"/>
              </p:ext>
            </p:extLst>
          </p:nvPr>
        </p:nvGraphicFramePr>
        <p:xfrm>
          <a:off x="395535" y="3206750"/>
          <a:ext cx="8291266" cy="108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494"/>
                <a:gridCol w="341947"/>
                <a:gridCol w="220931"/>
                <a:gridCol w="723698"/>
                <a:gridCol w="500335"/>
                <a:gridCol w="839848"/>
                <a:gridCol w="2046013"/>
              </a:tblGrid>
              <a:tr h="3879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TRAVAUX INFRASTRUCTURE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</a:tr>
              <a:tr h="349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RETOUCHES LEGERES / RENOVATIONS DE L'EXISTANT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r>
                        <a:rPr lang="fr-FR" sz="1000" u="none" strike="noStrike" dirty="0" smtClean="0">
                          <a:effectLst/>
                        </a:rPr>
                        <a:t>820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m²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110 €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TTC/m²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90 200 </a:t>
                      </a:r>
                      <a:r>
                        <a:rPr lang="fr-FR" sz="1000" u="none" strike="noStrike" dirty="0">
                          <a:effectLst/>
                        </a:rPr>
                        <a:t>€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321" marR="5321" marT="5321" marB="0" anchor="ctr"/>
                </a:tc>
              </a:tr>
              <a:tr h="34918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GENERAL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" marR="5321" marT="53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9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5" y="764704"/>
            <a:ext cx="46291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3985" y="5877272"/>
            <a:ext cx="8546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/>
          </a:p>
          <a:p>
            <a:r>
              <a:rPr lang="fr-FR" sz="1200" b="1" dirty="0" smtClean="0"/>
              <a:t>Surface totale : </a:t>
            </a:r>
            <a:r>
              <a:rPr lang="fr-FR" sz="1200" dirty="0" smtClean="0"/>
              <a:t>1 000 m</a:t>
            </a:r>
            <a:r>
              <a:rPr lang="fr-FR" sz="1200" baseline="30000" dirty="0" smtClean="0"/>
              <a:t>2</a:t>
            </a:r>
          </a:p>
          <a:p>
            <a:pPr marL="171450" indent="-171450">
              <a:buFontTx/>
              <a:buChar char="-"/>
            </a:pPr>
            <a:endParaRPr lang="fr-FR" sz="1200" baseline="30000" dirty="0" smtClean="0"/>
          </a:p>
          <a:p>
            <a:pPr algn="just"/>
            <a:r>
              <a:rPr lang="fr-FR" sz="1200" b="1" dirty="0"/>
              <a:t>La chaussée est </a:t>
            </a:r>
            <a:r>
              <a:rPr lang="fr-FR" sz="1200" b="1" dirty="0" smtClean="0"/>
              <a:t>en enrobé ; les </a:t>
            </a:r>
            <a:r>
              <a:rPr lang="fr-FR" sz="1200" b="1" dirty="0"/>
              <a:t>trottoirs sont en </a:t>
            </a:r>
            <a:r>
              <a:rPr lang="fr-FR" sz="1200" b="1" dirty="0" smtClean="0"/>
              <a:t>asphalte.</a:t>
            </a:r>
            <a:endParaRPr lang="fr-FR" sz="1200" dirty="0" smtClean="0"/>
          </a:p>
        </p:txBody>
      </p:sp>
      <p:sp>
        <p:nvSpPr>
          <p:cNvPr id="39" name="Forme libre 1"/>
          <p:cNvSpPr>
            <a:spLocks/>
          </p:cNvSpPr>
          <p:nvPr/>
        </p:nvSpPr>
        <p:spPr bwMode="auto">
          <a:xfrm>
            <a:off x="4323806" y="1421801"/>
            <a:ext cx="33015" cy="14149"/>
          </a:xfrm>
          <a:custGeom>
            <a:avLst/>
            <a:gdLst>
              <a:gd name="T0" fmla="*/ 0 w 47625"/>
              <a:gd name="T1" fmla="*/ 103 h 19050"/>
              <a:gd name="T2" fmla="*/ 79 w 47625"/>
              <a:gd name="T3" fmla="*/ 0 h 190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625" h="19050">
                <a:moveTo>
                  <a:pt x="0" y="19050"/>
                </a:moveTo>
                <a:lnTo>
                  <a:pt x="4762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9039516">
            <a:off x="2591757" y="34032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 rot="18831896">
            <a:off x="3021365" y="3903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18313344">
            <a:off x="2384654" y="2995034"/>
            <a:ext cx="1063861" cy="481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141" y="107296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1 – Rue </a:t>
            </a:r>
            <a:r>
              <a:rPr lang="fr-FR" sz="2800" dirty="0" err="1" smtClean="0"/>
              <a:t>Asseline</a:t>
            </a:r>
            <a:r>
              <a:rPr lang="fr-FR" sz="2800" dirty="0" smtClean="0"/>
              <a:t> – 14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 </a:t>
            </a:r>
            <a:endParaRPr lang="fr-FR" sz="2800" i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920802" cy="24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83" y="3342674"/>
            <a:ext cx="3372442" cy="20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7420AD-15C1-497A-AF4F-28D208E15C9E}" type="slidenum">
              <a:rPr lang="fr-FR" altLang="fr-FR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1916832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attentes </a:t>
            </a:r>
            <a:endParaRPr lang="fr-FR" sz="2800" i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6870" y="241484"/>
            <a:ext cx="8699504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2 - Contexte / Demandes </a:t>
            </a:r>
            <a:endParaRPr lang="fr-FR" sz="2800" i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738" y="5406896"/>
            <a:ext cx="801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400" dirty="0" smtClean="0"/>
              <a:t> </a:t>
            </a:r>
            <a:r>
              <a:rPr lang="fr-FR" sz="1200" dirty="0" smtClean="0"/>
              <a:t>encore à déterminer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6870" y="4902840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Principes de l’aménagement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49116" y="2276872"/>
            <a:ext cx="82713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Proximité d’une école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Trottoirs </a:t>
            </a:r>
            <a:r>
              <a:rPr lang="fr-FR" sz="1200" dirty="0"/>
              <a:t>étroits (1m45)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Aucun accident recensé entre 2010 et 2015.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Résultat ROMEO de chaussée 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Origine de la demande </a:t>
            </a:r>
            <a:r>
              <a:rPr lang="fr-FR" sz="1200" dirty="0" smtClean="0"/>
              <a:t>: mairie d’arrondissement, parents d’élèves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200" b="1" dirty="0" smtClean="0"/>
              <a:t>Priorité de la mairie d’arrondissement : 1</a:t>
            </a:r>
          </a:p>
          <a:p>
            <a:pPr lvl="0" algn="just"/>
            <a:endParaRPr lang="fr-FR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66870" y="3709481"/>
            <a:ext cx="86841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49116" y="4078813"/>
            <a:ext cx="815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200" dirty="0" smtClean="0"/>
              <a:t>Ralentir les véhicules.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200" dirty="0" smtClean="0"/>
              <a:t>Rendre les cheminements piétons (sortie d’école) moins anxiogène</a:t>
            </a:r>
            <a:r>
              <a:rPr lang="fr-FR" altLang="fr-FR" sz="1200" dirty="0"/>
              <a:t>.</a:t>
            </a:r>
            <a:endParaRPr lang="fr-FR" altLang="fr-FR" sz="12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66870" y="827420"/>
            <a:ext cx="8699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proposé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5032" y="1242045"/>
            <a:ext cx="8171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7</a:t>
            </a:r>
            <a:r>
              <a:rPr lang="fr-FR" sz="1200" b="1" dirty="0" smtClean="0"/>
              <a:t>0 000 €  </a:t>
            </a:r>
            <a:r>
              <a:rPr lang="fr-FR" sz="1200" b="1" dirty="0"/>
              <a:t>sur IIL </a:t>
            </a:r>
            <a:r>
              <a:rPr lang="fr-FR" sz="1200" b="1" dirty="0" smtClean="0"/>
              <a:t>2018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881175" y="2848491"/>
            <a:ext cx="1176337" cy="2286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sz="900" b="1" dirty="0" smtClean="0">
                <a:solidFill>
                  <a:srgbClr val="000000"/>
                </a:solidFill>
                <a:latin typeface="Calibri" charset="0"/>
              </a:rPr>
              <a:t>EL1/R1</a:t>
            </a:r>
            <a:endParaRPr lang="fr-FR" altLang="fr-FR" sz="9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179512" y="169476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/>
              <a:t>3 - Projet : coupes – tronçon type - matériaux </a:t>
            </a:r>
            <a:endParaRPr lang="fr-FR" sz="2800" i="0" dirty="0"/>
          </a:p>
        </p:txBody>
      </p:sp>
      <p:sp>
        <p:nvSpPr>
          <p:cNvPr id="3" name="Rectangle 2"/>
          <p:cNvSpPr/>
          <p:nvPr/>
        </p:nvSpPr>
        <p:spPr>
          <a:xfrm>
            <a:off x="2411760" y="3645024"/>
            <a:ext cx="204142" cy="8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85639" y="5517232"/>
            <a:ext cx="84157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300" b="1" dirty="0" smtClean="0"/>
              <a:t>Matériaux du projet : </a:t>
            </a:r>
            <a:r>
              <a:rPr lang="fr-FR" sz="1300" dirty="0" smtClean="0"/>
              <a:t>A déterminer.</a:t>
            </a:r>
          </a:p>
          <a:p>
            <a:pPr lvl="0" algn="ctr"/>
            <a:r>
              <a:rPr lang="fr-FR" sz="1300" b="1" dirty="0" smtClean="0"/>
              <a:t>Test de présence d’amiante à faire</a:t>
            </a:r>
            <a:endParaRPr lang="fr-FR" sz="13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22590" y="844533"/>
            <a:ext cx="141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 de l’existant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292356" y="844533"/>
            <a:ext cx="1539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 de l’état futur</a:t>
            </a:r>
            <a:br>
              <a:rPr lang="fr-FR" sz="1400" dirty="0" smtClean="0"/>
            </a:br>
            <a:r>
              <a:rPr lang="fr-FR" sz="1400" dirty="0" smtClean="0"/>
              <a:t>Non réalisé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9" y="1270605"/>
            <a:ext cx="3594273" cy="41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9" y="1270605"/>
            <a:ext cx="3594273" cy="41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79512" y="169476"/>
            <a:ext cx="8764463" cy="5232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/>
              <a:t>4 - Budget / Coût de l’opération – plan de zonage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95812" y="3808316"/>
            <a:ext cx="275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dirty="0" smtClean="0"/>
              <a:t>Coût : 70 000 € pour  380 m² </a:t>
            </a:r>
          </a:p>
          <a:p>
            <a:pPr algn="ctr">
              <a:lnSpc>
                <a:spcPct val="150000"/>
              </a:lnSpc>
            </a:pPr>
            <a:r>
              <a:rPr lang="fr-FR" sz="1400" dirty="0" smtClean="0"/>
              <a:t>Ratio global : 180 €/m²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</a:t>
            </a:r>
            <a:endParaRPr lang="fr-FR" sz="140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5578656" y="3808316"/>
            <a:ext cx="2747963" cy="1224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02245" y="5764921"/>
            <a:ext cx="4289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Ratio voirie à 1</a:t>
            </a:r>
            <a:r>
              <a:rPr lang="fr-FR" sz="1400" dirty="0"/>
              <a:t>8</a:t>
            </a:r>
            <a:r>
              <a:rPr lang="fr-FR" sz="1400" dirty="0" smtClean="0"/>
              <a:t>0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</a:rPr>
              <a:t>€/</a:t>
            </a:r>
            <a:r>
              <a:rPr lang="fr-FR" sz="1400" dirty="0" smtClean="0">
                <a:solidFill>
                  <a:prstClr val="black"/>
                </a:solidFill>
              </a:rPr>
              <a:t>m² : 380</a:t>
            </a:r>
            <a:r>
              <a:rPr lang="fr-FR" sz="1400" dirty="0" smtClean="0"/>
              <a:t> m</a:t>
            </a:r>
            <a:r>
              <a:rPr lang="fr-FR" sz="1400" baseline="30000" dirty="0" smtClean="0">
                <a:solidFill>
                  <a:prstClr val="black"/>
                </a:solidFill>
              </a:rPr>
              <a:t>2</a:t>
            </a:r>
            <a:endParaRPr lang="fr-FR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446058" y="5805264"/>
            <a:ext cx="464973" cy="227092"/>
          </a:xfrm>
          <a:prstGeom prst="rect">
            <a:avLst/>
          </a:prstGeom>
          <a:solidFill>
            <a:srgbClr val="0070C0">
              <a:alpha val="41176"/>
            </a:srgbClr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 rot="18397206">
            <a:off x="58770" y="3990427"/>
            <a:ext cx="2283772" cy="127976"/>
          </a:xfrm>
          <a:prstGeom prst="rect">
            <a:avLst/>
          </a:prstGeom>
          <a:solidFill>
            <a:srgbClr val="0070C0">
              <a:alpha val="41176"/>
            </a:srgbClr>
          </a:solidFill>
          <a:ln w="2556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19327</TotalTime>
  <Words>877</Words>
  <Application>Microsoft Office PowerPoint</Application>
  <PresentationFormat>Affichage à l'écran (4:3)</PresentationFormat>
  <Paragraphs>197</Paragraphs>
  <Slides>18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Richet-Martin, Celine</dc:creator>
  <cp:lastModifiedBy>Malin, Vincent</cp:lastModifiedBy>
  <cp:revision>366</cp:revision>
  <cp:lastPrinted>2016-09-01T17:09:06Z</cp:lastPrinted>
  <dcterms:created xsi:type="dcterms:W3CDTF">2015-10-29T08:35:14Z</dcterms:created>
  <dcterms:modified xsi:type="dcterms:W3CDTF">2017-03-29T14:35:59Z</dcterms:modified>
</cp:coreProperties>
</file>