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306" r:id="rId3"/>
    <p:sldId id="347" r:id="rId4"/>
    <p:sldId id="296" r:id="rId5"/>
    <p:sldId id="297" r:id="rId6"/>
    <p:sldId id="298" r:id="rId7"/>
    <p:sldId id="299" r:id="rId8"/>
    <p:sldId id="300" r:id="rId9"/>
    <p:sldId id="301" r:id="rId10"/>
    <p:sldId id="302" r:id="rId11"/>
    <p:sldId id="303" r:id="rId12"/>
    <p:sldId id="304" r:id="rId13"/>
    <p:sldId id="305" r:id="rId14"/>
    <p:sldId id="307" r:id="rId15"/>
    <p:sldId id="308" r:id="rId16"/>
    <p:sldId id="309" r:id="rId17"/>
    <p:sldId id="312" r:id="rId18"/>
    <p:sldId id="310" r:id="rId19"/>
    <p:sldId id="313" r:id="rId20"/>
    <p:sldId id="311" r:id="rId21"/>
    <p:sldId id="279" r:id="rId22"/>
    <p:sldId id="287" r:id="rId23"/>
    <p:sldId id="286" r:id="rId24"/>
    <p:sldId id="283" r:id="rId25"/>
    <p:sldId id="290" r:id="rId26"/>
    <p:sldId id="284" r:id="rId27"/>
    <p:sldId id="281" r:id="rId28"/>
    <p:sldId id="272" r:id="rId29"/>
    <p:sldId id="292" r:id="rId30"/>
    <p:sldId id="278" r:id="rId31"/>
    <p:sldId id="288" r:id="rId32"/>
    <p:sldId id="271" r:id="rId33"/>
    <p:sldId id="258" r:id="rId34"/>
    <p:sldId id="293" r:id="rId35"/>
    <p:sldId id="315" r:id="rId36"/>
    <p:sldId id="316" r:id="rId37"/>
    <p:sldId id="317" r:id="rId38"/>
    <p:sldId id="318" r:id="rId39"/>
    <p:sldId id="319" r:id="rId40"/>
    <p:sldId id="320" r:id="rId41"/>
    <p:sldId id="321" r:id="rId42"/>
    <p:sldId id="322" r:id="rId43"/>
    <p:sldId id="323" r:id="rId44"/>
    <p:sldId id="324" r:id="rId45"/>
    <p:sldId id="325" r:id="rId46"/>
    <p:sldId id="326" r:id="rId47"/>
    <p:sldId id="327" r:id="rId48"/>
    <p:sldId id="328" r:id="rId49"/>
    <p:sldId id="329" r:id="rId50"/>
    <p:sldId id="344" r:id="rId51"/>
    <p:sldId id="331" r:id="rId52"/>
    <p:sldId id="345" r:id="rId53"/>
    <p:sldId id="330" r:id="rId54"/>
    <p:sldId id="332" r:id="rId55"/>
    <p:sldId id="333" r:id="rId56"/>
    <p:sldId id="334" r:id="rId57"/>
    <p:sldId id="335" r:id="rId58"/>
    <p:sldId id="336" r:id="rId59"/>
    <p:sldId id="337" r:id="rId60"/>
    <p:sldId id="339" r:id="rId61"/>
    <p:sldId id="340" r:id="rId62"/>
    <p:sldId id="342" r:id="rId63"/>
    <p:sldId id="350" r:id="rId64"/>
    <p:sldId id="349" r:id="rId65"/>
    <p:sldId id="341" r:id="rId66"/>
    <p:sldId id="343" r:id="rId67"/>
    <p:sldId id="294" r:id="rId68"/>
    <p:sldId id="295" r:id="rId6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41" autoAdjust="0"/>
    <p:restoredTop sz="94660"/>
  </p:normalViewPr>
  <p:slideViewPr>
    <p:cSldViewPr snapToGrid="0" showGuides="1">
      <p:cViewPr varScale="1">
        <p:scale>
          <a:sx n="70" d="100"/>
          <a:sy n="70" d="100"/>
        </p:scale>
        <p:origin x="72" y="3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2C41B-D5EC-4AA8-9BDF-7AADD8394C98}" type="datetimeFigureOut">
              <a:rPr lang="fr-FR" smtClean="0"/>
              <a:t>11/02/2017</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96266-2E6C-46B6-B383-896BDE2A7AC6}" type="slidenum">
              <a:rPr lang="fr-FR" smtClean="0"/>
              <a:t>‹N°›</a:t>
            </a:fld>
            <a:endParaRPr lang="fr-FR"/>
          </a:p>
        </p:txBody>
      </p:sp>
    </p:spTree>
    <p:extLst>
      <p:ext uri="{BB962C8B-B14F-4D97-AF65-F5344CB8AC3E}">
        <p14:creationId xmlns:p14="http://schemas.microsoft.com/office/powerpoint/2010/main" val="334385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9E2EE791-D833-4917-99DF-671210B73F5D}" type="datetime1">
              <a:rPr lang="fr-FR" smtClean="0"/>
              <a:t>11/02/2017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2317606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B917B5E4-A9C8-44EB-979C-89D65AF14257}" type="datetime1">
              <a:rPr lang="fr-FR" smtClean="0"/>
              <a:t>11/02/2017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2392217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77334E0-6D88-4854-BC51-5336682FE056}" type="datetime1">
              <a:rPr lang="fr-FR" smtClean="0"/>
              <a:t>11/02/2017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2552113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F705BD0F-3AC0-43B1-B7DC-A01BF08FDB78}" type="datetime1">
              <a:rPr lang="fr-FR" smtClean="0"/>
              <a:t>11/02/2017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121048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DEE95FF5-EA07-4C8A-BC7A-CA5A8B4CA220}" type="datetime1">
              <a:rPr lang="fr-FR" smtClean="0"/>
              <a:t>11/02/2017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186370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2B8129E-8885-437B-9519-5ED9F8C6E404}" type="datetime1">
              <a:rPr lang="fr-FR" smtClean="0"/>
              <a:t>11/02/2017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3702313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EE08ADD-71AA-4D23-A9CB-5A5A6F82C041}" type="datetime1">
              <a:rPr lang="fr-FR" smtClean="0"/>
              <a:t>11/02/2017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84663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8F08268-21EE-4091-AE6E-569991F4A9E6}" type="datetime1">
              <a:rPr lang="fr-FR" smtClean="0"/>
              <a:t>11/02/2017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244024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69AD449-FAA5-4F58-A24A-80C4254A3857}" type="datetime1">
              <a:rPr lang="fr-FR" smtClean="0"/>
              <a:t>11/02/2017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71007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2C727D22-7322-458F-954E-5C9019DF8B58}" type="datetime1">
              <a:rPr lang="fr-FR" smtClean="0"/>
              <a:t>11/02/2017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2970319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9BFD2B1-8B28-47E6-9988-7B93B1579D25}" type="datetime1">
              <a:rPr lang="fr-FR" smtClean="0"/>
              <a:t>11/02/2017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DBD130-DEBD-4C16-9286-1C5CF95B1908}" type="slidenum">
              <a:rPr lang="fr-FR" smtClean="0"/>
              <a:t>‹N°›</a:t>
            </a:fld>
            <a:endParaRPr lang="fr-FR"/>
          </a:p>
        </p:txBody>
      </p:sp>
    </p:spTree>
    <p:extLst>
      <p:ext uri="{BB962C8B-B14F-4D97-AF65-F5344CB8AC3E}">
        <p14:creationId xmlns:p14="http://schemas.microsoft.com/office/powerpoint/2010/main" val="185707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EA9C92-C0EC-437D-B8B3-35C250AECE70}" type="datetime1">
              <a:rPr lang="fr-FR" smtClean="0"/>
              <a:t>11/02/2017</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BD130-DEBD-4C16-9286-1C5CF95B1908}" type="slidenum">
              <a:rPr lang="fr-FR" smtClean="0"/>
              <a:t>‹N°›</a:t>
            </a:fld>
            <a:endParaRPr lang="fr-FR"/>
          </a:p>
        </p:txBody>
      </p:sp>
    </p:spTree>
    <p:extLst>
      <p:ext uri="{BB962C8B-B14F-4D97-AF65-F5344CB8AC3E}">
        <p14:creationId xmlns:p14="http://schemas.microsoft.com/office/powerpoint/2010/main" val="2985190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6.pn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gif"/><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vignevin-sudouest.com/publications/publication-vente/documents/classeur-regional-plantation-vigne-web.pdf" TargetMode="External"/><Relationship Id="rId7" Type="http://schemas.openxmlformats.org/officeDocument/2006/relationships/hyperlink" Target="http://www.vignevin-sudouest.com/publications/commission-regionale-viticulture-biologique.php" TargetMode="External"/><Relationship Id="rId2" Type="http://schemas.openxmlformats.org/officeDocument/2006/relationships/hyperlink" Target="http://www.vitisphere.com/" TargetMode="External"/><Relationship Id="rId1" Type="http://schemas.openxmlformats.org/officeDocument/2006/relationships/slideLayout" Target="../slideLayouts/slideLayout2.xml"/><Relationship Id="rId6" Type="http://schemas.openxmlformats.org/officeDocument/2006/relationships/hyperlink" Target="http://www.koenig.fr/index.php/domaine/le-domaine-viticole/epamprage" TargetMode="External"/><Relationship Id="rId5" Type="http://schemas.openxmlformats.org/officeDocument/2006/relationships/hyperlink" Target="http://www.spiritueuxmagazine.com/2015/10/infographie-les-chiffres-de-la.html" TargetMode="External"/><Relationship Id="rId4" Type="http://schemas.openxmlformats.org/officeDocument/2006/relationships/hyperlink" Target="http://www.itab.asso.fr/downloads/Fiches-techniques_viti/Viti%20Materiel%20Solmini.pdf" TargetMode="Externa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167" y="0"/>
            <a:ext cx="2453833" cy="1683443"/>
          </a:xfrm>
          <a:prstGeom prst="rect">
            <a:avLst/>
          </a:prstGeom>
        </p:spPr>
      </p:pic>
      <p:sp>
        <p:nvSpPr>
          <p:cNvPr id="5" name="ZoneTexte 4"/>
          <p:cNvSpPr txBox="1"/>
          <p:nvPr/>
        </p:nvSpPr>
        <p:spPr>
          <a:xfrm>
            <a:off x="122664" y="2397948"/>
            <a:ext cx="11067109" cy="2062103"/>
          </a:xfrm>
          <a:prstGeom prst="rect">
            <a:avLst/>
          </a:prstGeom>
          <a:noFill/>
        </p:spPr>
        <p:txBody>
          <a:bodyPr wrap="square" rtlCol="0">
            <a:spAutoFit/>
          </a:bodyPr>
          <a:lstStyle/>
          <a:p>
            <a:pPr algn="ctr"/>
            <a:r>
              <a:rPr lang="fr-FR" sz="4000" dirty="0">
                <a:latin typeface="+mj-lt"/>
              </a:rPr>
              <a:t>Unité Agriculture, sylviculture et environnement :</a:t>
            </a:r>
          </a:p>
          <a:p>
            <a:pPr algn="ctr"/>
            <a:endParaRPr lang="fr-FR" sz="4400" dirty="0"/>
          </a:p>
          <a:p>
            <a:pPr algn="ctr"/>
            <a:r>
              <a:rPr lang="fr-FR" sz="4400" b="1" u="sng" dirty="0">
                <a:latin typeface="+mj-lt"/>
              </a:rPr>
              <a:t>La Vigne (</a:t>
            </a:r>
            <a:r>
              <a:rPr lang="fr-FR" sz="4400" b="1" i="1" u="sng" dirty="0">
                <a:latin typeface="+mj-lt"/>
              </a:rPr>
              <a:t>Vitis </a:t>
            </a:r>
            <a:r>
              <a:rPr lang="fr-FR" sz="4400" b="1" i="1" u="sng" dirty="0" err="1">
                <a:latin typeface="+mj-lt"/>
              </a:rPr>
              <a:t>vinifera</a:t>
            </a:r>
            <a:r>
              <a:rPr lang="fr-FR" sz="4400" b="1" u="sng" dirty="0">
                <a:latin typeface="+mj-lt"/>
              </a:rPr>
              <a:t>)</a:t>
            </a:r>
          </a:p>
        </p:txBody>
      </p:sp>
      <p:sp>
        <p:nvSpPr>
          <p:cNvPr id="6" name="ZoneTexte 5"/>
          <p:cNvSpPr txBox="1"/>
          <p:nvPr/>
        </p:nvSpPr>
        <p:spPr>
          <a:xfrm>
            <a:off x="212651" y="5816009"/>
            <a:ext cx="3540642" cy="830997"/>
          </a:xfrm>
          <a:prstGeom prst="rect">
            <a:avLst/>
          </a:prstGeom>
          <a:noFill/>
        </p:spPr>
        <p:txBody>
          <a:bodyPr wrap="square" rtlCol="0">
            <a:spAutoFit/>
          </a:bodyPr>
          <a:lstStyle/>
          <a:p>
            <a:r>
              <a:rPr lang="fr-FR" sz="2400" dirty="0" err="1"/>
              <a:t>Mechineau</a:t>
            </a:r>
            <a:r>
              <a:rPr lang="fr-FR" sz="2400" dirty="0"/>
              <a:t> Alexis</a:t>
            </a:r>
          </a:p>
          <a:p>
            <a:r>
              <a:rPr lang="fr-FR" sz="2400" dirty="0"/>
              <a:t>Lenormand Jérémy</a:t>
            </a:r>
          </a:p>
        </p:txBody>
      </p:sp>
      <p:sp>
        <p:nvSpPr>
          <p:cNvPr id="7" name="ZoneTexte 6"/>
          <p:cNvSpPr txBox="1"/>
          <p:nvPr/>
        </p:nvSpPr>
        <p:spPr>
          <a:xfrm>
            <a:off x="7400261" y="6103088"/>
            <a:ext cx="4561368" cy="461665"/>
          </a:xfrm>
          <a:prstGeom prst="rect">
            <a:avLst/>
          </a:prstGeom>
          <a:noFill/>
        </p:spPr>
        <p:txBody>
          <a:bodyPr wrap="square" rtlCol="0">
            <a:spAutoFit/>
          </a:bodyPr>
          <a:lstStyle/>
          <a:p>
            <a:r>
              <a:rPr lang="fr-FR" sz="2400" dirty="0"/>
              <a:t>M1 écosystèmes &amp; environnement</a:t>
            </a:r>
          </a:p>
        </p:txBody>
      </p:sp>
      <p:pic>
        <p:nvPicPr>
          <p:cNvPr id="8" name="Image 7"/>
          <p:cNvPicPr>
            <a:picLocks noChangeAspect="1"/>
          </p:cNvPicPr>
          <p:nvPr/>
        </p:nvPicPr>
        <p:blipFill>
          <a:blip r:embed="rId3"/>
          <a:stretch>
            <a:fillRect/>
          </a:stretch>
        </p:blipFill>
        <p:spPr>
          <a:xfrm>
            <a:off x="1" y="1"/>
            <a:ext cx="2631558" cy="1754372"/>
          </a:xfrm>
          <a:prstGeom prst="rect">
            <a:avLst/>
          </a:prstGeom>
        </p:spPr>
      </p:pic>
      <p:pic>
        <p:nvPicPr>
          <p:cNvPr id="9" name="Image 8"/>
          <p:cNvPicPr>
            <a:picLocks noChangeAspect="1"/>
          </p:cNvPicPr>
          <p:nvPr/>
        </p:nvPicPr>
        <p:blipFill>
          <a:blip r:embed="rId4"/>
          <a:stretch>
            <a:fillRect/>
          </a:stretch>
        </p:blipFill>
        <p:spPr>
          <a:xfrm>
            <a:off x="10641721" y="1722476"/>
            <a:ext cx="1550278" cy="2325417"/>
          </a:xfrm>
          <a:prstGeom prst="rect">
            <a:avLst/>
          </a:prstGeom>
        </p:spPr>
      </p:pic>
      <p:pic>
        <p:nvPicPr>
          <p:cNvPr id="10" name="Image 9"/>
          <p:cNvPicPr>
            <a:picLocks noChangeAspect="1"/>
          </p:cNvPicPr>
          <p:nvPr/>
        </p:nvPicPr>
        <p:blipFill>
          <a:blip r:embed="rId5"/>
          <a:stretch>
            <a:fillRect/>
          </a:stretch>
        </p:blipFill>
        <p:spPr>
          <a:xfrm>
            <a:off x="5262839" y="0"/>
            <a:ext cx="1666321" cy="1299034"/>
          </a:xfrm>
          <a:prstGeom prst="rect">
            <a:avLst/>
          </a:prstGeom>
        </p:spPr>
      </p:pic>
      <p:sp>
        <p:nvSpPr>
          <p:cNvPr id="3" name="Espace réservé du numéro de diapositive 2"/>
          <p:cNvSpPr>
            <a:spLocks noGrp="1"/>
          </p:cNvSpPr>
          <p:nvPr>
            <p:ph type="sldNum" sz="quarter" idx="12"/>
          </p:nvPr>
        </p:nvSpPr>
        <p:spPr/>
        <p:txBody>
          <a:bodyPr/>
          <a:lstStyle/>
          <a:p>
            <a:fld id="{43DBD130-DEBD-4C16-9286-1C5CF95B1908}" type="slidenum">
              <a:rPr lang="fr-FR" smtClean="0"/>
              <a:t>1</a:t>
            </a:fld>
            <a:endParaRPr lang="fr-FR"/>
          </a:p>
        </p:txBody>
      </p:sp>
    </p:spTree>
    <p:extLst>
      <p:ext uri="{BB962C8B-B14F-4D97-AF65-F5344CB8AC3E}">
        <p14:creationId xmlns:p14="http://schemas.microsoft.com/office/powerpoint/2010/main" val="37943713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610600" y="6356350"/>
            <a:ext cx="2743200" cy="365125"/>
          </a:xfrm>
        </p:spPr>
        <p:txBody>
          <a:bodyPr/>
          <a:lstStyle/>
          <a:p>
            <a:fld id="{43DBD130-DEBD-4C16-9286-1C5CF95B1908}" type="slidenum">
              <a:rPr lang="fr-FR" smtClean="0"/>
              <a:t>10</a:t>
            </a:fld>
            <a:endParaRPr lang="fr-FR"/>
          </a:p>
        </p:txBody>
      </p:sp>
      <p:sp>
        <p:nvSpPr>
          <p:cNvPr id="5" name="ZoneTexte 4"/>
          <p:cNvSpPr txBox="1"/>
          <p:nvPr/>
        </p:nvSpPr>
        <p:spPr>
          <a:xfrm>
            <a:off x="2919555"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0" y="1330719"/>
            <a:ext cx="8519532" cy="5139869"/>
          </a:xfrm>
          <a:prstGeom prst="rect">
            <a:avLst/>
          </a:prstGeom>
          <a:noFill/>
        </p:spPr>
        <p:txBody>
          <a:bodyPr wrap="square" rtlCol="0">
            <a:spAutoFit/>
          </a:bodyPr>
          <a:lstStyle/>
          <a:p>
            <a:pPr marL="285750" indent="-285750" algn="just">
              <a:buFont typeface="Courier New" panose="02070309020205020404" pitchFamily="49" charset="0"/>
              <a:buChar char="o"/>
            </a:pPr>
            <a:r>
              <a:rPr lang="fr-FR" sz="2800" dirty="0"/>
              <a:t>L’avènement des grands crus</a:t>
            </a:r>
          </a:p>
          <a:p>
            <a:pPr algn="just"/>
            <a:endParaRPr lang="fr-FR" dirty="0"/>
          </a:p>
          <a:p>
            <a:pPr algn="just"/>
            <a:endParaRPr lang="fr-FR" dirty="0"/>
          </a:p>
          <a:p>
            <a:pPr marL="342900" indent="-342900" algn="just">
              <a:buFont typeface="Arial" panose="020B0604020202020204" pitchFamily="34" charset="0"/>
              <a:buChar char="•"/>
            </a:pPr>
            <a:r>
              <a:rPr lang="fr-FR" sz="2400" dirty="0"/>
              <a:t>Naissance de grands vignobles et des vins fins de garde aux </a:t>
            </a:r>
            <a:r>
              <a:rPr lang="fr-FR" sz="2400" b="1" dirty="0"/>
              <a:t>XVII</a:t>
            </a:r>
            <a:r>
              <a:rPr lang="fr-FR" sz="2400" b="1" baseline="30000" dirty="0"/>
              <a:t>e</a:t>
            </a:r>
            <a:r>
              <a:rPr lang="fr-FR" sz="2400" b="1" dirty="0"/>
              <a:t> et XVIII</a:t>
            </a:r>
            <a:r>
              <a:rPr lang="fr-FR" sz="2400" b="1" baseline="30000" dirty="0"/>
              <a:t>e</a:t>
            </a:r>
            <a:r>
              <a:rPr lang="fr-FR" sz="2400" b="1" dirty="0"/>
              <a:t> siècles</a:t>
            </a:r>
          </a:p>
          <a:p>
            <a:pPr algn="just"/>
            <a:endParaRPr lang="fr-FR" sz="2400" dirty="0"/>
          </a:p>
          <a:p>
            <a:pPr marL="342900" indent="-342900" algn="just">
              <a:buFont typeface="Arial" panose="020B0604020202020204" pitchFamily="34" charset="0"/>
              <a:buChar char="•"/>
            </a:pPr>
            <a:r>
              <a:rPr lang="fr-FR" sz="2400" dirty="0"/>
              <a:t>Des crus et terroirs se détachent sous l’influence des négociants, amateurs hollandais et anglais. </a:t>
            </a:r>
            <a:r>
              <a:rPr lang="fr-FR" sz="2400" b="1" dirty="0"/>
              <a:t>Emergence de nouveaux styles de vins</a:t>
            </a:r>
            <a:r>
              <a:rPr lang="fr-FR" sz="2400" dirty="0"/>
              <a:t> : champagne, porto, eaux-de-vie</a:t>
            </a:r>
          </a:p>
          <a:p>
            <a:pPr algn="just"/>
            <a:endParaRPr lang="fr-FR" sz="2400" dirty="0"/>
          </a:p>
          <a:p>
            <a:pPr algn="just"/>
            <a:endParaRPr lang="fr-FR" sz="2400" dirty="0"/>
          </a:p>
          <a:p>
            <a:pPr algn="just"/>
            <a:r>
              <a:rPr lang="fr-FR" sz="2400" dirty="0"/>
              <a:t>Révolution de la bouteille : sa fabrication en série à la </a:t>
            </a:r>
            <a:r>
              <a:rPr lang="fr-FR" sz="2400" b="1" dirty="0"/>
              <a:t>fin du XVII</a:t>
            </a:r>
            <a:r>
              <a:rPr lang="fr-FR" sz="2400" b="1" baseline="30000" dirty="0"/>
              <a:t>e</a:t>
            </a:r>
            <a:r>
              <a:rPr lang="fr-FR" sz="2400" b="1" dirty="0"/>
              <a:t> siècle</a:t>
            </a:r>
            <a:r>
              <a:rPr lang="fr-FR" sz="2400" dirty="0"/>
              <a:t> a permis la bonification du vin au cours du temps et l’émergence du « vin de garde »</a:t>
            </a:r>
          </a:p>
        </p:txBody>
      </p:sp>
      <p:pic>
        <p:nvPicPr>
          <p:cNvPr id="2" name="Image 1"/>
          <p:cNvPicPr>
            <a:picLocks noChangeAspect="1"/>
          </p:cNvPicPr>
          <p:nvPr/>
        </p:nvPicPr>
        <p:blipFill rotWithShape="1">
          <a:blip r:embed="rId2"/>
          <a:srcRect l="56767" t="31954" r="21509" b="25517"/>
          <a:stretch/>
        </p:blipFill>
        <p:spPr>
          <a:xfrm>
            <a:off x="8529145" y="1412248"/>
            <a:ext cx="3662855" cy="4033503"/>
          </a:xfrm>
          <a:prstGeom prst="rect">
            <a:avLst/>
          </a:prstGeom>
        </p:spPr>
      </p:pic>
      <p:pic>
        <p:nvPicPr>
          <p:cNvPr id="7" name="Image 6"/>
          <p:cNvPicPr>
            <a:picLocks noChangeAspect="1"/>
          </p:cNvPicPr>
          <p:nvPr/>
        </p:nvPicPr>
        <p:blipFill>
          <a:blip r:embed="rId3"/>
          <a:stretch>
            <a:fillRect/>
          </a:stretch>
        </p:blipFill>
        <p:spPr>
          <a:xfrm>
            <a:off x="1" y="1"/>
            <a:ext cx="1927184" cy="1284789"/>
          </a:xfrm>
          <a:prstGeom prst="rect">
            <a:avLst/>
          </a:prstGeom>
        </p:spPr>
      </p:pic>
      <p:pic>
        <p:nvPicPr>
          <p:cNvPr id="9" name="Image 8"/>
          <p:cNvPicPr>
            <a:picLocks noChangeAspect="1"/>
          </p:cNvPicPr>
          <p:nvPr/>
        </p:nvPicPr>
        <p:blipFill>
          <a:blip r:embed="rId4"/>
          <a:stretch>
            <a:fillRect/>
          </a:stretch>
        </p:blipFill>
        <p:spPr>
          <a:xfrm>
            <a:off x="10189265" y="0"/>
            <a:ext cx="2002735" cy="1371600"/>
          </a:xfrm>
          <a:prstGeom prst="rect">
            <a:avLst/>
          </a:prstGeom>
        </p:spPr>
      </p:pic>
      <p:sp>
        <p:nvSpPr>
          <p:cNvPr id="10" name="Rectangle 9"/>
          <p:cNvSpPr/>
          <p:nvPr/>
        </p:nvSpPr>
        <p:spPr>
          <a:xfrm>
            <a:off x="9107215" y="5454144"/>
            <a:ext cx="2685392" cy="338554"/>
          </a:xfrm>
          <a:prstGeom prst="rect">
            <a:avLst/>
          </a:prstGeom>
        </p:spPr>
        <p:txBody>
          <a:bodyPr wrap="square">
            <a:spAutoFit/>
          </a:bodyPr>
          <a:lstStyle/>
          <a:p>
            <a:pPr algn="just"/>
            <a:r>
              <a:rPr lang="fr-FR" sz="1600" b="1" i="1" dirty="0"/>
              <a:t>Distillation du Cognac</a:t>
            </a:r>
          </a:p>
        </p:txBody>
      </p:sp>
    </p:spTree>
    <p:extLst>
      <p:ext uri="{BB962C8B-B14F-4D97-AF65-F5344CB8AC3E}">
        <p14:creationId xmlns:p14="http://schemas.microsoft.com/office/powerpoint/2010/main" val="1330858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11</a:t>
            </a:fld>
            <a:endParaRPr lang="fr-FR"/>
          </a:p>
        </p:txBody>
      </p:sp>
      <p:sp>
        <p:nvSpPr>
          <p:cNvPr id="5" name="ZoneTexte 4"/>
          <p:cNvSpPr txBox="1"/>
          <p:nvPr/>
        </p:nvSpPr>
        <p:spPr>
          <a:xfrm>
            <a:off x="2919555"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1" y="1294722"/>
            <a:ext cx="12192001" cy="5232202"/>
          </a:xfrm>
          <a:prstGeom prst="rect">
            <a:avLst/>
          </a:prstGeom>
          <a:noFill/>
        </p:spPr>
        <p:txBody>
          <a:bodyPr wrap="square" rtlCol="0">
            <a:spAutoFit/>
          </a:bodyPr>
          <a:lstStyle/>
          <a:p>
            <a:pPr marL="285750" indent="-285750">
              <a:buFont typeface="Courier New" panose="02070309020205020404" pitchFamily="49" charset="0"/>
              <a:buChar char="o"/>
            </a:pPr>
            <a:r>
              <a:rPr lang="fr-FR" sz="2800" dirty="0"/>
              <a:t>De la révolution à la naissance des AOC</a:t>
            </a:r>
          </a:p>
          <a:p>
            <a:pPr marL="285750" indent="-285750">
              <a:buFont typeface="Courier New" panose="02070309020205020404" pitchFamily="49" charset="0"/>
              <a:buChar char="o"/>
            </a:pPr>
            <a:endParaRPr lang="fr-FR" dirty="0"/>
          </a:p>
          <a:p>
            <a:pPr algn="just"/>
            <a:r>
              <a:rPr lang="fr-FR" sz="2400" dirty="0"/>
              <a:t>Période faste pour la viticulture européenne </a:t>
            </a:r>
            <a:r>
              <a:rPr lang="fr-FR" sz="2400" b="1" dirty="0"/>
              <a:t>milieu du XIX</a:t>
            </a:r>
            <a:r>
              <a:rPr lang="fr-FR" sz="2400" b="1" baseline="30000" dirty="0"/>
              <a:t>e</a:t>
            </a:r>
            <a:r>
              <a:rPr lang="fr-FR" sz="2400" b="1" dirty="0"/>
              <a:t> siècle </a:t>
            </a:r>
            <a:r>
              <a:rPr lang="fr-FR" sz="2400" dirty="0"/>
              <a:t>: production de masse favorisée par la révolution des transports, accroissement des surfaces</a:t>
            </a:r>
          </a:p>
          <a:p>
            <a:pPr marL="742950" lvl="1" indent="-285750" algn="just">
              <a:buFont typeface="Wingdings" panose="05000000000000000000" pitchFamily="2" charset="2"/>
              <a:buChar char="§"/>
            </a:pPr>
            <a:r>
              <a:rPr lang="fr-FR" sz="2400" dirty="0"/>
              <a:t>France : 2/3 du vignoble mondial en 1789</a:t>
            </a:r>
          </a:p>
          <a:p>
            <a:pPr marL="742950" lvl="1" indent="-285750" algn="just">
              <a:buFont typeface="Wingdings" panose="05000000000000000000" pitchFamily="2" charset="2"/>
              <a:buChar char="§"/>
            </a:pPr>
            <a:r>
              <a:rPr lang="fr-FR" sz="2400" dirty="0"/>
              <a:t>Consécration du champagne et du bordeaux</a:t>
            </a:r>
          </a:p>
          <a:p>
            <a:pPr marL="742950" lvl="1" indent="-285750" algn="just">
              <a:buFont typeface="Wingdings" panose="05000000000000000000" pitchFamily="2" charset="2"/>
              <a:buChar char="§"/>
            </a:pPr>
            <a:r>
              <a:rPr lang="fr-FR" sz="2400" dirty="0"/>
              <a:t>Accélération marché exportation des vins français</a:t>
            </a:r>
          </a:p>
          <a:p>
            <a:pPr algn="just"/>
            <a:endParaRPr lang="fr-FR" sz="2400" dirty="0"/>
          </a:p>
          <a:p>
            <a:pPr algn="just"/>
            <a:r>
              <a:rPr lang="fr-FR" sz="2400" dirty="0"/>
              <a:t>Essor viticole du Nouveau Monde (</a:t>
            </a:r>
            <a:r>
              <a:rPr lang="fr-FR" sz="2400" b="1" dirty="0"/>
              <a:t>XIX</a:t>
            </a:r>
            <a:r>
              <a:rPr lang="fr-FR" sz="2400" b="1" baseline="30000" dirty="0"/>
              <a:t>e</a:t>
            </a:r>
            <a:r>
              <a:rPr lang="fr-FR" sz="2400" b="1" dirty="0"/>
              <a:t> siècle</a:t>
            </a:r>
            <a:r>
              <a:rPr lang="fr-FR" sz="2400" dirty="0"/>
              <a:t>) : importation de cépages français ou italiens de qualité au Chili et Argentine. 1900 : dynamisme des Etats-Unis avec le vignoble californien</a:t>
            </a:r>
          </a:p>
          <a:p>
            <a:pPr algn="just"/>
            <a:endParaRPr lang="fr-FR" sz="2400" dirty="0"/>
          </a:p>
          <a:p>
            <a:pPr algn="just"/>
            <a:r>
              <a:rPr lang="fr-FR" sz="2400" b="1" dirty="0"/>
              <a:t>1850 : ravages du phylloxéra (puceron)</a:t>
            </a:r>
            <a:r>
              <a:rPr lang="fr-FR" sz="2400" dirty="0"/>
              <a:t>, des </a:t>
            </a:r>
            <a:r>
              <a:rPr lang="fr-FR" sz="2400" b="1" dirty="0"/>
              <a:t>champignons (oïdium, mildiou) : </a:t>
            </a:r>
            <a:r>
              <a:rPr lang="fr-FR" sz="2400" dirty="0"/>
              <a:t>longue période de crise en Europe conduisant à l’intervention des pouvoirs publics. L’édifice juridique des </a:t>
            </a:r>
            <a:r>
              <a:rPr lang="fr-FR" sz="2400" b="1" dirty="0"/>
              <a:t>appellations d’origine contrôlée</a:t>
            </a:r>
            <a:r>
              <a:rPr lang="fr-FR" sz="2400" dirty="0"/>
              <a:t>, constitue une réponse aux décennies de crise</a:t>
            </a:r>
          </a:p>
        </p:txBody>
      </p:sp>
      <p:pic>
        <p:nvPicPr>
          <p:cNvPr id="7" name="Image 6"/>
          <p:cNvPicPr>
            <a:picLocks noChangeAspect="1"/>
          </p:cNvPicPr>
          <p:nvPr/>
        </p:nvPicPr>
        <p:blipFill>
          <a:blip r:embed="rId2"/>
          <a:stretch>
            <a:fillRect/>
          </a:stretch>
        </p:blipFill>
        <p:spPr>
          <a:xfrm>
            <a:off x="1" y="1"/>
            <a:ext cx="1927184" cy="1284789"/>
          </a:xfrm>
          <a:prstGeom prst="rect">
            <a:avLst/>
          </a:prstGeom>
        </p:spPr>
      </p:pic>
      <p:pic>
        <p:nvPicPr>
          <p:cNvPr id="8" name="Image 7"/>
          <p:cNvPicPr>
            <a:picLocks noChangeAspect="1"/>
          </p:cNvPicPr>
          <p:nvPr/>
        </p:nvPicPr>
        <p:blipFill>
          <a:blip r:embed="rId3"/>
          <a:stretch>
            <a:fillRect/>
          </a:stretch>
        </p:blipFill>
        <p:spPr>
          <a:xfrm>
            <a:off x="10189265" y="0"/>
            <a:ext cx="2002735" cy="1371600"/>
          </a:xfrm>
          <a:prstGeom prst="rect">
            <a:avLst/>
          </a:prstGeom>
        </p:spPr>
      </p:pic>
    </p:spTree>
    <p:extLst>
      <p:ext uri="{BB962C8B-B14F-4D97-AF65-F5344CB8AC3E}">
        <p14:creationId xmlns:p14="http://schemas.microsoft.com/office/powerpoint/2010/main" val="4027188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12</a:t>
            </a:fld>
            <a:endParaRPr lang="fr-FR"/>
          </a:p>
        </p:txBody>
      </p:sp>
      <p:sp>
        <p:nvSpPr>
          <p:cNvPr id="5" name="ZoneTexte 4"/>
          <p:cNvSpPr txBox="1"/>
          <p:nvPr/>
        </p:nvSpPr>
        <p:spPr>
          <a:xfrm>
            <a:off x="2919556"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0" y="1441132"/>
            <a:ext cx="12192000" cy="5416868"/>
          </a:xfrm>
          <a:prstGeom prst="rect">
            <a:avLst/>
          </a:prstGeom>
          <a:noFill/>
        </p:spPr>
        <p:txBody>
          <a:bodyPr wrap="square" rtlCol="0">
            <a:spAutoFit/>
          </a:bodyPr>
          <a:lstStyle/>
          <a:p>
            <a:pPr marL="285750" indent="-285750" algn="just">
              <a:buFont typeface="Courier New" panose="02070309020205020404" pitchFamily="49" charset="0"/>
              <a:buChar char="o"/>
            </a:pPr>
            <a:r>
              <a:rPr lang="fr-FR" sz="2800" dirty="0"/>
              <a:t>Les années de crise (XX</a:t>
            </a:r>
            <a:r>
              <a:rPr lang="fr-FR" sz="2800" baseline="30000" dirty="0"/>
              <a:t>e</a:t>
            </a:r>
            <a:r>
              <a:rPr lang="fr-FR" sz="2800" dirty="0"/>
              <a:t> siècle) : de la pénurie à la surproduction</a:t>
            </a:r>
          </a:p>
          <a:p>
            <a:pPr algn="just"/>
            <a:endParaRPr lang="fr-FR" dirty="0"/>
          </a:p>
          <a:p>
            <a:pPr algn="just"/>
            <a:endParaRPr lang="fr-FR" dirty="0"/>
          </a:p>
          <a:p>
            <a:pPr algn="just"/>
            <a:r>
              <a:rPr lang="fr-FR" sz="2400" dirty="0"/>
              <a:t>La replantation demande du temps, il faut trouver des parades :</a:t>
            </a:r>
          </a:p>
          <a:p>
            <a:pPr marL="285750" indent="-285750" algn="just">
              <a:buFont typeface="Wingdings" panose="05000000000000000000" pitchFamily="2" charset="2"/>
              <a:buChar char="§"/>
            </a:pPr>
            <a:r>
              <a:rPr lang="fr-FR" sz="2400" dirty="0"/>
              <a:t>soufre contre l’oïdium</a:t>
            </a:r>
          </a:p>
          <a:p>
            <a:pPr marL="285750" indent="-285750" algn="just">
              <a:buFont typeface="Wingdings" panose="05000000000000000000" pitchFamily="2" charset="2"/>
              <a:buChar char="§"/>
            </a:pPr>
            <a:r>
              <a:rPr lang="fr-FR" sz="2400" dirty="0"/>
              <a:t>bouillie bordelaise contre le mildiou</a:t>
            </a:r>
          </a:p>
          <a:p>
            <a:pPr marL="285750" indent="-285750" algn="just">
              <a:buFont typeface="Wingdings" panose="05000000000000000000" pitchFamily="2" charset="2"/>
              <a:buChar char="§"/>
            </a:pPr>
            <a:r>
              <a:rPr lang="fr-FR" sz="2400" dirty="0"/>
              <a:t>greffe de </a:t>
            </a:r>
            <a:r>
              <a:rPr lang="fr-FR" sz="2400" i="1" dirty="0"/>
              <a:t>Vitis </a:t>
            </a:r>
            <a:r>
              <a:rPr lang="fr-FR" sz="2400" i="1" dirty="0" err="1"/>
              <a:t>vinifera</a:t>
            </a:r>
            <a:r>
              <a:rPr lang="fr-FR" sz="2400" dirty="0"/>
              <a:t> sur des porte-greffes américains naturellement immunisés contre le puceron (Emile Planchon 1874)</a:t>
            </a:r>
          </a:p>
          <a:p>
            <a:pPr algn="just"/>
            <a:endParaRPr lang="fr-FR" sz="2400" dirty="0"/>
          </a:p>
          <a:p>
            <a:pPr algn="just"/>
            <a:endParaRPr lang="fr-FR" sz="2400" dirty="0"/>
          </a:p>
          <a:p>
            <a:pPr algn="just"/>
            <a:r>
              <a:rPr lang="fr-FR" sz="2400" dirty="0"/>
              <a:t>Apparition contrefaçons en l’absence de réglementation : naissance des premiers syndicats de viticulteurs pour défendre l’appellation contre les usurpations d’origine (syndicat viticole de Saint-Emilion 1885). </a:t>
            </a:r>
            <a:r>
              <a:rPr lang="fr-FR" sz="2400" b="1" dirty="0"/>
              <a:t>Naissance législation stricte 1907 (AOC) : « produit provenant exclusivement de la fermentation alcoolique du raisin frais ou du jus de raisin frais »</a:t>
            </a:r>
          </a:p>
          <a:p>
            <a:endParaRPr lang="fr-FR" dirty="0"/>
          </a:p>
        </p:txBody>
      </p:sp>
      <p:pic>
        <p:nvPicPr>
          <p:cNvPr id="7" name="Image 6"/>
          <p:cNvPicPr>
            <a:picLocks noChangeAspect="1"/>
          </p:cNvPicPr>
          <p:nvPr/>
        </p:nvPicPr>
        <p:blipFill>
          <a:blip r:embed="rId2"/>
          <a:stretch>
            <a:fillRect/>
          </a:stretch>
        </p:blipFill>
        <p:spPr>
          <a:xfrm>
            <a:off x="1" y="1"/>
            <a:ext cx="1927184" cy="1284789"/>
          </a:xfrm>
          <a:prstGeom prst="rect">
            <a:avLst/>
          </a:prstGeom>
        </p:spPr>
      </p:pic>
      <p:pic>
        <p:nvPicPr>
          <p:cNvPr id="8" name="Image 7"/>
          <p:cNvPicPr>
            <a:picLocks noChangeAspect="1"/>
          </p:cNvPicPr>
          <p:nvPr/>
        </p:nvPicPr>
        <p:blipFill>
          <a:blip r:embed="rId3"/>
          <a:stretch>
            <a:fillRect/>
          </a:stretch>
        </p:blipFill>
        <p:spPr>
          <a:xfrm>
            <a:off x="10189265" y="0"/>
            <a:ext cx="2002735" cy="1371600"/>
          </a:xfrm>
          <a:prstGeom prst="rect">
            <a:avLst/>
          </a:prstGeom>
        </p:spPr>
      </p:pic>
    </p:spTree>
    <p:extLst>
      <p:ext uri="{BB962C8B-B14F-4D97-AF65-F5344CB8AC3E}">
        <p14:creationId xmlns:p14="http://schemas.microsoft.com/office/powerpoint/2010/main" val="2273470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13</a:t>
            </a:fld>
            <a:endParaRPr lang="fr-FR"/>
          </a:p>
        </p:txBody>
      </p:sp>
      <p:sp>
        <p:nvSpPr>
          <p:cNvPr id="5" name="ZoneTexte 4"/>
          <p:cNvSpPr txBox="1"/>
          <p:nvPr/>
        </p:nvSpPr>
        <p:spPr>
          <a:xfrm>
            <a:off x="2919556"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2" name="ZoneTexte 1"/>
          <p:cNvSpPr txBox="1"/>
          <p:nvPr/>
        </p:nvSpPr>
        <p:spPr>
          <a:xfrm>
            <a:off x="0" y="1345677"/>
            <a:ext cx="12192000" cy="5232202"/>
          </a:xfrm>
          <a:prstGeom prst="rect">
            <a:avLst/>
          </a:prstGeom>
          <a:noFill/>
        </p:spPr>
        <p:txBody>
          <a:bodyPr wrap="square" rtlCol="0">
            <a:spAutoFit/>
          </a:bodyPr>
          <a:lstStyle/>
          <a:p>
            <a:pPr marL="285750" indent="-285750">
              <a:buFont typeface="Courier New" panose="02070309020205020404" pitchFamily="49" charset="0"/>
              <a:buChar char="o"/>
            </a:pPr>
            <a:r>
              <a:rPr lang="fr-FR" sz="2800" dirty="0"/>
              <a:t>Les enjeux du </a:t>
            </a:r>
            <a:r>
              <a:rPr lang="fr-FR" sz="2800" b="1" dirty="0"/>
              <a:t>XXI</a:t>
            </a:r>
            <a:r>
              <a:rPr lang="fr-FR" sz="2800" b="1" baseline="30000" dirty="0"/>
              <a:t>e</a:t>
            </a:r>
            <a:r>
              <a:rPr lang="fr-FR" sz="2800" b="1" dirty="0"/>
              <a:t> siècle</a:t>
            </a:r>
          </a:p>
          <a:p>
            <a:endParaRPr lang="fr-FR" dirty="0"/>
          </a:p>
          <a:p>
            <a:pPr marL="342900" indent="-342900" algn="just">
              <a:buFont typeface="Arial" panose="020B0604020202020204" pitchFamily="34" charset="0"/>
              <a:buChar char="•"/>
            </a:pPr>
            <a:r>
              <a:rPr lang="fr-FR" sz="2400" dirty="0"/>
              <a:t>1980 : les grands vins retrouvent leur rang auprès d’une clientèle mondialisée. La France dispute à l’Italie le </a:t>
            </a:r>
            <a:r>
              <a:rPr lang="fr-FR" sz="2400" b="1" dirty="0"/>
              <a:t>1</a:t>
            </a:r>
            <a:r>
              <a:rPr lang="fr-FR" sz="2400" b="1" baseline="30000" dirty="0"/>
              <a:t>er</a:t>
            </a:r>
            <a:r>
              <a:rPr lang="fr-FR" sz="2400" b="1" dirty="0"/>
              <a:t> rang des pays producteurs</a:t>
            </a:r>
            <a:r>
              <a:rPr lang="fr-FR" sz="2400" dirty="0"/>
              <a:t> (7 milliards d’euros à l’export en 2011)</a:t>
            </a:r>
          </a:p>
          <a:p>
            <a:pPr algn="just"/>
            <a:endParaRPr lang="fr-FR" sz="2400" dirty="0"/>
          </a:p>
          <a:p>
            <a:pPr marL="342900" indent="-342900" algn="just">
              <a:buFont typeface="Arial" panose="020B0604020202020204" pitchFamily="34" charset="0"/>
              <a:buChar char="•"/>
            </a:pPr>
            <a:r>
              <a:rPr lang="fr-FR" sz="2400" dirty="0"/>
              <a:t>Changement des perceptions et des usages : le vin sort du régime alimentaire quotidien et devient un produit associé au plaisir et au raffinement </a:t>
            </a:r>
          </a:p>
          <a:p>
            <a:pPr marL="342900" indent="-342900" algn="just">
              <a:buFont typeface="Arial" panose="020B0604020202020204" pitchFamily="34" charset="0"/>
              <a:buChar char="•"/>
            </a:pPr>
            <a:endParaRPr lang="fr-FR" sz="2400" dirty="0"/>
          </a:p>
          <a:p>
            <a:pPr marL="342900" indent="-342900" algn="just">
              <a:buFont typeface="Arial" panose="020B0604020202020204" pitchFamily="34" charset="0"/>
              <a:buChar char="•"/>
            </a:pPr>
            <a:r>
              <a:rPr lang="fr-FR" sz="2400" dirty="0"/>
              <a:t>Protection de l’environnement, respect des normes sanitaires : </a:t>
            </a:r>
            <a:r>
              <a:rPr lang="fr-FR" sz="2400" b="1" dirty="0"/>
              <a:t>favorisation du bio </a:t>
            </a:r>
            <a:r>
              <a:rPr lang="fr-FR" sz="2400" dirty="0"/>
              <a:t>par les pouvoirs publics</a:t>
            </a:r>
          </a:p>
          <a:p>
            <a:pPr algn="just"/>
            <a:endParaRPr lang="fr-FR" sz="2400" dirty="0"/>
          </a:p>
          <a:p>
            <a:pPr marL="342900" indent="-342900" algn="just">
              <a:buFont typeface="Arial" panose="020B0604020202020204" pitchFamily="34" charset="0"/>
              <a:buChar char="•"/>
            </a:pPr>
            <a:r>
              <a:rPr lang="fr-FR" sz="2400" b="1" dirty="0"/>
              <a:t>Réchauffement climatique : </a:t>
            </a:r>
            <a:r>
              <a:rPr lang="fr-FR" sz="2400" dirty="0"/>
              <a:t>vendanges 10 à 20 jours d’avance / 1950, sécheresse (besoin d’irriguer), révision de l’encépagement des régions tempérées. </a:t>
            </a:r>
          </a:p>
          <a:p>
            <a:pPr algn="just"/>
            <a:r>
              <a:rPr lang="fr-FR" sz="2400" b="1" dirty="0"/>
              <a:t>     Point positif </a:t>
            </a:r>
            <a:r>
              <a:rPr lang="fr-FR" sz="2400" dirty="0"/>
              <a:t>: favorisation de l’expansion du vignoble vers le Nord (Royaume-Uni, Canada)</a:t>
            </a:r>
          </a:p>
        </p:txBody>
      </p:sp>
      <p:pic>
        <p:nvPicPr>
          <p:cNvPr id="6" name="Image 5"/>
          <p:cNvPicPr>
            <a:picLocks noChangeAspect="1"/>
          </p:cNvPicPr>
          <p:nvPr/>
        </p:nvPicPr>
        <p:blipFill>
          <a:blip r:embed="rId2"/>
          <a:stretch>
            <a:fillRect/>
          </a:stretch>
        </p:blipFill>
        <p:spPr>
          <a:xfrm>
            <a:off x="1" y="1"/>
            <a:ext cx="1927184" cy="1284789"/>
          </a:xfrm>
          <a:prstGeom prst="rect">
            <a:avLst/>
          </a:prstGeom>
        </p:spPr>
      </p:pic>
      <p:pic>
        <p:nvPicPr>
          <p:cNvPr id="7" name="Image 6"/>
          <p:cNvPicPr>
            <a:picLocks noChangeAspect="1"/>
          </p:cNvPicPr>
          <p:nvPr/>
        </p:nvPicPr>
        <p:blipFill>
          <a:blip r:embed="rId3"/>
          <a:stretch>
            <a:fillRect/>
          </a:stretch>
        </p:blipFill>
        <p:spPr>
          <a:xfrm>
            <a:off x="10189265" y="0"/>
            <a:ext cx="2002735" cy="1371600"/>
          </a:xfrm>
          <a:prstGeom prst="rect">
            <a:avLst/>
          </a:prstGeom>
        </p:spPr>
      </p:pic>
    </p:spTree>
    <p:extLst>
      <p:ext uri="{BB962C8B-B14F-4D97-AF65-F5344CB8AC3E}">
        <p14:creationId xmlns:p14="http://schemas.microsoft.com/office/powerpoint/2010/main" val="4028313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9190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5449"/>
          <a:stretch/>
        </p:blipFill>
        <p:spPr>
          <a:xfrm>
            <a:off x="7967754" y="640080"/>
            <a:ext cx="3582642" cy="3291840"/>
          </a:xfrm>
          <a:prstGeom prst="rect">
            <a:avLst/>
          </a:prstGeom>
        </p:spPr>
      </p:pic>
      <p:pic>
        <p:nvPicPr>
          <p:cNvPr id="6" name="Image 5"/>
          <p:cNvPicPr>
            <a:picLocks noChangeAspect="1"/>
          </p:cNvPicPr>
          <p:nvPr/>
        </p:nvPicPr>
        <p:blipFill rotWithShape="1">
          <a:blip r:embed="rId3"/>
          <a:srcRect l="12749" r="14695"/>
          <a:stretch/>
        </p:blipFill>
        <p:spPr>
          <a:xfrm>
            <a:off x="641604" y="640080"/>
            <a:ext cx="3582641" cy="3291840"/>
          </a:xfrm>
          <a:prstGeom prst="rect">
            <a:avLst/>
          </a:prstGeom>
        </p:spPr>
      </p:pic>
      <p:pic>
        <p:nvPicPr>
          <p:cNvPr id="8" name="Image 7"/>
          <p:cNvPicPr>
            <a:picLocks noChangeAspect="1"/>
          </p:cNvPicPr>
          <p:nvPr/>
        </p:nvPicPr>
        <p:blipFill rotWithShape="1">
          <a:blip r:embed="rId4"/>
          <a:srcRect t="17065" r="3" b="18721"/>
          <a:stretch/>
        </p:blipFill>
        <p:spPr>
          <a:xfrm>
            <a:off x="4385113" y="640080"/>
            <a:ext cx="3421774" cy="3291840"/>
          </a:xfrm>
          <a:prstGeom prst="rect">
            <a:avLst/>
          </a:prstGeom>
        </p:spPr>
      </p:pic>
      <p:sp>
        <p:nvSpPr>
          <p:cNvPr id="4" name="Espace réservé du numéro de diapositive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43DBD130-DEBD-4C16-9286-1C5CF95B1908}" type="slidenum">
              <a:rPr lang="en-US" smtClean="0"/>
              <a:pPr/>
              <a:t>14</a:t>
            </a:fld>
            <a:endParaRPr lang="en-US"/>
          </a:p>
        </p:txBody>
      </p:sp>
      <p:sp>
        <p:nvSpPr>
          <p:cNvPr id="5" name="ZoneTexte 4"/>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pPr>
            <a:r>
              <a:rPr lang="en-US" sz="6000" b="1" kern="1200" dirty="0">
                <a:solidFill>
                  <a:schemeClr val="tx1"/>
                </a:solidFill>
                <a:latin typeface="+mj-lt"/>
                <a:ea typeface="+mj-ea"/>
                <a:cs typeface="+mj-cs"/>
              </a:rPr>
              <a:t>Cycle </a:t>
            </a:r>
            <a:r>
              <a:rPr lang="en-US" sz="6000" b="1" kern="1200" dirty="0" err="1">
                <a:solidFill>
                  <a:schemeClr val="tx1"/>
                </a:solidFill>
                <a:latin typeface="+mj-lt"/>
                <a:ea typeface="+mj-ea"/>
                <a:cs typeface="+mj-cs"/>
              </a:rPr>
              <a:t>végétatif</a:t>
            </a:r>
            <a:r>
              <a:rPr lang="en-US" sz="6000" b="1" kern="1200" dirty="0">
                <a:solidFill>
                  <a:schemeClr val="tx1"/>
                </a:solidFill>
                <a:latin typeface="+mj-lt"/>
                <a:ea typeface="+mj-ea"/>
                <a:cs typeface="+mj-cs"/>
              </a:rPr>
              <a:t> et </a:t>
            </a:r>
            <a:r>
              <a:rPr lang="en-US" sz="6000" b="1" kern="1200" dirty="0" err="1">
                <a:solidFill>
                  <a:schemeClr val="tx1"/>
                </a:solidFill>
                <a:latin typeface="+mj-lt"/>
                <a:ea typeface="+mj-ea"/>
                <a:cs typeface="+mj-cs"/>
              </a:rPr>
              <a:t>reproducteur</a:t>
            </a:r>
            <a:endParaRPr lang="en-US" sz="6000" b="1" kern="1200" dirty="0">
              <a:solidFill>
                <a:schemeClr val="tx1"/>
              </a:solidFill>
              <a:latin typeface="+mj-lt"/>
              <a:ea typeface="+mj-ea"/>
              <a:cs typeface="+mj-cs"/>
            </a:endParaRPr>
          </a:p>
        </p:txBody>
      </p:sp>
    </p:spTree>
    <p:extLst>
      <p:ext uri="{BB962C8B-B14F-4D97-AF65-F5344CB8AC3E}">
        <p14:creationId xmlns:p14="http://schemas.microsoft.com/office/powerpoint/2010/main" val="3621842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15</a:t>
            </a:fld>
            <a:endParaRPr lang="fr-FR"/>
          </a:p>
        </p:txBody>
      </p:sp>
      <p:sp>
        <p:nvSpPr>
          <p:cNvPr id="5" name="ZoneTexte 4"/>
          <p:cNvSpPr txBox="1"/>
          <p:nvPr/>
        </p:nvSpPr>
        <p:spPr>
          <a:xfrm>
            <a:off x="1192008" y="0"/>
            <a:ext cx="9807984" cy="769441"/>
          </a:xfrm>
          <a:prstGeom prst="rect">
            <a:avLst/>
          </a:prstGeom>
          <a:noFill/>
        </p:spPr>
        <p:txBody>
          <a:bodyPr wrap="square" rtlCol="0">
            <a:spAutoFit/>
          </a:bodyPr>
          <a:lstStyle/>
          <a:p>
            <a:r>
              <a:rPr lang="fr-FR" sz="4400" dirty="0"/>
              <a:t>Cycle végétatif et reproducteur de la vigne</a:t>
            </a:r>
          </a:p>
        </p:txBody>
      </p:sp>
      <p:sp>
        <p:nvSpPr>
          <p:cNvPr id="6" name="ZoneTexte 5"/>
          <p:cNvSpPr txBox="1"/>
          <p:nvPr/>
        </p:nvSpPr>
        <p:spPr>
          <a:xfrm>
            <a:off x="0" y="1103970"/>
            <a:ext cx="12192000" cy="6063198"/>
          </a:xfrm>
          <a:prstGeom prst="rect">
            <a:avLst/>
          </a:prstGeom>
          <a:noFill/>
        </p:spPr>
        <p:txBody>
          <a:bodyPr wrap="square" rtlCol="0">
            <a:spAutoFit/>
          </a:bodyPr>
          <a:lstStyle/>
          <a:p>
            <a:pPr marL="285750" indent="-285750" algn="just">
              <a:buFont typeface="Courier New" panose="02070309020205020404" pitchFamily="49" charset="0"/>
              <a:buChar char="o"/>
            </a:pPr>
            <a:r>
              <a:rPr lang="fr-FR" sz="2200" b="1" dirty="0"/>
              <a:t>Plante pérenne ligneuse </a:t>
            </a:r>
            <a:r>
              <a:rPr lang="fr-FR" sz="2200" dirty="0"/>
              <a:t>: conserve, développe son système racinaire et continue chaque année l’expansion des organes aériens à partir de bourgeons latents portés par des organes aériens vivaces :</a:t>
            </a:r>
          </a:p>
          <a:p>
            <a:pPr marL="285750" indent="-285750" algn="just">
              <a:buFont typeface="Courier New" panose="02070309020205020404" pitchFamily="49" charset="0"/>
              <a:buChar char="o"/>
            </a:pPr>
            <a:endParaRPr lang="fr-FR" sz="2200" dirty="0"/>
          </a:p>
          <a:p>
            <a:pPr algn="just"/>
            <a:r>
              <a:rPr lang="fr-FR" sz="2200" dirty="0">
                <a:sym typeface="Wingdings" panose="05000000000000000000" pitchFamily="2" charset="2"/>
              </a:rPr>
              <a:t>	</a:t>
            </a:r>
            <a:r>
              <a:rPr lang="fr-FR" sz="2200" dirty="0"/>
              <a:t>l’initiation florale se produit au cours du cycle annuel précédant celui de la floraison</a:t>
            </a:r>
          </a:p>
          <a:p>
            <a:pPr algn="just"/>
            <a:r>
              <a:rPr lang="fr-FR" sz="2200" dirty="0">
                <a:sym typeface="Wingdings" panose="05000000000000000000" pitchFamily="2" charset="2"/>
              </a:rPr>
              <a:t>	</a:t>
            </a:r>
            <a:r>
              <a:rPr lang="fr-FR" sz="2200" dirty="0"/>
              <a:t>la croissance et le développement s’accompagnent d’une mise en réserve de substances 	élaborées (sucres, azote, acides) dans les fruits, les graines (maturation) et les parties vivaces 	aériennes et souterraines (aoûtement)</a:t>
            </a:r>
          </a:p>
          <a:p>
            <a:pPr algn="just"/>
            <a:r>
              <a:rPr lang="fr-FR" sz="2200" dirty="0">
                <a:sym typeface="Wingdings" panose="05000000000000000000" pitchFamily="2" charset="2"/>
              </a:rPr>
              <a:t>	</a:t>
            </a:r>
            <a:r>
              <a:rPr lang="fr-FR" sz="2200" dirty="0"/>
              <a:t>la plante est capable de se reproduire par voie végétative et sexuée</a:t>
            </a:r>
          </a:p>
          <a:p>
            <a:pPr algn="just"/>
            <a:endParaRPr lang="fr-FR" sz="2200" dirty="0"/>
          </a:p>
          <a:p>
            <a:pPr marL="285750" indent="-285750" algn="just">
              <a:buFont typeface="Courier New" panose="02070309020205020404" pitchFamily="49" charset="0"/>
              <a:buChar char="o"/>
            </a:pPr>
            <a:r>
              <a:rPr lang="fr-FR" sz="2200" dirty="0"/>
              <a:t>La vigne comporte des bourgeons mixtes (bivalents) renfermant les ébauches de feuilles + ébauches d’inflorescences</a:t>
            </a:r>
          </a:p>
          <a:p>
            <a:pPr marL="285750" indent="-285750" algn="just">
              <a:buFont typeface="Courier New" panose="02070309020205020404" pitchFamily="49" charset="0"/>
              <a:buChar char="o"/>
            </a:pPr>
            <a:endParaRPr lang="fr-FR" sz="2200" dirty="0"/>
          </a:p>
          <a:p>
            <a:pPr marL="285750" indent="-285750" algn="just">
              <a:buFont typeface="Courier New" panose="02070309020205020404" pitchFamily="49" charset="0"/>
              <a:buChar char="o"/>
            </a:pPr>
            <a:r>
              <a:rPr lang="fr-FR" sz="2200" dirty="0"/>
              <a:t>Peut vivre des dizaines d’années (voir plus d’un siècle), mais arrachée au bout de 30 à 50 ans pour raisons économiques</a:t>
            </a:r>
          </a:p>
          <a:p>
            <a:pPr marL="285750" indent="-285750" algn="just">
              <a:buFont typeface="Courier New" panose="02070309020205020404" pitchFamily="49" charset="0"/>
              <a:buChar char="o"/>
            </a:pPr>
            <a:endParaRPr lang="fr-FR" sz="2200" dirty="0"/>
          </a:p>
          <a:p>
            <a:pPr marL="285750" indent="-285750" algn="just">
              <a:buFont typeface="Courier New" panose="02070309020205020404" pitchFamily="49" charset="0"/>
              <a:buChar char="o"/>
            </a:pPr>
            <a:r>
              <a:rPr lang="fr-FR" sz="2200" dirty="0"/>
              <a:t>Après plantation, 3 années nécessaires pour l’entrée en production</a:t>
            </a:r>
          </a:p>
          <a:p>
            <a:pPr marL="285750" indent="-285750">
              <a:buFont typeface="Courier New" panose="02070309020205020404" pitchFamily="49" charset="0"/>
              <a:buChar char="o"/>
            </a:pPr>
            <a:endParaRPr lang="fr-FR" dirty="0"/>
          </a:p>
          <a:p>
            <a:pPr marL="285750" indent="-285750">
              <a:buFont typeface="Courier New" panose="02070309020205020404" pitchFamily="49" charset="0"/>
              <a:buChar char="o"/>
            </a:pPr>
            <a:endParaRPr lang="fr-FR" dirty="0"/>
          </a:p>
        </p:txBody>
      </p:sp>
      <p:pic>
        <p:nvPicPr>
          <p:cNvPr id="7" name="Image 6"/>
          <p:cNvPicPr>
            <a:picLocks noChangeAspect="1"/>
          </p:cNvPicPr>
          <p:nvPr/>
        </p:nvPicPr>
        <p:blipFill>
          <a:blip r:embed="rId2"/>
          <a:stretch>
            <a:fillRect/>
          </a:stretch>
        </p:blipFill>
        <p:spPr>
          <a:xfrm>
            <a:off x="1" y="2"/>
            <a:ext cx="1304691" cy="869794"/>
          </a:xfrm>
          <a:prstGeom prst="rect">
            <a:avLst/>
          </a:prstGeom>
        </p:spPr>
      </p:pic>
      <p:pic>
        <p:nvPicPr>
          <p:cNvPr id="8" name="Image 7"/>
          <p:cNvPicPr>
            <a:picLocks noChangeAspect="1"/>
          </p:cNvPicPr>
          <p:nvPr/>
        </p:nvPicPr>
        <p:blipFill>
          <a:blip r:embed="rId3"/>
          <a:stretch>
            <a:fillRect/>
          </a:stretch>
        </p:blipFill>
        <p:spPr>
          <a:xfrm>
            <a:off x="10872439" y="1"/>
            <a:ext cx="1319561" cy="903720"/>
          </a:xfrm>
          <a:prstGeom prst="rect">
            <a:avLst/>
          </a:prstGeom>
        </p:spPr>
      </p:pic>
    </p:spTree>
    <p:extLst>
      <p:ext uri="{BB962C8B-B14F-4D97-AF65-F5344CB8AC3E}">
        <p14:creationId xmlns:p14="http://schemas.microsoft.com/office/powerpoint/2010/main" val="2681606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16</a:t>
            </a:fld>
            <a:endParaRPr lang="fr-FR"/>
          </a:p>
        </p:txBody>
      </p:sp>
      <p:sp>
        <p:nvSpPr>
          <p:cNvPr id="5" name="ZoneTexte 4"/>
          <p:cNvSpPr txBox="1"/>
          <p:nvPr/>
        </p:nvSpPr>
        <p:spPr>
          <a:xfrm>
            <a:off x="1192008" y="0"/>
            <a:ext cx="9807984" cy="769441"/>
          </a:xfrm>
          <a:prstGeom prst="rect">
            <a:avLst/>
          </a:prstGeom>
          <a:noFill/>
        </p:spPr>
        <p:txBody>
          <a:bodyPr wrap="square" rtlCol="0">
            <a:spAutoFit/>
          </a:bodyPr>
          <a:lstStyle/>
          <a:p>
            <a:r>
              <a:rPr lang="fr-FR" sz="4400" dirty="0">
                <a:solidFill>
                  <a:srgbClr val="00B050"/>
                </a:solidFill>
              </a:rPr>
              <a:t>Cycle végétatif </a:t>
            </a:r>
            <a:r>
              <a:rPr lang="fr-FR" sz="4400" dirty="0"/>
              <a:t>et reproducteur de la vigne</a:t>
            </a:r>
          </a:p>
        </p:txBody>
      </p:sp>
      <p:pic>
        <p:nvPicPr>
          <p:cNvPr id="6" name="Image 5"/>
          <p:cNvPicPr>
            <a:picLocks noChangeAspect="1"/>
          </p:cNvPicPr>
          <p:nvPr/>
        </p:nvPicPr>
        <p:blipFill>
          <a:blip r:embed="rId2"/>
          <a:stretch>
            <a:fillRect/>
          </a:stretch>
        </p:blipFill>
        <p:spPr>
          <a:xfrm>
            <a:off x="1" y="2"/>
            <a:ext cx="1304691" cy="869794"/>
          </a:xfrm>
          <a:prstGeom prst="rect">
            <a:avLst/>
          </a:prstGeom>
        </p:spPr>
      </p:pic>
      <p:pic>
        <p:nvPicPr>
          <p:cNvPr id="7" name="Image 6"/>
          <p:cNvPicPr>
            <a:picLocks noChangeAspect="1"/>
          </p:cNvPicPr>
          <p:nvPr/>
        </p:nvPicPr>
        <p:blipFill>
          <a:blip r:embed="rId3"/>
          <a:stretch>
            <a:fillRect/>
          </a:stretch>
        </p:blipFill>
        <p:spPr>
          <a:xfrm>
            <a:off x="10872439" y="1"/>
            <a:ext cx="1319561" cy="903720"/>
          </a:xfrm>
          <a:prstGeom prst="rect">
            <a:avLst/>
          </a:prstGeom>
        </p:spPr>
      </p:pic>
      <p:pic>
        <p:nvPicPr>
          <p:cNvPr id="8" name="Image 7"/>
          <p:cNvPicPr>
            <a:picLocks noChangeAspect="1"/>
          </p:cNvPicPr>
          <p:nvPr/>
        </p:nvPicPr>
        <p:blipFill rotWithShape="1">
          <a:blip r:embed="rId4"/>
          <a:srcRect l="15733" t="25691" r="14938" b="23577"/>
          <a:stretch/>
        </p:blipFill>
        <p:spPr>
          <a:xfrm>
            <a:off x="0" y="1148575"/>
            <a:ext cx="7582829" cy="3114376"/>
          </a:xfrm>
          <a:prstGeom prst="rect">
            <a:avLst/>
          </a:prstGeom>
        </p:spPr>
      </p:pic>
      <p:sp>
        <p:nvSpPr>
          <p:cNvPr id="9" name="ZoneTexte 8"/>
          <p:cNvSpPr txBox="1"/>
          <p:nvPr/>
        </p:nvSpPr>
        <p:spPr>
          <a:xfrm>
            <a:off x="2798956" y="836341"/>
            <a:ext cx="4267200" cy="338554"/>
          </a:xfrm>
          <a:prstGeom prst="rect">
            <a:avLst/>
          </a:prstGeom>
          <a:noFill/>
        </p:spPr>
        <p:txBody>
          <a:bodyPr wrap="square" rtlCol="0">
            <a:spAutoFit/>
          </a:bodyPr>
          <a:lstStyle/>
          <a:p>
            <a:r>
              <a:rPr lang="fr-FR" sz="1600" dirty="0"/>
              <a:t>Cycle végétatif et reproducteur de la vigne</a:t>
            </a:r>
          </a:p>
        </p:txBody>
      </p:sp>
      <p:sp>
        <p:nvSpPr>
          <p:cNvPr id="10" name="ZoneTexte 9"/>
          <p:cNvSpPr txBox="1"/>
          <p:nvPr/>
        </p:nvSpPr>
        <p:spPr>
          <a:xfrm>
            <a:off x="0" y="4236548"/>
            <a:ext cx="12192000" cy="2708434"/>
          </a:xfrm>
          <a:prstGeom prst="rect">
            <a:avLst/>
          </a:prstGeom>
          <a:noFill/>
        </p:spPr>
        <p:txBody>
          <a:bodyPr wrap="square" rtlCol="0">
            <a:spAutoFit/>
          </a:bodyPr>
          <a:lstStyle/>
          <a:p>
            <a:pPr algn="just"/>
            <a:r>
              <a:rPr lang="fr-FR" sz="1700" b="1" dirty="0"/>
              <a:t>Croissance végétative : </a:t>
            </a:r>
            <a:r>
              <a:rPr lang="fr-FR" sz="1700" dirty="0"/>
              <a:t>croissance des jeune rameaux grâce à l'amidon accumulé dans les tiges et racines lors des années précédentes. Puis les feuilles adulte exportent des sucres vers les jeunes rameaux et inflorescences. Après arrêt de croissance, les sucres formés vont vers les grappes ou vers les tiges et racines (réserve)</a:t>
            </a:r>
          </a:p>
          <a:p>
            <a:pPr algn="just"/>
            <a:endParaRPr lang="fr-FR" sz="1700" dirty="0"/>
          </a:p>
          <a:p>
            <a:pPr algn="just"/>
            <a:r>
              <a:rPr lang="fr-FR" sz="1700" b="1" dirty="0"/>
              <a:t>Aoûtement : </a:t>
            </a:r>
            <a:r>
              <a:rPr lang="fr-FR" sz="1700" dirty="0"/>
              <a:t>rameaux vert devient brun, passe de souple à dur et cassant, formation d’une écorce, déshydratation du rameaux (50 à 90%), accumulation d’amidon</a:t>
            </a:r>
          </a:p>
          <a:p>
            <a:pPr algn="just"/>
            <a:endParaRPr lang="fr-FR" sz="1700" dirty="0"/>
          </a:p>
          <a:p>
            <a:pPr algn="just"/>
            <a:r>
              <a:rPr lang="fr-FR" sz="1700" b="1" dirty="0"/>
              <a:t>Chutes des feuilles : </a:t>
            </a:r>
            <a:r>
              <a:rPr lang="fr-FR" sz="1700" dirty="0"/>
              <a:t>Descente sève vers racines</a:t>
            </a:r>
          </a:p>
          <a:p>
            <a:pPr algn="just"/>
            <a:endParaRPr lang="fr-FR" sz="1700" dirty="0"/>
          </a:p>
          <a:p>
            <a:pPr algn="just"/>
            <a:r>
              <a:rPr lang="fr-FR" sz="1700" b="1" dirty="0"/>
              <a:t>Repos végétatif : </a:t>
            </a:r>
            <a:r>
              <a:rPr lang="fr-FR" sz="1700" dirty="0"/>
              <a:t>période de repos de la vigne</a:t>
            </a:r>
          </a:p>
        </p:txBody>
      </p:sp>
      <p:sp>
        <p:nvSpPr>
          <p:cNvPr id="11" name="ZoneTexte 10"/>
          <p:cNvSpPr txBox="1"/>
          <p:nvPr/>
        </p:nvSpPr>
        <p:spPr>
          <a:xfrm>
            <a:off x="7527073" y="992460"/>
            <a:ext cx="4664927" cy="3231654"/>
          </a:xfrm>
          <a:prstGeom prst="rect">
            <a:avLst/>
          </a:prstGeom>
          <a:noFill/>
        </p:spPr>
        <p:txBody>
          <a:bodyPr wrap="square" rtlCol="0">
            <a:spAutoFit/>
          </a:bodyPr>
          <a:lstStyle/>
          <a:p>
            <a:pPr algn="just"/>
            <a:r>
              <a:rPr lang="fr-FR" sz="1700" b="1" dirty="0"/>
              <a:t>Pleurs : </a:t>
            </a:r>
            <a:r>
              <a:rPr lang="fr-FR" sz="1700" dirty="0"/>
              <a:t>écoulement de sève suite à la reprise de l'activité de la vigne. Réchauffement sol (février), absorption eau + sels minéraux par les racines </a:t>
            </a:r>
            <a:r>
              <a:rPr lang="fr-FR" sz="1700" dirty="0">
                <a:sym typeface="Wingdings" panose="05000000000000000000" pitchFamily="2" charset="2"/>
              </a:rPr>
              <a:t> p</a:t>
            </a:r>
            <a:r>
              <a:rPr lang="fr-FR" sz="1700" dirty="0"/>
              <a:t>ermettent de rincer les tissus conducteurs (durée quelques jours)</a:t>
            </a:r>
          </a:p>
          <a:p>
            <a:pPr algn="just"/>
            <a:endParaRPr lang="fr-FR" sz="1700" dirty="0"/>
          </a:p>
          <a:p>
            <a:pPr algn="just"/>
            <a:r>
              <a:rPr lang="fr-FR" sz="1700" b="1" dirty="0"/>
              <a:t>Débourrement : </a:t>
            </a:r>
            <a:r>
              <a:rPr lang="fr-FR" sz="1700" dirty="0"/>
              <a:t>Sorties des rameaux provenant des bourgeons latents. La date varie suivant la T°C, la taille (plus on taille tard plus on retarde le débourrement), le cépage, l'exposition du sol (sol froid mal exposé retarde débourrement), la vigueur (grosseur des bois)</a:t>
            </a:r>
          </a:p>
        </p:txBody>
      </p:sp>
    </p:spTree>
    <p:extLst>
      <p:ext uri="{BB962C8B-B14F-4D97-AF65-F5344CB8AC3E}">
        <p14:creationId xmlns:p14="http://schemas.microsoft.com/office/powerpoint/2010/main" val="89438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17</a:t>
            </a:fld>
            <a:endParaRPr lang="fr-FR"/>
          </a:p>
        </p:txBody>
      </p:sp>
      <p:pic>
        <p:nvPicPr>
          <p:cNvPr id="5" name="Image 4"/>
          <p:cNvPicPr>
            <a:picLocks noChangeAspect="1"/>
          </p:cNvPicPr>
          <p:nvPr/>
        </p:nvPicPr>
        <p:blipFill>
          <a:blip r:embed="rId2"/>
          <a:stretch>
            <a:fillRect/>
          </a:stretch>
        </p:blipFill>
        <p:spPr>
          <a:xfrm>
            <a:off x="1" y="2"/>
            <a:ext cx="1304691" cy="869794"/>
          </a:xfrm>
          <a:prstGeom prst="rect">
            <a:avLst/>
          </a:prstGeom>
        </p:spPr>
      </p:pic>
      <p:pic>
        <p:nvPicPr>
          <p:cNvPr id="6" name="Image 5"/>
          <p:cNvPicPr>
            <a:picLocks noChangeAspect="1"/>
          </p:cNvPicPr>
          <p:nvPr/>
        </p:nvPicPr>
        <p:blipFill>
          <a:blip r:embed="rId3"/>
          <a:stretch>
            <a:fillRect/>
          </a:stretch>
        </p:blipFill>
        <p:spPr>
          <a:xfrm>
            <a:off x="10872439" y="1"/>
            <a:ext cx="1319561" cy="903720"/>
          </a:xfrm>
          <a:prstGeom prst="rect">
            <a:avLst/>
          </a:prstGeom>
        </p:spPr>
      </p:pic>
      <p:sp>
        <p:nvSpPr>
          <p:cNvPr id="7" name="ZoneTexte 6"/>
          <p:cNvSpPr txBox="1"/>
          <p:nvPr/>
        </p:nvSpPr>
        <p:spPr>
          <a:xfrm>
            <a:off x="1192008" y="0"/>
            <a:ext cx="9807984" cy="769441"/>
          </a:xfrm>
          <a:prstGeom prst="rect">
            <a:avLst/>
          </a:prstGeom>
          <a:noFill/>
        </p:spPr>
        <p:txBody>
          <a:bodyPr wrap="square" rtlCol="0">
            <a:spAutoFit/>
          </a:bodyPr>
          <a:lstStyle/>
          <a:p>
            <a:r>
              <a:rPr lang="fr-FR" sz="4400" dirty="0">
                <a:solidFill>
                  <a:srgbClr val="00B050"/>
                </a:solidFill>
              </a:rPr>
              <a:t>Cycle végétatif </a:t>
            </a:r>
            <a:r>
              <a:rPr lang="fr-FR" sz="4400" dirty="0"/>
              <a:t>et reproducteur de la vigne</a:t>
            </a:r>
          </a:p>
        </p:txBody>
      </p:sp>
      <p:pic>
        <p:nvPicPr>
          <p:cNvPr id="1026" name="Picture 2" descr="Résultat de recherche d'images pour &quot;pleurs de la vigne&quot;"/>
          <p:cNvPicPr>
            <a:picLocks noChangeAspect="1" noChangeArrowheads="1"/>
          </p:cNvPicPr>
          <p:nvPr/>
        </p:nvPicPr>
        <p:blipFill rotWithShape="1">
          <a:blip r:embed="rId4">
            <a:extLst>
              <a:ext uri="{28A0092B-C50C-407E-A947-70E740481C1C}">
                <a14:useLocalDpi xmlns:a14="http://schemas.microsoft.com/office/drawing/2010/main" val="0"/>
              </a:ext>
            </a:extLst>
          </a:blip>
          <a:srcRect l="4858" t="2439" r="6858" b="6493"/>
          <a:stretch/>
        </p:blipFill>
        <p:spPr bwMode="auto">
          <a:xfrm>
            <a:off x="613319" y="738672"/>
            <a:ext cx="3584052" cy="28074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Résultat de recherche d'images pour &quot;débourrement de la vigne&quot;"/>
          <p:cNvPicPr>
            <a:picLocks noChangeAspect="1" noChangeArrowheads="1"/>
          </p:cNvPicPr>
          <p:nvPr/>
        </p:nvPicPr>
        <p:blipFill rotWithShape="1">
          <a:blip r:embed="rId5">
            <a:extLst>
              <a:ext uri="{28A0092B-C50C-407E-A947-70E740481C1C}">
                <a14:useLocalDpi xmlns:a14="http://schemas.microsoft.com/office/drawing/2010/main" val="0"/>
              </a:ext>
            </a:extLst>
          </a:blip>
          <a:srcRect l="14983" t="16423" r="28825" b="2114"/>
          <a:stretch/>
        </p:blipFill>
        <p:spPr bwMode="auto">
          <a:xfrm>
            <a:off x="4716967" y="680224"/>
            <a:ext cx="3132654" cy="3027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Résultat de recherche d'images pour &quot;croissance végétative de la vigne&quot;"/>
          <p:cNvPicPr>
            <a:picLocks noChangeAspect="1" noChangeArrowheads="1"/>
          </p:cNvPicPr>
          <p:nvPr/>
        </p:nvPicPr>
        <p:blipFill rotWithShape="1">
          <a:blip r:embed="rId6">
            <a:extLst>
              <a:ext uri="{28A0092B-C50C-407E-A947-70E740481C1C}">
                <a14:useLocalDpi xmlns:a14="http://schemas.microsoft.com/office/drawing/2010/main" val="0"/>
              </a:ext>
            </a:extLst>
          </a:blip>
          <a:srcRect t="6399" r="50000" b="10207"/>
          <a:stretch/>
        </p:blipFill>
        <p:spPr bwMode="auto">
          <a:xfrm>
            <a:off x="8442171" y="702526"/>
            <a:ext cx="2787107" cy="33457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Résultat de recherche d'images pour &quot;aoutement de la vigne&quot;"/>
          <p:cNvPicPr>
            <a:picLocks noChangeAspect="1" noChangeArrowheads="1"/>
          </p:cNvPicPr>
          <p:nvPr/>
        </p:nvPicPr>
        <p:blipFill rotWithShape="1">
          <a:blip r:embed="rId7">
            <a:extLst>
              <a:ext uri="{28A0092B-C50C-407E-A947-70E740481C1C}">
                <a14:useLocalDpi xmlns:a14="http://schemas.microsoft.com/office/drawing/2010/main" val="0"/>
              </a:ext>
            </a:extLst>
          </a:blip>
          <a:srcRect l="4760" t="13160" r="18709"/>
          <a:stretch/>
        </p:blipFill>
        <p:spPr bwMode="auto">
          <a:xfrm>
            <a:off x="568712" y="3534936"/>
            <a:ext cx="2631688" cy="3323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Résultat de recherche d'images pour &quot;chute des feuilles vigne&quot;"/>
          <p:cNvPicPr>
            <a:picLocks noChangeAspect="1" noChangeArrowheads="1"/>
          </p:cNvPicPr>
          <p:nvPr/>
        </p:nvPicPr>
        <p:blipFill rotWithShape="1">
          <a:blip r:embed="rId8">
            <a:extLst>
              <a:ext uri="{28A0092B-C50C-407E-A947-70E740481C1C}">
                <a14:useLocalDpi xmlns:a14="http://schemas.microsoft.com/office/drawing/2010/main" val="0"/>
              </a:ext>
            </a:extLst>
          </a:blip>
          <a:srcRect l="5007" t="18861"/>
          <a:stretch/>
        </p:blipFill>
        <p:spPr bwMode="auto">
          <a:xfrm>
            <a:off x="3836020" y="3709257"/>
            <a:ext cx="3021980" cy="31487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Résultat de recherche d'images pour &quot;repos végétatif vigne&quot;"/>
          <p:cNvPicPr>
            <a:picLocks noChangeAspect="1" noChangeArrowheads="1"/>
          </p:cNvPicPr>
          <p:nvPr/>
        </p:nvPicPr>
        <p:blipFill rotWithShape="1">
          <a:blip r:embed="rId9">
            <a:extLst>
              <a:ext uri="{28A0092B-C50C-407E-A947-70E740481C1C}">
                <a14:useLocalDpi xmlns:a14="http://schemas.microsoft.com/office/drawing/2010/main" val="0"/>
              </a:ext>
            </a:extLst>
          </a:blip>
          <a:srcRect l="12378" t="17439" r="17927" b="5732"/>
          <a:stretch/>
        </p:blipFill>
        <p:spPr bwMode="auto">
          <a:xfrm>
            <a:off x="7382108" y="4110587"/>
            <a:ext cx="3445726" cy="27474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989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18</a:t>
            </a:fld>
            <a:endParaRPr lang="fr-FR"/>
          </a:p>
        </p:txBody>
      </p:sp>
      <p:sp>
        <p:nvSpPr>
          <p:cNvPr id="5" name="ZoneTexte 4"/>
          <p:cNvSpPr txBox="1"/>
          <p:nvPr/>
        </p:nvSpPr>
        <p:spPr>
          <a:xfrm>
            <a:off x="1192008" y="0"/>
            <a:ext cx="9807984" cy="769441"/>
          </a:xfrm>
          <a:prstGeom prst="rect">
            <a:avLst/>
          </a:prstGeom>
          <a:noFill/>
        </p:spPr>
        <p:txBody>
          <a:bodyPr wrap="square" rtlCol="0">
            <a:spAutoFit/>
          </a:bodyPr>
          <a:lstStyle/>
          <a:p>
            <a:r>
              <a:rPr lang="fr-FR" sz="4400" dirty="0"/>
              <a:t>Cycle végétatif et </a:t>
            </a:r>
            <a:r>
              <a:rPr lang="fr-FR" sz="4400" dirty="0">
                <a:solidFill>
                  <a:srgbClr val="FF0000"/>
                </a:solidFill>
              </a:rPr>
              <a:t>reproducteur</a:t>
            </a:r>
            <a:r>
              <a:rPr lang="fr-FR" sz="4400" dirty="0"/>
              <a:t> de la vigne</a:t>
            </a:r>
          </a:p>
        </p:txBody>
      </p:sp>
      <p:pic>
        <p:nvPicPr>
          <p:cNvPr id="6" name="Image 5"/>
          <p:cNvPicPr>
            <a:picLocks noChangeAspect="1"/>
          </p:cNvPicPr>
          <p:nvPr/>
        </p:nvPicPr>
        <p:blipFill>
          <a:blip r:embed="rId2"/>
          <a:stretch>
            <a:fillRect/>
          </a:stretch>
        </p:blipFill>
        <p:spPr>
          <a:xfrm>
            <a:off x="1" y="2"/>
            <a:ext cx="1304691" cy="869794"/>
          </a:xfrm>
          <a:prstGeom prst="rect">
            <a:avLst/>
          </a:prstGeom>
        </p:spPr>
      </p:pic>
      <p:pic>
        <p:nvPicPr>
          <p:cNvPr id="7" name="Image 6"/>
          <p:cNvPicPr>
            <a:picLocks noChangeAspect="1"/>
          </p:cNvPicPr>
          <p:nvPr/>
        </p:nvPicPr>
        <p:blipFill>
          <a:blip r:embed="rId3"/>
          <a:stretch>
            <a:fillRect/>
          </a:stretch>
        </p:blipFill>
        <p:spPr>
          <a:xfrm>
            <a:off x="10872439" y="1"/>
            <a:ext cx="1319561" cy="903720"/>
          </a:xfrm>
          <a:prstGeom prst="rect">
            <a:avLst/>
          </a:prstGeom>
        </p:spPr>
      </p:pic>
      <p:pic>
        <p:nvPicPr>
          <p:cNvPr id="8" name="Image 7"/>
          <p:cNvPicPr>
            <a:picLocks noChangeAspect="1"/>
          </p:cNvPicPr>
          <p:nvPr/>
        </p:nvPicPr>
        <p:blipFill rotWithShape="1">
          <a:blip r:embed="rId4"/>
          <a:srcRect l="15733" t="25691" r="14938" b="23577"/>
          <a:stretch/>
        </p:blipFill>
        <p:spPr>
          <a:xfrm>
            <a:off x="0" y="1616928"/>
            <a:ext cx="7582829" cy="3114376"/>
          </a:xfrm>
          <a:prstGeom prst="rect">
            <a:avLst/>
          </a:prstGeom>
        </p:spPr>
      </p:pic>
      <p:sp>
        <p:nvSpPr>
          <p:cNvPr id="9" name="ZoneTexte 8"/>
          <p:cNvSpPr txBox="1"/>
          <p:nvPr/>
        </p:nvSpPr>
        <p:spPr>
          <a:xfrm>
            <a:off x="1" y="4759767"/>
            <a:ext cx="7359804" cy="1877437"/>
          </a:xfrm>
          <a:prstGeom prst="rect">
            <a:avLst/>
          </a:prstGeom>
          <a:noFill/>
        </p:spPr>
        <p:txBody>
          <a:bodyPr wrap="square" rtlCol="0">
            <a:spAutoFit/>
          </a:bodyPr>
          <a:lstStyle/>
          <a:p>
            <a:pPr algn="just"/>
            <a:endParaRPr lang="fr-FR" sz="1600" dirty="0"/>
          </a:p>
          <a:p>
            <a:pPr algn="just"/>
            <a:r>
              <a:rPr lang="fr-FR" sz="2000" b="1" dirty="0"/>
              <a:t>Les accidents pouvant intervenir pendant la floraison :</a:t>
            </a:r>
          </a:p>
          <a:p>
            <a:pPr algn="just"/>
            <a:endParaRPr lang="fr-FR" sz="2000" b="1" dirty="0"/>
          </a:p>
          <a:p>
            <a:pPr algn="just"/>
            <a:r>
              <a:rPr lang="fr-FR" sz="2000" b="1" dirty="0"/>
              <a:t>La coulure : </a:t>
            </a:r>
            <a:r>
              <a:rPr lang="fr-FR" sz="2000" dirty="0"/>
              <a:t>chute des baies (maladies, carences, problème alimentaire)</a:t>
            </a:r>
          </a:p>
          <a:p>
            <a:pPr algn="just"/>
            <a:r>
              <a:rPr lang="fr-FR" sz="2000" b="1" dirty="0"/>
              <a:t>Le millerandage : </a:t>
            </a:r>
            <a:r>
              <a:rPr lang="fr-FR" sz="2000" dirty="0"/>
              <a:t>petites baies</a:t>
            </a:r>
          </a:p>
        </p:txBody>
      </p:sp>
      <p:sp>
        <p:nvSpPr>
          <p:cNvPr id="10" name="ZoneTexte 9"/>
          <p:cNvSpPr txBox="1"/>
          <p:nvPr/>
        </p:nvSpPr>
        <p:spPr>
          <a:xfrm>
            <a:off x="7527073" y="979468"/>
            <a:ext cx="4664927" cy="5878532"/>
          </a:xfrm>
          <a:prstGeom prst="rect">
            <a:avLst/>
          </a:prstGeom>
          <a:noFill/>
        </p:spPr>
        <p:txBody>
          <a:bodyPr wrap="square" rtlCol="0">
            <a:spAutoFit/>
          </a:bodyPr>
          <a:lstStyle/>
          <a:p>
            <a:pPr algn="just"/>
            <a:r>
              <a:rPr lang="fr-FR" b="1" dirty="0"/>
              <a:t>Floraison : </a:t>
            </a:r>
            <a:r>
              <a:rPr lang="fr-FR" dirty="0"/>
              <a:t>chute capuchons floraux / pollinisation / fécondation. Eléments pouvant conduire à la malformation des grains :</a:t>
            </a:r>
          </a:p>
          <a:p>
            <a:pPr marL="285750" indent="-285750" algn="just">
              <a:buFont typeface="Arial" panose="020B0604020202020204" pitchFamily="34" charset="0"/>
              <a:buChar char="•"/>
            </a:pPr>
            <a:r>
              <a:rPr lang="fr-FR" dirty="0"/>
              <a:t>Excès de pluie </a:t>
            </a:r>
          </a:p>
          <a:p>
            <a:pPr marL="285750" indent="-285750" algn="just">
              <a:buFont typeface="Arial" panose="020B0604020202020204" pitchFamily="34" charset="0"/>
              <a:buChar char="•"/>
            </a:pPr>
            <a:r>
              <a:rPr lang="fr-FR" dirty="0"/>
              <a:t>Froid empêche éjection capuchons floraux </a:t>
            </a:r>
          </a:p>
          <a:p>
            <a:pPr marL="285750" indent="-285750" algn="just">
              <a:buFont typeface="Arial" panose="020B0604020202020204" pitchFamily="34" charset="0"/>
              <a:buChar char="•"/>
            </a:pPr>
            <a:r>
              <a:rPr lang="fr-FR" dirty="0"/>
              <a:t>Sécheresse dessèche stigmates</a:t>
            </a:r>
          </a:p>
          <a:p>
            <a:pPr marL="285750" indent="-285750" algn="just">
              <a:buFont typeface="Arial" panose="020B0604020202020204" pitchFamily="34" charset="0"/>
              <a:buChar char="•"/>
            </a:pPr>
            <a:r>
              <a:rPr lang="fr-FR" dirty="0"/>
              <a:t>Vent en excès disperse le pollen</a:t>
            </a:r>
          </a:p>
          <a:p>
            <a:pPr algn="just"/>
            <a:endParaRPr lang="fr-FR" dirty="0"/>
          </a:p>
          <a:p>
            <a:pPr algn="just"/>
            <a:r>
              <a:rPr lang="fr-FR" b="1" dirty="0"/>
              <a:t>La nouaison </a:t>
            </a:r>
            <a:r>
              <a:rPr lang="fr-FR" dirty="0"/>
              <a:t>: 10 à 15 jours après floraison. Œuf </a:t>
            </a:r>
            <a:r>
              <a:rPr lang="fr-FR" dirty="0">
                <a:sym typeface="Wingdings" panose="05000000000000000000" pitchFamily="2" charset="2"/>
              </a:rPr>
              <a:t> pépin et ovaire  fruit. </a:t>
            </a:r>
          </a:p>
          <a:p>
            <a:pPr algn="just"/>
            <a:endParaRPr lang="fr-FR" b="1" dirty="0"/>
          </a:p>
          <a:p>
            <a:pPr algn="just"/>
            <a:r>
              <a:rPr lang="fr-FR" b="1" dirty="0"/>
              <a:t>Véraison : </a:t>
            </a:r>
            <a:r>
              <a:rPr lang="fr-FR" dirty="0"/>
              <a:t>augmentation de sucre, diminution d'acide dans la baie. Augmentation de tanins, matières colorantes et aromatiques. La baie devient plus sensible aux agents extérieurs (parasites, climat). </a:t>
            </a:r>
          </a:p>
          <a:p>
            <a:pPr algn="just"/>
            <a:endParaRPr lang="fr-FR" dirty="0"/>
          </a:p>
          <a:p>
            <a:pPr algn="just"/>
            <a:r>
              <a:rPr lang="fr-FR" b="1" dirty="0"/>
              <a:t>Maturation des grains : </a:t>
            </a:r>
            <a:r>
              <a:rPr lang="fr-FR" dirty="0"/>
              <a:t>accumulation des sucres, diminution des acides : par l’alimentation en eau et T°C estivales</a:t>
            </a:r>
          </a:p>
          <a:p>
            <a:pPr algn="just"/>
            <a:endParaRPr lang="fr-FR" sz="1600" dirty="0"/>
          </a:p>
        </p:txBody>
      </p:sp>
      <p:sp>
        <p:nvSpPr>
          <p:cNvPr id="11" name="ZoneTexte 10"/>
          <p:cNvSpPr txBox="1"/>
          <p:nvPr/>
        </p:nvSpPr>
        <p:spPr>
          <a:xfrm>
            <a:off x="2196789" y="1115122"/>
            <a:ext cx="4267200" cy="338554"/>
          </a:xfrm>
          <a:prstGeom prst="rect">
            <a:avLst/>
          </a:prstGeom>
          <a:noFill/>
        </p:spPr>
        <p:txBody>
          <a:bodyPr wrap="square" rtlCol="0">
            <a:spAutoFit/>
          </a:bodyPr>
          <a:lstStyle/>
          <a:p>
            <a:r>
              <a:rPr lang="fr-FR" sz="1600" dirty="0"/>
              <a:t>Cycle végétatif et reproducteur de la vigne</a:t>
            </a:r>
          </a:p>
        </p:txBody>
      </p:sp>
    </p:spTree>
    <p:extLst>
      <p:ext uri="{BB962C8B-B14F-4D97-AF65-F5344CB8AC3E}">
        <p14:creationId xmlns:p14="http://schemas.microsoft.com/office/powerpoint/2010/main" val="4086957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19</a:t>
            </a:fld>
            <a:endParaRPr lang="fr-FR"/>
          </a:p>
        </p:txBody>
      </p:sp>
      <p:pic>
        <p:nvPicPr>
          <p:cNvPr id="5" name="Image 4"/>
          <p:cNvPicPr>
            <a:picLocks noChangeAspect="1"/>
          </p:cNvPicPr>
          <p:nvPr/>
        </p:nvPicPr>
        <p:blipFill>
          <a:blip r:embed="rId2"/>
          <a:stretch>
            <a:fillRect/>
          </a:stretch>
        </p:blipFill>
        <p:spPr>
          <a:xfrm>
            <a:off x="1" y="2"/>
            <a:ext cx="1304691" cy="869794"/>
          </a:xfrm>
          <a:prstGeom prst="rect">
            <a:avLst/>
          </a:prstGeom>
        </p:spPr>
      </p:pic>
      <p:pic>
        <p:nvPicPr>
          <p:cNvPr id="6" name="Image 5"/>
          <p:cNvPicPr>
            <a:picLocks noChangeAspect="1"/>
          </p:cNvPicPr>
          <p:nvPr/>
        </p:nvPicPr>
        <p:blipFill>
          <a:blip r:embed="rId3"/>
          <a:stretch>
            <a:fillRect/>
          </a:stretch>
        </p:blipFill>
        <p:spPr>
          <a:xfrm>
            <a:off x="10872439" y="1"/>
            <a:ext cx="1319561" cy="903720"/>
          </a:xfrm>
          <a:prstGeom prst="rect">
            <a:avLst/>
          </a:prstGeom>
        </p:spPr>
      </p:pic>
      <p:sp>
        <p:nvSpPr>
          <p:cNvPr id="7" name="ZoneTexte 6"/>
          <p:cNvSpPr txBox="1"/>
          <p:nvPr/>
        </p:nvSpPr>
        <p:spPr>
          <a:xfrm>
            <a:off x="1192008" y="0"/>
            <a:ext cx="9807984" cy="769441"/>
          </a:xfrm>
          <a:prstGeom prst="rect">
            <a:avLst/>
          </a:prstGeom>
          <a:noFill/>
        </p:spPr>
        <p:txBody>
          <a:bodyPr wrap="square" rtlCol="0">
            <a:spAutoFit/>
          </a:bodyPr>
          <a:lstStyle/>
          <a:p>
            <a:r>
              <a:rPr lang="fr-FR" sz="4400" dirty="0"/>
              <a:t>Cycle végétatif et </a:t>
            </a:r>
            <a:r>
              <a:rPr lang="fr-FR" sz="4400" dirty="0">
                <a:solidFill>
                  <a:srgbClr val="FF0000"/>
                </a:solidFill>
              </a:rPr>
              <a:t>reproducteur</a:t>
            </a:r>
            <a:r>
              <a:rPr lang="fr-FR" sz="4400" dirty="0"/>
              <a:t> de la vigne</a:t>
            </a:r>
          </a:p>
        </p:txBody>
      </p:sp>
      <p:pic>
        <p:nvPicPr>
          <p:cNvPr id="2050" name="Picture 2" descr="Résultat de recherche d'images pour &quot;floraison vigne&quot;"/>
          <p:cNvPicPr>
            <a:picLocks noChangeAspect="1" noChangeArrowheads="1"/>
          </p:cNvPicPr>
          <p:nvPr/>
        </p:nvPicPr>
        <p:blipFill rotWithShape="1">
          <a:blip r:embed="rId4">
            <a:extLst>
              <a:ext uri="{28A0092B-C50C-407E-A947-70E740481C1C}">
                <a14:useLocalDpi xmlns:a14="http://schemas.microsoft.com/office/drawing/2010/main" val="0"/>
              </a:ext>
            </a:extLst>
          </a:blip>
          <a:srcRect l="3319" t="7709" b="6572"/>
          <a:stretch/>
        </p:blipFill>
        <p:spPr bwMode="auto">
          <a:xfrm>
            <a:off x="1" y="825190"/>
            <a:ext cx="5319132" cy="27376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pollinis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248" y="2267811"/>
            <a:ext cx="2298439" cy="12947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ésultat de recherche d'images pour &quot;pollinisation vigne&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8437" y="829822"/>
            <a:ext cx="3894892" cy="27788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8" name="Picture 10" descr="Résultat de recherche d'images pour &quot;nouaison vigne&quot;"/>
          <p:cNvPicPr>
            <a:picLocks noChangeAspect="1" noChangeArrowheads="1"/>
          </p:cNvPicPr>
          <p:nvPr/>
        </p:nvPicPr>
        <p:blipFill rotWithShape="1">
          <a:blip r:embed="rId7">
            <a:extLst>
              <a:ext uri="{28A0092B-C50C-407E-A947-70E740481C1C}">
                <a14:useLocalDpi xmlns:a14="http://schemas.microsoft.com/office/drawing/2010/main" val="0"/>
              </a:ext>
            </a:extLst>
          </a:blip>
          <a:srcRect l="10634" t="13024" r="10811" b="16927"/>
          <a:stretch/>
        </p:blipFill>
        <p:spPr bwMode="auto">
          <a:xfrm>
            <a:off x="9130760" y="825193"/>
            <a:ext cx="3061240" cy="27878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0" name="Picture 12" descr="Résultat de recherche d'images pour &quot;véraison et maturation vigne&quot;"/>
          <p:cNvPicPr>
            <a:picLocks noChangeAspect="1" noChangeArrowheads="1"/>
          </p:cNvPicPr>
          <p:nvPr/>
        </p:nvPicPr>
        <p:blipFill rotWithShape="1">
          <a:blip r:embed="rId8">
            <a:extLst>
              <a:ext uri="{28A0092B-C50C-407E-A947-70E740481C1C}">
                <a14:useLocalDpi xmlns:a14="http://schemas.microsoft.com/office/drawing/2010/main" val="0"/>
              </a:ext>
            </a:extLst>
          </a:blip>
          <a:srcRect l="20125" t="7968" r="23680" b="17399"/>
          <a:stretch/>
        </p:blipFill>
        <p:spPr bwMode="auto">
          <a:xfrm>
            <a:off x="1" y="3552360"/>
            <a:ext cx="3111190" cy="3305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2" name="Picture 14" descr="Résultat de recherche d'images pour &quot;coulure de la vigne&quot;"/>
          <p:cNvPicPr>
            <a:picLocks noChangeAspect="1" noChangeArrowheads="1"/>
          </p:cNvPicPr>
          <p:nvPr/>
        </p:nvPicPr>
        <p:blipFill rotWithShape="1">
          <a:blip r:embed="rId9">
            <a:extLst>
              <a:ext uri="{28A0092B-C50C-407E-A947-70E740481C1C}">
                <a14:useLocalDpi xmlns:a14="http://schemas.microsoft.com/office/drawing/2010/main" val="0"/>
              </a:ext>
            </a:extLst>
          </a:blip>
          <a:srcRect l="22097" t="11660" r="9268" b="14780"/>
          <a:stretch/>
        </p:blipFill>
        <p:spPr bwMode="auto">
          <a:xfrm>
            <a:off x="4256050" y="3610126"/>
            <a:ext cx="4040458" cy="32478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64" name="Picture 16" descr="Résultat de recherche d'images pour &quot;millerandage de la vigne&quot;"/>
          <p:cNvPicPr>
            <a:picLocks noChangeAspect="1" noChangeArrowheads="1"/>
          </p:cNvPicPr>
          <p:nvPr/>
        </p:nvPicPr>
        <p:blipFill rotWithShape="1">
          <a:blip r:embed="rId10">
            <a:extLst>
              <a:ext uri="{28A0092B-C50C-407E-A947-70E740481C1C}">
                <a14:useLocalDpi xmlns:a14="http://schemas.microsoft.com/office/drawing/2010/main" val="0"/>
              </a:ext>
            </a:extLst>
          </a:blip>
          <a:srcRect l="9606" t="20830" r="5597" b="14586"/>
          <a:stretch/>
        </p:blipFill>
        <p:spPr bwMode="auto">
          <a:xfrm>
            <a:off x="8300224" y="3612995"/>
            <a:ext cx="2798957" cy="3245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03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7" name="Rectangle 1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9190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5449"/>
          <a:stretch/>
        </p:blipFill>
        <p:spPr>
          <a:xfrm>
            <a:off x="7967754" y="640080"/>
            <a:ext cx="3582642" cy="3291840"/>
          </a:xfrm>
          <a:prstGeom prst="rect">
            <a:avLst/>
          </a:prstGeom>
        </p:spPr>
      </p:pic>
      <p:pic>
        <p:nvPicPr>
          <p:cNvPr id="6" name="Image 5"/>
          <p:cNvPicPr>
            <a:picLocks noChangeAspect="1"/>
          </p:cNvPicPr>
          <p:nvPr/>
        </p:nvPicPr>
        <p:blipFill rotWithShape="1">
          <a:blip r:embed="rId3"/>
          <a:srcRect l="12749" r="14695"/>
          <a:stretch/>
        </p:blipFill>
        <p:spPr>
          <a:xfrm>
            <a:off x="641604" y="640080"/>
            <a:ext cx="3582641" cy="3291840"/>
          </a:xfrm>
          <a:prstGeom prst="rect">
            <a:avLst/>
          </a:prstGeom>
        </p:spPr>
      </p:pic>
      <p:pic>
        <p:nvPicPr>
          <p:cNvPr id="8" name="Image 7"/>
          <p:cNvPicPr>
            <a:picLocks noChangeAspect="1"/>
          </p:cNvPicPr>
          <p:nvPr/>
        </p:nvPicPr>
        <p:blipFill rotWithShape="1">
          <a:blip r:embed="rId4"/>
          <a:srcRect t="17065" r="3" b="18721"/>
          <a:stretch/>
        </p:blipFill>
        <p:spPr>
          <a:xfrm>
            <a:off x="4385113" y="640080"/>
            <a:ext cx="3421774" cy="3291840"/>
          </a:xfrm>
          <a:prstGeom prst="rect">
            <a:avLst/>
          </a:prstGeom>
        </p:spPr>
      </p:pic>
      <p:sp>
        <p:nvSpPr>
          <p:cNvPr id="4" name="Espace réservé du numéro de diapositive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43DBD130-DEBD-4C16-9286-1C5CF95B1908}" type="slidenum">
              <a:rPr lang="en-US" smtClean="0"/>
              <a:pPr/>
              <a:t>2</a:t>
            </a:fld>
            <a:endParaRPr lang="en-US"/>
          </a:p>
        </p:txBody>
      </p:sp>
      <p:sp>
        <p:nvSpPr>
          <p:cNvPr id="5" name="ZoneTexte 4"/>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pPr>
            <a:r>
              <a:rPr lang="en-US" sz="6000" b="1" kern="1200">
                <a:solidFill>
                  <a:schemeClr val="tx1"/>
                </a:solidFill>
                <a:latin typeface="+mj-lt"/>
                <a:ea typeface="+mj-ea"/>
                <a:cs typeface="+mj-cs"/>
              </a:rPr>
              <a:t>Historique</a:t>
            </a:r>
            <a:r>
              <a:rPr lang="en-US" sz="6000" b="1" kern="1200" dirty="0">
                <a:solidFill>
                  <a:schemeClr val="tx1"/>
                </a:solidFill>
                <a:latin typeface="+mj-lt"/>
                <a:ea typeface="+mj-ea"/>
                <a:cs typeface="+mj-cs"/>
              </a:rPr>
              <a:t> de </a:t>
            </a:r>
            <a:r>
              <a:rPr lang="en-US" sz="6000" b="1" kern="1200">
                <a:solidFill>
                  <a:schemeClr val="tx1"/>
                </a:solidFill>
                <a:latin typeface="+mj-lt"/>
                <a:ea typeface="+mj-ea"/>
                <a:cs typeface="+mj-cs"/>
              </a:rPr>
              <a:t>l’espèce</a:t>
            </a:r>
            <a:endParaRPr lang="en-US" sz="6000" b="1" kern="1200" dirty="0">
              <a:solidFill>
                <a:schemeClr val="tx1"/>
              </a:solidFill>
              <a:latin typeface="+mj-lt"/>
              <a:ea typeface="+mj-ea"/>
              <a:cs typeface="+mj-cs"/>
            </a:endParaRPr>
          </a:p>
        </p:txBody>
      </p:sp>
    </p:spTree>
    <p:extLst>
      <p:ext uri="{BB962C8B-B14F-4D97-AF65-F5344CB8AC3E}">
        <p14:creationId xmlns:p14="http://schemas.microsoft.com/office/powerpoint/2010/main" val="2803687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9190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5449"/>
          <a:stretch/>
        </p:blipFill>
        <p:spPr>
          <a:xfrm>
            <a:off x="7967754" y="640080"/>
            <a:ext cx="3582642" cy="3291840"/>
          </a:xfrm>
          <a:prstGeom prst="rect">
            <a:avLst/>
          </a:prstGeom>
        </p:spPr>
      </p:pic>
      <p:pic>
        <p:nvPicPr>
          <p:cNvPr id="6" name="Image 5"/>
          <p:cNvPicPr>
            <a:picLocks noChangeAspect="1"/>
          </p:cNvPicPr>
          <p:nvPr/>
        </p:nvPicPr>
        <p:blipFill rotWithShape="1">
          <a:blip r:embed="rId3"/>
          <a:srcRect l="12749" r="14695"/>
          <a:stretch/>
        </p:blipFill>
        <p:spPr>
          <a:xfrm>
            <a:off x="641604" y="640080"/>
            <a:ext cx="3582641" cy="3291840"/>
          </a:xfrm>
          <a:prstGeom prst="rect">
            <a:avLst/>
          </a:prstGeom>
        </p:spPr>
      </p:pic>
      <p:pic>
        <p:nvPicPr>
          <p:cNvPr id="8" name="Image 7"/>
          <p:cNvPicPr>
            <a:picLocks noChangeAspect="1"/>
          </p:cNvPicPr>
          <p:nvPr/>
        </p:nvPicPr>
        <p:blipFill rotWithShape="1">
          <a:blip r:embed="rId4"/>
          <a:srcRect t="17065" r="3" b="18721"/>
          <a:stretch/>
        </p:blipFill>
        <p:spPr>
          <a:xfrm>
            <a:off x="4385113" y="640080"/>
            <a:ext cx="3421774" cy="3291840"/>
          </a:xfrm>
          <a:prstGeom prst="rect">
            <a:avLst/>
          </a:prstGeom>
        </p:spPr>
      </p:pic>
      <p:sp>
        <p:nvSpPr>
          <p:cNvPr id="4" name="Espace réservé du numéro de diapositive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43DBD130-DEBD-4C16-9286-1C5CF95B1908}" type="slidenum">
              <a:rPr lang="en-US" smtClean="0"/>
              <a:pPr/>
              <a:t>20</a:t>
            </a:fld>
            <a:endParaRPr lang="en-US"/>
          </a:p>
        </p:txBody>
      </p:sp>
      <p:sp>
        <p:nvSpPr>
          <p:cNvPr id="5" name="ZoneTexte 4"/>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pPr>
            <a:r>
              <a:rPr lang="en-US" sz="6000" b="1" dirty="0" err="1">
                <a:latin typeface="+mj-lt"/>
                <a:ea typeface="+mj-ea"/>
                <a:cs typeface="+mj-cs"/>
              </a:rPr>
              <a:t>Pratiques</a:t>
            </a:r>
            <a:r>
              <a:rPr lang="en-US" sz="6000" b="1" dirty="0">
                <a:latin typeface="+mj-lt"/>
                <a:ea typeface="+mj-ea"/>
                <a:cs typeface="+mj-cs"/>
              </a:rPr>
              <a:t> </a:t>
            </a:r>
            <a:r>
              <a:rPr lang="en-US" sz="6000" b="1" dirty="0" err="1">
                <a:latin typeface="+mj-lt"/>
                <a:ea typeface="+mj-ea"/>
                <a:cs typeface="+mj-cs"/>
              </a:rPr>
              <a:t>culturales</a:t>
            </a:r>
            <a:endParaRPr lang="en-US" sz="6000" b="1" kern="1200" dirty="0">
              <a:solidFill>
                <a:schemeClr val="tx1"/>
              </a:solidFill>
              <a:latin typeface="+mj-lt"/>
              <a:ea typeface="+mj-ea"/>
              <a:cs typeface="+mj-cs"/>
            </a:endParaRPr>
          </a:p>
        </p:txBody>
      </p:sp>
    </p:spTree>
    <p:extLst>
      <p:ext uri="{BB962C8B-B14F-4D97-AF65-F5344CB8AC3E}">
        <p14:creationId xmlns:p14="http://schemas.microsoft.com/office/powerpoint/2010/main" val="1775618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35099" y="0"/>
            <a:ext cx="2456901" cy="1682642"/>
          </a:xfrm>
          <a:prstGeom prst="rect">
            <a:avLst/>
          </a:prstGeom>
        </p:spPr>
      </p:pic>
      <p:sp>
        <p:nvSpPr>
          <p:cNvPr id="3" name="Espace réservé du contenu 2"/>
          <p:cNvSpPr>
            <a:spLocks noGrp="1"/>
          </p:cNvSpPr>
          <p:nvPr>
            <p:ph idx="1"/>
          </p:nvPr>
        </p:nvSpPr>
        <p:spPr>
          <a:xfrm>
            <a:off x="0" y="1304630"/>
            <a:ext cx="8835656" cy="5553370"/>
          </a:xfrm>
        </p:spPr>
        <p:txBody>
          <a:bodyPr>
            <a:normAutofit lnSpcReduction="10000"/>
          </a:bodyPr>
          <a:lstStyle/>
          <a:p>
            <a:pPr marL="0" indent="0" algn="just">
              <a:buNone/>
            </a:pPr>
            <a:r>
              <a:rPr lang="fr-FR" sz="3200" dirty="0"/>
              <a:t>Choix du cépage et les jeunes plants :</a:t>
            </a:r>
            <a:endParaRPr lang="fr-FR" sz="3000" dirty="0"/>
          </a:p>
          <a:p>
            <a:pPr algn="just">
              <a:buFont typeface="Courier New" panose="02070309020205020404" pitchFamily="49" charset="0"/>
              <a:buChar char="o"/>
            </a:pPr>
            <a:r>
              <a:rPr lang="fr-FR" sz="3000" dirty="0"/>
              <a:t>Règlementation et limitations administratives</a:t>
            </a:r>
          </a:p>
          <a:p>
            <a:pPr marL="0" indent="0" algn="just">
              <a:buNone/>
            </a:pPr>
            <a:r>
              <a:rPr lang="fr-FR" sz="3000" dirty="0"/>
              <a:t>	</a:t>
            </a:r>
            <a:r>
              <a:rPr lang="fr-FR" sz="2600" dirty="0"/>
              <a:t>Influence le choix du greffon et le porte-greffe (</a:t>
            </a:r>
            <a:r>
              <a:rPr lang="fr-FR" sz="2600" dirty="0" err="1"/>
              <a:t>AOCs</a:t>
            </a:r>
            <a:r>
              <a:rPr lang="fr-FR" sz="2600" dirty="0"/>
              <a:t>)</a:t>
            </a:r>
          </a:p>
          <a:p>
            <a:pPr marL="0" indent="0" algn="just">
              <a:buNone/>
            </a:pPr>
            <a:endParaRPr lang="fr-FR" sz="2600" dirty="0"/>
          </a:p>
          <a:p>
            <a:pPr algn="just">
              <a:buFont typeface="Courier New" panose="02070309020205020404" pitchFamily="49" charset="0"/>
              <a:buChar char="o"/>
            </a:pPr>
            <a:r>
              <a:rPr lang="fr-FR" sz="3000" dirty="0"/>
              <a:t>Critères économiques</a:t>
            </a:r>
          </a:p>
          <a:p>
            <a:pPr marL="0" indent="0" algn="just">
              <a:buNone/>
            </a:pPr>
            <a:r>
              <a:rPr lang="fr-FR" sz="3000" dirty="0"/>
              <a:t>	i</a:t>
            </a:r>
            <a:r>
              <a:rPr lang="fr-FR" dirty="0"/>
              <a:t>nfluence principalement le choix du greffon (productivité, qualité, terroir…)</a:t>
            </a:r>
          </a:p>
          <a:p>
            <a:pPr marL="0" indent="0" algn="just">
              <a:buNone/>
            </a:pPr>
            <a:endParaRPr lang="fr-FR" dirty="0"/>
          </a:p>
          <a:p>
            <a:pPr algn="just">
              <a:buFont typeface="Courier New" panose="02070309020205020404" pitchFamily="49" charset="0"/>
              <a:buChar char="o"/>
            </a:pPr>
            <a:r>
              <a:rPr lang="fr-FR" sz="3000" dirty="0"/>
              <a:t>Climat, caractéristiques du sol et résistance biologique</a:t>
            </a:r>
          </a:p>
          <a:p>
            <a:pPr marL="0" indent="0" algn="just">
              <a:buNone/>
            </a:pPr>
            <a:r>
              <a:rPr lang="fr-FR" sz="3000" dirty="0"/>
              <a:t>	</a:t>
            </a:r>
            <a:r>
              <a:rPr lang="fr-FR" dirty="0"/>
              <a:t>influence le choix du greffon et du porte greffe. Exemple : Phylloxera depuis le 19è siècle, la culture du cépage Syrah dans les zones à influence méditerranéenne</a:t>
            </a:r>
            <a:r>
              <a:rPr lang="fr-FR" sz="3000" dirty="0"/>
              <a:t>. </a:t>
            </a:r>
          </a:p>
        </p:txBody>
      </p:sp>
      <p:pic>
        <p:nvPicPr>
          <p:cNvPr id="5" name="Image 4"/>
          <p:cNvPicPr>
            <a:picLocks noChangeAspect="1"/>
          </p:cNvPicPr>
          <p:nvPr/>
        </p:nvPicPr>
        <p:blipFill>
          <a:blip r:embed="rId3"/>
          <a:stretch>
            <a:fillRect/>
          </a:stretch>
        </p:blipFill>
        <p:spPr>
          <a:xfrm>
            <a:off x="8868492" y="1967566"/>
            <a:ext cx="3323508" cy="3480452"/>
          </a:xfrm>
          <a:prstGeom prst="rect">
            <a:avLst/>
          </a:prstGeom>
        </p:spPr>
      </p:pic>
      <p:pic>
        <p:nvPicPr>
          <p:cNvPr id="6" name="Image 5"/>
          <p:cNvPicPr>
            <a:picLocks noChangeAspect="1"/>
          </p:cNvPicPr>
          <p:nvPr/>
        </p:nvPicPr>
        <p:blipFill>
          <a:blip r:embed="rId4"/>
          <a:stretch>
            <a:fillRect/>
          </a:stretch>
        </p:blipFill>
        <p:spPr>
          <a:xfrm>
            <a:off x="1" y="1"/>
            <a:ext cx="1927184" cy="1284789"/>
          </a:xfrm>
          <a:prstGeom prst="rect">
            <a:avLst/>
          </a:prstGeom>
        </p:spPr>
      </p:pic>
      <p:sp>
        <p:nvSpPr>
          <p:cNvPr id="8" name="Espace réservé du numéro de diapositive 7"/>
          <p:cNvSpPr>
            <a:spLocks noGrp="1"/>
          </p:cNvSpPr>
          <p:nvPr>
            <p:ph type="sldNum" sz="quarter" idx="12"/>
          </p:nvPr>
        </p:nvSpPr>
        <p:spPr/>
        <p:txBody>
          <a:bodyPr/>
          <a:lstStyle/>
          <a:p>
            <a:fld id="{43DBD130-DEBD-4C16-9286-1C5CF95B1908}" type="slidenum">
              <a:rPr lang="fr-FR" smtClean="0"/>
              <a:t>21</a:t>
            </a:fld>
            <a:endParaRPr lang="fr-FR"/>
          </a:p>
        </p:txBody>
      </p:sp>
      <p:sp>
        <p:nvSpPr>
          <p:cNvPr id="9" name="ZoneTexte 8"/>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2208137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342663"/>
            <a:ext cx="7081038" cy="5665807"/>
          </a:xfrm>
        </p:spPr>
        <p:txBody>
          <a:bodyPr>
            <a:normAutofit fontScale="92500" lnSpcReduction="20000"/>
          </a:bodyPr>
          <a:lstStyle/>
          <a:p>
            <a:pPr marL="0" indent="0" algn="just">
              <a:buNone/>
            </a:pPr>
            <a:r>
              <a:rPr lang="fr-FR" sz="3200" dirty="0"/>
              <a:t>Conduite des jeunes plants :</a:t>
            </a:r>
            <a:endParaRPr lang="fr-FR" sz="3000" dirty="0"/>
          </a:p>
          <a:p>
            <a:pPr algn="just">
              <a:buFont typeface="Courier New" panose="02070309020205020404" pitchFamily="49" charset="0"/>
              <a:buChar char="o"/>
            </a:pPr>
            <a:r>
              <a:rPr lang="fr-FR" sz="3000" dirty="0"/>
              <a:t>La greffe sur place n’est quasiment plus utilisée par les viticulteurs qui privilégient l’achat de plants greffés (structuration de la filière).</a:t>
            </a:r>
          </a:p>
          <a:p>
            <a:pPr algn="just"/>
            <a:endParaRPr lang="fr-FR" sz="3000" dirty="0"/>
          </a:p>
          <a:p>
            <a:pPr algn="just">
              <a:buFont typeface="Courier New" panose="02070309020205020404" pitchFamily="49" charset="0"/>
              <a:buChar char="o"/>
            </a:pPr>
            <a:r>
              <a:rPr lang="fr-FR" sz="3000" dirty="0"/>
              <a:t>Culture en plein air des jeunes plants. Maintien dans les godets de 1L </a:t>
            </a:r>
            <a:r>
              <a:rPr lang="fr-FR" sz="3000" dirty="0">
                <a:sym typeface="Wingdings" panose="05000000000000000000" pitchFamily="2" charset="2"/>
              </a:rPr>
              <a:t> </a:t>
            </a:r>
            <a:r>
              <a:rPr lang="fr-FR" sz="3000" dirty="0"/>
              <a:t>favorise le développement racinaire (porte-greffes). Les greffons sont prélevés sur les plants mères.</a:t>
            </a:r>
          </a:p>
          <a:p>
            <a:pPr marL="0" indent="0" algn="just">
              <a:buNone/>
            </a:pPr>
            <a:endParaRPr lang="fr-FR" sz="3000" dirty="0"/>
          </a:p>
          <a:p>
            <a:pPr algn="just">
              <a:buFont typeface="Courier New" panose="02070309020205020404" pitchFamily="49" charset="0"/>
              <a:buChar char="o"/>
            </a:pPr>
            <a:r>
              <a:rPr lang="fr-FR" sz="3000" dirty="0"/>
              <a:t>Les portes greffes et futurs greffons sont multipliés par bouturage ou par multiplication in vitro. </a:t>
            </a:r>
          </a:p>
          <a:p>
            <a:pPr marL="0" indent="0" algn="just">
              <a:buNone/>
            </a:pPr>
            <a:r>
              <a:rPr lang="fr-FR" sz="3000" dirty="0"/>
              <a:t>Greffe à N+2 soit : 8 – 15 mm Diamètre</a:t>
            </a:r>
          </a:p>
          <a:p>
            <a:endParaRPr lang="fr-FR" dirty="0"/>
          </a:p>
          <a:p>
            <a:endParaRPr lang="fr-FR" sz="2000" dirty="0"/>
          </a:p>
        </p:txBody>
      </p:sp>
      <p:pic>
        <p:nvPicPr>
          <p:cNvPr id="4" name="Image 3"/>
          <p:cNvPicPr>
            <a:picLocks noChangeAspect="1"/>
          </p:cNvPicPr>
          <p:nvPr/>
        </p:nvPicPr>
        <p:blipFill>
          <a:blip r:embed="rId2"/>
          <a:stretch>
            <a:fillRect/>
          </a:stretch>
        </p:blipFill>
        <p:spPr>
          <a:xfrm>
            <a:off x="9735099" y="0"/>
            <a:ext cx="2456901" cy="1682642"/>
          </a:xfrm>
          <a:prstGeom prst="rect">
            <a:avLst/>
          </a:prstGeom>
        </p:spPr>
      </p:pic>
      <p:pic>
        <p:nvPicPr>
          <p:cNvPr id="7" name="Image 6"/>
          <p:cNvPicPr>
            <a:picLocks noChangeAspect="1"/>
          </p:cNvPicPr>
          <p:nvPr/>
        </p:nvPicPr>
        <p:blipFill>
          <a:blip r:embed="rId3"/>
          <a:stretch>
            <a:fillRect/>
          </a:stretch>
        </p:blipFill>
        <p:spPr>
          <a:xfrm>
            <a:off x="9447687" y="3624997"/>
            <a:ext cx="2744313" cy="3233004"/>
          </a:xfrm>
          <a:prstGeom prst="rect">
            <a:avLst/>
          </a:prstGeom>
        </p:spPr>
      </p:pic>
      <p:pic>
        <p:nvPicPr>
          <p:cNvPr id="8" name="Image 7"/>
          <p:cNvPicPr>
            <a:picLocks noChangeAspect="1"/>
          </p:cNvPicPr>
          <p:nvPr/>
        </p:nvPicPr>
        <p:blipFill>
          <a:blip r:embed="rId4"/>
          <a:stretch>
            <a:fillRect/>
          </a:stretch>
        </p:blipFill>
        <p:spPr>
          <a:xfrm>
            <a:off x="7368662" y="3624996"/>
            <a:ext cx="1853589" cy="3233004"/>
          </a:xfrm>
          <a:prstGeom prst="rect">
            <a:avLst/>
          </a:prstGeom>
        </p:spPr>
      </p:pic>
      <p:pic>
        <p:nvPicPr>
          <p:cNvPr id="9" name="Image 8"/>
          <p:cNvPicPr>
            <a:picLocks noChangeAspect="1"/>
          </p:cNvPicPr>
          <p:nvPr/>
        </p:nvPicPr>
        <p:blipFill>
          <a:blip r:embed="rId5"/>
          <a:stretch>
            <a:fillRect/>
          </a:stretch>
        </p:blipFill>
        <p:spPr>
          <a:xfrm>
            <a:off x="7368662" y="1304124"/>
            <a:ext cx="3561608" cy="2185936"/>
          </a:xfrm>
          <a:prstGeom prst="rect">
            <a:avLst/>
          </a:prstGeom>
        </p:spPr>
      </p:pic>
      <p:pic>
        <p:nvPicPr>
          <p:cNvPr id="10" name="Image 9"/>
          <p:cNvPicPr>
            <a:picLocks noChangeAspect="1"/>
          </p:cNvPicPr>
          <p:nvPr/>
        </p:nvPicPr>
        <p:blipFill>
          <a:blip r:embed="rId6"/>
          <a:stretch>
            <a:fillRect/>
          </a:stretch>
        </p:blipFill>
        <p:spPr>
          <a:xfrm>
            <a:off x="1" y="1"/>
            <a:ext cx="1927184" cy="1284789"/>
          </a:xfrm>
          <a:prstGeom prst="rect">
            <a:avLst/>
          </a:prstGeom>
        </p:spPr>
      </p:pic>
      <p:sp>
        <p:nvSpPr>
          <p:cNvPr id="6" name="Espace réservé du numéro de diapositive 5"/>
          <p:cNvSpPr>
            <a:spLocks noGrp="1"/>
          </p:cNvSpPr>
          <p:nvPr>
            <p:ph type="sldNum" sz="quarter" idx="12"/>
          </p:nvPr>
        </p:nvSpPr>
        <p:spPr/>
        <p:txBody>
          <a:bodyPr/>
          <a:lstStyle/>
          <a:p>
            <a:fld id="{43DBD130-DEBD-4C16-9286-1C5CF95B1908}" type="slidenum">
              <a:rPr lang="fr-FR" smtClean="0"/>
              <a:t>22</a:t>
            </a:fld>
            <a:endParaRPr lang="fr-FR"/>
          </a:p>
        </p:txBody>
      </p:sp>
      <p:sp>
        <p:nvSpPr>
          <p:cNvPr id="11" name="ZoneTexte 10"/>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23835248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560363" y="0"/>
            <a:ext cx="11071274" cy="7057574"/>
          </a:xfrm>
          <a:prstGeom prst="rect">
            <a:avLst/>
          </a:prstGeom>
        </p:spPr>
      </p:pic>
      <p:sp>
        <p:nvSpPr>
          <p:cNvPr id="6" name="Espace réservé du numéro de diapositive 5"/>
          <p:cNvSpPr>
            <a:spLocks noGrp="1"/>
          </p:cNvSpPr>
          <p:nvPr>
            <p:ph type="sldNum" sz="quarter" idx="12"/>
          </p:nvPr>
        </p:nvSpPr>
        <p:spPr/>
        <p:txBody>
          <a:bodyPr/>
          <a:lstStyle/>
          <a:p>
            <a:fld id="{43DBD130-DEBD-4C16-9286-1C5CF95B1908}" type="slidenum">
              <a:rPr lang="fr-FR" smtClean="0"/>
              <a:t>23</a:t>
            </a:fld>
            <a:endParaRPr lang="fr-FR"/>
          </a:p>
        </p:txBody>
      </p:sp>
    </p:spTree>
    <p:extLst>
      <p:ext uri="{BB962C8B-B14F-4D97-AF65-F5344CB8AC3E}">
        <p14:creationId xmlns:p14="http://schemas.microsoft.com/office/powerpoint/2010/main" val="1946767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35099" y="0"/>
            <a:ext cx="2456901" cy="1682642"/>
          </a:xfrm>
          <a:prstGeom prst="rect">
            <a:avLst/>
          </a:prstGeom>
        </p:spPr>
      </p:pic>
      <p:sp>
        <p:nvSpPr>
          <p:cNvPr id="5" name="ZoneTexte 4"/>
          <p:cNvSpPr txBox="1"/>
          <p:nvPr/>
        </p:nvSpPr>
        <p:spPr>
          <a:xfrm>
            <a:off x="2582603" y="613739"/>
            <a:ext cx="7509251" cy="646331"/>
          </a:xfrm>
          <a:prstGeom prst="rect">
            <a:avLst/>
          </a:prstGeom>
          <a:noFill/>
        </p:spPr>
        <p:txBody>
          <a:bodyPr wrap="square" rtlCol="0">
            <a:spAutoFit/>
          </a:bodyPr>
          <a:lstStyle/>
          <a:p>
            <a:r>
              <a:rPr lang="fr-FR" sz="3600" dirty="0"/>
              <a:t>Travail à réaliser avant la plantation</a:t>
            </a:r>
          </a:p>
        </p:txBody>
      </p:sp>
      <p:sp>
        <p:nvSpPr>
          <p:cNvPr id="6" name="ZoneTexte 5"/>
          <p:cNvSpPr txBox="1"/>
          <p:nvPr/>
        </p:nvSpPr>
        <p:spPr>
          <a:xfrm>
            <a:off x="0" y="1186509"/>
            <a:ext cx="12192000" cy="2308324"/>
          </a:xfrm>
          <a:prstGeom prst="rect">
            <a:avLst/>
          </a:prstGeom>
          <a:noFill/>
        </p:spPr>
        <p:txBody>
          <a:bodyPr wrap="square" rtlCol="0">
            <a:spAutoFit/>
          </a:bodyPr>
          <a:lstStyle/>
          <a:p>
            <a:pPr marL="285750" indent="-285750" algn="just">
              <a:buFont typeface="Courier New" panose="02070309020205020404" pitchFamily="49" charset="0"/>
              <a:buChar char="o"/>
            </a:pPr>
            <a:r>
              <a:rPr lang="fr-FR" sz="2400" dirty="0"/>
              <a:t>Connaître les caractéristiques climatiques générales : choix du cépage</a:t>
            </a:r>
          </a:p>
          <a:p>
            <a:pPr marL="285750" indent="-285750" algn="just">
              <a:buFont typeface="Courier New" panose="02070309020205020404" pitchFamily="49" charset="0"/>
              <a:buChar char="o"/>
            </a:pPr>
            <a:r>
              <a:rPr lang="fr-FR" sz="2400" dirty="0"/>
              <a:t>Exposition de la parcelle : incidence sur les conditions de maturation</a:t>
            </a:r>
          </a:p>
          <a:p>
            <a:pPr marL="285750" indent="-285750" algn="just">
              <a:buFont typeface="Courier New" panose="02070309020205020404" pitchFamily="49" charset="0"/>
              <a:buChar char="o"/>
            </a:pPr>
            <a:r>
              <a:rPr lang="fr-FR" sz="2400" dirty="0"/>
              <a:t>Adapter travail du sol suivant le précédent cultural (ancienne culture, friche, verger)</a:t>
            </a:r>
          </a:p>
          <a:p>
            <a:pPr marL="285750" indent="-285750" algn="just">
              <a:buFont typeface="Courier New" panose="02070309020205020404" pitchFamily="49" charset="0"/>
              <a:buChar char="o"/>
            </a:pPr>
            <a:r>
              <a:rPr lang="fr-FR" sz="2400" dirty="0"/>
              <a:t>Observations en surface : homogénéité du sol, indication régime hydrique, pentes (orientation des rangs et emplacement des drains)</a:t>
            </a:r>
          </a:p>
          <a:p>
            <a:pPr marL="285750" indent="-285750" algn="just">
              <a:buFont typeface="Courier New" panose="02070309020205020404" pitchFamily="49" charset="0"/>
              <a:buChar char="o"/>
            </a:pPr>
            <a:r>
              <a:rPr lang="fr-FR" sz="2400" dirty="0"/>
              <a:t>Profil et analyse de sol : texture, structure, porosité, indice de battance, C/N, pH, CEC, RU</a:t>
            </a:r>
          </a:p>
        </p:txBody>
      </p:sp>
      <p:sp>
        <p:nvSpPr>
          <p:cNvPr id="7" name="ZoneTexte 6"/>
          <p:cNvSpPr txBox="1"/>
          <p:nvPr/>
        </p:nvSpPr>
        <p:spPr>
          <a:xfrm>
            <a:off x="0" y="3673885"/>
            <a:ext cx="3444949" cy="1015663"/>
          </a:xfrm>
          <a:prstGeom prst="rect">
            <a:avLst/>
          </a:prstGeom>
          <a:noFill/>
        </p:spPr>
        <p:txBody>
          <a:bodyPr wrap="square" rtlCol="0">
            <a:spAutoFit/>
          </a:bodyPr>
          <a:lstStyle/>
          <a:p>
            <a:r>
              <a:rPr lang="fr-FR" sz="2000" u="sng" dirty="0"/>
              <a:t>Arrachage </a:t>
            </a:r>
            <a:r>
              <a:rPr lang="fr-FR" sz="2000" dirty="0"/>
              <a:t>: dévitaliser souche, herbicides, désinfection, prévention des maladies</a:t>
            </a:r>
          </a:p>
        </p:txBody>
      </p:sp>
      <p:sp>
        <p:nvSpPr>
          <p:cNvPr id="8" name="ZoneTexte 7"/>
          <p:cNvSpPr txBox="1"/>
          <p:nvPr/>
        </p:nvSpPr>
        <p:spPr>
          <a:xfrm>
            <a:off x="4476306" y="3615070"/>
            <a:ext cx="3519377" cy="1015663"/>
          </a:xfrm>
          <a:prstGeom prst="rect">
            <a:avLst/>
          </a:prstGeom>
          <a:noFill/>
        </p:spPr>
        <p:txBody>
          <a:bodyPr wrap="square" rtlCol="0">
            <a:spAutoFit/>
          </a:bodyPr>
          <a:lstStyle/>
          <a:p>
            <a:r>
              <a:rPr lang="fr-FR" sz="2000" u="sng" dirty="0"/>
              <a:t>Labour sur 40-60 cm (défonçage) </a:t>
            </a:r>
            <a:r>
              <a:rPr lang="fr-FR" sz="2000" dirty="0"/>
              <a:t>: éliminer les racines, casser semelle labour</a:t>
            </a:r>
          </a:p>
        </p:txBody>
      </p:sp>
      <p:sp>
        <p:nvSpPr>
          <p:cNvPr id="9" name="ZoneTexte 8"/>
          <p:cNvSpPr txBox="1"/>
          <p:nvPr/>
        </p:nvSpPr>
        <p:spPr>
          <a:xfrm>
            <a:off x="8594652" y="3796375"/>
            <a:ext cx="3455582" cy="707886"/>
          </a:xfrm>
          <a:prstGeom prst="rect">
            <a:avLst/>
          </a:prstGeom>
          <a:noFill/>
        </p:spPr>
        <p:txBody>
          <a:bodyPr wrap="square" rtlCol="0">
            <a:spAutoFit/>
          </a:bodyPr>
          <a:lstStyle/>
          <a:p>
            <a:r>
              <a:rPr lang="fr-FR" sz="2000" u="sng" dirty="0"/>
              <a:t>Amendement </a:t>
            </a:r>
            <a:r>
              <a:rPr lang="fr-FR" sz="2000" dirty="0"/>
              <a:t>: Principalement P/K</a:t>
            </a:r>
          </a:p>
        </p:txBody>
      </p:sp>
      <p:pic>
        <p:nvPicPr>
          <p:cNvPr id="11" name="Image 10"/>
          <p:cNvPicPr>
            <a:picLocks noChangeAspect="1"/>
          </p:cNvPicPr>
          <p:nvPr/>
        </p:nvPicPr>
        <p:blipFill>
          <a:blip r:embed="rId3"/>
          <a:stretch>
            <a:fillRect/>
          </a:stretch>
        </p:blipFill>
        <p:spPr>
          <a:xfrm>
            <a:off x="4533014" y="4560702"/>
            <a:ext cx="3435213" cy="2297298"/>
          </a:xfrm>
          <a:prstGeom prst="rect">
            <a:avLst/>
          </a:prstGeom>
        </p:spPr>
      </p:pic>
      <p:pic>
        <p:nvPicPr>
          <p:cNvPr id="12" name="Image 11"/>
          <p:cNvPicPr>
            <a:picLocks noChangeAspect="1"/>
          </p:cNvPicPr>
          <p:nvPr/>
        </p:nvPicPr>
        <p:blipFill>
          <a:blip r:embed="rId4"/>
          <a:stretch>
            <a:fillRect/>
          </a:stretch>
        </p:blipFill>
        <p:spPr>
          <a:xfrm>
            <a:off x="159267" y="4632966"/>
            <a:ext cx="3521482" cy="2225034"/>
          </a:xfrm>
          <a:prstGeom prst="rect">
            <a:avLst/>
          </a:prstGeom>
        </p:spPr>
      </p:pic>
      <p:pic>
        <p:nvPicPr>
          <p:cNvPr id="2" name="Image 1"/>
          <p:cNvPicPr>
            <a:picLocks noChangeAspect="1"/>
          </p:cNvPicPr>
          <p:nvPr/>
        </p:nvPicPr>
        <p:blipFill>
          <a:blip r:embed="rId5"/>
          <a:stretch>
            <a:fillRect/>
          </a:stretch>
        </p:blipFill>
        <p:spPr>
          <a:xfrm>
            <a:off x="8681897" y="4559468"/>
            <a:ext cx="3008356" cy="2296829"/>
          </a:xfrm>
          <a:prstGeom prst="rect">
            <a:avLst/>
          </a:prstGeom>
        </p:spPr>
      </p:pic>
      <p:sp>
        <p:nvSpPr>
          <p:cNvPr id="3" name="Flèche : droite 2"/>
          <p:cNvSpPr/>
          <p:nvPr/>
        </p:nvSpPr>
        <p:spPr>
          <a:xfrm>
            <a:off x="3625702" y="3997842"/>
            <a:ext cx="627321" cy="32960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13" name="Flèche : droite 12"/>
          <p:cNvSpPr/>
          <p:nvPr/>
        </p:nvSpPr>
        <p:spPr>
          <a:xfrm>
            <a:off x="7712149" y="3990754"/>
            <a:ext cx="627321" cy="32960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pic>
        <p:nvPicPr>
          <p:cNvPr id="14" name="Image 13"/>
          <p:cNvPicPr>
            <a:picLocks noChangeAspect="1"/>
          </p:cNvPicPr>
          <p:nvPr/>
        </p:nvPicPr>
        <p:blipFill>
          <a:blip r:embed="rId6"/>
          <a:stretch>
            <a:fillRect/>
          </a:stretch>
        </p:blipFill>
        <p:spPr>
          <a:xfrm>
            <a:off x="1" y="1"/>
            <a:ext cx="1927184" cy="1284789"/>
          </a:xfrm>
          <a:prstGeom prst="rect">
            <a:avLst/>
          </a:prstGeom>
        </p:spPr>
      </p:pic>
      <p:sp>
        <p:nvSpPr>
          <p:cNvPr id="15" name="Espace réservé du numéro de diapositive 14"/>
          <p:cNvSpPr>
            <a:spLocks noGrp="1"/>
          </p:cNvSpPr>
          <p:nvPr>
            <p:ph type="sldNum" sz="quarter" idx="12"/>
          </p:nvPr>
        </p:nvSpPr>
        <p:spPr/>
        <p:txBody>
          <a:bodyPr/>
          <a:lstStyle/>
          <a:p>
            <a:fld id="{43DBD130-DEBD-4C16-9286-1C5CF95B1908}" type="slidenum">
              <a:rPr lang="fr-FR" smtClean="0"/>
              <a:t>24</a:t>
            </a:fld>
            <a:endParaRPr lang="fr-FR"/>
          </a:p>
        </p:txBody>
      </p:sp>
      <p:sp>
        <p:nvSpPr>
          <p:cNvPr id="16" name="ZoneTexte 15"/>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3192574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35099" y="0"/>
            <a:ext cx="2456901" cy="1682642"/>
          </a:xfrm>
          <a:prstGeom prst="rect">
            <a:avLst/>
          </a:prstGeom>
        </p:spPr>
      </p:pic>
      <p:sp>
        <p:nvSpPr>
          <p:cNvPr id="5" name="ZoneTexte 4"/>
          <p:cNvSpPr txBox="1"/>
          <p:nvPr/>
        </p:nvSpPr>
        <p:spPr>
          <a:xfrm>
            <a:off x="2620537" y="557561"/>
            <a:ext cx="7166344" cy="646331"/>
          </a:xfrm>
          <a:prstGeom prst="rect">
            <a:avLst/>
          </a:prstGeom>
          <a:noFill/>
        </p:spPr>
        <p:txBody>
          <a:bodyPr wrap="square" rtlCol="0">
            <a:spAutoFit/>
          </a:bodyPr>
          <a:lstStyle/>
          <a:p>
            <a:r>
              <a:rPr lang="fr-FR" sz="3600" dirty="0"/>
              <a:t>Travail du sol : outils utilisés</a:t>
            </a:r>
          </a:p>
        </p:txBody>
      </p:sp>
      <p:pic>
        <p:nvPicPr>
          <p:cNvPr id="8" name="Image 7"/>
          <p:cNvPicPr>
            <a:picLocks noChangeAspect="1"/>
          </p:cNvPicPr>
          <p:nvPr/>
        </p:nvPicPr>
        <p:blipFill>
          <a:blip r:embed="rId3"/>
          <a:stretch>
            <a:fillRect/>
          </a:stretch>
        </p:blipFill>
        <p:spPr>
          <a:xfrm>
            <a:off x="1580565" y="1173771"/>
            <a:ext cx="3801747" cy="2854235"/>
          </a:xfrm>
          <a:prstGeom prst="rect">
            <a:avLst/>
          </a:prstGeom>
        </p:spPr>
      </p:pic>
      <p:sp>
        <p:nvSpPr>
          <p:cNvPr id="9" name="ZoneTexte 8"/>
          <p:cNvSpPr txBox="1"/>
          <p:nvPr/>
        </p:nvSpPr>
        <p:spPr>
          <a:xfrm>
            <a:off x="1516471" y="3925478"/>
            <a:ext cx="3806456" cy="523220"/>
          </a:xfrm>
          <a:prstGeom prst="rect">
            <a:avLst/>
          </a:prstGeom>
          <a:noFill/>
        </p:spPr>
        <p:txBody>
          <a:bodyPr wrap="square" rtlCol="0">
            <a:spAutoFit/>
          </a:bodyPr>
          <a:lstStyle/>
          <a:p>
            <a:r>
              <a:rPr lang="fr-FR" sz="2800" dirty="0"/>
              <a:t>Tracteur interligne</a:t>
            </a:r>
          </a:p>
        </p:txBody>
      </p:sp>
      <p:pic>
        <p:nvPicPr>
          <p:cNvPr id="10" name="Image 9"/>
          <p:cNvPicPr>
            <a:picLocks noChangeAspect="1"/>
          </p:cNvPicPr>
          <p:nvPr/>
        </p:nvPicPr>
        <p:blipFill>
          <a:blip r:embed="rId4"/>
          <a:stretch>
            <a:fillRect/>
          </a:stretch>
        </p:blipFill>
        <p:spPr>
          <a:xfrm>
            <a:off x="5962185" y="1106233"/>
            <a:ext cx="3481675" cy="2767064"/>
          </a:xfrm>
          <a:prstGeom prst="rect">
            <a:avLst/>
          </a:prstGeom>
        </p:spPr>
      </p:pic>
      <p:sp>
        <p:nvSpPr>
          <p:cNvPr id="11" name="ZoneTexte 10"/>
          <p:cNvSpPr txBox="1"/>
          <p:nvPr/>
        </p:nvSpPr>
        <p:spPr>
          <a:xfrm>
            <a:off x="5919704" y="3781788"/>
            <a:ext cx="3806456" cy="523220"/>
          </a:xfrm>
          <a:prstGeom prst="rect">
            <a:avLst/>
          </a:prstGeom>
          <a:noFill/>
        </p:spPr>
        <p:txBody>
          <a:bodyPr wrap="square" rtlCol="0">
            <a:spAutoFit/>
          </a:bodyPr>
          <a:lstStyle/>
          <a:p>
            <a:r>
              <a:rPr lang="fr-FR" sz="2800" dirty="0"/>
              <a:t>Tracteur chenille</a:t>
            </a:r>
          </a:p>
        </p:txBody>
      </p:sp>
      <p:pic>
        <p:nvPicPr>
          <p:cNvPr id="2" name="Image 1"/>
          <p:cNvPicPr>
            <a:picLocks noChangeAspect="1"/>
          </p:cNvPicPr>
          <p:nvPr/>
        </p:nvPicPr>
        <p:blipFill>
          <a:blip r:embed="rId5"/>
          <a:stretch>
            <a:fillRect/>
          </a:stretch>
        </p:blipFill>
        <p:spPr>
          <a:xfrm>
            <a:off x="0" y="4385302"/>
            <a:ext cx="3838219" cy="2557214"/>
          </a:xfrm>
          <a:prstGeom prst="rect">
            <a:avLst/>
          </a:prstGeom>
        </p:spPr>
      </p:pic>
      <p:pic>
        <p:nvPicPr>
          <p:cNvPr id="3" name="Image 2"/>
          <p:cNvPicPr>
            <a:picLocks noChangeAspect="1"/>
          </p:cNvPicPr>
          <p:nvPr/>
        </p:nvPicPr>
        <p:blipFill>
          <a:blip r:embed="rId6"/>
          <a:stretch>
            <a:fillRect/>
          </a:stretch>
        </p:blipFill>
        <p:spPr>
          <a:xfrm>
            <a:off x="4379951" y="4343612"/>
            <a:ext cx="3243035" cy="2857500"/>
          </a:xfrm>
          <a:prstGeom prst="rect">
            <a:avLst/>
          </a:prstGeom>
        </p:spPr>
      </p:pic>
      <p:pic>
        <p:nvPicPr>
          <p:cNvPr id="14" name="Image 13"/>
          <p:cNvPicPr>
            <a:picLocks noChangeAspect="1"/>
          </p:cNvPicPr>
          <p:nvPr/>
        </p:nvPicPr>
        <p:blipFill>
          <a:blip r:embed="rId7"/>
          <a:stretch>
            <a:fillRect/>
          </a:stretch>
        </p:blipFill>
        <p:spPr>
          <a:xfrm>
            <a:off x="8104466" y="4180114"/>
            <a:ext cx="4087533" cy="3062688"/>
          </a:xfrm>
          <a:prstGeom prst="rect">
            <a:avLst/>
          </a:prstGeom>
        </p:spPr>
      </p:pic>
      <p:pic>
        <p:nvPicPr>
          <p:cNvPr id="12" name="Image 11"/>
          <p:cNvPicPr>
            <a:picLocks noChangeAspect="1"/>
          </p:cNvPicPr>
          <p:nvPr/>
        </p:nvPicPr>
        <p:blipFill>
          <a:blip r:embed="rId8"/>
          <a:stretch>
            <a:fillRect/>
          </a:stretch>
        </p:blipFill>
        <p:spPr>
          <a:xfrm>
            <a:off x="1" y="1"/>
            <a:ext cx="1927184" cy="1284789"/>
          </a:xfrm>
          <a:prstGeom prst="rect">
            <a:avLst/>
          </a:prstGeom>
        </p:spPr>
      </p:pic>
      <p:sp>
        <p:nvSpPr>
          <p:cNvPr id="7" name="Espace réservé du numéro de diapositive 6"/>
          <p:cNvSpPr>
            <a:spLocks noGrp="1"/>
          </p:cNvSpPr>
          <p:nvPr>
            <p:ph type="sldNum" sz="quarter" idx="12"/>
          </p:nvPr>
        </p:nvSpPr>
        <p:spPr/>
        <p:txBody>
          <a:bodyPr/>
          <a:lstStyle/>
          <a:p>
            <a:fld id="{43DBD130-DEBD-4C16-9286-1C5CF95B1908}" type="slidenum">
              <a:rPr lang="fr-FR" smtClean="0"/>
              <a:t>25</a:t>
            </a:fld>
            <a:endParaRPr lang="fr-FR"/>
          </a:p>
        </p:txBody>
      </p:sp>
      <p:sp>
        <p:nvSpPr>
          <p:cNvPr id="13" name="ZoneTexte 12"/>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3020646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29978" y="970155"/>
            <a:ext cx="3546353" cy="821417"/>
          </a:xfrm>
        </p:spPr>
        <p:txBody>
          <a:bodyPr>
            <a:normAutofit/>
          </a:bodyPr>
          <a:lstStyle/>
          <a:p>
            <a:r>
              <a:rPr lang="fr-FR" sz="3600" dirty="0">
                <a:latin typeface="+mn-lt"/>
              </a:rPr>
              <a:t>Plantation</a:t>
            </a:r>
          </a:p>
        </p:txBody>
      </p:sp>
      <p:sp>
        <p:nvSpPr>
          <p:cNvPr id="3" name="Espace réservé du contenu 2"/>
          <p:cNvSpPr>
            <a:spLocks noGrp="1"/>
          </p:cNvSpPr>
          <p:nvPr>
            <p:ph idx="1"/>
          </p:nvPr>
        </p:nvSpPr>
        <p:spPr>
          <a:xfrm>
            <a:off x="0" y="1928245"/>
            <a:ext cx="6251944" cy="4929755"/>
          </a:xfrm>
        </p:spPr>
        <p:txBody>
          <a:bodyPr>
            <a:noAutofit/>
          </a:bodyPr>
          <a:lstStyle/>
          <a:p>
            <a:pPr algn="just">
              <a:buFont typeface="Courier New" panose="02070309020205020404" pitchFamily="49" charset="0"/>
              <a:buChar char="o"/>
            </a:pPr>
            <a:r>
              <a:rPr lang="fr-FR" dirty="0"/>
              <a:t>Au trou, à la tarière, à la machine</a:t>
            </a:r>
          </a:p>
          <a:p>
            <a:pPr algn="just">
              <a:buFont typeface="Courier New" panose="02070309020205020404" pitchFamily="49" charset="0"/>
              <a:buChar char="o"/>
            </a:pPr>
            <a:r>
              <a:rPr lang="fr-FR" dirty="0"/>
              <a:t>Bourrelet de soudure au niveau du sol</a:t>
            </a:r>
          </a:p>
          <a:p>
            <a:pPr algn="just">
              <a:buFont typeface="Courier New" panose="02070309020205020404" pitchFamily="49" charset="0"/>
              <a:buChar char="o"/>
            </a:pPr>
            <a:r>
              <a:rPr lang="fr-FR" dirty="0"/>
              <a:t>4-5 l d'eau par plant selon l'état du sol</a:t>
            </a:r>
          </a:p>
          <a:p>
            <a:pPr algn="just">
              <a:buFont typeface="Courier New" panose="02070309020205020404" pitchFamily="49" charset="0"/>
              <a:buChar char="o"/>
            </a:pPr>
            <a:r>
              <a:rPr lang="fr-FR" dirty="0"/>
              <a:t>Densité de plantation : rôle important sur la vigueur des souches et la qualité du raisin obtenue. </a:t>
            </a:r>
          </a:p>
          <a:p>
            <a:pPr algn="just">
              <a:buFont typeface="Courier New" panose="02070309020205020404" pitchFamily="49" charset="0"/>
              <a:buChar char="o"/>
            </a:pPr>
            <a:r>
              <a:rPr lang="fr-FR" dirty="0"/>
              <a:t>Désherbage mécanique ou chimique contrôlé </a:t>
            </a:r>
          </a:p>
          <a:p>
            <a:pPr algn="just">
              <a:buFont typeface="Courier New" panose="02070309020205020404" pitchFamily="49" charset="0"/>
              <a:buChar char="o"/>
            </a:pPr>
            <a:r>
              <a:rPr lang="fr-FR" dirty="0"/>
              <a:t>Possible plantation d’espèces sentinelles</a:t>
            </a:r>
          </a:p>
        </p:txBody>
      </p:sp>
      <p:pic>
        <p:nvPicPr>
          <p:cNvPr id="4" name="Image 3"/>
          <p:cNvPicPr>
            <a:picLocks noChangeAspect="1"/>
          </p:cNvPicPr>
          <p:nvPr/>
        </p:nvPicPr>
        <p:blipFill>
          <a:blip r:embed="rId2"/>
          <a:stretch>
            <a:fillRect/>
          </a:stretch>
        </p:blipFill>
        <p:spPr>
          <a:xfrm>
            <a:off x="7374082" y="3140107"/>
            <a:ext cx="4817918" cy="3717893"/>
          </a:xfrm>
          <a:prstGeom prst="rect">
            <a:avLst/>
          </a:prstGeom>
        </p:spPr>
      </p:pic>
      <p:sp>
        <p:nvSpPr>
          <p:cNvPr id="7" name="Espace réservé du numéro de diapositive 6"/>
          <p:cNvSpPr>
            <a:spLocks noGrp="1"/>
          </p:cNvSpPr>
          <p:nvPr>
            <p:ph type="sldNum" sz="quarter" idx="12"/>
          </p:nvPr>
        </p:nvSpPr>
        <p:spPr/>
        <p:txBody>
          <a:bodyPr/>
          <a:lstStyle/>
          <a:p>
            <a:fld id="{43DBD130-DEBD-4C16-9286-1C5CF95B1908}" type="slidenum">
              <a:rPr lang="fr-FR" smtClean="0"/>
              <a:t>26</a:t>
            </a:fld>
            <a:endParaRPr lang="fr-FR"/>
          </a:p>
        </p:txBody>
      </p:sp>
      <p:pic>
        <p:nvPicPr>
          <p:cNvPr id="8" name="Image 7"/>
          <p:cNvPicPr>
            <a:picLocks noChangeAspect="1"/>
          </p:cNvPicPr>
          <p:nvPr/>
        </p:nvPicPr>
        <p:blipFill>
          <a:blip r:embed="rId3"/>
          <a:stretch>
            <a:fillRect/>
          </a:stretch>
        </p:blipFill>
        <p:spPr>
          <a:xfrm>
            <a:off x="1" y="2"/>
            <a:ext cx="1823223" cy="1215482"/>
          </a:xfrm>
          <a:prstGeom prst="rect">
            <a:avLst/>
          </a:prstGeom>
        </p:spPr>
      </p:pic>
      <p:sp>
        <p:nvSpPr>
          <p:cNvPr id="9" name="ZoneTexte 8"/>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pic>
        <p:nvPicPr>
          <p:cNvPr id="10" name="Image 9"/>
          <p:cNvPicPr>
            <a:picLocks noChangeAspect="1"/>
          </p:cNvPicPr>
          <p:nvPr/>
        </p:nvPicPr>
        <p:blipFill>
          <a:blip r:embed="rId4"/>
          <a:stretch>
            <a:fillRect/>
          </a:stretch>
        </p:blipFill>
        <p:spPr>
          <a:xfrm>
            <a:off x="10677736" y="0"/>
            <a:ext cx="1514263" cy="1037063"/>
          </a:xfrm>
          <a:prstGeom prst="rect">
            <a:avLst/>
          </a:prstGeom>
        </p:spPr>
      </p:pic>
      <p:pic>
        <p:nvPicPr>
          <p:cNvPr id="5" name="Image 4"/>
          <p:cNvPicPr>
            <a:picLocks noChangeAspect="1"/>
          </p:cNvPicPr>
          <p:nvPr/>
        </p:nvPicPr>
        <p:blipFill>
          <a:blip r:embed="rId5"/>
          <a:stretch>
            <a:fillRect/>
          </a:stretch>
        </p:blipFill>
        <p:spPr>
          <a:xfrm>
            <a:off x="6705601" y="747133"/>
            <a:ext cx="5486399" cy="2438399"/>
          </a:xfrm>
          <a:prstGeom prst="rect">
            <a:avLst/>
          </a:prstGeom>
        </p:spPr>
      </p:pic>
    </p:spTree>
    <p:extLst>
      <p:ext uri="{BB962C8B-B14F-4D97-AF65-F5344CB8AC3E}">
        <p14:creationId xmlns:p14="http://schemas.microsoft.com/office/powerpoint/2010/main" val="18219969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40385" y="925551"/>
            <a:ext cx="7336422" cy="772559"/>
          </a:xfrm>
        </p:spPr>
        <p:txBody>
          <a:bodyPr>
            <a:normAutofit/>
          </a:bodyPr>
          <a:lstStyle/>
          <a:p>
            <a:r>
              <a:rPr lang="fr-FR" sz="3600" dirty="0">
                <a:latin typeface="+mn-lt"/>
              </a:rPr>
              <a:t>Entretien des plants matures</a:t>
            </a:r>
          </a:p>
        </p:txBody>
      </p:sp>
      <p:sp>
        <p:nvSpPr>
          <p:cNvPr id="3" name="Espace réservé du contenu 2"/>
          <p:cNvSpPr>
            <a:spLocks noGrp="1"/>
          </p:cNvSpPr>
          <p:nvPr>
            <p:ph idx="1"/>
          </p:nvPr>
        </p:nvSpPr>
        <p:spPr>
          <a:xfrm>
            <a:off x="0" y="1959268"/>
            <a:ext cx="7738946" cy="4898732"/>
          </a:xfrm>
        </p:spPr>
        <p:txBody>
          <a:bodyPr>
            <a:normAutofit fontScale="92500" lnSpcReduction="10000"/>
          </a:bodyPr>
          <a:lstStyle/>
          <a:p>
            <a:pPr algn="just">
              <a:buFont typeface="Courier New" panose="02070309020205020404" pitchFamily="49" charset="0"/>
              <a:buChar char="o"/>
            </a:pPr>
            <a:r>
              <a:rPr lang="fr-FR" b="1" dirty="0"/>
              <a:t>Taille (Novembre à Février)</a:t>
            </a:r>
          </a:p>
          <a:p>
            <a:pPr marL="0" indent="0" algn="just">
              <a:buNone/>
            </a:pPr>
            <a:r>
              <a:rPr lang="fr-FR" dirty="0"/>
              <a:t>Ne garde que 8 bourgeons sur 1 à 2 sarments</a:t>
            </a:r>
          </a:p>
          <a:p>
            <a:pPr marL="0" indent="0" algn="just">
              <a:buNone/>
            </a:pPr>
            <a:r>
              <a:rPr lang="fr-FR" dirty="0"/>
              <a:t>La taille « Guyot simple » est la plus largement pratiquée</a:t>
            </a:r>
          </a:p>
          <a:p>
            <a:pPr marL="0" indent="0" algn="just">
              <a:buNone/>
            </a:pPr>
            <a:endParaRPr lang="fr-FR" dirty="0"/>
          </a:p>
          <a:p>
            <a:pPr algn="just">
              <a:buFont typeface="Courier New" panose="02070309020205020404" pitchFamily="49" charset="0"/>
              <a:buChar char="o"/>
            </a:pPr>
            <a:r>
              <a:rPr lang="fr-FR" b="1" dirty="0"/>
              <a:t>Pliage</a:t>
            </a:r>
          </a:p>
          <a:p>
            <a:pPr marL="0" indent="0" algn="just">
              <a:buNone/>
            </a:pPr>
            <a:endParaRPr lang="fr-FR" dirty="0"/>
          </a:p>
          <a:p>
            <a:pPr algn="just">
              <a:buFont typeface="Courier New" panose="02070309020205020404" pitchFamily="49" charset="0"/>
              <a:buChar char="o"/>
            </a:pPr>
            <a:r>
              <a:rPr lang="fr-FR" b="1" dirty="0"/>
              <a:t>Entretien printanier</a:t>
            </a:r>
          </a:p>
          <a:p>
            <a:pPr marL="0" indent="0" algn="just">
              <a:buNone/>
            </a:pPr>
            <a:r>
              <a:rPr lang="fr-FR" dirty="0"/>
              <a:t>-Epamprage (élimination des bois de l’année)</a:t>
            </a:r>
          </a:p>
          <a:p>
            <a:pPr marL="0" indent="0" algn="just">
              <a:buNone/>
            </a:pPr>
            <a:r>
              <a:rPr lang="fr-FR" dirty="0"/>
              <a:t>-Levage (attache sur le fil des sarments conservés)</a:t>
            </a:r>
          </a:p>
          <a:p>
            <a:pPr marL="0" indent="0" algn="just">
              <a:buNone/>
            </a:pPr>
            <a:r>
              <a:rPr lang="fr-FR" dirty="0"/>
              <a:t>-Rognage</a:t>
            </a:r>
          </a:p>
          <a:p>
            <a:endParaRPr lang="fr-FR" dirty="0"/>
          </a:p>
          <a:p>
            <a:endParaRPr lang="fr-FR" dirty="0"/>
          </a:p>
        </p:txBody>
      </p:sp>
      <p:pic>
        <p:nvPicPr>
          <p:cNvPr id="4" name="Image 3"/>
          <p:cNvPicPr>
            <a:picLocks noChangeAspect="1"/>
          </p:cNvPicPr>
          <p:nvPr/>
        </p:nvPicPr>
        <p:blipFill>
          <a:blip r:embed="rId2"/>
          <a:stretch>
            <a:fillRect/>
          </a:stretch>
        </p:blipFill>
        <p:spPr>
          <a:xfrm>
            <a:off x="9735099" y="0"/>
            <a:ext cx="2456901" cy="1682642"/>
          </a:xfrm>
          <a:prstGeom prst="rect">
            <a:avLst/>
          </a:prstGeom>
        </p:spPr>
      </p:pic>
      <p:pic>
        <p:nvPicPr>
          <p:cNvPr id="5" name="Image 4"/>
          <p:cNvPicPr>
            <a:picLocks noChangeAspect="1"/>
          </p:cNvPicPr>
          <p:nvPr/>
        </p:nvPicPr>
        <p:blipFill>
          <a:blip r:embed="rId3"/>
          <a:stretch>
            <a:fillRect/>
          </a:stretch>
        </p:blipFill>
        <p:spPr>
          <a:xfrm>
            <a:off x="7728966" y="2604977"/>
            <a:ext cx="4463034" cy="4253023"/>
          </a:xfrm>
          <a:prstGeom prst="rect">
            <a:avLst/>
          </a:prstGeom>
        </p:spPr>
      </p:pic>
      <p:sp>
        <p:nvSpPr>
          <p:cNvPr id="7" name="Espace réservé du numéro de diapositive 6"/>
          <p:cNvSpPr>
            <a:spLocks noGrp="1"/>
          </p:cNvSpPr>
          <p:nvPr>
            <p:ph type="sldNum" sz="quarter" idx="12"/>
          </p:nvPr>
        </p:nvSpPr>
        <p:spPr/>
        <p:txBody>
          <a:bodyPr/>
          <a:lstStyle/>
          <a:p>
            <a:fld id="{43DBD130-DEBD-4C16-9286-1C5CF95B1908}" type="slidenum">
              <a:rPr lang="fr-FR" smtClean="0"/>
              <a:t>27</a:t>
            </a:fld>
            <a:endParaRPr lang="fr-FR"/>
          </a:p>
        </p:txBody>
      </p:sp>
      <p:pic>
        <p:nvPicPr>
          <p:cNvPr id="8" name="Image 7"/>
          <p:cNvPicPr>
            <a:picLocks noChangeAspect="1"/>
          </p:cNvPicPr>
          <p:nvPr/>
        </p:nvPicPr>
        <p:blipFill>
          <a:blip r:embed="rId4"/>
          <a:stretch>
            <a:fillRect/>
          </a:stretch>
        </p:blipFill>
        <p:spPr>
          <a:xfrm>
            <a:off x="1" y="1"/>
            <a:ext cx="1927184" cy="1284789"/>
          </a:xfrm>
          <a:prstGeom prst="rect">
            <a:avLst/>
          </a:prstGeom>
        </p:spPr>
      </p:pic>
      <p:sp>
        <p:nvSpPr>
          <p:cNvPr id="9" name="ZoneTexte 8"/>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3014242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35099" y="0"/>
            <a:ext cx="2456901" cy="1682642"/>
          </a:xfrm>
          <a:prstGeom prst="rect">
            <a:avLst/>
          </a:prstGeom>
        </p:spPr>
      </p:pic>
      <p:sp>
        <p:nvSpPr>
          <p:cNvPr id="2" name="Titre 1"/>
          <p:cNvSpPr>
            <a:spLocks noGrp="1"/>
          </p:cNvSpPr>
          <p:nvPr>
            <p:ph type="title"/>
          </p:nvPr>
        </p:nvSpPr>
        <p:spPr>
          <a:xfrm>
            <a:off x="1909496" y="892099"/>
            <a:ext cx="8614144" cy="761925"/>
          </a:xfrm>
        </p:spPr>
        <p:txBody>
          <a:bodyPr>
            <a:normAutofit/>
          </a:bodyPr>
          <a:lstStyle/>
          <a:p>
            <a:r>
              <a:rPr lang="fr-FR" sz="3600" dirty="0">
                <a:latin typeface="+mn-lt"/>
              </a:rPr>
              <a:t>Gestion des ennemis des cultures</a:t>
            </a:r>
          </a:p>
        </p:txBody>
      </p:sp>
      <p:sp>
        <p:nvSpPr>
          <p:cNvPr id="3" name="Espace réservé du contenu 2"/>
          <p:cNvSpPr>
            <a:spLocks noGrp="1"/>
          </p:cNvSpPr>
          <p:nvPr>
            <p:ph idx="1"/>
          </p:nvPr>
        </p:nvSpPr>
        <p:spPr>
          <a:xfrm>
            <a:off x="0" y="1620037"/>
            <a:ext cx="7837968" cy="5890436"/>
          </a:xfrm>
        </p:spPr>
        <p:txBody>
          <a:bodyPr>
            <a:normAutofit/>
          </a:bodyPr>
          <a:lstStyle/>
          <a:p>
            <a:pPr algn="just">
              <a:buFont typeface="Courier New" panose="02070309020205020404" pitchFamily="49" charset="0"/>
              <a:buChar char="o"/>
            </a:pPr>
            <a:r>
              <a:rPr lang="fr-FR" b="1" dirty="0"/>
              <a:t>Principales maladies </a:t>
            </a:r>
            <a:r>
              <a:rPr lang="fr-FR" dirty="0"/>
              <a:t>:</a:t>
            </a:r>
          </a:p>
          <a:p>
            <a:pPr algn="just">
              <a:buFontTx/>
              <a:buChar char="-"/>
            </a:pPr>
            <a:r>
              <a:rPr lang="fr-FR" dirty="0"/>
              <a:t>Mildiou</a:t>
            </a:r>
          </a:p>
          <a:p>
            <a:pPr algn="just">
              <a:buFontTx/>
              <a:buChar char="-"/>
            </a:pPr>
            <a:r>
              <a:rPr lang="fr-FR" dirty="0"/>
              <a:t>Oïdium</a:t>
            </a:r>
          </a:p>
          <a:p>
            <a:pPr algn="just">
              <a:buFontTx/>
              <a:buChar char="-"/>
            </a:pPr>
            <a:r>
              <a:rPr lang="fr-FR" dirty="0"/>
              <a:t>Botrytis</a:t>
            </a:r>
          </a:p>
          <a:p>
            <a:pPr algn="just">
              <a:buFontTx/>
              <a:buChar char="-"/>
            </a:pPr>
            <a:r>
              <a:rPr lang="fr-FR" dirty="0"/>
              <a:t>Vers de la grappe</a:t>
            </a:r>
          </a:p>
          <a:p>
            <a:pPr algn="just">
              <a:buFontTx/>
              <a:buChar char="-"/>
            </a:pPr>
            <a:r>
              <a:rPr lang="fr-FR" dirty="0"/>
              <a:t>Flavescence dorée</a:t>
            </a:r>
          </a:p>
          <a:p>
            <a:pPr algn="just">
              <a:buFontTx/>
              <a:buChar char="-"/>
            </a:pPr>
            <a:endParaRPr lang="fr-FR" dirty="0"/>
          </a:p>
          <a:p>
            <a:pPr marL="0" indent="0" algn="just">
              <a:buNone/>
            </a:pPr>
            <a:r>
              <a:rPr lang="fr-FR" dirty="0"/>
              <a:t>Les plants et grappes sont régulièrement contrôlés d’Avril à Octobre </a:t>
            </a:r>
            <a:r>
              <a:rPr lang="fr-FR" dirty="0">
                <a:sym typeface="Wingdings" panose="05000000000000000000" pitchFamily="2" charset="2"/>
              </a:rPr>
              <a:t> </a:t>
            </a:r>
            <a:r>
              <a:rPr lang="fr-FR" dirty="0"/>
              <a:t>détection des pathogènes  et contrôle afin de limiter la croissance exponentielle des populations de pathogènes.</a:t>
            </a:r>
          </a:p>
        </p:txBody>
      </p:sp>
      <p:pic>
        <p:nvPicPr>
          <p:cNvPr id="5" name="Image 4"/>
          <p:cNvPicPr>
            <a:picLocks noChangeAspect="1"/>
          </p:cNvPicPr>
          <p:nvPr/>
        </p:nvPicPr>
        <p:blipFill>
          <a:blip r:embed="rId3"/>
          <a:stretch>
            <a:fillRect/>
          </a:stretch>
        </p:blipFill>
        <p:spPr>
          <a:xfrm>
            <a:off x="8265941" y="1237485"/>
            <a:ext cx="3926059" cy="6208651"/>
          </a:xfrm>
          <a:prstGeom prst="rect">
            <a:avLst/>
          </a:prstGeom>
        </p:spPr>
      </p:pic>
      <p:pic>
        <p:nvPicPr>
          <p:cNvPr id="6" name="Image 5"/>
          <p:cNvPicPr>
            <a:picLocks noChangeAspect="1"/>
          </p:cNvPicPr>
          <p:nvPr/>
        </p:nvPicPr>
        <p:blipFill>
          <a:blip r:embed="rId4"/>
          <a:stretch>
            <a:fillRect/>
          </a:stretch>
        </p:blipFill>
        <p:spPr>
          <a:xfrm>
            <a:off x="1" y="1"/>
            <a:ext cx="1927184" cy="1284789"/>
          </a:xfrm>
          <a:prstGeom prst="rect">
            <a:avLst/>
          </a:prstGeom>
        </p:spPr>
      </p:pic>
      <p:sp>
        <p:nvSpPr>
          <p:cNvPr id="8" name="Espace réservé du numéro de diapositive 7"/>
          <p:cNvSpPr>
            <a:spLocks noGrp="1"/>
          </p:cNvSpPr>
          <p:nvPr>
            <p:ph type="sldNum" sz="quarter" idx="12"/>
          </p:nvPr>
        </p:nvSpPr>
        <p:spPr/>
        <p:txBody>
          <a:bodyPr/>
          <a:lstStyle/>
          <a:p>
            <a:fld id="{43DBD130-DEBD-4C16-9286-1C5CF95B1908}" type="slidenum">
              <a:rPr lang="fr-FR" smtClean="0"/>
              <a:t>28</a:t>
            </a:fld>
            <a:endParaRPr lang="fr-FR"/>
          </a:p>
        </p:txBody>
      </p:sp>
      <p:sp>
        <p:nvSpPr>
          <p:cNvPr id="9" name="ZoneTexte 8"/>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124977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2031" y="1025913"/>
            <a:ext cx="4839586" cy="761926"/>
          </a:xfrm>
        </p:spPr>
        <p:txBody>
          <a:bodyPr>
            <a:normAutofit/>
          </a:bodyPr>
          <a:lstStyle/>
          <a:p>
            <a:r>
              <a:rPr lang="fr-FR" sz="3600" dirty="0">
                <a:latin typeface="+mn-lt"/>
              </a:rPr>
              <a:t>Entretien du sol</a:t>
            </a:r>
          </a:p>
        </p:txBody>
      </p:sp>
      <p:sp>
        <p:nvSpPr>
          <p:cNvPr id="3" name="Espace réservé du contenu 2"/>
          <p:cNvSpPr>
            <a:spLocks noGrp="1"/>
          </p:cNvSpPr>
          <p:nvPr>
            <p:ph idx="1"/>
          </p:nvPr>
        </p:nvSpPr>
        <p:spPr>
          <a:xfrm>
            <a:off x="-76200" y="1900053"/>
            <a:ext cx="11655056" cy="5032375"/>
          </a:xfrm>
        </p:spPr>
        <p:txBody>
          <a:bodyPr>
            <a:normAutofit/>
          </a:bodyPr>
          <a:lstStyle/>
          <a:p>
            <a:pPr algn="just">
              <a:buFont typeface="Courier New" panose="02070309020205020404" pitchFamily="49" charset="0"/>
              <a:buChar char="o"/>
            </a:pPr>
            <a:r>
              <a:rPr lang="fr-FR" sz="3200" b="1" dirty="0"/>
              <a:t>Buttage </a:t>
            </a:r>
            <a:r>
              <a:rPr lang="fr-FR" sz="3200" dirty="0"/>
              <a:t>: vise à protéger les ceps contre les gelées d’hiver</a:t>
            </a:r>
          </a:p>
          <a:p>
            <a:pPr algn="just"/>
            <a:endParaRPr lang="fr-FR" sz="3200" dirty="0"/>
          </a:p>
          <a:p>
            <a:pPr marL="0" indent="0" algn="just">
              <a:buNone/>
            </a:pPr>
            <a:endParaRPr lang="fr-FR" sz="3200" dirty="0"/>
          </a:p>
          <a:p>
            <a:pPr algn="just">
              <a:buFont typeface="Courier New" panose="02070309020205020404" pitchFamily="49" charset="0"/>
              <a:buChar char="o"/>
            </a:pPr>
            <a:r>
              <a:rPr lang="fr-FR" sz="3200" b="1" dirty="0"/>
              <a:t>Amendement</a:t>
            </a:r>
            <a:r>
              <a:rPr lang="fr-FR" sz="3200" dirty="0"/>
              <a:t> : azote pour la végétation, acide phosphorique pour la fructification et l’état sanitaire, et enfin potasse, pour la richesse en sucre des jus, la résistance aux maladies et aux gelées.</a:t>
            </a:r>
          </a:p>
          <a:p>
            <a:pPr marL="0" indent="0" algn="just">
              <a:buNone/>
            </a:pPr>
            <a:r>
              <a:rPr lang="fr-FR" sz="3200" dirty="0"/>
              <a:t>	</a:t>
            </a:r>
            <a:r>
              <a:rPr lang="fr-FR" sz="3200" dirty="0">
                <a:sym typeface="Wingdings" panose="05000000000000000000" pitchFamily="2" charset="2"/>
              </a:rPr>
              <a:t></a:t>
            </a:r>
            <a:r>
              <a:rPr lang="fr-FR" sz="3200" dirty="0"/>
              <a:t> Les engrais sont apportés </a:t>
            </a:r>
            <a:r>
              <a:rPr lang="fr-FR" sz="3200" dirty="0" err="1"/>
              <a:t>différentiellement</a:t>
            </a:r>
            <a:r>
              <a:rPr lang="fr-FR" sz="3200" dirty="0"/>
              <a:t> au cours de la saison</a:t>
            </a:r>
          </a:p>
          <a:p>
            <a:pPr>
              <a:buFontTx/>
              <a:buChar char="-"/>
            </a:pPr>
            <a:endParaRPr lang="fr-FR" dirty="0"/>
          </a:p>
        </p:txBody>
      </p:sp>
      <p:pic>
        <p:nvPicPr>
          <p:cNvPr id="4" name="Image 3"/>
          <p:cNvPicPr>
            <a:picLocks noChangeAspect="1"/>
          </p:cNvPicPr>
          <p:nvPr/>
        </p:nvPicPr>
        <p:blipFill>
          <a:blip r:embed="rId2"/>
          <a:stretch>
            <a:fillRect/>
          </a:stretch>
        </p:blipFill>
        <p:spPr>
          <a:xfrm>
            <a:off x="9735099" y="0"/>
            <a:ext cx="2456901" cy="1682642"/>
          </a:xfrm>
          <a:prstGeom prst="rect">
            <a:avLst/>
          </a:prstGeom>
        </p:spPr>
      </p:pic>
      <p:pic>
        <p:nvPicPr>
          <p:cNvPr id="5" name="Image 4"/>
          <p:cNvPicPr>
            <a:picLocks noChangeAspect="1"/>
          </p:cNvPicPr>
          <p:nvPr/>
        </p:nvPicPr>
        <p:blipFill>
          <a:blip r:embed="rId3"/>
          <a:stretch>
            <a:fillRect/>
          </a:stretch>
        </p:blipFill>
        <p:spPr>
          <a:xfrm>
            <a:off x="1" y="1"/>
            <a:ext cx="1927184" cy="1284789"/>
          </a:xfrm>
          <a:prstGeom prst="rect">
            <a:avLst/>
          </a:prstGeom>
        </p:spPr>
      </p:pic>
      <p:sp>
        <p:nvSpPr>
          <p:cNvPr id="7" name="Espace réservé du numéro de diapositive 6"/>
          <p:cNvSpPr>
            <a:spLocks noGrp="1"/>
          </p:cNvSpPr>
          <p:nvPr>
            <p:ph type="sldNum" sz="quarter" idx="12"/>
          </p:nvPr>
        </p:nvSpPr>
        <p:spPr/>
        <p:txBody>
          <a:bodyPr/>
          <a:lstStyle/>
          <a:p>
            <a:fld id="{43DBD130-DEBD-4C16-9286-1C5CF95B1908}" type="slidenum">
              <a:rPr lang="fr-FR" smtClean="0"/>
              <a:t>29</a:t>
            </a:fld>
            <a:endParaRPr lang="fr-FR"/>
          </a:p>
        </p:txBody>
      </p:sp>
      <p:sp>
        <p:nvSpPr>
          <p:cNvPr id="8" name="ZoneTexte 7"/>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1276332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026" name="Picture 2" descr="See original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 y="182848"/>
            <a:ext cx="9086851" cy="675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1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stretch>
            <a:fillRect/>
          </a:stretch>
        </p:blipFill>
        <p:spPr>
          <a:xfrm>
            <a:off x="1" y="2"/>
            <a:ext cx="1488687" cy="992458"/>
          </a:xfrm>
          <a:prstGeom prst="rect">
            <a:avLst/>
          </a:prstGeom>
        </p:spPr>
      </p:pic>
      <p:pic>
        <p:nvPicPr>
          <p:cNvPr id="4" name="Image 3"/>
          <p:cNvPicPr>
            <a:picLocks noChangeAspect="1"/>
          </p:cNvPicPr>
          <p:nvPr/>
        </p:nvPicPr>
        <p:blipFill>
          <a:blip r:embed="rId3"/>
          <a:stretch>
            <a:fillRect/>
          </a:stretch>
        </p:blipFill>
        <p:spPr>
          <a:xfrm>
            <a:off x="9735099" y="0"/>
            <a:ext cx="2456901" cy="1682642"/>
          </a:xfrm>
          <a:prstGeom prst="rect">
            <a:avLst/>
          </a:prstGeom>
        </p:spPr>
      </p:pic>
      <p:sp>
        <p:nvSpPr>
          <p:cNvPr id="5" name="ZoneTexte 4"/>
          <p:cNvSpPr txBox="1"/>
          <p:nvPr/>
        </p:nvSpPr>
        <p:spPr>
          <a:xfrm>
            <a:off x="2507753" y="501805"/>
            <a:ext cx="8849178" cy="646331"/>
          </a:xfrm>
          <a:prstGeom prst="rect">
            <a:avLst/>
          </a:prstGeom>
          <a:noFill/>
        </p:spPr>
        <p:txBody>
          <a:bodyPr wrap="square" rtlCol="0">
            <a:spAutoFit/>
          </a:bodyPr>
          <a:lstStyle/>
          <a:p>
            <a:r>
              <a:rPr lang="fr-FR" sz="3600" dirty="0"/>
              <a:t>Entretien des cultures : outils utilisés</a:t>
            </a:r>
          </a:p>
        </p:txBody>
      </p:sp>
      <p:pic>
        <p:nvPicPr>
          <p:cNvPr id="6" name="Image 5"/>
          <p:cNvPicPr>
            <a:picLocks noChangeAspect="1"/>
          </p:cNvPicPr>
          <p:nvPr/>
        </p:nvPicPr>
        <p:blipFill>
          <a:blip r:embed="rId4"/>
          <a:stretch>
            <a:fillRect/>
          </a:stretch>
        </p:blipFill>
        <p:spPr>
          <a:xfrm>
            <a:off x="0" y="1014684"/>
            <a:ext cx="3654329" cy="2740747"/>
          </a:xfrm>
          <a:prstGeom prst="rect">
            <a:avLst/>
          </a:prstGeom>
        </p:spPr>
      </p:pic>
      <p:sp>
        <p:nvSpPr>
          <p:cNvPr id="7" name="ZoneTexte 6"/>
          <p:cNvSpPr txBox="1"/>
          <p:nvPr/>
        </p:nvSpPr>
        <p:spPr>
          <a:xfrm>
            <a:off x="0" y="3607420"/>
            <a:ext cx="3806456" cy="523220"/>
          </a:xfrm>
          <a:prstGeom prst="rect">
            <a:avLst/>
          </a:prstGeom>
          <a:noFill/>
        </p:spPr>
        <p:txBody>
          <a:bodyPr wrap="square" rtlCol="0">
            <a:spAutoFit/>
          </a:bodyPr>
          <a:lstStyle/>
          <a:p>
            <a:r>
              <a:rPr lang="fr-FR" sz="2800" dirty="0"/>
              <a:t>Tracteur enjambeur</a:t>
            </a:r>
          </a:p>
        </p:txBody>
      </p:sp>
      <p:pic>
        <p:nvPicPr>
          <p:cNvPr id="12" name="Image 11"/>
          <p:cNvPicPr>
            <a:picLocks noChangeAspect="1"/>
          </p:cNvPicPr>
          <p:nvPr/>
        </p:nvPicPr>
        <p:blipFill>
          <a:blip r:embed="rId5"/>
          <a:stretch>
            <a:fillRect/>
          </a:stretch>
        </p:blipFill>
        <p:spPr>
          <a:xfrm>
            <a:off x="3345951" y="3785839"/>
            <a:ext cx="4167638" cy="2778425"/>
          </a:xfrm>
          <a:prstGeom prst="rect">
            <a:avLst/>
          </a:prstGeom>
        </p:spPr>
      </p:pic>
      <p:sp>
        <p:nvSpPr>
          <p:cNvPr id="13" name="ZoneTexte 12"/>
          <p:cNvSpPr txBox="1"/>
          <p:nvPr/>
        </p:nvSpPr>
        <p:spPr>
          <a:xfrm>
            <a:off x="3341673" y="6423989"/>
            <a:ext cx="3806456" cy="523220"/>
          </a:xfrm>
          <a:prstGeom prst="rect">
            <a:avLst/>
          </a:prstGeom>
          <a:noFill/>
        </p:spPr>
        <p:txBody>
          <a:bodyPr wrap="square" rtlCol="0">
            <a:spAutoFit/>
          </a:bodyPr>
          <a:lstStyle/>
          <a:p>
            <a:r>
              <a:rPr lang="fr-FR" sz="2800" dirty="0"/>
              <a:t>Epandeurs</a:t>
            </a:r>
          </a:p>
        </p:txBody>
      </p:sp>
      <p:pic>
        <p:nvPicPr>
          <p:cNvPr id="16" name="Image 15"/>
          <p:cNvPicPr>
            <a:picLocks noChangeAspect="1"/>
          </p:cNvPicPr>
          <p:nvPr/>
        </p:nvPicPr>
        <p:blipFill>
          <a:blip r:embed="rId6"/>
          <a:stretch>
            <a:fillRect/>
          </a:stretch>
        </p:blipFill>
        <p:spPr>
          <a:xfrm>
            <a:off x="7781508" y="1797324"/>
            <a:ext cx="4105692" cy="3079269"/>
          </a:xfrm>
          <a:prstGeom prst="rect">
            <a:avLst/>
          </a:prstGeom>
        </p:spPr>
      </p:pic>
      <p:sp>
        <p:nvSpPr>
          <p:cNvPr id="17" name="ZoneTexte 16"/>
          <p:cNvSpPr txBox="1"/>
          <p:nvPr/>
        </p:nvSpPr>
        <p:spPr>
          <a:xfrm>
            <a:off x="7834670" y="4860112"/>
            <a:ext cx="3797347" cy="523220"/>
          </a:xfrm>
          <a:prstGeom prst="rect">
            <a:avLst/>
          </a:prstGeom>
          <a:noFill/>
        </p:spPr>
        <p:txBody>
          <a:bodyPr wrap="square" rtlCol="0">
            <a:spAutoFit/>
          </a:bodyPr>
          <a:lstStyle/>
          <a:p>
            <a:r>
              <a:rPr lang="fr-FR" sz="2800" dirty="0"/>
              <a:t>Sulfateuse/</a:t>
            </a:r>
            <a:r>
              <a:rPr lang="fr-FR" sz="2800" dirty="0" err="1"/>
              <a:t>Pulverisateur</a:t>
            </a:r>
            <a:endParaRPr lang="fr-FR" sz="2800" dirty="0"/>
          </a:p>
        </p:txBody>
      </p:sp>
      <p:sp>
        <p:nvSpPr>
          <p:cNvPr id="3" name="Espace réservé du numéro de diapositive 2"/>
          <p:cNvSpPr>
            <a:spLocks noGrp="1"/>
          </p:cNvSpPr>
          <p:nvPr>
            <p:ph type="sldNum" sz="quarter" idx="12"/>
          </p:nvPr>
        </p:nvSpPr>
        <p:spPr/>
        <p:txBody>
          <a:bodyPr/>
          <a:lstStyle/>
          <a:p>
            <a:fld id="{43DBD130-DEBD-4C16-9286-1C5CF95B1908}" type="slidenum">
              <a:rPr lang="fr-FR" smtClean="0"/>
              <a:t>30</a:t>
            </a:fld>
            <a:endParaRPr lang="fr-FR"/>
          </a:p>
        </p:txBody>
      </p:sp>
      <p:sp>
        <p:nvSpPr>
          <p:cNvPr id="11" name="ZoneTexte 10"/>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3555383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909" y="1003611"/>
            <a:ext cx="6732182" cy="1027740"/>
          </a:xfrm>
        </p:spPr>
        <p:txBody>
          <a:bodyPr>
            <a:normAutofit/>
          </a:bodyPr>
          <a:lstStyle/>
          <a:p>
            <a:r>
              <a:rPr lang="fr-FR" sz="3600" dirty="0">
                <a:latin typeface="+mn-lt"/>
              </a:rPr>
              <a:t>Notions complémentaires</a:t>
            </a:r>
          </a:p>
        </p:txBody>
      </p:sp>
      <p:sp>
        <p:nvSpPr>
          <p:cNvPr id="3" name="Espace réservé du contenu 2"/>
          <p:cNvSpPr>
            <a:spLocks noGrp="1"/>
          </p:cNvSpPr>
          <p:nvPr>
            <p:ph idx="1"/>
          </p:nvPr>
        </p:nvSpPr>
        <p:spPr>
          <a:xfrm>
            <a:off x="178981" y="1825625"/>
            <a:ext cx="9199195" cy="5032375"/>
          </a:xfrm>
        </p:spPr>
        <p:txBody>
          <a:bodyPr>
            <a:normAutofit lnSpcReduction="10000"/>
          </a:bodyPr>
          <a:lstStyle/>
          <a:p>
            <a:pPr algn="just">
              <a:buFont typeface="Courier New" panose="02070309020205020404" pitchFamily="49" charset="0"/>
              <a:buChar char="o"/>
            </a:pPr>
            <a:r>
              <a:rPr lang="fr-FR" b="1" dirty="0"/>
              <a:t>La pourriture Noble</a:t>
            </a:r>
          </a:p>
          <a:p>
            <a:pPr marL="0" indent="0" algn="just">
              <a:buNone/>
            </a:pPr>
            <a:endParaRPr lang="fr-FR" dirty="0"/>
          </a:p>
          <a:p>
            <a:pPr marL="0" indent="0" algn="just">
              <a:buNone/>
            </a:pPr>
            <a:r>
              <a:rPr lang="fr-FR" i="1" dirty="0"/>
              <a:t>Botrytis </a:t>
            </a:r>
            <a:r>
              <a:rPr lang="fr-FR" i="1" dirty="0" err="1"/>
              <a:t>cinerea</a:t>
            </a:r>
            <a:r>
              <a:rPr lang="fr-FR" i="1" dirty="0"/>
              <a:t> </a:t>
            </a:r>
            <a:r>
              <a:rPr lang="fr-FR" dirty="0"/>
              <a:t>se développe sur les raisins dans certaines conditions d’humidité et d’ensoleillement </a:t>
            </a:r>
            <a:r>
              <a:rPr lang="fr-FR" dirty="0">
                <a:sym typeface="Wingdings" panose="05000000000000000000" pitchFamily="2" charset="2"/>
              </a:rPr>
              <a:t> </a:t>
            </a:r>
            <a:r>
              <a:rPr lang="fr-FR" dirty="0"/>
              <a:t>production de vins </a:t>
            </a:r>
            <a:r>
              <a:rPr lang="fr-FR" dirty="0" err="1"/>
              <a:t>surmuris</a:t>
            </a:r>
            <a:r>
              <a:rPr lang="fr-FR" dirty="0"/>
              <a:t> à forte valeur ajoutée.</a:t>
            </a:r>
          </a:p>
          <a:p>
            <a:pPr marL="0" indent="0" algn="just">
              <a:buNone/>
            </a:pPr>
            <a:endParaRPr lang="fr-FR" dirty="0"/>
          </a:p>
          <a:p>
            <a:pPr algn="just">
              <a:buFont typeface="Courier New" panose="02070309020205020404" pitchFamily="49" charset="0"/>
              <a:buChar char="o"/>
            </a:pPr>
            <a:r>
              <a:rPr lang="fr-FR" b="1" dirty="0"/>
              <a:t>Utilisation des sarments</a:t>
            </a:r>
          </a:p>
          <a:p>
            <a:pPr marL="0" indent="0" algn="just">
              <a:buNone/>
            </a:pPr>
            <a:endParaRPr lang="fr-FR" dirty="0"/>
          </a:p>
          <a:p>
            <a:pPr marL="0" indent="0" algn="just">
              <a:buNone/>
            </a:pPr>
            <a:r>
              <a:rPr lang="fr-FR" dirty="0"/>
              <a:t>Restitution à la parcelle : rapport C/N élevé mais peut générer une faim d’azote pour les plants de vignes</a:t>
            </a:r>
          </a:p>
          <a:p>
            <a:pPr marL="0" indent="0" algn="just">
              <a:buNone/>
            </a:pPr>
            <a:r>
              <a:rPr lang="fr-FR" dirty="0"/>
              <a:t>Exportation : Barbecue, filière bois-</a:t>
            </a:r>
            <a:r>
              <a:rPr lang="fr-FR" dirty="0" err="1"/>
              <a:t>energie</a:t>
            </a:r>
            <a:endParaRPr lang="fr-FR" dirty="0"/>
          </a:p>
        </p:txBody>
      </p:sp>
      <p:pic>
        <p:nvPicPr>
          <p:cNvPr id="4" name="Image 3"/>
          <p:cNvPicPr>
            <a:picLocks noChangeAspect="1"/>
          </p:cNvPicPr>
          <p:nvPr/>
        </p:nvPicPr>
        <p:blipFill>
          <a:blip r:embed="rId2"/>
          <a:stretch>
            <a:fillRect/>
          </a:stretch>
        </p:blipFill>
        <p:spPr>
          <a:xfrm>
            <a:off x="9388550" y="724829"/>
            <a:ext cx="2803450" cy="2558214"/>
          </a:xfrm>
          <a:prstGeom prst="rect">
            <a:avLst/>
          </a:prstGeom>
        </p:spPr>
      </p:pic>
      <p:pic>
        <p:nvPicPr>
          <p:cNvPr id="6" name="Image 5"/>
          <p:cNvPicPr>
            <a:picLocks noChangeAspect="1"/>
          </p:cNvPicPr>
          <p:nvPr/>
        </p:nvPicPr>
        <p:blipFill>
          <a:blip r:embed="rId3"/>
          <a:stretch>
            <a:fillRect/>
          </a:stretch>
        </p:blipFill>
        <p:spPr>
          <a:xfrm>
            <a:off x="1" y="1"/>
            <a:ext cx="1927184" cy="1284789"/>
          </a:xfrm>
          <a:prstGeom prst="rect">
            <a:avLst/>
          </a:prstGeom>
        </p:spPr>
      </p:pic>
      <p:sp>
        <p:nvSpPr>
          <p:cNvPr id="8" name="Espace réservé du numéro de diapositive 7"/>
          <p:cNvSpPr>
            <a:spLocks noGrp="1"/>
          </p:cNvSpPr>
          <p:nvPr>
            <p:ph type="sldNum" sz="quarter" idx="12"/>
          </p:nvPr>
        </p:nvSpPr>
        <p:spPr/>
        <p:txBody>
          <a:bodyPr/>
          <a:lstStyle/>
          <a:p>
            <a:fld id="{43DBD130-DEBD-4C16-9286-1C5CF95B1908}" type="slidenum">
              <a:rPr lang="fr-FR" smtClean="0"/>
              <a:t>31</a:t>
            </a:fld>
            <a:endParaRPr lang="fr-FR"/>
          </a:p>
        </p:txBody>
      </p:sp>
      <p:sp>
        <p:nvSpPr>
          <p:cNvPr id="7" name="ZoneTexte 6"/>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1952709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56732" y="992458"/>
            <a:ext cx="7136218" cy="889517"/>
          </a:xfrm>
        </p:spPr>
        <p:txBody>
          <a:bodyPr>
            <a:normAutofit/>
          </a:bodyPr>
          <a:lstStyle/>
          <a:p>
            <a:r>
              <a:rPr lang="fr-FR" sz="3600" dirty="0">
                <a:latin typeface="+mn-lt"/>
              </a:rPr>
              <a:t>La viticulture et l’écologie</a:t>
            </a:r>
          </a:p>
        </p:txBody>
      </p:sp>
      <p:sp>
        <p:nvSpPr>
          <p:cNvPr id="3" name="Espace réservé du contenu 2"/>
          <p:cNvSpPr>
            <a:spLocks noGrp="1"/>
          </p:cNvSpPr>
          <p:nvPr>
            <p:ph idx="1"/>
          </p:nvPr>
        </p:nvSpPr>
        <p:spPr>
          <a:xfrm>
            <a:off x="306571" y="1974482"/>
            <a:ext cx="6607629" cy="4351338"/>
          </a:xfrm>
        </p:spPr>
        <p:txBody>
          <a:bodyPr>
            <a:normAutofit/>
          </a:bodyPr>
          <a:lstStyle/>
          <a:p>
            <a:pPr marL="0" indent="0" algn="just">
              <a:buNone/>
            </a:pPr>
            <a:r>
              <a:rPr lang="fr-FR" dirty="0"/>
              <a:t>Les exploitations viticoles sont sources de nuisances environnementales :</a:t>
            </a:r>
          </a:p>
          <a:p>
            <a:pPr algn="just">
              <a:buFont typeface="Courier New" panose="02070309020205020404" pitchFamily="49" charset="0"/>
              <a:buChar char="o"/>
            </a:pPr>
            <a:r>
              <a:rPr lang="fr-FR" dirty="0"/>
              <a:t>Utilisation de produits phytosanitaires</a:t>
            </a:r>
          </a:p>
          <a:p>
            <a:pPr algn="just">
              <a:buFont typeface="Courier New" panose="02070309020205020404" pitchFamily="49" charset="0"/>
              <a:buChar char="o"/>
            </a:pPr>
            <a:r>
              <a:rPr lang="fr-FR" dirty="0"/>
              <a:t>Utilisation d’engrais</a:t>
            </a:r>
          </a:p>
          <a:p>
            <a:pPr algn="just">
              <a:buFont typeface="Courier New" panose="02070309020205020404" pitchFamily="49" charset="0"/>
              <a:buChar char="o"/>
            </a:pPr>
            <a:r>
              <a:rPr lang="fr-FR" dirty="0"/>
              <a:t>Augmentation de l’érosion des sols</a:t>
            </a:r>
          </a:p>
          <a:p>
            <a:pPr algn="just">
              <a:buFont typeface="Courier New" panose="02070309020205020404" pitchFamily="49" charset="0"/>
              <a:buChar char="o"/>
            </a:pPr>
            <a:r>
              <a:rPr lang="fr-FR" dirty="0"/>
              <a:t>Modification de la structure physico-chimique des sols</a:t>
            </a:r>
          </a:p>
        </p:txBody>
      </p:sp>
      <p:pic>
        <p:nvPicPr>
          <p:cNvPr id="4" name="Image 3"/>
          <p:cNvPicPr>
            <a:picLocks noChangeAspect="1"/>
          </p:cNvPicPr>
          <p:nvPr/>
        </p:nvPicPr>
        <p:blipFill>
          <a:blip r:embed="rId2"/>
          <a:stretch>
            <a:fillRect/>
          </a:stretch>
        </p:blipFill>
        <p:spPr>
          <a:xfrm>
            <a:off x="9735099" y="0"/>
            <a:ext cx="2456901" cy="1682642"/>
          </a:xfrm>
          <a:prstGeom prst="rect">
            <a:avLst/>
          </a:prstGeom>
        </p:spPr>
      </p:pic>
      <p:pic>
        <p:nvPicPr>
          <p:cNvPr id="5" name="Image 4"/>
          <p:cNvPicPr>
            <a:picLocks noChangeAspect="1"/>
          </p:cNvPicPr>
          <p:nvPr/>
        </p:nvPicPr>
        <p:blipFill>
          <a:blip r:embed="rId3"/>
          <a:stretch>
            <a:fillRect/>
          </a:stretch>
        </p:blipFill>
        <p:spPr>
          <a:xfrm>
            <a:off x="6906039" y="2052084"/>
            <a:ext cx="5285962" cy="3394145"/>
          </a:xfrm>
          <a:prstGeom prst="rect">
            <a:avLst/>
          </a:prstGeom>
        </p:spPr>
      </p:pic>
      <p:pic>
        <p:nvPicPr>
          <p:cNvPr id="6" name="Image 5"/>
          <p:cNvPicPr>
            <a:picLocks noChangeAspect="1"/>
          </p:cNvPicPr>
          <p:nvPr/>
        </p:nvPicPr>
        <p:blipFill>
          <a:blip r:embed="rId4"/>
          <a:stretch>
            <a:fillRect/>
          </a:stretch>
        </p:blipFill>
        <p:spPr>
          <a:xfrm>
            <a:off x="1" y="1"/>
            <a:ext cx="1927184" cy="1284789"/>
          </a:xfrm>
          <a:prstGeom prst="rect">
            <a:avLst/>
          </a:prstGeom>
        </p:spPr>
      </p:pic>
      <p:sp>
        <p:nvSpPr>
          <p:cNvPr id="8" name="Espace réservé du numéro de diapositive 7"/>
          <p:cNvSpPr>
            <a:spLocks noGrp="1"/>
          </p:cNvSpPr>
          <p:nvPr>
            <p:ph type="sldNum" sz="quarter" idx="12"/>
          </p:nvPr>
        </p:nvSpPr>
        <p:spPr/>
        <p:txBody>
          <a:bodyPr/>
          <a:lstStyle/>
          <a:p>
            <a:fld id="{43DBD130-DEBD-4C16-9286-1C5CF95B1908}" type="slidenum">
              <a:rPr lang="fr-FR" smtClean="0"/>
              <a:t>32</a:t>
            </a:fld>
            <a:endParaRPr lang="fr-FR"/>
          </a:p>
        </p:txBody>
      </p:sp>
      <p:sp>
        <p:nvSpPr>
          <p:cNvPr id="9" name="ZoneTexte 8"/>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19243410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35099" y="0"/>
            <a:ext cx="2456901" cy="1682642"/>
          </a:xfrm>
          <a:prstGeom prst="rect">
            <a:avLst/>
          </a:prstGeom>
        </p:spPr>
      </p:pic>
      <p:sp>
        <p:nvSpPr>
          <p:cNvPr id="2" name="Titre 1"/>
          <p:cNvSpPr>
            <a:spLocks noGrp="1"/>
          </p:cNvSpPr>
          <p:nvPr>
            <p:ph type="title"/>
          </p:nvPr>
        </p:nvSpPr>
        <p:spPr>
          <a:xfrm>
            <a:off x="2384351" y="591004"/>
            <a:ext cx="7423298" cy="751294"/>
          </a:xfrm>
        </p:spPr>
        <p:txBody>
          <a:bodyPr>
            <a:normAutofit/>
          </a:bodyPr>
          <a:lstStyle/>
          <a:p>
            <a:r>
              <a:rPr lang="fr-FR" sz="3600" dirty="0">
                <a:latin typeface="+mn-lt"/>
              </a:rPr>
              <a:t>La viticulture et l’écologie</a:t>
            </a:r>
          </a:p>
        </p:txBody>
      </p:sp>
      <p:sp>
        <p:nvSpPr>
          <p:cNvPr id="3" name="Espace réservé du contenu 2"/>
          <p:cNvSpPr>
            <a:spLocks noGrp="1"/>
          </p:cNvSpPr>
          <p:nvPr>
            <p:ph idx="1"/>
          </p:nvPr>
        </p:nvSpPr>
        <p:spPr>
          <a:xfrm>
            <a:off x="0" y="1557008"/>
            <a:ext cx="12192000" cy="5657832"/>
          </a:xfrm>
        </p:spPr>
        <p:txBody>
          <a:bodyPr>
            <a:noAutofit/>
          </a:bodyPr>
          <a:lstStyle/>
          <a:p>
            <a:pPr algn="just">
              <a:buFont typeface="Courier New" panose="02070309020205020404" pitchFamily="49" charset="0"/>
              <a:buChar char="o"/>
            </a:pPr>
            <a:r>
              <a:rPr lang="fr-FR" dirty="0"/>
              <a:t>La plantation se situe à une distance minimum d'un  cours d’eau (réglementation locale)</a:t>
            </a:r>
          </a:p>
          <a:p>
            <a:pPr marL="0" indent="0" algn="just">
              <a:buNone/>
            </a:pPr>
            <a:endParaRPr lang="fr-FR" dirty="0"/>
          </a:p>
          <a:p>
            <a:pPr algn="just">
              <a:buFont typeface="Courier New" panose="02070309020205020404" pitchFamily="49" charset="0"/>
              <a:buChar char="o"/>
            </a:pPr>
            <a:r>
              <a:rPr lang="fr-FR" dirty="0"/>
              <a:t>Les contours de la parcelle sont enherbés </a:t>
            </a:r>
          </a:p>
          <a:p>
            <a:pPr marL="0" indent="0" algn="just">
              <a:buNone/>
            </a:pPr>
            <a:endParaRPr lang="fr-FR" dirty="0"/>
          </a:p>
          <a:p>
            <a:pPr algn="just">
              <a:buFont typeface="Courier New" panose="02070309020205020404" pitchFamily="49" charset="0"/>
              <a:buChar char="o"/>
            </a:pPr>
            <a:r>
              <a:rPr lang="fr-FR" dirty="0"/>
              <a:t>Les haies, les travers, les abords enherbés sont préservés </a:t>
            </a:r>
          </a:p>
          <a:p>
            <a:pPr marL="0" indent="0" algn="just">
              <a:buNone/>
            </a:pPr>
            <a:endParaRPr lang="fr-FR" dirty="0"/>
          </a:p>
          <a:p>
            <a:pPr algn="just">
              <a:buFont typeface="Courier New" panose="02070309020205020404" pitchFamily="49" charset="0"/>
              <a:buChar char="o"/>
            </a:pPr>
            <a:r>
              <a:rPr lang="fr-FR" dirty="0"/>
              <a:t>Les fossés et les drains sont efficients</a:t>
            </a:r>
          </a:p>
          <a:p>
            <a:pPr marL="0" indent="0" algn="just">
              <a:buNone/>
            </a:pPr>
            <a:endParaRPr lang="fr-FR" dirty="0"/>
          </a:p>
          <a:p>
            <a:pPr algn="just">
              <a:buFont typeface="Courier New" panose="02070309020205020404" pitchFamily="49" charset="0"/>
              <a:buChar char="o"/>
            </a:pPr>
            <a:r>
              <a:rPr lang="fr-FR" dirty="0"/>
              <a:t>Les plants sont orientés en fonction de la pente, lorsque la pente est forte (10-20 %) ; vignes établies selon les courbes de niveau</a:t>
            </a:r>
          </a:p>
        </p:txBody>
      </p:sp>
      <p:pic>
        <p:nvPicPr>
          <p:cNvPr id="5" name="Image 4"/>
          <p:cNvPicPr>
            <a:picLocks noChangeAspect="1"/>
          </p:cNvPicPr>
          <p:nvPr/>
        </p:nvPicPr>
        <p:blipFill>
          <a:blip r:embed="rId3"/>
          <a:stretch>
            <a:fillRect/>
          </a:stretch>
        </p:blipFill>
        <p:spPr>
          <a:xfrm>
            <a:off x="1" y="1"/>
            <a:ext cx="1927184" cy="1284789"/>
          </a:xfrm>
          <a:prstGeom prst="rect">
            <a:avLst/>
          </a:prstGeom>
        </p:spPr>
      </p:pic>
      <p:sp>
        <p:nvSpPr>
          <p:cNvPr id="7" name="Espace réservé du numéro de diapositive 6"/>
          <p:cNvSpPr>
            <a:spLocks noGrp="1"/>
          </p:cNvSpPr>
          <p:nvPr>
            <p:ph type="sldNum" sz="quarter" idx="12"/>
          </p:nvPr>
        </p:nvSpPr>
        <p:spPr/>
        <p:txBody>
          <a:bodyPr/>
          <a:lstStyle/>
          <a:p>
            <a:fld id="{43DBD130-DEBD-4C16-9286-1C5CF95B1908}" type="slidenum">
              <a:rPr lang="fr-FR" smtClean="0"/>
              <a:t>33</a:t>
            </a:fld>
            <a:endParaRPr lang="fr-FR"/>
          </a:p>
        </p:txBody>
      </p:sp>
      <p:sp>
        <p:nvSpPr>
          <p:cNvPr id="8" name="ZoneTexte 7"/>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1060155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35099" y="0"/>
            <a:ext cx="2456901" cy="1682642"/>
          </a:xfrm>
          <a:prstGeom prst="rect">
            <a:avLst/>
          </a:prstGeom>
        </p:spPr>
      </p:pic>
      <p:sp>
        <p:nvSpPr>
          <p:cNvPr id="6" name="ZoneTexte 5"/>
          <p:cNvSpPr txBox="1"/>
          <p:nvPr/>
        </p:nvSpPr>
        <p:spPr>
          <a:xfrm>
            <a:off x="0" y="1690057"/>
            <a:ext cx="11036596" cy="4401205"/>
          </a:xfrm>
          <a:prstGeom prst="rect">
            <a:avLst/>
          </a:prstGeom>
          <a:noFill/>
        </p:spPr>
        <p:txBody>
          <a:bodyPr wrap="square" rtlCol="0">
            <a:spAutoFit/>
          </a:bodyPr>
          <a:lstStyle/>
          <a:p>
            <a:pPr marL="285750" indent="-285750" algn="just">
              <a:buFont typeface="Courier New" panose="02070309020205020404" pitchFamily="49" charset="0"/>
              <a:buChar char="o"/>
            </a:pPr>
            <a:r>
              <a:rPr lang="fr-FR" sz="2800" dirty="0"/>
              <a:t>Agriculture conventionnelle utilisée : forte demande, rendement = impacts environnementaux + dégâts écologiques importants</a:t>
            </a:r>
          </a:p>
          <a:p>
            <a:pPr algn="just"/>
            <a:endParaRPr lang="fr-FR" sz="2800" dirty="0"/>
          </a:p>
          <a:p>
            <a:pPr marL="285750" indent="-285750" algn="just">
              <a:buFont typeface="Courier New" panose="02070309020205020404" pitchFamily="49" charset="0"/>
              <a:buChar char="o"/>
            </a:pPr>
            <a:r>
              <a:rPr lang="fr-FR" sz="2800" dirty="0"/>
              <a:t>Prise de conscience face aux problèmes, adaptation et changement des pratiques : but de préservation de l’environnement et des sols</a:t>
            </a:r>
          </a:p>
          <a:p>
            <a:pPr algn="just"/>
            <a:endParaRPr lang="fr-FR" sz="2800" dirty="0"/>
          </a:p>
          <a:p>
            <a:pPr marL="285750" indent="-285750" algn="just">
              <a:buFont typeface="Courier New" panose="02070309020205020404" pitchFamily="49" charset="0"/>
              <a:buChar char="o"/>
            </a:pPr>
            <a:r>
              <a:rPr lang="fr-FR" sz="2800" dirty="0"/>
              <a:t>Développement viticulture biologique : préservation des écosystèmes, fertilité des sols, augmenter biodiversité et protection ressources naturelles, limiter interventions extérieures, traitement avec des produits biologiques (Cu, S) et non chimiques</a:t>
            </a:r>
          </a:p>
        </p:txBody>
      </p:sp>
      <p:pic>
        <p:nvPicPr>
          <p:cNvPr id="8" name="Image 7"/>
          <p:cNvPicPr>
            <a:picLocks noChangeAspect="1"/>
          </p:cNvPicPr>
          <p:nvPr/>
        </p:nvPicPr>
        <p:blipFill>
          <a:blip r:embed="rId3"/>
          <a:stretch>
            <a:fillRect/>
          </a:stretch>
        </p:blipFill>
        <p:spPr>
          <a:xfrm>
            <a:off x="1" y="1"/>
            <a:ext cx="1927184" cy="1284789"/>
          </a:xfrm>
          <a:prstGeom prst="rect">
            <a:avLst/>
          </a:prstGeom>
        </p:spPr>
      </p:pic>
      <p:sp>
        <p:nvSpPr>
          <p:cNvPr id="10" name="Espace réservé du numéro de diapositive 9"/>
          <p:cNvSpPr>
            <a:spLocks noGrp="1"/>
          </p:cNvSpPr>
          <p:nvPr>
            <p:ph type="sldNum" sz="quarter" idx="12"/>
          </p:nvPr>
        </p:nvSpPr>
        <p:spPr/>
        <p:txBody>
          <a:bodyPr/>
          <a:lstStyle/>
          <a:p>
            <a:fld id="{43DBD130-DEBD-4C16-9286-1C5CF95B1908}" type="slidenum">
              <a:rPr lang="fr-FR" smtClean="0"/>
              <a:t>34</a:t>
            </a:fld>
            <a:endParaRPr lang="fr-FR"/>
          </a:p>
        </p:txBody>
      </p:sp>
      <p:sp>
        <p:nvSpPr>
          <p:cNvPr id="7" name="ZoneTexte 6"/>
          <p:cNvSpPr txBox="1"/>
          <p:nvPr/>
        </p:nvSpPr>
        <p:spPr>
          <a:xfrm>
            <a:off x="1247898" y="-89209"/>
            <a:ext cx="10944102" cy="707886"/>
          </a:xfrm>
          <a:prstGeom prst="rect">
            <a:avLst/>
          </a:prstGeom>
          <a:noFill/>
        </p:spPr>
        <p:txBody>
          <a:bodyPr wrap="square" rtlCol="0">
            <a:spAutoFit/>
          </a:bodyPr>
          <a:lstStyle/>
          <a:p>
            <a:r>
              <a:rPr lang="fr-FR" sz="4000" dirty="0"/>
              <a:t>Pratiques viticoles : du jeune plant au produit </a:t>
            </a:r>
          </a:p>
        </p:txBody>
      </p:sp>
    </p:spTree>
    <p:extLst>
      <p:ext uri="{BB962C8B-B14F-4D97-AF65-F5344CB8AC3E}">
        <p14:creationId xmlns:p14="http://schemas.microsoft.com/office/powerpoint/2010/main" val="3762628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9190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5449"/>
          <a:stretch/>
        </p:blipFill>
        <p:spPr>
          <a:xfrm>
            <a:off x="7967754" y="640080"/>
            <a:ext cx="3582642" cy="3291840"/>
          </a:xfrm>
          <a:prstGeom prst="rect">
            <a:avLst/>
          </a:prstGeom>
        </p:spPr>
      </p:pic>
      <p:pic>
        <p:nvPicPr>
          <p:cNvPr id="6" name="Image 5"/>
          <p:cNvPicPr>
            <a:picLocks noChangeAspect="1"/>
          </p:cNvPicPr>
          <p:nvPr/>
        </p:nvPicPr>
        <p:blipFill rotWithShape="1">
          <a:blip r:embed="rId3"/>
          <a:srcRect l="12749" r="14695"/>
          <a:stretch/>
        </p:blipFill>
        <p:spPr>
          <a:xfrm>
            <a:off x="641604" y="640080"/>
            <a:ext cx="3582641" cy="3291840"/>
          </a:xfrm>
          <a:prstGeom prst="rect">
            <a:avLst/>
          </a:prstGeom>
        </p:spPr>
      </p:pic>
      <p:pic>
        <p:nvPicPr>
          <p:cNvPr id="8" name="Image 7"/>
          <p:cNvPicPr>
            <a:picLocks noChangeAspect="1"/>
          </p:cNvPicPr>
          <p:nvPr/>
        </p:nvPicPr>
        <p:blipFill rotWithShape="1">
          <a:blip r:embed="rId4"/>
          <a:srcRect t="17065" r="3" b="18721"/>
          <a:stretch/>
        </p:blipFill>
        <p:spPr>
          <a:xfrm>
            <a:off x="4385113" y="640080"/>
            <a:ext cx="3421774" cy="3291840"/>
          </a:xfrm>
          <a:prstGeom prst="rect">
            <a:avLst/>
          </a:prstGeom>
        </p:spPr>
      </p:pic>
      <p:sp>
        <p:nvSpPr>
          <p:cNvPr id="4" name="Espace réservé du numéro de diapositive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43DBD130-DEBD-4C16-9286-1C5CF95B1908}" type="slidenum">
              <a:rPr lang="en-US" smtClean="0"/>
              <a:pPr/>
              <a:t>35</a:t>
            </a:fld>
            <a:endParaRPr lang="en-US"/>
          </a:p>
        </p:txBody>
      </p:sp>
      <p:sp>
        <p:nvSpPr>
          <p:cNvPr id="5" name="ZoneTexte 4"/>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pPr>
            <a:r>
              <a:rPr lang="en-US" sz="6000" b="1" dirty="0" err="1">
                <a:latin typeface="+mj-lt"/>
                <a:ea typeface="+mj-ea"/>
                <a:cs typeface="+mj-cs"/>
              </a:rPr>
              <a:t>Séléctions</a:t>
            </a:r>
            <a:r>
              <a:rPr lang="en-US" sz="6000" b="1" dirty="0">
                <a:latin typeface="+mj-lt"/>
                <a:ea typeface="+mj-ea"/>
                <a:cs typeface="+mj-cs"/>
              </a:rPr>
              <a:t> et </a:t>
            </a:r>
            <a:r>
              <a:rPr lang="en-US" sz="6000" b="1" dirty="0" err="1">
                <a:latin typeface="+mj-lt"/>
                <a:ea typeface="+mj-ea"/>
                <a:cs typeface="+mj-cs"/>
              </a:rPr>
              <a:t>diversité</a:t>
            </a:r>
            <a:endParaRPr lang="en-US" sz="6000" b="1" kern="1200" dirty="0">
              <a:solidFill>
                <a:schemeClr val="tx1"/>
              </a:solidFill>
              <a:latin typeface="+mj-lt"/>
              <a:ea typeface="+mj-ea"/>
              <a:cs typeface="+mj-cs"/>
            </a:endParaRPr>
          </a:p>
        </p:txBody>
      </p:sp>
    </p:spTree>
    <p:extLst>
      <p:ext uri="{BB962C8B-B14F-4D97-AF65-F5344CB8AC3E}">
        <p14:creationId xmlns:p14="http://schemas.microsoft.com/office/powerpoint/2010/main" val="1610528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36</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pic>
        <p:nvPicPr>
          <p:cNvPr id="8" name="Image 7"/>
          <p:cNvPicPr>
            <a:picLocks noChangeAspect="1"/>
          </p:cNvPicPr>
          <p:nvPr/>
        </p:nvPicPr>
        <p:blipFill>
          <a:blip r:embed="rId4"/>
          <a:stretch>
            <a:fillRect/>
          </a:stretch>
        </p:blipFill>
        <p:spPr>
          <a:xfrm>
            <a:off x="728572" y="854508"/>
            <a:ext cx="3819677" cy="2593959"/>
          </a:xfrm>
          <a:prstGeom prst="rect">
            <a:avLst/>
          </a:prstGeom>
        </p:spPr>
      </p:pic>
      <p:pic>
        <p:nvPicPr>
          <p:cNvPr id="9" name="Picture 2" descr="See original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063" y="3397453"/>
            <a:ext cx="4577444" cy="3460547"/>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contenu 2"/>
          <p:cNvSpPr>
            <a:spLocks noGrp="1"/>
          </p:cNvSpPr>
          <p:nvPr>
            <p:ph idx="1"/>
          </p:nvPr>
        </p:nvSpPr>
        <p:spPr>
          <a:xfrm>
            <a:off x="5350913" y="1569146"/>
            <a:ext cx="6469380" cy="4675537"/>
          </a:xfrm>
        </p:spPr>
        <p:txBody>
          <a:bodyPr>
            <a:normAutofit/>
          </a:bodyPr>
          <a:lstStyle/>
          <a:p>
            <a:pPr algn="just">
              <a:buFont typeface="Courier New" panose="02070309020205020404" pitchFamily="49" charset="0"/>
              <a:buChar char="o"/>
            </a:pPr>
            <a:r>
              <a:rPr lang="fr-FR" dirty="0"/>
              <a:t>Sélection et ampélographie</a:t>
            </a:r>
          </a:p>
          <a:p>
            <a:pPr marL="0" indent="0" algn="just">
              <a:buNone/>
            </a:pPr>
            <a:endParaRPr lang="fr-FR" dirty="0"/>
          </a:p>
          <a:p>
            <a:pPr lvl="1" algn="just"/>
            <a:r>
              <a:rPr lang="fr-FR" dirty="0"/>
              <a:t>L’ampélographie est la discipline commune à la botanique et à l'œnologie traitant des cultivars en viticulture : les cépages</a:t>
            </a:r>
          </a:p>
          <a:p>
            <a:pPr lvl="1" algn="just"/>
            <a:endParaRPr lang="fr-FR" dirty="0"/>
          </a:p>
          <a:p>
            <a:pPr lvl="1" algn="just"/>
            <a:r>
              <a:rPr lang="fr-FR" dirty="0"/>
              <a:t>La sélection des cépages s’effectue donc en fonction de critères botaniques (résistance au climat, vigueur, rendement, résistance aux pathogènes) ainsi qu’en fonction des attentes gustatives</a:t>
            </a:r>
          </a:p>
        </p:txBody>
      </p:sp>
    </p:spTree>
    <p:extLst>
      <p:ext uri="{BB962C8B-B14F-4D97-AF65-F5344CB8AC3E}">
        <p14:creationId xmlns:p14="http://schemas.microsoft.com/office/powerpoint/2010/main" val="1744775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37</a:t>
            </a:fld>
            <a:endParaRPr lang="fr-FR"/>
          </a:p>
        </p:txBody>
      </p:sp>
      <p:pic>
        <p:nvPicPr>
          <p:cNvPr id="5" name="Image 4"/>
          <p:cNvPicPr>
            <a:picLocks noChangeAspect="1"/>
          </p:cNvPicPr>
          <p:nvPr/>
        </p:nvPicPr>
        <p:blipFill>
          <a:blip r:embed="rId2"/>
          <a:stretch>
            <a:fillRect/>
          </a:stretch>
        </p:blipFill>
        <p:spPr>
          <a:xfrm>
            <a:off x="1" y="2"/>
            <a:ext cx="1706136" cy="1137424"/>
          </a:xfrm>
          <a:prstGeom prst="rect">
            <a:avLst/>
          </a:prstGeom>
        </p:spPr>
      </p:pic>
      <p:pic>
        <p:nvPicPr>
          <p:cNvPr id="6" name="Image 5"/>
          <p:cNvPicPr>
            <a:picLocks noChangeAspect="1"/>
          </p:cNvPicPr>
          <p:nvPr/>
        </p:nvPicPr>
        <p:blipFill>
          <a:blip r:embed="rId3"/>
          <a:stretch>
            <a:fillRect/>
          </a:stretch>
        </p:blipFill>
        <p:spPr>
          <a:xfrm>
            <a:off x="10400937" y="0"/>
            <a:ext cx="1791063" cy="1226634"/>
          </a:xfrm>
          <a:prstGeom prst="rect">
            <a:avLst/>
          </a:prstGeom>
        </p:spPr>
      </p:pic>
      <p:sp>
        <p:nvSpPr>
          <p:cNvPr id="7" name="ZoneTexte 6"/>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sp>
        <p:nvSpPr>
          <p:cNvPr id="8" name="Espace réservé du contenu 2"/>
          <p:cNvSpPr>
            <a:spLocks noGrp="1"/>
          </p:cNvSpPr>
          <p:nvPr>
            <p:ph idx="1"/>
          </p:nvPr>
        </p:nvSpPr>
        <p:spPr>
          <a:xfrm>
            <a:off x="269487" y="1758718"/>
            <a:ext cx="7882890" cy="4351338"/>
          </a:xfrm>
        </p:spPr>
        <p:txBody>
          <a:bodyPr/>
          <a:lstStyle/>
          <a:p>
            <a:pPr algn="just">
              <a:buFont typeface="Courier New" panose="02070309020205020404" pitchFamily="49" charset="0"/>
              <a:buChar char="o"/>
            </a:pPr>
            <a:r>
              <a:rPr lang="fr-FR" dirty="0"/>
              <a:t>Depuis que l'homme cultive la vigne, il a sélectionné et reproduit les espèces de deux façons différentes : en faisant germer des pépins ou par reproduction végétative (principalement)</a:t>
            </a:r>
          </a:p>
          <a:p>
            <a:pPr algn="just"/>
            <a:endParaRPr lang="fr-FR" dirty="0"/>
          </a:p>
          <a:p>
            <a:pPr algn="just">
              <a:buFont typeface="Courier New" panose="02070309020205020404" pitchFamily="49" charset="0"/>
              <a:buChar char="o"/>
            </a:pPr>
            <a:r>
              <a:rPr lang="fr-FR" dirty="0"/>
              <a:t>L'origine et la diversité des cépages vient des croisements et des variations naturelles que l'homme a pu observer. En effet, la vigne est une plante qui mute facilement (le pinot gris et le pinot blanc sont des mutations du pinot noir)</a:t>
            </a:r>
          </a:p>
        </p:txBody>
      </p:sp>
      <p:pic>
        <p:nvPicPr>
          <p:cNvPr id="9" name="Picture 2" descr="pink-glob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5334" y="1943100"/>
            <a:ext cx="3780453" cy="178117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173844" y="3601844"/>
            <a:ext cx="3735659" cy="830997"/>
          </a:xfrm>
          <a:prstGeom prst="rect">
            <a:avLst/>
          </a:prstGeom>
          <a:noFill/>
        </p:spPr>
        <p:txBody>
          <a:bodyPr wrap="square" rtlCol="0">
            <a:spAutoFit/>
          </a:bodyPr>
          <a:lstStyle/>
          <a:p>
            <a:r>
              <a:rPr lang="fr-FR" sz="1600" b="1" i="1" dirty="0"/>
              <a:t>Globe rose : une nouvelle variété de raisin de table qui s’apprête à conquérir le marché</a:t>
            </a:r>
          </a:p>
        </p:txBody>
      </p:sp>
    </p:spTree>
    <p:extLst>
      <p:ext uri="{BB962C8B-B14F-4D97-AF65-F5344CB8AC3E}">
        <p14:creationId xmlns:p14="http://schemas.microsoft.com/office/powerpoint/2010/main" val="1010466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38</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332423" y="1624902"/>
            <a:ext cx="11710894" cy="4723765"/>
          </a:xfrm>
        </p:spPr>
        <p:txBody>
          <a:bodyPr>
            <a:normAutofit fontScale="85000" lnSpcReduction="20000"/>
          </a:bodyPr>
          <a:lstStyle/>
          <a:p>
            <a:pPr>
              <a:buFont typeface="Courier New" panose="02070309020205020404" pitchFamily="49" charset="0"/>
              <a:buChar char="o"/>
            </a:pPr>
            <a:r>
              <a:rPr lang="fr-FR" dirty="0"/>
              <a:t>Au XIX  siècle le comte </a:t>
            </a:r>
            <a:r>
              <a:rPr lang="fr-FR" dirty="0" err="1"/>
              <a:t>Odart</a:t>
            </a:r>
            <a:r>
              <a:rPr lang="fr-FR" dirty="0"/>
              <a:t> puis </a:t>
            </a:r>
            <a:r>
              <a:rPr lang="fr-FR" dirty="0" err="1"/>
              <a:t>Levadoux</a:t>
            </a:r>
            <a:r>
              <a:rPr lang="fr-FR" dirty="0"/>
              <a:t> au XX  siècle ont cherché à regrouper les cépages "français" par familles à partir des caractéristiques morphologiques :</a:t>
            </a:r>
          </a:p>
          <a:p>
            <a:pPr marL="0" indent="0">
              <a:buNone/>
            </a:pPr>
            <a:r>
              <a:rPr lang="fr-FR" sz="2300" dirty="0"/>
              <a:t>- Famille des </a:t>
            </a:r>
            <a:r>
              <a:rPr lang="fr-FR" sz="2300" dirty="0" err="1"/>
              <a:t>Traminers</a:t>
            </a:r>
            <a:r>
              <a:rPr lang="fr-FR" sz="2300" dirty="0"/>
              <a:t> : savagnin, savagnin rose, gewurztraminer</a:t>
            </a:r>
            <a:br>
              <a:rPr lang="fr-FR" sz="2300" dirty="0"/>
            </a:br>
            <a:r>
              <a:rPr lang="fr-FR" sz="2300" dirty="0"/>
              <a:t>- Famille des </a:t>
            </a:r>
            <a:r>
              <a:rPr lang="fr-FR" sz="2300" dirty="0" err="1"/>
              <a:t>Cotoïdes</a:t>
            </a:r>
            <a:r>
              <a:rPr lang="fr-FR" sz="2300" dirty="0"/>
              <a:t> : </a:t>
            </a:r>
            <a:r>
              <a:rPr lang="fr-FR" sz="2300" dirty="0" err="1"/>
              <a:t>côt</a:t>
            </a:r>
            <a:r>
              <a:rPr lang="fr-FR" sz="2300" dirty="0"/>
              <a:t>, malbec, </a:t>
            </a:r>
            <a:r>
              <a:rPr lang="fr-FR" sz="2300" dirty="0" err="1"/>
              <a:t>negrette</a:t>
            </a:r>
            <a:r>
              <a:rPr lang="fr-FR" sz="2300" dirty="0"/>
              <a:t>, </a:t>
            </a:r>
            <a:r>
              <a:rPr lang="fr-FR" sz="2300" dirty="0" err="1"/>
              <a:t>valdiguié</a:t>
            </a:r>
            <a:r>
              <a:rPr lang="fr-FR" sz="2300" dirty="0"/>
              <a:t>, </a:t>
            </a:r>
            <a:r>
              <a:rPr lang="fr-FR" sz="2300" dirty="0" err="1"/>
              <a:t>tannat</a:t>
            </a:r>
            <a:br>
              <a:rPr lang="fr-FR" sz="2300" dirty="0"/>
            </a:br>
            <a:r>
              <a:rPr lang="fr-FR" sz="2300" dirty="0"/>
              <a:t>- Famille des </a:t>
            </a:r>
            <a:r>
              <a:rPr lang="fr-FR" sz="2300" dirty="0" err="1"/>
              <a:t>Carmenets</a:t>
            </a:r>
            <a:r>
              <a:rPr lang="fr-FR" sz="2300" dirty="0"/>
              <a:t> : merlot, cabernet franc, cabernet sauvignon, </a:t>
            </a:r>
            <a:r>
              <a:rPr lang="fr-FR" sz="2300" dirty="0" err="1"/>
              <a:t>carmenère</a:t>
            </a:r>
            <a:r>
              <a:rPr lang="fr-FR" sz="2300" dirty="0"/>
              <a:t>, petit </a:t>
            </a:r>
            <a:r>
              <a:rPr lang="fr-FR" sz="2300" dirty="0" err="1"/>
              <a:t>verdot</a:t>
            </a:r>
            <a:r>
              <a:rPr lang="fr-FR" sz="2300" dirty="0"/>
              <a:t>, fer </a:t>
            </a:r>
            <a:r>
              <a:rPr lang="fr-FR" sz="2300" dirty="0" err="1"/>
              <a:t>servadou</a:t>
            </a:r>
            <a:br>
              <a:rPr lang="fr-FR" sz="2300" dirty="0"/>
            </a:br>
            <a:r>
              <a:rPr lang="fr-FR" sz="2300" dirty="0"/>
              <a:t>- Famille des Sérines : </a:t>
            </a:r>
            <a:r>
              <a:rPr lang="fr-FR" sz="2300" dirty="0" err="1"/>
              <a:t>mondeuse</a:t>
            </a:r>
            <a:r>
              <a:rPr lang="fr-FR" sz="2300" dirty="0"/>
              <a:t>, syrah, altesse, </a:t>
            </a:r>
            <a:r>
              <a:rPr lang="fr-FR" sz="2300" dirty="0" err="1"/>
              <a:t>Marsanne</a:t>
            </a:r>
            <a:r>
              <a:rPr lang="fr-FR" sz="2300" dirty="0"/>
              <a:t>, </a:t>
            </a:r>
            <a:r>
              <a:rPr lang="fr-FR" sz="2300" dirty="0" err="1"/>
              <a:t>roussanne</a:t>
            </a:r>
            <a:r>
              <a:rPr lang="fr-FR" sz="2300" dirty="0"/>
              <a:t>, </a:t>
            </a:r>
            <a:r>
              <a:rPr lang="fr-FR" sz="2300" dirty="0" err="1"/>
              <a:t>viognier</a:t>
            </a:r>
            <a:br>
              <a:rPr lang="fr-FR" sz="2300" dirty="0"/>
            </a:br>
            <a:r>
              <a:rPr lang="fr-FR" sz="2300" dirty="0"/>
              <a:t>- Famille des Muscats : muscat d'Alexandrie, muscat blanc à petits grains, muscat de Hambourg</a:t>
            </a:r>
            <a:br>
              <a:rPr lang="fr-FR" sz="2300" dirty="0"/>
            </a:br>
            <a:r>
              <a:rPr lang="fr-FR" sz="2300" dirty="0"/>
              <a:t>- Famille des </a:t>
            </a:r>
            <a:r>
              <a:rPr lang="fr-FR" sz="2300" dirty="0" err="1"/>
              <a:t>Folloïdes</a:t>
            </a:r>
            <a:r>
              <a:rPr lang="fr-FR" sz="2300" dirty="0"/>
              <a:t> : folle blanche, </a:t>
            </a:r>
            <a:r>
              <a:rPr lang="fr-FR" sz="2300" dirty="0" err="1"/>
              <a:t>ondenc</a:t>
            </a:r>
            <a:br>
              <a:rPr lang="fr-FR" sz="2300" dirty="0"/>
            </a:br>
            <a:r>
              <a:rPr lang="fr-FR" sz="2300" dirty="0"/>
              <a:t>- Famille des </a:t>
            </a:r>
            <a:r>
              <a:rPr lang="fr-FR" sz="2300" dirty="0" err="1"/>
              <a:t>Gouais</a:t>
            </a:r>
            <a:r>
              <a:rPr lang="fr-FR" sz="2300" dirty="0"/>
              <a:t> : aligoté, </a:t>
            </a:r>
            <a:r>
              <a:rPr lang="fr-FR" sz="2300" dirty="0" err="1"/>
              <a:t>gouais</a:t>
            </a:r>
            <a:r>
              <a:rPr lang="fr-FR" sz="2300" dirty="0"/>
              <a:t>, blanc dame, muscadelle</a:t>
            </a:r>
            <a:br>
              <a:rPr lang="fr-FR" sz="2300" dirty="0"/>
            </a:br>
            <a:r>
              <a:rPr lang="fr-FR" sz="2300" dirty="0"/>
              <a:t>- Famille des Chenins ou Famille des </a:t>
            </a:r>
            <a:r>
              <a:rPr lang="fr-FR" sz="2300" dirty="0" err="1"/>
              <a:t>Messiles</a:t>
            </a:r>
            <a:r>
              <a:rPr lang="fr-FR" sz="2300" dirty="0"/>
              <a:t> : chenin, </a:t>
            </a:r>
            <a:r>
              <a:rPr lang="fr-FR" sz="2300" dirty="0" err="1"/>
              <a:t>meslier</a:t>
            </a:r>
            <a:r>
              <a:rPr lang="fr-FR" sz="2300" dirty="0"/>
              <a:t>, sauvignon blanc, pineau </a:t>
            </a:r>
            <a:r>
              <a:rPr lang="fr-FR" sz="2300" dirty="0" err="1"/>
              <a:t>d'aunis</a:t>
            </a:r>
            <a:br>
              <a:rPr lang="fr-FR" sz="2300" dirty="0"/>
            </a:br>
            <a:r>
              <a:rPr lang="fr-FR" sz="2300" dirty="0"/>
              <a:t>- Famille des </a:t>
            </a:r>
            <a:r>
              <a:rPr lang="fr-FR" sz="2300" dirty="0" err="1"/>
              <a:t>Noiriens</a:t>
            </a:r>
            <a:r>
              <a:rPr lang="fr-FR" sz="2300" dirty="0"/>
              <a:t> : pinot noir, chardonnay, melon de bourgogne, gamay</a:t>
            </a:r>
            <a:br>
              <a:rPr lang="fr-FR" sz="2300" dirty="0"/>
            </a:br>
            <a:r>
              <a:rPr lang="fr-FR" sz="2300" dirty="0"/>
              <a:t>- Famille des </a:t>
            </a:r>
            <a:r>
              <a:rPr lang="fr-FR" sz="2300" dirty="0" err="1"/>
              <a:t>Mansiens</a:t>
            </a:r>
            <a:r>
              <a:rPr lang="fr-FR" sz="2300" dirty="0"/>
              <a:t> : petit </a:t>
            </a:r>
            <a:r>
              <a:rPr lang="fr-FR" sz="2300" dirty="0" err="1"/>
              <a:t>manseng</a:t>
            </a:r>
            <a:r>
              <a:rPr lang="fr-FR" sz="2300" dirty="0"/>
              <a:t>, gros </a:t>
            </a:r>
            <a:r>
              <a:rPr lang="fr-FR" sz="2300" dirty="0" err="1"/>
              <a:t>manseng</a:t>
            </a:r>
            <a:br>
              <a:rPr lang="fr-FR" sz="2300" dirty="0"/>
            </a:br>
            <a:r>
              <a:rPr lang="fr-FR" sz="2300" dirty="0"/>
              <a:t>- Famille des cépages rhénans : sylvaner, riesling</a:t>
            </a:r>
            <a:br>
              <a:rPr lang="fr-FR" sz="2300" dirty="0"/>
            </a:br>
            <a:r>
              <a:rPr lang="fr-FR" sz="2300" dirty="0"/>
              <a:t>- Famille des Alpins</a:t>
            </a:r>
            <a:br>
              <a:rPr lang="fr-FR" sz="2300" dirty="0"/>
            </a:br>
            <a:r>
              <a:rPr lang="fr-FR" sz="2300" dirty="0"/>
              <a:t>- Famille des Provençaux</a:t>
            </a:r>
            <a:br>
              <a:rPr lang="fr-FR" sz="2300" dirty="0"/>
            </a:br>
            <a:r>
              <a:rPr lang="fr-FR" sz="2300" dirty="0"/>
              <a:t>- Famille des Languedociens</a:t>
            </a:r>
          </a:p>
          <a:p>
            <a:pPr>
              <a:buFontTx/>
              <a:buChar char="-"/>
            </a:pPr>
            <a:endParaRPr lang="fr-FR" dirty="0"/>
          </a:p>
          <a:p>
            <a:pPr marL="0" indent="0">
              <a:buNone/>
            </a:pPr>
            <a:r>
              <a:rPr lang="fr-FR" b="1" dirty="0"/>
              <a:t>La génétique permet aujourd’hui de clarifier quelques uns de ces liens</a:t>
            </a:r>
          </a:p>
          <a:p>
            <a:pPr marL="0" indent="0">
              <a:buNone/>
            </a:pPr>
            <a:endParaRPr lang="fr-FR" dirty="0"/>
          </a:p>
        </p:txBody>
      </p:sp>
    </p:spTree>
    <p:extLst>
      <p:ext uri="{BB962C8B-B14F-4D97-AF65-F5344CB8AC3E}">
        <p14:creationId xmlns:p14="http://schemas.microsoft.com/office/powerpoint/2010/main" val="2458017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39</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479936"/>
            <a:ext cx="4560850" cy="5244249"/>
          </a:xfrm>
        </p:spPr>
        <p:txBody>
          <a:bodyPr>
            <a:normAutofit fontScale="92500" lnSpcReduction="10000"/>
          </a:bodyPr>
          <a:lstStyle/>
          <a:p>
            <a:pPr algn="just">
              <a:buFont typeface="Courier New" panose="02070309020205020404" pitchFamily="49" charset="0"/>
              <a:buChar char="o"/>
            </a:pPr>
            <a:r>
              <a:rPr lang="fr-FR" sz="3000" dirty="0"/>
              <a:t>Méthode de sélection </a:t>
            </a:r>
          </a:p>
          <a:p>
            <a:pPr marL="0" indent="0" algn="just">
              <a:buNone/>
            </a:pPr>
            <a:endParaRPr lang="fr-FR" dirty="0"/>
          </a:p>
          <a:p>
            <a:pPr lvl="1" algn="just"/>
            <a:r>
              <a:rPr lang="fr-FR" sz="2600" dirty="0"/>
              <a:t>Sélection massale : Choix de multiplier une souche plutôt qu’une autre parmi une même variété</a:t>
            </a:r>
          </a:p>
          <a:p>
            <a:pPr marL="457200" lvl="1" indent="0" algn="just">
              <a:buNone/>
            </a:pPr>
            <a:endParaRPr lang="fr-FR" sz="2600" dirty="0"/>
          </a:p>
          <a:p>
            <a:pPr lvl="1" algn="just"/>
            <a:r>
              <a:rPr lang="fr-FR" sz="2600" dirty="0"/>
              <a:t>Sélection clonale : Sélection massale qui intègre tout un ensemble d’évaluations agronomiques, œnologiques et sanitaires en vu de la sélection d’une seule souche correspondant aux besoin exprimés</a:t>
            </a:r>
          </a:p>
        </p:txBody>
      </p:sp>
      <p:pic>
        <p:nvPicPr>
          <p:cNvPr id="9" name="Picture 2" descr="Preserving Wine Diversity: Selection Massale | Wine Fol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1245452"/>
            <a:ext cx="7200900" cy="540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67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a:t>
            </a:fld>
            <a:endParaRPr lang="fr-FR"/>
          </a:p>
        </p:txBody>
      </p:sp>
      <p:sp>
        <p:nvSpPr>
          <p:cNvPr id="5" name="ZoneTexte 4"/>
          <p:cNvSpPr txBox="1"/>
          <p:nvPr/>
        </p:nvSpPr>
        <p:spPr>
          <a:xfrm>
            <a:off x="2903790"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0" y="1565500"/>
            <a:ext cx="8765628" cy="4893647"/>
          </a:xfrm>
          <a:prstGeom prst="rect">
            <a:avLst/>
          </a:prstGeom>
          <a:noFill/>
        </p:spPr>
        <p:txBody>
          <a:bodyPr wrap="square" rtlCol="0">
            <a:spAutoFit/>
          </a:bodyPr>
          <a:lstStyle/>
          <a:p>
            <a:pPr marL="285750" indent="-285750" algn="just">
              <a:buFont typeface="Courier New" panose="02070309020205020404" pitchFamily="49" charset="0"/>
              <a:buChar char="o"/>
            </a:pPr>
            <a:r>
              <a:rPr lang="fr-FR" sz="2400" dirty="0"/>
              <a:t>Famille des Vitacées, présente au pliocène (7 millions d’années) au </a:t>
            </a:r>
            <a:r>
              <a:rPr lang="fr-FR" sz="2400" b="1" dirty="0"/>
              <a:t>Moyen-Orient, berceau du vin</a:t>
            </a:r>
          </a:p>
          <a:p>
            <a:pPr algn="just"/>
            <a:endParaRPr lang="fr-FR" sz="2400" dirty="0">
              <a:sym typeface="Wingdings" panose="05000000000000000000" pitchFamily="2" charset="2"/>
            </a:endParaRPr>
          </a:p>
          <a:p>
            <a:pPr marL="285750" indent="-285750" algn="just">
              <a:buFont typeface="Courier New" panose="02070309020205020404" pitchFamily="49" charset="0"/>
              <a:buChar char="o"/>
            </a:pPr>
            <a:r>
              <a:rPr lang="fr-FR" sz="2400" dirty="0">
                <a:sym typeface="Wingdings" panose="05000000000000000000" pitchFamily="2" charset="2"/>
              </a:rPr>
              <a:t>Pépins retrouvés sur le site de </a:t>
            </a:r>
            <a:r>
              <a:rPr lang="fr-FR" sz="2400" b="1" dirty="0">
                <a:sym typeface="Wingdings" panose="05000000000000000000" pitchFamily="2" charset="2"/>
              </a:rPr>
              <a:t>Terra </a:t>
            </a:r>
            <a:r>
              <a:rPr lang="fr-FR" sz="2400" b="1" dirty="0" err="1">
                <a:sym typeface="Wingdings" panose="05000000000000000000" pitchFamily="2" charset="2"/>
              </a:rPr>
              <a:t>Amata</a:t>
            </a:r>
            <a:r>
              <a:rPr lang="fr-FR" sz="2400" dirty="0">
                <a:sym typeface="Wingdings" panose="05000000000000000000" pitchFamily="2" charset="2"/>
              </a:rPr>
              <a:t> (près de Nice) datant de </a:t>
            </a:r>
            <a:r>
              <a:rPr lang="fr-FR" sz="2400" b="1" dirty="0">
                <a:sym typeface="Wingdings" panose="05000000000000000000" pitchFamily="2" charset="2"/>
              </a:rPr>
              <a:t>400 000 ans</a:t>
            </a:r>
          </a:p>
          <a:p>
            <a:pPr algn="just"/>
            <a:r>
              <a:rPr lang="fr-FR" sz="2400" dirty="0">
                <a:sym typeface="Wingdings" panose="05000000000000000000" pitchFamily="2" charset="2"/>
              </a:rPr>
              <a:t>	 alimentation des hommes dès les temps les plus reculés</a:t>
            </a:r>
          </a:p>
          <a:p>
            <a:pPr marL="285750" indent="-285750" algn="just">
              <a:buFont typeface="Courier New" panose="02070309020205020404" pitchFamily="49" charset="0"/>
              <a:buChar char="o"/>
            </a:pPr>
            <a:endParaRPr lang="fr-FR" sz="2400" dirty="0">
              <a:sym typeface="Wingdings" panose="05000000000000000000" pitchFamily="2" charset="2"/>
            </a:endParaRPr>
          </a:p>
          <a:p>
            <a:pPr marL="285750" indent="-285750" algn="just">
              <a:buFont typeface="Courier New" panose="02070309020205020404" pitchFamily="49" charset="0"/>
              <a:buChar char="o"/>
            </a:pPr>
            <a:r>
              <a:rPr lang="fr-FR" sz="2400" dirty="0">
                <a:sym typeface="Wingdings" panose="05000000000000000000" pitchFamily="2" charset="2"/>
              </a:rPr>
              <a:t>Scénario probable : baies de vignes ramassées, oubliées dans un récipient, fermentées et dont le jus par ses effets/goûts n’a pas laissé indifférents nos ancêtres</a:t>
            </a:r>
          </a:p>
          <a:p>
            <a:pPr marL="285750" indent="-285750" algn="just">
              <a:buFont typeface="Courier New" panose="02070309020205020404" pitchFamily="49" charset="0"/>
              <a:buChar char="o"/>
            </a:pPr>
            <a:endParaRPr lang="fr-FR" sz="2400" dirty="0">
              <a:sym typeface="Wingdings" panose="05000000000000000000" pitchFamily="2" charset="2"/>
            </a:endParaRPr>
          </a:p>
          <a:p>
            <a:pPr marL="285750" indent="-285750" algn="just">
              <a:buFont typeface="Courier New" panose="02070309020205020404" pitchFamily="49" charset="0"/>
              <a:buChar char="o"/>
            </a:pPr>
            <a:r>
              <a:rPr lang="fr-FR" sz="2400" dirty="0">
                <a:sym typeface="Wingdings" panose="05000000000000000000" pitchFamily="2" charset="2"/>
              </a:rPr>
              <a:t>Quantités importantes pépins datés de </a:t>
            </a:r>
            <a:r>
              <a:rPr lang="fr-FR" sz="2400" b="1" dirty="0">
                <a:sym typeface="Wingdings" panose="05000000000000000000" pitchFamily="2" charset="2"/>
              </a:rPr>
              <a:t>10 000 ans </a:t>
            </a:r>
            <a:r>
              <a:rPr lang="fr-FR" sz="2400" dirty="0">
                <a:sym typeface="Wingdings" panose="05000000000000000000" pitchFamily="2" charset="2"/>
              </a:rPr>
              <a:t>retrouvés en Turquie, Liban, Syrie et Jordanie</a:t>
            </a:r>
          </a:p>
        </p:txBody>
      </p:sp>
      <p:pic>
        <p:nvPicPr>
          <p:cNvPr id="7" name="Image 6"/>
          <p:cNvPicPr>
            <a:picLocks noChangeAspect="1"/>
          </p:cNvPicPr>
          <p:nvPr/>
        </p:nvPicPr>
        <p:blipFill>
          <a:blip r:embed="rId2"/>
          <a:stretch>
            <a:fillRect/>
          </a:stretch>
        </p:blipFill>
        <p:spPr>
          <a:xfrm>
            <a:off x="1" y="1"/>
            <a:ext cx="1927184" cy="1284789"/>
          </a:xfrm>
          <a:prstGeom prst="rect">
            <a:avLst/>
          </a:prstGeom>
        </p:spPr>
      </p:pic>
      <p:pic>
        <p:nvPicPr>
          <p:cNvPr id="8" name="Image 7"/>
          <p:cNvPicPr>
            <a:picLocks noChangeAspect="1"/>
          </p:cNvPicPr>
          <p:nvPr/>
        </p:nvPicPr>
        <p:blipFill>
          <a:blip r:embed="rId3"/>
          <a:stretch>
            <a:fillRect/>
          </a:stretch>
        </p:blipFill>
        <p:spPr>
          <a:xfrm>
            <a:off x="10189265" y="0"/>
            <a:ext cx="2002735" cy="1371600"/>
          </a:xfrm>
          <a:prstGeom prst="rect">
            <a:avLst/>
          </a:prstGeom>
        </p:spPr>
      </p:pic>
      <p:pic>
        <p:nvPicPr>
          <p:cNvPr id="1026" name="Picture 2" descr="Afficher l'image d'origine"/>
          <p:cNvPicPr>
            <a:picLocks noChangeAspect="1" noChangeArrowheads="1"/>
          </p:cNvPicPr>
          <p:nvPr/>
        </p:nvPicPr>
        <p:blipFill rotWithShape="1">
          <a:blip r:embed="rId4">
            <a:extLst>
              <a:ext uri="{28A0092B-C50C-407E-A947-70E740481C1C}">
                <a14:useLocalDpi xmlns:a14="http://schemas.microsoft.com/office/drawing/2010/main" val="0"/>
              </a:ext>
            </a:extLst>
          </a:blip>
          <a:srcRect l="6688" r="8599"/>
          <a:stretch/>
        </p:blipFill>
        <p:spPr bwMode="auto">
          <a:xfrm>
            <a:off x="8723587" y="2381086"/>
            <a:ext cx="3468413" cy="250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057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610600" y="6356350"/>
            <a:ext cx="2743200" cy="365125"/>
          </a:xfrm>
        </p:spPr>
        <p:txBody>
          <a:bodyPr/>
          <a:lstStyle/>
          <a:p>
            <a:fld id="{43DBD130-DEBD-4C16-9286-1C5CF95B1908}" type="slidenum">
              <a:rPr lang="fr-FR" smtClean="0"/>
              <a:t>40</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435332"/>
            <a:ext cx="7683190" cy="5333458"/>
          </a:xfrm>
        </p:spPr>
        <p:txBody>
          <a:bodyPr>
            <a:normAutofit lnSpcReduction="10000"/>
          </a:bodyPr>
          <a:lstStyle/>
          <a:p>
            <a:pPr algn="just">
              <a:buFont typeface="Courier New" panose="02070309020205020404" pitchFamily="49" charset="0"/>
              <a:buChar char="o"/>
            </a:pPr>
            <a:r>
              <a:rPr lang="fr-FR" dirty="0"/>
              <a:t>Méthode de sélection </a:t>
            </a:r>
          </a:p>
          <a:p>
            <a:pPr marL="0" indent="0" algn="just">
              <a:buNone/>
            </a:pPr>
            <a:endParaRPr lang="fr-FR" dirty="0"/>
          </a:p>
          <a:p>
            <a:pPr lvl="1" algn="just"/>
            <a:r>
              <a:rPr lang="fr-FR" dirty="0"/>
              <a:t>La sélection massale était la seule sélection pratiquée jusqu’ au début des années 70.</a:t>
            </a:r>
          </a:p>
          <a:p>
            <a:pPr lvl="1" algn="just"/>
            <a:r>
              <a:rPr lang="fr-FR" dirty="0"/>
              <a:t>La sélection clonale conduit inéluctablement à la réduction de la diversité génétique dans la mesure où toutes les souches ne répondant pas aux critères de sélection sont écartées dans le processus. </a:t>
            </a:r>
          </a:p>
          <a:p>
            <a:pPr marL="0" indent="0" algn="just">
              <a:buNone/>
            </a:pPr>
            <a:endParaRPr lang="fr-FR" sz="2400" dirty="0"/>
          </a:p>
          <a:p>
            <a:pPr marL="0" indent="0" algn="just">
              <a:buNone/>
            </a:pPr>
            <a:r>
              <a:rPr lang="fr-FR" sz="2400" i="1" dirty="0"/>
              <a:t>Il est tout à fait possible de multiplier une seule souche issue d’une sélection massale comme il est tout à fait possible de multiplier un groupe de clones en mélange. La différence entre les deux ne concerne donc pas le nombre d’individus mais le niveau de précision pour tout ce qui concerne l’évaluation sanitaire, agronomique et œnologique. </a:t>
            </a:r>
          </a:p>
        </p:txBody>
      </p:sp>
      <p:pic>
        <p:nvPicPr>
          <p:cNvPr id="9" name="Picture 2" descr="Résultat de recherche d'images pour &quot;massal selection vin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7926" y="1966696"/>
            <a:ext cx="4474074" cy="3341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88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41</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pic>
        <p:nvPicPr>
          <p:cNvPr id="8" name="Image 7"/>
          <p:cNvPicPr>
            <a:picLocks noChangeAspect="1"/>
          </p:cNvPicPr>
          <p:nvPr/>
        </p:nvPicPr>
        <p:blipFill rotWithShape="1">
          <a:blip r:embed="rId4"/>
          <a:srcRect t="4088"/>
          <a:stretch/>
        </p:blipFill>
        <p:spPr>
          <a:xfrm>
            <a:off x="0" y="1116018"/>
            <a:ext cx="11103429" cy="5741982"/>
          </a:xfrm>
          <a:prstGeom prst="rect">
            <a:avLst/>
          </a:prstGeom>
        </p:spPr>
      </p:pic>
    </p:spTree>
    <p:extLst>
      <p:ext uri="{BB962C8B-B14F-4D97-AF65-F5344CB8AC3E}">
        <p14:creationId xmlns:p14="http://schemas.microsoft.com/office/powerpoint/2010/main" val="977427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42</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178853"/>
            <a:ext cx="12192000" cy="5601087"/>
          </a:xfrm>
        </p:spPr>
        <p:txBody>
          <a:bodyPr>
            <a:normAutofit/>
          </a:bodyPr>
          <a:lstStyle/>
          <a:p>
            <a:pPr>
              <a:buFont typeface="Courier New" panose="02070309020205020404" pitchFamily="49" charset="0"/>
              <a:buChar char="o"/>
            </a:pPr>
            <a:r>
              <a:rPr lang="fr-FR" dirty="0"/>
              <a:t>Classification des cépages</a:t>
            </a:r>
            <a:br>
              <a:rPr lang="fr-FR" dirty="0"/>
            </a:br>
            <a:endParaRPr lang="fr-FR" dirty="0"/>
          </a:p>
          <a:p>
            <a:pPr lvl="1"/>
            <a:r>
              <a:rPr lang="fr-FR" b="1" dirty="0"/>
              <a:t>Les porte-greffes </a:t>
            </a:r>
            <a:r>
              <a:rPr lang="fr-FR" dirty="0"/>
              <a:t>ne sont cultivés que pour servir de racine aux autres. Ils sont sélectionnés sur leur résistance au phylloxéra et leur adaptation à de multiples terroirs</a:t>
            </a:r>
          </a:p>
          <a:p>
            <a:pPr lvl="1"/>
            <a:endParaRPr lang="fr-FR" dirty="0"/>
          </a:p>
          <a:p>
            <a:pPr lvl="1"/>
            <a:r>
              <a:rPr lang="fr-FR" b="1" dirty="0"/>
              <a:t>Les raisins de cuve :</a:t>
            </a:r>
            <a:r>
              <a:rPr lang="fr-FR" dirty="0"/>
              <a:t> leur destination prioritaire et majoritaire consiste à donner du vin, mais ils sont aussi aptes à donner des eaux-de-vie, du jus de raisin ou du vinaigre</a:t>
            </a:r>
          </a:p>
          <a:p>
            <a:pPr lvl="1"/>
            <a:endParaRPr lang="fr-FR" dirty="0"/>
          </a:p>
          <a:p>
            <a:pPr lvl="1"/>
            <a:r>
              <a:rPr lang="fr-FR" b="1" dirty="0"/>
              <a:t>Les raisins de table </a:t>
            </a:r>
            <a:r>
              <a:rPr lang="fr-FR" dirty="0"/>
              <a:t>sont cultivés pour être consommés en fruits frais</a:t>
            </a:r>
          </a:p>
          <a:p>
            <a:pPr lvl="1"/>
            <a:endParaRPr lang="fr-FR" dirty="0"/>
          </a:p>
          <a:p>
            <a:pPr lvl="1"/>
            <a:r>
              <a:rPr lang="fr-FR" b="1" dirty="0"/>
              <a:t>Les raisins d'agrément </a:t>
            </a:r>
            <a:r>
              <a:rPr lang="fr-FR" dirty="0"/>
              <a:t>sont une dernière catégorie créée récemment. Ce sont des cépages hybrides résistants au mildiou et à l'oïdium, ne nécessitant pas ou peu de traitements. Ces cépages sont vendus en jardinerie, mais le produit de leur récolte ne peut être commercialisé </a:t>
            </a:r>
          </a:p>
          <a:p>
            <a:endParaRPr lang="fr-FR" dirty="0"/>
          </a:p>
        </p:txBody>
      </p:sp>
    </p:spTree>
    <p:extLst>
      <p:ext uri="{BB962C8B-B14F-4D97-AF65-F5344CB8AC3E}">
        <p14:creationId xmlns:p14="http://schemas.microsoft.com/office/powerpoint/2010/main" val="139759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43</a:t>
            </a:fld>
            <a:endParaRPr lang="fr-FR"/>
          </a:p>
        </p:txBody>
      </p:sp>
      <p:pic>
        <p:nvPicPr>
          <p:cNvPr id="5" name="Image 4"/>
          <p:cNvPicPr>
            <a:picLocks noChangeAspect="1"/>
          </p:cNvPicPr>
          <p:nvPr/>
        </p:nvPicPr>
        <p:blipFill>
          <a:blip r:embed="rId2"/>
          <a:stretch>
            <a:fillRect/>
          </a:stretch>
        </p:blipFill>
        <p:spPr>
          <a:xfrm>
            <a:off x="1" y="2"/>
            <a:ext cx="1706136" cy="1137424"/>
          </a:xfrm>
          <a:prstGeom prst="rect">
            <a:avLst/>
          </a:prstGeom>
        </p:spPr>
      </p:pic>
      <p:pic>
        <p:nvPicPr>
          <p:cNvPr id="6" name="Image 5"/>
          <p:cNvPicPr>
            <a:picLocks noChangeAspect="1"/>
          </p:cNvPicPr>
          <p:nvPr/>
        </p:nvPicPr>
        <p:blipFill>
          <a:blip r:embed="rId3"/>
          <a:stretch>
            <a:fillRect/>
          </a:stretch>
        </p:blipFill>
        <p:spPr>
          <a:xfrm>
            <a:off x="10400937" y="0"/>
            <a:ext cx="1791063" cy="1226634"/>
          </a:xfrm>
          <a:prstGeom prst="rect">
            <a:avLst/>
          </a:prstGeom>
        </p:spPr>
      </p:pic>
      <p:sp>
        <p:nvSpPr>
          <p:cNvPr id="7" name="ZoneTexte 6"/>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sp>
        <p:nvSpPr>
          <p:cNvPr id="8" name="Espace réservé du contenu 2"/>
          <p:cNvSpPr>
            <a:spLocks noGrp="1"/>
          </p:cNvSpPr>
          <p:nvPr>
            <p:ph idx="1"/>
          </p:nvPr>
        </p:nvSpPr>
        <p:spPr>
          <a:xfrm>
            <a:off x="0" y="1056190"/>
            <a:ext cx="12087922" cy="5801810"/>
          </a:xfrm>
        </p:spPr>
        <p:txBody>
          <a:bodyPr>
            <a:normAutofit fontScale="92500" lnSpcReduction="10000"/>
          </a:bodyPr>
          <a:lstStyle/>
          <a:p>
            <a:pPr>
              <a:buFont typeface="Courier New" panose="02070309020205020404" pitchFamily="49" charset="0"/>
              <a:buChar char="o"/>
            </a:pPr>
            <a:r>
              <a:rPr lang="fr-FR" sz="3000" dirty="0"/>
              <a:t>Nombre de cépages (cultivars)</a:t>
            </a:r>
          </a:p>
          <a:p>
            <a:pPr marL="0" indent="0">
              <a:buNone/>
            </a:pPr>
            <a:br>
              <a:rPr lang="fr-FR" dirty="0"/>
            </a:br>
            <a:r>
              <a:rPr lang="fr-FR" sz="2600" dirty="0"/>
              <a:t>A ce jour, le Catalogue Officiel français des variétés de vigne se compose de : </a:t>
            </a:r>
          </a:p>
          <a:p>
            <a:pPr lvl="1"/>
            <a:r>
              <a:rPr lang="fr-FR" sz="2200" dirty="0"/>
              <a:t>229 variétés de raisin de cuve</a:t>
            </a:r>
          </a:p>
          <a:p>
            <a:pPr lvl="1"/>
            <a:r>
              <a:rPr lang="fr-FR" sz="2200" dirty="0"/>
              <a:t>20 hybrides </a:t>
            </a:r>
            <a:r>
              <a:rPr lang="fr-FR" sz="2200" dirty="0" err="1"/>
              <a:t>inter-spécifiques</a:t>
            </a:r>
            <a:r>
              <a:rPr lang="fr-FR" sz="2200" dirty="0"/>
              <a:t> de cuve</a:t>
            </a:r>
          </a:p>
          <a:p>
            <a:pPr lvl="1"/>
            <a:r>
              <a:rPr lang="fr-FR" sz="2200" dirty="0"/>
              <a:t>13 variétés double fin</a:t>
            </a:r>
          </a:p>
          <a:p>
            <a:pPr lvl="1"/>
            <a:r>
              <a:rPr lang="fr-FR" sz="2200" dirty="0"/>
              <a:t>47 variétés de raisin de table ou à usages particuliers</a:t>
            </a:r>
          </a:p>
          <a:p>
            <a:pPr lvl="1"/>
            <a:r>
              <a:rPr lang="fr-FR" sz="2200" dirty="0"/>
              <a:t>31 porte-greffes</a:t>
            </a:r>
          </a:p>
          <a:p>
            <a:pPr>
              <a:buFontTx/>
              <a:buChar char="-"/>
            </a:pPr>
            <a:endParaRPr lang="fr-FR" sz="2000" dirty="0"/>
          </a:p>
          <a:p>
            <a:pPr>
              <a:buFont typeface="Courier New" panose="02070309020205020404" pitchFamily="49" charset="0"/>
              <a:buChar char="o"/>
            </a:pPr>
            <a:r>
              <a:rPr lang="fr-FR" dirty="0"/>
              <a:t>Sur 210 cépages autorisés en France, 10 représentent à eux seuls plus de 70 % de la surface plantée en vignes  :</a:t>
            </a:r>
          </a:p>
          <a:p>
            <a:pPr marL="0" indent="0">
              <a:buNone/>
            </a:pPr>
            <a:endParaRPr lang="fr-FR" dirty="0"/>
          </a:p>
          <a:p>
            <a:pPr lvl="1"/>
            <a:r>
              <a:rPr lang="fr-FR" dirty="0"/>
              <a:t>Cépages rouges : Merlot (14 %), Grenache noir (11 %), Syrah (8 %), Cabernet sauvignon (6,5 %), Carignan (5,3 %), Pinot noir (3,7 %), Gamay (3,5 %), Trousseau, </a:t>
            </a:r>
            <a:r>
              <a:rPr lang="fr-FR" dirty="0" err="1"/>
              <a:t>Poulsard</a:t>
            </a:r>
            <a:r>
              <a:rPr lang="fr-FR" dirty="0"/>
              <a:t>, </a:t>
            </a:r>
            <a:r>
              <a:rPr lang="fr-FR" dirty="0" err="1"/>
              <a:t>Tibouren</a:t>
            </a:r>
            <a:r>
              <a:rPr lang="fr-FR" dirty="0"/>
              <a:t>.</a:t>
            </a:r>
          </a:p>
          <a:p>
            <a:pPr marL="457200" lvl="1" indent="0">
              <a:buNone/>
            </a:pPr>
            <a:endParaRPr lang="fr-FR" dirty="0"/>
          </a:p>
          <a:p>
            <a:pPr lvl="1"/>
            <a:r>
              <a:rPr lang="fr-FR" dirty="0"/>
              <a:t>Cépages blancs : </a:t>
            </a:r>
            <a:r>
              <a:rPr lang="fr-FR" dirty="0" err="1"/>
              <a:t>Ugni</a:t>
            </a:r>
            <a:r>
              <a:rPr lang="fr-FR" dirty="0"/>
              <a:t> blanc (10,2 %), Chardonnay (5,6 %), Sauvignon blanc (3,5 %), Savagnin.</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363901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44</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pic>
        <p:nvPicPr>
          <p:cNvPr id="8" name="Picture 4" descr="http://uk.france.fr/sites/default/files/les_cep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3432"/>
            <a:ext cx="7184570" cy="5874568"/>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2"/>
          <p:cNvSpPr>
            <a:spLocks noGrp="1"/>
          </p:cNvSpPr>
          <p:nvPr>
            <p:ph idx="1"/>
          </p:nvPr>
        </p:nvSpPr>
        <p:spPr>
          <a:xfrm>
            <a:off x="7441300" y="2411741"/>
            <a:ext cx="4750700" cy="3085811"/>
          </a:xfrm>
        </p:spPr>
        <p:txBody>
          <a:bodyPr/>
          <a:lstStyle/>
          <a:p>
            <a:pPr marL="0" indent="0" algn="just">
              <a:buNone/>
            </a:pPr>
            <a:r>
              <a:rPr lang="fr-FR" dirty="0"/>
              <a:t>Chaque cépage est lié a un terroir, il en est une signature mais aussi une manière d’adapter les productions aux conditions environnementales locales.</a:t>
            </a:r>
          </a:p>
        </p:txBody>
      </p:sp>
    </p:spTree>
    <p:extLst>
      <p:ext uri="{BB962C8B-B14F-4D97-AF65-F5344CB8AC3E}">
        <p14:creationId xmlns:p14="http://schemas.microsoft.com/office/powerpoint/2010/main" val="7673349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45</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092219"/>
            <a:ext cx="10515600" cy="653744"/>
          </a:xfrm>
        </p:spPr>
        <p:txBody>
          <a:bodyPr/>
          <a:lstStyle/>
          <a:p>
            <a:pPr>
              <a:buFont typeface="Courier New" panose="02070309020205020404" pitchFamily="49" charset="0"/>
              <a:buChar char="o"/>
            </a:pPr>
            <a:r>
              <a:rPr lang="fr-FR" dirty="0"/>
              <a:t>Grande plasticité vis-à-vis du climat et des sols</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9" name="Picture 4" descr="https://static03.lesgrappes.com/media/osaka/slideshowmanufacturers/domaine-allemand-vigno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08206"/>
            <a:ext cx="3664578" cy="2220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banyuls aux portes de l espagne le prestigieux terroir de banyul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9744" y="1553433"/>
            <a:ext cx="4120468" cy="21726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www.le-vin-pas-a-pas.com/wp-content/uploads/2013/07/cart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742185"/>
            <a:ext cx="5522026" cy="311581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5269768" y="3811012"/>
            <a:ext cx="6215989" cy="3046988"/>
          </a:xfrm>
          <a:prstGeom prst="rect">
            <a:avLst/>
          </a:prstGeom>
          <a:noFill/>
        </p:spPr>
        <p:txBody>
          <a:bodyPr wrap="square" rtlCol="0">
            <a:spAutoFit/>
          </a:bodyPr>
          <a:lstStyle/>
          <a:p>
            <a:pPr marL="342900" indent="-342900" algn="just">
              <a:buFont typeface="Courier New" panose="02070309020205020404" pitchFamily="49" charset="0"/>
              <a:buChar char="o"/>
            </a:pPr>
            <a:r>
              <a:rPr lang="fr-FR" sz="2400" dirty="0"/>
              <a:t>Réparti depuis les montagnes jusqu’aux zones côtières</a:t>
            </a:r>
          </a:p>
          <a:p>
            <a:pPr marL="342900" indent="-342900" algn="just">
              <a:buFont typeface="Courier New" panose="02070309020205020404" pitchFamily="49" charset="0"/>
              <a:buChar char="o"/>
            </a:pPr>
            <a:endParaRPr lang="fr-FR" sz="2400" dirty="0"/>
          </a:p>
          <a:p>
            <a:pPr marL="342900" indent="-342900" algn="just">
              <a:buFont typeface="Courier New" panose="02070309020205020404" pitchFamily="49" charset="0"/>
              <a:buChar char="o"/>
            </a:pPr>
            <a:r>
              <a:rPr lang="fr-FR" sz="2400" dirty="0"/>
              <a:t>De manière générale entre 50-30°N et Sud avec une influence océanique plus ou moins marquée</a:t>
            </a:r>
          </a:p>
          <a:p>
            <a:pPr marL="342900" indent="-342900" algn="just">
              <a:buFont typeface="Courier New" panose="02070309020205020404" pitchFamily="49" charset="0"/>
              <a:buChar char="o"/>
            </a:pPr>
            <a:endParaRPr lang="fr-FR" sz="2400" dirty="0"/>
          </a:p>
          <a:p>
            <a:pPr marL="342900" indent="-342900" algn="just">
              <a:buFont typeface="Courier New" panose="02070309020205020404" pitchFamily="49" charset="0"/>
              <a:buChar char="o"/>
            </a:pPr>
            <a:r>
              <a:rPr lang="fr-FR" sz="2400" dirty="0"/>
              <a:t>Non présent sur les zones désertiques</a:t>
            </a:r>
          </a:p>
        </p:txBody>
      </p:sp>
    </p:spTree>
    <p:extLst>
      <p:ext uri="{BB962C8B-B14F-4D97-AF65-F5344CB8AC3E}">
        <p14:creationId xmlns:p14="http://schemas.microsoft.com/office/powerpoint/2010/main" val="3183502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46</a:t>
            </a:fld>
            <a:endParaRPr lang="fr-FR"/>
          </a:p>
        </p:txBody>
      </p:sp>
      <p:sp>
        <p:nvSpPr>
          <p:cNvPr id="5" name="ZoneTexte 4"/>
          <p:cNvSpPr txBox="1"/>
          <p:nvPr/>
        </p:nvSpPr>
        <p:spPr>
          <a:xfrm>
            <a:off x="3350636" y="-35626"/>
            <a:ext cx="5104595" cy="769441"/>
          </a:xfrm>
          <a:prstGeom prst="rect">
            <a:avLst/>
          </a:prstGeom>
          <a:noFill/>
        </p:spPr>
        <p:txBody>
          <a:bodyPr wrap="square" rtlCol="0">
            <a:spAutoFit/>
          </a:bodyPr>
          <a:lstStyle/>
          <a:p>
            <a:r>
              <a:rPr lang="fr-FR" sz="4400" dirty="0"/>
              <a:t>Sélection et diversité</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ZoneTexte 7"/>
          <p:cNvSpPr txBox="1"/>
          <p:nvPr/>
        </p:nvSpPr>
        <p:spPr>
          <a:xfrm>
            <a:off x="0" y="1287130"/>
            <a:ext cx="8597590" cy="5878532"/>
          </a:xfrm>
          <a:prstGeom prst="rect">
            <a:avLst/>
          </a:prstGeom>
          <a:noFill/>
        </p:spPr>
        <p:txBody>
          <a:bodyPr wrap="square" rtlCol="0">
            <a:spAutoFit/>
          </a:bodyPr>
          <a:lstStyle/>
          <a:p>
            <a:pPr marL="457200" indent="-457200" algn="just">
              <a:buFont typeface="Courier New" panose="02070309020205020404" pitchFamily="49" charset="0"/>
              <a:buChar char="o"/>
            </a:pPr>
            <a:r>
              <a:rPr lang="fr-FR" sz="2800" dirty="0"/>
              <a:t>Diversité morphologique et physiologique</a:t>
            </a:r>
          </a:p>
          <a:p>
            <a:pPr algn="just"/>
            <a:endParaRPr lang="fr-FR" sz="2400" dirty="0"/>
          </a:p>
          <a:p>
            <a:pPr marL="285750" indent="-285750" algn="just">
              <a:buFont typeface="Arial" panose="020B0604020202020204" pitchFamily="34" charset="0"/>
              <a:buChar char="•"/>
            </a:pPr>
            <a:r>
              <a:rPr lang="fr-FR" sz="2400" dirty="0"/>
              <a:t>Les fruits (Vitis </a:t>
            </a:r>
            <a:r>
              <a:rPr lang="fr-FR" sz="2400" dirty="0" err="1"/>
              <a:t>vinifera</a:t>
            </a:r>
            <a:r>
              <a:rPr lang="fr-FR" sz="2400" dirty="0"/>
              <a:t>): leur coloration varie selon chacune des variétés de vigne : blanche, jaune-pâle, violette, noire. Variation des taux de sucre, de la turgescence…</a:t>
            </a:r>
          </a:p>
          <a:p>
            <a:pPr marL="285750" indent="-285750" algn="just">
              <a:buFont typeface="Arial" panose="020B0604020202020204" pitchFamily="34" charset="0"/>
              <a:buChar char="•"/>
            </a:pPr>
            <a:endParaRPr lang="fr-FR" sz="2400" dirty="0"/>
          </a:p>
          <a:p>
            <a:pPr marL="285750" indent="-285750" algn="just">
              <a:buFont typeface="Arial" panose="020B0604020202020204" pitchFamily="34" charset="0"/>
              <a:buChar char="•"/>
            </a:pPr>
            <a:r>
              <a:rPr lang="fr-FR" sz="2400" dirty="0"/>
              <a:t>Les feuilles : feuilles à nervures palmées, comportant pour la plupart cinq lobes principaux plus ou moins découpés, ont généralement une base cordiforme</a:t>
            </a:r>
          </a:p>
          <a:p>
            <a:pPr marL="285750" indent="-285750" algn="just">
              <a:buFont typeface="Arial" panose="020B0604020202020204" pitchFamily="34" charset="0"/>
              <a:buChar char="•"/>
            </a:pPr>
            <a:endParaRPr lang="fr-FR" sz="2400" dirty="0"/>
          </a:p>
          <a:p>
            <a:pPr marL="285750" indent="-285750" algn="just">
              <a:buFont typeface="Arial" panose="020B0604020202020204" pitchFamily="34" charset="0"/>
              <a:buChar char="•"/>
            </a:pPr>
            <a:r>
              <a:rPr lang="fr-FR" sz="2400" dirty="0"/>
              <a:t>Les parties ligneuses et racines : Faible différentiation. De plus les pratiques culturales tendent à homogénéiser le type de porte greffe pour la capacité des </a:t>
            </a:r>
            <a:r>
              <a:rPr lang="fr-FR" sz="2400" dirty="0" err="1"/>
              <a:t>vitis</a:t>
            </a:r>
            <a:r>
              <a:rPr lang="fr-FR" sz="2400" dirty="0"/>
              <a:t> américaines a résister contre le phylloxera.</a:t>
            </a:r>
          </a:p>
          <a:p>
            <a:endParaRPr lang="fr-FR" dirty="0"/>
          </a:p>
          <a:p>
            <a:endParaRPr lang="fr-FR" dirty="0"/>
          </a:p>
        </p:txBody>
      </p:sp>
      <p:pic>
        <p:nvPicPr>
          <p:cNvPr id="9" name="Picture 4" descr="... Moldovian Wines: The diversity of grape-vines cultivated in Moldo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7117" y="1088287"/>
            <a:ext cx="3344883" cy="23407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media-cache-ec0.pinimg.com/736x/31/cc/f0/31ccf0b55c5308aba56d4e7b691994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656" y="3429000"/>
            <a:ext cx="334334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517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47</a:t>
            </a:fld>
            <a:endParaRPr lang="fr-FR"/>
          </a:p>
        </p:txBody>
      </p:sp>
      <p:pic>
        <p:nvPicPr>
          <p:cNvPr id="5" name="Image 4"/>
          <p:cNvPicPr>
            <a:picLocks noChangeAspect="1"/>
          </p:cNvPicPr>
          <p:nvPr/>
        </p:nvPicPr>
        <p:blipFill>
          <a:blip r:embed="rId2"/>
          <a:stretch>
            <a:fillRect/>
          </a:stretch>
        </p:blipFill>
        <p:spPr>
          <a:xfrm>
            <a:off x="1" y="2"/>
            <a:ext cx="1706136" cy="1137424"/>
          </a:xfrm>
          <a:prstGeom prst="rect">
            <a:avLst/>
          </a:prstGeom>
        </p:spPr>
      </p:pic>
      <p:pic>
        <p:nvPicPr>
          <p:cNvPr id="6" name="Image 5"/>
          <p:cNvPicPr>
            <a:picLocks noChangeAspect="1"/>
          </p:cNvPicPr>
          <p:nvPr/>
        </p:nvPicPr>
        <p:blipFill>
          <a:blip r:embed="rId3"/>
          <a:stretch>
            <a:fillRect/>
          </a:stretch>
        </p:blipFill>
        <p:spPr>
          <a:xfrm>
            <a:off x="10400937" y="0"/>
            <a:ext cx="1791063" cy="1226634"/>
          </a:xfrm>
          <a:prstGeom prst="rect">
            <a:avLst/>
          </a:prstGeom>
        </p:spPr>
      </p:pic>
      <p:sp>
        <p:nvSpPr>
          <p:cNvPr id="7" name="ZoneTexte 6"/>
          <p:cNvSpPr txBox="1"/>
          <p:nvPr/>
        </p:nvSpPr>
        <p:spPr>
          <a:xfrm>
            <a:off x="1855596" y="-113685"/>
            <a:ext cx="8480808" cy="769441"/>
          </a:xfrm>
          <a:prstGeom prst="rect">
            <a:avLst/>
          </a:prstGeom>
          <a:noFill/>
        </p:spPr>
        <p:txBody>
          <a:bodyPr wrap="square" rtlCol="0">
            <a:spAutoFit/>
          </a:bodyPr>
          <a:lstStyle/>
          <a:p>
            <a:r>
              <a:rPr lang="fr-FR" sz="4400" dirty="0"/>
              <a:t>Sélection et diversité : conservation</a:t>
            </a:r>
          </a:p>
        </p:txBody>
      </p:sp>
      <p:sp>
        <p:nvSpPr>
          <p:cNvPr id="8" name="Espace réservé du contenu 2"/>
          <p:cNvSpPr>
            <a:spLocks noGrp="1"/>
          </p:cNvSpPr>
          <p:nvPr>
            <p:ph idx="1"/>
          </p:nvPr>
        </p:nvSpPr>
        <p:spPr>
          <a:xfrm>
            <a:off x="0" y="1253330"/>
            <a:ext cx="12192000" cy="5604670"/>
          </a:xfrm>
        </p:spPr>
        <p:txBody>
          <a:bodyPr>
            <a:normAutofit/>
          </a:bodyPr>
          <a:lstStyle/>
          <a:p>
            <a:pPr algn="just">
              <a:buFont typeface="Courier New" panose="02070309020205020404" pitchFamily="49" charset="0"/>
              <a:buChar char="o"/>
            </a:pPr>
            <a:r>
              <a:rPr lang="fr-FR" dirty="0"/>
              <a:t>Conservation des cépages</a:t>
            </a:r>
          </a:p>
          <a:p>
            <a:pPr marL="0" indent="0" algn="just">
              <a:buNone/>
            </a:pPr>
            <a:r>
              <a:rPr lang="fr-FR" dirty="0"/>
              <a:t>La conservation des ressources génétiques de la vigne en France est structurée en trois niveaux complémentaires :</a:t>
            </a:r>
          </a:p>
          <a:p>
            <a:pPr marL="457200" lvl="1" indent="0" algn="just">
              <a:buNone/>
            </a:pPr>
            <a:r>
              <a:rPr lang="fr-FR" dirty="0"/>
              <a:t> </a:t>
            </a:r>
            <a:br>
              <a:rPr lang="fr-FR" dirty="0"/>
            </a:br>
            <a:r>
              <a:rPr lang="fr-FR" dirty="0"/>
              <a:t>•collection ampélographique centrale de l’INRA, au Domaine de Vassal</a:t>
            </a:r>
          </a:p>
          <a:p>
            <a:pPr marL="457200" lvl="1" indent="0" algn="just">
              <a:buNone/>
            </a:pPr>
            <a:br>
              <a:rPr lang="fr-FR" dirty="0"/>
            </a:br>
            <a:r>
              <a:rPr lang="fr-FR" dirty="0"/>
              <a:t>•conservatoire national du matériel initial des clones sélectionnés de l’IFV, au Domaine de l’</a:t>
            </a:r>
            <a:r>
              <a:rPr lang="fr-FR" dirty="0" err="1"/>
              <a:t>Espiguette</a:t>
            </a:r>
            <a:endParaRPr lang="fr-FR" dirty="0"/>
          </a:p>
          <a:p>
            <a:pPr marL="457200" lvl="1" indent="0" algn="just">
              <a:buNone/>
            </a:pPr>
            <a:br>
              <a:rPr lang="fr-FR" dirty="0"/>
            </a:br>
            <a:r>
              <a:rPr lang="fr-FR" dirty="0"/>
              <a:t>•conservatoires régionaux des 33 partenaires de la sélection</a:t>
            </a:r>
          </a:p>
          <a:p>
            <a:pPr marL="0" indent="0" algn="just">
              <a:buNone/>
            </a:pPr>
            <a:endParaRPr lang="fr-FR" dirty="0"/>
          </a:p>
          <a:p>
            <a:pPr algn="just">
              <a:buFont typeface="Courier New" panose="02070309020205020404" pitchFamily="49" charset="0"/>
              <a:buChar char="o"/>
            </a:pPr>
            <a:r>
              <a:rPr lang="fr-FR" dirty="0"/>
              <a:t>Intérêt de la diversité mis en avant au XXème siècle avec la dispersion rapide du phylloxera en France et en Europe </a:t>
            </a:r>
          </a:p>
        </p:txBody>
      </p:sp>
    </p:spTree>
    <p:extLst>
      <p:ext uri="{BB962C8B-B14F-4D97-AF65-F5344CB8AC3E}">
        <p14:creationId xmlns:p14="http://schemas.microsoft.com/office/powerpoint/2010/main" val="2759731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48</a:t>
            </a:fld>
            <a:endParaRPr lang="fr-FR"/>
          </a:p>
        </p:txBody>
      </p:sp>
      <p:sp>
        <p:nvSpPr>
          <p:cNvPr id="5" name="ZoneTexte 4"/>
          <p:cNvSpPr txBox="1"/>
          <p:nvPr/>
        </p:nvSpPr>
        <p:spPr>
          <a:xfrm>
            <a:off x="1855596" y="-113685"/>
            <a:ext cx="8480808" cy="769441"/>
          </a:xfrm>
          <a:prstGeom prst="rect">
            <a:avLst/>
          </a:prstGeom>
          <a:noFill/>
        </p:spPr>
        <p:txBody>
          <a:bodyPr wrap="square" rtlCol="0">
            <a:spAutoFit/>
          </a:bodyPr>
          <a:lstStyle/>
          <a:p>
            <a:r>
              <a:rPr lang="fr-FR" sz="4400" dirty="0"/>
              <a:t>Sélection et diversité : conservation</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pic>
        <p:nvPicPr>
          <p:cNvPr id="8" name="Image 7"/>
          <p:cNvPicPr>
            <a:picLocks noChangeAspect="1"/>
          </p:cNvPicPr>
          <p:nvPr/>
        </p:nvPicPr>
        <p:blipFill>
          <a:blip r:embed="rId4"/>
          <a:stretch>
            <a:fillRect/>
          </a:stretch>
        </p:blipFill>
        <p:spPr>
          <a:xfrm>
            <a:off x="0" y="902525"/>
            <a:ext cx="7060119" cy="5955474"/>
          </a:xfrm>
          <a:prstGeom prst="rect">
            <a:avLst/>
          </a:prstGeom>
        </p:spPr>
      </p:pic>
      <p:sp>
        <p:nvSpPr>
          <p:cNvPr id="9" name="Espace réservé du contenu 2"/>
          <p:cNvSpPr>
            <a:spLocks noGrp="1"/>
          </p:cNvSpPr>
          <p:nvPr>
            <p:ph idx="1"/>
          </p:nvPr>
        </p:nvSpPr>
        <p:spPr>
          <a:xfrm>
            <a:off x="6096001" y="2717722"/>
            <a:ext cx="5936166" cy="3181273"/>
          </a:xfrm>
        </p:spPr>
        <p:txBody>
          <a:bodyPr>
            <a:normAutofit/>
          </a:bodyPr>
          <a:lstStyle/>
          <a:p>
            <a:pPr marL="0" indent="0" algn="just">
              <a:buNone/>
            </a:pPr>
            <a:r>
              <a:rPr lang="fr-FR" sz="3200" dirty="0"/>
              <a:t>L’INRA  et l’IFV jouent un rôle conjoint quant à la préservation du patrimoine génétique face à son érosion</a:t>
            </a:r>
          </a:p>
        </p:txBody>
      </p:sp>
    </p:spTree>
    <p:extLst>
      <p:ext uri="{BB962C8B-B14F-4D97-AF65-F5344CB8AC3E}">
        <p14:creationId xmlns:p14="http://schemas.microsoft.com/office/powerpoint/2010/main" val="2684875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9190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5449"/>
          <a:stretch/>
        </p:blipFill>
        <p:spPr>
          <a:xfrm>
            <a:off x="7967754" y="640080"/>
            <a:ext cx="3582642" cy="3291840"/>
          </a:xfrm>
          <a:prstGeom prst="rect">
            <a:avLst/>
          </a:prstGeom>
        </p:spPr>
      </p:pic>
      <p:pic>
        <p:nvPicPr>
          <p:cNvPr id="6" name="Image 5"/>
          <p:cNvPicPr>
            <a:picLocks noChangeAspect="1"/>
          </p:cNvPicPr>
          <p:nvPr/>
        </p:nvPicPr>
        <p:blipFill rotWithShape="1">
          <a:blip r:embed="rId3"/>
          <a:srcRect l="12749" r="14695"/>
          <a:stretch/>
        </p:blipFill>
        <p:spPr>
          <a:xfrm>
            <a:off x="641604" y="640080"/>
            <a:ext cx="3582641" cy="3291840"/>
          </a:xfrm>
          <a:prstGeom prst="rect">
            <a:avLst/>
          </a:prstGeom>
        </p:spPr>
      </p:pic>
      <p:pic>
        <p:nvPicPr>
          <p:cNvPr id="8" name="Image 7"/>
          <p:cNvPicPr>
            <a:picLocks noChangeAspect="1"/>
          </p:cNvPicPr>
          <p:nvPr/>
        </p:nvPicPr>
        <p:blipFill rotWithShape="1">
          <a:blip r:embed="rId4"/>
          <a:srcRect t="17065" r="3" b="18721"/>
          <a:stretch/>
        </p:blipFill>
        <p:spPr>
          <a:xfrm>
            <a:off x="4385113" y="640080"/>
            <a:ext cx="3421774" cy="3291840"/>
          </a:xfrm>
          <a:prstGeom prst="rect">
            <a:avLst/>
          </a:prstGeom>
        </p:spPr>
      </p:pic>
      <p:sp>
        <p:nvSpPr>
          <p:cNvPr id="4" name="Espace réservé du numéro de diapositive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43DBD130-DEBD-4C16-9286-1C5CF95B1908}" type="slidenum">
              <a:rPr lang="en-US" smtClean="0"/>
              <a:pPr/>
              <a:t>49</a:t>
            </a:fld>
            <a:endParaRPr lang="en-US"/>
          </a:p>
        </p:txBody>
      </p:sp>
      <p:sp>
        <p:nvSpPr>
          <p:cNvPr id="5" name="ZoneTexte 4"/>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pPr>
            <a:r>
              <a:rPr lang="en-US" sz="6000" b="1" dirty="0">
                <a:latin typeface="+mj-lt"/>
                <a:ea typeface="+mj-ea"/>
                <a:cs typeface="+mj-cs"/>
              </a:rPr>
              <a:t>Production et </a:t>
            </a:r>
            <a:r>
              <a:rPr lang="en-US" sz="6000" b="1" dirty="0" err="1">
                <a:latin typeface="+mj-lt"/>
                <a:ea typeface="+mj-ea"/>
                <a:cs typeface="+mj-cs"/>
              </a:rPr>
              <a:t>rendements</a:t>
            </a:r>
            <a:endParaRPr lang="en-US" sz="6000" b="1" kern="1200" dirty="0">
              <a:solidFill>
                <a:schemeClr val="tx1"/>
              </a:solidFill>
              <a:latin typeface="+mj-lt"/>
              <a:ea typeface="+mj-ea"/>
              <a:cs typeface="+mj-cs"/>
            </a:endParaRPr>
          </a:p>
        </p:txBody>
      </p:sp>
    </p:spTree>
    <p:extLst>
      <p:ext uri="{BB962C8B-B14F-4D97-AF65-F5344CB8AC3E}">
        <p14:creationId xmlns:p14="http://schemas.microsoft.com/office/powerpoint/2010/main" val="350902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a:t>
            </a:fld>
            <a:endParaRPr lang="fr-FR"/>
          </a:p>
        </p:txBody>
      </p:sp>
      <p:sp>
        <p:nvSpPr>
          <p:cNvPr id="5" name="ZoneTexte 4"/>
          <p:cNvSpPr txBox="1"/>
          <p:nvPr/>
        </p:nvSpPr>
        <p:spPr>
          <a:xfrm>
            <a:off x="2919556"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0" y="1195665"/>
            <a:ext cx="8129239" cy="4616648"/>
          </a:xfrm>
          <a:prstGeom prst="rect">
            <a:avLst/>
          </a:prstGeom>
          <a:noFill/>
        </p:spPr>
        <p:txBody>
          <a:bodyPr wrap="square" rtlCol="0">
            <a:spAutoFit/>
          </a:bodyPr>
          <a:lstStyle/>
          <a:p>
            <a:pPr marL="285750" indent="-285750" algn="just">
              <a:buFont typeface="Courier New" panose="02070309020205020404" pitchFamily="49" charset="0"/>
              <a:buChar char="o"/>
            </a:pPr>
            <a:r>
              <a:rPr lang="fr-FR" sz="2800" dirty="0"/>
              <a:t>La vigne domestiquée</a:t>
            </a:r>
          </a:p>
          <a:p>
            <a:pPr marL="285750" indent="-285750" algn="just">
              <a:buFont typeface="Courier New" panose="02070309020205020404" pitchFamily="49" charset="0"/>
              <a:buChar char="o"/>
            </a:pPr>
            <a:endParaRPr lang="fr-FR" sz="2400" dirty="0"/>
          </a:p>
          <a:p>
            <a:pPr marL="342900" indent="-342900" algn="just">
              <a:buFont typeface="Arial" panose="020B0604020202020204" pitchFamily="34" charset="0"/>
              <a:buChar char="•"/>
            </a:pPr>
            <a:r>
              <a:rPr lang="fr-FR" sz="2200" dirty="0"/>
              <a:t>	Apparition montagnes Proche-Orient : pépins de vignes cultivées mis au jour à </a:t>
            </a:r>
            <a:r>
              <a:rPr lang="fr-FR" sz="2200" dirty="0" err="1"/>
              <a:t>Cayonu</a:t>
            </a:r>
            <a:r>
              <a:rPr lang="fr-FR" sz="2200" dirty="0"/>
              <a:t> (sud-est </a:t>
            </a:r>
            <a:r>
              <a:rPr lang="fr-FR" sz="2200" b="1" dirty="0"/>
              <a:t>Turquie</a:t>
            </a:r>
            <a:r>
              <a:rPr lang="fr-FR" sz="2200" dirty="0"/>
              <a:t>), jarres ayant contenu du vin </a:t>
            </a:r>
            <a:r>
              <a:rPr lang="fr-FR" sz="2200" b="1" dirty="0"/>
              <a:t>6000 ans av. J.-C </a:t>
            </a:r>
            <a:r>
              <a:rPr lang="fr-FR" sz="2200" dirty="0"/>
              <a:t>à </a:t>
            </a:r>
            <a:r>
              <a:rPr lang="fr-FR" sz="2200" dirty="0" err="1"/>
              <a:t>Shulaveris-Gora</a:t>
            </a:r>
            <a:r>
              <a:rPr lang="fr-FR" sz="2200" dirty="0"/>
              <a:t> (</a:t>
            </a:r>
            <a:r>
              <a:rPr lang="fr-FR" sz="2200" b="1" dirty="0"/>
              <a:t>Géorgie</a:t>
            </a:r>
            <a:r>
              <a:rPr lang="fr-FR" sz="2200" dirty="0"/>
              <a:t>)</a:t>
            </a:r>
          </a:p>
          <a:p>
            <a:pPr algn="just"/>
            <a:endParaRPr lang="fr-FR" sz="2200" dirty="0"/>
          </a:p>
          <a:p>
            <a:pPr marL="342900" indent="-342900" algn="just">
              <a:buFont typeface="Arial" panose="020B0604020202020204" pitchFamily="34" charset="0"/>
              <a:buChar char="•"/>
            </a:pPr>
            <a:r>
              <a:rPr lang="fr-FR" sz="2200" dirty="0"/>
              <a:t>	Découverte résidus vineux (acide tartrique) identifiés sur des récipients </a:t>
            </a:r>
            <a:r>
              <a:rPr lang="fr-FR" sz="2200" b="1" dirty="0"/>
              <a:t>5500 ans av. J.-C en Iran</a:t>
            </a:r>
            <a:r>
              <a:rPr lang="fr-FR" sz="2200" dirty="0"/>
              <a:t>, site proche du mont Ararat</a:t>
            </a:r>
          </a:p>
          <a:p>
            <a:pPr algn="just"/>
            <a:endParaRPr lang="fr-FR" sz="2200" dirty="0"/>
          </a:p>
          <a:p>
            <a:pPr marL="342900" indent="-342900" algn="just">
              <a:buFont typeface="Arial" panose="020B0604020202020204" pitchFamily="34" charset="0"/>
              <a:buChar char="•"/>
            </a:pPr>
            <a:r>
              <a:rPr lang="fr-FR" sz="2200" dirty="0"/>
              <a:t>	Viticulture associée aux progrès techniques (poterie, agriculture, élevage, construction villages), aux mutations sociales dans le </a:t>
            </a:r>
            <a:r>
              <a:rPr lang="fr-FR" sz="2200" b="1" dirty="0"/>
              <a:t>croissant fertile</a:t>
            </a:r>
            <a:r>
              <a:rPr lang="fr-FR" sz="2200" dirty="0"/>
              <a:t> (sud Turquie, Méditerranée orientale et vallée du Nil)</a:t>
            </a:r>
          </a:p>
        </p:txBody>
      </p:sp>
      <p:pic>
        <p:nvPicPr>
          <p:cNvPr id="7" name="Image 6"/>
          <p:cNvPicPr>
            <a:picLocks noChangeAspect="1"/>
          </p:cNvPicPr>
          <p:nvPr/>
        </p:nvPicPr>
        <p:blipFill>
          <a:blip r:embed="rId2"/>
          <a:stretch>
            <a:fillRect/>
          </a:stretch>
        </p:blipFill>
        <p:spPr>
          <a:xfrm>
            <a:off x="1" y="1"/>
            <a:ext cx="1927184" cy="1284789"/>
          </a:xfrm>
          <a:prstGeom prst="rect">
            <a:avLst/>
          </a:prstGeom>
        </p:spPr>
      </p:pic>
      <p:pic>
        <p:nvPicPr>
          <p:cNvPr id="8" name="Image 7"/>
          <p:cNvPicPr>
            <a:picLocks noChangeAspect="1"/>
          </p:cNvPicPr>
          <p:nvPr/>
        </p:nvPicPr>
        <p:blipFill>
          <a:blip r:embed="rId3"/>
          <a:stretch>
            <a:fillRect/>
          </a:stretch>
        </p:blipFill>
        <p:spPr>
          <a:xfrm>
            <a:off x="10189265" y="0"/>
            <a:ext cx="2002735" cy="1371600"/>
          </a:xfrm>
          <a:prstGeom prst="rect">
            <a:avLst/>
          </a:prstGeom>
        </p:spPr>
      </p:pic>
      <p:pic>
        <p:nvPicPr>
          <p:cNvPr id="2" name="Image 1"/>
          <p:cNvPicPr>
            <a:picLocks noChangeAspect="1"/>
          </p:cNvPicPr>
          <p:nvPr/>
        </p:nvPicPr>
        <p:blipFill rotWithShape="1">
          <a:blip r:embed="rId4"/>
          <a:srcRect l="13537" t="15862" r="50991" b="26437"/>
          <a:stretch/>
        </p:blipFill>
        <p:spPr>
          <a:xfrm>
            <a:off x="8177391" y="1592317"/>
            <a:ext cx="4014609" cy="3673366"/>
          </a:xfrm>
          <a:prstGeom prst="rect">
            <a:avLst/>
          </a:prstGeom>
        </p:spPr>
      </p:pic>
      <p:sp>
        <p:nvSpPr>
          <p:cNvPr id="3" name="Rectangle 2"/>
          <p:cNvSpPr/>
          <p:nvPr/>
        </p:nvSpPr>
        <p:spPr>
          <a:xfrm>
            <a:off x="8271642" y="5218414"/>
            <a:ext cx="3920358" cy="584775"/>
          </a:xfrm>
          <a:prstGeom prst="rect">
            <a:avLst/>
          </a:prstGeom>
        </p:spPr>
        <p:txBody>
          <a:bodyPr wrap="square">
            <a:spAutoFit/>
          </a:bodyPr>
          <a:lstStyle/>
          <a:p>
            <a:pPr algn="just"/>
            <a:r>
              <a:rPr lang="fr-FR" sz="1600" b="1" i="1" dirty="0"/>
              <a:t>Mont Ararat où Noé, selon la Bible, aurait planté la première vigne après le Déluge</a:t>
            </a:r>
          </a:p>
        </p:txBody>
      </p:sp>
      <p:sp>
        <p:nvSpPr>
          <p:cNvPr id="9" name="ZoneTexte 8"/>
          <p:cNvSpPr txBox="1"/>
          <p:nvPr/>
        </p:nvSpPr>
        <p:spPr>
          <a:xfrm>
            <a:off x="0" y="5965903"/>
            <a:ext cx="11407697" cy="800219"/>
          </a:xfrm>
          <a:prstGeom prst="rect">
            <a:avLst/>
          </a:prstGeom>
          <a:noFill/>
        </p:spPr>
        <p:txBody>
          <a:bodyPr wrap="square" rtlCol="0">
            <a:spAutoFit/>
          </a:bodyPr>
          <a:lstStyle/>
          <a:p>
            <a:r>
              <a:rPr lang="fr-FR" sz="2800" b="1" dirty="0"/>
              <a:t>La culture d’une plante pérenne comme la vigne favorise la sédentarisation</a:t>
            </a:r>
          </a:p>
          <a:p>
            <a:endParaRPr lang="fr-FR" dirty="0"/>
          </a:p>
        </p:txBody>
      </p:sp>
    </p:spTree>
    <p:extLst>
      <p:ext uri="{BB962C8B-B14F-4D97-AF65-F5344CB8AC3E}">
        <p14:creationId xmlns:p14="http://schemas.microsoft.com/office/powerpoint/2010/main" val="385525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35099" y="0"/>
            <a:ext cx="2456901" cy="1682642"/>
          </a:xfrm>
          <a:prstGeom prst="rect">
            <a:avLst/>
          </a:prstGeom>
        </p:spPr>
      </p:pic>
      <p:sp>
        <p:nvSpPr>
          <p:cNvPr id="5" name="ZoneTexte 4"/>
          <p:cNvSpPr txBox="1"/>
          <p:nvPr/>
        </p:nvSpPr>
        <p:spPr>
          <a:xfrm>
            <a:off x="2002464" y="0"/>
            <a:ext cx="7758223" cy="769441"/>
          </a:xfrm>
          <a:prstGeom prst="rect">
            <a:avLst/>
          </a:prstGeom>
          <a:noFill/>
        </p:spPr>
        <p:txBody>
          <a:bodyPr wrap="square" rtlCol="0">
            <a:spAutoFit/>
          </a:bodyPr>
          <a:lstStyle/>
          <a:p>
            <a:r>
              <a:rPr lang="fr-FR" sz="4400" dirty="0"/>
              <a:t>production</a:t>
            </a:r>
          </a:p>
        </p:txBody>
      </p:sp>
      <p:sp>
        <p:nvSpPr>
          <p:cNvPr id="6" name="ZoneTexte 5"/>
          <p:cNvSpPr txBox="1"/>
          <p:nvPr/>
        </p:nvSpPr>
        <p:spPr>
          <a:xfrm>
            <a:off x="261819" y="1188154"/>
            <a:ext cx="11930181" cy="1631216"/>
          </a:xfrm>
          <a:prstGeom prst="rect">
            <a:avLst/>
          </a:prstGeom>
          <a:noFill/>
        </p:spPr>
        <p:txBody>
          <a:bodyPr wrap="square" rtlCol="0">
            <a:spAutoFit/>
          </a:bodyPr>
          <a:lstStyle/>
          <a:p>
            <a:pPr marL="457200" indent="-457200" algn="just">
              <a:buFont typeface="Courier New" panose="02070309020205020404" pitchFamily="49" charset="0"/>
              <a:buChar char="o"/>
            </a:pPr>
            <a:r>
              <a:rPr lang="fr-FR" sz="2600" b="1" dirty="0"/>
              <a:t>Viticulture raisonnée (agriculture conventionnelle) :</a:t>
            </a:r>
          </a:p>
          <a:p>
            <a:pPr algn="just"/>
            <a:r>
              <a:rPr lang="fr-FR" sz="2400" dirty="0"/>
              <a:t>Agir au bon moment, minimum de produits phytosanitaires bien ciblés :</a:t>
            </a:r>
          </a:p>
          <a:p>
            <a:pPr algn="just"/>
            <a:r>
              <a:rPr lang="fr-FR" sz="2400" dirty="0"/>
              <a:t>surveillance du vignoble et météorologie</a:t>
            </a:r>
          </a:p>
          <a:p>
            <a:pPr algn="just"/>
            <a:r>
              <a:rPr lang="fr-FR" sz="2400" dirty="0"/>
              <a:t>Compromis intérêts économiques du producteur / respect de l’environnement</a:t>
            </a:r>
          </a:p>
        </p:txBody>
      </p:sp>
      <p:sp>
        <p:nvSpPr>
          <p:cNvPr id="7" name="ZoneTexte 6"/>
          <p:cNvSpPr txBox="1"/>
          <p:nvPr/>
        </p:nvSpPr>
        <p:spPr>
          <a:xfrm>
            <a:off x="260498" y="2930109"/>
            <a:ext cx="11931502" cy="1631216"/>
          </a:xfrm>
          <a:prstGeom prst="rect">
            <a:avLst/>
          </a:prstGeom>
          <a:noFill/>
        </p:spPr>
        <p:txBody>
          <a:bodyPr wrap="square" rtlCol="0">
            <a:spAutoFit/>
          </a:bodyPr>
          <a:lstStyle/>
          <a:p>
            <a:pPr marL="457200" indent="-457200" algn="just">
              <a:buFont typeface="Courier New" panose="02070309020205020404" pitchFamily="49" charset="0"/>
              <a:buChar char="o"/>
            </a:pPr>
            <a:r>
              <a:rPr lang="fr-FR" sz="2600" b="1" dirty="0"/>
              <a:t>Viticulture biologique :</a:t>
            </a:r>
          </a:p>
          <a:p>
            <a:pPr algn="just"/>
            <a:r>
              <a:rPr lang="fr-FR" sz="2400" dirty="0"/>
              <a:t>Respect des sols en les travaillant, pas de produits chimiques, traitements produits d’origine végétale. Coût supérieur (main d’œuvre : travaux de la vigne, vendanges manuelles), rendements plus faibles</a:t>
            </a:r>
          </a:p>
        </p:txBody>
      </p:sp>
      <p:sp>
        <p:nvSpPr>
          <p:cNvPr id="8" name="ZoneTexte 7"/>
          <p:cNvSpPr txBox="1"/>
          <p:nvPr/>
        </p:nvSpPr>
        <p:spPr>
          <a:xfrm>
            <a:off x="267204" y="4692254"/>
            <a:ext cx="11924796" cy="1600438"/>
          </a:xfrm>
          <a:prstGeom prst="rect">
            <a:avLst/>
          </a:prstGeom>
          <a:noFill/>
        </p:spPr>
        <p:txBody>
          <a:bodyPr wrap="square" rtlCol="0">
            <a:spAutoFit/>
          </a:bodyPr>
          <a:lstStyle/>
          <a:p>
            <a:pPr marL="457200" indent="-457200" algn="just">
              <a:buFont typeface="Courier New" panose="02070309020205020404" pitchFamily="49" charset="0"/>
              <a:buChar char="o"/>
            </a:pPr>
            <a:r>
              <a:rPr lang="fr-FR" sz="2600" b="1" dirty="0"/>
              <a:t>Viticulture biodynamique :</a:t>
            </a:r>
          </a:p>
          <a:p>
            <a:pPr algn="just"/>
            <a:r>
              <a:rPr lang="fr-FR" sz="2400" dirty="0"/>
              <a:t>Branche de l’agriculture bio, théories de Rudolf Steiner : le vignoble entretient un rapport avec les astres, les éléments eau, air, feu et les forces cosmiques : traitements en fonction de la position des astres et des phases favorables aux fleurs, aux fruits et aux racines</a:t>
            </a:r>
          </a:p>
        </p:txBody>
      </p:sp>
      <p:pic>
        <p:nvPicPr>
          <p:cNvPr id="9" name="Image 8"/>
          <p:cNvPicPr>
            <a:picLocks noChangeAspect="1"/>
          </p:cNvPicPr>
          <p:nvPr/>
        </p:nvPicPr>
        <p:blipFill>
          <a:blip r:embed="rId3"/>
          <a:stretch>
            <a:fillRect/>
          </a:stretch>
        </p:blipFill>
        <p:spPr>
          <a:xfrm>
            <a:off x="1" y="1"/>
            <a:ext cx="1927184" cy="1284789"/>
          </a:xfrm>
          <a:prstGeom prst="rect">
            <a:avLst/>
          </a:prstGeom>
        </p:spPr>
      </p:pic>
      <p:sp>
        <p:nvSpPr>
          <p:cNvPr id="3" name="Espace réservé du numéro de diapositive 2"/>
          <p:cNvSpPr>
            <a:spLocks noGrp="1"/>
          </p:cNvSpPr>
          <p:nvPr>
            <p:ph type="sldNum" sz="quarter" idx="12"/>
          </p:nvPr>
        </p:nvSpPr>
        <p:spPr/>
        <p:txBody>
          <a:bodyPr/>
          <a:lstStyle/>
          <a:p>
            <a:fld id="{43DBD130-DEBD-4C16-9286-1C5CF95B1908}" type="slidenum">
              <a:rPr lang="fr-FR" smtClean="0"/>
              <a:t>50</a:t>
            </a:fld>
            <a:endParaRPr lang="fr-FR"/>
          </a:p>
        </p:txBody>
      </p:sp>
    </p:spTree>
    <p:extLst>
      <p:ext uri="{BB962C8B-B14F-4D97-AF65-F5344CB8AC3E}">
        <p14:creationId xmlns:p14="http://schemas.microsoft.com/office/powerpoint/2010/main" val="470121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51</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Production et rendements</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346122"/>
            <a:ext cx="12192000" cy="5366912"/>
          </a:xfrm>
        </p:spPr>
        <p:txBody>
          <a:bodyPr/>
          <a:lstStyle/>
          <a:p>
            <a:pPr algn="just">
              <a:buFont typeface="Courier New" panose="02070309020205020404" pitchFamily="49" charset="0"/>
              <a:buChar char="o"/>
            </a:pPr>
            <a:r>
              <a:rPr lang="fr-FR" dirty="0"/>
              <a:t>Les méthodes de production (conventionnel)</a:t>
            </a:r>
          </a:p>
          <a:p>
            <a:pPr algn="just">
              <a:buFont typeface="Courier New" panose="02070309020205020404" pitchFamily="49" charset="0"/>
              <a:buChar char="o"/>
            </a:pPr>
            <a:endParaRPr lang="fr-FR" dirty="0"/>
          </a:p>
          <a:p>
            <a:pPr lvl="1" algn="just"/>
            <a:r>
              <a:rPr lang="fr-FR" sz="2800" dirty="0"/>
              <a:t>La vigne conventionnelle est traité avec des herbicides</a:t>
            </a:r>
          </a:p>
          <a:p>
            <a:pPr marL="457200" lvl="1" indent="0" algn="just">
              <a:buNone/>
            </a:pPr>
            <a:endParaRPr lang="fr-FR" sz="2800" dirty="0"/>
          </a:p>
          <a:p>
            <a:pPr lvl="1" algn="just"/>
            <a:r>
              <a:rPr lang="fr-FR" sz="2800" dirty="0"/>
              <a:t>Le viticulteur conventionnel utilise des fongicides (</a:t>
            </a:r>
            <a:r>
              <a:rPr lang="fr-FR" sz="2800" dirty="0" err="1"/>
              <a:t>milidou</a:t>
            </a:r>
            <a:r>
              <a:rPr lang="fr-FR" sz="2800" dirty="0"/>
              <a:t>, oïdium, botrytis) et des insecticides (tordeuse de la grappe et cicadelles)</a:t>
            </a:r>
          </a:p>
          <a:p>
            <a:pPr lvl="1" algn="just"/>
            <a:endParaRPr lang="fr-FR" sz="2800" dirty="0"/>
          </a:p>
          <a:p>
            <a:pPr lvl="1" algn="just"/>
            <a:r>
              <a:rPr lang="fr-FR" sz="2800" dirty="0"/>
              <a:t>Les viticulteurs conventionnels peuvent pratiquer le flash pasteurisation en cas d'accident de fermentation. De plus, ils pratiquent librement le soufrage et ajoutent des levures exogènes chimiques</a:t>
            </a:r>
          </a:p>
        </p:txBody>
      </p:sp>
    </p:spTree>
    <p:extLst>
      <p:ext uri="{BB962C8B-B14F-4D97-AF65-F5344CB8AC3E}">
        <p14:creationId xmlns:p14="http://schemas.microsoft.com/office/powerpoint/2010/main" val="3608262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9735099" y="0"/>
            <a:ext cx="2456901" cy="1682642"/>
          </a:xfrm>
          <a:prstGeom prst="rect">
            <a:avLst/>
          </a:prstGeom>
        </p:spPr>
      </p:pic>
      <p:pic>
        <p:nvPicPr>
          <p:cNvPr id="7" name="Image 6"/>
          <p:cNvPicPr>
            <a:picLocks noChangeAspect="1"/>
          </p:cNvPicPr>
          <p:nvPr/>
        </p:nvPicPr>
        <p:blipFill rotWithShape="1">
          <a:blip r:embed="rId3"/>
          <a:srcRect l="19360" t="32405" r="58489" b="22791"/>
          <a:stretch/>
        </p:blipFill>
        <p:spPr>
          <a:xfrm>
            <a:off x="797960" y="1148576"/>
            <a:ext cx="5669748" cy="5709424"/>
          </a:xfrm>
          <a:prstGeom prst="rect">
            <a:avLst/>
          </a:prstGeom>
        </p:spPr>
      </p:pic>
      <p:pic>
        <p:nvPicPr>
          <p:cNvPr id="8" name="Image 7"/>
          <p:cNvPicPr>
            <a:picLocks noChangeAspect="1"/>
          </p:cNvPicPr>
          <p:nvPr/>
        </p:nvPicPr>
        <p:blipFill>
          <a:blip r:embed="rId4"/>
          <a:stretch>
            <a:fillRect/>
          </a:stretch>
        </p:blipFill>
        <p:spPr>
          <a:xfrm>
            <a:off x="1" y="1"/>
            <a:ext cx="1927184" cy="1284789"/>
          </a:xfrm>
          <a:prstGeom prst="rect">
            <a:avLst/>
          </a:prstGeom>
        </p:spPr>
      </p:pic>
      <p:sp>
        <p:nvSpPr>
          <p:cNvPr id="3" name="Espace réservé du numéro de diapositive 2"/>
          <p:cNvSpPr>
            <a:spLocks noGrp="1"/>
          </p:cNvSpPr>
          <p:nvPr>
            <p:ph type="sldNum" sz="quarter" idx="12"/>
          </p:nvPr>
        </p:nvSpPr>
        <p:spPr/>
        <p:txBody>
          <a:bodyPr/>
          <a:lstStyle/>
          <a:p>
            <a:fld id="{43DBD130-DEBD-4C16-9286-1C5CF95B1908}" type="slidenum">
              <a:rPr lang="fr-FR" smtClean="0"/>
              <a:t>52</a:t>
            </a:fld>
            <a:endParaRPr lang="fr-FR"/>
          </a:p>
        </p:txBody>
      </p:sp>
      <p:sp>
        <p:nvSpPr>
          <p:cNvPr id="2" name="Rectangle 1"/>
          <p:cNvSpPr/>
          <p:nvPr/>
        </p:nvSpPr>
        <p:spPr>
          <a:xfrm>
            <a:off x="6687014" y="1500057"/>
            <a:ext cx="4598020" cy="2677656"/>
          </a:xfrm>
          <a:prstGeom prst="rect">
            <a:avLst/>
          </a:prstGeom>
        </p:spPr>
        <p:txBody>
          <a:bodyPr wrap="square">
            <a:spAutoFit/>
          </a:bodyPr>
          <a:lstStyle/>
          <a:p>
            <a:pPr marL="285750" indent="-285750" algn="just">
              <a:buFont typeface="Courier New" panose="02070309020205020404" pitchFamily="49" charset="0"/>
              <a:buChar char="o"/>
            </a:pPr>
            <a:r>
              <a:rPr lang="fr-FR" sz="2800" dirty="0"/>
              <a:t>France :</a:t>
            </a:r>
          </a:p>
          <a:p>
            <a:pPr marL="285750" indent="-285750" algn="just">
              <a:buFont typeface="Courier New" panose="02070309020205020404" pitchFamily="49" charset="0"/>
              <a:buChar char="o"/>
            </a:pPr>
            <a:endParaRPr lang="fr-FR" sz="2800" dirty="0"/>
          </a:p>
          <a:p>
            <a:pPr marL="285750" indent="-285750" algn="just">
              <a:buFont typeface="Arial" panose="020B0604020202020204" pitchFamily="34" charset="0"/>
              <a:buChar char="•"/>
            </a:pPr>
            <a:r>
              <a:rPr lang="fr-FR" sz="2800" dirty="0"/>
              <a:t>800 000 ha sur le territoire métropolitain</a:t>
            </a:r>
          </a:p>
          <a:p>
            <a:pPr marL="285750" indent="-285750" algn="just">
              <a:buFont typeface="Arial" panose="020B0604020202020204" pitchFamily="34" charset="0"/>
              <a:buChar char="•"/>
            </a:pPr>
            <a:endParaRPr lang="fr-FR" sz="2800" dirty="0"/>
          </a:p>
          <a:p>
            <a:pPr marL="285750" indent="-285750" algn="just">
              <a:buFont typeface="Arial" panose="020B0604020202020204" pitchFamily="34" charset="0"/>
              <a:buChar char="•"/>
            </a:pPr>
            <a:r>
              <a:rPr lang="fr-FR" sz="2800" dirty="0"/>
              <a:t>87 000 exploitations</a:t>
            </a:r>
          </a:p>
        </p:txBody>
      </p:sp>
      <p:sp>
        <p:nvSpPr>
          <p:cNvPr id="10" name="ZoneTexte 9"/>
          <p:cNvSpPr txBox="1"/>
          <p:nvPr/>
        </p:nvSpPr>
        <p:spPr>
          <a:xfrm>
            <a:off x="1991312" y="0"/>
            <a:ext cx="7758223" cy="769441"/>
          </a:xfrm>
          <a:prstGeom prst="rect">
            <a:avLst/>
          </a:prstGeom>
          <a:noFill/>
        </p:spPr>
        <p:txBody>
          <a:bodyPr wrap="square" rtlCol="0">
            <a:spAutoFit/>
          </a:bodyPr>
          <a:lstStyle/>
          <a:p>
            <a:r>
              <a:rPr lang="fr-FR" sz="4400" dirty="0"/>
              <a:t>production </a:t>
            </a:r>
          </a:p>
        </p:txBody>
      </p:sp>
    </p:spTree>
    <p:extLst>
      <p:ext uri="{BB962C8B-B14F-4D97-AF65-F5344CB8AC3E}">
        <p14:creationId xmlns:p14="http://schemas.microsoft.com/office/powerpoint/2010/main" val="27937881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53</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Production et rendements</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pic>
        <p:nvPicPr>
          <p:cNvPr id="8" name="Picture 4" descr="À l&amp;#39;exception de l&amp;#39;Amérique du Sud, les surfaces... (Photo AF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078" y="2122344"/>
            <a:ext cx="4769922" cy="345533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rotWithShape="1">
          <a:blip r:embed="rId5"/>
          <a:srcRect l="24304" t="9457" r="23517" b="14109"/>
          <a:stretch/>
        </p:blipFill>
        <p:spPr>
          <a:xfrm>
            <a:off x="0" y="1057096"/>
            <a:ext cx="7418982" cy="5800904"/>
          </a:xfrm>
          <a:prstGeom prst="rect">
            <a:avLst/>
          </a:prstGeom>
        </p:spPr>
      </p:pic>
    </p:spTree>
    <p:extLst>
      <p:ext uri="{BB962C8B-B14F-4D97-AF65-F5344CB8AC3E}">
        <p14:creationId xmlns:p14="http://schemas.microsoft.com/office/powerpoint/2010/main" val="1345889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54</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Production et rendements</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334972"/>
            <a:ext cx="12192000" cy="5523028"/>
          </a:xfrm>
        </p:spPr>
        <p:txBody>
          <a:bodyPr>
            <a:normAutofit/>
          </a:bodyPr>
          <a:lstStyle/>
          <a:p>
            <a:pPr>
              <a:buFont typeface="Courier New" panose="02070309020205020404" pitchFamily="49" charset="0"/>
              <a:buChar char="o"/>
            </a:pPr>
            <a:r>
              <a:rPr lang="fr-FR" dirty="0"/>
              <a:t>Les méthodes de production (biologique AB)</a:t>
            </a:r>
          </a:p>
          <a:p>
            <a:pPr>
              <a:buFont typeface="Courier New" panose="02070309020205020404" pitchFamily="49" charset="0"/>
              <a:buChar char="o"/>
            </a:pPr>
            <a:endParaRPr lang="fr-FR" dirty="0"/>
          </a:p>
          <a:p>
            <a:pPr lvl="1"/>
            <a:r>
              <a:rPr lang="fr-FR" sz="2800" dirty="0"/>
              <a:t>Dans la viticulture bio, désherbage mécanique sous les ceps et les espaces entre les rangs de vigne restent enherbés</a:t>
            </a:r>
          </a:p>
          <a:p>
            <a:pPr lvl="1"/>
            <a:endParaRPr lang="fr-FR" sz="2800" dirty="0"/>
          </a:p>
          <a:p>
            <a:pPr lvl="1"/>
            <a:r>
              <a:rPr lang="fr-FR" sz="2800" dirty="0"/>
              <a:t>Les seuls produits autorisés par la règlementation sont le soufre et le sulfate de cuivre, appelé aussi bouillie bordelaise. La teneur à ne pas dépasser est de 6 kg par hectare et par an</a:t>
            </a:r>
          </a:p>
          <a:p>
            <a:pPr lvl="1"/>
            <a:endParaRPr lang="fr-FR" sz="2800" b="1" dirty="0"/>
          </a:p>
          <a:p>
            <a:pPr lvl="1"/>
            <a:r>
              <a:rPr lang="fr-FR" sz="2800" dirty="0"/>
              <a:t>Lors de la fermentation du vin, les viticulteurs AB pratiquent le " collage " avec des produits bio (albumine d'œuf bio ou enzymes non OGM). Les levures exogènes chimiques sont autorisées mais le soufrage est limité</a:t>
            </a:r>
            <a:endParaRPr lang="fr-FR" sz="2800" b="1" dirty="0"/>
          </a:p>
          <a:p>
            <a:pPr marL="0" indent="0">
              <a:buNone/>
            </a:pPr>
            <a:endParaRPr lang="fr-FR" dirty="0"/>
          </a:p>
        </p:txBody>
      </p:sp>
    </p:spTree>
    <p:extLst>
      <p:ext uri="{BB962C8B-B14F-4D97-AF65-F5344CB8AC3E}">
        <p14:creationId xmlns:p14="http://schemas.microsoft.com/office/powerpoint/2010/main" val="28004573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55</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Production et rendements</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268063"/>
            <a:ext cx="11601450" cy="5258467"/>
          </a:xfrm>
        </p:spPr>
        <p:txBody>
          <a:bodyPr>
            <a:normAutofit fontScale="92500" lnSpcReduction="10000"/>
          </a:bodyPr>
          <a:lstStyle/>
          <a:p>
            <a:pPr algn="just">
              <a:buFont typeface="Courier New" panose="02070309020205020404" pitchFamily="49" charset="0"/>
              <a:buChar char="o"/>
            </a:pPr>
            <a:r>
              <a:rPr lang="fr-FR" dirty="0"/>
              <a:t>Les méthodes de production (</a:t>
            </a:r>
            <a:r>
              <a:rPr lang="fr-FR" dirty="0" err="1"/>
              <a:t>biodynamie</a:t>
            </a:r>
            <a:r>
              <a:rPr lang="fr-FR" dirty="0"/>
              <a:t>)</a:t>
            </a:r>
          </a:p>
          <a:p>
            <a:pPr algn="just">
              <a:buFont typeface="Courier New" panose="02070309020205020404" pitchFamily="49" charset="0"/>
              <a:buChar char="o"/>
            </a:pPr>
            <a:endParaRPr lang="fr-FR" dirty="0"/>
          </a:p>
          <a:p>
            <a:pPr lvl="1" algn="just"/>
            <a:r>
              <a:rPr lang="fr-FR" sz="2800" dirty="0"/>
              <a:t>Pas de chimie. Les puristes appliquent sur la vigne des préparations végétales et planifient leur travail suivant les calendriers solaire et lunaire !</a:t>
            </a:r>
          </a:p>
          <a:p>
            <a:pPr lvl="1" algn="just"/>
            <a:endParaRPr lang="fr-FR" sz="2800" dirty="0"/>
          </a:p>
          <a:p>
            <a:pPr lvl="1" algn="just"/>
            <a:r>
              <a:rPr lang="fr-FR" sz="2800" dirty="0"/>
              <a:t>Les viticulteurs biodynamiques remplacent le sulfate de cuivre par des " </a:t>
            </a:r>
            <a:r>
              <a:rPr lang="fr-FR" sz="2800" dirty="0" err="1"/>
              <a:t>préparats</a:t>
            </a:r>
            <a:r>
              <a:rPr lang="fr-FR" sz="2800" dirty="0"/>
              <a:t> " naturels. Ils sont composés de purin d'ortie, d'infusions de prêle…</a:t>
            </a:r>
          </a:p>
          <a:p>
            <a:pPr lvl="1" algn="just"/>
            <a:endParaRPr lang="fr-FR" sz="2800" dirty="0"/>
          </a:p>
          <a:p>
            <a:pPr lvl="1" algn="just"/>
            <a:r>
              <a:rPr lang="fr-FR" sz="2800" dirty="0"/>
              <a:t>Les viticulteurs biodynamiques ne pratiquent pas de collage ni de filtration, ce qui explique les </a:t>
            </a:r>
            <a:r>
              <a:rPr lang="fr-FR" sz="2800" dirty="0" err="1"/>
              <a:t>dépots</a:t>
            </a:r>
            <a:r>
              <a:rPr lang="fr-FR" sz="2800" dirty="0"/>
              <a:t> au fond de la bouteille. La fermentation ne se fait qu'avec l'aide des levures déjà présentes dans la peau du raisin</a:t>
            </a:r>
          </a:p>
          <a:p>
            <a:pPr marL="457200" lvl="1" indent="0" algn="just">
              <a:buNone/>
            </a:pPr>
            <a:endParaRPr lang="fr-FR" sz="2800" dirty="0"/>
          </a:p>
          <a:p>
            <a:pPr marL="457200" lvl="1" indent="0" algn="just">
              <a:buNone/>
            </a:pPr>
            <a:r>
              <a:rPr lang="fr-FR" sz="2800" dirty="0"/>
              <a:t>les coûts de production en conventionnel s’élèvent en moyenne à 1.800 €/ha, pour 1.930 €/ha en biologique</a:t>
            </a:r>
          </a:p>
          <a:p>
            <a:pPr marL="457200" lvl="1" indent="0" algn="just">
              <a:buNone/>
            </a:pPr>
            <a:endParaRPr lang="fr-FR" sz="2800" dirty="0"/>
          </a:p>
        </p:txBody>
      </p:sp>
    </p:spTree>
    <p:extLst>
      <p:ext uri="{BB962C8B-B14F-4D97-AF65-F5344CB8AC3E}">
        <p14:creationId xmlns:p14="http://schemas.microsoft.com/office/powerpoint/2010/main" val="2568025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56</a:t>
            </a:fld>
            <a:endParaRPr lang="fr-FR"/>
          </a:p>
        </p:txBody>
      </p:sp>
      <p:pic>
        <p:nvPicPr>
          <p:cNvPr id="5" name="Image 4"/>
          <p:cNvPicPr>
            <a:picLocks noChangeAspect="1"/>
          </p:cNvPicPr>
          <p:nvPr/>
        </p:nvPicPr>
        <p:blipFill>
          <a:blip r:embed="rId2"/>
          <a:stretch>
            <a:fillRect/>
          </a:stretch>
        </p:blipFill>
        <p:spPr>
          <a:xfrm>
            <a:off x="444077" y="1548284"/>
            <a:ext cx="9725836" cy="5309716"/>
          </a:xfrm>
          <a:prstGeom prst="rect">
            <a:avLst/>
          </a:prstGeom>
        </p:spPr>
      </p:pic>
      <p:sp>
        <p:nvSpPr>
          <p:cNvPr id="6" name="ZoneTexte 5"/>
          <p:cNvSpPr txBox="1"/>
          <p:nvPr/>
        </p:nvSpPr>
        <p:spPr>
          <a:xfrm>
            <a:off x="2946875" y="-118753"/>
            <a:ext cx="6919637" cy="769441"/>
          </a:xfrm>
          <a:prstGeom prst="rect">
            <a:avLst/>
          </a:prstGeom>
          <a:noFill/>
        </p:spPr>
        <p:txBody>
          <a:bodyPr wrap="square" rtlCol="0">
            <a:spAutoFit/>
          </a:bodyPr>
          <a:lstStyle/>
          <a:p>
            <a:r>
              <a:rPr lang="fr-FR" sz="4400" dirty="0"/>
              <a:t>Production et rendements</a:t>
            </a:r>
          </a:p>
        </p:txBody>
      </p:sp>
      <p:pic>
        <p:nvPicPr>
          <p:cNvPr id="7" name="Image 6"/>
          <p:cNvPicPr>
            <a:picLocks noChangeAspect="1"/>
          </p:cNvPicPr>
          <p:nvPr/>
        </p:nvPicPr>
        <p:blipFill>
          <a:blip r:embed="rId3"/>
          <a:stretch>
            <a:fillRect/>
          </a:stretch>
        </p:blipFill>
        <p:spPr>
          <a:xfrm>
            <a:off x="1" y="2"/>
            <a:ext cx="1706136" cy="1137424"/>
          </a:xfrm>
          <a:prstGeom prst="rect">
            <a:avLst/>
          </a:prstGeom>
        </p:spPr>
      </p:pic>
      <p:pic>
        <p:nvPicPr>
          <p:cNvPr id="8" name="Image 7"/>
          <p:cNvPicPr>
            <a:picLocks noChangeAspect="1"/>
          </p:cNvPicPr>
          <p:nvPr/>
        </p:nvPicPr>
        <p:blipFill>
          <a:blip r:embed="rId4"/>
          <a:stretch>
            <a:fillRect/>
          </a:stretch>
        </p:blipFill>
        <p:spPr>
          <a:xfrm>
            <a:off x="10400937" y="0"/>
            <a:ext cx="1791063" cy="1226634"/>
          </a:xfrm>
          <a:prstGeom prst="rect">
            <a:avLst/>
          </a:prstGeom>
        </p:spPr>
      </p:pic>
      <p:sp>
        <p:nvSpPr>
          <p:cNvPr id="9" name="Rectangle 8"/>
          <p:cNvSpPr/>
          <p:nvPr/>
        </p:nvSpPr>
        <p:spPr>
          <a:xfrm>
            <a:off x="993229" y="1002939"/>
            <a:ext cx="4602157" cy="584775"/>
          </a:xfrm>
          <a:prstGeom prst="rect">
            <a:avLst/>
          </a:prstGeom>
        </p:spPr>
        <p:txBody>
          <a:bodyPr wrap="none">
            <a:spAutoFit/>
          </a:bodyPr>
          <a:lstStyle/>
          <a:p>
            <a:pPr marL="285750" indent="-285750">
              <a:buFont typeface="Courier New" panose="02070309020205020404" pitchFamily="49" charset="0"/>
              <a:buChar char="o"/>
            </a:pPr>
            <a:r>
              <a:rPr lang="fr-FR" sz="3200" dirty="0"/>
              <a:t>La conduite des cultures </a:t>
            </a:r>
          </a:p>
        </p:txBody>
      </p:sp>
    </p:spTree>
    <p:extLst>
      <p:ext uri="{BB962C8B-B14F-4D97-AF65-F5344CB8AC3E}">
        <p14:creationId xmlns:p14="http://schemas.microsoft.com/office/powerpoint/2010/main" val="2369641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57</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Production et rendements</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442900"/>
            <a:ext cx="12192000" cy="5604669"/>
          </a:xfrm>
        </p:spPr>
        <p:txBody>
          <a:bodyPr>
            <a:normAutofit/>
          </a:bodyPr>
          <a:lstStyle/>
          <a:p>
            <a:pPr algn="just">
              <a:buFont typeface="Courier New" panose="02070309020205020404" pitchFamily="49" charset="0"/>
              <a:buChar char="o"/>
            </a:pPr>
            <a:r>
              <a:rPr lang="fr-FR" dirty="0"/>
              <a:t>Rendement : Rendement (kg/ha) = nombre de souches x nombres de grappe par souche x poids moyen d’une grappe / surface de la parcelle</a:t>
            </a:r>
          </a:p>
          <a:p>
            <a:pPr marL="0" indent="0" algn="just">
              <a:buNone/>
            </a:pPr>
            <a:endParaRPr lang="fr-FR" dirty="0"/>
          </a:p>
          <a:p>
            <a:pPr algn="just">
              <a:buFont typeface="Courier New" panose="02070309020205020404" pitchFamily="49" charset="0"/>
              <a:buChar char="o"/>
            </a:pPr>
            <a:r>
              <a:rPr lang="fr-FR" b="1" dirty="0"/>
              <a:t>Pourquoi les estimations de rendement sont-elles si difficiles à réaliser ?</a:t>
            </a:r>
          </a:p>
          <a:p>
            <a:pPr marL="0" indent="0" algn="just">
              <a:buNone/>
            </a:pPr>
            <a:endParaRPr lang="fr-FR" b="1" dirty="0"/>
          </a:p>
          <a:p>
            <a:pPr lvl="1" algn="just"/>
            <a:r>
              <a:rPr lang="fr-FR" sz="2800" dirty="0"/>
              <a:t>Chaque donnée évoquée dans la formule mathématique ci-dessus, est une source de variabilité plus ou moins importante</a:t>
            </a:r>
          </a:p>
          <a:p>
            <a:pPr lvl="1" algn="just"/>
            <a:endParaRPr lang="fr-FR" sz="2800" dirty="0"/>
          </a:p>
          <a:p>
            <a:pPr lvl="1" algn="just"/>
            <a:r>
              <a:rPr lang="fr-FR" sz="2800" dirty="0"/>
              <a:t>Le coefficient de variation annuel du poids moyen des grappes peut varier de 15% à 50% selon le cépage</a:t>
            </a:r>
          </a:p>
        </p:txBody>
      </p:sp>
    </p:spTree>
    <p:extLst>
      <p:ext uri="{BB962C8B-B14F-4D97-AF65-F5344CB8AC3E}">
        <p14:creationId xmlns:p14="http://schemas.microsoft.com/office/powerpoint/2010/main" val="67599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58</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Production et rendements</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048215"/>
            <a:ext cx="12192000" cy="5809785"/>
          </a:xfrm>
        </p:spPr>
        <p:txBody>
          <a:bodyPr>
            <a:normAutofit/>
          </a:bodyPr>
          <a:lstStyle/>
          <a:p>
            <a:pPr>
              <a:buFont typeface="Courier New" panose="02070309020205020404" pitchFamily="49" charset="0"/>
              <a:buChar char="o"/>
            </a:pPr>
            <a:r>
              <a:rPr lang="fr-FR" b="1" dirty="0"/>
              <a:t>Quelles sont les techniques existantes pour estimer le rendement avant la véraison ?</a:t>
            </a:r>
          </a:p>
          <a:p>
            <a:pPr>
              <a:buFont typeface="Courier New" panose="02070309020205020404" pitchFamily="49" charset="0"/>
              <a:buChar char="o"/>
            </a:pPr>
            <a:endParaRPr lang="fr-FR" b="1" dirty="0"/>
          </a:p>
          <a:p>
            <a:pPr lvl="1"/>
            <a:r>
              <a:rPr lang="fr-FR" sz="2800" dirty="0"/>
              <a:t>à grande échelle, la modélisation basée sur les données climatiques</a:t>
            </a:r>
          </a:p>
          <a:p>
            <a:pPr marL="457200" lvl="1" indent="0">
              <a:buNone/>
            </a:pPr>
            <a:endParaRPr lang="fr-FR" sz="2800" dirty="0"/>
          </a:p>
          <a:p>
            <a:pPr lvl="1"/>
            <a:r>
              <a:rPr lang="fr-FR" sz="2800" dirty="0"/>
              <a:t>à l’échelle d’un département ou d’une appellation, le dosage pollinique de l’atmosphère. Il s’agit d’une méthode développée par le CEMAGREF, basée sur la quantité de grains de pollen présents dans l’atmosphère au moment de la floraison de la vigne</a:t>
            </a:r>
          </a:p>
          <a:p>
            <a:pPr lvl="1"/>
            <a:endParaRPr lang="fr-FR" sz="2800" dirty="0"/>
          </a:p>
          <a:p>
            <a:pPr lvl="1"/>
            <a:r>
              <a:rPr lang="fr-FR" sz="2800" dirty="0"/>
              <a:t>les méthodes basées sur les comptages d’inflorescences, de grappes par souche ou de baies par grappe. Cette technique nécessite l’estimation du poids des baies ou de la grappe à maturité et véraison</a:t>
            </a:r>
          </a:p>
          <a:p>
            <a:pPr marL="0" indent="0">
              <a:buNone/>
            </a:pPr>
            <a:endParaRPr lang="fr-FR" dirty="0"/>
          </a:p>
        </p:txBody>
      </p:sp>
    </p:spTree>
    <p:extLst>
      <p:ext uri="{BB962C8B-B14F-4D97-AF65-F5344CB8AC3E}">
        <p14:creationId xmlns:p14="http://schemas.microsoft.com/office/powerpoint/2010/main" val="2088609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59</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Production et rendements</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ZoneTexte 7"/>
          <p:cNvSpPr txBox="1"/>
          <p:nvPr/>
        </p:nvSpPr>
        <p:spPr>
          <a:xfrm>
            <a:off x="158338" y="1263564"/>
            <a:ext cx="5937662" cy="584775"/>
          </a:xfrm>
          <a:prstGeom prst="rect">
            <a:avLst/>
          </a:prstGeom>
          <a:noFill/>
        </p:spPr>
        <p:txBody>
          <a:bodyPr wrap="square" rtlCol="0">
            <a:spAutoFit/>
          </a:bodyPr>
          <a:lstStyle/>
          <a:p>
            <a:pPr marL="285750" indent="-285750">
              <a:buFont typeface="Courier New" panose="02070309020205020404" pitchFamily="49" charset="0"/>
              <a:buChar char="o"/>
            </a:pPr>
            <a:r>
              <a:rPr lang="fr-FR" sz="3200" dirty="0"/>
              <a:t>Rendement</a:t>
            </a:r>
          </a:p>
        </p:txBody>
      </p:sp>
      <p:pic>
        <p:nvPicPr>
          <p:cNvPr id="9" name="Image 8"/>
          <p:cNvPicPr>
            <a:picLocks noChangeAspect="1"/>
          </p:cNvPicPr>
          <p:nvPr/>
        </p:nvPicPr>
        <p:blipFill>
          <a:blip r:embed="rId4"/>
          <a:stretch>
            <a:fillRect/>
          </a:stretch>
        </p:blipFill>
        <p:spPr>
          <a:xfrm>
            <a:off x="222691" y="2027168"/>
            <a:ext cx="10809486" cy="4528011"/>
          </a:xfrm>
          <a:prstGeom prst="rect">
            <a:avLst/>
          </a:prstGeom>
        </p:spPr>
      </p:pic>
    </p:spTree>
    <p:extLst>
      <p:ext uri="{BB962C8B-B14F-4D97-AF65-F5344CB8AC3E}">
        <p14:creationId xmlns:p14="http://schemas.microsoft.com/office/powerpoint/2010/main" val="1687295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6</a:t>
            </a:fld>
            <a:endParaRPr lang="fr-FR"/>
          </a:p>
        </p:txBody>
      </p:sp>
      <p:sp>
        <p:nvSpPr>
          <p:cNvPr id="5" name="ZoneTexte 4"/>
          <p:cNvSpPr txBox="1"/>
          <p:nvPr/>
        </p:nvSpPr>
        <p:spPr>
          <a:xfrm>
            <a:off x="2919554"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1" y="1348800"/>
            <a:ext cx="12192000" cy="5509200"/>
          </a:xfrm>
          <a:prstGeom prst="rect">
            <a:avLst/>
          </a:prstGeom>
          <a:noFill/>
        </p:spPr>
        <p:txBody>
          <a:bodyPr wrap="square" rtlCol="0">
            <a:spAutoFit/>
          </a:bodyPr>
          <a:lstStyle/>
          <a:p>
            <a:pPr marL="285750" indent="-285750" algn="just">
              <a:buFont typeface="Courier New" panose="02070309020205020404" pitchFamily="49" charset="0"/>
              <a:buChar char="o"/>
            </a:pPr>
            <a:r>
              <a:rPr lang="fr-FR" sz="2800" dirty="0"/>
              <a:t>Diffusion au Moyen-Orient</a:t>
            </a:r>
          </a:p>
          <a:p>
            <a:pPr algn="just"/>
            <a:endParaRPr lang="fr-FR" sz="2400" dirty="0"/>
          </a:p>
          <a:p>
            <a:pPr marL="342900" indent="-342900" algn="just">
              <a:buFont typeface="Arial" panose="020B0604020202020204" pitchFamily="34" charset="0"/>
              <a:buChar char="•"/>
            </a:pPr>
            <a:r>
              <a:rPr lang="fr-FR" sz="2400" dirty="0"/>
              <a:t>	Lente diffusion vers le Sud entre Méditerranée et Jourdain, en Syrie dès le </a:t>
            </a:r>
            <a:r>
              <a:rPr lang="fr-FR" sz="2400" b="1" dirty="0"/>
              <a:t>IV</a:t>
            </a:r>
            <a:r>
              <a:rPr lang="fr-FR" sz="2400" b="1" baseline="30000" dirty="0"/>
              <a:t>e </a:t>
            </a:r>
            <a:r>
              <a:rPr lang="fr-FR" sz="2400" b="1" dirty="0"/>
              <a:t>millénaire av. J.-C</a:t>
            </a:r>
            <a:r>
              <a:rPr lang="fr-FR" sz="2400" dirty="0"/>
              <a:t>, dans le Nord de l’Irak et chez les Phéniciens, navigateurs et fondateurs de vignobles en Méditerranée</a:t>
            </a:r>
          </a:p>
          <a:p>
            <a:pPr algn="just"/>
            <a:endParaRPr lang="fr-FR" sz="2400" baseline="30000" dirty="0"/>
          </a:p>
          <a:p>
            <a:pPr algn="just"/>
            <a:endParaRPr lang="fr-FR" sz="2400" baseline="30000" dirty="0"/>
          </a:p>
          <a:p>
            <a:pPr algn="just"/>
            <a:endParaRPr lang="fr-FR" sz="2400" baseline="30000" dirty="0"/>
          </a:p>
          <a:p>
            <a:pPr marL="342900" indent="-342900" algn="just">
              <a:buFont typeface="Arial" panose="020B0604020202020204" pitchFamily="34" charset="0"/>
              <a:buChar char="•"/>
            </a:pPr>
            <a:r>
              <a:rPr lang="fr-FR" sz="2400" dirty="0"/>
              <a:t>	La boisson apparaît dans les grands textes mythologiques (épopée de Gilgamesh </a:t>
            </a:r>
            <a:r>
              <a:rPr lang="fr-FR" sz="2400" b="1" dirty="0"/>
              <a:t>1800 av. J.-C</a:t>
            </a:r>
            <a:r>
              <a:rPr lang="fr-FR" sz="2400" dirty="0"/>
              <a:t>), trouve sa place sur les tables des élites dans les temples</a:t>
            </a:r>
          </a:p>
          <a:p>
            <a:pPr algn="just"/>
            <a:endParaRPr lang="fr-FR" sz="2400" dirty="0"/>
          </a:p>
          <a:p>
            <a:pPr algn="just"/>
            <a:endParaRPr lang="fr-FR" sz="2400" dirty="0"/>
          </a:p>
          <a:p>
            <a:pPr marL="342900" indent="-342900" algn="just">
              <a:buFont typeface="Arial" panose="020B0604020202020204" pitchFamily="34" charset="0"/>
              <a:buChar char="•"/>
            </a:pPr>
            <a:r>
              <a:rPr lang="fr-FR" sz="2400" dirty="0"/>
              <a:t>	Hérodote évoque ces échanges entre Babylone et les régions du Nord en décrivant des flottes chargées de tonneaux de vins descendant l’Euphrate</a:t>
            </a:r>
          </a:p>
          <a:p>
            <a:endParaRPr lang="fr-FR" dirty="0"/>
          </a:p>
          <a:p>
            <a:endParaRPr lang="fr-FR" dirty="0"/>
          </a:p>
        </p:txBody>
      </p:sp>
      <p:pic>
        <p:nvPicPr>
          <p:cNvPr id="7" name="Image 6"/>
          <p:cNvPicPr>
            <a:picLocks noChangeAspect="1"/>
          </p:cNvPicPr>
          <p:nvPr/>
        </p:nvPicPr>
        <p:blipFill>
          <a:blip r:embed="rId2"/>
          <a:stretch>
            <a:fillRect/>
          </a:stretch>
        </p:blipFill>
        <p:spPr>
          <a:xfrm>
            <a:off x="1" y="1"/>
            <a:ext cx="1927184" cy="1284789"/>
          </a:xfrm>
          <a:prstGeom prst="rect">
            <a:avLst/>
          </a:prstGeom>
        </p:spPr>
      </p:pic>
      <p:pic>
        <p:nvPicPr>
          <p:cNvPr id="8" name="Image 7"/>
          <p:cNvPicPr>
            <a:picLocks noChangeAspect="1"/>
          </p:cNvPicPr>
          <p:nvPr/>
        </p:nvPicPr>
        <p:blipFill>
          <a:blip r:embed="rId3"/>
          <a:stretch>
            <a:fillRect/>
          </a:stretch>
        </p:blipFill>
        <p:spPr>
          <a:xfrm>
            <a:off x="10189265" y="0"/>
            <a:ext cx="2002735" cy="1371600"/>
          </a:xfrm>
          <a:prstGeom prst="rect">
            <a:avLst/>
          </a:prstGeom>
        </p:spPr>
      </p:pic>
    </p:spTree>
    <p:extLst>
      <p:ext uri="{BB962C8B-B14F-4D97-AF65-F5344CB8AC3E}">
        <p14:creationId xmlns:p14="http://schemas.microsoft.com/office/powerpoint/2010/main" val="2191884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9190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p:cNvPicPr>
            <a:picLocks noChangeAspect="1"/>
          </p:cNvPicPr>
          <p:nvPr/>
        </p:nvPicPr>
        <p:blipFill rotWithShape="1">
          <a:blip r:embed="rId2">
            <a:extLst>
              <a:ext uri="{28A0092B-C50C-407E-A947-70E740481C1C}">
                <a14:useLocalDpi xmlns:a14="http://schemas.microsoft.com/office/drawing/2010/main" val="0"/>
              </a:ext>
            </a:extLst>
          </a:blip>
          <a:srcRect l="25449"/>
          <a:stretch/>
        </p:blipFill>
        <p:spPr>
          <a:xfrm>
            <a:off x="7967754" y="640080"/>
            <a:ext cx="3582642" cy="3291840"/>
          </a:xfrm>
          <a:prstGeom prst="rect">
            <a:avLst/>
          </a:prstGeom>
        </p:spPr>
      </p:pic>
      <p:pic>
        <p:nvPicPr>
          <p:cNvPr id="6" name="Image 5"/>
          <p:cNvPicPr>
            <a:picLocks noChangeAspect="1"/>
          </p:cNvPicPr>
          <p:nvPr/>
        </p:nvPicPr>
        <p:blipFill rotWithShape="1">
          <a:blip r:embed="rId3"/>
          <a:srcRect l="12749" r="14695"/>
          <a:stretch/>
        </p:blipFill>
        <p:spPr>
          <a:xfrm>
            <a:off x="641604" y="640080"/>
            <a:ext cx="3582641" cy="3291840"/>
          </a:xfrm>
          <a:prstGeom prst="rect">
            <a:avLst/>
          </a:prstGeom>
        </p:spPr>
      </p:pic>
      <p:pic>
        <p:nvPicPr>
          <p:cNvPr id="8" name="Image 7"/>
          <p:cNvPicPr>
            <a:picLocks noChangeAspect="1"/>
          </p:cNvPicPr>
          <p:nvPr/>
        </p:nvPicPr>
        <p:blipFill rotWithShape="1">
          <a:blip r:embed="rId4"/>
          <a:srcRect t="17065" r="3" b="18721"/>
          <a:stretch/>
        </p:blipFill>
        <p:spPr>
          <a:xfrm>
            <a:off x="4385113" y="640080"/>
            <a:ext cx="3421774" cy="3291840"/>
          </a:xfrm>
          <a:prstGeom prst="rect">
            <a:avLst/>
          </a:prstGeom>
        </p:spPr>
      </p:pic>
      <p:sp>
        <p:nvSpPr>
          <p:cNvPr id="4" name="Espace réservé du numéro de diapositive 3"/>
          <p:cNvSpPr>
            <a:spLocks noGrp="1"/>
          </p:cNvSpPr>
          <p:nvPr>
            <p:ph type="sldNum" sz="quarter" idx="12"/>
          </p:nvPr>
        </p:nvSpPr>
        <p:spPr>
          <a:xfrm>
            <a:off x="8610600" y="6356350"/>
            <a:ext cx="2743200" cy="365125"/>
          </a:xfrm>
        </p:spPr>
        <p:txBody>
          <a:bodyPr vert="horz" lIns="91440" tIns="45720" rIns="91440" bIns="45720" rtlCol="0" anchor="ctr">
            <a:normAutofit/>
          </a:bodyPr>
          <a:lstStyle/>
          <a:p>
            <a:fld id="{43DBD130-DEBD-4C16-9286-1C5CF95B1908}" type="slidenum">
              <a:rPr lang="en-US" smtClean="0"/>
              <a:pPr/>
              <a:t>60</a:t>
            </a:fld>
            <a:endParaRPr lang="en-US"/>
          </a:p>
        </p:txBody>
      </p:sp>
      <p:sp>
        <p:nvSpPr>
          <p:cNvPr id="5" name="ZoneTexte 4"/>
          <p:cNvSpPr txBox="1"/>
          <p:nvPr/>
        </p:nvSpPr>
        <p:spPr>
          <a:xfrm>
            <a:off x="990600" y="4642583"/>
            <a:ext cx="10210800" cy="1099845"/>
          </a:xfrm>
          <a:prstGeom prst="rect">
            <a:avLst/>
          </a:prstGeom>
        </p:spPr>
        <p:txBody>
          <a:bodyPr vert="horz" lIns="91440" tIns="45720" rIns="91440" bIns="45720" rtlCol="0" anchor="b">
            <a:normAutofit/>
          </a:bodyPr>
          <a:lstStyle/>
          <a:p>
            <a:pPr algn="ctr">
              <a:lnSpc>
                <a:spcPct val="90000"/>
              </a:lnSpc>
              <a:spcBef>
                <a:spcPct val="0"/>
              </a:spcBef>
            </a:pPr>
            <a:r>
              <a:rPr lang="en-US" sz="6000" b="1" kern="1200" dirty="0" err="1">
                <a:solidFill>
                  <a:schemeClr val="tx1"/>
                </a:solidFill>
                <a:latin typeface="+mj-lt"/>
                <a:ea typeface="+mj-ea"/>
                <a:cs typeface="+mj-cs"/>
              </a:rPr>
              <a:t>Débouchés</a:t>
            </a:r>
            <a:r>
              <a:rPr lang="en-US" sz="6000" b="1" kern="1200" dirty="0">
                <a:solidFill>
                  <a:schemeClr val="tx1"/>
                </a:solidFill>
                <a:latin typeface="+mj-lt"/>
                <a:ea typeface="+mj-ea"/>
                <a:cs typeface="+mj-cs"/>
              </a:rPr>
              <a:t> - </a:t>
            </a:r>
            <a:r>
              <a:rPr lang="en-US" sz="6000" b="1" kern="1200" dirty="0" err="1">
                <a:solidFill>
                  <a:schemeClr val="tx1"/>
                </a:solidFill>
                <a:latin typeface="+mj-lt"/>
                <a:ea typeface="+mj-ea"/>
                <a:cs typeface="+mj-cs"/>
              </a:rPr>
              <a:t>économie</a:t>
            </a:r>
            <a:endParaRPr lang="en-US" sz="6000" b="1" kern="1200" dirty="0">
              <a:solidFill>
                <a:schemeClr val="tx1"/>
              </a:solidFill>
              <a:latin typeface="+mj-lt"/>
              <a:ea typeface="+mj-ea"/>
              <a:cs typeface="+mj-cs"/>
            </a:endParaRPr>
          </a:p>
        </p:txBody>
      </p:sp>
    </p:spTree>
    <p:extLst>
      <p:ext uri="{BB962C8B-B14F-4D97-AF65-F5344CB8AC3E}">
        <p14:creationId xmlns:p14="http://schemas.microsoft.com/office/powerpoint/2010/main" val="1858587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61</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Filière viticole : débouchés</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628650" y="1783080"/>
            <a:ext cx="9464040" cy="4651173"/>
          </a:xfrm>
        </p:spPr>
        <p:txBody>
          <a:bodyPr>
            <a:normAutofit/>
          </a:bodyPr>
          <a:lstStyle/>
          <a:p>
            <a:pPr marL="0" indent="0">
              <a:buNone/>
            </a:pPr>
            <a:r>
              <a:rPr lang="fr-FR" dirty="0"/>
              <a:t>Une enquête de la </a:t>
            </a:r>
            <a:r>
              <a:rPr lang="fr-FR" i="1" dirty="0"/>
              <a:t>Revue du vin de France</a:t>
            </a:r>
            <a:r>
              <a:rPr lang="fr-FR" dirty="0"/>
              <a:t> de mars 2012 assure que 800 000 personnes vivent du vin en France, même si le mensuel indique que les statistiques officielles ne comptent que 250 000 emplois. </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pic>
        <p:nvPicPr>
          <p:cNvPr id="1026" name="Picture 2" descr="Bordeaux a maintenant sa Cité du vin, musée grand cru - Caveabulle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6265" y="3732353"/>
            <a:ext cx="4052850" cy="2701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se2.mm.bing.net/th?id=OIP.qM8gmx_yHPDZxBOtnE4vgQEsDO&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8119" y="3732353"/>
            <a:ext cx="3934806" cy="2701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me… Oenologue | Crédit Mutuel – Objectif Emploi Orient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7748" y="3732353"/>
            <a:ext cx="5298925" cy="270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7013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62</a:t>
            </a:fld>
            <a:endParaRPr lang="fr-FR"/>
          </a:p>
        </p:txBody>
      </p:sp>
      <p:sp>
        <p:nvSpPr>
          <p:cNvPr id="5" name="Espace réservé du contenu 2"/>
          <p:cNvSpPr>
            <a:spLocks noGrp="1"/>
          </p:cNvSpPr>
          <p:nvPr>
            <p:ph idx="1"/>
          </p:nvPr>
        </p:nvSpPr>
        <p:spPr>
          <a:xfrm>
            <a:off x="502920" y="1240551"/>
            <a:ext cx="10744200" cy="5343130"/>
          </a:xfrm>
        </p:spPr>
        <p:txBody>
          <a:bodyPr>
            <a:normAutofit fontScale="92500" lnSpcReduction="20000"/>
          </a:bodyPr>
          <a:lstStyle/>
          <a:p>
            <a:pPr marL="0" indent="0">
              <a:buNone/>
            </a:pPr>
            <a:r>
              <a:rPr lang="fr-FR" dirty="0"/>
              <a:t>Raisin fruit</a:t>
            </a:r>
          </a:p>
          <a:p>
            <a:pPr marL="0" indent="0">
              <a:buNone/>
            </a:pPr>
            <a:r>
              <a:rPr lang="fr-FR" dirty="0"/>
              <a:t>un raisin de table doit posséder une pulpe ferme et croquante, souvent moins juteuse et moins acide qu’</a:t>
            </a:r>
            <a:r>
              <a:rPr lang="fr-FR" b="1" dirty="0"/>
              <a:t>un raisin de cuve, mais aussi une peau dure pour résister au transport et aux diverses manipulations</a:t>
            </a:r>
          </a:p>
          <a:p>
            <a:r>
              <a:rPr lang="fr-FR" b="1" dirty="0"/>
              <a:t>La France est le quatrième pays producteur européen de raisin de table.</a:t>
            </a:r>
            <a:endParaRPr lang="fr-FR" dirty="0"/>
          </a:p>
          <a:p>
            <a:r>
              <a:rPr lang="fr-FR" b="1" dirty="0"/>
              <a:t>60 000</a:t>
            </a:r>
            <a:r>
              <a:rPr lang="fr-FR" dirty="0"/>
              <a:t> tonnes de raisin de table produits en France</a:t>
            </a:r>
          </a:p>
          <a:p>
            <a:r>
              <a:rPr lang="fr-FR" b="1" dirty="0"/>
              <a:t>3 170</a:t>
            </a:r>
            <a:r>
              <a:rPr lang="fr-FR" dirty="0"/>
              <a:t> producteurs français</a:t>
            </a:r>
          </a:p>
          <a:p>
            <a:r>
              <a:rPr lang="fr-FR" b="1" dirty="0"/>
              <a:t>7 135</a:t>
            </a:r>
            <a:r>
              <a:rPr lang="fr-FR" dirty="0"/>
              <a:t> hectares</a:t>
            </a:r>
          </a:p>
          <a:p>
            <a:r>
              <a:rPr lang="fr-FR" dirty="0"/>
              <a:t>Production majoritaire dans le Sud-Est : </a:t>
            </a:r>
            <a:r>
              <a:rPr lang="fr-FR" b="1" dirty="0"/>
              <a:t>70% des surfaces</a:t>
            </a:r>
            <a:br>
              <a:rPr lang="fr-FR" dirty="0"/>
            </a:br>
            <a:endParaRPr lang="fr-FR" dirty="0"/>
          </a:p>
          <a:p>
            <a:pPr marL="0" indent="0">
              <a:buNone/>
            </a:pPr>
            <a:r>
              <a:rPr lang="fr-FR" dirty="0"/>
              <a:t>La norme commune de qualité applicable aux raisins de table privilégie une liste de variétés ou de marques, classées par mode de production (sous serre ou en plein champ) et en fonction de la taille des grains (raisins de table de plein champ à gros grains ou à petits grains).</a:t>
            </a:r>
            <a:endParaRPr lang="fr-FR" dirty="0"/>
          </a:p>
        </p:txBody>
      </p:sp>
      <p:sp>
        <p:nvSpPr>
          <p:cNvPr id="6" name="ZoneTexte 5"/>
          <p:cNvSpPr txBox="1"/>
          <p:nvPr/>
        </p:nvSpPr>
        <p:spPr>
          <a:xfrm>
            <a:off x="2946875" y="-118753"/>
            <a:ext cx="6919637" cy="769441"/>
          </a:xfrm>
          <a:prstGeom prst="rect">
            <a:avLst/>
          </a:prstGeom>
          <a:noFill/>
        </p:spPr>
        <p:txBody>
          <a:bodyPr wrap="square" rtlCol="0">
            <a:spAutoFit/>
          </a:bodyPr>
          <a:lstStyle/>
          <a:p>
            <a:r>
              <a:rPr lang="fr-FR" sz="4400" dirty="0"/>
              <a:t>Filière viticole : débouchés</a:t>
            </a:r>
          </a:p>
        </p:txBody>
      </p:sp>
      <p:pic>
        <p:nvPicPr>
          <p:cNvPr id="7" name="Image 6"/>
          <p:cNvPicPr>
            <a:picLocks noChangeAspect="1"/>
          </p:cNvPicPr>
          <p:nvPr/>
        </p:nvPicPr>
        <p:blipFill>
          <a:blip r:embed="rId2"/>
          <a:stretch>
            <a:fillRect/>
          </a:stretch>
        </p:blipFill>
        <p:spPr>
          <a:xfrm>
            <a:off x="1" y="2"/>
            <a:ext cx="1706136" cy="1137424"/>
          </a:xfrm>
          <a:prstGeom prst="rect">
            <a:avLst/>
          </a:prstGeom>
        </p:spPr>
      </p:pic>
      <p:pic>
        <p:nvPicPr>
          <p:cNvPr id="8" name="Image 7"/>
          <p:cNvPicPr>
            <a:picLocks noChangeAspect="1"/>
          </p:cNvPicPr>
          <p:nvPr/>
        </p:nvPicPr>
        <p:blipFill>
          <a:blip r:embed="rId3"/>
          <a:stretch>
            <a:fillRect/>
          </a:stretch>
        </p:blipFill>
        <p:spPr>
          <a:xfrm>
            <a:off x="10400937" y="0"/>
            <a:ext cx="1791063" cy="1226634"/>
          </a:xfrm>
          <a:prstGeom prst="rect">
            <a:avLst/>
          </a:prstGeom>
        </p:spPr>
      </p:pic>
    </p:spTree>
    <p:extLst>
      <p:ext uri="{BB962C8B-B14F-4D97-AF65-F5344CB8AC3E}">
        <p14:creationId xmlns:p14="http://schemas.microsoft.com/office/powerpoint/2010/main" val="31429402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63</a:t>
            </a:fld>
            <a:endParaRPr lang="fr-FR"/>
          </a:p>
        </p:txBody>
      </p:sp>
      <p:sp>
        <p:nvSpPr>
          <p:cNvPr id="5" name="Espace réservé du contenu 2"/>
          <p:cNvSpPr>
            <a:spLocks noGrp="1"/>
          </p:cNvSpPr>
          <p:nvPr>
            <p:ph idx="1"/>
          </p:nvPr>
        </p:nvSpPr>
        <p:spPr>
          <a:xfrm>
            <a:off x="502920" y="1240551"/>
            <a:ext cx="10744200" cy="5343130"/>
          </a:xfrm>
        </p:spPr>
        <p:txBody>
          <a:bodyPr>
            <a:normAutofit/>
          </a:bodyPr>
          <a:lstStyle/>
          <a:p>
            <a:pPr marL="0" indent="0">
              <a:buNone/>
            </a:pPr>
            <a:r>
              <a:rPr lang="fr-FR" dirty="0"/>
              <a:t>Raisin jus et condiments</a:t>
            </a:r>
          </a:p>
          <a:p>
            <a:pPr marL="0" indent="0">
              <a:buNone/>
            </a:pPr>
            <a:endParaRPr lang="fr-FR" dirty="0"/>
          </a:p>
          <a:p>
            <a:pPr marL="0" indent="0">
              <a:buNone/>
            </a:pPr>
            <a:r>
              <a:rPr lang="fr-FR" dirty="0"/>
              <a:t>Le contexte de la crise viticole a profondément changé la donne en particulier en raison de la politique d'arrachage. De nombreux viticulteurs souhaitent cependant conserver les cultures.</a:t>
            </a:r>
          </a:p>
          <a:p>
            <a:pPr marL="0" indent="0">
              <a:buNone/>
            </a:pPr>
            <a:endParaRPr lang="fr-FR" dirty="0"/>
          </a:p>
          <a:p>
            <a:pPr marL="0" indent="0">
              <a:buNone/>
            </a:pPr>
            <a:r>
              <a:rPr lang="fr-FR" dirty="0"/>
              <a:t>Les variétés utilisées pour les jus sont les mêmes que pour la filière vinicole. Cette filière permet de rentabiliser les </a:t>
            </a:r>
            <a:r>
              <a:rPr lang="fr-FR" dirty="0" err="1"/>
              <a:t>exedants</a:t>
            </a:r>
            <a:r>
              <a:rPr lang="fr-FR" dirty="0"/>
              <a:t> d’exploitation. On réduit les raisins en purée ( nectar ) et on y ajoute de l'eau, du sucre ainsi que des colorants et conservateurs. </a:t>
            </a:r>
            <a:endParaRPr lang="fr-FR" dirty="0"/>
          </a:p>
          <a:p>
            <a:pPr marL="0" indent="0">
              <a:buNone/>
            </a:pPr>
            <a:endParaRPr lang="fr-FR" dirty="0"/>
          </a:p>
        </p:txBody>
      </p:sp>
      <p:sp>
        <p:nvSpPr>
          <p:cNvPr id="6" name="ZoneTexte 5"/>
          <p:cNvSpPr txBox="1"/>
          <p:nvPr/>
        </p:nvSpPr>
        <p:spPr>
          <a:xfrm>
            <a:off x="2946875" y="-118753"/>
            <a:ext cx="6919637" cy="769441"/>
          </a:xfrm>
          <a:prstGeom prst="rect">
            <a:avLst/>
          </a:prstGeom>
          <a:noFill/>
        </p:spPr>
        <p:txBody>
          <a:bodyPr wrap="square" rtlCol="0">
            <a:spAutoFit/>
          </a:bodyPr>
          <a:lstStyle/>
          <a:p>
            <a:r>
              <a:rPr lang="fr-FR" sz="4400" dirty="0"/>
              <a:t>Filière viticole : débouchés</a:t>
            </a:r>
          </a:p>
        </p:txBody>
      </p:sp>
      <p:pic>
        <p:nvPicPr>
          <p:cNvPr id="7" name="Image 6"/>
          <p:cNvPicPr>
            <a:picLocks noChangeAspect="1"/>
          </p:cNvPicPr>
          <p:nvPr/>
        </p:nvPicPr>
        <p:blipFill>
          <a:blip r:embed="rId2"/>
          <a:stretch>
            <a:fillRect/>
          </a:stretch>
        </p:blipFill>
        <p:spPr>
          <a:xfrm>
            <a:off x="1" y="2"/>
            <a:ext cx="1706136" cy="1137424"/>
          </a:xfrm>
          <a:prstGeom prst="rect">
            <a:avLst/>
          </a:prstGeom>
        </p:spPr>
      </p:pic>
      <p:pic>
        <p:nvPicPr>
          <p:cNvPr id="8" name="Image 7"/>
          <p:cNvPicPr>
            <a:picLocks noChangeAspect="1"/>
          </p:cNvPicPr>
          <p:nvPr/>
        </p:nvPicPr>
        <p:blipFill>
          <a:blip r:embed="rId3"/>
          <a:stretch>
            <a:fillRect/>
          </a:stretch>
        </p:blipFill>
        <p:spPr>
          <a:xfrm>
            <a:off x="10400937" y="0"/>
            <a:ext cx="1791063" cy="1226634"/>
          </a:xfrm>
          <a:prstGeom prst="rect">
            <a:avLst/>
          </a:prstGeom>
        </p:spPr>
      </p:pic>
    </p:spTree>
    <p:extLst>
      <p:ext uri="{BB962C8B-B14F-4D97-AF65-F5344CB8AC3E}">
        <p14:creationId xmlns:p14="http://schemas.microsoft.com/office/powerpoint/2010/main" val="3716136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64</a:t>
            </a:fld>
            <a:endParaRPr lang="fr-FR"/>
          </a:p>
        </p:txBody>
      </p:sp>
      <p:sp>
        <p:nvSpPr>
          <p:cNvPr id="5" name="Espace réservé du contenu 2"/>
          <p:cNvSpPr>
            <a:spLocks noGrp="1"/>
          </p:cNvSpPr>
          <p:nvPr>
            <p:ph idx="1"/>
          </p:nvPr>
        </p:nvSpPr>
        <p:spPr>
          <a:xfrm>
            <a:off x="0" y="1240550"/>
            <a:ext cx="9255512" cy="6096953"/>
          </a:xfrm>
        </p:spPr>
        <p:txBody>
          <a:bodyPr/>
          <a:lstStyle/>
          <a:p>
            <a:pPr algn="just">
              <a:buFont typeface="Courier New" panose="02070309020205020404" pitchFamily="49" charset="0"/>
              <a:buChar char="o"/>
            </a:pPr>
            <a:r>
              <a:rPr lang="fr-FR" dirty="0"/>
              <a:t>Fermentations alcooliques et distillation</a:t>
            </a:r>
          </a:p>
          <a:p>
            <a:pPr lvl="1" algn="just" fontAlgn="base"/>
            <a:r>
              <a:rPr lang="fr-FR" b="1" dirty="0"/>
              <a:t>Structurée en deux grandes familles de vin</a:t>
            </a:r>
            <a:r>
              <a:rPr lang="fr-FR" dirty="0"/>
              <a:t> - les vins de qualité produits dans des régions déterminées et les autres vins-, la viticulture française connaît depuis trente ans une mutation qualitative continue, qui conduit à l'augmentation des surfaces plantées en vins d'appellation et à la diminution concomitante du vignoble destiné à la production de vin de table</a:t>
            </a:r>
          </a:p>
          <a:p>
            <a:pPr marL="457200" lvl="1" indent="0" algn="just" fontAlgn="base">
              <a:buNone/>
            </a:pPr>
            <a:endParaRPr lang="fr-FR" dirty="0"/>
          </a:p>
          <a:p>
            <a:pPr lvl="1" algn="just" fontAlgn="base"/>
            <a:r>
              <a:rPr lang="fr-FR" dirty="0"/>
              <a:t> Elle constitue un </a:t>
            </a:r>
            <a:r>
              <a:rPr lang="fr-FR" b="1" dirty="0"/>
              <a:t>secteur essentiel de l'agriculture française</a:t>
            </a:r>
            <a:r>
              <a:rPr lang="fr-FR" dirty="0"/>
              <a:t> (14 % de la production agricole, deuxième production nationale) et de la balance commerciale (1</a:t>
            </a:r>
            <a:r>
              <a:rPr lang="fr-FR" baseline="30000" dirty="0"/>
              <a:t>er</a:t>
            </a:r>
            <a:r>
              <a:rPr lang="fr-FR" dirty="0"/>
              <a:t> poste des exportations agroalimentaires de la France et l'équivalent de 103 Airbus et de 500 TGV)</a:t>
            </a:r>
          </a:p>
          <a:p>
            <a:pPr marL="0" indent="0" algn="just">
              <a:buNone/>
            </a:pPr>
            <a:endParaRPr lang="fr-FR" dirty="0"/>
          </a:p>
          <a:p>
            <a:pPr algn="just">
              <a:buFont typeface="Courier New" panose="02070309020205020404" pitchFamily="49" charset="0"/>
              <a:buChar char="o"/>
            </a:pPr>
            <a:r>
              <a:rPr lang="fr-FR" dirty="0"/>
              <a:t>Restructuration de la filière depuis les 20 dernières années, les habitudes de consommation changent</a:t>
            </a:r>
          </a:p>
          <a:p>
            <a:pPr marL="0" indent="0">
              <a:buNone/>
            </a:pPr>
            <a:endParaRPr lang="fr-FR" dirty="0"/>
          </a:p>
        </p:txBody>
      </p:sp>
      <p:sp>
        <p:nvSpPr>
          <p:cNvPr id="6" name="ZoneTexte 5"/>
          <p:cNvSpPr txBox="1"/>
          <p:nvPr/>
        </p:nvSpPr>
        <p:spPr>
          <a:xfrm>
            <a:off x="2946875" y="-118753"/>
            <a:ext cx="6919637" cy="769441"/>
          </a:xfrm>
          <a:prstGeom prst="rect">
            <a:avLst/>
          </a:prstGeom>
          <a:noFill/>
        </p:spPr>
        <p:txBody>
          <a:bodyPr wrap="square" rtlCol="0">
            <a:spAutoFit/>
          </a:bodyPr>
          <a:lstStyle/>
          <a:p>
            <a:r>
              <a:rPr lang="fr-FR" sz="4400" dirty="0"/>
              <a:t>Filière viticole : débouchés</a:t>
            </a:r>
          </a:p>
        </p:txBody>
      </p:sp>
      <p:pic>
        <p:nvPicPr>
          <p:cNvPr id="7" name="Image 6"/>
          <p:cNvPicPr>
            <a:picLocks noChangeAspect="1"/>
          </p:cNvPicPr>
          <p:nvPr/>
        </p:nvPicPr>
        <p:blipFill>
          <a:blip r:embed="rId2"/>
          <a:stretch>
            <a:fillRect/>
          </a:stretch>
        </p:blipFill>
        <p:spPr>
          <a:xfrm>
            <a:off x="1" y="2"/>
            <a:ext cx="1706136" cy="1137424"/>
          </a:xfrm>
          <a:prstGeom prst="rect">
            <a:avLst/>
          </a:prstGeom>
        </p:spPr>
      </p:pic>
      <p:pic>
        <p:nvPicPr>
          <p:cNvPr id="8" name="Image 7"/>
          <p:cNvPicPr>
            <a:picLocks noChangeAspect="1"/>
          </p:cNvPicPr>
          <p:nvPr/>
        </p:nvPicPr>
        <p:blipFill>
          <a:blip r:embed="rId3"/>
          <a:stretch>
            <a:fillRect/>
          </a:stretch>
        </p:blipFill>
        <p:spPr>
          <a:xfrm>
            <a:off x="10400937" y="0"/>
            <a:ext cx="1791063" cy="1226634"/>
          </a:xfrm>
          <a:prstGeom prst="rect">
            <a:avLst/>
          </a:prstGeom>
        </p:spPr>
      </p:pic>
      <p:pic>
        <p:nvPicPr>
          <p:cNvPr id="9" name="Picture 2" descr="See original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9002" y="1436420"/>
            <a:ext cx="2952997" cy="23019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See original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55701" y="3731418"/>
            <a:ext cx="2936299" cy="19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765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65</a:t>
            </a:fld>
            <a:endParaRPr lang="fr-FR"/>
          </a:p>
        </p:txBody>
      </p:sp>
      <p:sp>
        <p:nvSpPr>
          <p:cNvPr id="5" name="ZoneTexte 4"/>
          <p:cNvSpPr txBox="1"/>
          <p:nvPr/>
        </p:nvSpPr>
        <p:spPr>
          <a:xfrm>
            <a:off x="2946875" y="-118753"/>
            <a:ext cx="6919637" cy="769441"/>
          </a:xfrm>
          <a:prstGeom prst="rect">
            <a:avLst/>
          </a:prstGeom>
          <a:noFill/>
        </p:spPr>
        <p:txBody>
          <a:bodyPr wrap="square" rtlCol="0">
            <a:spAutoFit/>
          </a:bodyPr>
          <a:lstStyle/>
          <a:p>
            <a:r>
              <a:rPr lang="fr-FR" sz="4400" dirty="0"/>
              <a:t>Filière viticole : économie</a:t>
            </a:r>
          </a:p>
        </p:txBody>
      </p:sp>
      <p:pic>
        <p:nvPicPr>
          <p:cNvPr id="6" name="Image 5"/>
          <p:cNvPicPr>
            <a:picLocks noChangeAspect="1"/>
          </p:cNvPicPr>
          <p:nvPr/>
        </p:nvPicPr>
        <p:blipFill>
          <a:blip r:embed="rId2"/>
          <a:stretch>
            <a:fillRect/>
          </a:stretch>
        </p:blipFill>
        <p:spPr>
          <a:xfrm>
            <a:off x="1" y="2"/>
            <a:ext cx="1706136" cy="1137424"/>
          </a:xfrm>
          <a:prstGeom prst="rect">
            <a:avLst/>
          </a:prstGeom>
        </p:spPr>
      </p:pic>
      <p:pic>
        <p:nvPicPr>
          <p:cNvPr id="7" name="Image 6"/>
          <p:cNvPicPr>
            <a:picLocks noChangeAspect="1"/>
          </p:cNvPicPr>
          <p:nvPr/>
        </p:nvPicPr>
        <p:blipFill>
          <a:blip r:embed="rId3"/>
          <a:stretch>
            <a:fillRect/>
          </a:stretch>
        </p:blipFill>
        <p:spPr>
          <a:xfrm>
            <a:off x="10400937" y="0"/>
            <a:ext cx="1791063" cy="1226634"/>
          </a:xfrm>
          <a:prstGeom prst="rect">
            <a:avLst/>
          </a:prstGeom>
        </p:spPr>
      </p:pic>
      <p:sp>
        <p:nvSpPr>
          <p:cNvPr id="8" name="Espace réservé du contenu 2"/>
          <p:cNvSpPr>
            <a:spLocks noGrp="1"/>
          </p:cNvSpPr>
          <p:nvPr>
            <p:ph idx="1"/>
          </p:nvPr>
        </p:nvSpPr>
        <p:spPr>
          <a:xfrm>
            <a:off x="0" y="1156552"/>
            <a:ext cx="8038171" cy="2144209"/>
          </a:xfrm>
        </p:spPr>
        <p:txBody>
          <a:bodyPr>
            <a:normAutofit fontScale="92500" lnSpcReduction="20000"/>
          </a:bodyPr>
          <a:lstStyle/>
          <a:p>
            <a:pPr algn="just">
              <a:buFont typeface="Courier New" panose="02070309020205020404" pitchFamily="49" charset="0"/>
              <a:buChar char="o"/>
            </a:pPr>
            <a:r>
              <a:rPr lang="fr-FR" dirty="0"/>
              <a:t>Pépinières et multiplication des plants</a:t>
            </a:r>
          </a:p>
          <a:p>
            <a:pPr algn="just">
              <a:buFont typeface="Courier New" panose="02070309020205020404" pitchFamily="49" charset="0"/>
              <a:buChar char="o"/>
            </a:pPr>
            <a:endParaRPr lang="fr-FR" dirty="0"/>
          </a:p>
          <a:p>
            <a:pPr algn="just">
              <a:buFont typeface="Courier New" panose="02070309020205020404" pitchFamily="49" charset="0"/>
              <a:buChar char="o"/>
            </a:pPr>
            <a:r>
              <a:rPr lang="fr-FR" dirty="0"/>
              <a:t>Emplois saisonniers</a:t>
            </a:r>
          </a:p>
          <a:p>
            <a:pPr algn="just">
              <a:buFont typeface="Courier New" panose="02070309020205020404" pitchFamily="49" charset="0"/>
              <a:buChar char="o"/>
            </a:pPr>
            <a:endParaRPr lang="fr-FR" dirty="0"/>
          </a:p>
          <a:p>
            <a:pPr algn="just">
              <a:buFont typeface="Courier New" panose="02070309020205020404" pitchFamily="49" charset="0"/>
              <a:buChar char="o"/>
            </a:pPr>
            <a:r>
              <a:rPr lang="fr-FR" dirty="0"/>
              <a:t>Machinerie viticole</a:t>
            </a:r>
          </a:p>
        </p:txBody>
      </p:sp>
      <p:pic>
        <p:nvPicPr>
          <p:cNvPr id="9" name="Picture 2" descr="Tracteur enjambeur pour la vig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386" y="3362056"/>
            <a:ext cx="4670020" cy="34959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ÉPINIÈRES VITICOLES DAYDE PHILIP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872" y="1540453"/>
            <a:ext cx="6195455" cy="4646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628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66</a:t>
            </a:fld>
            <a:endParaRPr lang="fr-FR"/>
          </a:p>
        </p:txBody>
      </p:sp>
      <p:sp>
        <p:nvSpPr>
          <p:cNvPr id="5" name="Espace réservé du contenu 2"/>
          <p:cNvSpPr>
            <a:spLocks noGrp="1"/>
          </p:cNvSpPr>
          <p:nvPr>
            <p:ph idx="1"/>
          </p:nvPr>
        </p:nvSpPr>
        <p:spPr>
          <a:xfrm>
            <a:off x="838200" y="1825625"/>
            <a:ext cx="7920038" cy="4351338"/>
          </a:xfrm>
        </p:spPr>
        <p:txBody>
          <a:bodyPr/>
          <a:lstStyle/>
          <a:p>
            <a:pPr marL="0" indent="0">
              <a:buNone/>
            </a:pPr>
            <a:r>
              <a:rPr lang="fr-FR" dirty="0"/>
              <a:t>Valorisation des déchets de taille (sarments)</a:t>
            </a:r>
          </a:p>
          <a:p>
            <a:pPr marL="0" indent="0">
              <a:buNone/>
            </a:pPr>
            <a:r>
              <a:rPr lang="fr-FR" dirty="0"/>
              <a:t>Bois énergie : Plus ou moins pratiqué selon les régions.</a:t>
            </a:r>
          </a:p>
          <a:p>
            <a:pPr marL="0" indent="0">
              <a:buNone/>
            </a:pPr>
            <a:endParaRPr lang="fr-FR" dirty="0"/>
          </a:p>
          <a:p>
            <a:pPr marL="0" indent="0">
              <a:buNone/>
            </a:pPr>
            <a:r>
              <a:rPr lang="fr-FR" dirty="0"/>
              <a:t>Restitution à la parcelle </a:t>
            </a:r>
          </a:p>
          <a:p>
            <a:pPr marL="0" indent="0">
              <a:buNone/>
            </a:pPr>
            <a:r>
              <a:rPr lang="fr-FR" dirty="0"/>
              <a:t>(risque de faim d’azote si mal géré)</a:t>
            </a:r>
          </a:p>
          <a:p>
            <a:pPr marL="0" indent="0">
              <a:buNone/>
            </a:pPr>
            <a:endParaRPr lang="fr-FR" dirty="0"/>
          </a:p>
        </p:txBody>
      </p:sp>
      <p:sp>
        <p:nvSpPr>
          <p:cNvPr id="6" name="ZoneTexte 5"/>
          <p:cNvSpPr txBox="1"/>
          <p:nvPr/>
        </p:nvSpPr>
        <p:spPr>
          <a:xfrm>
            <a:off x="2946875" y="-118753"/>
            <a:ext cx="6919637" cy="769441"/>
          </a:xfrm>
          <a:prstGeom prst="rect">
            <a:avLst/>
          </a:prstGeom>
          <a:noFill/>
        </p:spPr>
        <p:txBody>
          <a:bodyPr wrap="square" rtlCol="0">
            <a:spAutoFit/>
          </a:bodyPr>
          <a:lstStyle/>
          <a:p>
            <a:r>
              <a:rPr lang="fr-FR" sz="4400" dirty="0"/>
              <a:t>Filière viticole : économie</a:t>
            </a:r>
          </a:p>
        </p:txBody>
      </p:sp>
      <p:pic>
        <p:nvPicPr>
          <p:cNvPr id="7" name="Image 6"/>
          <p:cNvPicPr>
            <a:picLocks noChangeAspect="1"/>
          </p:cNvPicPr>
          <p:nvPr/>
        </p:nvPicPr>
        <p:blipFill>
          <a:blip r:embed="rId2"/>
          <a:stretch>
            <a:fillRect/>
          </a:stretch>
        </p:blipFill>
        <p:spPr>
          <a:xfrm>
            <a:off x="1" y="2"/>
            <a:ext cx="1706136" cy="1137424"/>
          </a:xfrm>
          <a:prstGeom prst="rect">
            <a:avLst/>
          </a:prstGeom>
        </p:spPr>
      </p:pic>
      <p:pic>
        <p:nvPicPr>
          <p:cNvPr id="8" name="Image 7"/>
          <p:cNvPicPr>
            <a:picLocks noChangeAspect="1"/>
          </p:cNvPicPr>
          <p:nvPr/>
        </p:nvPicPr>
        <p:blipFill>
          <a:blip r:embed="rId3"/>
          <a:stretch>
            <a:fillRect/>
          </a:stretch>
        </p:blipFill>
        <p:spPr>
          <a:xfrm>
            <a:off x="10400937" y="0"/>
            <a:ext cx="1791063" cy="1226634"/>
          </a:xfrm>
          <a:prstGeom prst="rect">
            <a:avLst/>
          </a:prstGeom>
        </p:spPr>
      </p:pic>
      <p:pic>
        <p:nvPicPr>
          <p:cNvPr id="9" name="Picture 2" descr="Palette &amp;quot;découverte&amp;quot; pour barbecue: 2 sacs de sarments de 2,5kg + 2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5189" y="2354882"/>
            <a:ext cx="3033712" cy="303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27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 y="1"/>
            <a:ext cx="2631558" cy="1754372"/>
          </a:xfrm>
          <a:prstGeom prst="rect">
            <a:avLst/>
          </a:prstGeom>
        </p:spPr>
      </p:pic>
      <p:pic>
        <p:nvPicPr>
          <p:cNvPr id="5" name="Image 4"/>
          <p:cNvPicPr>
            <a:picLocks noChangeAspect="1"/>
          </p:cNvPicPr>
          <p:nvPr/>
        </p:nvPicPr>
        <p:blipFill>
          <a:blip r:embed="rId3"/>
          <a:stretch>
            <a:fillRect/>
          </a:stretch>
        </p:blipFill>
        <p:spPr>
          <a:xfrm>
            <a:off x="9735099" y="0"/>
            <a:ext cx="2456901" cy="1682642"/>
          </a:xfrm>
          <a:prstGeom prst="rect">
            <a:avLst/>
          </a:prstGeom>
        </p:spPr>
      </p:pic>
      <p:sp>
        <p:nvSpPr>
          <p:cNvPr id="6" name="ZoneTexte 5"/>
          <p:cNvSpPr txBox="1"/>
          <p:nvPr/>
        </p:nvSpPr>
        <p:spPr>
          <a:xfrm>
            <a:off x="2316866" y="1480214"/>
            <a:ext cx="7558268" cy="830997"/>
          </a:xfrm>
          <a:prstGeom prst="rect">
            <a:avLst/>
          </a:prstGeom>
          <a:noFill/>
        </p:spPr>
        <p:txBody>
          <a:bodyPr wrap="square" rtlCol="0">
            <a:spAutoFit/>
          </a:bodyPr>
          <a:lstStyle/>
          <a:p>
            <a:r>
              <a:rPr lang="fr-FR" sz="4800" dirty="0"/>
              <a:t>Merci pour votre attention !</a:t>
            </a:r>
          </a:p>
        </p:txBody>
      </p:sp>
      <p:pic>
        <p:nvPicPr>
          <p:cNvPr id="7" name="Image 6"/>
          <p:cNvPicPr>
            <a:picLocks noChangeAspect="1"/>
          </p:cNvPicPr>
          <p:nvPr/>
        </p:nvPicPr>
        <p:blipFill>
          <a:blip r:embed="rId4"/>
          <a:stretch>
            <a:fillRect/>
          </a:stretch>
        </p:blipFill>
        <p:spPr>
          <a:xfrm>
            <a:off x="10391554" y="1722476"/>
            <a:ext cx="1800446" cy="2700669"/>
          </a:xfrm>
          <a:prstGeom prst="rect">
            <a:avLst/>
          </a:prstGeom>
        </p:spPr>
      </p:pic>
      <p:pic>
        <p:nvPicPr>
          <p:cNvPr id="8" name="Image 7"/>
          <p:cNvPicPr>
            <a:picLocks noChangeAspect="1"/>
          </p:cNvPicPr>
          <p:nvPr/>
        </p:nvPicPr>
        <p:blipFill>
          <a:blip r:embed="rId5"/>
          <a:stretch>
            <a:fillRect/>
          </a:stretch>
        </p:blipFill>
        <p:spPr>
          <a:xfrm>
            <a:off x="7198906" y="3681585"/>
            <a:ext cx="3095392" cy="3095392"/>
          </a:xfrm>
          <a:prstGeom prst="rect">
            <a:avLst/>
          </a:prstGeom>
        </p:spPr>
      </p:pic>
      <p:pic>
        <p:nvPicPr>
          <p:cNvPr id="1026" name="Picture 2" descr="Afficher l'image d'orig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569579"/>
            <a:ext cx="6794339" cy="4288421"/>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numéro de diapositive 9"/>
          <p:cNvSpPr>
            <a:spLocks noGrp="1"/>
          </p:cNvSpPr>
          <p:nvPr>
            <p:ph type="sldNum" sz="quarter" idx="12"/>
          </p:nvPr>
        </p:nvSpPr>
        <p:spPr/>
        <p:txBody>
          <a:bodyPr/>
          <a:lstStyle/>
          <a:p>
            <a:fld id="{43DBD130-DEBD-4C16-9286-1C5CF95B1908}" type="slidenum">
              <a:rPr lang="fr-FR" smtClean="0"/>
              <a:t>67</a:t>
            </a:fld>
            <a:endParaRPr lang="fr-FR"/>
          </a:p>
        </p:txBody>
      </p:sp>
    </p:spTree>
    <p:extLst>
      <p:ext uri="{BB962C8B-B14F-4D97-AF65-F5344CB8AC3E}">
        <p14:creationId xmlns:p14="http://schemas.microsoft.com/office/powerpoint/2010/main" val="16681142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21126" y="0"/>
            <a:ext cx="7251404" cy="769441"/>
          </a:xfrm>
          <a:prstGeom prst="rect">
            <a:avLst/>
          </a:prstGeom>
          <a:noFill/>
        </p:spPr>
        <p:txBody>
          <a:bodyPr wrap="square" rtlCol="0">
            <a:spAutoFit/>
          </a:bodyPr>
          <a:lstStyle/>
          <a:p>
            <a:r>
              <a:rPr lang="fr-FR" sz="4400" dirty="0"/>
              <a:t>Bibliographie</a:t>
            </a:r>
          </a:p>
        </p:txBody>
      </p:sp>
      <p:sp>
        <p:nvSpPr>
          <p:cNvPr id="5" name="ZoneTexte 4"/>
          <p:cNvSpPr txBox="1"/>
          <p:nvPr/>
        </p:nvSpPr>
        <p:spPr>
          <a:xfrm>
            <a:off x="329610" y="1297172"/>
            <a:ext cx="8952614" cy="5016758"/>
          </a:xfrm>
          <a:prstGeom prst="rect">
            <a:avLst/>
          </a:prstGeom>
          <a:noFill/>
        </p:spPr>
        <p:txBody>
          <a:bodyPr wrap="square" rtlCol="0">
            <a:spAutoFit/>
          </a:bodyPr>
          <a:lstStyle/>
          <a:p>
            <a:pPr marL="285750" indent="-285750">
              <a:buFont typeface="Arial" panose="020B0604020202020204" pitchFamily="34" charset="0"/>
              <a:buChar char="•"/>
            </a:pPr>
            <a:r>
              <a:rPr lang="fr-FR" sz="2000" dirty="0"/>
              <a:t>Encyclopédie HACHETTE DES VINS, </a:t>
            </a:r>
            <a:r>
              <a:rPr lang="fr-FR" sz="2000" dirty="0" err="1"/>
              <a:t>Bradfer</a:t>
            </a:r>
            <a:r>
              <a:rPr lang="fr-FR" sz="2000" dirty="0"/>
              <a:t> A et al, 2013</a:t>
            </a:r>
          </a:p>
          <a:p>
            <a:endParaRPr lang="fr-FR" sz="2000" dirty="0"/>
          </a:p>
          <a:p>
            <a:pPr marL="285750" indent="-285750">
              <a:buFont typeface="Arial" panose="020B0604020202020204" pitchFamily="34" charset="0"/>
              <a:buChar char="•"/>
            </a:pPr>
            <a:r>
              <a:rPr lang="fr-FR" sz="2000" dirty="0">
                <a:hlinkClick r:id="rId2"/>
              </a:rPr>
              <a:t>http://www.vitisphere.com/</a:t>
            </a:r>
            <a:endParaRPr lang="fr-FR" sz="2000" dirty="0"/>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a:hlinkClick r:id="rId3"/>
              </a:rPr>
              <a:t>https://www.vignevin-sudouest.com/publications/publication-vente/documents/classeur-regional-plantation-vigne-web.pdf</a:t>
            </a:r>
            <a:endParaRPr lang="fr-FR" sz="2000" dirty="0"/>
          </a:p>
          <a:p>
            <a:endParaRPr lang="fr-FR" sz="2000" dirty="0"/>
          </a:p>
          <a:p>
            <a:pPr marL="285750" indent="-285750">
              <a:buFont typeface="Arial" panose="020B0604020202020204" pitchFamily="34" charset="0"/>
              <a:buChar char="•"/>
            </a:pPr>
            <a:r>
              <a:rPr lang="fr-FR" sz="2000" dirty="0">
                <a:hlinkClick r:id="rId4"/>
              </a:rPr>
              <a:t>http://www.itab.asso.fr/downloads/Fiches-techniques_viti/Viti%20Materiel%20Solmini.pdf</a:t>
            </a:r>
            <a:endParaRPr lang="fr-FR" sz="2000" dirty="0"/>
          </a:p>
          <a:p>
            <a:endParaRPr lang="fr-FR" sz="2000" dirty="0"/>
          </a:p>
          <a:p>
            <a:pPr marL="285750" indent="-285750">
              <a:buFont typeface="Arial" panose="020B0604020202020204" pitchFamily="34" charset="0"/>
              <a:buChar char="•"/>
            </a:pPr>
            <a:r>
              <a:rPr lang="fr-FR" sz="2000" dirty="0">
                <a:hlinkClick r:id="rId5"/>
              </a:rPr>
              <a:t>http://www.spiritueuxmagazine.com/2015/10/infographie-les-chiffres-de-la.html</a:t>
            </a:r>
            <a:endParaRPr lang="fr-FR" sz="2000" dirty="0"/>
          </a:p>
          <a:p>
            <a:endParaRPr lang="fr-FR" sz="2000" dirty="0"/>
          </a:p>
          <a:p>
            <a:pPr marL="285750" indent="-285750">
              <a:buFont typeface="Arial" panose="020B0604020202020204" pitchFamily="34" charset="0"/>
              <a:buChar char="•"/>
            </a:pPr>
            <a:r>
              <a:rPr lang="fr-FR" sz="2000" dirty="0">
                <a:hlinkClick r:id="rId6"/>
              </a:rPr>
              <a:t>http://www.koenig.fr/index.php/domaine/le-domaine-viticole/epamprage</a:t>
            </a:r>
            <a:endParaRPr lang="fr-FR" sz="2000" dirty="0"/>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a:hlinkClick r:id="rId7"/>
              </a:rPr>
              <a:t>http://www.vignevin-sudouest.com/publications/commission-regionale-viticulture-biologique.php</a:t>
            </a:r>
            <a:endParaRPr lang="fr-FR" sz="2000" dirty="0"/>
          </a:p>
        </p:txBody>
      </p:sp>
      <p:pic>
        <p:nvPicPr>
          <p:cNvPr id="6" name="Image 5"/>
          <p:cNvPicPr>
            <a:picLocks noChangeAspect="1"/>
          </p:cNvPicPr>
          <p:nvPr/>
        </p:nvPicPr>
        <p:blipFill>
          <a:blip r:embed="rId8"/>
          <a:stretch>
            <a:fillRect/>
          </a:stretch>
        </p:blipFill>
        <p:spPr>
          <a:xfrm>
            <a:off x="1" y="1"/>
            <a:ext cx="1927184" cy="1284789"/>
          </a:xfrm>
          <a:prstGeom prst="rect">
            <a:avLst/>
          </a:prstGeom>
        </p:spPr>
      </p:pic>
      <p:pic>
        <p:nvPicPr>
          <p:cNvPr id="7" name="Image 6"/>
          <p:cNvPicPr>
            <a:picLocks noChangeAspect="1"/>
          </p:cNvPicPr>
          <p:nvPr/>
        </p:nvPicPr>
        <p:blipFill>
          <a:blip r:embed="rId9"/>
          <a:stretch>
            <a:fillRect/>
          </a:stretch>
        </p:blipFill>
        <p:spPr>
          <a:xfrm>
            <a:off x="9735099" y="0"/>
            <a:ext cx="2456901" cy="1682642"/>
          </a:xfrm>
          <a:prstGeom prst="rect">
            <a:avLst/>
          </a:prstGeom>
        </p:spPr>
      </p:pic>
      <p:sp>
        <p:nvSpPr>
          <p:cNvPr id="9" name="Espace réservé du numéro de diapositive 8"/>
          <p:cNvSpPr>
            <a:spLocks noGrp="1"/>
          </p:cNvSpPr>
          <p:nvPr>
            <p:ph type="sldNum" sz="quarter" idx="12"/>
          </p:nvPr>
        </p:nvSpPr>
        <p:spPr/>
        <p:txBody>
          <a:bodyPr/>
          <a:lstStyle/>
          <a:p>
            <a:fld id="{43DBD130-DEBD-4C16-9286-1C5CF95B1908}" type="slidenum">
              <a:rPr lang="fr-FR" smtClean="0"/>
              <a:t>68</a:t>
            </a:fld>
            <a:endParaRPr lang="fr-FR"/>
          </a:p>
        </p:txBody>
      </p:sp>
    </p:spTree>
    <p:extLst>
      <p:ext uri="{BB962C8B-B14F-4D97-AF65-F5344CB8AC3E}">
        <p14:creationId xmlns:p14="http://schemas.microsoft.com/office/powerpoint/2010/main" val="415491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7</a:t>
            </a:fld>
            <a:endParaRPr lang="fr-FR"/>
          </a:p>
        </p:txBody>
      </p:sp>
      <p:sp>
        <p:nvSpPr>
          <p:cNvPr id="5" name="ZoneTexte 4"/>
          <p:cNvSpPr txBox="1"/>
          <p:nvPr/>
        </p:nvSpPr>
        <p:spPr>
          <a:xfrm>
            <a:off x="2919556"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0" y="1174338"/>
            <a:ext cx="7930055" cy="5816977"/>
          </a:xfrm>
          <a:prstGeom prst="rect">
            <a:avLst/>
          </a:prstGeom>
          <a:noFill/>
        </p:spPr>
        <p:txBody>
          <a:bodyPr wrap="square" rtlCol="0">
            <a:spAutoFit/>
          </a:bodyPr>
          <a:lstStyle/>
          <a:p>
            <a:pPr marL="285750" indent="-285750" algn="just">
              <a:buFont typeface="Courier New" panose="02070309020205020404" pitchFamily="49" charset="0"/>
              <a:buChar char="o"/>
            </a:pPr>
            <a:r>
              <a:rPr lang="fr-FR" sz="2800" dirty="0"/>
              <a:t>Le vin des Egyptiens</a:t>
            </a:r>
          </a:p>
          <a:p>
            <a:pPr marL="285750" indent="-285750" algn="just">
              <a:buFont typeface="Courier New" panose="02070309020205020404" pitchFamily="49" charset="0"/>
              <a:buChar char="o"/>
            </a:pPr>
            <a:endParaRPr lang="fr-FR" sz="2000" dirty="0"/>
          </a:p>
          <a:p>
            <a:pPr marL="342900" indent="-342900" algn="just">
              <a:buFont typeface="Arial" panose="020B0604020202020204" pitchFamily="34" charset="0"/>
              <a:buChar char="•"/>
            </a:pPr>
            <a:r>
              <a:rPr lang="fr-FR" sz="2000" dirty="0"/>
              <a:t>Importation crus de Syrie ou de Palestine dès le</a:t>
            </a:r>
            <a:r>
              <a:rPr lang="fr-FR" sz="2000" b="1" dirty="0"/>
              <a:t> IV</a:t>
            </a:r>
            <a:r>
              <a:rPr lang="fr-FR" sz="2000" b="1" baseline="30000" dirty="0"/>
              <a:t>e </a:t>
            </a:r>
            <a:r>
              <a:rPr lang="fr-FR" sz="2000" b="1" dirty="0"/>
              <a:t>millénaire av. J.-C</a:t>
            </a:r>
          </a:p>
          <a:p>
            <a:pPr algn="just"/>
            <a:endParaRPr lang="fr-FR" sz="2000" dirty="0"/>
          </a:p>
          <a:p>
            <a:pPr marL="342900" indent="-342900" algn="just">
              <a:buFont typeface="Arial" panose="020B0604020202020204" pitchFamily="34" charset="0"/>
              <a:buChar char="•"/>
            </a:pPr>
            <a:r>
              <a:rPr lang="fr-FR" sz="2000" dirty="0"/>
              <a:t>Vigne cultivées en treille : protection des raisins du soleil, vendangés dans des paniers, foulés aux pieds dans une cuve, peaux pressées dans un sac de lin, jus s’écoulait dans une jarre puis vidée dans une cuve pour fermentation</a:t>
            </a:r>
          </a:p>
          <a:p>
            <a:pPr algn="just"/>
            <a:endParaRPr lang="fr-FR" sz="2000" dirty="0"/>
          </a:p>
          <a:p>
            <a:pPr marL="342900" indent="-342900" algn="just">
              <a:buFont typeface="Arial" panose="020B0604020202020204" pitchFamily="34" charset="0"/>
              <a:buChar char="•"/>
            </a:pPr>
            <a:r>
              <a:rPr lang="fr-FR" sz="2000" dirty="0"/>
              <a:t>Boisson réservée aux élites : pharaon, prêtres et hauts fonctionnaires</a:t>
            </a:r>
          </a:p>
          <a:p>
            <a:pPr algn="just"/>
            <a:endParaRPr lang="fr-FR" sz="2000" dirty="0"/>
          </a:p>
          <a:p>
            <a:pPr marL="342900" indent="-342900" algn="just">
              <a:buFont typeface="Arial" panose="020B0604020202020204" pitchFamily="34" charset="0"/>
              <a:buChar char="•"/>
            </a:pPr>
            <a:r>
              <a:rPr lang="fr-FR" sz="2000" b="1" dirty="0"/>
              <a:t>Apparition de plusieurs types de vin (1500 ans av. J.-C) : blancs, rosés, rouges</a:t>
            </a:r>
          </a:p>
          <a:p>
            <a:pPr algn="just"/>
            <a:endParaRPr lang="fr-FR" dirty="0"/>
          </a:p>
          <a:p>
            <a:pPr marL="285750" indent="-285750" algn="just">
              <a:buFont typeface="Courier New" panose="02070309020205020404" pitchFamily="49" charset="0"/>
              <a:buChar char="o"/>
            </a:pPr>
            <a:r>
              <a:rPr lang="fr-FR" sz="2800" dirty="0"/>
              <a:t>Le monde judaïque</a:t>
            </a:r>
          </a:p>
          <a:p>
            <a:pPr algn="just"/>
            <a:endParaRPr lang="fr-FR" dirty="0"/>
          </a:p>
          <a:p>
            <a:pPr algn="just"/>
            <a:r>
              <a:rPr lang="fr-FR" sz="2000" dirty="0"/>
              <a:t>Liens étroits entre vin et religion des Hébreux : vigne synonyme de vie, de fertilité et de résurrection, signe de bénédiction divine</a:t>
            </a:r>
          </a:p>
        </p:txBody>
      </p:sp>
      <p:pic>
        <p:nvPicPr>
          <p:cNvPr id="7" name="Image 6"/>
          <p:cNvPicPr>
            <a:picLocks noChangeAspect="1"/>
          </p:cNvPicPr>
          <p:nvPr/>
        </p:nvPicPr>
        <p:blipFill>
          <a:blip r:embed="rId2"/>
          <a:stretch>
            <a:fillRect/>
          </a:stretch>
        </p:blipFill>
        <p:spPr>
          <a:xfrm>
            <a:off x="1" y="1"/>
            <a:ext cx="1927184" cy="1284789"/>
          </a:xfrm>
          <a:prstGeom prst="rect">
            <a:avLst/>
          </a:prstGeom>
        </p:spPr>
      </p:pic>
      <p:pic>
        <p:nvPicPr>
          <p:cNvPr id="8" name="Image 7"/>
          <p:cNvPicPr>
            <a:picLocks noChangeAspect="1"/>
          </p:cNvPicPr>
          <p:nvPr/>
        </p:nvPicPr>
        <p:blipFill>
          <a:blip r:embed="rId3"/>
          <a:stretch>
            <a:fillRect/>
          </a:stretch>
        </p:blipFill>
        <p:spPr>
          <a:xfrm>
            <a:off x="10189265" y="0"/>
            <a:ext cx="2002735" cy="1371600"/>
          </a:xfrm>
          <a:prstGeom prst="rect">
            <a:avLst/>
          </a:prstGeom>
        </p:spPr>
      </p:pic>
      <p:pic>
        <p:nvPicPr>
          <p:cNvPr id="2" name="Image 1"/>
          <p:cNvPicPr>
            <a:picLocks noChangeAspect="1"/>
          </p:cNvPicPr>
          <p:nvPr/>
        </p:nvPicPr>
        <p:blipFill rotWithShape="1">
          <a:blip r:embed="rId4"/>
          <a:srcRect l="52112" t="41839" r="19440" b="25288"/>
          <a:stretch/>
        </p:blipFill>
        <p:spPr>
          <a:xfrm>
            <a:off x="7872761" y="1749972"/>
            <a:ext cx="4319239" cy="2839286"/>
          </a:xfrm>
          <a:prstGeom prst="rect">
            <a:avLst/>
          </a:prstGeom>
        </p:spPr>
      </p:pic>
      <p:sp>
        <p:nvSpPr>
          <p:cNvPr id="9" name="Rectangle 8"/>
          <p:cNvSpPr/>
          <p:nvPr/>
        </p:nvSpPr>
        <p:spPr>
          <a:xfrm>
            <a:off x="8098221" y="4553570"/>
            <a:ext cx="3920358" cy="584775"/>
          </a:xfrm>
          <a:prstGeom prst="rect">
            <a:avLst/>
          </a:prstGeom>
        </p:spPr>
        <p:txBody>
          <a:bodyPr wrap="square">
            <a:spAutoFit/>
          </a:bodyPr>
          <a:lstStyle/>
          <a:p>
            <a:pPr algn="just"/>
            <a:r>
              <a:rPr lang="fr-FR" sz="1600" b="1" i="1" dirty="0"/>
              <a:t>Fresque funéraire égyptienne dévoilant les opérations de vinification 1400 ans av. J.-C</a:t>
            </a:r>
          </a:p>
        </p:txBody>
      </p:sp>
    </p:spTree>
    <p:extLst>
      <p:ext uri="{BB962C8B-B14F-4D97-AF65-F5344CB8AC3E}">
        <p14:creationId xmlns:p14="http://schemas.microsoft.com/office/powerpoint/2010/main" val="2393440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8</a:t>
            </a:fld>
            <a:endParaRPr lang="fr-FR"/>
          </a:p>
        </p:txBody>
      </p:sp>
      <p:sp>
        <p:nvSpPr>
          <p:cNvPr id="5" name="ZoneTexte 4"/>
          <p:cNvSpPr txBox="1"/>
          <p:nvPr/>
        </p:nvSpPr>
        <p:spPr>
          <a:xfrm>
            <a:off x="2919556"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0" y="1144601"/>
            <a:ext cx="7788166" cy="5078313"/>
          </a:xfrm>
          <a:prstGeom prst="rect">
            <a:avLst/>
          </a:prstGeom>
          <a:noFill/>
        </p:spPr>
        <p:txBody>
          <a:bodyPr wrap="square" rtlCol="0">
            <a:spAutoFit/>
          </a:bodyPr>
          <a:lstStyle/>
          <a:p>
            <a:pPr marL="285750" indent="-285750" algn="just">
              <a:buFont typeface="Courier New" panose="02070309020205020404" pitchFamily="49" charset="0"/>
              <a:buChar char="o"/>
            </a:pPr>
            <a:r>
              <a:rPr lang="fr-FR" sz="2800" dirty="0"/>
              <a:t>L’apport des Grecs</a:t>
            </a:r>
          </a:p>
          <a:p>
            <a:pPr algn="just"/>
            <a:endParaRPr lang="fr-FR" sz="1400" dirty="0"/>
          </a:p>
          <a:p>
            <a:pPr marL="342900" indent="-342900" algn="just">
              <a:buFont typeface="Arial" panose="020B0604020202020204" pitchFamily="34" charset="0"/>
              <a:buChar char="•"/>
            </a:pPr>
            <a:r>
              <a:rPr lang="fr-FR" sz="2200" b="1" dirty="0"/>
              <a:t>VIII</a:t>
            </a:r>
            <a:r>
              <a:rPr lang="fr-FR" sz="2200" b="1" baseline="30000" dirty="0"/>
              <a:t>e</a:t>
            </a:r>
            <a:r>
              <a:rPr lang="fr-FR" sz="2200" b="1" dirty="0"/>
              <a:t> siècle av. J.-C </a:t>
            </a:r>
            <a:r>
              <a:rPr lang="fr-FR" sz="2200" dirty="0"/>
              <a:t>: naissance grand commerce, colonisation autour de la Méditerranée, les colons s’empressent de planter la vigne</a:t>
            </a:r>
          </a:p>
          <a:p>
            <a:pPr algn="just"/>
            <a:endParaRPr lang="fr-FR" sz="2200" dirty="0"/>
          </a:p>
          <a:p>
            <a:pPr marL="342900" indent="-342900" algn="just">
              <a:buFont typeface="Arial" panose="020B0604020202020204" pitchFamily="34" charset="0"/>
              <a:buChar char="•"/>
            </a:pPr>
            <a:r>
              <a:rPr lang="fr-FR" sz="2200" b="1" dirty="0"/>
              <a:t>V</a:t>
            </a:r>
            <a:r>
              <a:rPr lang="fr-FR" sz="2200" b="1" baseline="30000" dirty="0"/>
              <a:t>e</a:t>
            </a:r>
            <a:r>
              <a:rPr lang="fr-FR" sz="2200" b="1" dirty="0"/>
              <a:t> siècle av. J.-C </a:t>
            </a:r>
            <a:r>
              <a:rPr lang="fr-FR" sz="2200" dirty="0"/>
              <a:t>: élément central de l’identité culturelle des Grecs, le breuvage a investi tous les champs de la civilisation hellénique : économique, social, médical, philosophique, religieux et artistique</a:t>
            </a:r>
            <a:endParaRPr lang="fr-FR" sz="2000" dirty="0"/>
          </a:p>
          <a:p>
            <a:pPr algn="just"/>
            <a:endParaRPr lang="fr-FR" sz="2000" dirty="0"/>
          </a:p>
          <a:p>
            <a:pPr marL="285750" indent="-285750" algn="just">
              <a:buFont typeface="Courier New" panose="02070309020205020404" pitchFamily="49" charset="0"/>
              <a:buChar char="o"/>
            </a:pPr>
            <a:r>
              <a:rPr lang="fr-FR" sz="2800" dirty="0"/>
              <a:t>Le vin des Romains</a:t>
            </a:r>
          </a:p>
          <a:p>
            <a:pPr marL="285750" indent="-285750" algn="just">
              <a:buFont typeface="Courier New" panose="02070309020205020404" pitchFamily="49" charset="0"/>
              <a:buChar char="o"/>
            </a:pPr>
            <a:endParaRPr lang="fr-FR" sz="1400" dirty="0"/>
          </a:p>
          <a:p>
            <a:pPr marL="342900" indent="-342900" algn="just">
              <a:buFont typeface="Arial" panose="020B0604020202020204" pitchFamily="34" charset="0"/>
              <a:buChar char="•"/>
            </a:pPr>
            <a:r>
              <a:rPr lang="fr-FR" sz="2200" dirty="0"/>
              <a:t>Héritage grec repris par le monde romain à partir du </a:t>
            </a:r>
            <a:r>
              <a:rPr lang="fr-FR" sz="2200" b="1" dirty="0"/>
              <a:t>VIII</a:t>
            </a:r>
            <a:r>
              <a:rPr lang="fr-FR" sz="2200" b="1" baseline="30000" dirty="0"/>
              <a:t>e</a:t>
            </a:r>
            <a:r>
              <a:rPr lang="fr-FR" sz="2200" b="1" dirty="0"/>
              <a:t> siècle av. J.-C</a:t>
            </a:r>
          </a:p>
        </p:txBody>
      </p:sp>
      <p:pic>
        <p:nvPicPr>
          <p:cNvPr id="7" name="Image 6"/>
          <p:cNvPicPr>
            <a:picLocks noChangeAspect="1"/>
          </p:cNvPicPr>
          <p:nvPr/>
        </p:nvPicPr>
        <p:blipFill>
          <a:blip r:embed="rId2"/>
          <a:stretch>
            <a:fillRect/>
          </a:stretch>
        </p:blipFill>
        <p:spPr>
          <a:xfrm>
            <a:off x="1" y="1"/>
            <a:ext cx="1927184" cy="1284789"/>
          </a:xfrm>
          <a:prstGeom prst="rect">
            <a:avLst/>
          </a:prstGeom>
        </p:spPr>
      </p:pic>
      <p:pic>
        <p:nvPicPr>
          <p:cNvPr id="2" name="Image 1"/>
          <p:cNvPicPr>
            <a:picLocks noChangeAspect="1"/>
          </p:cNvPicPr>
          <p:nvPr/>
        </p:nvPicPr>
        <p:blipFill rotWithShape="1">
          <a:blip r:embed="rId3"/>
          <a:srcRect l="47716" t="25517" r="14526" b="28276"/>
          <a:stretch/>
        </p:blipFill>
        <p:spPr>
          <a:xfrm>
            <a:off x="7771694" y="1576552"/>
            <a:ext cx="4420306" cy="3042745"/>
          </a:xfrm>
          <a:prstGeom prst="rect">
            <a:avLst/>
          </a:prstGeom>
        </p:spPr>
      </p:pic>
      <p:sp>
        <p:nvSpPr>
          <p:cNvPr id="8" name="Rectangle 7"/>
          <p:cNvSpPr/>
          <p:nvPr/>
        </p:nvSpPr>
        <p:spPr>
          <a:xfrm>
            <a:off x="7767144" y="4650855"/>
            <a:ext cx="3920358" cy="584775"/>
          </a:xfrm>
          <a:prstGeom prst="rect">
            <a:avLst/>
          </a:prstGeom>
        </p:spPr>
        <p:txBody>
          <a:bodyPr wrap="square">
            <a:spAutoFit/>
          </a:bodyPr>
          <a:lstStyle/>
          <a:p>
            <a:pPr algn="just"/>
            <a:r>
              <a:rPr lang="fr-FR" sz="1600" b="1" i="1" dirty="0"/>
              <a:t>Scène de banquet dans la Grèce antique 1000 ans av. J.-C</a:t>
            </a:r>
          </a:p>
        </p:txBody>
      </p:sp>
      <p:pic>
        <p:nvPicPr>
          <p:cNvPr id="9" name="Image 8"/>
          <p:cNvPicPr>
            <a:picLocks noChangeAspect="1"/>
          </p:cNvPicPr>
          <p:nvPr/>
        </p:nvPicPr>
        <p:blipFill>
          <a:blip r:embed="rId4"/>
          <a:stretch>
            <a:fillRect/>
          </a:stretch>
        </p:blipFill>
        <p:spPr>
          <a:xfrm>
            <a:off x="10189265" y="0"/>
            <a:ext cx="2002735" cy="1371600"/>
          </a:xfrm>
          <a:prstGeom prst="rect">
            <a:avLst/>
          </a:prstGeom>
        </p:spPr>
      </p:pic>
      <p:sp>
        <p:nvSpPr>
          <p:cNvPr id="3" name="ZoneTexte 2"/>
          <p:cNvSpPr txBox="1"/>
          <p:nvPr/>
        </p:nvSpPr>
        <p:spPr>
          <a:xfrm>
            <a:off x="0" y="6266985"/>
            <a:ext cx="12344401" cy="738664"/>
          </a:xfrm>
          <a:prstGeom prst="rect">
            <a:avLst/>
          </a:prstGeom>
          <a:noFill/>
        </p:spPr>
        <p:txBody>
          <a:bodyPr wrap="square" rtlCol="0">
            <a:spAutoFit/>
          </a:bodyPr>
          <a:lstStyle/>
          <a:p>
            <a:r>
              <a:rPr lang="fr-FR" sz="2400" b="1" dirty="0"/>
              <a:t>Vigne présente partout en Italie au V</a:t>
            </a:r>
            <a:r>
              <a:rPr lang="fr-FR" sz="2400" b="1" baseline="30000" dirty="0"/>
              <a:t>e</a:t>
            </a:r>
            <a:r>
              <a:rPr lang="fr-FR" sz="2400" b="1" dirty="0"/>
              <a:t> siècle av. J.-C, premières exportations en Gaule</a:t>
            </a:r>
          </a:p>
          <a:p>
            <a:endParaRPr lang="fr-FR" dirty="0"/>
          </a:p>
        </p:txBody>
      </p:sp>
    </p:spTree>
    <p:extLst>
      <p:ext uri="{BB962C8B-B14F-4D97-AF65-F5344CB8AC3E}">
        <p14:creationId xmlns:p14="http://schemas.microsoft.com/office/powerpoint/2010/main" val="3627253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43DBD130-DEBD-4C16-9286-1C5CF95B1908}" type="slidenum">
              <a:rPr lang="fr-FR" smtClean="0"/>
              <a:t>9</a:t>
            </a:fld>
            <a:endParaRPr lang="fr-FR"/>
          </a:p>
        </p:txBody>
      </p:sp>
      <p:sp>
        <p:nvSpPr>
          <p:cNvPr id="5" name="ZoneTexte 4"/>
          <p:cNvSpPr txBox="1"/>
          <p:nvPr/>
        </p:nvSpPr>
        <p:spPr>
          <a:xfrm>
            <a:off x="2919554" y="0"/>
            <a:ext cx="7758223" cy="769441"/>
          </a:xfrm>
          <a:prstGeom prst="rect">
            <a:avLst/>
          </a:prstGeom>
          <a:noFill/>
        </p:spPr>
        <p:txBody>
          <a:bodyPr wrap="square" rtlCol="0">
            <a:spAutoFit/>
          </a:bodyPr>
          <a:lstStyle/>
          <a:p>
            <a:r>
              <a:rPr lang="fr-FR" sz="4400" i="1" dirty="0"/>
              <a:t>Vitis </a:t>
            </a:r>
            <a:r>
              <a:rPr lang="fr-FR" sz="4400" i="1" dirty="0" err="1"/>
              <a:t>vinifera</a:t>
            </a:r>
            <a:r>
              <a:rPr lang="fr-FR" sz="4400" i="1" dirty="0"/>
              <a:t> </a:t>
            </a:r>
            <a:r>
              <a:rPr lang="fr-FR" sz="4400" dirty="0"/>
              <a:t>- historique</a:t>
            </a:r>
          </a:p>
        </p:txBody>
      </p:sp>
      <p:sp>
        <p:nvSpPr>
          <p:cNvPr id="6" name="ZoneTexte 5"/>
          <p:cNvSpPr txBox="1"/>
          <p:nvPr/>
        </p:nvSpPr>
        <p:spPr>
          <a:xfrm>
            <a:off x="0" y="1379577"/>
            <a:ext cx="9080939" cy="3570208"/>
          </a:xfrm>
          <a:prstGeom prst="rect">
            <a:avLst/>
          </a:prstGeom>
          <a:noFill/>
        </p:spPr>
        <p:txBody>
          <a:bodyPr wrap="square" rtlCol="0">
            <a:spAutoFit/>
          </a:bodyPr>
          <a:lstStyle/>
          <a:p>
            <a:pPr marL="285750" indent="-285750" algn="just">
              <a:buFont typeface="Courier New" panose="02070309020205020404" pitchFamily="49" charset="0"/>
              <a:buChar char="o"/>
            </a:pPr>
            <a:r>
              <a:rPr lang="fr-FR" sz="2800" dirty="0"/>
              <a:t>Essor de la viticulture en Europe</a:t>
            </a:r>
          </a:p>
          <a:p>
            <a:pPr marL="285750" indent="-285750" algn="just">
              <a:buFont typeface="Courier New" panose="02070309020205020404" pitchFamily="49" charset="0"/>
              <a:buChar char="o"/>
            </a:pPr>
            <a:endParaRPr lang="fr-FR" sz="1400" dirty="0"/>
          </a:p>
          <a:p>
            <a:pPr marL="342900" indent="-342900" algn="just">
              <a:buFont typeface="Arial" panose="020B0604020202020204" pitchFamily="34" charset="0"/>
              <a:buChar char="•"/>
            </a:pPr>
            <a:r>
              <a:rPr lang="fr-FR" sz="2000" dirty="0"/>
              <a:t>Diffusion de la vigne au-delà du monde méditerranéens par les Romains</a:t>
            </a:r>
          </a:p>
          <a:p>
            <a:pPr algn="just"/>
            <a:endParaRPr lang="fr-FR" sz="2000" dirty="0"/>
          </a:p>
          <a:p>
            <a:pPr marL="342900" indent="-342900" algn="just">
              <a:buFont typeface="Arial" panose="020B0604020202020204" pitchFamily="34" charset="0"/>
              <a:buChar char="•"/>
            </a:pPr>
            <a:r>
              <a:rPr lang="fr-FR" sz="2000" dirty="0"/>
              <a:t>1</a:t>
            </a:r>
            <a:r>
              <a:rPr lang="fr-FR" sz="2000" baseline="30000" dirty="0"/>
              <a:t>er</a:t>
            </a:r>
            <a:r>
              <a:rPr lang="fr-FR" sz="2000" dirty="0"/>
              <a:t>  vignoble du territoire de la Gaule planté par des colons grecs  </a:t>
            </a:r>
          </a:p>
          <a:p>
            <a:pPr algn="just"/>
            <a:r>
              <a:rPr lang="fr-FR" sz="2000" dirty="0"/>
              <a:t>      à </a:t>
            </a:r>
            <a:r>
              <a:rPr lang="fr-FR" sz="2000" b="1" dirty="0"/>
              <a:t>Massalia vers 600 av. J.-C</a:t>
            </a:r>
          </a:p>
          <a:p>
            <a:pPr algn="just"/>
            <a:endParaRPr lang="fr-FR" sz="2000" dirty="0"/>
          </a:p>
          <a:p>
            <a:pPr marL="285750" indent="-285750" algn="just">
              <a:buFont typeface="Wingdings" panose="05000000000000000000" pitchFamily="2" charset="2"/>
              <a:buChar char="à"/>
            </a:pPr>
            <a:r>
              <a:rPr lang="fr-FR" sz="2000" dirty="0"/>
              <a:t>Extension vallée du Rhône, la Bourgogne, le Languedoc, vallées de la Loire et de la Seine</a:t>
            </a:r>
          </a:p>
          <a:p>
            <a:pPr algn="just"/>
            <a:endParaRPr lang="fr-FR" sz="1600" dirty="0"/>
          </a:p>
          <a:p>
            <a:pPr marL="285750" indent="-285750" algn="just">
              <a:buFont typeface="Courier New" panose="02070309020205020404" pitchFamily="49" charset="0"/>
              <a:buChar char="o"/>
            </a:pPr>
            <a:r>
              <a:rPr lang="fr-FR" sz="2800" dirty="0"/>
              <a:t>La viticulture au Moyen Âge (</a:t>
            </a:r>
            <a:r>
              <a:rPr lang="fr-FR" sz="2800" b="1" dirty="0"/>
              <a:t>V</a:t>
            </a:r>
            <a:r>
              <a:rPr lang="fr-FR" sz="2800" b="1" baseline="30000" dirty="0"/>
              <a:t>e</a:t>
            </a:r>
            <a:r>
              <a:rPr lang="fr-FR" sz="2800" b="1" dirty="0"/>
              <a:t>-X</a:t>
            </a:r>
            <a:r>
              <a:rPr lang="fr-FR" sz="2800" b="1" baseline="30000" dirty="0"/>
              <a:t>e</a:t>
            </a:r>
            <a:r>
              <a:rPr lang="fr-FR" sz="2800" b="1" dirty="0"/>
              <a:t> siècles</a:t>
            </a:r>
            <a:r>
              <a:rPr lang="fr-FR" sz="2800" dirty="0"/>
              <a:t>)</a:t>
            </a:r>
          </a:p>
        </p:txBody>
      </p:sp>
      <p:pic>
        <p:nvPicPr>
          <p:cNvPr id="7" name="Image 6"/>
          <p:cNvPicPr>
            <a:picLocks noChangeAspect="1"/>
          </p:cNvPicPr>
          <p:nvPr/>
        </p:nvPicPr>
        <p:blipFill>
          <a:blip r:embed="rId2"/>
          <a:stretch>
            <a:fillRect/>
          </a:stretch>
        </p:blipFill>
        <p:spPr>
          <a:xfrm>
            <a:off x="1" y="1"/>
            <a:ext cx="1927184" cy="1284789"/>
          </a:xfrm>
          <a:prstGeom prst="rect">
            <a:avLst/>
          </a:prstGeom>
        </p:spPr>
      </p:pic>
      <p:pic>
        <p:nvPicPr>
          <p:cNvPr id="8" name="Image 7"/>
          <p:cNvPicPr>
            <a:picLocks noChangeAspect="1"/>
          </p:cNvPicPr>
          <p:nvPr/>
        </p:nvPicPr>
        <p:blipFill>
          <a:blip r:embed="rId3"/>
          <a:stretch>
            <a:fillRect/>
          </a:stretch>
        </p:blipFill>
        <p:spPr>
          <a:xfrm>
            <a:off x="10189265" y="0"/>
            <a:ext cx="2002735" cy="1371600"/>
          </a:xfrm>
          <a:prstGeom prst="rect">
            <a:avLst/>
          </a:prstGeom>
        </p:spPr>
      </p:pic>
      <p:pic>
        <p:nvPicPr>
          <p:cNvPr id="2" name="Image 1"/>
          <p:cNvPicPr>
            <a:picLocks noChangeAspect="1"/>
          </p:cNvPicPr>
          <p:nvPr/>
        </p:nvPicPr>
        <p:blipFill rotWithShape="1">
          <a:blip r:embed="rId4"/>
          <a:srcRect l="13836" t="12874" r="11552" b="32873"/>
          <a:stretch/>
        </p:blipFill>
        <p:spPr>
          <a:xfrm>
            <a:off x="7939668" y="1247236"/>
            <a:ext cx="4252332" cy="1876451"/>
          </a:xfrm>
          <a:prstGeom prst="rect">
            <a:avLst/>
          </a:prstGeom>
        </p:spPr>
      </p:pic>
      <p:sp>
        <p:nvSpPr>
          <p:cNvPr id="9" name="Rectangle 8"/>
          <p:cNvSpPr/>
          <p:nvPr/>
        </p:nvSpPr>
        <p:spPr>
          <a:xfrm>
            <a:off x="8115525" y="3047402"/>
            <a:ext cx="3920358" cy="584775"/>
          </a:xfrm>
          <a:prstGeom prst="rect">
            <a:avLst/>
          </a:prstGeom>
        </p:spPr>
        <p:txBody>
          <a:bodyPr wrap="square">
            <a:spAutoFit/>
          </a:bodyPr>
          <a:lstStyle/>
          <a:p>
            <a:pPr algn="just"/>
            <a:r>
              <a:rPr lang="fr-FR" sz="1600" b="1" i="1" dirty="0"/>
              <a:t>Halage d’une embarcation chargée de tonneaux. Relief découvert dans le Luberon</a:t>
            </a:r>
          </a:p>
        </p:txBody>
      </p:sp>
      <p:sp>
        <p:nvSpPr>
          <p:cNvPr id="3" name="ZoneTexte 2"/>
          <p:cNvSpPr txBox="1"/>
          <p:nvPr/>
        </p:nvSpPr>
        <p:spPr>
          <a:xfrm>
            <a:off x="0" y="5051502"/>
            <a:ext cx="10370634" cy="1908215"/>
          </a:xfrm>
          <a:prstGeom prst="rect">
            <a:avLst/>
          </a:prstGeom>
          <a:noFill/>
        </p:spPr>
        <p:txBody>
          <a:bodyPr wrap="square" rtlCol="0">
            <a:spAutoFit/>
          </a:bodyPr>
          <a:lstStyle/>
          <a:p>
            <a:pPr marL="342900" indent="-342900" algn="just">
              <a:buFont typeface="Arial" panose="020B0604020202020204" pitchFamily="34" charset="0"/>
              <a:buChar char="•"/>
            </a:pPr>
            <a:r>
              <a:rPr lang="fr-FR" sz="2000" dirty="0"/>
              <a:t>Fin de l’Empire romain, l’Eglise permet maintien de la viticulture, favorise son extension loin de son berceau méditerranéen. Evêques, moines et seigneurs fondateurs de vignobles. Développement des vignobles par les notables des villes. Ouverture de voies commerciales. Le bordelais trouve un marché en Angleterre et les vignobles bourguignon et rhénan écoulent leurs vins en Europe du Nord</a:t>
            </a:r>
          </a:p>
          <a:p>
            <a:endParaRPr lang="fr-FR" dirty="0"/>
          </a:p>
        </p:txBody>
      </p:sp>
    </p:spTree>
    <p:extLst>
      <p:ext uri="{BB962C8B-B14F-4D97-AF65-F5344CB8AC3E}">
        <p14:creationId xmlns:p14="http://schemas.microsoft.com/office/powerpoint/2010/main" val="22316894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1482</TotalTime>
  <Words>3519</Words>
  <Application>Microsoft Office PowerPoint</Application>
  <PresentationFormat>Grand écran</PresentationFormat>
  <Paragraphs>545</Paragraphs>
  <Slides>68</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68</vt:i4>
      </vt:variant>
    </vt:vector>
  </HeadingPairs>
  <TitlesOfParts>
    <vt:vector size="74" baseType="lpstr">
      <vt:lpstr>Arial</vt:lpstr>
      <vt:lpstr>Calibri</vt:lpstr>
      <vt:lpstr>Calibri Light</vt:lpstr>
      <vt:lpstr>Courier New</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Plantation</vt:lpstr>
      <vt:lpstr>Entretien des plants matures</vt:lpstr>
      <vt:lpstr>Gestion des ennemis des cultures</vt:lpstr>
      <vt:lpstr>Entretien du sol</vt:lpstr>
      <vt:lpstr>Présentation PowerPoint</vt:lpstr>
      <vt:lpstr>Notions complémentaires</vt:lpstr>
      <vt:lpstr>La viticulture et l’écologie</vt:lpstr>
      <vt:lpstr>La viticulture et l’écologie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Portable</dc:creator>
  <cp:lastModifiedBy>HP</cp:lastModifiedBy>
  <cp:revision>158</cp:revision>
  <dcterms:created xsi:type="dcterms:W3CDTF">2017-01-22T10:17:18Z</dcterms:created>
  <dcterms:modified xsi:type="dcterms:W3CDTF">2017-02-11T12:30:30Z</dcterms:modified>
</cp:coreProperties>
</file>