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1E1E"/>
    <a:srgbClr val="972C22"/>
    <a:srgbClr val="F9C151"/>
    <a:srgbClr val="BEB212"/>
    <a:srgbClr val="FFE3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8D35-4942-43CB-AFCD-AC336CAA2DE4}" type="datetimeFigureOut">
              <a:rPr lang="fr-FR" smtClean="0"/>
              <a:t>29/09/2015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14D83-13BD-4E06-A997-5E955908F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3240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8D35-4942-43CB-AFCD-AC336CAA2DE4}" type="datetimeFigureOut">
              <a:rPr lang="fr-FR" smtClean="0"/>
              <a:t>29/09/2015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14D83-13BD-4E06-A997-5E955908F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2583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8D35-4942-43CB-AFCD-AC336CAA2DE4}" type="datetimeFigureOut">
              <a:rPr lang="fr-FR" smtClean="0"/>
              <a:t>29/09/2015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14D83-13BD-4E06-A997-5E955908F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285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8D35-4942-43CB-AFCD-AC336CAA2DE4}" type="datetimeFigureOut">
              <a:rPr lang="fr-FR" smtClean="0"/>
              <a:t>29/09/2015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14D83-13BD-4E06-A997-5E955908F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9416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8D35-4942-43CB-AFCD-AC336CAA2DE4}" type="datetimeFigureOut">
              <a:rPr lang="fr-FR" smtClean="0"/>
              <a:t>29/09/2015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14D83-13BD-4E06-A997-5E955908F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602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8D35-4942-43CB-AFCD-AC336CAA2DE4}" type="datetimeFigureOut">
              <a:rPr lang="fr-FR" smtClean="0"/>
              <a:t>29/09/2015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14D83-13BD-4E06-A997-5E955908F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1250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8D35-4942-43CB-AFCD-AC336CAA2DE4}" type="datetimeFigureOut">
              <a:rPr lang="fr-FR" smtClean="0"/>
              <a:t>29/09/2015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14D83-13BD-4E06-A997-5E955908F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3433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8D35-4942-43CB-AFCD-AC336CAA2DE4}" type="datetimeFigureOut">
              <a:rPr lang="fr-FR" smtClean="0"/>
              <a:t>29/09/2015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14D83-13BD-4E06-A997-5E955908F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3843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8D35-4942-43CB-AFCD-AC336CAA2DE4}" type="datetimeFigureOut">
              <a:rPr lang="fr-FR" smtClean="0"/>
              <a:t>29/09/2015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14D83-13BD-4E06-A997-5E955908F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2263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8D35-4942-43CB-AFCD-AC336CAA2DE4}" type="datetimeFigureOut">
              <a:rPr lang="fr-FR" smtClean="0"/>
              <a:t>29/09/2015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14D83-13BD-4E06-A997-5E955908F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3317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8D35-4942-43CB-AFCD-AC336CAA2DE4}" type="datetimeFigureOut">
              <a:rPr lang="fr-FR" smtClean="0"/>
              <a:t>29/09/2015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14D83-13BD-4E06-A997-5E955908F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176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48D35-4942-43CB-AFCD-AC336CAA2DE4}" type="datetimeFigureOut">
              <a:rPr lang="fr-FR" smtClean="0"/>
              <a:t>29/09/2015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14D83-13BD-4E06-A997-5E955908F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6124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72C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028" name="Picture 4" descr="https://s-media-cache-ak0.pinimg.com/736x/6e/a2/98/6ea2984bc211c11277d7a7382622fad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42" b="24117"/>
          <a:stretch/>
        </p:blipFill>
        <p:spPr bwMode="auto">
          <a:xfrm>
            <a:off x="7220310" y="1662318"/>
            <a:ext cx="4901031" cy="375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ZoneTexte 9"/>
          <p:cNvSpPr txBox="1"/>
          <p:nvPr/>
        </p:nvSpPr>
        <p:spPr>
          <a:xfrm>
            <a:off x="-475491" y="1273035"/>
            <a:ext cx="851205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dirty="0" smtClean="0">
                <a:ln w="1905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lumMod val="95000"/>
                      <a:lumOff val="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Market Deco" panose="02000000000000000000" pitchFamily="2" charset="0"/>
              </a:rPr>
              <a:t>bon marche</a:t>
            </a:r>
          </a:p>
          <a:p>
            <a:pPr algn="ctr"/>
            <a:r>
              <a:rPr lang="fr-FR" sz="8800" dirty="0" smtClean="0">
                <a:ln w="1905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lumMod val="95000"/>
                      <a:lumOff val="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Market Deco" panose="02000000000000000000" pitchFamily="2" charset="0"/>
              </a:rPr>
              <a:t>&amp;</a:t>
            </a:r>
          </a:p>
          <a:p>
            <a:pPr algn="ctr"/>
            <a:r>
              <a:rPr lang="fr-FR" sz="8800" dirty="0">
                <a:ln w="1905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lumMod val="95000"/>
                      <a:lumOff val="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Market Deco" panose="02000000000000000000" pitchFamily="2" charset="0"/>
              </a:rPr>
              <a:t>populaire</a:t>
            </a:r>
            <a:endParaRPr lang="fr-FR" sz="8800" dirty="0">
              <a:ln w="19050"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glow rad="63500">
                  <a:schemeClr val="tx1">
                    <a:lumMod val="95000"/>
                    <a:lumOff val="5000"/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arket Deco" panose="02000000000000000000" pitchFamily="2" charset="0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46006" y="222352"/>
            <a:ext cx="12075336" cy="859678"/>
            <a:chOff x="46006" y="222352"/>
            <a:chExt cx="12075336" cy="859678"/>
          </a:xfrm>
        </p:grpSpPr>
        <p:grpSp>
          <p:nvGrpSpPr>
            <p:cNvPr id="22" name="Groupe 21"/>
            <p:cNvGrpSpPr/>
            <p:nvPr/>
          </p:nvGrpSpPr>
          <p:grpSpPr>
            <a:xfrm flipH="1">
              <a:off x="10951026" y="443663"/>
              <a:ext cx="1170316" cy="638367"/>
              <a:chOff x="159057" y="588585"/>
              <a:chExt cx="1538760" cy="895166"/>
            </a:xfrm>
          </p:grpSpPr>
          <p:sp>
            <p:nvSpPr>
              <p:cNvPr id="23" name="Chevron 22"/>
              <p:cNvSpPr/>
              <p:nvPr/>
            </p:nvSpPr>
            <p:spPr>
              <a:xfrm>
                <a:off x="159057" y="588585"/>
                <a:ext cx="1372394" cy="895166"/>
              </a:xfrm>
              <a:prstGeom prst="chevron">
                <a:avLst>
                  <a:gd name="adj" fmla="val 39063"/>
                </a:avLst>
              </a:prstGeom>
              <a:solidFill>
                <a:schemeClr val="bg2">
                  <a:lumMod val="10000"/>
                </a:schemeClr>
              </a:solidFill>
              <a:ln>
                <a:solidFill>
                  <a:schemeClr val="bg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1007747" y="1230270"/>
                <a:ext cx="681990" cy="253481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chemeClr val="bg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5" name="Triangle rectangle 24"/>
              <p:cNvSpPr/>
              <p:nvPr/>
            </p:nvSpPr>
            <p:spPr>
              <a:xfrm rot="10800000">
                <a:off x="932972" y="1255222"/>
                <a:ext cx="764845" cy="228527"/>
              </a:xfrm>
              <a:prstGeom prst="rt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grpSp>
          <p:nvGrpSpPr>
            <p:cNvPr id="19" name="Groupe 18"/>
            <p:cNvGrpSpPr/>
            <p:nvPr/>
          </p:nvGrpSpPr>
          <p:grpSpPr>
            <a:xfrm>
              <a:off x="46006" y="461299"/>
              <a:ext cx="1168481" cy="603094"/>
              <a:chOff x="159057" y="588585"/>
              <a:chExt cx="1538760" cy="895166"/>
            </a:xfrm>
          </p:grpSpPr>
          <p:sp>
            <p:nvSpPr>
              <p:cNvPr id="20" name="Chevron 19"/>
              <p:cNvSpPr/>
              <p:nvPr/>
            </p:nvSpPr>
            <p:spPr>
              <a:xfrm>
                <a:off x="159057" y="588585"/>
                <a:ext cx="1372394" cy="895166"/>
              </a:xfrm>
              <a:prstGeom prst="chevron">
                <a:avLst>
                  <a:gd name="adj" fmla="val 39063"/>
                </a:avLst>
              </a:prstGeom>
              <a:solidFill>
                <a:schemeClr val="bg2">
                  <a:lumMod val="10000"/>
                </a:schemeClr>
              </a:solidFill>
              <a:ln>
                <a:solidFill>
                  <a:schemeClr val="bg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1007747" y="1230270"/>
                <a:ext cx="681990" cy="253481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chemeClr val="bg2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6" name="Triangle rectangle 25"/>
              <p:cNvSpPr/>
              <p:nvPr/>
            </p:nvSpPr>
            <p:spPr>
              <a:xfrm rot="10800000">
                <a:off x="932972" y="1255222"/>
                <a:ext cx="764845" cy="228527"/>
              </a:xfrm>
              <a:prstGeom prst="rt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4" name="Rectangle 13"/>
            <p:cNvSpPr/>
            <p:nvPr/>
          </p:nvSpPr>
          <p:spPr>
            <a:xfrm>
              <a:off x="557840" y="222352"/>
              <a:ext cx="11070566" cy="688158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2877" y="320977"/>
            <a:ext cx="12192000" cy="1486830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50000"/>
              </a:lnSpc>
            </a:pPr>
            <a:r>
              <a:rPr lang="fr-FR" sz="2400" dirty="0" smtClean="0">
                <a:ln w="0">
                  <a:noFill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ominis" panose="040A0900020102080203" pitchFamily="82" charset="0"/>
              </a:rPr>
              <a:t>COMMENT LA BIERE EST ELLE DEVENUE UNE BOISSON</a:t>
            </a:r>
            <a:r>
              <a:rPr lang="fr-FR" sz="5000" dirty="0" smtClean="0">
                <a:ln w="0"/>
                <a:solidFill>
                  <a:schemeClr val="bg1"/>
                </a:solidFill>
                <a:effectLst>
                  <a:glow rad="63500">
                    <a:srgbClr val="C00000">
                      <a:alpha val="40000"/>
                    </a:srgb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roadway" panose="04040905080B02020502" pitchFamily="82" charset="0"/>
              </a:rPr>
              <a:t/>
            </a:r>
            <a:br>
              <a:rPr lang="fr-FR" sz="5000" dirty="0" smtClean="0">
                <a:ln w="0"/>
                <a:solidFill>
                  <a:schemeClr val="bg1"/>
                </a:solidFill>
                <a:effectLst>
                  <a:glow rad="63500">
                    <a:srgbClr val="C00000">
                      <a:alpha val="40000"/>
                    </a:srgb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roadway" panose="04040905080B02020502" pitchFamily="82" charset="0"/>
              </a:rPr>
            </a:br>
            <a:r>
              <a:rPr lang="fr-FR" sz="5000" dirty="0" smtClean="0">
                <a:ln w="0"/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roadway" panose="04040905080B02020502" pitchFamily="82" charset="0"/>
              </a:rPr>
              <a:t> </a:t>
            </a:r>
            <a:r>
              <a:rPr lang="fr-FR" dirty="0" smtClean="0">
                <a:ln w="28575"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C00000"/>
                </a:solidFill>
                <a:latin typeface="Sonic Barrier" panose="02000000000000000000" pitchFamily="2" charset="0"/>
              </a:rPr>
              <a:t/>
            </a:r>
            <a:br>
              <a:rPr lang="fr-FR" dirty="0" smtClean="0">
                <a:ln w="28575"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C00000"/>
                </a:solidFill>
                <a:latin typeface="Sonic Barrier" panose="02000000000000000000" pitchFamily="2" charset="0"/>
              </a:rPr>
            </a:br>
            <a:endParaRPr lang="fr-FR" sz="8800" dirty="0">
              <a:ln w="28575">
                <a:solidFill>
                  <a:schemeClr val="bg1">
                    <a:lumMod val="95000"/>
                  </a:schemeClr>
                </a:solidFill>
              </a:ln>
              <a:solidFill>
                <a:srgbClr val="C00000"/>
              </a:solidFill>
              <a:latin typeface="Sonic Barrier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2877" y="6156556"/>
            <a:ext cx="12192000" cy="4525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tx1">
                  <a:lumMod val="75000"/>
                  <a:lumOff val="25000"/>
                </a:schemeClr>
              </a:solidFill>
              <a:latin typeface="Market Deco" panose="02000000000000000000" pitchFamily="2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-19065241" y="6211669"/>
            <a:ext cx="27626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arket Deco" panose="02000000000000000000" pitchFamily="2" charset="0"/>
              </a:rPr>
              <a:t>Ce 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  <a:latin typeface="Market Deco" panose="02000000000000000000" pitchFamily="2" charset="0"/>
              </a:rPr>
              <a:t>spot publicitaire vous est </a:t>
            </a:r>
            <a:r>
              <a:rPr lang="fr-FR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Market Deco" panose="02000000000000000000" pitchFamily="2" charset="0"/>
              </a:rPr>
              <a:t>prESentE</a:t>
            </a: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arket Deco" panose="02000000000000000000" pitchFamily="2" charset="0"/>
              </a:rPr>
              <a:t> 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  <a:latin typeface="Market Deco" panose="02000000000000000000" pitchFamily="2" charset="0"/>
              </a:rPr>
              <a:t>par les entreprises Charles Simon &amp; Corentin Chabot</a:t>
            </a: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arket Deco" panose="02000000000000000000" pitchFamily="2" charset="0"/>
              </a:rPr>
              <a:t>.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  <a:latin typeface="Market Deco" panose="02000000000000000000" pitchFamily="2" charset="0"/>
              </a:rPr>
              <a:t> </a:t>
            </a: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arket Deco" panose="02000000000000000000" pitchFamily="2" charset="0"/>
              </a:rPr>
              <a:t>                                 L’abus 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  <a:latin typeface="Market Deco" panose="02000000000000000000" pitchFamily="2" charset="0"/>
              </a:rPr>
              <a:t>d’alcool est dangereux pour la </a:t>
            </a:r>
            <a:r>
              <a:rPr lang="fr-FR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arket Deco" panose="02000000000000000000" pitchFamily="2" charset="0"/>
              </a:rPr>
              <a:t>modEration</a:t>
            </a: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arket Deco" panose="02000000000000000000" pitchFamily="2" charset="0"/>
              </a:rPr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5690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11111E-6 L 1.625 -0.00232 " pathEditMode="relative" rAng="0" ptsTypes="AA">
                                      <p:cBhvr>
                                        <p:cTn id="6" dur="3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25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L’addition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Quelques chiffres ?</a:t>
            </a:r>
          </a:p>
          <a:p>
            <a:r>
              <a:rPr lang="fr-FR" dirty="0">
                <a:solidFill>
                  <a:srgbClr val="C00000"/>
                </a:solidFill>
              </a:rPr>
              <a:t>H</a:t>
            </a:r>
            <a:r>
              <a:rPr lang="fr-FR" dirty="0" smtClean="0">
                <a:solidFill>
                  <a:srgbClr val="C00000"/>
                </a:solidFill>
              </a:rPr>
              <a:t>istorique de la bière                                       CORENTIN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Principaux acteurs actuel du march</a:t>
            </a:r>
            <a:r>
              <a:rPr lang="fr-FR" dirty="0">
                <a:solidFill>
                  <a:srgbClr val="C00000"/>
                </a:solidFill>
              </a:rPr>
              <a:t>é</a:t>
            </a:r>
            <a:endParaRPr lang="fr-FR" dirty="0" smtClean="0">
              <a:solidFill>
                <a:srgbClr val="C00000"/>
              </a:solidFill>
            </a:endParaRPr>
          </a:p>
          <a:p>
            <a:r>
              <a:rPr lang="fr-FR" dirty="0" smtClean="0">
                <a:solidFill>
                  <a:srgbClr val="C00000"/>
                </a:solidFill>
              </a:rPr>
              <a:t>Ingrédients</a:t>
            </a:r>
          </a:p>
          <a:p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Procédés de fabrication</a:t>
            </a:r>
          </a:p>
          <a:p>
            <a:r>
              <a:rPr lang="fr-FR" smtClean="0">
                <a:solidFill>
                  <a:schemeClr val="accent1">
                    <a:lumMod val="50000"/>
                  </a:schemeClr>
                </a:solidFill>
              </a:rPr>
              <a:t>Procèdes d’acheminement                               CHARLES</a:t>
            </a:r>
            <a:endParaRPr lang="fr-FR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Evolution du marché d’hier à aujourd’hui</a:t>
            </a:r>
          </a:p>
          <a:p>
            <a:r>
              <a:rPr lang="fr-FR" dirty="0" smtClean="0"/>
              <a:t>Conclusion </a:t>
            </a:r>
          </a:p>
          <a:p>
            <a:endParaRPr lang="fr-FR" dirty="0" smtClean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18759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113</TotalTime>
  <Words>63</Words>
  <Application>Microsoft Office PowerPoint</Application>
  <PresentationFormat>Grand écran</PresentationFormat>
  <Paragraphs>14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Arial</vt:lpstr>
      <vt:lpstr>Broadway</vt:lpstr>
      <vt:lpstr>Calibri</vt:lpstr>
      <vt:lpstr>Calibri Light</vt:lpstr>
      <vt:lpstr>Hominis</vt:lpstr>
      <vt:lpstr>Market Deco</vt:lpstr>
      <vt:lpstr>Sonic Barrier</vt:lpstr>
      <vt:lpstr>Thème Office</vt:lpstr>
      <vt:lpstr>COMMENT LA BIERE EST ELLE DEVENUE UNE BOISSON   </vt:lpstr>
      <vt:lpstr>L’addition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 LA BIERE EST ELLE DEVENUE UNE BOISSON POPULAIRE ET BON MARCHE ?</dc:title>
  <dc:creator>charles simon</dc:creator>
  <cp:lastModifiedBy>charles simon</cp:lastModifiedBy>
  <cp:revision>14</cp:revision>
  <dcterms:created xsi:type="dcterms:W3CDTF">2015-09-25T14:25:39Z</dcterms:created>
  <dcterms:modified xsi:type="dcterms:W3CDTF">2015-09-28T20:35:13Z</dcterms:modified>
</cp:coreProperties>
</file>