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ph type="sldImg"/>
          </p:nvPr>
        </p:nvSpPr>
        <p:spPr>
          <a:xfrm>
            <a:off x="1143000" y="685800"/>
            <a:ext cx="4572000" cy="3429000"/>
          </a:xfrm>
          <a:prstGeom prst="rect">
            <a:avLst/>
          </a:prstGeom>
        </p:spPr>
        <p:txBody>
          <a:bodyPr/>
          <a:lstStyle/>
          <a:p>
            <a:pPr/>
          </a:p>
        </p:txBody>
      </p:sp>
      <p:sp>
        <p:nvSpPr>
          <p:cNvPr id="154" name="Shape 1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re et sous-titr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Texte du titre</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-Gilles Allain</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 Saisissez une citation ici. »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117" name="Shape 117"/>
          <p:cNvSpPr/>
          <p:nvPr>
            <p:ph type="pic" sz="quarter" idx="13"/>
          </p:nvPr>
        </p:nvSpPr>
        <p:spPr>
          <a:xfrm>
            <a:off x="7175500" y="2882900"/>
            <a:ext cx="4102100" cy="5473700"/>
          </a:xfrm>
          <a:prstGeom prst="rect">
            <a:avLst/>
          </a:prstGeom>
        </p:spPr>
        <p:txBody>
          <a:bodyPr lIns="91439" tIns="45719" rIns="91439" bIns="45719" anchor="t">
            <a:noAutofit/>
          </a:bodyPr>
          <a:lstStyle/>
          <a:p>
            <a:pPr/>
          </a:p>
        </p:txBody>
      </p:sp>
      <p:sp>
        <p:nvSpPr>
          <p:cNvPr id="118" name="Shape 118"/>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19" name="Shape 119"/>
          <p:cNvSpPr/>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sz="3200">
                <a:latin typeface="Gill Sans"/>
                <a:ea typeface="Gill Sans"/>
                <a:cs typeface="Gill Sans"/>
                <a:sym typeface="Gill Sans"/>
              </a:defRPr>
            </a:lvl1pPr>
            <a:lvl2pPr marL="1256620" indent="-494620">
              <a:spcBef>
                <a:spcPts val="3800"/>
              </a:spcBef>
              <a:buSzPct val="171000"/>
              <a:defRPr sz="3200">
                <a:latin typeface="Gill Sans"/>
                <a:ea typeface="Gill Sans"/>
                <a:cs typeface="Gill Sans"/>
                <a:sym typeface="Gill Sans"/>
              </a:defRPr>
            </a:lvl2pPr>
            <a:lvl3pPr marL="1701120" indent="-494620">
              <a:spcBef>
                <a:spcPts val="3800"/>
              </a:spcBef>
              <a:buSzPct val="171000"/>
              <a:defRPr sz="3200">
                <a:latin typeface="Gill Sans"/>
                <a:ea typeface="Gill Sans"/>
                <a:cs typeface="Gill Sans"/>
                <a:sym typeface="Gill Sans"/>
              </a:defRPr>
            </a:lvl3pPr>
            <a:lvl4pPr marL="2145620" indent="-494620">
              <a:spcBef>
                <a:spcPts val="3800"/>
              </a:spcBef>
              <a:buSzPct val="171000"/>
              <a:defRPr sz="3200">
                <a:latin typeface="Gill Sans"/>
                <a:ea typeface="Gill Sans"/>
                <a:cs typeface="Gill Sans"/>
                <a:sym typeface="Gill Sans"/>
              </a:defRPr>
            </a:lvl4pPr>
            <a:lvl5pPr marL="2590120" indent="-494620">
              <a:spcBef>
                <a:spcPts val="3800"/>
              </a:spcBef>
              <a:buSzPct val="171000"/>
              <a:defRPr sz="3200">
                <a:latin typeface="Gill Sans"/>
                <a:ea typeface="Gill Sans"/>
                <a:cs typeface="Gill Sans"/>
                <a:sym typeface="Gill Sans"/>
              </a:defRPr>
            </a:lvl5pPr>
          </a:lstStyle>
          <a:p>
            <a:pPr/>
            <a:r>
              <a:t>Texte niveau 1</a:t>
            </a:r>
          </a:p>
          <a:p>
            <a:pPr lvl="1"/>
            <a:r>
              <a:t>Texte niveau 2</a:t>
            </a:r>
          </a:p>
          <a:p>
            <a:pPr lvl="2"/>
            <a:r>
              <a:t>Texte niveau 3</a:t>
            </a:r>
          </a:p>
          <a:p>
            <a:pPr lvl="3"/>
            <a:r>
              <a:t>Texte niveau 4</a:t>
            </a:r>
          </a:p>
          <a:p>
            <a:pPr lvl="4"/>
            <a:r>
              <a:t>Texte niveau 5</a:t>
            </a:r>
          </a:p>
        </p:txBody>
      </p:sp>
      <p:sp>
        <p:nvSpPr>
          <p:cNvPr id="120" name="Shape 120"/>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p:spTree>
      <p:nvGrpSpPr>
        <p:cNvPr id="1" name=""/>
        <p:cNvGrpSpPr/>
        <p:nvPr/>
      </p:nvGrpSpPr>
      <p:grpSpPr>
        <a:xfrm>
          <a:off x="0" y="0"/>
          <a:ext cx="0" cy="0"/>
          <a:chOff x="0" y="0"/>
          <a:chExt cx="0" cy="0"/>
        </a:xfrm>
      </p:grpSpPr>
      <p:sp>
        <p:nvSpPr>
          <p:cNvPr id="127" name="Shape 127"/>
          <p:cNvSpPr/>
          <p:nvPr>
            <p:ph type="title"/>
          </p:nvPr>
        </p:nvSpPr>
        <p:spPr>
          <a:xfrm>
            <a:off x="1270000" y="1638300"/>
            <a:ext cx="10464800" cy="3302000"/>
          </a:xfrm>
          <a:prstGeom prst="rect">
            <a:avLst/>
          </a:prstGeom>
        </p:spPr>
        <p:txBody>
          <a:bodyPr anchor="b"/>
          <a:lstStyle/>
          <a:p>
            <a:pPr/>
            <a:r>
              <a:t>Texte du titre</a:t>
            </a:r>
          </a:p>
        </p:txBody>
      </p:sp>
      <p:sp>
        <p:nvSpPr>
          <p:cNvPr id="128" name="Shape 128"/>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129" name="Shape 1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copie 1">
    <p:spTree>
      <p:nvGrpSpPr>
        <p:cNvPr id="1" name=""/>
        <p:cNvGrpSpPr/>
        <p:nvPr/>
      </p:nvGrpSpPr>
      <p:grpSpPr>
        <a:xfrm>
          <a:off x="0" y="0"/>
          <a:ext cx="0" cy="0"/>
          <a:chOff x="0" y="0"/>
          <a:chExt cx="0" cy="0"/>
        </a:xfrm>
      </p:grpSpPr>
      <p:sp>
        <p:nvSpPr>
          <p:cNvPr id="136" name="Shape 136"/>
          <p:cNvSpPr/>
          <p:nvPr>
            <p:ph type="pic" sz="half" idx="13"/>
          </p:nvPr>
        </p:nvSpPr>
        <p:spPr>
          <a:xfrm>
            <a:off x="2438400" y="1638300"/>
            <a:ext cx="8128000" cy="4559300"/>
          </a:xfrm>
          <a:prstGeom prst="rect">
            <a:avLst/>
          </a:prstGeom>
        </p:spPr>
        <p:txBody>
          <a:bodyPr lIns="91439" tIns="45719" rIns="91439" bIns="45719" anchor="t">
            <a:noAutofit/>
          </a:bodyPr>
          <a:lstStyle/>
          <a:p>
            <a:pPr/>
          </a:p>
        </p:txBody>
      </p:sp>
      <p:sp>
        <p:nvSpPr>
          <p:cNvPr id="137" name="Shape 137"/>
          <p:cNvSpPr/>
          <p:nvPr>
            <p:ph type="title"/>
          </p:nvPr>
        </p:nvSpPr>
        <p:spPr>
          <a:xfrm>
            <a:off x="1270000" y="7366000"/>
            <a:ext cx="10464800" cy="17018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38" name="Shape 138"/>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145" name="Shape 145"/>
          <p:cNvSpPr/>
          <p:nvPr>
            <p:ph type="pic" sz="half" idx="13"/>
          </p:nvPr>
        </p:nvSpPr>
        <p:spPr>
          <a:xfrm>
            <a:off x="2438400" y="1638300"/>
            <a:ext cx="8128000" cy="4559300"/>
          </a:xfrm>
          <a:prstGeom prst="rect">
            <a:avLst/>
          </a:prstGeom>
        </p:spPr>
        <p:txBody>
          <a:bodyPr lIns="91439" tIns="45719" rIns="91439" bIns="45719" anchor="t">
            <a:noAutofit/>
          </a:bodyPr>
          <a:lstStyle/>
          <a:p>
            <a:pPr/>
          </a:p>
        </p:txBody>
      </p:sp>
      <p:sp>
        <p:nvSpPr>
          <p:cNvPr id="146" name="Shape 146"/>
          <p:cNvSpPr/>
          <p:nvPr>
            <p:ph type="title"/>
          </p:nvPr>
        </p:nvSpPr>
        <p:spPr>
          <a:xfrm>
            <a:off x="1270000" y="7366000"/>
            <a:ext cx="10464800" cy="1701800"/>
          </a:xfrm>
          <a:prstGeom prst="rect">
            <a:avLst/>
          </a:prstGeom>
        </p:spPr>
        <p:txBody>
          <a:bodyPr>
            <a:noAutofit/>
          </a:bodyPr>
          <a:lstStyle>
            <a:lvl1pPr>
              <a:defRPr sz="8400">
                <a:latin typeface="Gill Sans"/>
                <a:ea typeface="Gill Sans"/>
                <a:cs typeface="Gill Sans"/>
                <a:sym typeface="Gill Sans"/>
              </a:defRPr>
            </a:lvl1pPr>
          </a:lstStyle>
          <a:p>
            <a:pPr/>
            <a:r>
              <a:t>Texte du titre</a:t>
            </a:r>
          </a:p>
        </p:txBody>
      </p:sp>
      <p:sp>
        <p:nvSpPr>
          <p:cNvPr id="147" name="Shape 147"/>
          <p:cNvSpPr/>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Texte du titre</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Texte du titre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Texte du titre</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Texte du titre</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Texte du titre</a:t>
            </a:r>
          </a:p>
        </p:txBody>
      </p:sp>
      <p:sp>
        <p:nvSpPr>
          <p:cNvPr id="57" name="Shape 57"/>
          <p:cNvSpPr/>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Texte du titre</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 niveau 1</a:t>
            </a:r>
          </a:p>
          <a:p>
            <a:pPr lvl="1"/>
            <a:r>
              <a:t>Texte niveau 2</a:t>
            </a:r>
          </a:p>
          <a:p>
            <a:pPr lvl="2"/>
            <a:r>
              <a:t>Texte niveau 3</a:t>
            </a:r>
          </a:p>
          <a:p>
            <a:pPr lvl="3"/>
            <a:r>
              <a:t>Texte niveau 4</a:t>
            </a:r>
          </a:p>
          <a:p>
            <a:pPr lvl="4"/>
            <a:r>
              <a:t>Texte niveau 5</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tif"/><Relationship Id="rId4"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3.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tripadvisor.fr/Hotel_Review-g147271-d226417-Reviews-Melia_Cohiba-Havana_Ciudad_de_la_Habana_Province_Cuba.html" TargetMode="External"/><Relationship Id="rId3" Type="http://schemas.openxmlformats.org/officeDocument/2006/relationships/image" Target="../media/image2.tif"/><Relationship Id="rId4" Type="http://schemas.openxmlformats.org/officeDocument/2006/relationships/image" Target="../media/image17.tif"/><Relationship Id="rId5" Type="http://schemas.openxmlformats.org/officeDocument/2006/relationships/image" Target="../media/image18.tif"/><Relationship Id="rId6" Type="http://schemas.openxmlformats.org/officeDocument/2006/relationships/image" Target="../media/image19.tif"/><Relationship Id="rId7" Type="http://schemas.openxmlformats.org/officeDocument/2006/relationships/image" Target="../media/image3.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20.tif"/><Relationship Id="rId4" Type="http://schemas.openxmlformats.org/officeDocument/2006/relationships/image" Target="../media/image21.tif"/><Relationship Id="rId5" Type="http://schemas.openxmlformats.org/officeDocument/2006/relationships/image" Target="../media/image22.tif"/><Relationship Id="rId6" Type="http://schemas.openxmlformats.org/officeDocument/2006/relationships/image" Target="../media/image3.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tripadvisor.fr/Hotel_Review-g147271-d151444-Reviews-Iberostar_Parque_Central-Havana_Ciudad_de_la_Habana_Province_Cuba.html" TargetMode="External"/><Relationship Id="rId3" Type="http://schemas.openxmlformats.org/officeDocument/2006/relationships/image" Target="../media/image2.tif"/><Relationship Id="rId4" Type="http://schemas.openxmlformats.org/officeDocument/2006/relationships/image" Target="../media/image23.tif"/><Relationship Id="rId5" Type="http://schemas.openxmlformats.org/officeDocument/2006/relationships/image" Target="../media/image24.tif"/><Relationship Id="rId6" Type="http://schemas.openxmlformats.org/officeDocument/2006/relationships/image" Target="../media/image3.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 Id="rId6" Type="http://schemas.openxmlformats.org/officeDocument/2006/relationships/image" Target="../media/image3.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tripadvisor.fr/Hotel_Review-g147275-d262760-Reviews-Paradisus_Varadero_Resort_Spa-Varadero_Matanzas_Province_Cuba.html" TargetMode="External"/><Relationship Id="rId3" Type="http://schemas.openxmlformats.org/officeDocument/2006/relationships/image" Target="../media/image2.tif"/><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tif"/><Relationship Id="rId7" Type="http://schemas.openxmlformats.org/officeDocument/2006/relationships/image" Target="../media/image3.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1.tif"/><Relationship Id="rId4" Type="http://schemas.openxmlformats.org/officeDocument/2006/relationships/image" Target="../media/image32.tif"/><Relationship Id="rId5" Type="http://schemas.openxmlformats.org/officeDocument/2006/relationships/image" Target="../media/image33.tif"/><Relationship Id="rId6" Type="http://schemas.openxmlformats.org/officeDocument/2006/relationships/image" Target="../media/image3.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tripadvisor.fr/Hotel_Review-g147275-d535717-Reviews-Iberostar_Varadero-Varadero_Matanzas_Province_Cuba.html" TargetMode="External"/><Relationship Id="rId3" Type="http://schemas.openxmlformats.org/officeDocument/2006/relationships/image" Target="../media/image2.tif"/><Relationship Id="rId4" Type="http://schemas.openxmlformats.org/officeDocument/2006/relationships/image" Target="../media/image34.tif"/><Relationship Id="rId5" Type="http://schemas.openxmlformats.org/officeDocument/2006/relationships/image" Target="../media/image35.tif"/><Relationship Id="rId6" Type="http://schemas.openxmlformats.org/officeDocument/2006/relationships/image" Target="../media/image36.tif"/><Relationship Id="rId7" Type="http://schemas.openxmlformats.org/officeDocument/2006/relationships/image" Target="../media/image3.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tif"/><Relationship Id="rId4" Type="http://schemas.openxmlformats.org/officeDocument/2006/relationships/image" Target="../media/image3.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7.tif"/><Relationship Id="rId4" Type="http://schemas.openxmlformats.org/officeDocument/2006/relationships/image" Target="../media/image3.tif"/><Relationship Id="rId5" Type="http://schemas.openxmlformats.org/officeDocument/2006/relationships/image" Target="../media/image38.tif"/><Relationship Id="rId6" Type="http://schemas.openxmlformats.org/officeDocument/2006/relationships/image" Target="../media/image39.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40.tif"/><Relationship Id="rId4" Type="http://schemas.openxmlformats.org/officeDocument/2006/relationships/image" Target="../media/image3.tif"/><Relationship Id="rId5" Type="http://schemas.openxmlformats.org/officeDocument/2006/relationships/image" Target="../media/image41.tif"/><Relationship Id="rId6" Type="http://schemas.openxmlformats.org/officeDocument/2006/relationships/image" Target="../media/image42.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43.tif"/><Relationship Id="rId4" Type="http://schemas.openxmlformats.org/officeDocument/2006/relationships/image" Target="../media/image3.tif"/><Relationship Id="rId5" Type="http://schemas.openxmlformats.org/officeDocument/2006/relationships/image" Target="../media/image44.tif"/><Relationship Id="rId6" Type="http://schemas.openxmlformats.org/officeDocument/2006/relationships/image" Target="../media/image45.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46.tif"/><Relationship Id="rId4" Type="http://schemas.openxmlformats.org/officeDocument/2006/relationships/image" Target="../media/image47.tif"/><Relationship Id="rId5" Type="http://schemas.openxmlformats.org/officeDocument/2006/relationships/image" Target="../media/image3.tif"/><Relationship Id="rId6" Type="http://schemas.openxmlformats.org/officeDocument/2006/relationships/image" Target="../media/image48.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49.tif"/><Relationship Id="rId4" Type="http://schemas.openxmlformats.org/officeDocument/2006/relationships/image" Target="../media/image50.tif"/><Relationship Id="rId5" Type="http://schemas.openxmlformats.org/officeDocument/2006/relationships/image" Target="../media/image3.tif"/><Relationship Id="rId6" Type="http://schemas.openxmlformats.org/officeDocument/2006/relationships/image" Target="../media/image51.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52.tif"/><Relationship Id="rId4" Type="http://schemas.openxmlformats.org/officeDocument/2006/relationships/image" Target="../media/image53.tif"/><Relationship Id="rId5" Type="http://schemas.openxmlformats.org/officeDocument/2006/relationships/image" Target="../media/image54.tif"/><Relationship Id="rId6" Type="http://schemas.openxmlformats.org/officeDocument/2006/relationships/image" Target="../media/image3.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tif"/><Relationship Id="rId4" Type="http://schemas.openxmlformats.org/officeDocument/2006/relationships/image" Target="../media/image3.jpeg"/><Relationship Id="rId5" Type="http://schemas.openxmlformats.org/officeDocument/2006/relationships/image" Target="../media/image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3.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2.tif"/><Relationship Id="rId4" Type="http://schemas.openxmlformats.org/officeDocument/2006/relationships/image" Target="../media/image8.tif"/><Relationship Id="rId5" Type="http://schemas.openxmlformats.org/officeDocument/2006/relationships/image" Target="../media/image2.jpeg"/><Relationship Id="rId6" Type="http://schemas.openxmlformats.org/officeDocument/2006/relationships/image" Target="../media/image3.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2.png"/><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11.tif"/><Relationship Id="rId7" Type="http://schemas.openxmlformats.org/officeDocument/2006/relationships/image" Target="../media/image12.tif"/><Relationship Id="rId8" Type="http://schemas.openxmlformats.org/officeDocument/2006/relationships/image" Target="../media/image13.tif"/><Relationship Id="rId9" Type="http://schemas.openxmlformats.org/officeDocument/2006/relationships/image" Target="../media/image3.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6" name="pasted-image.tiff"/>
          <p:cNvPicPr>
            <a:picLocks noChangeAspect="0"/>
          </p:cNvPicPr>
          <p:nvPr>
            <p:ph type="pic" idx="13"/>
          </p:nvPr>
        </p:nvPicPr>
        <p:blipFill>
          <a:blip r:embed="rId2">
            <a:extLst/>
          </a:blip>
          <a:srcRect l="0" t="3905" r="0" b="3905"/>
          <a:stretch>
            <a:fillRect/>
          </a:stretch>
        </p:blipFill>
        <p:spPr>
          <a:xfrm>
            <a:off x="-1" y="1452363"/>
            <a:ext cx="13004703" cy="7305081"/>
          </a:xfrm>
          <a:prstGeom prst="rect">
            <a:avLst/>
          </a:prstGeom>
        </p:spPr>
      </p:pic>
      <p:sp>
        <p:nvSpPr>
          <p:cNvPr id="157" name="Shape 157"/>
          <p:cNvSpPr/>
          <p:nvPr/>
        </p:nvSpPr>
        <p:spPr>
          <a:xfrm>
            <a:off x="6479193" y="566532"/>
            <a:ext cx="6400801"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solidFill>
                  <a:srgbClr val="000308"/>
                </a:solidFill>
                <a:latin typeface="Helvetica"/>
                <a:ea typeface="Helvetica"/>
                <a:cs typeface="Helvetica"/>
                <a:sym typeface="Helvetica"/>
              </a:defRPr>
            </a:pPr>
            <a:r>
              <a:t>NOKIAN- CUBA</a:t>
            </a:r>
          </a:p>
          <a:p>
            <a:pPr>
              <a:defRPr sz="1700">
                <a:solidFill>
                  <a:srgbClr val="000308"/>
                </a:solidFill>
                <a:latin typeface="Helvetica"/>
                <a:ea typeface="Helvetica"/>
                <a:cs typeface="Helvetica"/>
                <a:sym typeface="Helvetica"/>
              </a:defRPr>
            </a:pPr>
            <a:r>
              <a:t>DU 17 AU 21 MAI 2017 - 20 personnes</a:t>
            </a:r>
          </a:p>
        </p:txBody>
      </p:sp>
      <p:pic>
        <p:nvPicPr>
          <p:cNvPr id="158" name="pasted-image.tif"/>
          <p:cNvPicPr>
            <a:picLocks noChangeAspect="1"/>
          </p:cNvPicPr>
          <p:nvPr/>
        </p:nvPicPr>
        <p:blipFill>
          <a:blip r:embed="rId3">
            <a:extLst/>
          </a:blip>
          <a:stretch>
            <a:fillRect/>
          </a:stretch>
        </p:blipFill>
        <p:spPr>
          <a:xfrm>
            <a:off x="8788400" y="8647792"/>
            <a:ext cx="4221963" cy="1056385"/>
          </a:xfrm>
          <a:prstGeom prst="rect">
            <a:avLst/>
          </a:prstGeom>
          <a:ln w="12700">
            <a:miter lim="400000"/>
          </a:ln>
        </p:spPr>
      </p:pic>
      <p:pic>
        <p:nvPicPr>
          <p:cNvPr id="159" name="pasted-image.tiff"/>
          <p:cNvPicPr>
            <a:picLocks noChangeAspect="1"/>
          </p:cNvPicPr>
          <p:nvPr/>
        </p:nvPicPr>
        <p:blipFill>
          <a:blip r:embed="rId4">
            <a:extLst/>
          </a:blip>
          <a:stretch>
            <a:fillRect/>
          </a:stretch>
        </p:blipFill>
        <p:spPr>
          <a:xfrm>
            <a:off x="174654" y="160132"/>
            <a:ext cx="3152741" cy="105633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34" name="Shape 234"/>
          <p:cNvSpPr/>
          <p:nvPr/>
        </p:nvSpPr>
        <p:spPr>
          <a:xfrm>
            <a:off x="-27350" y="1338516"/>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Programme</a:t>
            </a:r>
          </a:p>
        </p:txBody>
      </p:sp>
      <p:pic>
        <p:nvPicPr>
          <p:cNvPr id="235" name="pasted-image.tiff"/>
          <p:cNvPicPr>
            <a:picLocks noChangeAspect="1"/>
          </p:cNvPicPr>
          <p:nvPr/>
        </p:nvPicPr>
        <p:blipFill>
          <a:blip r:embed="rId3">
            <a:extLst/>
          </a:blip>
          <a:stretch>
            <a:fillRect/>
          </a:stretch>
        </p:blipFill>
        <p:spPr>
          <a:xfrm>
            <a:off x="9547254" y="350410"/>
            <a:ext cx="3152741" cy="1056332"/>
          </a:xfrm>
          <a:prstGeom prst="rect">
            <a:avLst/>
          </a:prstGeom>
          <a:ln w="12700">
            <a:miter lim="400000"/>
          </a:ln>
        </p:spPr>
      </p:pic>
      <p:graphicFrame>
        <p:nvGraphicFramePr>
          <p:cNvPr id="236" name="Table 236"/>
          <p:cNvGraphicFramePr/>
          <p:nvPr/>
        </p:nvGraphicFramePr>
        <p:xfrm>
          <a:off x="525047" y="3080003"/>
          <a:ext cx="11954706" cy="3871263"/>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852455"/>
                <a:gridCol w="9102250"/>
              </a:tblGrid>
              <a:tr h="434398">
                <a:tc>
                  <a:txBody>
                    <a:bodyPr/>
                    <a:lstStyle/>
                    <a:p>
                      <a:pPr defTabSz="914400">
                        <a:defRPr b="0">
                          <a:solidFill>
                            <a:srgbClr val="000000"/>
                          </a:solidFill>
                        </a:defRPr>
                      </a:pPr>
                      <a:r>
                        <a:rPr b="1" sz="1300">
                          <a:solidFill>
                            <a:srgbClr val="FFFFFF"/>
                          </a:solidFill>
                          <a:sym typeface="Helvetica"/>
                        </a:rPr>
                        <a:t>JOUR 5</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b="0">
                          <a:solidFill>
                            <a:srgbClr val="000000"/>
                          </a:solidFill>
                        </a:defRPr>
                      </a:pPr>
                      <a:r>
                        <a:rPr b="1" sz="2000">
                          <a:solidFill>
                            <a:srgbClr val="FFFFFF"/>
                          </a:solidFill>
                          <a:sym typeface="Helvetica"/>
                        </a:rPr>
                        <a:t>21 Mai 2017</a:t>
                      </a:r>
                    </a:p>
                  </a:txBody>
                  <a:tcPr marL="50800" marR="50800" marT="50800" marB="50800" anchor="ctr" anchorCtr="0" horzOverflow="overflow">
                    <a:lnL w="0">
                      <a:miter lim="400000"/>
                    </a:lnL>
                    <a:lnR w="0">
                      <a:miter lim="400000"/>
                    </a:lnR>
                    <a:lnT w="0">
                      <a:miter lim="400000"/>
                    </a:lnT>
                    <a:lnB w="0">
                      <a:miter lim="400000"/>
                    </a:lnB>
                  </a:tcPr>
                </a:tc>
              </a:tr>
              <a:tr h="426857">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Petit déjeuner à l’hôtel </a:t>
                      </a:r>
                    </a:p>
                  </a:txBody>
                  <a:tcPr marL="50800" marR="50800" marT="50800" marB="50800" anchor="ctr" anchorCtr="0" horzOverflow="overflow">
                    <a:lnL w="0">
                      <a:miter lim="400000"/>
                    </a:lnL>
                    <a:lnR w="0">
                      <a:miter lim="400000"/>
                    </a:lnR>
                    <a:lnT w="0">
                      <a:miter lim="400000"/>
                    </a:lnT>
                    <a:lnB w="0">
                      <a:miter lim="400000"/>
                    </a:lnB>
                  </a:tcPr>
                </a:tc>
              </a:tr>
              <a:tr h="512003">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Matinée libre</a:t>
                      </a:r>
                    </a:p>
                  </a:txBody>
                  <a:tcPr marL="50800" marR="50800" marT="50800" marB="50800" anchor="ctr" anchorCtr="0" horzOverflow="overflow">
                    <a:lnL w="0">
                      <a:miter lim="400000"/>
                    </a:lnL>
                    <a:lnR w="0">
                      <a:miter lim="400000"/>
                    </a:lnR>
                    <a:lnT w="0">
                      <a:miter lim="400000"/>
                    </a:lnT>
                    <a:lnB w="0">
                      <a:miter lim="400000"/>
                    </a:lnB>
                  </a:tcPr>
                </a:tc>
              </a:tr>
              <a:tr h="512003">
                <a:tc>
                  <a:txBody>
                    <a:bodyPr/>
                    <a:lstStyle/>
                    <a:p>
                      <a:pPr defTabSz="914400">
                        <a:defRPr b="0">
                          <a:solidFill>
                            <a:srgbClr val="000000"/>
                          </a:solidFill>
                        </a:defRPr>
                      </a:pPr>
                      <a:r>
                        <a:rPr b="1" sz="1300">
                          <a:solidFill>
                            <a:srgbClr val="FFFFFF"/>
                          </a:solidFill>
                          <a:sym typeface="Helvetica"/>
                        </a:rPr>
                        <a:t>12h00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Check out</a:t>
                      </a:r>
                    </a:p>
                  </a:txBody>
                  <a:tcPr marL="50800" marR="50800" marT="50800" marB="50800" anchor="ctr" anchorCtr="0" horzOverflow="overflow">
                    <a:lnL w="0">
                      <a:miter lim="400000"/>
                    </a:lnL>
                    <a:lnR w="0">
                      <a:miter lim="400000"/>
                    </a:lnR>
                    <a:lnT w="0">
                      <a:miter lim="400000"/>
                    </a:lnT>
                    <a:lnB w="0">
                      <a:miter lim="400000"/>
                    </a:lnB>
                  </a:tcPr>
                </a:tc>
              </a:tr>
              <a:tr h="439446">
                <a:tc>
                  <a:txBody>
                    <a:bodyPr/>
                    <a:lstStyle/>
                    <a:p>
                      <a:pPr defTabSz="914400">
                        <a:defRPr b="0">
                          <a:solidFill>
                            <a:srgbClr val="000000"/>
                          </a:solidFill>
                        </a:defRPr>
                      </a:pPr>
                      <a:r>
                        <a:rPr b="1" sz="1300">
                          <a:solidFill>
                            <a:srgbClr val="FFFFFF"/>
                          </a:solidFill>
                          <a:sym typeface="Helvetica"/>
                        </a:rPr>
                        <a:t>13h00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Déjeuner au Buffet</a:t>
                      </a:r>
                    </a:p>
                  </a:txBody>
                  <a:tcPr marL="50800" marR="50800" marT="50800" marB="50800" anchor="ctr" anchorCtr="0" horzOverflow="overflow">
                    <a:lnL w="0">
                      <a:miter lim="400000"/>
                    </a:lnL>
                    <a:lnR w="0">
                      <a:miter lim="400000"/>
                    </a:lnR>
                    <a:lnT w="0">
                      <a:miter lim="400000"/>
                    </a:lnT>
                    <a:lnB w="0">
                      <a:miter lim="400000"/>
                    </a:lnB>
                  </a:tcPr>
                </a:tc>
              </a:tr>
              <a:tr h="47338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Après midi libre </a:t>
                      </a:r>
                    </a:p>
                  </a:txBody>
                  <a:tcPr marL="50800" marR="50800" marT="50800" marB="50800" anchor="ctr" anchorCtr="0" horzOverflow="overflow">
                    <a:lnL w="0">
                      <a:miter lim="400000"/>
                    </a:lnL>
                    <a:lnR w="0">
                      <a:miter lim="400000"/>
                    </a:lnR>
                    <a:lnT w="0">
                      <a:miter lim="400000"/>
                    </a:lnT>
                    <a:lnB w="0">
                      <a:miter lim="400000"/>
                    </a:lnB>
                  </a:tcPr>
                </a:tc>
              </a:tr>
              <a:tr h="450683">
                <a:tc>
                  <a:txBody>
                    <a:bodyPr/>
                    <a:lstStyle/>
                    <a:p>
                      <a:pPr defTabSz="914400">
                        <a:defRPr b="0">
                          <a:solidFill>
                            <a:srgbClr val="000000"/>
                          </a:solidFill>
                        </a:defRPr>
                      </a:pPr>
                      <a:r>
                        <a:rPr b="1" sz="1300">
                          <a:solidFill>
                            <a:srgbClr val="FFFFFF"/>
                          </a:solidFill>
                          <a:sym typeface="Helvetica"/>
                        </a:rPr>
                        <a:t>17h30</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Transfert en autocar à l’aéroport </a:t>
                      </a:r>
                    </a:p>
                  </a:txBody>
                  <a:tcPr marL="50800" marR="50800" marT="50800" marB="50800" anchor="ctr" anchorCtr="0" horzOverflow="overflow">
                    <a:lnL w="0">
                      <a:miter lim="400000"/>
                    </a:lnL>
                    <a:lnR w="0">
                      <a:miter lim="400000"/>
                    </a:lnR>
                    <a:lnT w="0">
                      <a:miter lim="400000"/>
                    </a:lnT>
                    <a:lnB w="0">
                      <a:miter lim="400000"/>
                    </a:lnB>
                  </a:tcPr>
                </a:tc>
              </a:tr>
              <a:tr h="530249">
                <a:tc>
                  <a:txBody>
                    <a:bodyPr/>
                    <a:lstStyle/>
                    <a:p>
                      <a:pPr defTabSz="914400">
                        <a:defRPr b="0">
                          <a:solidFill>
                            <a:srgbClr val="000000"/>
                          </a:solidFill>
                        </a:defRPr>
                      </a:pPr>
                      <a:r>
                        <a:rPr b="1" sz="1300">
                          <a:solidFill>
                            <a:srgbClr val="FFFFFF"/>
                          </a:solidFill>
                          <a:sym typeface="Helvetica"/>
                        </a:rPr>
                        <a:t>19h30</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Arrivée à l’aéroport , formalités d’enregistrement des bagages et de douanes</a:t>
                      </a:r>
                    </a:p>
                  </a:txBody>
                  <a:tcPr marL="50800" marR="50800" marT="50800" marB="50800" anchor="ctr" anchorCtr="0" horzOverflow="overflow">
                    <a:lnL w="0">
                      <a:miter lim="400000"/>
                    </a:lnL>
                    <a:lnR w="0">
                      <a:miter lim="400000"/>
                    </a:lnR>
                    <a:lnT w="0">
                      <a:miter lim="400000"/>
                    </a:lnT>
                    <a:lnB w="0">
                      <a:miter lim="400000"/>
                    </a:lnB>
                  </a:tcPr>
                </a:tc>
              </a:tr>
              <a:tr h="509667">
                <a:tc>
                  <a:txBody>
                    <a:bodyPr/>
                    <a:lstStyle/>
                    <a:p>
                      <a:pPr defTabSz="914400">
                        <a:defRPr b="0">
                          <a:solidFill>
                            <a:srgbClr val="000000"/>
                          </a:solidFill>
                        </a:defRPr>
                      </a:pPr>
                      <a:r>
                        <a:rPr b="1" sz="1300">
                          <a:solidFill>
                            <a:srgbClr val="FFFFFF"/>
                          </a:solidFill>
                          <a:sym typeface="Helvetica"/>
                        </a:rPr>
                        <a:t>22h55 </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Décollage du vol AIR FRANCE AF 943 pour Paris</a:t>
                      </a:r>
                    </a:p>
                  </a:txBody>
                  <a:tcPr marL="50800" marR="50800" marT="50800" marB="50800" anchor="ctr" anchorCtr="0" horzOverflow="overflow">
                    <a:lnL w="0">
                      <a:miter lim="400000"/>
                    </a:lnL>
                    <a:lnR w="0">
                      <a:miter lim="400000"/>
                    </a:lnR>
                    <a:lnT w="0">
                      <a:miter lim="400000"/>
                    </a:lnT>
                    <a:lnB w="0">
                      <a:miter lim="400000"/>
                    </a:lnB>
                  </a:tcPr>
                </a:tc>
              </a:tr>
              <a:tr h="509667">
                <a:tc>
                  <a:txBody>
                    <a:bodyPr/>
                    <a:lstStyle/>
                    <a:p>
                      <a:pPr defTabSz="914400">
                        <a:defRPr b="0">
                          <a:solidFill>
                            <a:srgbClr val="000000"/>
                          </a:solidFill>
                        </a:defRPr>
                      </a:pPr>
                      <a:r>
                        <a:rPr b="1" sz="1300">
                          <a:solidFill>
                            <a:srgbClr val="FFFFFF"/>
                          </a:solidFill>
                          <a:sym typeface="Helvetica"/>
                        </a:rPr>
                        <a:t>14h00 (J+1) </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Arrivée à Paris </a:t>
                      </a:r>
                    </a:p>
                  </a:txBody>
                  <a:tcPr marL="50800" marR="50800" marT="50800" marB="50800" anchor="ctr" anchorCtr="0" horzOverflow="overflow">
                    <a:lnL w="0">
                      <a:miter lim="400000"/>
                    </a:lnL>
                    <a:lnR w="0">
                      <a:miter lim="400000"/>
                    </a:lnR>
                    <a:lnT w="0">
                      <a:miter lim="400000"/>
                    </a:lnT>
                    <a:lnB w="0">
                      <a:miter lim="400000"/>
                    </a:lnB>
                  </a:tcPr>
                </a:tc>
              </a:tr>
            </a:tbl>
          </a:graphicData>
        </a:graphic>
      </p:graphicFrame>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Capture d’écran 2016-11-16 à 10.26.51.png"/>
          <p:cNvPicPr>
            <a:picLocks noChangeAspect="0"/>
          </p:cNvPicPr>
          <p:nvPr>
            <p:ph type="pic" idx="13"/>
          </p:nvPr>
        </p:nvPicPr>
        <p:blipFill>
          <a:blip r:embed="rId2">
            <a:extLst/>
          </a:blip>
          <a:srcRect l="3993" t="0" r="3993" b="0"/>
          <a:stretch>
            <a:fillRect/>
          </a:stretch>
        </p:blipFill>
        <p:spPr>
          <a:xfrm>
            <a:off x="1942901" y="2915866"/>
            <a:ext cx="9390660" cy="4227461"/>
          </a:xfrm>
          <a:prstGeom prst="rect">
            <a:avLst/>
          </a:prstGeom>
          <a:ln w="25400">
            <a:solidFill>
              <a:srgbClr val="000000"/>
            </a:solidFill>
          </a:ln>
        </p:spPr>
      </p:pic>
      <p:pic>
        <p:nvPicPr>
          <p:cNvPr id="239" name="pasted-image.tif"/>
          <p:cNvPicPr>
            <a:picLocks noChangeAspect="1"/>
          </p:cNvPicPr>
          <p:nvPr/>
        </p:nvPicPr>
        <p:blipFill>
          <a:blip r:embed="rId3">
            <a:extLst/>
          </a:blip>
          <a:stretch>
            <a:fillRect/>
          </a:stretch>
        </p:blipFill>
        <p:spPr>
          <a:xfrm>
            <a:off x="-88900" y="138792"/>
            <a:ext cx="4221963" cy="1056385"/>
          </a:xfrm>
          <a:prstGeom prst="rect">
            <a:avLst/>
          </a:prstGeom>
          <a:ln w="12700">
            <a:miter lim="400000"/>
          </a:ln>
        </p:spPr>
      </p:pic>
      <p:pic>
        <p:nvPicPr>
          <p:cNvPr id="240" name="pasted-image.tiff"/>
          <p:cNvPicPr>
            <a:picLocks noChangeAspect="1"/>
          </p:cNvPicPr>
          <p:nvPr/>
        </p:nvPicPr>
        <p:blipFill>
          <a:blip r:embed="rId4">
            <a:extLst/>
          </a:blip>
          <a:stretch>
            <a:fillRect/>
          </a:stretch>
        </p:blipFill>
        <p:spPr>
          <a:xfrm>
            <a:off x="9839354" y="274432"/>
            <a:ext cx="3152741" cy="1056332"/>
          </a:xfrm>
          <a:prstGeom prst="rect">
            <a:avLst/>
          </a:prstGeom>
          <a:ln w="12700">
            <a:miter lim="400000"/>
          </a:ln>
        </p:spPr>
      </p:pic>
      <p:sp>
        <p:nvSpPr>
          <p:cNvPr id="241" name="Shape 241"/>
          <p:cNvSpPr/>
          <p:nvPr/>
        </p:nvSpPr>
        <p:spPr>
          <a:xfrm>
            <a:off x="0" y="1579816"/>
            <a:ext cx="1300480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PLAN</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nvSpPr>
        <p:spPr>
          <a:xfrm>
            <a:off x="1882818" y="2972055"/>
            <a:ext cx="8921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Hôtel</a:t>
            </a:r>
          </a:p>
        </p:txBody>
      </p:sp>
      <p:sp>
        <p:nvSpPr>
          <p:cNvPr id="244" name="Shape 244"/>
          <p:cNvSpPr/>
          <p:nvPr/>
        </p:nvSpPr>
        <p:spPr>
          <a:xfrm>
            <a:off x="4999311" y="2972055"/>
            <a:ext cx="292607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Restaurant</a:t>
            </a:r>
          </a:p>
        </p:txBody>
      </p:sp>
      <p:sp>
        <p:nvSpPr>
          <p:cNvPr id="245" name="Shape 245"/>
          <p:cNvSpPr/>
          <p:nvPr/>
        </p:nvSpPr>
        <p:spPr>
          <a:xfrm>
            <a:off x="9937547" y="2972055"/>
            <a:ext cx="142589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Chambre</a:t>
            </a:r>
          </a:p>
        </p:txBody>
      </p:sp>
      <p:sp>
        <p:nvSpPr>
          <p:cNvPr id="246" name="Shape 246"/>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7"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48" name="Shape 248"/>
          <p:cNvSpPr/>
          <p:nvPr/>
        </p:nvSpPr>
        <p:spPr>
          <a:xfrm>
            <a:off x="-1" y="2257109"/>
            <a:ext cx="129921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Mélia Cohiba La Havane 5*</a:t>
            </a:r>
          </a:p>
        </p:txBody>
      </p:sp>
      <p:pic>
        <p:nvPicPr>
          <p:cNvPr id="249" name="pasted-image.tiff"/>
          <p:cNvPicPr>
            <a:picLocks noChangeAspect="1"/>
          </p:cNvPicPr>
          <p:nvPr/>
        </p:nvPicPr>
        <p:blipFill>
          <a:blip r:embed="rId3">
            <a:extLst/>
          </a:blip>
          <a:srcRect l="0" t="27963" r="0" b="11124"/>
          <a:stretch>
            <a:fillRect/>
          </a:stretch>
        </p:blipFill>
        <p:spPr>
          <a:xfrm>
            <a:off x="412450" y="3611515"/>
            <a:ext cx="3832944" cy="3497406"/>
          </a:xfrm>
          <a:prstGeom prst="rect">
            <a:avLst/>
          </a:prstGeom>
          <a:ln w="12700">
            <a:miter lim="400000"/>
          </a:ln>
        </p:spPr>
      </p:pic>
      <p:pic>
        <p:nvPicPr>
          <p:cNvPr id="250" name="pasted-image.tiff"/>
          <p:cNvPicPr>
            <a:picLocks noChangeAspect="1"/>
          </p:cNvPicPr>
          <p:nvPr/>
        </p:nvPicPr>
        <p:blipFill>
          <a:blip r:embed="rId4">
            <a:extLst/>
          </a:blip>
          <a:srcRect l="12220" t="0" r="12220" b="0"/>
          <a:stretch>
            <a:fillRect/>
          </a:stretch>
        </p:blipFill>
        <p:spPr>
          <a:xfrm>
            <a:off x="4531950" y="3600799"/>
            <a:ext cx="3860801" cy="3518805"/>
          </a:xfrm>
          <a:prstGeom prst="rect">
            <a:avLst/>
          </a:prstGeom>
          <a:ln w="12700">
            <a:miter lim="400000"/>
          </a:ln>
        </p:spPr>
      </p:pic>
      <p:pic>
        <p:nvPicPr>
          <p:cNvPr id="251" name="pasted-image.tiff"/>
          <p:cNvPicPr>
            <a:picLocks noChangeAspect="1"/>
          </p:cNvPicPr>
          <p:nvPr/>
        </p:nvPicPr>
        <p:blipFill>
          <a:blip r:embed="rId5">
            <a:extLst/>
          </a:blip>
          <a:srcRect l="12653" t="0" r="12653" b="0"/>
          <a:stretch>
            <a:fillRect/>
          </a:stretch>
        </p:blipFill>
        <p:spPr>
          <a:xfrm>
            <a:off x="8753827" y="3611515"/>
            <a:ext cx="3793332" cy="3497452"/>
          </a:xfrm>
          <a:prstGeom prst="rect">
            <a:avLst/>
          </a:prstGeom>
          <a:ln w="12700">
            <a:miter lim="400000"/>
          </a:ln>
        </p:spPr>
      </p:pic>
      <p:pic>
        <p:nvPicPr>
          <p:cNvPr id="252"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nvSpPr>
        <p:spPr>
          <a:xfrm>
            <a:off x="6263257" y="2945923"/>
            <a:ext cx="5843639"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sz="1300"/>
            </a:pPr>
            <a:r>
              <a:t>Meliá Cohiba vous offre des vues spectaculaires sur la mer et la ville. Un hôtel exceptionnel pour les séjours d'affaires et d'agrément qui se distingue par sa localisation, son service exclusif The Level et sa salle des festivités. </a:t>
            </a:r>
          </a:p>
          <a:p>
            <a:pPr algn="l">
              <a:defRPr sz="1300"/>
            </a:pPr>
          </a:p>
          <a:p>
            <a:pPr algn="l">
              <a:defRPr sz="1300"/>
            </a:pPr>
            <a:r>
              <a:t>Les 285 chambres Classic de l’hôtel bénéficient de belles vues sur la mer et la ville et sont équipées de toutes les commodités. Elles sont spécialement pensées pour profiter agréablement du séjour et sont équipées à cet effet. </a:t>
            </a:r>
          </a:p>
          <a:p>
            <a:pPr algn="l">
              <a:defRPr sz="1300"/>
            </a:pPr>
          </a:p>
          <a:p>
            <a:pPr algn="l">
              <a:defRPr sz="1300"/>
            </a:pPr>
            <a:r>
              <a:t>l’hôtel vous propose 7 restaurants spécialisés : 1 buffet, 1 méditerranéen, 1 italien, 1 grill, 1 gastronomique, 1 snack-bar et 1 salle de festivités. Sans oublier ses 4 bars où déguster des boissons nationales, internationales et de marques Premium, des cocktails, des liqueurs, des cafés ou encore fumer des havanes dans certains bars.</a:t>
            </a:r>
          </a:p>
          <a:p>
            <a:pPr algn="l">
              <a:defRPr sz="1300"/>
            </a:pPr>
          </a:p>
          <a:p>
            <a:pPr algn="l">
              <a:defRPr sz="1300"/>
            </a:pPr>
            <a:r>
              <a:t>Lien TripAdvisor :</a:t>
            </a:r>
            <a:r>
              <a:rPr u="sng">
                <a:hlinkClick r:id="rId2" invalidUrl="" action="" tgtFrame="" tooltip="" history="1" highlightClick="0" endSnd="0"/>
              </a:rPr>
              <a:t>https://www.tripadvisor.fr/Hotel_Review-g147271-d226417-Reviews-Melia_Cohiba-Havana_Ciudad_de_la_Habana_Province_Cuba.html</a:t>
            </a:r>
          </a:p>
        </p:txBody>
      </p:sp>
      <p:sp>
        <p:nvSpPr>
          <p:cNvPr id="255" name="Shape 255"/>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6"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pic>
        <p:nvPicPr>
          <p:cNvPr id="257" name="pasted-image.tiff"/>
          <p:cNvPicPr>
            <a:picLocks noChangeAspect="1"/>
          </p:cNvPicPr>
          <p:nvPr/>
        </p:nvPicPr>
        <p:blipFill>
          <a:blip r:embed="rId4">
            <a:extLst/>
          </a:blip>
          <a:srcRect l="0" t="15094" r="0" b="15094"/>
          <a:stretch>
            <a:fillRect/>
          </a:stretch>
        </p:blipFill>
        <p:spPr>
          <a:xfrm>
            <a:off x="537786" y="3151341"/>
            <a:ext cx="5278953" cy="2537950"/>
          </a:xfrm>
          <a:prstGeom prst="rect">
            <a:avLst/>
          </a:prstGeom>
          <a:ln w="12700">
            <a:miter lim="400000"/>
          </a:ln>
          <a:effectLst>
            <a:outerShdw sx="100000" sy="100000" kx="0" ky="0" algn="b" rotWithShape="0" blurRad="63500" dist="25400" dir="5400000">
              <a:srgbClr val="000000">
                <a:alpha val="50000"/>
              </a:srgbClr>
            </a:outerShdw>
          </a:effectLst>
        </p:spPr>
      </p:pic>
      <p:pic>
        <p:nvPicPr>
          <p:cNvPr id="258" name="pasted-image.tiff"/>
          <p:cNvPicPr>
            <a:picLocks noChangeAspect="1"/>
          </p:cNvPicPr>
          <p:nvPr/>
        </p:nvPicPr>
        <p:blipFill>
          <a:blip r:embed="rId5">
            <a:extLst/>
          </a:blip>
          <a:srcRect l="0" t="10687" r="0" b="10687"/>
          <a:stretch>
            <a:fillRect/>
          </a:stretch>
        </p:blipFill>
        <p:spPr>
          <a:xfrm>
            <a:off x="413167" y="6556920"/>
            <a:ext cx="5278995" cy="2625820"/>
          </a:xfrm>
          <a:prstGeom prst="rect">
            <a:avLst/>
          </a:prstGeom>
          <a:ln w="12700">
            <a:miter lim="400000"/>
          </a:ln>
          <a:effectLst>
            <a:outerShdw sx="100000" sy="100000" kx="0" ky="0" algn="b" rotWithShape="0" blurRad="63500" dist="25400" dir="5400000">
              <a:srgbClr val="000000">
                <a:alpha val="50000"/>
              </a:srgbClr>
            </a:outerShdw>
          </a:effectLst>
        </p:spPr>
      </p:pic>
      <p:sp>
        <p:nvSpPr>
          <p:cNvPr id="259" name="Shape 259"/>
          <p:cNvSpPr/>
          <p:nvPr/>
        </p:nvSpPr>
        <p:spPr>
          <a:xfrm>
            <a:off x="-120650" y="2302826"/>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Descriptif</a:t>
            </a:r>
          </a:p>
        </p:txBody>
      </p:sp>
      <p:pic>
        <p:nvPicPr>
          <p:cNvPr id="260" name="pasted-image.tiff"/>
          <p:cNvPicPr>
            <a:picLocks noChangeAspect="1"/>
          </p:cNvPicPr>
          <p:nvPr/>
        </p:nvPicPr>
        <p:blipFill>
          <a:blip r:embed="rId6">
            <a:extLst/>
          </a:blip>
          <a:srcRect l="1059" t="0" r="1059" b="0"/>
          <a:stretch>
            <a:fillRect/>
          </a:stretch>
        </p:blipFill>
        <p:spPr>
          <a:xfrm>
            <a:off x="6565899" y="6556919"/>
            <a:ext cx="5238186" cy="2625629"/>
          </a:xfrm>
          <a:prstGeom prst="rect">
            <a:avLst/>
          </a:prstGeom>
          <a:ln w="12700">
            <a:miter lim="400000"/>
          </a:ln>
          <a:effectLst>
            <a:outerShdw sx="100000" sy="100000" kx="0" ky="0" algn="b" rotWithShape="0" blurRad="63500" dist="25400" dir="5400000">
              <a:srgbClr val="000000">
                <a:alpha val="50000"/>
              </a:srgbClr>
            </a:outerShdw>
          </a:effectLst>
        </p:spPr>
      </p:pic>
      <p:pic>
        <p:nvPicPr>
          <p:cNvPr id="261" name="pasted-image.tiff"/>
          <p:cNvPicPr>
            <a:picLocks noChangeAspect="1"/>
          </p:cNvPicPr>
          <p:nvPr/>
        </p:nvPicPr>
        <p:blipFill>
          <a:blip r:embed="rId7">
            <a:extLst/>
          </a:blip>
          <a:stretch>
            <a:fillRect/>
          </a:stretch>
        </p:blipFill>
        <p:spPr>
          <a:xfrm>
            <a:off x="9547254" y="350410"/>
            <a:ext cx="3152741" cy="1056332"/>
          </a:xfrm>
          <a:prstGeom prst="rect">
            <a:avLst/>
          </a:prstGeom>
          <a:ln w="12700">
            <a:miter lim="400000"/>
          </a:ln>
        </p:spPr>
      </p:pic>
      <p:sp>
        <p:nvSpPr>
          <p:cNvPr id="262" name="Shape 262"/>
          <p:cNvSpPr/>
          <p:nvPr/>
        </p:nvSpPr>
        <p:spPr>
          <a:xfrm>
            <a:off x="6350" y="1495109"/>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Mélia Cohiba La Havane 5*</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nvSpPr>
        <p:spPr>
          <a:xfrm>
            <a:off x="1882818" y="2972055"/>
            <a:ext cx="8921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Hôtel</a:t>
            </a:r>
          </a:p>
        </p:txBody>
      </p:sp>
      <p:sp>
        <p:nvSpPr>
          <p:cNvPr id="265" name="Shape 265"/>
          <p:cNvSpPr/>
          <p:nvPr/>
        </p:nvSpPr>
        <p:spPr>
          <a:xfrm>
            <a:off x="4999311" y="2972055"/>
            <a:ext cx="292607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Restaurant</a:t>
            </a:r>
          </a:p>
        </p:txBody>
      </p:sp>
      <p:sp>
        <p:nvSpPr>
          <p:cNvPr id="266" name="Shape 266"/>
          <p:cNvSpPr/>
          <p:nvPr/>
        </p:nvSpPr>
        <p:spPr>
          <a:xfrm>
            <a:off x="9937547" y="2972055"/>
            <a:ext cx="142589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Chambre</a:t>
            </a:r>
          </a:p>
        </p:txBody>
      </p:sp>
      <p:sp>
        <p:nvSpPr>
          <p:cNvPr id="267" name="Shape 267"/>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69" name="Shape 269"/>
          <p:cNvSpPr/>
          <p:nvPr/>
        </p:nvSpPr>
        <p:spPr>
          <a:xfrm>
            <a:off x="6350" y="1783049"/>
            <a:ext cx="129921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Helvetica"/>
                <a:ea typeface="Helvetica"/>
                <a:cs typeface="Helvetica"/>
                <a:sym typeface="Helvetica"/>
              </a:defRPr>
            </a:pPr>
            <a:r>
              <a:t>Hôtel Iberostar Parque Central La Havane  5*</a:t>
            </a:r>
          </a:p>
          <a:p>
            <a:pPr>
              <a:defRPr sz="1700">
                <a:latin typeface="Helvetica"/>
                <a:ea typeface="Helvetica"/>
                <a:cs typeface="Helvetica"/>
                <a:sym typeface="Helvetica"/>
              </a:defRPr>
            </a:pPr>
            <a:r>
              <a:t>(Certificat d’Excellence)</a:t>
            </a:r>
          </a:p>
        </p:txBody>
      </p:sp>
      <p:pic>
        <p:nvPicPr>
          <p:cNvPr id="270" name="pasted-image.tiff"/>
          <p:cNvPicPr>
            <a:picLocks noChangeAspect="1"/>
          </p:cNvPicPr>
          <p:nvPr/>
        </p:nvPicPr>
        <p:blipFill>
          <a:blip r:embed="rId3">
            <a:extLst/>
          </a:blip>
          <a:srcRect l="19157" t="0" r="19157" b="0"/>
          <a:stretch>
            <a:fillRect/>
          </a:stretch>
        </p:blipFill>
        <p:spPr>
          <a:xfrm>
            <a:off x="412450" y="3611515"/>
            <a:ext cx="3832944" cy="3497406"/>
          </a:xfrm>
          <a:prstGeom prst="rect">
            <a:avLst/>
          </a:prstGeom>
          <a:ln w="12700">
            <a:miter lim="400000"/>
          </a:ln>
        </p:spPr>
      </p:pic>
      <p:pic>
        <p:nvPicPr>
          <p:cNvPr id="271" name="pasted-image.tiff"/>
          <p:cNvPicPr>
            <a:picLocks noChangeAspect="1"/>
          </p:cNvPicPr>
          <p:nvPr/>
        </p:nvPicPr>
        <p:blipFill>
          <a:blip r:embed="rId4">
            <a:extLst/>
          </a:blip>
          <a:srcRect l="14552" t="0" r="14552" b="0"/>
          <a:stretch>
            <a:fillRect/>
          </a:stretch>
        </p:blipFill>
        <p:spPr>
          <a:xfrm>
            <a:off x="4611851" y="3618905"/>
            <a:ext cx="3780901" cy="3482593"/>
          </a:xfrm>
          <a:prstGeom prst="rect">
            <a:avLst/>
          </a:prstGeom>
          <a:ln w="12700">
            <a:miter lim="400000"/>
          </a:ln>
        </p:spPr>
      </p:pic>
      <p:pic>
        <p:nvPicPr>
          <p:cNvPr id="272" name="pasted-image.tiff"/>
          <p:cNvPicPr>
            <a:picLocks noChangeAspect="1"/>
          </p:cNvPicPr>
          <p:nvPr/>
        </p:nvPicPr>
        <p:blipFill>
          <a:blip r:embed="rId5">
            <a:extLst/>
          </a:blip>
          <a:srcRect l="16106" t="0" r="16106" b="0"/>
          <a:stretch>
            <a:fillRect/>
          </a:stretch>
        </p:blipFill>
        <p:spPr>
          <a:xfrm>
            <a:off x="8753827" y="3611515"/>
            <a:ext cx="3793332" cy="3497452"/>
          </a:xfrm>
          <a:prstGeom prst="rect">
            <a:avLst/>
          </a:prstGeom>
          <a:ln w="12700">
            <a:miter lim="400000"/>
          </a:ln>
        </p:spPr>
      </p:pic>
      <p:pic>
        <p:nvPicPr>
          <p:cNvPr id="273"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nvSpPr>
        <p:spPr>
          <a:xfrm>
            <a:off x="6186491" y="3082938"/>
            <a:ext cx="6122244" cy="4880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1400">
                <a:solidFill>
                  <a:srgbClr val="282828"/>
                </a:solidFill>
              </a:defRPr>
            </a:pPr>
            <a:r>
              <a:t>L'Hôtel Iberostar Parque Central est un élégant complexe, situé dans la belle Central Park au coeur de La Havane.</a:t>
            </a:r>
          </a:p>
          <a:p>
            <a:pPr algn="l" defTabSz="457200">
              <a:defRPr sz="1400">
                <a:solidFill>
                  <a:srgbClr val="282828"/>
                </a:solidFill>
              </a:defRPr>
            </a:pPr>
          </a:p>
          <a:p>
            <a:pPr algn="l" defTabSz="457200">
              <a:defRPr sz="1400">
                <a:solidFill>
                  <a:srgbClr val="282828"/>
                </a:solidFill>
              </a:defRPr>
            </a:pPr>
            <a:r>
              <a:t>L'Hôtel offre 427 chambres avec un style classique et élégant, équipées de la climatisation, d'une machine à café, coffre-fort, minibar, télévision par satellite et balcon.</a:t>
            </a:r>
          </a:p>
          <a:p>
            <a:pPr algn="l" defTabSz="457200">
              <a:defRPr sz="1400">
                <a:solidFill>
                  <a:srgbClr val="282828"/>
                </a:solidFill>
              </a:defRPr>
            </a:pPr>
          </a:p>
          <a:p>
            <a:pPr algn="l" defTabSz="457200">
              <a:defRPr sz="1400">
                <a:solidFill>
                  <a:srgbClr val="282828"/>
                </a:solidFill>
              </a:defRPr>
            </a:pPr>
            <a:r>
              <a:t>Il dispose de 3 restaurants, une avec un buffet varié withe spécialités cubaines et internationales, et l'autre avec la cuisine créole et cuisine méditerranéenne.</a:t>
            </a:r>
          </a:p>
          <a:p>
            <a:pPr algn="l" defTabSz="457200">
              <a:defRPr sz="1400">
                <a:solidFill>
                  <a:srgbClr val="282828"/>
                </a:solidFill>
              </a:defRPr>
            </a:pPr>
          </a:p>
          <a:p>
            <a:pPr algn="l" defTabSz="457200">
              <a:defRPr sz="1400">
                <a:solidFill>
                  <a:srgbClr val="282828"/>
                </a:solidFill>
              </a:defRPr>
            </a:pPr>
            <a:r>
              <a:t>Vous pouvez vous rafraîchir dans la piscine extérieure avec des chaises longues, où vous pourrez profiter de belles vues sur la ville.</a:t>
            </a:r>
          </a:p>
          <a:p>
            <a:pPr algn="l" defTabSz="457200">
              <a:defRPr sz="1400">
                <a:solidFill>
                  <a:srgbClr val="282828"/>
                </a:solidFill>
              </a:defRPr>
            </a:pPr>
            <a:r>
              <a:t>Il y a aussi un spa qui a des massages, et vous pouvez pratiquer des sports au gymnase.</a:t>
            </a:r>
          </a:p>
          <a:p>
            <a:pPr algn="l" defTabSz="457200">
              <a:defRPr sz="1400">
                <a:solidFill>
                  <a:srgbClr val="282828"/>
                </a:solidFill>
              </a:defRPr>
            </a:pPr>
          </a:p>
          <a:p>
            <a:pPr algn="l" defTabSz="457200">
              <a:defRPr sz="1400">
                <a:solidFill>
                  <a:srgbClr val="282828"/>
                </a:solidFill>
              </a:defRPr>
            </a:pPr>
            <a:r>
              <a:t>L'Hôtel organise des spectacles de nuit avec de la musique cubaine en direct dans le bar du hall.</a:t>
            </a:r>
          </a:p>
          <a:p>
            <a:pPr algn="l" defTabSz="457200">
              <a:defRPr sz="1400">
                <a:solidFill>
                  <a:srgbClr val="282828"/>
                </a:solidFill>
                <a:latin typeface="Helvetica"/>
                <a:ea typeface="Helvetica"/>
                <a:cs typeface="Helvetica"/>
                <a:sym typeface="Helvetica"/>
              </a:defRPr>
            </a:pPr>
          </a:p>
          <a:p>
            <a:pPr algn="l">
              <a:defRPr sz="1300"/>
            </a:pPr>
            <a:r>
              <a:t>Lien TripAdvisor : </a:t>
            </a:r>
            <a:r>
              <a:rPr u="sng">
                <a:hlinkClick r:id="rId2" invalidUrl="" action="" tgtFrame="" tooltip="" history="1" highlightClick="0" endSnd="0"/>
              </a:rPr>
              <a:t>https://www.tripadvisor.fr/Hotel_Review-g147271-d151444-Reviews-Iberostar_Parque_Central-Havana_Ciudad_de_la_Habana_Province_Cuba.html</a:t>
            </a:r>
          </a:p>
          <a:p>
            <a:pPr algn="l">
              <a:defRPr sz="1300"/>
            </a:pPr>
          </a:p>
          <a:p>
            <a:pPr algn="l">
              <a:defRPr sz="1300"/>
            </a:pPr>
          </a:p>
        </p:txBody>
      </p:sp>
      <p:sp>
        <p:nvSpPr>
          <p:cNvPr id="276" name="Shape 276"/>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pic>
        <p:nvPicPr>
          <p:cNvPr id="278" name="pasted-image.tiff"/>
          <p:cNvPicPr>
            <a:picLocks noChangeAspect="1"/>
          </p:cNvPicPr>
          <p:nvPr/>
        </p:nvPicPr>
        <p:blipFill>
          <a:blip r:embed="rId4">
            <a:extLst/>
          </a:blip>
          <a:srcRect l="0" t="11622" r="0" b="615"/>
          <a:stretch>
            <a:fillRect/>
          </a:stretch>
        </p:blipFill>
        <p:spPr>
          <a:xfrm>
            <a:off x="727273" y="2929268"/>
            <a:ext cx="4723737" cy="2766280"/>
          </a:xfrm>
          <a:prstGeom prst="rect">
            <a:avLst/>
          </a:prstGeom>
          <a:ln w="12700">
            <a:miter lim="400000"/>
          </a:ln>
          <a:effectLst>
            <a:outerShdw sx="100000" sy="100000" kx="0" ky="0" algn="b" rotWithShape="0" blurRad="63500" dist="25400" dir="5400000">
              <a:srgbClr val="000000">
                <a:alpha val="50000"/>
              </a:srgbClr>
            </a:outerShdw>
          </a:effectLst>
        </p:spPr>
      </p:pic>
      <p:pic>
        <p:nvPicPr>
          <p:cNvPr id="279" name="pasted-image.tiff"/>
          <p:cNvPicPr>
            <a:picLocks noChangeAspect="1"/>
          </p:cNvPicPr>
          <p:nvPr/>
        </p:nvPicPr>
        <p:blipFill>
          <a:blip r:embed="rId5">
            <a:extLst/>
          </a:blip>
          <a:srcRect l="0" t="7570" r="0" b="7570"/>
          <a:stretch>
            <a:fillRect/>
          </a:stretch>
        </p:blipFill>
        <p:spPr>
          <a:xfrm>
            <a:off x="680640" y="6245113"/>
            <a:ext cx="4816790" cy="2723275"/>
          </a:xfrm>
          <a:prstGeom prst="rect">
            <a:avLst/>
          </a:prstGeom>
          <a:ln w="12700">
            <a:miter lim="400000"/>
          </a:ln>
          <a:effectLst>
            <a:outerShdw sx="100000" sy="100000" kx="0" ky="0" algn="b" rotWithShape="0" blurRad="63500" dist="25400" dir="5400000">
              <a:srgbClr val="000000">
                <a:alpha val="50000"/>
              </a:srgbClr>
            </a:outerShdw>
          </a:effectLst>
        </p:spPr>
      </p:pic>
      <p:sp>
        <p:nvSpPr>
          <p:cNvPr id="280" name="Shape 280"/>
          <p:cNvSpPr/>
          <p:nvPr/>
        </p:nvSpPr>
        <p:spPr>
          <a:xfrm>
            <a:off x="107950" y="2226626"/>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Descriptif</a:t>
            </a:r>
          </a:p>
        </p:txBody>
      </p:sp>
      <p:pic>
        <p:nvPicPr>
          <p:cNvPr id="281"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
        <p:nvSpPr>
          <p:cNvPr id="282" name="Shape 282"/>
          <p:cNvSpPr/>
          <p:nvPr/>
        </p:nvSpPr>
        <p:spPr>
          <a:xfrm>
            <a:off x="6350" y="1560814"/>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Iberostar Parque Central La Havane  5*</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nvSpPr>
        <p:spPr>
          <a:xfrm>
            <a:off x="1882818" y="2972055"/>
            <a:ext cx="8921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Hôtel</a:t>
            </a:r>
          </a:p>
        </p:txBody>
      </p:sp>
      <p:sp>
        <p:nvSpPr>
          <p:cNvPr id="285" name="Shape 285"/>
          <p:cNvSpPr/>
          <p:nvPr/>
        </p:nvSpPr>
        <p:spPr>
          <a:xfrm>
            <a:off x="4999311" y="2972055"/>
            <a:ext cx="292607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Restaurant</a:t>
            </a:r>
          </a:p>
        </p:txBody>
      </p:sp>
      <p:sp>
        <p:nvSpPr>
          <p:cNvPr id="286" name="Shape 286"/>
          <p:cNvSpPr/>
          <p:nvPr/>
        </p:nvSpPr>
        <p:spPr>
          <a:xfrm>
            <a:off x="9937547" y="2972055"/>
            <a:ext cx="142589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Chambre</a:t>
            </a:r>
          </a:p>
        </p:txBody>
      </p:sp>
      <p:sp>
        <p:nvSpPr>
          <p:cNvPr id="287" name="Shape 287"/>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89" name="Shape 289"/>
          <p:cNvSpPr/>
          <p:nvPr/>
        </p:nvSpPr>
        <p:spPr>
          <a:xfrm>
            <a:off x="-1" y="2257109"/>
            <a:ext cx="129921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Paradisus Varadero 5 * </a:t>
            </a:r>
          </a:p>
        </p:txBody>
      </p:sp>
      <p:pic>
        <p:nvPicPr>
          <p:cNvPr id="290" name="pasted-image.tiff"/>
          <p:cNvPicPr>
            <a:picLocks noChangeAspect="1"/>
          </p:cNvPicPr>
          <p:nvPr/>
        </p:nvPicPr>
        <p:blipFill>
          <a:blip r:embed="rId3">
            <a:extLst/>
          </a:blip>
          <a:srcRect l="16617" t="0" r="16617" b="0"/>
          <a:stretch>
            <a:fillRect/>
          </a:stretch>
        </p:blipFill>
        <p:spPr>
          <a:xfrm>
            <a:off x="8475960" y="3611713"/>
            <a:ext cx="4150371" cy="3496752"/>
          </a:xfrm>
          <a:prstGeom prst="rect">
            <a:avLst/>
          </a:prstGeom>
          <a:ln w="12700">
            <a:miter lim="400000"/>
          </a:ln>
        </p:spPr>
      </p:pic>
      <p:pic>
        <p:nvPicPr>
          <p:cNvPr id="291" name="pasted-image.tiff"/>
          <p:cNvPicPr>
            <a:picLocks noChangeAspect="1"/>
          </p:cNvPicPr>
          <p:nvPr/>
        </p:nvPicPr>
        <p:blipFill>
          <a:blip r:embed="rId4">
            <a:extLst/>
          </a:blip>
          <a:srcRect l="8246" t="0" r="8246" b="0"/>
          <a:stretch>
            <a:fillRect/>
          </a:stretch>
        </p:blipFill>
        <p:spPr>
          <a:xfrm>
            <a:off x="4413844" y="3611515"/>
            <a:ext cx="3893931" cy="3497263"/>
          </a:xfrm>
          <a:prstGeom prst="rect">
            <a:avLst/>
          </a:prstGeom>
          <a:ln w="12700">
            <a:miter lim="400000"/>
          </a:ln>
        </p:spPr>
      </p:pic>
      <p:pic>
        <p:nvPicPr>
          <p:cNvPr id="292" name="pasted-image.tiff"/>
          <p:cNvPicPr>
            <a:picLocks noChangeAspect="1"/>
          </p:cNvPicPr>
          <p:nvPr/>
        </p:nvPicPr>
        <p:blipFill>
          <a:blip r:embed="rId5">
            <a:extLst/>
          </a:blip>
          <a:srcRect l="18063" t="0" r="18063" b="0"/>
          <a:stretch>
            <a:fillRect/>
          </a:stretch>
        </p:blipFill>
        <p:spPr>
          <a:xfrm>
            <a:off x="319726" y="3590679"/>
            <a:ext cx="4018488" cy="3538877"/>
          </a:xfrm>
          <a:prstGeom prst="rect">
            <a:avLst/>
          </a:prstGeom>
          <a:ln w="12700">
            <a:miter lim="400000"/>
          </a:ln>
        </p:spPr>
      </p:pic>
      <p:pic>
        <p:nvPicPr>
          <p:cNvPr id="293"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nvSpPr>
        <p:spPr>
          <a:xfrm>
            <a:off x="6389691" y="3071734"/>
            <a:ext cx="5825332"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1400">
                <a:solidFill>
                  <a:srgbClr val="282828"/>
                </a:solidFill>
              </a:defRPr>
            </a:pPr>
            <a:r>
              <a:t>L'Hôtel Paradisus Varadero Resort &amp; Spa dispose de 858 chambres au total et offre les services suivants: climatisation, service de chambre 24 heures, un coffre-fort, vue sur le jardin …</a:t>
            </a:r>
          </a:p>
          <a:p>
            <a:pPr algn="l" defTabSz="457200">
              <a:defRPr sz="1400">
                <a:solidFill>
                  <a:srgbClr val="282828"/>
                </a:solidFill>
              </a:defRPr>
            </a:pPr>
          </a:p>
          <a:p>
            <a:pPr algn="l" defTabSz="457200">
              <a:defRPr sz="1400">
                <a:solidFill>
                  <a:srgbClr val="282828"/>
                </a:solidFill>
              </a:defRPr>
            </a:pPr>
            <a:r>
              <a:t>Il possède de 11 restaurants de spécialités et plusieurs espaces de loisirs comme: Piscine principale, Piscine: section pour enfants et de l' expérience Paradisus parti, plein de détails et de bonne musique.</a:t>
            </a:r>
          </a:p>
          <a:p>
            <a:pPr algn="l" defTabSz="457200">
              <a:defRPr sz="1400">
                <a:solidFill>
                  <a:srgbClr val="282828"/>
                </a:solidFill>
                <a:latin typeface="Helvetica"/>
                <a:ea typeface="Helvetica"/>
                <a:cs typeface="Helvetica"/>
                <a:sym typeface="Helvetica"/>
              </a:defRPr>
            </a:pPr>
          </a:p>
          <a:p>
            <a:pPr algn="l">
              <a:defRPr sz="1300"/>
            </a:pPr>
            <a:r>
              <a:t>Lien TripAdvisor : </a:t>
            </a:r>
          </a:p>
          <a:p>
            <a:pPr algn="l">
              <a:defRPr sz="1300"/>
            </a:pPr>
            <a:r>
              <a:rPr u="sng">
                <a:hlinkClick r:id="rId2" invalidUrl="" action="" tgtFrame="" tooltip="" history="1" highlightClick="0" endSnd="0"/>
              </a:rPr>
              <a:t>https://www.tripadvisor.fr/Hotel_Review-g147275-d262760-Reviews-Paradisus_Varadero_Resort_Spa-Varadero_Matanzas_Province_Cuba.html</a:t>
            </a:r>
          </a:p>
        </p:txBody>
      </p:sp>
      <p:sp>
        <p:nvSpPr>
          <p:cNvPr id="296" name="Shape 296"/>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7"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sp>
        <p:nvSpPr>
          <p:cNvPr id="298" name="Shape 298"/>
          <p:cNvSpPr/>
          <p:nvPr/>
        </p:nvSpPr>
        <p:spPr>
          <a:xfrm>
            <a:off x="-495300" y="1682750"/>
            <a:ext cx="130048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Paradisus Varadero 5 * </a:t>
            </a:r>
          </a:p>
        </p:txBody>
      </p:sp>
      <p:sp>
        <p:nvSpPr>
          <p:cNvPr id="299" name="Shape 299"/>
          <p:cNvSpPr/>
          <p:nvPr/>
        </p:nvSpPr>
        <p:spPr>
          <a:xfrm>
            <a:off x="107950" y="2226626"/>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Descriptif</a:t>
            </a:r>
          </a:p>
        </p:txBody>
      </p:sp>
      <p:pic>
        <p:nvPicPr>
          <p:cNvPr id="300" name="pasted-image.tiff"/>
          <p:cNvPicPr>
            <a:picLocks noChangeAspect="1"/>
          </p:cNvPicPr>
          <p:nvPr/>
        </p:nvPicPr>
        <p:blipFill>
          <a:blip r:embed="rId4">
            <a:extLst/>
          </a:blip>
          <a:srcRect l="0" t="8888" r="0" b="8888"/>
          <a:stretch>
            <a:fillRect/>
          </a:stretch>
        </p:blipFill>
        <p:spPr>
          <a:xfrm>
            <a:off x="566534" y="3071734"/>
            <a:ext cx="5158333" cy="2824802"/>
          </a:xfrm>
          <a:prstGeom prst="rect">
            <a:avLst/>
          </a:prstGeom>
          <a:ln w="12700">
            <a:miter lim="400000"/>
          </a:ln>
        </p:spPr>
      </p:pic>
      <p:pic>
        <p:nvPicPr>
          <p:cNvPr id="301" name="pasted-image.tiff"/>
          <p:cNvPicPr>
            <a:picLocks noChangeAspect="1"/>
          </p:cNvPicPr>
          <p:nvPr/>
        </p:nvPicPr>
        <p:blipFill>
          <a:blip r:embed="rId5">
            <a:extLst/>
          </a:blip>
          <a:srcRect l="0" t="13492" r="0" b="13492"/>
          <a:stretch>
            <a:fillRect/>
          </a:stretch>
        </p:blipFill>
        <p:spPr>
          <a:xfrm>
            <a:off x="566534" y="6299199"/>
            <a:ext cx="5158554" cy="2824923"/>
          </a:xfrm>
          <a:prstGeom prst="rect">
            <a:avLst/>
          </a:prstGeom>
          <a:ln w="12700">
            <a:miter lim="400000"/>
          </a:ln>
        </p:spPr>
      </p:pic>
      <p:pic>
        <p:nvPicPr>
          <p:cNvPr id="302" name="pasted-image.tiff"/>
          <p:cNvPicPr>
            <a:picLocks noChangeAspect="1"/>
          </p:cNvPicPr>
          <p:nvPr/>
        </p:nvPicPr>
        <p:blipFill>
          <a:blip r:embed="rId6">
            <a:extLst/>
          </a:blip>
          <a:srcRect l="0" t="13492" r="0" b="13492"/>
          <a:stretch>
            <a:fillRect/>
          </a:stretch>
        </p:blipFill>
        <p:spPr>
          <a:xfrm>
            <a:off x="6722867" y="6299200"/>
            <a:ext cx="5158961" cy="2825145"/>
          </a:xfrm>
          <a:prstGeom prst="rect">
            <a:avLst/>
          </a:prstGeom>
          <a:ln w="12700">
            <a:miter lim="400000"/>
          </a:ln>
        </p:spPr>
      </p:pic>
      <p:pic>
        <p:nvPicPr>
          <p:cNvPr id="303" name="pasted-image.tiff"/>
          <p:cNvPicPr>
            <a:picLocks noChangeAspect="1"/>
          </p:cNvPicPr>
          <p:nvPr/>
        </p:nvPicPr>
        <p:blipFill>
          <a:blip r:embed="rId7">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nvSpPr>
        <p:spPr>
          <a:xfrm>
            <a:off x="1882818" y="2972055"/>
            <a:ext cx="892176"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Hôtel</a:t>
            </a:r>
          </a:p>
        </p:txBody>
      </p:sp>
      <p:sp>
        <p:nvSpPr>
          <p:cNvPr id="306" name="Shape 306"/>
          <p:cNvSpPr/>
          <p:nvPr/>
        </p:nvSpPr>
        <p:spPr>
          <a:xfrm>
            <a:off x="4999311" y="2972055"/>
            <a:ext cx="2926079"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Restaurant</a:t>
            </a:r>
          </a:p>
        </p:txBody>
      </p:sp>
      <p:sp>
        <p:nvSpPr>
          <p:cNvPr id="307" name="Shape 307"/>
          <p:cNvSpPr/>
          <p:nvPr/>
        </p:nvSpPr>
        <p:spPr>
          <a:xfrm>
            <a:off x="9937547" y="2972055"/>
            <a:ext cx="142589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Chambre</a:t>
            </a:r>
          </a:p>
        </p:txBody>
      </p:sp>
      <p:sp>
        <p:nvSpPr>
          <p:cNvPr id="308" name="Shape 308"/>
          <p:cNvSpPr/>
          <p:nvPr>
            <p:ph type="sldNum" sz="quarter" idx="4294967295"/>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9"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310" name="Shape 310"/>
          <p:cNvSpPr/>
          <p:nvPr/>
        </p:nvSpPr>
        <p:spPr>
          <a:xfrm>
            <a:off x="-1" y="2130109"/>
            <a:ext cx="1299210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Helvetica"/>
                <a:ea typeface="Helvetica"/>
                <a:cs typeface="Helvetica"/>
                <a:sym typeface="Helvetica"/>
              </a:defRPr>
            </a:pPr>
            <a:r>
              <a:t>Hôtel Iberostar Varadero 5 * </a:t>
            </a:r>
          </a:p>
          <a:p>
            <a:pPr>
              <a:defRPr sz="1700">
                <a:latin typeface="Helvetica"/>
                <a:ea typeface="Helvetica"/>
                <a:cs typeface="Helvetica"/>
                <a:sym typeface="Helvetica"/>
              </a:defRPr>
            </a:pPr>
            <a:r>
              <a:t>(Certificat d’Excellence)</a:t>
            </a:r>
          </a:p>
        </p:txBody>
      </p:sp>
      <p:pic>
        <p:nvPicPr>
          <p:cNvPr id="311" name="pasted-image.tiff"/>
          <p:cNvPicPr>
            <a:picLocks noChangeAspect="1"/>
          </p:cNvPicPr>
          <p:nvPr/>
        </p:nvPicPr>
        <p:blipFill>
          <a:blip r:embed="rId3">
            <a:extLst/>
          </a:blip>
          <a:srcRect l="31238" t="0" r="937" b="0"/>
          <a:stretch>
            <a:fillRect/>
          </a:stretch>
        </p:blipFill>
        <p:spPr>
          <a:xfrm>
            <a:off x="8475960" y="3611713"/>
            <a:ext cx="4150371" cy="3496752"/>
          </a:xfrm>
          <a:prstGeom prst="rect">
            <a:avLst/>
          </a:prstGeom>
          <a:ln w="12700">
            <a:miter lim="400000"/>
          </a:ln>
        </p:spPr>
      </p:pic>
      <p:pic>
        <p:nvPicPr>
          <p:cNvPr id="312" name="pasted-image.tiff"/>
          <p:cNvPicPr>
            <a:picLocks noChangeAspect="1"/>
          </p:cNvPicPr>
          <p:nvPr/>
        </p:nvPicPr>
        <p:blipFill>
          <a:blip r:embed="rId4">
            <a:extLst/>
          </a:blip>
          <a:srcRect l="19071" t="0" r="19071" b="0"/>
          <a:stretch>
            <a:fillRect/>
          </a:stretch>
        </p:blipFill>
        <p:spPr>
          <a:xfrm>
            <a:off x="4413844" y="3611515"/>
            <a:ext cx="3893931" cy="3497263"/>
          </a:xfrm>
          <a:prstGeom prst="rect">
            <a:avLst/>
          </a:prstGeom>
          <a:ln w="12700">
            <a:miter lim="400000"/>
          </a:ln>
        </p:spPr>
      </p:pic>
      <p:pic>
        <p:nvPicPr>
          <p:cNvPr id="313" name="pasted-image.tiff"/>
          <p:cNvPicPr>
            <a:picLocks noChangeAspect="1"/>
          </p:cNvPicPr>
          <p:nvPr/>
        </p:nvPicPr>
        <p:blipFill>
          <a:blip r:embed="rId5">
            <a:extLst/>
          </a:blip>
          <a:srcRect l="5371" t="0" r="18793" b="0"/>
          <a:stretch>
            <a:fillRect/>
          </a:stretch>
        </p:blipFill>
        <p:spPr>
          <a:xfrm>
            <a:off x="319726" y="3590679"/>
            <a:ext cx="4018488" cy="3538877"/>
          </a:xfrm>
          <a:prstGeom prst="rect">
            <a:avLst/>
          </a:prstGeom>
          <a:ln w="12700">
            <a:miter lim="400000"/>
          </a:ln>
        </p:spPr>
      </p:pic>
      <p:pic>
        <p:nvPicPr>
          <p:cNvPr id="314"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nvSpPr>
        <p:spPr>
          <a:xfrm>
            <a:off x="6389691" y="3071734"/>
            <a:ext cx="5825332"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1400">
                <a:solidFill>
                  <a:srgbClr val="282828"/>
                </a:solidFill>
              </a:defRPr>
            </a:pPr>
            <a:r>
              <a:t>L’hôtel IBEROSTAR Varadero est un hôtel 5 étoiles de luxe proposant un forfait Tout inclus qui se trouve en bord de mer, face à la playa de Varadero, une plage de plusieurs kilomètres, à Cuba. La qualité de ses services, la dimension de ses chambres ainsi que l'offre étendue d'activités de loisirs font de cet hôtel de luxe un choix parfait pour des vacances incroyables en famille à Varadero. De plus, ceux qui sont hébergés dans cet hôtel connaîtront pleinement l’essence même de Cuba, à travers sa gastronomie et sa musique. Les vacances à Playa de Varadero peuvent être inoubliables.</a:t>
            </a:r>
          </a:p>
          <a:p>
            <a:pPr algn="l" defTabSz="457200">
              <a:defRPr sz="1400">
                <a:solidFill>
                  <a:srgbClr val="282828"/>
                </a:solidFill>
                <a:latin typeface="Helvetica"/>
                <a:ea typeface="Helvetica"/>
                <a:cs typeface="Helvetica"/>
                <a:sym typeface="Helvetica"/>
              </a:defRPr>
            </a:pPr>
          </a:p>
          <a:p>
            <a:pPr algn="l">
              <a:defRPr sz="1300"/>
            </a:pPr>
            <a:r>
              <a:t>Lien TripAdvisor :</a:t>
            </a:r>
          </a:p>
          <a:p>
            <a:pPr algn="l">
              <a:defRPr sz="1300"/>
            </a:pPr>
            <a:r>
              <a:rPr u="sng">
                <a:hlinkClick r:id="rId2" invalidUrl="" action="" tgtFrame="" tooltip="" history="1" highlightClick="0" endSnd="0"/>
              </a:rPr>
              <a:t>https://www.tripadvisor.fr/Hotel_Review-g147275-d535717-Reviews-Iberostar_Varadero-Varadero_Matanzas_Province_Cuba.html</a:t>
            </a:r>
          </a:p>
        </p:txBody>
      </p:sp>
      <p:sp>
        <p:nvSpPr>
          <p:cNvPr id="317" name="Shape 317"/>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sp>
        <p:nvSpPr>
          <p:cNvPr id="319" name="Shape 319"/>
          <p:cNvSpPr/>
          <p:nvPr/>
        </p:nvSpPr>
        <p:spPr>
          <a:xfrm>
            <a:off x="-495300" y="1682750"/>
            <a:ext cx="130048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Hôtel Iberostar Varadero 5 * </a:t>
            </a:r>
          </a:p>
        </p:txBody>
      </p:sp>
      <p:sp>
        <p:nvSpPr>
          <p:cNvPr id="320" name="Shape 320"/>
          <p:cNvSpPr/>
          <p:nvPr/>
        </p:nvSpPr>
        <p:spPr>
          <a:xfrm>
            <a:off x="107950" y="2226626"/>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Descriptif</a:t>
            </a:r>
          </a:p>
        </p:txBody>
      </p:sp>
      <p:pic>
        <p:nvPicPr>
          <p:cNvPr id="321" name="pasted-image.tiff"/>
          <p:cNvPicPr>
            <a:picLocks noChangeAspect="1"/>
          </p:cNvPicPr>
          <p:nvPr/>
        </p:nvPicPr>
        <p:blipFill>
          <a:blip r:embed="rId4">
            <a:extLst/>
          </a:blip>
          <a:srcRect l="0" t="9552" r="0" b="17431"/>
          <a:stretch>
            <a:fillRect/>
          </a:stretch>
        </p:blipFill>
        <p:spPr>
          <a:xfrm>
            <a:off x="566534" y="3071734"/>
            <a:ext cx="5158333" cy="2824802"/>
          </a:xfrm>
          <a:prstGeom prst="rect">
            <a:avLst/>
          </a:prstGeom>
          <a:ln w="12700">
            <a:miter lim="400000"/>
          </a:ln>
        </p:spPr>
      </p:pic>
      <p:pic>
        <p:nvPicPr>
          <p:cNvPr id="322" name="pasted-image.tiff"/>
          <p:cNvPicPr>
            <a:picLocks noChangeAspect="1"/>
          </p:cNvPicPr>
          <p:nvPr/>
        </p:nvPicPr>
        <p:blipFill>
          <a:blip r:embed="rId5">
            <a:extLst/>
          </a:blip>
          <a:srcRect l="13478" t="0" r="13478" b="0"/>
          <a:stretch>
            <a:fillRect/>
          </a:stretch>
        </p:blipFill>
        <p:spPr>
          <a:xfrm>
            <a:off x="566534" y="6299200"/>
            <a:ext cx="5158554" cy="2824922"/>
          </a:xfrm>
          <a:prstGeom prst="rect">
            <a:avLst/>
          </a:prstGeom>
          <a:ln w="12700">
            <a:miter lim="400000"/>
          </a:ln>
        </p:spPr>
      </p:pic>
      <p:pic>
        <p:nvPicPr>
          <p:cNvPr id="323" name="pasted-image.tiff"/>
          <p:cNvPicPr>
            <a:picLocks noChangeAspect="1"/>
          </p:cNvPicPr>
          <p:nvPr/>
        </p:nvPicPr>
        <p:blipFill>
          <a:blip r:embed="rId6">
            <a:extLst/>
          </a:blip>
          <a:srcRect l="0" t="1322" r="0" b="1322"/>
          <a:stretch>
            <a:fillRect/>
          </a:stretch>
        </p:blipFill>
        <p:spPr>
          <a:xfrm>
            <a:off x="6722867" y="6299200"/>
            <a:ext cx="5158961" cy="2825146"/>
          </a:xfrm>
          <a:prstGeom prst="rect">
            <a:avLst/>
          </a:prstGeom>
          <a:ln w="12700">
            <a:miter lim="400000"/>
          </a:ln>
        </p:spPr>
      </p:pic>
      <p:pic>
        <p:nvPicPr>
          <p:cNvPr id="324" name="pasted-image.tiff"/>
          <p:cNvPicPr>
            <a:picLocks noChangeAspect="1"/>
          </p:cNvPicPr>
          <p:nvPr/>
        </p:nvPicPr>
        <p:blipFill>
          <a:blip r:embed="rId7">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picto-soleil.jpg"/>
          <p:cNvPicPr>
            <a:picLocks noChangeAspect="1"/>
          </p:cNvPicPr>
          <p:nvPr/>
        </p:nvPicPr>
        <p:blipFill>
          <a:blip r:embed="rId2">
            <a:extLst/>
          </a:blip>
          <a:stretch>
            <a:fillRect/>
          </a:stretch>
        </p:blipFill>
        <p:spPr>
          <a:xfrm>
            <a:off x="5088223" y="6838895"/>
            <a:ext cx="2558437" cy="2558437"/>
          </a:xfrm>
          <a:prstGeom prst="rect">
            <a:avLst/>
          </a:prstGeom>
          <a:ln w="12700">
            <a:miter lim="400000"/>
          </a:ln>
        </p:spPr>
      </p:pic>
      <p:sp>
        <p:nvSpPr>
          <p:cNvPr id="162" name="Shape 162"/>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3"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sp>
        <p:nvSpPr>
          <p:cNvPr id="164" name="Shape 164"/>
          <p:cNvSpPr/>
          <p:nvPr/>
        </p:nvSpPr>
        <p:spPr>
          <a:xfrm>
            <a:off x="6350" y="1782233"/>
            <a:ext cx="12992101"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Helvetica"/>
                <a:ea typeface="Helvetica"/>
                <a:cs typeface="Helvetica"/>
                <a:sym typeface="Helvetica"/>
              </a:defRPr>
            </a:lvl1pPr>
          </a:lstStyle>
          <a:p>
            <a:pPr/>
            <a:r>
              <a:t>Votre besoin</a:t>
            </a:r>
          </a:p>
        </p:txBody>
      </p:sp>
      <p:sp>
        <p:nvSpPr>
          <p:cNvPr id="165" name="Shape 165"/>
          <p:cNvSpPr/>
          <p:nvPr/>
        </p:nvSpPr>
        <p:spPr>
          <a:xfrm>
            <a:off x="95250" y="2430991"/>
            <a:ext cx="1301750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Helvetica"/>
                <a:ea typeface="Helvetica"/>
                <a:cs typeface="Helvetica"/>
                <a:sym typeface="Helvetica"/>
              </a:defRPr>
            </a:lvl1pPr>
          </a:lstStyle>
          <a:p>
            <a:pPr/>
            <a:r>
              <a:t>Un voyage à faire gagner en récompense d’un challenge commercial</a:t>
            </a:r>
          </a:p>
        </p:txBody>
      </p:sp>
      <p:sp>
        <p:nvSpPr>
          <p:cNvPr id="166" name="Shape 166"/>
          <p:cNvSpPr/>
          <p:nvPr/>
        </p:nvSpPr>
        <p:spPr>
          <a:xfrm>
            <a:off x="2938500" y="3829881"/>
            <a:ext cx="7127800" cy="307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à vos clients</a:t>
            </a:r>
          </a:p>
          <a:p>
            <a:pPr>
              <a:defRPr sz="2200"/>
            </a:pPr>
          </a:p>
          <a:p>
            <a:pPr>
              <a:defRPr sz="2200"/>
            </a:pPr>
            <a:r>
              <a:t>une destination ensoleillée</a:t>
            </a:r>
          </a:p>
          <a:p>
            <a:pPr>
              <a:defRPr sz="2200"/>
            </a:pPr>
          </a:p>
          <a:p>
            <a:pPr>
              <a:defRPr sz="2200"/>
            </a:pPr>
            <a:r>
              <a:t>un sentiment d’exclusivité</a:t>
            </a:r>
          </a:p>
          <a:p>
            <a:pPr>
              <a:defRPr sz="2200"/>
            </a:pPr>
          </a:p>
          <a:p>
            <a:pPr>
              <a:defRPr sz="2200"/>
            </a:pPr>
            <a:r>
              <a:t>une prise en charge tournée vers le confort et les loisirs</a:t>
            </a:r>
          </a:p>
          <a:p>
            <a:pPr>
              <a:defRPr sz="2200"/>
            </a:pPr>
          </a:p>
          <a:p>
            <a:pPr>
              <a:defRPr sz="2200"/>
            </a:pPr>
            <a:r>
              <a:t>un moment de complicité et de fête</a:t>
            </a:r>
          </a:p>
        </p:txBody>
      </p:sp>
      <p:pic>
        <p:nvPicPr>
          <p:cNvPr id="167" name="pasted-image.tiff"/>
          <p:cNvPicPr>
            <a:picLocks noChangeAspect="1"/>
          </p:cNvPicPr>
          <p:nvPr/>
        </p:nvPicPr>
        <p:blipFill>
          <a:blip r:embed="rId4">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nvSpPr>
        <p:spPr>
          <a:xfrm>
            <a:off x="6497141" y="3114838"/>
            <a:ext cx="5550893" cy="2744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Sur le principe de la célèbre émission « </a:t>
            </a:r>
            <a:r>
              <a:rPr b="1">
                <a:latin typeface="Helvetica"/>
                <a:ea typeface="Helvetica"/>
                <a:cs typeface="Helvetica"/>
                <a:sym typeface="Helvetica"/>
              </a:rPr>
              <a:t>Pékin Express </a:t>
            </a:r>
            <a:r>
              <a:t>» , les participants vont devoir traverser la vielle havane le plus rapidement possible , afin de relire le lieu d’arrivée qu’il conviendra que vous découvriez en résolvant des énigmes . une fois sur place ,l’énigme suivante vous est remise afin que vous puissiez trouver le lieu vers lequel vous devez vous diriger à nouveau . et ainsi de suite , jusqu'a l’arrivée . Ces énigmes sont au nombre de 6 .</a:t>
            </a:r>
          </a:p>
          <a:p>
            <a:pPr algn="just" defTabSz="457200">
              <a:defRPr sz="1300"/>
            </a:pPr>
          </a:p>
          <a:p>
            <a:pPr algn="just" defTabSz="457200">
              <a:defRPr sz="1300"/>
            </a:pPr>
            <a:r>
              <a:t>Vous aurez ainsi, une partie du rallie en coco taxi et une partie à pied au coeur des ruelles de la vielles ville . </a:t>
            </a:r>
          </a:p>
          <a:p>
            <a:pPr algn="just" defTabSz="457200">
              <a:defRPr sz="1300"/>
            </a:pPr>
          </a:p>
          <a:p>
            <a:pPr algn="just" defTabSz="457200">
              <a:defRPr sz="1300"/>
            </a:pPr>
          </a:p>
          <a:p>
            <a:pPr algn="just" defTabSz="457200">
              <a:defRPr sz="1300"/>
            </a:pPr>
          </a:p>
        </p:txBody>
      </p:sp>
      <p:sp>
        <p:nvSpPr>
          <p:cNvPr id="327" name="Shape 327"/>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329" name="Shape 329"/>
          <p:cNvSpPr/>
          <p:nvPr/>
        </p:nvSpPr>
        <p:spPr>
          <a:xfrm>
            <a:off x="-152400" y="1492249"/>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Découverte de la Havane en COCO-TAXI</a:t>
            </a:r>
          </a:p>
        </p:txBody>
      </p:sp>
      <p:sp>
        <p:nvSpPr>
          <p:cNvPr id="330" name="Shape 330"/>
          <p:cNvSpPr/>
          <p:nvPr/>
        </p:nvSpPr>
        <p:spPr>
          <a:xfrm>
            <a:off x="5341330" y="2031999"/>
            <a:ext cx="176334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atin typeface="Helvetica"/>
                <a:ea typeface="Helvetica"/>
                <a:cs typeface="Helvetica"/>
                <a:sym typeface="Helvetica"/>
              </a:defRPr>
            </a:lvl1pPr>
          </a:lstStyle>
          <a:p>
            <a:pPr/>
            <a:r>
              <a:t>Descriptif</a:t>
            </a:r>
          </a:p>
        </p:txBody>
      </p:sp>
      <p:sp>
        <p:nvSpPr>
          <p:cNvPr id="331" name="Shape 331"/>
          <p:cNvSpPr/>
          <p:nvPr/>
        </p:nvSpPr>
        <p:spPr>
          <a:xfrm>
            <a:off x="940054" y="1930601"/>
            <a:ext cx="71069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2</a:t>
            </a:r>
          </a:p>
        </p:txBody>
      </p:sp>
      <p:pic>
        <p:nvPicPr>
          <p:cNvPr id="332" name="pasted-image.tiff"/>
          <p:cNvPicPr>
            <a:picLocks noChangeAspect="1"/>
          </p:cNvPicPr>
          <p:nvPr/>
        </p:nvPicPr>
        <p:blipFill>
          <a:blip r:embed="rId3">
            <a:extLst/>
          </a:blip>
          <a:srcRect l="13941" t="11655" r="0" b="18926"/>
          <a:stretch>
            <a:fillRect/>
          </a:stretch>
        </p:blipFill>
        <p:spPr>
          <a:xfrm>
            <a:off x="6587331" y="6179907"/>
            <a:ext cx="5370457" cy="2751426"/>
          </a:xfrm>
          <a:prstGeom prst="rect">
            <a:avLst/>
          </a:prstGeom>
          <a:ln w="12700">
            <a:miter lim="400000"/>
          </a:ln>
        </p:spPr>
      </p:pic>
      <p:pic>
        <p:nvPicPr>
          <p:cNvPr id="333" name="pasted-image.tiff"/>
          <p:cNvPicPr>
            <a:picLocks noChangeAspect="1"/>
          </p:cNvPicPr>
          <p:nvPr/>
        </p:nvPicPr>
        <p:blipFill>
          <a:blip r:embed="rId4">
            <a:extLst/>
          </a:blip>
          <a:stretch>
            <a:fillRect/>
          </a:stretch>
        </p:blipFill>
        <p:spPr>
          <a:xfrm>
            <a:off x="9547254" y="350410"/>
            <a:ext cx="3152741" cy="1056332"/>
          </a:xfrm>
          <a:prstGeom prst="rect">
            <a:avLst/>
          </a:prstGeom>
          <a:ln w="12700">
            <a:miter lim="400000"/>
          </a:ln>
        </p:spPr>
      </p:pic>
      <p:pic>
        <p:nvPicPr>
          <p:cNvPr id="334" name="pasted-image.tiff"/>
          <p:cNvPicPr>
            <a:picLocks noChangeAspect="1"/>
          </p:cNvPicPr>
          <p:nvPr/>
        </p:nvPicPr>
        <p:blipFill>
          <a:blip r:embed="rId5">
            <a:extLst/>
          </a:blip>
          <a:srcRect l="10" t="0" r="10" b="0"/>
          <a:stretch>
            <a:fillRect/>
          </a:stretch>
        </p:blipFill>
        <p:spPr>
          <a:xfrm>
            <a:off x="1447800" y="6132084"/>
            <a:ext cx="4281229" cy="2847018"/>
          </a:xfrm>
          <a:prstGeom prst="rect">
            <a:avLst/>
          </a:prstGeom>
          <a:ln w="12700">
            <a:miter lim="400000"/>
          </a:ln>
        </p:spPr>
      </p:pic>
      <p:pic>
        <p:nvPicPr>
          <p:cNvPr id="335" name="pasted-image.tiff"/>
          <p:cNvPicPr>
            <a:picLocks noChangeAspect="1"/>
          </p:cNvPicPr>
          <p:nvPr/>
        </p:nvPicPr>
        <p:blipFill>
          <a:blip r:embed="rId6">
            <a:extLst/>
          </a:blip>
          <a:srcRect l="2982" t="0" r="2982" b="0"/>
          <a:stretch>
            <a:fillRect/>
          </a:stretch>
        </p:blipFill>
        <p:spPr>
          <a:xfrm>
            <a:off x="1447800" y="3170280"/>
            <a:ext cx="4281229" cy="2847018"/>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nvSpPr>
        <p:spPr>
          <a:xfrm>
            <a:off x="6865441" y="3389704"/>
            <a:ext cx="5347693" cy="2744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Palacio de la Artesania (Palais de l’Artisanat). Vous participerez à une dégustation « digestive » et privative d’un fameux cigare cubain (puro), sous la conduite d’un Torcedor : c’est ce que l’on appelle ici </a:t>
            </a:r>
          </a:p>
          <a:p>
            <a:pPr algn="just" defTabSz="457200">
              <a:defRPr sz="1300"/>
            </a:pPr>
            <a:r>
              <a:t>« le mariage » : après une démonstration de sa part, vous aurez le plaisir de déguster 1 cigare  (généralement les participants dégustent entre un quart et un tiers du cigare), accompagné d’un café et d’un rhum cubain). Initiation à la dégustation, vous apprendrez à déterminer les saveurs, les arômes, parfums… et en déterminer le type de vitole (*) et pourquoi pas la marque… Le tout, en respectant scrupuleusement différentes étapes de dégustation enseignées par votre maître Torcedor. </a:t>
            </a:r>
          </a:p>
          <a:p>
            <a:pPr algn="just" defTabSz="457200">
              <a:defRPr sz="1300"/>
            </a:pPr>
            <a:r>
              <a:t>(*) vitole = résultante du module (longueur, diamètre, poids) et de la marque qui le produit. </a:t>
            </a:r>
          </a:p>
          <a:p>
            <a:pPr algn="just" defTabSz="457200">
              <a:defRPr sz="1300"/>
            </a:pPr>
          </a:p>
          <a:p>
            <a:pPr algn="just" defTabSz="457200">
              <a:defRPr sz="1300"/>
            </a:pPr>
          </a:p>
          <a:p>
            <a:pPr algn="just" defTabSz="457200">
              <a:defRPr sz="1300"/>
            </a:pPr>
          </a:p>
        </p:txBody>
      </p:sp>
      <p:sp>
        <p:nvSpPr>
          <p:cNvPr id="338" name="Shape 33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340" name="Shape 340"/>
          <p:cNvSpPr/>
          <p:nvPr/>
        </p:nvSpPr>
        <p:spPr>
          <a:xfrm>
            <a:off x="457200" y="1917105"/>
            <a:ext cx="129921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Helvetica"/>
                <a:ea typeface="Helvetica"/>
                <a:cs typeface="Helvetica"/>
                <a:sym typeface="Helvetica"/>
              </a:defRPr>
            </a:pPr>
            <a:r>
              <a:t>INITIATION A LA DEGUSTATION D’un CIGARE CUBAIN </a:t>
            </a:r>
          </a:p>
          <a:p>
            <a:pPr>
              <a:defRPr sz="3000">
                <a:latin typeface="Helvetica"/>
                <a:ea typeface="Helvetica"/>
                <a:cs typeface="Helvetica"/>
                <a:sym typeface="Helvetica"/>
              </a:defRPr>
            </a:pPr>
            <a:r>
              <a:t>AU PALAIS DE L’ARTISANAT</a:t>
            </a:r>
          </a:p>
        </p:txBody>
      </p:sp>
      <p:sp>
        <p:nvSpPr>
          <p:cNvPr id="341" name="Shape 341"/>
          <p:cNvSpPr/>
          <p:nvPr/>
        </p:nvSpPr>
        <p:spPr>
          <a:xfrm>
            <a:off x="940054" y="1930601"/>
            <a:ext cx="71069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2</a:t>
            </a:r>
          </a:p>
        </p:txBody>
      </p:sp>
      <p:pic>
        <p:nvPicPr>
          <p:cNvPr id="342" name="pasted-image.tiff"/>
          <p:cNvPicPr>
            <a:picLocks noChangeAspect="1"/>
          </p:cNvPicPr>
          <p:nvPr/>
        </p:nvPicPr>
        <p:blipFill>
          <a:blip r:embed="rId3">
            <a:extLst/>
          </a:blip>
          <a:srcRect l="0" t="403" r="0" b="4459"/>
          <a:stretch>
            <a:fillRect/>
          </a:stretch>
        </p:blipFill>
        <p:spPr>
          <a:xfrm>
            <a:off x="6966221" y="6270713"/>
            <a:ext cx="4928067" cy="2637219"/>
          </a:xfrm>
          <a:prstGeom prst="rect">
            <a:avLst/>
          </a:prstGeom>
          <a:ln w="12700">
            <a:miter lim="400000"/>
          </a:ln>
        </p:spPr>
      </p:pic>
      <p:pic>
        <p:nvPicPr>
          <p:cNvPr id="343" name="pasted-image.tiff"/>
          <p:cNvPicPr>
            <a:picLocks noChangeAspect="1"/>
          </p:cNvPicPr>
          <p:nvPr/>
        </p:nvPicPr>
        <p:blipFill>
          <a:blip r:embed="rId4">
            <a:extLst/>
          </a:blip>
          <a:stretch>
            <a:fillRect/>
          </a:stretch>
        </p:blipFill>
        <p:spPr>
          <a:xfrm>
            <a:off x="9547254" y="350410"/>
            <a:ext cx="3152741" cy="1056332"/>
          </a:xfrm>
          <a:prstGeom prst="rect">
            <a:avLst/>
          </a:prstGeom>
          <a:ln w="12700">
            <a:miter lim="400000"/>
          </a:ln>
        </p:spPr>
      </p:pic>
      <p:pic>
        <p:nvPicPr>
          <p:cNvPr id="344" name="pasted-image.tiff"/>
          <p:cNvPicPr>
            <a:picLocks noChangeAspect="1"/>
          </p:cNvPicPr>
          <p:nvPr/>
        </p:nvPicPr>
        <p:blipFill>
          <a:blip r:embed="rId5">
            <a:extLst/>
          </a:blip>
          <a:srcRect l="169" t="0" r="169" b="0"/>
          <a:stretch>
            <a:fillRect/>
          </a:stretch>
        </p:blipFill>
        <p:spPr>
          <a:xfrm>
            <a:off x="1999059" y="3443367"/>
            <a:ext cx="3965818" cy="2637270"/>
          </a:xfrm>
          <a:prstGeom prst="rect">
            <a:avLst/>
          </a:prstGeom>
          <a:ln w="12700">
            <a:miter lim="400000"/>
          </a:ln>
        </p:spPr>
      </p:pic>
      <p:pic>
        <p:nvPicPr>
          <p:cNvPr id="345" name="pasted-image.tiff"/>
          <p:cNvPicPr>
            <a:picLocks noChangeAspect="1"/>
          </p:cNvPicPr>
          <p:nvPr/>
        </p:nvPicPr>
        <p:blipFill>
          <a:blip r:embed="rId6">
            <a:extLst/>
          </a:blip>
          <a:srcRect l="4838" t="4874" r="4838" b="4874"/>
          <a:stretch>
            <a:fillRect/>
          </a:stretch>
        </p:blipFill>
        <p:spPr>
          <a:xfrm>
            <a:off x="1999257" y="6270713"/>
            <a:ext cx="3965629" cy="2637144"/>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nvSpPr>
        <p:spPr>
          <a:xfrm>
            <a:off x="6553200" y="3330256"/>
            <a:ext cx="5647929"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Vous prenez place à bord d’une vielle américaine (4 personnes par véhicule ),afin d’effectuer le tour panoramique de la ville moderne. </a:t>
            </a:r>
          </a:p>
          <a:p>
            <a:pPr algn="just" defTabSz="457200">
              <a:defRPr sz="1300"/>
            </a:pPr>
            <a:r>
              <a:t>Vous découvrez le charme unique et ludique d’une balade,à la découverte de la partie moderne de la ville et serez au même temps plongé une nouvelle fois dans l’âme de Cuba . </a:t>
            </a:r>
          </a:p>
          <a:p>
            <a:pPr algn="just" defTabSz="457200">
              <a:defRPr sz="1300"/>
            </a:pPr>
          </a:p>
          <a:p>
            <a:pPr algn="just" defTabSz="457200">
              <a:defRPr sz="1300"/>
            </a:pPr>
          </a:p>
        </p:txBody>
      </p:sp>
      <p:sp>
        <p:nvSpPr>
          <p:cNvPr id="348" name="Shape 34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9"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350" name="Shape 350"/>
          <p:cNvSpPr/>
          <p:nvPr/>
        </p:nvSpPr>
        <p:spPr>
          <a:xfrm>
            <a:off x="209550" y="1468608"/>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Tour panoramique de la ville moderne </a:t>
            </a:r>
          </a:p>
        </p:txBody>
      </p:sp>
      <p:sp>
        <p:nvSpPr>
          <p:cNvPr id="351" name="Shape 351"/>
          <p:cNvSpPr/>
          <p:nvPr/>
        </p:nvSpPr>
        <p:spPr>
          <a:xfrm>
            <a:off x="3676792" y="2083001"/>
            <a:ext cx="623541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atin typeface="Helvetica"/>
                <a:ea typeface="Helvetica"/>
                <a:cs typeface="Helvetica"/>
                <a:sym typeface="Helvetica"/>
              </a:defRPr>
            </a:lvl1pPr>
          </a:lstStyle>
          <a:p>
            <a:pPr/>
            <a:r>
              <a:t>En vieille Américaine des années 50</a:t>
            </a:r>
          </a:p>
        </p:txBody>
      </p:sp>
      <p:sp>
        <p:nvSpPr>
          <p:cNvPr id="352" name="Shape 352"/>
          <p:cNvSpPr/>
          <p:nvPr/>
        </p:nvSpPr>
        <p:spPr>
          <a:xfrm>
            <a:off x="990519" y="1930601"/>
            <a:ext cx="60976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2</a:t>
            </a:r>
          </a:p>
        </p:txBody>
      </p:sp>
      <p:pic>
        <p:nvPicPr>
          <p:cNvPr id="353" name="pasted-image.tiff"/>
          <p:cNvPicPr>
            <a:picLocks noChangeAspect="1"/>
          </p:cNvPicPr>
          <p:nvPr/>
        </p:nvPicPr>
        <p:blipFill>
          <a:blip r:embed="rId3">
            <a:extLst/>
          </a:blip>
          <a:srcRect l="0" t="478" r="0" b="478"/>
          <a:stretch>
            <a:fillRect/>
          </a:stretch>
        </p:blipFill>
        <p:spPr>
          <a:xfrm>
            <a:off x="1141185" y="5920563"/>
            <a:ext cx="4513454" cy="2514512"/>
          </a:xfrm>
          <a:prstGeom prst="rect">
            <a:avLst/>
          </a:prstGeom>
          <a:ln w="12700">
            <a:miter lim="400000"/>
          </a:ln>
        </p:spPr>
      </p:pic>
      <p:pic>
        <p:nvPicPr>
          <p:cNvPr id="354" name="pasted-image.tiff"/>
          <p:cNvPicPr>
            <a:picLocks noChangeAspect="1"/>
          </p:cNvPicPr>
          <p:nvPr/>
        </p:nvPicPr>
        <p:blipFill>
          <a:blip r:embed="rId4">
            <a:extLst/>
          </a:blip>
          <a:stretch>
            <a:fillRect/>
          </a:stretch>
        </p:blipFill>
        <p:spPr>
          <a:xfrm>
            <a:off x="9547254" y="350410"/>
            <a:ext cx="3152741" cy="1056332"/>
          </a:xfrm>
          <a:prstGeom prst="rect">
            <a:avLst/>
          </a:prstGeom>
          <a:ln w="12700">
            <a:miter lim="400000"/>
          </a:ln>
        </p:spPr>
      </p:pic>
      <p:pic>
        <p:nvPicPr>
          <p:cNvPr id="355" name="pasted-image.tiff"/>
          <p:cNvPicPr>
            <a:picLocks noChangeAspect="1"/>
          </p:cNvPicPr>
          <p:nvPr/>
        </p:nvPicPr>
        <p:blipFill>
          <a:blip r:embed="rId5">
            <a:extLst/>
          </a:blip>
          <a:srcRect l="0" t="8132" r="0" b="8132"/>
          <a:stretch>
            <a:fillRect/>
          </a:stretch>
        </p:blipFill>
        <p:spPr>
          <a:xfrm>
            <a:off x="1166585" y="3215956"/>
            <a:ext cx="4513302" cy="2514427"/>
          </a:xfrm>
          <a:prstGeom prst="rect">
            <a:avLst/>
          </a:prstGeom>
          <a:ln w="12700">
            <a:miter lim="400000"/>
          </a:ln>
        </p:spPr>
      </p:pic>
      <p:pic>
        <p:nvPicPr>
          <p:cNvPr id="356" name="pasted-image.tiff"/>
          <p:cNvPicPr>
            <a:picLocks noChangeAspect="1"/>
          </p:cNvPicPr>
          <p:nvPr/>
        </p:nvPicPr>
        <p:blipFill>
          <a:blip r:embed="rId6">
            <a:extLst/>
          </a:blip>
          <a:srcRect l="6195" t="0" r="6195" b="0"/>
          <a:stretch>
            <a:fillRect/>
          </a:stretch>
        </p:blipFill>
        <p:spPr>
          <a:xfrm>
            <a:off x="6590903" y="5712799"/>
            <a:ext cx="5293115" cy="2930259"/>
          </a:xfrm>
          <a:prstGeom prst="rect">
            <a:avLst/>
          </a:prstGeom>
          <a:ln w="12700">
            <a:miter lim="400000"/>
          </a:ln>
          <a:effectLst>
            <a:outerShdw sx="100000" sy="100000" kx="0" ky="0" algn="b" rotWithShape="0" blurRad="63500" dist="25400" dir="5400000">
              <a:srgbClr val="000000">
                <a:alpha val="50000"/>
              </a:srgbClr>
            </a:outerShdw>
          </a:effectLst>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nvSpPr>
        <p:spPr>
          <a:xfrm>
            <a:off x="6680200" y="3145168"/>
            <a:ext cx="5647929"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Restaurant situé dans la Havane historique face la place de la Cathédrale pavée un des plus beaux cadre de La Havane. El Patio est une des plus belles maisons anciennes du 18 eme siècle, ancien palais ayant appartenu au Marquis de Aguas Claras. Restaurant comprenant la salle du Marquis au premier étage donnant une vue majestueuse sur la place et en bas un patio agréable  donnant directement sur la place de la cathédrale enfin la terrasse donnant sur la place . Cadre colonial. Cuisine créole et internationale</a:t>
            </a:r>
            <a:endParaRPr b="1">
              <a:latin typeface="Helvetica"/>
              <a:ea typeface="Helvetica"/>
              <a:cs typeface="Helvetica"/>
              <a:sym typeface="Helvetica"/>
            </a:endParaRPr>
          </a:p>
          <a:p>
            <a:pPr algn="just" defTabSz="457200">
              <a:defRPr sz="1300"/>
            </a:pPr>
          </a:p>
        </p:txBody>
      </p:sp>
      <p:sp>
        <p:nvSpPr>
          <p:cNvPr id="359" name="Shape 359"/>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pic>
        <p:nvPicPr>
          <p:cNvPr id="361" name="pasted-image.tiff"/>
          <p:cNvPicPr>
            <a:picLocks noChangeAspect="1"/>
          </p:cNvPicPr>
          <p:nvPr/>
        </p:nvPicPr>
        <p:blipFill>
          <a:blip r:embed="rId3">
            <a:extLst/>
          </a:blip>
          <a:srcRect l="0" t="14861" r="0" b="14861"/>
          <a:stretch>
            <a:fillRect/>
          </a:stretch>
        </p:blipFill>
        <p:spPr>
          <a:xfrm>
            <a:off x="842437" y="6146800"/>
            <a:ext cx="5647928" cy="2644231"/>
          </a:xfrm>
          <a:prstGeom prst="rect">
            <a:avLst/>
          </a:prstGeom>
          <a:ln w="12700">
            <a:miter lim="400000"/>
          </a:ln>
          <a:effectLst>
            <a:outerShdw sx="100000" sy="100000" kx="0" ky="0" algn="b" rotWithShape="0" blurRad="63500" dist="25400" dir="5400000">
              <a:srgbClr val="000000">
                <a:alpha val="50000"/>
              </a:srgbClr>
            </a:outerShdw>
          </a:effectLst>
        </p:spPr>
      </p:pic>
      <p:sp>
        <p:nvSpPr>
          <p:cNvPr id="362" name="Shape 362"/>
          <p:cNvSpPr/>
          <p:nvPr/>
        </p:nvSpPr>
        <p:spPr>
          <a:xfrm>
            <a:off x="114300" y="1803601"/>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Déjeuner  : EL PATIO </a:t>
            </a:r>
          </a:p>
        </p:txBody>
      </p:sp>
      <p:pic>
        <p:nvPicPr>
          <p:cNvPr id="363" name="pasted-image.tiff"/>
          <p:cNvPicPr>
            <a:picLocks noChangeAspect="1"/>
          </p:cNvPicPr>
          <p:nvPr/>
        </p:nvPicPr>
        <p:blipFill>
          <a:blip r:embed="rId4">
            <a:extLst/>
          </a:blip>
          <a:srcRect l="0" t="25231" r="0" b="7885"/>
          <a:stretch>
            <a:fillRect/>
          </a:stretch>
        </p:blipFill>
        <p:spPr>
          <a:xfrm>
            <a:off x="842437" y="3143249"/>
            <a:ext cx="5647928" cy="2644231"/>
          </a:xfrm>
          <a:prstGeom prst="rect">
            <a:avLst/>
          </a:prstGeom>
          <a:ln w="12700">
            <a:miter lim="400000"/>
          </a:ln>
          <a:effectLst>
            <a:outerShdw sx="100000" sy="100000" kx="0" ky="0" algn="b" rotWithShape="0" blurRad="63500" dist="25400" dir="5400000">
              <a:srgbClr val="000000">
                <a:alpha val="50000"/>
              </a:srgbClr>
            </a:outerShdw>
          </a:effectLst>
        </p:spPr>
      </p:pic>
      <p:sp>
        <p:nvSpPr>
          <p:cNvPr id="364" name="Shape 364"/>
          <p:cNvSpPr/>
          <p:nvPr/>
        </p:nvSpPr>
        <p:spPr>
          <a:xfrm>
            <a:off x="940054" y="1930601"/>
            <a:ext cx="71069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2</a:t>
            </a:r>
          </a:p>
        </p:txBody>
      </p:sp>
      <p:pic>
        <p:nvPicPr>
          <p:cNvPr id="365" name="pasted-image.tiff"/>
          <p:cNvPicPr>
            <a:picLocks noChangeAspect="1"/>
          </p:cNvPicPr>
          <p:nvPr/>
        </p:nvPicPr>
        <p:blipFill>
          <a:blip r:embed="rId5">
            <a:extLst/>
          </a:blip>
          <a:stretch>
            <a:fillRect/>
          </a:stretch>
        </p:blipFill>
        <p:spPr>
          <a:xfrm>
            <a:off x="9547254" y="350410"/>
            <a:ext cx="3152741" cy="1056332"/>
          </a:xfrm>
          <a:prstGeom prst="rect">
            <a:avLst/>
          </a:prstGeom>
          <a:ln w="12700">
            <a:miter lim="400000"/>
          </a:ln>
        </p:spPr>
      </p:pic>
      <p:pic>
        <p:nvPicPr>
          <p:cNvPr id="366" name="pasted-image.tiff"/>
          <p:cNvPicPr>
            <a:picLocks noChangeAspect="1"/>
          </p:cNvPicPr>
          <p:nvPr/>
        </p:nvPicPr>
        <p:blipFill>
          <a:blip r:embed="rId6">
            <a:extLst/>
          </a:blip>
          <a:srcRect l="0" t="0" r="0" b="6757"/>
          <a:stretch>
            <a:fillRect/>
          </a:stretch>
        </p:blipFill>
        <p:spPr>
          <a:xfrm>
            <a:off x="7561659" y="6077347"/>
            <a:ext cx="3885176" cy="2783390"/>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nvSpPr>
        <p:spPr>
          <a:xfrm>
            <a:off x="6781800" y="2726068"/>
            <a:ext cx="5647929" cy="73061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Fondé en 1772 et toujours brillant après une rénovation du XXIe siècle,Lieu de rencontre des amateurs de son et de boléro, le Café Taberna est aménagé dans une vaste salle aérée où la musique du Buena Vista Social Club flotte en permanence.</a:t>
            </a:r>
          </a:p>
          <a:p>
            <a:pPr algn="just" defTabSz="457200">
              <a:defRPr sz="1300"/>
            </a:pPr>
          </a:p>
          <a:p>
            <a:pPr algn="just" defTabSz="457200">
              <a:defRPr sz="1300"/>
            </a:pPr>
            <a:r>
              <a:t>le restaurant est dédié au musicien Benny More. Décor et ambiance autour de la musique populaire. Si vous aimez la musique cubaine, une adresse à retenir. Vous assisterez à un concert d’un groupe de musique traditionnelle cubaine : salsa, son, bolero… qui rendra hommage au fameux groupe « Buenavista Social Club ». « Même s'ils s'en vont physiquement, ils restent avec nous musicalement », a souligné la diva de Buenavista, Omara Portuendo.  « Cette musique traditionnelle cubaine ne doit jamais mourir", estime-t-elle encore.  Vous ne manquerez pas de danser sur "Chan chan", sans doute la chanson la plus célèbre du groupe.  </a:t>
            </a:r>
            <a:endParaRPr b="1">
              <a:latin typeface="Helvetica"/>
              <a:ea typeface="Helvetica"/>
              <a:cs typeface="Helvetica"/>
              <a:sym typeface="Helvetica"/>
            </a:endParaRPr>
          </a:p>
        </p:txBody>
      </p:sp>
      <p:sp>
        <p:nvSpPr>
          <p:cNvPr id="369" name="Shape 369"/>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pic>
        <p:nvPicPr>
          <p:cNvPr id="371" name="pasted-image.tiff"/>
          <p:cNvPicPr>
            <a:picLocks noChangeAspect="1"/>
          </p:cNvPicPr>
          <p:nvPr/>
        </p:nvPicPr>
        <p:blipFill>
          <a:blip r:embed="rId3">
            <a:extLst/>
          </a:blip>
          <a:srcRect l="0" t="8514" r="0" b="8514"/>
          <a:stretch>
            <a:fillRect/>
          </a:stretch>
        </p:blipFill>
        <p:spPr>
          <a:xfrm>
            <a:off x="1024404" y="6007496"/>
            <a:ext cx="5233028" cy="2892766"/>
          </a:xfrm>
          <a:prstGeom prst="rect">
            <a:avLst/>
          </a:prstGeom>
          <a:ln w="12700">
            <a:miter lim="400000"/>
          </a:ln>
          <a:effectLst>
            <a:outerShdw sx="100000" sy="100000" kx="0" ky="0" algn="b" rotWithShape="0" blurRad="63500" dist="25400" dir="5400000">
              <a:srgbClr val="000000">
                <a:alpha val="50000"/>
              </a:srgbClr>
            </a:outerShdw>
          </a:effectLst>
        </p:spPr>
      </p:pic>
      <p:sp>
        <p:nvSpPr>
          <p:cNvPr id="372" name="Shape 372"/>
          <p:cNvSpPr/>
          <p:nvPr/>
        </p:nvSpPr>
        <p:spPr>
          <a:xfrm>
            <a:off x="-406400" y="1593849"/>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           Dîner au café  « TABERNA » </a:t>
            </a:r>
          </a:p>
        </p:txBody>
      </p:sp>
      <p:pic>
        <p:nvPicPr>
          <p:cNvPr id="373" name="pasted-image.tiff"/>
          <p:cNvPicPr>
            <a:picLocks noChangeAspect="1"/>
          </p:cNvPicPr>
          <p:nvPr/>
        </p:nvPicPr>
        <p:blipFill>
          <a:blip r:embed="rId4">
            <a:extLst/>
          </a:blip>
          <a:srcRect l="0" t="5820" r="0" b="17812"/>
          <a:stretch>
            <a:fillRect/>
          </a:stretch>
        </p:blipFill>
        <p:spPr>
          <a:xfrm>
            <a:off x="1024404" y="2445049"/>
            <a:ext cx="5233292" cy="2997395"/>
          </a:xfrm>
          <a:prstGeom prst="rect">
            <a:avLst/>
          </a:prstGeom>
          <a:ln w="12700">
            <a:miter lim="400000"/>
          </a:ln>
          <a:effectLst>
            <a:outerShdw sx="100000" sy="100000" kx="0" ky="0" algn="b" rotWithShape="0" blurRad="63500" dist="25400" dir="5400000">
              <a:srgbClr val="000000">
                <a:alpha val="50000"/>
              </a:srgbClr>
            </a:outerShdw>
          </a:effectLst>
        </p:spPr>
      </p:pic>
      <p:sp>
        <p:nvSpPr>
          <p:cNvPr id="374" name="Shape 374"/>
          <p:cNvSpPr/>
          <p:nvPr/>
        </p:nvSpPr>
        <p:spPr>
          <a:xfrm>
            <a:off x="940054" y="1575001"/>
            <a:ext cx="71069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2</a:t>
            </a:r>
          </a:p>
        </p:txBody>
      </p:sp>
      <p:pic>
        <p:nvPicPr>
          <p:cNvPr id="375" name="pasted-image.tiff"/>
          <p:cNvPicPr>
            <a:picLocks noChangeAspect="1"/>
          </p:cNvPicPr>
          <p:nvPr/>
        </p:nvPicPr>
        <p:blipFill>
          <a:blip r:embed="rId5">
            <a:extLst/>
          </a:blip>
          <a:stretch>
            <a:fillRect/>
          </a:stretch>
        </p:blipFill>
        <p:spPr>
          <a:xfrm>
            <a:off x="9547254" y="350410"/>
            <a:ext cx="3152741" cy="1056332"/>
          </a:xfrm>
          <a:prstGeom prst="rect">
            <a:avLst/>
          </a:prstGeom>
          <a:ln w="12700">
            <a:miter lim="400000"/>
          </a:ln>
        </p:spPr>
      </p:pic>
      <p:pic>
        <p:nvPicPr>
          <p:cNvPr id="376" name="pasted-image.tiff"/>
          <p:cNvPicPr>
            <a:picLocks noChangeAspect="1"/>
          </p:cNvPicPr>
          <p:nvPr/>
        </p:nvPicPr>
        <p:blipFill>
          <a:blip r:embed="rId6">
            <a:extLst/>
          </a:blip>
          <a:srcRect l="0" t="0" r="0" b="13821"/>
          <a:stretch>
            <a:fillRect/>
          </a:stretch>
        </p:blipFill>
        <p:spPr>
          <a:xfrm>
            <a:off x="7005168" y="6108501"/>
            <a:ext cx="4569097" cy="2690664"/>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pic>
        <p:nvPicPr>
          <p:cNvPr id="380" name="pasted-image.tiff"/>
          <p:cNvPicPr>
            <a:picLocks noChangeAspect="1"/>
          </p:cNvPicPr>
          <p:nvPr/>
        </p:nvPicPr>
        <p:blipFill>
          <a:blip r:embed="rId3">
            <a:extLst/>
          </a:blip>
          <a:srcRect l="0" t="10315" r="0" b="10315"/>
          <a:stretch>
            <a:fillRect/>
          </a:stretch>
        </p:blipFill>
        <p:spPr>
          <a:xfrm>
            <a:off x="894164" y="2632571"/>
            <a:ext cx="5544474" cy="3300464"/>
          </a:xfrm>
          <a:prstGeom prst="rect">
            <a:avLst/>
          </a:prstGeom>
          <a:ln w="12700">
            <a:miter lim="400000"/>
          </a:ln>
          <a:effectLst>
            <a:outerShdw sx="100000" sy="100000" kx="0" ky="0" algn="b" rotWithShape="0" blurRad="63500" dist="25400" dir="5400000">
              <a:srgbClr val="000000">
                <a:alpha val="50000"/>
              </a:srgbClr>
            </a:outerShdw>
          </a:effectLst>
        </p:spPr>
      </p:pic>
      <p:pic>
        <p:nvPicPr>
          <p:cNvPr id="381" name="pasted-image.tiff"/>
          <p:cNvPicPr>
            <a:picLocks noChangeAspect="1"/>
          </p:cNvPicPr>
          <p:nvPr/>
        </p:nvPicPr>
        <p:blipFill>
          <a:blip r:embed="rId4">
            <a:extLst/>
          </a:blip>
          <a:srcRect l="0" t="12020" r="0" b="12020"/>
          <a:stretch>
            <a:fillRect/>
          </a:stretch>
        </p:blipFill>
        <p:spPr>
          <a:xfrm>
            <a:off x="842437" y="6076056"/>
            <a:ext cx="5647928" cy="3007074"/>
          </a:xfrm>
          <a:prstGeom prst="rect">
            <a:avLst/>
          </a:prstGeom>
          <a:ln w="12700">
            <a:miter lim="400000"/>
          </a:ln>
          <a:effectLst>
            <a:outerShdw sx="100000" sy="100000" kx="0" ky="0" algn="b" rotWithShape="0" blurRad="63500" dist="25400" dir="5400000">
              <a:srgbClr val="000000">
                <a:alpha val="50000"/>
              </a:srgbClr>
            </a:outerShdw>
          </a:effectLst>
        </p:spPr>
      </p:pic>
      <p:sp>
        <p:nvSpPr>
          <p:cNvPr id="382" name="Shape 382"/>
          <p:cNvSpPr/>
          <p:nvPr/>
        </p:nvSpPr>
        <p:spPr>
          <a:xfrm>
            <a:off x="6350" y="1943507"/>
            <a:ext cx="12992100"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 Croisière  en Catamaran avec déjeuner à Cayo Blanco </a:t>
            </a:r>
          </a:p>
        </p:txBody>
      </p:sp>
      <p:sp>
        <p:nvSpPr>
          <p:cNvPr id="383" name="Shape 383"/>
          <p:cNvSpPr/>
          <p:nvPr/>
        </p:nvSpPr>
        <p:spPr>
          <a:xfrm>
            <a:off x="813054" y="1765300"/>
            <a:ext cx="71069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300">
                <a:solidFill>
                  <a:schemeClr val="accent1">
                    <a:hueOff val="47394"/>
                    <a:satOff val="-25753"/>
                    <a:lumOff val="-7544"/>
                  </a:schemeClr>
                </a:solidFill>
                <a:latin typeface="Helvetica"/>
                <a:ea typeface="Helvetica"/>
                <a:cs typeface="Helvetica"/>
                <a:sym typeface="Helvetica"/>
              </a:defRPr>
            </a:lvl1pPr>
          </a:lstStyle>
          <a:p>
            <a:pPr defTabSz="914400"/>
            <a:r>
              <a:t>JOUR 4</a:t>
            </a:r>
          </a:p>
        </p:txBody>
      </p:sp>
      <p:pic>
        <p:nvPicPr>
          <p:cNvPr id="384" name="pasted-image.tiff"/>
          <p:cNvPicPr>
            <a:picLocks noChangeAspect="1"/>
          </p:cNvPicPr>
          <p:nvPr/>
        </p:nvPicPr>
        <p:blipFill>
          <a:blip r:embed="rId5">
            <a:extLst/>
          </a:blip>
          <a:srcRect l="0" t="2085" r="0" b="2085"/>
          <a:stretch>
            <a:fillRect/>
          </a:stretch>
        </p:blipFill>
        <p:spPr>
          <a:xfrm>
            <a:off x="6847879" y="6221511"/>
            <a:ext cx="5680923" cy="3021080"/>
          </a:xfrm>
          <a:prstGeom prst="rect">
            <a:avLst/>
          </a:prstGeom>
          <a:ln w="12700">
            <a:miter lim="400000"/>
          </a:ln>
        </p:spPr>
      </p:pic>
      <p:pic>
        <p:nvPicPr>
          <p:cNvPr id="385"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
        <p:nvSpPr>
          <p:cNvPr id="386" name="Shape 386"/>
          <p:cNvSpPr/>
          <p:nvPr/>
        </p:nvSpPr>
        <p:spPr>
          <a:xfrm>
            <a:off x="6718300" y="2816830"/>
            <a:ext cx="5647929" cy="73061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just" defTabSz="457200">
              <a:defRPr sz="1300"/>
            </a:pPr>
            <a:r>
              <a:t>Embarquement à bord d’un catamaran à destination du Cayo Blanco. Open Bar et snack à bord et sur le Cayo : bière, soft drink, eau minérale, cocktail cubain. </a:t>
            </a:r>
          </a:p>
          <a:p>
            <a:pPr algn="just" defTabSz="457200">
              <a:defRPr sz="1300"/>
            </a:pPr>
          </a:p>
          <a:p>
            <a:pPr algn="just" defTabSz="457200">
              <a:defRPr sz="1300"/>
            </a:pPr>
            <a:r>
              <a:t>Arrêt pour la baignade avec les dauphins d’environ 15 minutes. Snorkeling sur la barrière de corail la plus au nord de la région central de Cuba (masque et tuba seront prêtés à bord). Débarquement sur le Cayo Blanco et sa magnifique plage de sable blanc coralien. </a:t>
            </a:r>
          </a:p>
          <a:p>
            <a:pPr algn="just" defTabSz="457200">
              <a:defRPr sz="1300"/>
            </a:pPr>
          </a:p>
          <a:p>
            <a:pPr algn="just" defTabSz="457200">
              <a:defRPr sz="1300"/>
            </a:pPr>
            <a:r>
              <a:t>Déjeuner à base de langouste, de crevettes et de poisson. Temps libre pour la baignade dans les eaux transparentes du Cayo… Retour à la Marina Gaviota à bord du Catamaran. Transfert retour jusqu’à votre hôtel.</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9" name="pasted-image.png"/>
          <p:cNvPicPr>
            <a:picLocks noChangeAspect="1"/>
          </p:cNvPicPr>
          <p:nvPr/>
        </p:nvPicPr>
        <p:blipFill>
          <a:blip r:embed="rId2">
            <a:extLst/>
          </a:blip>
          <a:stretch>
            <a:fillRect/>
          </a:stretch>
        </p:blipFill>
        <p:spPr>
          <a:xfrm>
            <a:off x="2250579" y="3613522"/>
            <a:ext cx="2420178" cy="2420178"/>
          </a:xfrm>
          <a:prstGeom prst="rect">
            <a:avLst/>
          </a:prstGeom>
          <a:ln w="12700">
            <a:miter lim="400000"/>
          </a:ln>
        </p:spPr>
      </p:pic>
      <p:sp>
        <p:nvSpPr>
          <p:cNvPr id="390" name="Shape 390"/>
          <p:cNvSpPr/>
          <p:nvPr/>
        </p:nvSpPr>
        <p:spPr>
          <a:xfrm>
            <a:off x="2484361" y="6227633"/>
            <a:ext cx="1698289"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200"/>
            </a:pPr>
          </a:p>
          <a:p>
            <a:pPr>
              <a:defRPr sz="1200"/>
            </a:pPr>
            <a:r>
              <a:t>Dirigeant d’agences, consultant événementiel et 17 ans d’expertise en « Event », motivation, fidélisation et tourisme d’affaire, Christophe a organisé plus de 1000 événements dans 35 pays.</a:t>
            </a:r>
          </a:p>
          <a:p>
            <a:pPr>
              <a:defRPr sz="1200"/>
            </a:pPr>
          </a:p>
          <a:p>
            <a:pPr>
              <a:defRPr sz="1200"/>
            </a:pPr>
            <a:r>
              <a:t>Signatures AUTO</a:t>
            </a:r>
          </a:p>
          <a:p>
            <a:pPr>
              <a:defRPr sz="1200"/>
            </a:pPr>
            <a:r>
              <a:t>Lancement Touareg, Koleos, Event Philips Morris, Honda F1,…</a:t>
            </a:r>
          </a:p>
        </p:txBody>
      </p:sp>
      <p:pic>
        <p:nvPicPr>
          <p:cNvPr id="391"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sp>
        <p:nvSpPr>
          <p:cNvPr id="392" name="Shape 392"/>
          <p:cNvSpPr/>
          <p:nvPr/>
        </p:nvSpPr>
        <p:spPr>
          <a:xfrm>
            <a:off x="-23745" y="1463789"/>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L’équipe ROADOO</a:t>
            </a:r>
          </a:p>
        </p:txBody>
      </p:sp>
      <p:sp>
        <p:nvSpPr>
          <p:cNvPr id="393" name="Shape 393"/>
          <p:cNvSpPr/>
          <p:nvPr/>
        </p:nvSpPr>
        <p:spPr>
          <a:xfrm>
            <a:off x="6350" y="2448638"/>
            <a:ext cx="129921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Voici l’équipe de 4 permanents dédiés à votre événement</a:t>
            </a:r>
          </a:p>
        </p:txBody>
      </p:sp>
      <p:sp>
        <p:nvSpPr>
          <p:cNvPr id="394" name="Shape 394"/>
          <p:cNvSpPr/>
          <p:nvPr/>
        </p:nvSpPr>
        <p:spPr>
          <a:xfrm>
            <a:off x="2644023" y="5979803"/>
            <a:ext cx="137896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Christophe</a:t>
            </a:r>
          </a:p>
        </p:txBody>
      </p:sp>
      <p:sp>
        <p:nvSpPr>
          <p:cNvPr id="395" name="Shape 395"/>
          <p:cNvSpPr/>
          <p:nvPr/>
        </p:nvSpPr>
        <p:spPr>
          <a:xfrm>
            <a:off x="10357055" y="5979803"/>
            <a:ext cx="65082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Sara</a:t>
            </a:r>
          </a:p>
        </p:txBody>
      </p:sp>
      <p:sp>
        <p:nvSpPr>
          <p:cNvPr id="396" name="Shape 396"/>
          <p:cNvSpPr/>
          <p:nvPr/>
        </p:nvSpPr>
        <p:spPr>
          <a:xfrm>
            <a:off x="3888152" y="7472233"/>
            <a:ext cx="1698289"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00"/>
            </a:pPr>
          </a:p>
        </p:txBody>
      </p:sp>
      <p:sp>
        <p:nvSpPr>
          <p:cNvPr id="397" name="Shape 397"/>
          <p:cNvSpPr/>
          <p:nvPr/>
        </p:nvSpPr>
        <p:spPr>
          <a:xfrm>
            <a:off x="9740366" y="6421046"/>
            <a:ext cx="2159001" cy="312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200"/>
            </a:pPr>
            <a:r>
              <a:t>Responsable de la logistique.</a:t>
            </a:r>
          </a:p>
          <a:p>
            <a:pPr>
              <a:defRPr sz="1200"/>
            </a:pPr>
            <a:r>
              <a:t>Plus de 10 ans d’ expérience dans le suivi logistique événementiel.</a:t>
            </a:r>
          </a:p>
          <a:p>
            <a:pPr>
              <a:defRPr sz="1200"/>
            </a:pPr>
            <a:r>
              <a:t>Conception et suivi de projets événementiels (soirées, conventions, team buidling...) et de séminaires.</a:t>
            </a:r>
          </a:p>
          <a:p>
            <a:pPr>
              <a:defRPr sz="1200"/>
            </a:pPr>
            <a:r>
              <a:t>Responsable du montage du dossier jusqu'à sa gestion pratique sur terrain.</a:t>
            </a:r>
          </a:p>
          <a:p>
            <a:pPr>
              <a:defRPr sz="1200"/>
            </a:pPr>
            <a:r>
              <a:t>Suivi des moyens matériels, humains et financiers nécessaires à la réalisation de tout événements. </a:t>
            </a:r>
          </a:p>
          <a:p>
            <a:pPr>
              <a:defRPr sz="1200"/>
            </a:pPr>
          </a:p>
        </p:txBody>
      </p:sp>
      <p:pic>
        <p:nvPicPr>
          <p:cNvPr id="398" name="36445fe.jpg"/>
          <p:cNvPicPr>
            <a:picLocks noChangeAspect="1"/>
          </p:cNvPicPr>
          <p:nvPr/>
        </p:nvPicPr>
        <p:blipFill>
          <a:blip r:embed="rId4">
            <a:extLst/>
          </a:blip>
          <a:stretch>
            <a:fillRect/>
          </a:stretch>
        </p:blipFill>
        <p:spPr>
          <a:xfrm>
            <a:off x="9423400" y="3352800"/>
            <a:ext cx="2540000" cy="2540000"/>
          </a:xfrm>
          <a:prstGeom prst="rect">
            <a:avLst/>
          </a:prstGeom>
          <a:ln w="12700">
            <a:miter lim="400000"/>
          </a:ln>
        </p:spPr>
      </p:pic>
      <p:pic>
        <p:nvPicPr>
          <p:cNvPr id="399" name="Capture d’écran 2016-09-20 à 11.31.40.png"/>
          <p:cNvPicPr>
            <a:picLocks noChangeAspect="1"/>
          </p:cNvPicPr>
          <p:nvPr/>
        </p:nvPicPr>
        <p:blipFill>
          <a:blip r:embed="rId5">
            <a:extLst/>
          </a:blip>
          <a:srcRect l="0" t="0" r="0" b="14047"/>
          <a:stretch>
            <a:fillRect/>
          </a:stretch>
        </p:blipFill>
        <p:spPr>
          <a:xfrm>
            <a:off x="5839188" y="3373297"/>
            <a:ext cx="2415614" cy="2498893"/>
          </a:xfrm>
          <a:prstGeom prst="rect">
            <a:avLst/>
          </a:prstGeom>
          <a:ln w="12700">
            <a:miter lim="400000"/>
          </a:ln>
        </p:spPr>
      </p:pic>
      <p:sp>
        <p:nvSpPr>
          <p:cNvPr id="400" name="Shape 400"/>
          <p:cNvSpPr/>
          <p:nvPr/>
        </p:nvSpPr>
        <p:spPr>
          <a:xfrm>
            <a:off x="6598006" y="5979803"/>
            <a:ext cx="89814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Faten</a:t>
            </a:r>
          </a:p>
        </p:txBody>
      </p:sp>
      <p:sp>
        <p:nvSpPr>
          <p:cNvPr id="401" name="Shape 401"/>
          <p:cNvSpPr/>
          <p:nvPr/>
        </p:nvSpPr>
        <p:spPr>
          <a:xfrm>
            <a:off x="5964889" y="6583233"/>
            <a:ext cx="2164379"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200"/>
            </a:pPr>
            <a:r>
              <a:t>Forte de son expérience dans le domaine de l’organisation </a:t>
            </a:r>
          </a:p>
          <a:p>
            <a:pPr>
              <a:defRPr sz="1200"/>
            </a:pPr>
            <a:r>
              <a:t>Elle est responsable du développement de l’activité voyage de sa conception à sa concrétisation.</a:t>
            </a:r>
          </a:p>
          <a:p>
            <a:pPr>
              <a:defRPr sz="1200"/>
            </a:pPr>
          </a:p>
          <a:p>
            <a:pPr>
              <a:defRPr sz="1200"/>
            </a:pPr>
            <a:r>
              <a:t>En 2016, elle rejoint  l’équipe ROADOO NETWORK afin de prendre en charge l’équipe voyage Roadoo.</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4"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405" name="Shape 405"/>
          <p:cNvSpPr/>
          <p:nvPr/>
        </p:nvSpPr>
        <p:spPr>
          <a:xfrm>
            <a:off x="-23745" y="1463789"/>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Notre Réseau Social </a:t>
            </a:r>
          </a:p>
        </p:txBody>
      </p:sp>
      <p:sp>
        <p:nvSpPr>
          <p:cNvPr id="406" name="Shape 406"/>
          <p:cNvSpPr/>
          <p:nvPr/>
        </p:nvSpPr>
        <p:spPr>
          <a:xfrm>
            <a:off x="-17395" y="2458637"/>
            <a:ext cx="12992101"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300">
                <a:latin typeface="Helvetica"/>
                <a:ea typeface="Helvetica"/>
                <a:cs typeface="Helvetica"/>
                <a:sym typeface="Helvetica"/>
              </a:defRPr>
            </a:pPr>
            <a:r>
              <a:t>Mise à disposition de Roadoo Network</a:t>
            </a:r>
          </a:p>
          <a:p>
            <a:pPr>
              <a:defRPr sz="3300">
                <a:latin typeface="Helvetica"/>
                <a:ea typeface="Helvetica"/>
                <a:cs typeface="Helvetica"/>
                <a:sym typeface="Helvetica"/>
              </a:defRPr>
            </a:pPr>
            <a:r>
              <a:t>Réseau Social Entreprise pour l’animation de votre événement</a:t>
            </a:r>
          </a:p>
        </p:txBody>
      </p:sp>
      <p:pic>
        <p:nvPicPr>
          <p:cNvPr id="407" name="Capture d’écran 2015-04-08 à 12.18.15.png"/>
          <p:cNvPicPr>
            <a:picLocks noChangeAspect="1"/>
          </p:cNvPicPr>
          <p:nvPr/>
        </p:nvPicPr>
        <p:blipFill>
          <a:blip r:embed="rId3">
            <a:extLst/>
          </a:blip>
          <a:stretch>
            <a:fillRect/>
          </a:stretch>
        </p:blipFill>
        <p:spPr>
          <a:xfrm>
            <a:off x="8811497" y="5762406"/>
            <a:ext cx="3905904" cy="1712004"/>
          </a:xfrm>
          <a:prstGeom prst="rect">
            <a:avLst/>
          </a:prstGeom>
          <a:ln w="12700">
            <a:miter lim="400000"/>
          </a:ln>
        </p:spPr>
      </p:pic>
      <p:pic>
        <p:nvPicPr>
          <p:cNvPr id="408" name="Capture d’écran 2015-04-08 à 12.18.48.png"/>
          <p:cNvPicPr>
            <a:picLocks noChangeAspect="1"/>
          </p:cNvPicPr>
          <p:nvPr/>
        </p:nvPicPr>
        <p:blipFill>
          <a:blip r:embed="rId4">
            <a:extLst/>
          </a:blip>
          <a:stretch>
            <a:fillRect/>
          </a:stretch>
        </p:blipFill>
        <p:spPr>
          <a:xfrm>
            <a:off x="796961" y="3853535"/>
            <a:ext cx="7741222" cy="5121118"/>
          </a:xfrm>
          <a:prstGeom prst="rect">
            <a:avLst/>
          </a:prstGeom>
          <a:ln w="12700">
            <a:miter lim="400000"/>
          </a:ln>
        </p:spPr>
      </p:pic>
      <p:pic>
        <p:nvPicPr>
          <p:cNvPr id="409" name="roadoo_network_logo_.jpeg"/>
          <p:cNvPicPr>
            <a:picLocks noChangeAspect="1"/>
          </p:cNvPicPr>
          <p:nvPr/>
        </p:nvPicPr>
        <p:blipFill>
          <a:blip r:embed="rId5">
            <a:extLst/>
          </a:blip>
          <a:stretch>
            <a:fillRect/>
          </a:stretch>
        </p:blipFill>
        <p:spPr>
          <a:xfrm>
            <a:off x="9166667" y="4478762"/>
            <a:ext cx="3195563" cy="1056385"/>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412" name="Shape 412"/>
          <p:cNvSpPr/>
          <p:nvPr/>
        </p:nvSpPr>
        <p:spPr>
          <a:xfrm>
            <a:off x="0" y="1898606"/>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CONTACT :</a:t>
            </a:r>
          </a:p>
        </p:txBody>
      </p:sp>
      <p:sp>
        <p:nvSpPr>
          <p:cNvPr id="413" name="Shape 413"/>
          <p:cNvSpPr/>
          <p:nvPr/>
        </p:nvSpPr>
        <p:spPr>
          <a:xfrm>
            <a:off x="4003428" y="3825853"/>
            <a:ext cx="4997944" cy="421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latin typeface="Helvetica"/>
                <a:ea typeface="Helvetica"/>
                <a:cs typeface="Helvetica"/>
                <a:sym typeface="Helvetica"/>
              </a:defRPr>
            </a:pPr>
            <a:r>
              <a:t>ROADOO SARL</a:t>
            </a:r>
          </a:p>
          <a:p>
            <a:pPr>
              <a:defRPr sz="3000">
                <a:latin typeface="Helvetica"/>
                <a:ea typeface="Helvetica"/>
                <a:cs typeface="Helvetica"/>
                <a:sym typeface="Helvetica"/>
              </a:defRPr>
            </a:pPr>
            <a:r>
              <a:t>8 rue des framboisiers</a:t>
            </a:r>
          </a:p>
          <a:p>
            <a:pPr>
              <a:defRPr sz="3000">
                <a:latin typeface="Helvetica"/>
                <a:ea typeface="Helvetica"/>
                <a:cs typeface="Helvetica"/>
                <a:sym typeface="Helvetica"/>
              </a:defRPr>
            </a:pPr>
            <a:r>
              <a:t>17140 LAGORD</a:t>
            </a:r>
          </a:p>
          <a:p>
            <a:pPr>
              <a:defRPr sz="3000">
                <a:latin typeface="Helvetica"/>
                <a:ea typeface="Helvetica"/>
                <a:cs typeface="Helvetica"/>
                <a:sym typeface="Helvetica"/>
              </a:defRPr>
            </a:pPr>
          </a:p>
          <a:p>
            <a:pPr>
              <a:defRPr sz="3000">
                <a:latin typeface="Helvetica"/>
                <a:ea typeface="Helvetica"/>
                <a:cs typeface="Helvetica"/>
                <a:sym typeface="Helvetica"/>
              </a:defRPr>
            </a:pPr>
            <a:r>
              <a:t>Tél. : + 33 546 379 940</a:t>
            </a:r>
          </a:p>
          <a:p>
            <a:pPr>
              <a:defRPr sz="3000">
                <a:latin typeface="Helvetica"/>
                <a:ea typeface="Helvetica"/>
                <a:cs typeface="Helvetica"/>
                <a:sym typeface="Helvetica"/>
              </a:defRPr>
            </a:pPr>
          </a:p>
          <a:p>
            <a:pPr>
              <a:defRPr sz="3000">
                <a:latin typeface="Helvetica"/>
                <a:ea typeface="Helvetica"/>
                <a:cs typeface="Helvetica"/>
                <a:sym typeface="Helvetica"/>
              </a:defRPr>
            </a:pPr>
            <a:r>
              <a:t>Licence Agence de voyage :</a:t>
            </a:r>
          </a:p>
          <a:p>
            <a:pPr>
              <a:defRPr sz="3000">
                <a:latin typeface="Helvetica"/>
                <a:ea typeface="Helvetica"/>
                <a:cs typeface="Helvetica"/>
                <a:sym typeface="Helvetica"/>
              </a:defRPr>
            </a:pPr>
            <a:r>
              <a:t>IM 017100023</a:t>
            </a:r>
          </a:p>
          <a:p>
            <a:pPr>
              <a:defRPr sz="3000">
                <a:latin typeface="Helvetica"/>
                <a:ea typeface="Helvetica"/>
                <a:cs typeface="Helvetica"/>
                <a:sym typeface="Helvetica"/>
              </a:defRPr>
            </a:pPr>
            <a:r>
              <a:t>APS GARANTIE</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pic>
        <p:nvPicPr>
          <p:cNvPr id="171" name="pasted-image.tiff"/>
          <p:cNvPicPr>
            <a:picLocks noChangeAspect="1"/>
          </p:cNvPicPr>
          <p:nvPr/>
        </p:nvPicPr>
        <p:blipFill>
          <a:blip r:embed="rId3">
            <a:extLst/>
          </a:blip>
          <a:srcRect l="6518" t="0" r="16536" b="0"/>
          <a:stretch>
            <a:fillRect/>
          </a:stretch>
        </p:blipFill>
        <p:spPr>
          <a:xfrm>
            <a:off x="995446" y="5278006"/>
            <a:ext cx="3706883" cy="3010015"/>
          </a:xfrm>
          <a:prstGeom prst="rect">
            <a:avLst/>
          </a:prstGeom>
          <a:ln w="12700">
            <a:miter lim="400000"/>
          </a:ln>
        </p:spPr>
      </p:pic>
      <p:pic>
        <p:nvPicPr>
          <p:cNvPr id="172" name="pasted-image.tiff"/>
          <p:cNvPicPr>
            <a:picLocks noChangeAspect="1"/>
          </p:cNvPicPr>
          <p:nvPr/>
        </p:nvPicPr>
        <p:blipFill>
          <a:blip r:embed="rId4">
            <a:extLst/>
          </a:blip>
          <a:srcRect l="11153" t="0" r="11153" b="0"/>
          <a:stretch>
            <a:fillRect/>
          </a:stretch>
        </p:blipFill>
        <p:spPr>
          <a:xfrm>
            <a:off x="8720942" y="5259807"/>
            <a:ext cx="3555830" cy="3046413"/>
          </a:xfrm>
          <a:prstGeom prst="rect">
            <a:avLst/>
          </a:prstGeom>
          <a:ln w="12700">
            <a:miter lim="400000"/>
          </a:ln>
        </p:spPr>
      </p:pic>
      <p:pic>
        <p:nvPicPr>
          <p:cNvPr id="173" name="pasted-image.tiff"/>
          <p:cNvPicPr>
            <a:picLocks noChangeAspect="1"/>
          </p:cNvPicPr>
          <p:nvPr/>
        </p:nvPicPr>
        <p:blipFill>
          <a:blip r:embed="rId5">
            <a:extLst/>
          </a:blip>
          <a:srcRect l="17165" t="0" r="38892" b="0"/>
          <a:stretch>
            <a:fillRect/>
          </a:stretch>
        </p:blipFill>
        <p:spPr>
          <a:xfrm>
            <a:off x="4939355" y="5259749"/>
            <a:ext cx="3544616" cy="3046414"/>
          </a:xfrm>
          <a:prstGeom prst="rect">
            <a:avLst/>
          </a:prstGeom>
          <a:ln w="12700">
            <a:miter lim="400000"/>
          </a:ln>
        </p:spPr>
      </p:pic>
      <p:sp>
        <p:nvSpPr>
          <p:cNvPr id="174" name="Shape 174"/>
          <p:cNvSpPr/>
          <p:nvPr/>
        </p:nvSpPr>
        <p:spPr>
          <a:xfrm>
            <a:off x="6350" y="3014774"/>
            <a:ext cx="12992101"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latin typeface="Helvetica"/>
                <a:ea typeface="Helvetica"/>
                <a:cs typeface="Helvetica"/>
                <a:sym typeface="Helvetica"/>
              </a:defRPr>
            </a:pPr>
            <a:r>
              <a:t>CUBA</a:t>
            </a:r>
          </a:p>
          <a:p>
            <a:pPr>
              <a:defRPr sz="2400">
                <a:latin typeface="Helvetica"/>
                <a:ea typeface="Helvetica"/>
                <a:cs typeface="Helvetica"/>
                <a:sym typeface="Helvetica"/>
              </a:defRPr>
            </a:pPr>
            <a:r>
              <a:t>LA HAVANE &amp; VARADERO </a:t>
            </a:r>
          </a:p>
        </p:txBody>
      </p:sp>
      <p:sp>
        <p:nvSpPr>
          <p:cNvPr id="175" name="Shape 175"/>
          <p:cNvSpPr/>
          <p:nvPr/>
        </p:nvSpPr>
        <p:spPr>
          <a:xfrm>
            <a:off x="6350" y="2080683"/>
            <a:ext cx="12992101"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Helvetica"/>
                <a:ea typeface="Helvetica"/>
                <a:cs typeface="Helvetica"/>
                <a:sym typeface="Helvetica"/>
              </a:defRPr>
            </a:lvl1pPr>
          </a:lstStyle>
          <a:p>
            <a:pPr/>
            <a:r>
              <a:t>Notre réponse</a:t>
            </a:r>
          </a:p>
        </p:txBody>
      </p:sp>
      <p:pic>
        <p:nvPicPr>
          <p:cNvPr id="176"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nvSpPr>
        <p:spPr>
          <a:xfrm>
            <a:off x="1598853" y="3318928"/>
            <a:ext cx="138461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AERIEN </a:t>
            </a:r>
          </a:p>
        </p:txBody>
      </p:sp>
      <p:sp>
        <p:nvSpPr>
          <p:cNvPr id="179" name="Shape 179"/>
          <p:cNvSpPr/>
          <p:nvPr/>
        </p:nvSpPr>
        <p:spPr>
          <a:xfrm>
            <a:off x="5869861" y="3311435"/>
            <a:ext cx="122617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SOLEIL</a:t>
            </a:r>
          </a:p>
        </p:txBody>
      </p:sp>
      <p:sp>
        <p:nvSpPr>
          <p:cNvPr id="180" name="Shape 180"/>
          <p:cNvSpPr/>
          <p:nvPr/>
        </p:nvSpPr>
        <p:spPr>
          <a:xfrm>
            <a:off x="9943196" y="3318928"/>
            <a:ext cx="175497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latin typeface="Helvetica"/>
                <a:ea typeface="Helvetica"/>
                <a:cs typeface="Helvetica"/>
                <a:sym typeface="Helvetica"/>
              </a:defRPr>
            </a:lvl1pPr>
          </a:lstStyle>
          <a:p>
            <a:pPr/>
            <a:r>
              <a:t>ACTIVITÉS</a:t>
            </a:r>
          </a:p>
        </p:txBody>
      </p:sp>
      <p:pic>
        <p:nvPicPr>
          <p:cNvPr id="181" name="pasted-image.tiff"/>
          <p:cNvPicPr>
            <a:picLocks noChangeAspect="1"/>
          </p:cNvPicPr>
          <p:nvPr/>
        </p:nvPicPr>
        <p:blipFill>
          <a:blip r:embed="rId2">
            <a:extLst/>
          </a:blip>
          <a:srcRect l="12153" t="0" r="12153" b="0"/>
          <a:stretch>
            <a:fillRect/>
          </a:stretch>
        </p:blipFill>
        <p:spPr>
          <a:xfrm>
            <a:off x="8944132" y="3816891"/>
            <a:ext cx="3538852" cy="2948554"/>
          </a:xfrm>
          <a:prstGeom prst="rect">
            <a:avLst/>
          </a:prstGeom>
          <a:ln w="12700">
            <a:miter lim="400000"/>
          </a:ln>
          <a:effectLst>
            <a:outerShdw sx="100000" sy="100000" kx="0" ky="0" algn="b" rotWithShape="0" blurRad="38100" dist="25400" dir="5400000">
              <a:srgbClr val="000000">
                <a:alpha val="50000"/>
              </a:srgbClr>
            </a:outerShdw>
          </a:effectLst>
        </p:spPr>
      </p:pic>
      <p:sp>
        <p:nvSpPr>
          <p:cNvPr id="182" name="Shape 182"/>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 name="pasted-image.tif"/>
          <p:cNvPicPr>
            <a:picLocks noChangeAspect="1"/>
          </p:cNvPicPr>
          <p:nvPr/>
        </p:nvPicPr>
        <p:blipFill>
          <a:blip r:embed="rId3">
            <a:extLst/>
          </a:blip>
          <a:stretch>
            <a:fillRect/>
          </a:stretch>
        </p:blipFill>
        <p:spPr>
          <a:xfrm>
            <a:off x="220133" y="350458"/>
            <a:ext cx="4221963" cy="1056386"/>
          </a:xfrm>
          <a:prstGeom prst="rect">
            <a:avLst/>
          </a:prstGeom>
          <a:ln w="12700">
            <a:miter lim="400000"/>
          </a:ln>
        </p:spPr>
      </p:pic>
      <p:sp>
        <p:nvSpPr>
          <p:cNvPr id="184" name="Shape 184"/>
          <p:cNvSpPr/>
          <p:nvPr/>
        </p:nvSpPr>
        <p:spPr>
          <a:xfrm>
            <a:off x="-23745" y="1463789"/>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Pourquoi ?</a:t>
            </a:r>
          </a:p>
        </p:txBody>
      </p:sp>
      <p:sp>
        <p:nvSpPr>
          <p:cNvPr id="185" name="Shape 185"/>
          <p:cNvSpPr/>
          <p:nvPr/>
        </p:nvSpPr>
        <p:spPr>
          <a:xfrm>
            <a:off x="6350" y="2286000"/>
            <a:ext cx="1299210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atin typeface="Helvetica"/>
                <a:ea typeface="Helvetica"/>
                <a:cs typeface="Helvetica"/>
                <a:sym typeface="Helvetica"/>
              </a:defRPr>
            </a:lvl1pPr>
          </a:lstStyle>
          <a:p>
            <a:pPr/>
            <a:r>
              <a:t>Pour son plan d’acheminement</a:t>
            </a:r>
          </a:p>
        </p:txBody>
      </p:sp>
      <p:sp>
        <p:nvSpPr>
          <p:cNvPr id="186" name="Shape 186"/>
          <p:cNvSpPr/>
          <p:nvPr/>
        </p:nvSpPr>
        <p:spPr>
          <a:xfrm>
            <a:off x="8944174" y="7000287"/>
            <a:ext cx="3538852"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700"/>
            </a:lvl1pPr>
          </a:lstStyle>
          <a:p>
            <a:pPr/>
            <a:r>
              <a:t>Rallye à bord des coco taxi , balade à bord d’une vielle américaine,danse salsa , sortie en catamaran….</a:t>
            </a:r>
          </a:p>
        </p:txBody>
      </p:sp>
      <p:sp>
        <p:nvSpPr>
          <p:cNvPr id="187" name="Shape 187"/>
          <p:cNvSpPr/>
          <p:nvPr/>
        </p:nvSpPr>
        <p:spPr>
          <a:xfrm>
            <a:off x="4713521" y="6974887"/>
            <a:ext cx="3538852"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700"/>
            </a:lvl1pPr>
          </a:lstStyle>
          <a:p>
            <a:pPr/>
            <a:r>
              <a:t>En mai,Cuba bénéficie d'un bon ensoleillement d'environ 8 heures par jour. Son patrimoine est fortement marqué par l’architecture coloniale espagnole,La musique est aussi un élément quasi permanent de la ville.…</a:t>
            </a:r>
          </a:p>
        </p:txBody>
      </p:sp>
      <p:sp>
        <p:nvSpPr>
          <p:cNvPr id="188" name="Shape 188"/>
          <p:cNvSpPr/>
          <p:nvPr/>
        </p:nvSpPr>
        <p:spPr>
          <a:xfrm>
            <a:off x="559464" y="6987587"/>
            <a:ext cx="3543301"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700"/>
            </a:lvl1pPr>
          </a:lstStyle>
          <a:p>
            <a:pPr/>
            <a:r>
              <a:t>Vol direct au départ de Paris.</a:t>
            </a:r>
          </a:p>
        </p:txBody>
      </p:sp>
      <p:pic>
        <p:nvPicPr>
          <p:cNvPr id="189" name="pasted-image.tiff"/>
          <p:cNvPicPr>
            <a:picLocks noChangeAspect="1"/>
          </p:cNvPicPr>
          <p:nvPr/>
        </p:nvPicPr>
        <p:blipFill>
          <a:blip r:embed="rId4">
            <a:extLst/>
          </a:blip>
          <a:srcRect l="17177" t="0" r="349" b="0"/>
          <a:stretch>
            <a:fillRect/>
          </a:stretch>
        </p:blipFill>
        <p:spPr>
          <a:xfrm>
            <a:off x="4643848" y="3790214"/>
            <a:ext cx="3734620" cy="2929816"/>
          </a:xfrm>
          <a:prstGeom prst="rect">
            <a:avLst/>
          </a:prstGeom>
          <a:ln w="12700">
            <a:miter lim="400000"/>
          </a:ln>
        </p:spPr>
      </p:pic>
      <p:pic>
        <p:nvPicPr>
          <p:cNvPr id="190" name="1304505600.jpg"/>
          <p:cNvPicPr>
            <a:picLocks noChangeAspect="1"/>
          </p:cNvPicPr>
          <p:nvPr/>
        </p:nvPicPr>
        <p:blipFill>
          <a:blip r:embed="rId5">
            <a:extLst/>
          </a:blip>
          <a:srcRect l="11091" t="0" r="11091" b="0"/>
          <a:stretch>
            <a:fillRect/>
          </a:stretch>
        </p:blipFill>
        <p:spPr>
          <a:xfrm>
            <a:off x="584070" y="3810653"/>
            <a:ext cx="3494093" cy="2990458"/>
          </a:xfrm>
          <a:prstGeom prst="rect">
            <a:avLst/>
          </a:prstGeom>
          <a:ln w="12700">
            <a:miter lim="400000"/>
          </a:ln>
        </p:spPr>
      </p:pic>
      <p:pic>
        <p:nvPicPr>
          <p:cNvPr id="191" name="pasted-image.tiff"/>
          <p:cNvPicPr>
            <a:picLocks noChangeAspect="1"/>
          </p:cNvPicPr>
          <p:nvPr/>
        </p:nvPicPr>
        <p:blipFill>
          <a:blip r:embed="rId6">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3" name="Shape 193"/>
          <p:cNvSpPr/>
          <p:nvPr>
            <p:ph type="sldNum" sz="quarter" idx="4294967295"/>
          </p:nvPr>
        </p:nvSpPr>
        <p:spPr>
          <a:xfrm>
            <a:off x="6375348" y="9251950"/>
            <a:ext cx="241403"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pic>
        <p:nvPicPr>
          <p:cNvPr id="195" name="pasted-image.png"/>
          <p:cNvPicPr>
            <a:picLocks noChangeAspect="1"/>
          </p:cNvPicPr>
          <p:nvPr/>
        </p:nvPicPr>
        <p:blipFill>
          <a:blip r:embed="rId3">
            <a:extLst/>
          </a:blip>
          <a:srcRect l="0" t="2100" r="0" b="2100"/>
          <a:stretch>
            <a:fillRect/>
          </a:stretch>
        </p:blipFill>
        <p:spPr>
          <a:xfrm>
            <a:off x="4378285" y="2664070"/>
            <a:ext cx="4332440" cy="2888294"/>
          </a:xfrm>
          <a:prstGeom prst="rect">
            <a:avLst/>
          </a:prstGeom>
          <a:ln w="12700">
            <a:miter lim="400000"/>
          </a:ln>
        </p:spPr>
      </p:pic>
      <p:pic>
        <p:nvPicPr>
          <p:cNvPr id="196" name="pasted-image.tiff"/>
          <p:cNvPicPr>
            <a:picLocks noChangeAspect="0"/>
          </p:cNvPicPr>
          <p:nvPr/>
        </p:nvPicPr>
        <p:blipFill>
          <a:blip r:embed="rId4">
            <a:extLst/>
          </a:blip>
          <a:srcRect l="0" t="4731" r="0" b="4731"/>
          <a:stretch>
            <a:fillRect/>
          </a:stretch>
        </p:blipFill>
        <p:spPr>
          <a:xfrm>
            <a:off x="8843883" y="5626361"/>
            <a:ext cx="4264831" cy="2901236"/>
          </a:xfrm>
          <a:prstGeom prst="rect">
            <a:avLst/>
          </a:prstGeom>
          <a:ln w="12700">
            <a:miter lim="400000"/>
          </a:ln>
        </p:spPr>
      </p:pic>
      <p:pic>
        <p:nvPicPr>
          <p:cNvPr id="197" name="pasted-image.tiff"/>
          <p:cNvPicPr>
            <a:picLocks noChangeAspect="1"/>
          </p:cNvPicPr>
          <p:nvPr/>
        </p:nvPicPr>
        <p:blipFill>
          <a:blip r:embed="rId5">
            <a:extLst/>
          </a:blip>
          <a:srcRect l="6842" t="0" r="6842" b="0"/>
          <a:stretch>
            <a:fillRect/>
          </a:stretch>
        </p:blipFill>
        <p:spPr>
          <a:xfrm>
            <a:off x="-145725" y="5641840"/>
            <a:ext cx="4404288" cy="2870201"/>
          </a:xfrm>
          <a:prstGeom prst="rect">
            <a:avLst/>
          </a:prstGeom>
          <a:ln w="12700">
            <a:miter lim="400000"/>
          </a:ln>
        </p:spPr>
      </p:pic>
      <p:pic>
        <p:nvPicPr>
          <p:cNvPr id="198" name="pasted-image.tiff"/>
          <p:cNvPicPr>
            <a:picLocks noChangeAspect="0"/>
          </p:cNvPicPr>
          <p:nvPr/>
        </p:nvPicPr>
        <p:blipFill>
          <a:blip r:embed="rId6">
            <a:extLst/>
          </a:blip>
          <a:srcRect l="0" t="2941" r="0" b="2941"/>
          <a:stretch>
            <a:fillRect/>
          </a:stretch>
        </p:blipFill>
        <p:spPr>
          <a:xfrm>
            <a:off x="4364235" y="5633172"/>
            <a:ext cx="4368801" cy="2895601"/>
          </a:xfrm>
          <a:prstGeom prst="rect">
            <a:avLst/>
          </a:prstGeom>
          <a:ln w="12700">
            <a:miter lim="400000"/>
          </a:ln>
        </p:spPr>
      </p:pic>
      <p:pic>
        <p:nvPicPr>
          <p:cNvPr id="199" name="pasted-image.tiff"/>
          <p:cNvPicPr>
            <a:picLocks noChangeAspect="1"/>
          </p:cNvPicPr>
          <p:nvPr/>
        </p:nvPicPr>
        <p:blipFill>
          <a:blip r:embed="rId7">
            <a:extLst/>
          </a:blip>
          <a:srcRect l="2305" t="0" r="2305" b="0"/>
          <a:stretch>
            <a:fillRect/>
          </a:stretch>
        </p:blipFill>
        <p:spPr>
          <a:xfrm>
            <a:off x="8843883" y="2642061"/>
            <a:ext cx="4149723" cy="2900211"/>
          </a:xfrm>
          <a:prstGeom prst="rect">
            <a:avLst/>
          </a:prstGeom>
          <a:ln w="12700">
            <a:miter lim="400000"/>
          </a:ln>
        </p:spPr>
      </p:pic>
      <p:sp>
        <p:nvSpPr>
          <p:cNvPr id="200" name="Shape 200"/>
          <p:cNvSpPr/>
          <p:nvPr/>
        </p:nvSpPr>
        <p:spPr>
          <a:xfrm>
            <a:off x="7546908" y="1861510"/>
            <a:ext cx="125186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PLAGE</a:t>
            </a:r>
          </a:p>
        </p:txBody>
      </p:sp>
      <p:sp>
        <p:nvSpPr>
          <p:cNvPr id="201" name="Shape 201"/>
          <p:cNvSpPr/>
          <p:nvPr/>
        </p:nvSpPr>
        <p:spPr>
          <a:xfrm>
            <a:off x="5620904" y="1861510"/>
            <a:ext cx="121042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NATURE </a:t>
            </a:r>
          </a:p>
        </p:txBody>
      </p:sp>
      <p:sp>
        <p:nvSpPr>
          <p:cNvPr id="202" name="Shape 202"/>
          <p:cNvSpPr/>
          <p:nvPr/>
        </p:nvSpPr>
        <p:spPr>
          <a:xfrm>
            <a:off x="6503820" y="1108542"/>
            <a:ext cx="100379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SOLEIL</a:t>
            </a:r>
          </a:p>
        </p:txBody>
      </p:sp>
      <p:pic>
        <p:nvPicPr>
          <p:cNvPr id="203" name="pasted-image.tiff"/>
          <p:cNvPicPr>
            <a:picLocks noChangeAspect="1"/>
          </p:cNvPicPr>
          <p:nvPr/>
        </p:nvPicPr>
        <p:blipFill>
          <a:blip r:embed="rId8">
            <a:extLst/>
          </a:blip>
          <a:srcRect l="12" t="0" r="12" b="0"/>
          <a:stretch>
            <a:fillRect/>
          </a:stretch>
        </p:blipFill>
        <p:spPr>
          <a:xfrm>
            <a:off x="-46037" y="2661310"/>
            <a:ext cx="4291047" cy="2862000"/>
          </a:xfrm>
          <a:prstGeom prst="rect">
            <a:avLst/>
          </a:prstGeom>
          <a:ln w="12700">
            <a:miter lim="400000"/>
          </a:ln>
        </p:spPr>
      </p:pic>
      <p:sp>
        <p:nvSpPr>
          <p:cNvPr id="204" name="Shape 204"/>
          <p:cNvSpPr/>
          <p:nvPr/>
        </p:nvSpPr>
        <p:spPr>
          <a:xfrm>
            <a:off x="8121933" y="1065301"/>
            <a:ext cx="129512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CULTURE</a:t>
            </a:r>
          </a:p>
        </p:txBody>
      </p:sp>
      <p:sp>
        <p:nvSpPr>
          <p:cNvPr id="205" name="Shape 205"/>
          <p:cNvSpPr/>
          <p:nvPr/>
        </p:nvSpPr>
        <p:spPr>
          <a:xfrm>
            <a:off x="9312645" y="1850506"/>
            <a:ext cx="187394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atin typeface="Helvetica"/>
                <a:ea typeface="Helvetica"/>
                <a:cs typeface="Helvetica"/>
                <a:sym typeface="Helvetica"/>
              </a:defRPr>
            </a:lvl1pPr>
          </a:lstStyle>
          <a:p>
            <a:pPr/>
            <a:r>
              <a:t>DECOUVERTE</a:t>
            </a:r>
          </a:p>
        </p:txBody>
      </p:sp>
      <p:pic>
        <p:nvPicPr>
          <p:cNvPr id="206" name="pasted-image.tiff"/>
          <p:cNvPicPr>
            <a:picLocks noChangeAspect="1"/>
          </p:cNvPicPr>
          <p:nvPr/>
        </p:nvPicPr>
        <p:blipFill>
          <a:blip r:embed="rId9">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08" name="Table 208"/>
          <p:cNvGraphicFramePr/>
          <p:nvPr/>
        </p:nvGraphicFramePr>
        <p:xfrm>
          <a:off x="995036" y="3036474"/>
          <a:ext cx="11014728" cy="4803269"/>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628171"/>
                <a:gridCol w="8386555"/>
              </a:tblGrid>
              <a:tr h="488721">
                <a:tc>
                  <a:txBody>
                    <a:bodyPr/>
                    <a:lstStyle/>
                    <a:p>
                      <a:pPr defTabSz="914400">
                        <a:defRPr b="0">
                          <a:solidFill>
                            <a:srgbClr val="000000"/>
                          </a:solidFill>
                        </a:defRPr>
                      </a:pPr>
                      <a:r>
                        <a:rPr b="1" sz="1300">
                          <a:solidFill>
                            <a:srgbClr val="FFFFFF"/>
                          </a:solidFill>
                          <a:sym typeface="Helvetica"/>
                        </a:rPr>
                        <a:t>JOUR 1</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b="0">
                          <a:solidFill>
                            <a:srgbClr val="000000"/>
                          </a:solidFill>
                        </a:defRPr>
                      </a:pPr>
                      <a:r>
                        <a:rPr b="1" sz="2000">
                          <a:solidFill>
                            <a:srgbClr val="FFFFFF"/>
                          </a:solidFill>
                          <a:sym typeface="Helvetica"/>
                        </a:rPr>
                        <a:t>17 Mai 2017</a:t>
                      </a:r>
                    </a:p>
                  </a:txBody>
                  <a:tcPr marL="50800" marR="50800" marT="50800" marB="50800" anchor="ctr" anchorCtr="0" horzOverflow="overflow">
                    <a:lnL w="0">
                      <a:miter lim="400000"/>
                    </a:lnL>
                    <a:lnR w="0">
                      <a:miter lim="400000"/>
                    </a:lnR>
                    <a:lnT w="0">
                      <a:miter lim="400000"/>
                    </a:lnT>
                    <a:lnB w="0">
                      <a:miter lim="400000"/>
                    </a:lnB>
                  </a:tcPr>
                </a:tc>
              </a:tr>
              <a:tr h="586811">
                <a:tc>
                  <a:txBody>
                    <a:bodyPr/>
                    <a:lstStyle/>
                    <a:p>
                      <a:pPr defTabSz="914400">
                        <a:defRPr b="0">
                          <a:solidFill>
                            <a:srgbClr val="000000"/>
                          </a:solidFill>
                        </a:defRPr>
                      </a:pPr>
                      <a:r>
                        <a:rPr b="1" sz="1300">
                          <a:solidFill>
                            <a:srgbClr val="FFFFFF"/>
                          </a:solidFill>
                          <a:sym typeface="Helvetica"/>
                        </a:rPr>
                        <a:t>16h35</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Décollage du vol AIR FRANCE AF 946 pour Cuba</a:t>
                      </a:r>
                    </a:p>
                  </a:txBody>
                  <a:tcPr marL="50800" marR="50800" marT="50800" marB="50800" anchor="ctr" anchorCtr="0" horzOverflow="overflow">
                    <a:lnL w="0">
                      <a:miter lim="400000"/>
                    </a:lnL>
                    <a:lnR w="0">
                      <a:miter lim="400000"/>
                    </a:lnR>
                    <a:lnT w="0">
                      <a:miter lim="400000"/>
                    </a:lnT>
                    <a:lnB w="0">
                      <a:miter lim="400000"/>
                    </a:lnB>
                  </a:tcPr>
                </a:tc>
              </a:tr>
              <a:tr h="675711">
                <a:tc>
                  <a:txBody>
                    <a:bodyPr/>
                    <a:lstStyle/>
                    <a:p>
                      <a:pPr defTabSz="914400">
                        <a:defRPr b="0">
                          <a:solidFill>
                            <a:srgbClr val="000000"/>
                          </a:solidFill>
                        </a:defRPr>
                      </a:pPr>
                      <a:r>
                        <a:rPr b="1" sz="1300">
                          <a:solidFill>
                            <a:srgbClr val="FFFFFF"/>
                          </a:solidFill>
                          <a:sym typeface="Helvetica"/>
                        </a:rPr>
                        <a:t>20h25 (heure locale)</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Arrivée à l’aéroport José Marti de la Havane. Récupération des bagages et formalités de douanes </a:t>
                      </a:r>
                    </a:p>
                  </a:txBody>
                  <a:tcPr marL="50800" marR="50800" marT="50800" marB="50800" anchor="ctr" anchorCtr="0" horzOverflow="overflow">
                    <a:lnL w="0">
                      <a:miter lim="400000"/>
                    </a:lnL>
                    <a:lnR w="0">
                      <a:miter lim="400000"/>
                    </a:lnR>
                    <a:lnT w="0">
                      <a:miter lim="400000"/>
                    </a:lnT>
                    <a:lnB w="0">
                      <a:miter lim="400000"/>
                    </a:lnB>
                  </a:tcPr>
                </a:tc>
              </a:tr>
              <a:tr h="488721">
                <a:tc>
                  <a:txBody>
                    <a:bodyPr/>
                    <a:lstStyle/>
                    <a:p>
                      <a:pPr defTabSz="914400">
                        <a:defRPr sz="1300">
                          <a:sym typeface="Helvetica"/>
                        </a:defRPr>
                      </a:pPr>
                    </a:p>
                  </a:txBody>
                  <a:tcPr marL="50800" marR="50800" marT="50800" marB="50800" anchor="ctr" anchorCtr="0" horzOverflow="overflow">
                    <a:lnL w="0">
                      <a:miter lim="400000"/>
                    </a:lnL>
                    <a:lnR w="0">
                      <a:solidFill>
                        <a:srgbClr val="000000"/>
                      </a:solidFill>
                      <a:custDash/>
                      <a:miter lim="400000"/>
                    </a:lnR>
                    <a:lnT w="0">
                      <a:miter lim="400000"/>
                    </a:lnT>
                    <a:lnB w="0">
                      <a:miter lim="400000"/>
                    </a:lnB>
                    <a:solidFill>
                      <a:srgbClr val="398DCD"/>
                    </a:solidFill>
                  </a:tcPr>
                </a:tc>
                <a:tc>
                  <a:txBody>
                    <a:bodyPr/>
                    <a:lstStyle/>
                    <a:p>
                      <a:pPr defTabSz="914400"/>
                      <a:r>
                        <a:rPr sz="2000"/>
                        <a:t>Accueil dans le hall de l’aéroport par votre guide Francophone </a:t>
                      </a:r>
                    </a:p>
                  </a:txBody>
                  <a:tcPr marL="50800" marR="50800" marT="50800" marB="50800" anchor="ctr" anchorCtr="0" horzOverflow="overflow">
                    <a:lnL w="0">
                      <a:solidFill>
                        <a:srgbClr val="000000"/>
                      </a:solidFill>
                      <a:custDash/>
                      <a:miter lim="400000"/>
                    </a:lnL>
                    <a:lnR w="0">
                      <a:miter lim="400000"/>
                    </a:lnR>
                    <a:lnT w="0">
                      <a:miter lim="400000"/>
                    </a:lnT>
                    <a:lnB w="0">
                      <a:miter lim="400000"/>
                    </a:lnB>
                    <a:solidFill>
                      <a:srgbClr val="EBEBEB">
                        <a:alpha val="98000"/>
                      </a:srgbClr>
                    </a:solidFill>
                  </a:tcPr>
                </a:tc>
              </a:tr>
              <a:tr h="488721">
                <a:tc>
                  <a:txBody>
                    <a:bodyPr/>
                    <a:lstStyle/>
                    <a:p>
                      <a:pPr defTabSz="914400">
                        <a:defRPr sz="1300">
                          <a:sym typeface="Helvetica"/>
                        </a:defRPr>
                      </a:pPr>
                    </a:p>
                  </a:txBody>
                  <a:tcPr marL="50800" marR="50800" marT="50800" marB="50800" anchor="ctr" anchorCtr="0" horzOverflow="overflow">
                    <a:lnL w="0">
                      <a:miter lim="400000"/>
                    </a:lnL>
                    <a:lnR w="0">
                      <a:solidFill>
                        <a:srgbClr val="000000"/>
                      </a:solidFill>
                      <a:custDash/>
                      <a:miter lim="400000"/>
                    </a:lnR>
                    <a:lnT w="0">
                      <a:miter lim="400000"/>
                    </a:lnT>
                    <a:lnB w="0">
                      <a:miter lim="400000"/>
                    </a:lnB>
                    <a:solidFill>
                      <a:srgbClr val="398DCD"/>
                    </a:solidFill>
                  </a:tcPr>
                </a:tc>
                <a:tc>
                  <a:txBody>
                    <a:bodyPr/>
                    <a:lstStyle/>
                    <a:p>
                      <a:pPr defTabSz="914400"/>
                      <a:r>
                        <a:rPr sz="2000"/>
                        <a:t>Transfert en bus vers l’hôtel de votre choix </a:t>
                      </a:r>
                    </a:p>
                  </a:txBody>
                  <a:tcPr marL="50800" marR="50800" marT="50800" marB="50800" anchor="ctr" anchorCtr="0" horzOverflow="overflow">
                    <a:lnL w="0">
                      <a:solidFill>
                        <a:srgbClr val="000000"/>
                      </a:solidFill>
                      <a:custDash/>
                      <a:miter lim="400000"/>
                    </a:lnL>
                    <a:lnR w="0">
                      <a:miter lim="400000"/>
                    </a:lnR>
                    <a:lnT w="0">
                      <a:miter lim="400000"/>
                    </a:lnT>
                    <a:lnB w="0">
                      <a:miter lim="400000"/>
                    </a:lnB>
                    <a:solidFill>
                      <a:srgbClr val="EBEBEB">
                        <a:alpha val="98000"/>
                      </a:srgbClr>
                    </a:solidFill>
                  </a:tcPr>
                </a:tc>
              </a:tr>
              <a:tr h="488721">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Hôtel Melia Cohiba 5* OU Hôtel Parc centre 5* </a:t>
                      </a:r>
                    </a:p>
                  </a:txBody>
                  <a:tcPr marL="50800" marR="50800" marT="50800" marB="50800" anchor="ctr" anchorCtr="0" horzOverflow="overflow">
                    <a:lnL w="0">
                      <a:miter lim="400000"/>
                    </a:lnL>
                    <a:lnR w="0">
                      <a:miter lim="400000"/>
                    </a:lnR>
                    <a:lnT w="0">
                      <a:miter lim="400000"/>
                    </a:lnT>
                    <a:lnB w="0">
                      <a:miter lim="400000"/>
                    </a:lnB>
                  </a:tcPr>
                </a:tc>
              </a:tr>
              <a:tr h="811614">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Check in &amp; installation</a:t>
                      </a:r>
                    </a:p>
                  </a:txBody>
                  <a:tcPr marL="50800" marR="50800" marT="50800" marB="50800" anchor="ctr" anchorCtr="0" horzOverflow="overflow">
                    <a:lnL w="0">
                      <a:miter lim="400000"/>
                    </a:lnL>
                    <a:lnR w="0">
                      <a:miter lim="400000"/>
                    </a:lnR>
                    <a:lnT w="0">
                      <a:miter lim="400000"/>
                    </a:lnT>
                    <a:lnB w="0">
                      <a:miter lim="400000"/>
                    </a:lnB>
                  </a:tcPr>
                </a:tc>
              </a:tr>
              <a:tr h="488721">
                <a:tc>
                  <a:txBody>
                    <a:bodyPr/>
                    <a:lstStyle/>
                    <a:p>
                      <a:pPr defTabSz="914400">
                        <a:defRPr b="0">
                          <a:solidFill>
                            <a:srgbClr val="000000"/>
                          </a:solidFill>
                        </a:defRPr>
                      </a:pPr>
                      <a:r>
                        <a:rPr b="1" sz="1300">
                          <a:solidFill>
                            <a:srgbClr val="FFFFFF"/>
                          </a:solidFill>
                          <a:sym typeface="Helvetica"/>
                        </a:rPr>
                        <a:t>
</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Dîner à l’hôtel </a:t>
                      </a:r>
                    </a:p>
                  </a:txBody>
                  <a:tcPr marL="50800" marR="50800" marT="50800" marB="50800" anchor="ctr" anchorCtr="0" horzOverflow="overflow">
                    <a:lnL w="0">
                      <a:miter lim="400000"/>
                    </a:lnL>
                    <a:lnR w="0">
                      <a:miter lim="400000"/>
                    </a:lnR>
                    <a:lnT w="0">
                      <a:miter lim="400000"/>
                    </a:lnT>
                    <a:lnB w="0">
                      <a:miter lim="400000"/>
                    </a:lnB>
                  </a:tcPr>
                </a:tc>
              </a:tr>
              <a:tr h="488721">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Nuit à l’hôtel en Chambre Double et en Single</a:t>
                      </a:r>
                    </a:p>
                  </a:txBody>
                  <a:tcPr marL="50800" marR="50800" marT="50800" marB="50800" anchor="ctr" anchorCtr="0" horzOverflow="overflow">
                    <a:lnL w="0">
                      <a:miter lim="400000"/>
                    </a:lnL>
                    <a:lnR w="0">
                      <a:miter lim="400000"/>
                    </a:lnR>
                    <a:lnT w="0">
                      <a:miter lim="400000"/>
                    </a:lnT>
                    <a:lnB w="0">
                      <a:miter lim="400000"/>
                    </a:lnB>
                  </a:tcPr>
                </a:tc>
              </a:tr>
            </a:tbl>
          </a:graphicData>
        </a:graphic>
      </p:graphicFrame>
      <p:sp>
        <p:nvSpPr>
          <p:cNvPr id="209" name="Shape 209"/>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0"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11" name="Shape 211"/>
          <p:cNvSpPr/>
          <p:nvPr/>
        </p:nvSpPr>
        <p:spPr>
          <a:xfrm>
            <a:off x="457200" y="1617916"/>
            <a:ext cx="13004800"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Programme</a:t>
            </a:r>
          </a:p>
        </p:txBody>
      </p:sp>
      <p:pic>
        <p:nvPicPr>
          <p:cNvPr id="212" name="pasted-image.tiff"/>
          <p:cNvPicPr>
            <a:picLocks noChangeAspect="1"/>
          </p:cNvPicPr>
          <p:nvPr/>
        </p:nvPicPr>
        <p:blipFill>
          <a:blip r:embed="rId3">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5"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16" name="Shape 216"/>
          <p:cNvSpPr/>
          <p:nvPr/>
        </p:nvSpPr>
        <p:spPr>
          <a:xfrm>
            <a:off x="582250" y="1529016"/>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Programme</a:t>
            </a:r>
          </a:p>
        </p:txBody>
      </p:sp>
      <p:pic>
        <p:nvPicPr>
          <p:cNvPr id="217" name="pasted-image.tiff"/>
          <p:cNvPicPr>
            <a:picLocks noChangeAspect="1"/>
          </p:cNvPicPr>
          <p:nvPr/>
        </p:nvPicPr>
        <p:blipFill>
          <a:blip r:embed="rId3">
            <a:extLst/>
          </a:blip>
          <a:stretch>
            <a:fillRect/>
          </a:stretch>
        </p:blipFill>
        <p:spPr>
          <a:xfrm>
            <a:off x="9547254" y="350410"/>
            <a:ext cx="3152741" cy="1056332"/>
          </a:xfrm>
          <a:prstGeom prst="rect">
            <a:avLst/>
          </a:prstGeom>
          <a:ln w="12700">
            <a:miter lim="400000"/>
          </a:ln>
        </p:spPr>
      </p:pic>
      <p:graphicFrame>
        <p:nvGraphicFramePr>
          <p:cNvPr id="218" name="Table 218"/>
          <p:cNvGraphicFramePr/>
          <p:nvPr/>
        </p:nvGraphicFramePr>
        <p:xfrm>
          <a:off x="884974" y="3013474"/>
          <a:ext cx="11234852" cy="4919118"/>
        </p:xfrm>
        <a:graphic xmlns:a="http://schemas.openxmlformats.org/drawingml/2006/main">
          <a:graphicData uri="http://schemas.openxmlformats.org/drawingml/2006/table">
            <a:tbl>
              <a:tblPr firstCol="1" firstRow="0" lastCol="0" lastRow="0" bandCol="0" bandRow="1" rtl="0">
                <a:tableStyleId>{4C3C2611-4C71-4FC5-86AE-919BDF0F9419}</a:tableStyleId>
              </a:tblPr>
              <a:tblGrid>
                <a:gridCol w="2680694"/>
                <a:gridCol w="8554157"/>
              </a:tblGrid>
              <a:tr h="407505">
                <a:tc>
                  <a:txBody>
                    <a:bodyPr/>
                    <a:lstStyle/>
                    <a:p>
                      <a:pPr defTabSz="914400">
                        <a:defRPr b="0">
                          <a:solidFill>
                            <a:srgbClr val="000000"/>
                          </a:solidFill>
                        </a:defRPr>
                      </a:pPr>
                      <a:r>
                        <a:rPr b="1" sz="1300">
                          <a:solidFill>
                            <a:srgbClr val="FFFFFF"/>
                          </a:solidFill>
                          <a:sym typeface="Helvetica"/>
                        </a:rPr>
                        <a:t>JOUR 2</a:t>
                      </a:r>
                    </a:p>
                  </a:txBody>
                  <a:tcPr marL="50800" marR="50800" marT="50800" marB="50800" anchor="ctr" anchorCtr="0" horzOverflow="overflow">
                    <a:lnL w="0">
                      <a:miter lim="400000"/>
                    </a:lnL>
                    <a:lnR w="0">
                      <a:miter lim="400000"/>
                    </a:lnR>
                    <a:lnT w="0">
                      <a:miter lim="400000"/>
                    </a:lnT>
                    <a:lnB w="0">
                      <a:miter lim="400000"/>
                    </a:lnB>
                    <a:solidFill>
                      <a:schemeClr val="accent1"/>
                    </a:solidFill>
                  </a:tcPr>
                </a:tc>
                <a:tc>
                  <a:txBody>
                    <a:bodyPr/>
                    <a:lstStyle/>
                    <a:p>
                      <a:pPr defTabSz="914400"/>
                      <a:r>
                        <a:rPr b="1" sz="2000">
                          <a:solidFill>
                            <a:srgbClr val="FFFFFF"/>
                          </a:solidFill>
                          <a:latin typeface="Helvetica"/>
                          <a:ea typeface="Helvetica"/>
                          <a:cs typeface="Helvetica"/>
                          <a:sym typeface="Helvetica"/>
                        </a:rPr>
                        <a:t>18 Mai 2017</a:t>
                      </a:r>
                    </a:p>
                  </a:txBody>
                  <a:tcPr marL="50800" marR="50800" marT="50800" marB="50800" anchor="ctr" anchorCtr="0" horzOverflow="overflow">
                    <a:lnL w="0">
                      <a:miter lim="400000"/>
                    </a:lnL>
                    <a:lnR w="0">
                      <a:miter lim="400000"/>
                    </a:lnR>
                    <a:lnT w="0">
                      <a:miter lim="400000"/>
                    </a:lnT>
                    <a:lnB w="0">
                      <a:miter lim="400000"/>
                    </a:lnB>
                    <a:solidFill>
                      <a:schemeClr val="accent1"/>
                    </a:solidFill>
                  </a:tcPr>
                </a:tc>
              </a:tr>
              <a:tr h="40750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Petit déjeuner buffet à l’hôtel  </a:t>
                      </a:r>
                    </a:p>
                  </a:txBody>
                  <a:tcPr marL="50800" marR="50800" marT="50800" marB="50800" anchor="ctr" anchorCtr="0" horzOverflow="overflow">
                    <a:lnL w="0">
                      <a:miter lim="400000"/>
                    </a:lnL>
                    <a:lnR w="0">
                      <a:miter lim="400000"/>
                    </a:lnR>
                    <a:lnT w="0">
                      <a:miter lim="400000"/>
                    </a:lnT>
                    <a:lnB w="0">
                      <a:miter lim="400000"/>
                    </a:lnB>
                  </a:tcPr>
                </a:tc>
              </a:tr>
              <a:tr h="407505">
                <a:tc>
                  <a:txBody>
                    <a:bodyPr/>
                    <a:lstStyle/>
                    <a:p>
                      <a:pPr defTabSz="914400">
                        <a:defRPr b="0">
                          <a:solidFill>
                            <a:srgbClr val="000000"/>
                          </a:solidFill>
                        </a:defRPr>
                      </a:pPr>
                      <a:r>
                        <a:rPr b="1" sz="1300">
                          <a:solidFill>
                            <a:srgbClr val="FFFFFF"/>
                          </a:solidFill>
                          <a:sym typeface="Helvetica"/>
                        </a:rPr>
                        <a:t>09h00</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Rendez-vous dans le hall de l’hotel avec votre guide Francophone</a:t>
                      </a:r>
                    </a:p>
                  </a:txBody>
                  <a:tcPr marL="50800" marR="50800" marT="50800" marB="50800" anchor="ctr" anchorCtr="0" horzOverflow="overflow">
                    <a:lnL w="0">
                      <a:miter lim="400000"/>
                    </a:lnL>
                    <a:lnR w="0">
                      <a:miter lim="400000"/>
                    </a:lnR>
                    <a:lnT w="0">
                      <a:miter lim="400000"/>
                    </a:lnT>
                    <a:lnB w="0">
                      <a:miter lim="400000"/>
                    </a:lnB>
                  </a:tcPr>
                </a:tc>
              </a:tr>
              <a:tr h="501529">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Départ pour une rallye-découverte de la vieille havane en coco-taxi </a:t>
                      </a:r>
                    </a:p>
                  </a:txBody>
                  <a:tcPr marL="50800" marR="50800" marT="50800" marB="50800" anchor="ctr" anchorCtr="0" horzOverflow="overflow">
                    <a:lnL w="0">
                      <a:miter lim="400000"/>
                    </a:lnL>
                    <a:lnR w="0">
                      <a:miter lim="400000"/>
                    </a:lnR>
                    <a:lnT w="0">
                      <a:miter lim="400000"/>
                    </a:lnT>
                    <a:lnB w="0">
                      <a:miter lim="400000"/>
                    </a:lnB>
                  </a:tcPr>
                </a:tc>
              </a:tr>
              <a:tr h="466270">
                <a:tc>
                  <a:txBody>
                    <a:bodyPr/>
                    <a:lstStyle/>
                    <a:p>
                      <a:pPr defTabSz="914400">
                        <a:defRPr b="0">
                          <a:solidFill>
                            <a:srgbClr val="000000"/>
                          </a:solidFill>
                        </a:defRPr>
                      </a:pPr>
                      <a:r>
                        <a:rPr b="1" sz="1300">
                          <a:solidFill>
                            <a:srgbClr val="FFFFFF"/>
                          </a:solidFill>
                          <a:sym typeface="Helvetica"/>
                        </a:rPr>
                        <a:t>11h00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Visite de la vieille Havane Historique à pied </a:t>
                      </a:r>
                    </a:p>
                  </a:txBody>
                  <a:tcPr marL="50800" marR="50800" marT="50800" marB="50800" anchor="ctr" anchorCtr="0" horzOverflow="overflow">
                    <a:lnL w="0">
                      <a:miter lim="400000"/>
                    </a:lnL>
                    <a:lnR w="0">
                      <a:miter lim="400000"/>
                    </a:lnR>
                    <a:lnT w="0">
                      <a:miter lim="400000"/>
                    </a:lnT>
                    <a:lnB w="0">
                      <a:miter lim="400000"/>
                    </a:lnB>
                  </a:tcPr>
                </a:tc>
              </a:tr>
              <a:tr h="454517">
                <a:tc>
                  <a:txBody>
                    <a:bodyPr/>
                    <a:lstStyle/>
                    <a:p>
                      <a:pPr defTabSz="914400">
                        <a:defRPr b="0">
                          <a:solidFill>
                            <a:srgbClr val="000000"/>
                          </a:solidFill>
                        </a:defRPr>
                      </a:pPr>
                      <a:r>
                        <a:rPr b="1" sz="1300">
                          <a:solidFill>
                            <a:srgbClr val="FFFFFF"/>
                          </a:solidFill>
                          <a:sym typeface="Helvetica"/>
                        </a:rPr>
                        <a:t>12h30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Déjeuner au restaurant El Patio sur la place de la Cathédrale </a:t>
                      </a:r>
                    </a:p>
                  </a:txBody>
                  <a:tcPr marL="50800" marR="50800" marT="50800" marB="50800" anchor="ctr" anchorCtr="0" horzOverflow="overflow">
                    <a:lnL w="0">
                      <a:miter lim="400000"/>
                    </a:lnL>
                    <a:lnR w="0">
                      <a:miter lim="400000"/>
                    </a:lnR>
                    <a:lnT w="0">
                      <a:miter lim="400000"/>
                    </a:lnT>
                    <a:lnB w="0">
                      <a:miter lim="400000"/>
                    </a:lnB>
                  </a:tcPr>
                </a:tc>
              </a:tr>
              <a:tr h="957842">
                <a:tc>
                  <a:txBody>
                    <a:bodyPr/>
                    <a:lstStyle/>
                    <a:p>
                      <a:pPr defTabSz="914400">
                        <a:defRPr b="0">
                          <a:solidFill>
                            <a:srgbClr val="000000"/>
                          </a:solidFill>
                        </a:defRPr>
                      </a:pPr>
                      <a:r>
                        <a:rPr b="1" sz="1300">
                          <a:solidFill>
                            <a:srgbClr val="FFFFFF"/>
                          </a:solidFill>
                          <a:sym typeface="Helvetica"/>
                        </a:rPr>
                        <a:t>14h30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Départ à pied au Palacio de la Artesania et participation a une dégustation privative d’un cigare cubain (puro)</a:t>
                      </a:r>
                    </a:p>
                  </a:txBody>
                  <a:tcPr marL="50800" marR="50800" marT="50800" marB="50800" anchor="ctr" anchorCtr="0" horzOverflow="overflow">
                    <a:lnL w="0">
                      <a:miter lim="400000"/>
                    </a:lnL>
                    <a:lnR w="0">
                      <a:miter lim="400000"/>
                    </a:lnR>
                    <a:lnT w="0">
                      <a:miter lim="400000"/>
                    </a:lnT>
                    <a:lnB w="0">
                      <a:miter lim="400000"/>
                    </a:lnB>
                  </a:tcPr>
                </a:tc>
              </a:tr>
              <a:tr h="640025">
                <a:tc>
                  <a:txBody>
                    <a:bodyPr/>
                    <a:lstStyle/>
                    <a:p>
                      <a:pPr defTabSz="914400">
                        <a:defRPr b="0">
                          <a:solidFill>
                            <a:srgbClr val="000000"/>
                          </a:solidFill>
                        </a:defRPr>
                      </a:pPr>
                      <a:r>
                        <a:rPr b="1" sz="1300">
                          <a:solidFill>
                            <a:srgbClr val="FFFFFF"/>
                          </a:solidFill>
                          <a:sym typeface="Helvetica"/>
                        </a:rPr>
                        <a:t>16h00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Poursuite à bord d’une vielle Américaine des années 50 pour un tour panoramique de la ville moderne (4 personnes par véhicule) </a:t>
                      </a:r>
                    </a:p>
                  </a:txBody>
                  <a:tcPr marL="50800" marR="50800" marT="50800" marB="50800" anchor="ctr" anchorCtr="0" horzOverflow="overflow">
                    <a:lnL w="0">
                      <a:miter lim="400000"/>
                    </a:lnL>
                    <a:lnR w="0">
                      <a:miter lim="400000"/>
                    </a:lnR>
                    <a:lnT w="0">
                      <a:miter lim="400000"/>
                    </a:lnT>
                    <a:lnB w="0">
                      <a:miter lim="400000"/>
                    </a:lnB>
                  </a:tcPr>
                </a:tc>
              </a:tr>
              <a:tr h="40750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Retour à l’hôtel</a:t>
                      </a:r>
                    </a:p>
                  </a:txBody>
                  <a:tcPr marL="50800" marR="50800" marT="50800" marB="50800" anchor="ctr" anchorCtr="0" horzOverflow="overflow">
                    <a:lnL w="0">
                      <a:miter lim="400000"/>
                    </a:lnL>
                    <a:lnR w="0">
                      <a:miter lim="400000"/>
                    </a:lnR>
                    <a:lnT w="0">
                      <a:miter lim="400000"/>
                    </a:lnT>
                    <a:lnB w="0">
                      <a:miter lim="400000"/>
                    </a:lnB>
                  </a:tcPr>
                </a:tc>
              </a:tr>
              <a:tr h="40750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Départ pour un dîner &amp; soirée au Café Taberna dans la vieille Havane </a:t>
                      </a:r>
                    </a:p>
                  </a:txBody>
                  <a:tcPr marL="50800" marR="50800" marT="50800" marB="50800" anchor="ctr" anchorCtr="0" horzOverflow="overflow">
                    <a:lnL w="0">
                      <a:miter lim="400000"/>
                    </a:lnL>
                    <a:lnR w="0">
                      <a:miter lim="400000"/>
                    </a:lnR>
                    <a:lnT w="0">
                      <a:miter lim="400000"/>
                    </a:lnT>
                    <a:lnB w="0">
                      <a:miter lim="400000"/>
                    </a:lnB>
                  </a:tcPr>
                </a:tc>
              </a:tr>
              <a:tr h="40750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Nuit en chambre double ou single </a:t>
                      </a:r>
                    </a:p>
                  </a:txBody>
                  <a:tcPr marL="50800" marR="50800" marT="50800" marB="50800" anchor="ctr" anchorCtr="0" horzOverflow="overflow">
                    <a:lnL w="0">
                      <a:miter lim="400000"/>
                    </a:lnL>
                    <a:lnR w="0">
                      <a:miter lim="400000"/>
                    </a:lnR>
                    <a:lnT w="0">
                      <a:miter lim="400000"/>
                    </a:lnT>
                    <a:lnB w="0">
                      <a:miter lim="400000"/>
                    </a:lnB>
                  </a:tcPr>
                </a:tc>
              </a:tr>
            </a:tbl>
          </a:graphicData>
        </a:graphic>
      </p:graphicFrame>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20" name="Table 220"/>
          <p:cNvGraphicFramePr/>
          <p:nvPr/>
        </p:nvGraphicFramePr>
        <p:xfrm>
          <a:off x="715998" y="2713414"/>
          <a:ext cx="11579154" cy="5871663"/>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761331"/>
                <a:gridCol w="8811472"/>
              </a:tblGrid>
              <a:tr h="499126">
                <a:tc>
                  <a:txBody>
                    <a:bodyPr/>
                    <a:lstStyle/>
                    <a:p>
                      <a:pPr defTabSz="914400">
                        <a:defRPr b="0">
                          <a:solidFill>
                            <a:srgbClr val="000000"/>
                          </a:solidFill>
                        </a:defRPr>
                      </a:pPr>
                      <a:r>
                        <a:rPr b="1" sz="1300">
                          <a:solidFill>
                            <a:srgbClr val="FFFFFF"/>
                          </a:solidFill>
                          <a:sym typeface="Helvetica"/>
                        </a:rPr>
                        <a:t>JOUR 3</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defRPr b="0">
                          <a:solidFill>
                            <a:srgbClr val="000000"/>
                          </a:solidFill>
                        </a:defRPr>
                      </a:pPr>
                      <a:r>
                        <a:rPr b="1" sz="2000">
                          <a:solidFill>
                            <a:srgbClr val="FFFFFF"/>
                          </a:solidFill>
                          <a:sym typeface="Helvetica"/>
                        </a:rPr>
                        <a:t>19 Mai 2017</a:t>
                      </a:r>
                    </a:p>
                  </a:txBody>
                  <a:tcPr marL="50800" marR="50800" marT="50800" marB="50800" anchor="ctr" anchorCtr="0" horzOverflow="overflow">
                    <a:lnL w="0">
                      <a:miter lim="400000"/>
                    </a:lnL>
                    <a:lnR w="0">
                      <a:miter lim="400000"/>
                    </a:lnR>
                    <a:lnT w="0">
                      <a:miter lim="400000"/>
                    </a:lnT>
                    <a:lnB w="0">
                      <a:miter lim="400000"/>
                    </a:lnB>
                  </a:tcPr>
                </a:tc>
              </a:tr>
              <a:tr h="50575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Petit déjeuner buffet  à l’hôtel</a:t>
                      </a:r>
                    </a:p>
                  </a:txBody>
                  <a:tcPr marL="50800" marR="50800" marT="50800" marB="50800" anchor="ctr" anchorCtr="0" horzOverflow="overflow">
                    <a:lnL w="0">
                      <a:miter lim="400000"/>
                    </a:lnL>
                    <a:lnR w="0">
                      <a:miter lim="400000"/>
                    </a:lnR>
                    <a:lnT w="0">
                      <a:miter lim="400000"/>
                    </a:lnT>
                    <a:lnB w="0">
                      <a:miter lim="400000"/>
                    </a:lnB>
                  </a:tcPr>
                </a:tc>
              </a:tr>
              <a:tr h="930007">
                <a:tc>
                  <a:txBody>
                    <a:bodyPr/>
                    <a:lstStyle/>
                    <a:p>
                      <a:pPr defTabSz="914400">
                        <a:defRPr b="0">
                          <a:solidFill>
                            <a:srgbClr val="000000"/>
                          </a:solidFill>
                        </a:defRPr>
                      </a:pPr>
                      <a:r>
                        <a:rPr b="1" sz="1300">
                          <a:solidFill>
                            <a:srgbClr val="FFFFFF"/>
                          </a:solidFill>
                          <a:sym typeface="Helvetica"/>
                        </a:rPr>
                        <a:t>09h00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Initiation à la Salsa au club Almendares dans le quartier du Miramar </a:t>
                      </a:r>
                    </a:p>
                  </a:txBody>
                  <a:tcPr marL="50800" marR="50800" marT="50800" marB="50800" anchor="ctr" anchorCtr="0" horzOverflow="overflow">
                    <a:lnL w="0">
                      <a:miter lim="400000"/>
                    </a:lnL>
                    <a:lnR w="0">
                      <a:miter lim="400000"/>
                    </a:lnR>
                    <a:lnT w="0">
                      <a:miter lim="400000"/>
                    </a:lnT>
                    <a:lnB w="0">
                      <a:miter lim="400000"/>
                    </a:lnB>
                  </a:tcPr>
                </a:tc>
              </a:tr>
              <a:tr h="470195">
                <a:tc>
                  <a:txBody>
                    <a:bodyPr/>
                    <a:lstStyle/>
                    <a:p>
                      <a:pPr defTabSz="914400">
                        <a:defRPr b="0">
                          <a:solidFill>
                            <a:srgbClr val="000000"/>
                          </a:solidFill>
                        </a:defRPr>
                      </a:pPr>
                      <a:r>
                        <a:rPr b="1" sz="1300">
                          <a:solidFill>
                            <a:srgbClr val="FFFFFF"/>
                          </a:solidFill>
                          <a:sym typeface="Helvetica"/>
                        </a:rPr>
                        <a:t>10h30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Départ en bus pour la Ville Balnéaire de Varadero</a:t>
                      </a:r>
                    </a:p>
                  </a:txBody>
                  <a:tcPr marL="50800" marR="50800" marT="50800" marB="50800" anchor="ctr" anchorCtr="0" horzOverflow="overflow">
                    <a:lnL w="0">
                      <a:miter lim="400000"/>
                    </a:lnL>
                    <a:lnR w="0">
                      <a:miter lim="400000"/>
                    </a:lnR>
                    <a:lnT w="0">
                      <a:miter lim="400000"/>
                    </a:lnT>
                    <a:lnB w="0">
                      <a:miter lim="400000"/>
                    </a:lnB>
                  </a:tcPr>
                </a:tc>
              </a:tr>
              <a:tr h="940084">
                <a:tc>
                  <a:txBody>
                    <a:bodyPr/>
                    <a:lstStyle/>
                    <a:p>
                      <a:pPr defTabSz="914400">
                        <a:defRPr b="0">
                          <a:solidFill>
                            <a:srgbClr val="000000"/>
                          </a:solidFill>
                        </a:defRPr>
                      </a:pPr>
                      <a:r>
                        <a:rPr b="1" sz="1300">
                          <a:solidFill>
                            <a:srgbClr val="FFFFFF"/>
                          </a:solidFill>
                          <a:sym typeface="Helvetica"/>
                        </a:rPr>
                        <a:t>12h30</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Arrivée à l’hôtel de votre choix : Paradisus Varadero 5* ,                         Iberostar Varadéro 5* </a:t>
                      </a:r>
                    </a:p>
                  </a:txBody>
                  <a:tcPr marL="50800" marR="50800" marT="50800" marB="50800" anchor="ctr" anchorCtr="0" horzOverflow="overflow">
                    <a:lnL w="0">
                      <a:miter lim="400000"/>
                    </a:lnL>
                    <a:lnR w="0">
                      <a:miter lim="400000"/>
                    </a:lnR>
                    <a:lnT w="0">
                      <a:miter lim="400000"/>
                    </a:lnT>
                    <a:lnB w="0">
                      <a:miter lim="400000"/>
                    </a:lnB>
                  </a:tcPr>
                </a:tc>
              </a:tr>
              <a:tr h="518257">
                <a:tc>
                  <a:txBody>
                    <a:bodyPr/>
                    <a:lstStyle/>
                    <a:p>
                      <a:pPr defTabSz="914400">
                        <a:defRPr b="0">
                          <a:solidFill>
                            <a:srgbClr val="000000"/>
                          </a:solidFill>
                        </a:defRPr>
                      </a:pPr>
                      <a:r>
                        <a:rPr b="1" sz="1300">
                          <a:solidFill>
                            <a:srgbClr val="FFFFFF"/>
                          </a:solidFill>
                          <a:sym typeface="Helvetica"/>
                        </a:rPr>
                        <a:t>13h45</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Déjeuner à l’hôtel buffet en formule tout inclus </a:t>
                      </a:r>
                    </a:p>
                  </a:txBody>
                  <a:tcPr marL="50800" marR="50800" marT="50800" marB="50800" anchor="ctr" anchorCtr="0" horzOverflow="overflow">
                    <a:lnL w="0">
                      <a:miter lim="400000"/>
                    </a:lnL>
                    <a:lnR w="0">
                      <a:miter lim="400000"/>
                    </a:lnR>
                    <a:lnT w="0">
                      <a:miter lim="400000"/>
                    </a:lnT>
                    <a:lnB w="0">
                      <a:miter lim="400000"/>
                    </a:lnB>
                  </a:tcPr>
                </a:tc>
              </a:tr>
              <a:tr h="956882">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Après midi libre ,vous pouvez profiter de tous les services de l’hôtel (formule all inclusive : piscines, plage, activités,boissons alcoolisés, soft…)</a:t>
                      </a:r>
                    </a:p>
                  </a:txBody>
                  <a:tcPr marL="50800" marR="50800" marT="50800" marB="50800" anchor="ctr" anchorCtr="0" horzOverflow="overflow">
                    <a:lnL w="0">
                      <a:miter lim="400000"/>
                    </a:lnL>
                    <a:lnR w="0">
                      <a:miter lim="400000"/>
                    </a:lnR>
                    <a:lnT w="0">
                      <a:miter lim="400000"/>
                    </a:lnT>
                    <a:lnB w="0">
                      <a:miter lim="400000"/>
                    </a:lnB>
                  </a:tcPr>
                </a:tc>
              </a:tr>
              <a:tr h="486993">
                <a:tc>
                  <a:txBody>
                    <a:bodyPr/>
                    <a:lstStyle/>
                    <a:p>
                      <a:pPr defTabSz="914400">
                        <a:defRPr b="0">
                          <a:solidFill>
                            <a:srgbClr val="000000"/>
                          </a:solidFill>
                        </a:defRPr>
                      </a:pPr>
                      <a:r>
                        <a:rPr b="1" sz="1300">
                          <a:solidFill>
                            <a:srgbClr val="FFFFFF"/>
                          </a:solidFill>
                          <a:sym typeface="Helvetica"/>
                        </a:rPr>
                        <a:t>16h00</a:t>
                      </a: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Check-in et installation à l’hôtel </a:t>
                      </a:r>
                    </a:p>
                  </a:txBody>
                  <a:tcPr marL="50800" marR="50800" marT="50800" marB="50800" anchor="ctr" anchorCtr="0" horzOverflow="overflow">
                    <a:lnL w="0">
                      <a:miter lim="400000"/>
                    </a:lnL>
                    <a:lnR w="0">
                      <a:miter lim="400000"/>
                    </a:lnR>
                    <a:lnT w="0">
                      <a:miter lim="400000"/>
                    </a:lnT>
                    <a:lnB w="0">
                      <a:miter lim="400000"/>
                    </a:lnB>
                  </a:tcPr>
                </a:tc>
              </a:tr>
              <a:tr h="561185">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Dîner et Nuit en chambre double et single </a:t>
                      </a:r>
                    </a:p>
                  </a:txBody>
                  <a:tcPr marL="50800" marR="50800" marT="50800" marB="50800" anchor="ctr" anchorCtr="0" horzOverflow="overflow">
                    <a:lnL w="0">
                      <a:miter lim="400000"/>
                    </a:lnL>
                    <a:lnR w="0">
                      <a:miter lim="400000"/>
                    </a:lnR>
                    <a:lnT w="0">
                      <a:miter lim="400000"/>
                    </a:lnT>
                    <a:lnB w="0">
                      <a:miter lim="400000"/>
                    </a:lnB>
                  </a:tcPr>
                </a:tc>
              </a:tr>
            </a:tbl>
          </a:graphicData>
        </a:graphic>
      </p:graphicFrame>
      <p:sp>
        <p:nvSpPr>
          <p:cNvPr id="221" name="Shape 221"/>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2"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23" name="Shape 223"/>
          <p:cNvSpPr/>
          <p:nvPr/>
        </p:nvSpPr>
        <p:spPr>
          <a:xfrm>
            <a:off x="975950" y="1452816"/>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Programme</a:t>
            </a:r>
          </a:p>
        </p:txBody>
      </p:sp>
      <p:pic>
        <p:nvPicPr>
          <p:cNvPr id="224" name="pasted-image.tiff"/>
          <p:cNvPicPr>
            <a:picLocks noChangeAspect="1"/>
          </p:cNvPicPr>
          <p:nvPr/>
        </p:nvPicPr>
        <p:blipFill>
          <a:blip r:embed="rId3">
            <a:extLst/>
          </a:blip>
          <a:stretch>
            <a:fillRect/>
          </a:stretch>
        </p:blipFill>
        <p:spPr>
          <a:xfrm>
            <a:off x="9547254" y="350410"/>
            <a:ext cx="3152741" cy="1056332"/>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sldNum" sz="quarter" idx="4294967295"/>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 name="pasted-image.tif"/>
          <p:cNvPicPr>
            <a:picLocks noChangeAspect="1"/>
          </p:cNvPicPr>
          <p:nvPr/>
        </p:nvPicPr>
        <p:blipFill>
          <a:blip r:embed="rId2">
            <a:extLst/>
          </a:blip>
          <a:stretch>
            <a:fillRect/>
          </a:stretch>
        </p:blipFill>
        <p:spPr>
          <a:xfrm>
            <a:off x="220133" y="350458"/>
            <a:ext cx="4221963" cy="1056386"/>
          </a:xfrm>
          <a:prstGeom prst="rect">
            <a:avLst/>
          </a:prstGeom>
          <a:ln w="12700">
            <a:miter lim="400000"/>
          </a:ln>
        </p:spPr>
      </p:pic>
      <p:sp>
        <p:nvSpPr>
          <p:cNvPr id="228" name="Shape 228"/>
          <p:cNvSpPr/>
          <p:nvPr/>
        </p:nvSpPr>
        <p:spPr>
          <a:xfrm>
            <a:off x="-27350" y="1338516"/>
            <a:ext cx="13004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Helvetica"/>
                <a:ea typeface="Helvetica"/>
                <a:cs typeface="Helvetica"/>
                <a:sym typeface="Helvetica"/>
              </a:defRPr>
            </a:lvl1pPr>
          </a:lstStyle>
          <a:p>
            <a:pPr/>
            <a:r>
              <a:t>Programme</a:t>
            </a:r>
          </a:p>
        </p:txBody>
      </p:sp>
      <p:pic>
        <p:nvPicPr>
          <p:cNvPr id="229" name="pasted-image.tiff"/>
          <p:cNvPicPr>
            <a:picLocks noChangeAspect="1"/>
          </p:cNvPicPr>
          <p:nvPr/>
        </p:nvPicPr>
        <p:blipFill>
          <a:blip r:embed="rId3">
            <a:extLst/>
          </a:blip>
          <a:stretch>
            <a:fillRect/>
          </a:stretch>
        </p:blipFill>
        <p:spPr>
          <a:xfrm>
            <a:off x="9547254" y="350410"/>
            <a:ext cx="3152741" cy="1056332"/>
          </a:xfrm>
          <a:prstGeom prst="rect">
            <a:avLst/>
          </a:prstGeom>
          <a:ln w="12700">
            <a:miter lim="400000"/>
          </a:ln>
        </p:spPr>
      </p:pic>
      <p:graphicFrame>
        <p:nvGraphicFramePr>
          <p:cNvPr id="230" name="Table 230"/>
          <p:cNvGraphicFramePr/>
          <p:nvPr/>
        </p:nvGraphicFramePr>
        <p:xfrm>
          <a:off x="839230" y="3100815"/>
          <a:ext cx="11271641" cy="4583082"/>
        </p:xfrm>
        <a:graphic xmlns:a="http://schemas.openxmlformats.org/drawingml/2006/main">
          <a:graphicData uri="http://schemas.openxmlformats.org/drawingml/2006/table">
            <a:tbl>
              <a:tblPr firstCol="1" firstRow="0" lastCol="0" lastRow="0" bandCol="0" bandRow="1" rtl="0">
                <a:tableStyleId>{4C3C2611-4C71-4FC5-86AE-919BDF0F9419}</a:tableStyleId>
              </a:tblPr>
              <a:tblGrid>
                <a:gridCol w="2689472"/>
                <a:gridCol w="8582168"/>
              </a:tblGrid>
              <a:tr h="341946">
                <a:tc>
                  <a:txBody>
                    <a:bodyPr/>
                    <a:lstStyle/>
                    <a:p>
                      <a:pPr defTabSz="914400">
                        <a:defRPr b="0">
                          <a:solidFill>
                            <a:srgbClr val="000000"/>
                          </a:solidFill>
                        </a:defRPr>
                      </a:pPr>
                      <a:r>
                        <a:rPr b="1" sz="1300">
                          <a:solidFill>
                            <a:srgbClr val="FFFFFF"/>
                          </a:solidFill>
                          <a:sym typeface="Helvetica"/>
                        </a:rPr>
                        <a:t>JOUR 4</a:t>
                      </a:r>
                    </a:p>
                  </a:txBody>
                  <a:tcPr marL="50800" marR="50800" marT="50800" marB="50800" anchor="ctr" anchorCtr="0" horzOverflow="overflow">
                    <a:lnL w="0">
                      <a:miter lim="400000"/>
                    </a:lnL>
                    <a:lnR w="0">
                      <a:miter lim="400000"/>
                    </a:lnR>
                    <a:lnT w="0">
                      <a:miter lim="400000"/>
                    </a:lnT>
                    <a:lnB w="0">
                      <a:miter lim="400000"/>
                    </a:lnB>
                    <a:solidFill>
                      <a:schemeClr val="accent1"/>
                    </a:solidFill>
                  </a:tcPr>
                </a:tc>
                <a:tc>
                  <a:txBody>
                    <a:bodyPr/>
                    <a:lstStyle/>
                    <a:p>
                      <a:pPr defTabSz="914400"/>
                      <a:r>
                        <a:rPr b="1" sz="2000">
                          <a:solidFill>
                            <a:srgbClr val="FFFFFF"/>
                          </a:solidFill>
                          <a:latin typeface="Helvetica"/>
                          <a:ea typeface="Helvetica"/>
                          <a:cs typeface="Helvetica"/>
                          <a:sym typeface="Helvetica"/>
                        </a:rPr>
                        <a:t>20 Mai 2017</a:t>
                      </a:r>
                    </a:p>
                  </a:txBody>
                  <a:tcPr marL="50800" marR="50800" marT="50800" marB="50800" anchor="ctr" anchorCtr="0" horzOverflow="overflow">
                    <a:lnL w="0">
                      <a:miter lim="400000"/>
                    </a:lnL>
                    <a:lnR w="0">
                      <a:miter lim="400000"/>
                    </a:lnR>
                    <a:lnT w="0">
                      <a:miter lim="400000"/>
                    </a:lnT>
                    <a:lnB w="0">
                      <a:miter lim="400000"/>
                    </a:lnB>
                    <a:solidFill>
                      <a:schemeClr val="accent1"/>
                    </a:solidFill>
                  </a:tcPr>
                </a:tc>
              </a:tr>
              <a:tr h="366074">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tcPr>
                </a:tc>
                <a:tc>
                  <a:txBody>
                    <a:bodyPr/>
                    <a:lstStyle/>
                    <a:p>
                      <a:pPr defTabSz="914400"/>
                      <a:r>
                        <a:rPr sz="2000"/>
                        <a:t>Petit déjeuner buffet  à l’hôtel</a:t>
                      </a:r>
                    </a:p>
                  </a:txBody>
                  <a:tcPr marL="50800" marR="50800" marT="50800" marB="50800" anchor="ctr" anchorCtr="0" horzOverflow="overflow">
                    <a:lnL w="0">
                      <a:miter lim="400000"/>
                    </a:lnL>
                    <a:lnR w="0">
                      <a:miter lim="400000"/>
                    </a:lnR>
                    <a:lnT w="0">
                      <a:miter lim="400000"/>
                    </a:lnT>
                    <a:lnB w="0">
                      <a:miter lim="400000"/>
                    </a:lnB>
                  </a:tcPr>
                </a:tc>
              </a:tr>
              <a:tr h="426395">
                <a:tc>
                  <a:txBody>
                    <a:bodyPr/>
                    <a:lstStyle/>
                    <a:p>
                      <a:pPr defTabSz="914400">
                        <a:defRPr b="0">
                          <a:solidFill>
                            <a:srgbClr val="000000"/>
                          </a:solidFill>
                        </a:defRPr>
                      </a:pPr>
                      <a:r>
                        <a:rPr b="1" sz="1300">
                          <a:solidFill>
                            <a:srgbClr val="FFFFFF"/>
                          </a:solidFill>
                          <a:sym typeface="Helvetica"/>
                        </a:rPr>
                        <a:t>08h00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Rendez-vous dans le hall de l’hotel pour le transfert à la Marina Gaviota </a:t>
                      </a:r>
                    </a:p>
                  </a:txBody>
                  <a:tcPr marL="50800" marR="50800" marT="50800" marB="50800" anchor="ctr" anchorCtr="0" horzOverflow="overflow">
                    <a:lnL w="0">
                      <a:miter lim="400000"/>
                    </a:lnL>
                    <a:lnR w="0">
                      <a:miter lim="400000"/>
                    </a:lnR>
                    <a:lnT w="0">
                      <a:miter lim="400000"/>
                    </a:lnT>
                    <a:lnB w="0">
                      <a:miter lim="400000"/>
                    </a:lnB>
                  </a:tcPr>
                </a:tc>
              </a:tr>
              <a:tr h="341946">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Embarquement à bord d’un Catamaran à destination du Cayo Blanco </a:t>
                      </a:r>
                    </a:p>
                  </a:txBody>
                  <a:tcPr marL="50800" marR="50800" marT="50800" marB="50800" anchor="ctr" anchorCtr="0" horzOverflow="overflow">
                    <a:lnL w="0">
                      <a:miter lim="400000"/>
                    </a:lnL>
                    <a:lnR w="0">
                      <a:miter lim="400000"/>
                    </a:lnR>
                    <a:lnT w="0">
                      <a:miter lim="400000"/>
                    </a:lnT>
                    <a:lnB w="0">
                      <a:miter lim="400000"/>
                    </a:lnB>
                  </a:tcPr>
                </a:tc>
              </a:tr>
              <a:tr h="378138">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Arrêt pour la baignade avec les dauphin d’environ 15 min </a:t>
                      </a:r>
                    </a:p>
                  </a:txBody>
                  <a:tcPr marL="50800" marR="50800" marT="50800" marB="50800" anchor="ctr" anchorCtr="0" horzOverflow="overflow">
                    <a:lnL w="0">
                      <a:miter lim="400000"/>
                    </a:lnL>
                    <a:lnR w="0">
                      <a:miter lim="400000"/>
                    </a:lnR>
                    <a:lnT w="0">
                      <a:miter lim="400000"/>
                    </a:lnT>
                    <a:lnB w="0">
                      <a:miter lim="400000"/>
                    </a:lnB>
                  </a:tcPr>
                </a:tc>
              </a:tr>
              <a:tr h="341946">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1900"/>
                        <a:t>Déjeuner à base de langouste,de crevette et de poisson a Cayo Blanco</a:t>
                      </a:r>
                    </a:p>
                  </a:txBody>
                  <a:tcPr marL="50800" marR="50800" marT="50800" marB="50800" anchor="ctr" anchorCtr="0" horzOverflow="overflow">
                    <a:lnL w="0">
                      <a:miter lim="400000"/>
                    </a:lnL>
                    <a:lnR w="0">
                      <a:miter lim="400000"/>
                    </a:lnR>
                    <a:lnT w="0">
                      <a:miter lim="400000"/>
                    </a:lnT>
                    <a:lnB w="0">
                      <a:miter lim="400000"/>
                    </a:lnB>
                  </a:tcPr>
                </a:tc>
              </a:tr>
              <a:tr h="424880">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1900"/>
                        <a:t>Temps libre pour la baignade dans les eaux transparentes du Cayo </a:t>
                      </a:r>
                    </a:p>
                  </a:txBody>
                  <a:tcPr marL="50800" marR="50800" marT="50800" marB="50800" anchor="ctr" anchorCtr="0" horzOverflow="overflow">
                    <a:lnL w="0">
                      <a:miter lim="400000"/>
                    </a:lnL>
                    <a:lnR w="0">
                      <a:miter lim="400000"/>
                    </a:lnR>
                    <a:lnT w="0">
                      <a:miter lim="400000"/>
                    </a:lnT>
                    <a:lnB w="0">
                      <a:miter lim="400000"/>
                    </a:lnB>
                  </a:tcPr>
                </a:tc>
              </a:tr>
              <a:tr h="341946">
                <a:tc>
                  <a:txBody>
                    <a:bodyPr/>
                    <a:lstStyle/>
                    <a:p>
                      <a:pPr defTabSz="914400">
                        <a:defRPr b="0">
                          <a:solidFill>
                            <a:srgbClr val="000000"/>
                          </a:solidFill>
                        </a:defRPr>
                      </a:pPr>
                      <a:r>
                        <a:rPr b="1" sz="1300">
                          <a:solidFill>
                            <a:srgbClr val="FFFFFF"/>
                          </a:solidFill>
                          <a:sym typeface="Helvetica"/>
                        </a:rPr>
                        <a:t>17h30/18h30</a:t>
                      </a: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Retour à l’hotel </a:t>
                      </a:r>
                    </a:p>
                  </a:txBody>
                  <a:tcPr marL="50800" marR="50800" marT="50800" marB="50800" anchor="ctr" anchorCtr="0" horzOverflow="overflow">
                    <a:lnL w="0">
                      <a:miter lim="400000"/>
                    </a:lnL>
                    <a:lnR w="0">
                      <a:miter lim="400000"/>
                    </a:lnR>
                    <a:lnT w="0">
                      <a:miter lim="400000"/>
                    </a:lnT>
                    <a:lnB w="0">
                      <a:miter lim="400000"/>
                    </a:lnB>
                  </a:tcPr>
                </a:tc>
              </a:tr>
              <a:tr h="860702">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t>Dîner dans un restaurant à thème à l’hôtel et animation </a:t>
                      </a:r>
                    </a:p>
                  </a:txBody>
                  <a:tcPr marL="50800" marR="50800" marT="50800" marB="50800" anchor="ctr" anchorCtr="0" horzOverflow="overflow">
                    <a:lnL w="0">
                      <a:miter lim="400000"/>
                    </a:lnL>
                    <a:lnR w="0">
                      <a:miter lim="400000"/>
                    </a:lnR>
                    <a:lnT w="0">
                      <a:miter lim="400000"/>
                    </a:lnT>
                    <a:lnB w="0">
                      <a:miter lim="400000"/>
                    </a:lnB>
                  </a:tcPr>
                </a:tc>
              </a:tr>
              <a:tr h="860702">
                <a:tc>
                  <a:txBody>
                    <a:bodyPr/>
                    <a:lstStyle/>
                    <a:p>
                      <a:pPr defTabSz="914400">
                        <a:defRPr sz="1300">
                          <a:sym typeface="Helvetica"/>
                        </a:defRPr>
                      </a:pPr>
                    </a:p>
                  </a:txBody>
                  <a:tcPr marL="50800" marR="50800" marT="50800" marB="50800" anchor="ctr" anchorCtr="0" horzOverflow="overflow">
                    <a:lnL w="0">
                      <a:miter lim="400000"/>
                    </a:lnL>
                    <a:lnR w="0">
                      <a:miter lim="400000"/>
                    </a:lnR>
                    <a:lnT w="0">
                      <a:miter lim="400000"/>
                    </a:lnT>
                    <a:lnB w="0">
                      <a:miter lim="400000"/>
                    </a:lnB>
                    <a:solidFill>
                      <a:srgbClr val="398DCD"/>
                    </a:solidFill>
                  </a:tcPr>
                </a:tc>
                <a:tc>
                  <a:txBody>
                    <a:bodyPr/>
                    <a:lstStyle/>
                    <a:p>
                      <a:pPr defTabSz="914400"/>
                      <a:r>
                        <a:rPr sz="2000"/>
                        <a:t>Nuit en chambre double et single </a:t>
                      </a:r>
                    </a:p>
                  </a:txBody>
                  <a:tcPr marL="50800" marR="50800" marT="50800" marB="50800" anchor="ctr" anchorCtr="0" horzOverflow="overflow">
                    <a:lnL w="0">
                      <a:miter lim="400000"/>
                    </a:lnL>
                    <a:lnR w="0">
                      <a:miter lim="400000"/>
                    </a:lnR>
                    <a:lnT w="0">
                      <a:miter lim="400000"/>
                    </a:lnT>
                    <a:lnB w="0">
                      <a:miter lim="400000"/>
                    </a:lnB>
                  </a:tcPr>
                </a:tc>
              </a:tr>
            </a:tbl>
          </a:graphicData>
        </a:graphic>
      </p:graphicFrame>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