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62" r:id="rId3"/>
    <p:sldId id="263" r:id="rId4"/>
    <p:sldId id="293" r:id="rId5"/>
    <p:sldId id="294" r:id="rId6"/>
    <p:sldId id="268" r:id="rId7"/>
    <p:sldId id="265" r:id="rId8"/>
    <p:sldId id="266" r:id="rId9"/>
    <p:sldId id="264" r:id="rId10"/>
    <p:sldId id="270" r:id="rId11"/>
    <p:sldId id="269" r:id="rId12"/>
    <p:sldId id="275" r:id="rId13"/>
    <p:sldId id="276" r:id="rId14"/>
    <p:sldId id="277" r:id="rId15"/>
    <p:sldId id="278" r:id="rId16"/>
    <p:sldId id="281" r:id="rId17"/>
    <p:sldId id="267" r:id="rId18"/>
    <p:sldId id="271" r:id="rId19"/>
    <p:sldId id="272" r:id="rId20"/>
    <p:sldId id="273" r:id="rId21"/>
    <p:sldId id="285" r:id="rId22"/>
    <p:sldId id="288" r:id="rId23"/>
    <p:sldId id="287" r:id="rId24"/>
    <p:sldId id="286" r:id="rId25"/>
    <p:sldId id="289" r:id="rId26"/>
    <p:sldId id="274" r:id="rId27"/>
    <p:sldId id="283" r:id="rId28"/>
    <p:sldId id="282" r:id="rId29"/>
    <p:sldId id="284" r:id="rId30"/>
    <p:sldId id="290" r:id="rId31"/>
    <p:sldId id="291" r:id="rId32"/>
    <p:sldId id="292" r:id="rId33"/>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788E"/>
    <a:srgbClr val="000058"/>
    <a:srgbClr val="422C16"/>
    <a:srgbClr val="025198"/>
    <a:srgbClr val="000099"/>
    <a:srgbClr val="1C1C1C"/>
    <a:srgbClr val="660066"/>
    <a:srgbClr val="2E17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1575" autoAdjust="0"/>
    <p:restoredTop sz="76703" autoAdjust="0"/>
  </p:normalViewPr>
  <p:slideViewPr>
    <p:cSldViewPr>
      <p:cViewPr varScale="1">
        <p:scale>
          <a:sx n="73" d="100"/>
          <a:sy n="73" d="100"/>
        </p:scale>
        <p:origin x="-84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3864BD-5782-45B6-AD88-3F522EDEFA7A}" type="datetimeFigureOut">
              <a:rPr lang="fr-FR" smtClean="0"/>
              <a:pPr/>
              <a:t>12/11/2016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7235DD-7531-470E-8FF6-F20442B901B6}"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C267B72-1DA3-4A15-A7DB-12D0A3FCC7B8}" type="slidenum">
              <a:rPr lang="es-ES"/>
              <a:pPr>
                <a:defRPr/>
              </a:pPr>
              <a:t>‹N°›</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5CA6249-635B-4E7A-93EF-75238929BB7D}" type="slidenum">
              <a:rPr lang="es-ES"/>
              <a:pPr>
                <a:defRPr/>
              </a:pPr>
              <a:t>‹N°›</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154CB3B-C675-4986-8182-1C88EF83FEC0}" type="slidenum">
              <a:rPr lang="es-ES"/>
              <a:pPr>
                <a:defRPr/>
              </a:pPr>
              <a:t>‹N°›</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802E7AA-34F3-4C41-9650-5C51FA7E6D8A}" type="slidenum">
              <a:rPr lang="es-ES"/>
              <a:pPr>
                <a:defRPr/>
              </a:pPr>
              <a:t>‹N°›</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B97E4A4-BD45-4298-A695-C2D23FF10600}" type="slidenum">
              <a:rPr lang="es-ES"/>
              <a:pPr>
                <a:defRPr/>
              </a:pPr>
              <a:t>‹N°›</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971DD332-0B87-4931-B117-B8B724792925}" type="slidenum">
              <a:rPr lang="es-ES"/>
              <a:pPr>
                <a:defRPr/>
              </a:pPr>
              <a:t>‹N°›</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EA10C04B-D33D-4847-9F5D-56CC33A56F90}" type="slidenum">
              <a:rPr lang="es-ES"/>
              <a:pPr>
                <a:defRPr/>
              </a:pPr>
              <a:t>‹N°›</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1EE2A75C-CC63-4D44-ACAD-3418D637C4E5}" type="slidenum">
              <a:rPr lang="es-ES"/>
              <a:pPr>
                <a:defRPr/>
              </a:pPr>
              <a:t>‹N°›</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D28C7368-A54A-47FD-A08A-63969D56D2C2}" type="slidenum">
              <a:rPr lang="es-ES"/>
              <a:pPr>
                <a:defRPr/>
              </a:pPr>
              <a:t>‹N°›</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F6549C3-86C3-44DB-8B74-7A691D58C7ED}" type="slidenum">
              <a:rPr lang="es-ES"/>
              <a:pPr>
                <a:defRPr/>
              </a:pPr>
              <a:t>‹N°›</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B19EBE9-1207-480C-8032-1C5F18CE2A54}" type="slidenum">
              <a:rPr lang="es-ES"/>
              <a:pPr>
                <a:defRPr/>
              </a:pPr>
              <a:t>‹N°›</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89C04CD-2BDC-41B2-A3C0-BEE00D6F1E92}" type="slidenum">
              <a:rPr lang="es-ES"/>
              <a:pPr>
                <a:defRPr/>
              </a:pPr>
              <a:t>‹N°›</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fr.wikipedia.org/wiki/Miroir" TargetMode="External"/><Relationship Id="rId2" Type="http://schemas.openxmlformats.org/officeDocument/2006/relationships/hyperlink" Target="https://fr.wikipedia.org/wiki/Isotrope" TargetMode="External"/><Relationship Id="rId1" Type="http://schemas.openxmlformats.org/officeDocument/2006/relationships/slideLayout" Target="../slideLayouts/slideLayout2.xml"/><Relationship Id="rId6" Type="http://schemas.openxmlformats.org/officeDocument/2006/relationships/hyperlink" Target="https://fr.wikipedia.org/wiki/EME_(radio)" TargetMode="External"/><Relationship Id="rId5" Type="http://schemas.openxmlformats.org/officeDocument/2006/relationships/hyperlink" Target="https://fr.wikipedia.org/wiki/Antenne_parabolique" TargetMode="External"/><Relationship Id="rId4" Type="http://schemas.openxmlformats.org/officeDocument/2006/relationships/hyperlink" Target="https://fr.wikipedia.org/wiki/Propagation_des_ondes_radio"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fr.wikipedia.org/wiki/Diffusion_Compton" TargetMode="External"/><Relationship Id="rId3" Type="http://schemas.openxmlformats.org/officeDocument/2006/relationships/hyperlink" Target="https://fr.wikipedia.org/wiki/Mirage" TargetMode="External"/><Relationship Id="rId7" Type="http://schemas.openxmlformats.org/officeDocument/2006/relationships/hyperlink" Target="https://fr.wikipedia.org/wiki/Diffusion_Raman" TargetMode="External"/><Relationship Id="rId2" Type="http://schemas.openxmlformats.org/officeDocument/2006/relationships/hyperlink" Target="https://fr.wikipedia.org/wiki/Lentille_optique" TargetMode="External"/><Relationship Id="rId1" Type="http://schemas.openxmlformats.org/officeDocument/2006/relationships/slideLayout" Target="../slideLayouts/slideLayout2.xml"/><Relationship Id="rId6" Type="http://schemas.openxmlformats.org/officeDocument/2006/relationships/hyperlink" Target="https://fr.wikipedia.org/wiki/Diffusion_Rayleigh" TargetMode="External"/><Relationship Id="rId5" Type="http://schemas.openxmlformats.org/officeDocument/2006/relationships/hyperlink" Target="https://fr.wikipedia.org/wiki/Atome" TargetMode="External"/><Relationship Id="rId4" Type="http://schemas.openxmlformats.org/officeDocument/2006/relationships/hyperlink" Target="https://fr.wikipedia.org/wiki/Propagation_des_ondes_radio"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fr.wikipedia.org/wiki/Rapport_signal_sur_bruit" TargetMode="External"/><Relationship Id="rId2" Type="http://schemas.openxmlformats.org/officeDocument/2006/relationships/hyperlink" Target="https://fr.wikipedia.org/wiki/Radiocommunication" TargetMode="External"/><Relationship Id="rId1" Type="http://schemas.openxmlformats.org/officeDocument/2006/relationships/slideLayout" Target="../slideLayouts/slideLayout2.xml"/><Relationship Id="rId6" Type="http://schemas.openxmlformats.org/officeDocument/2006/relationships/hyperlink" Target="https://fr.wikipedia.org/wiki/Optique_g%C3%A9om%C3%A9trique" TargetMode="External"/><Relationship Id="rId5" Type="http://schemas.openxmlformats.org/officeDocument/2006/relationships/hyperlink" Target="https://fr.wikipedia.org/wiki/Onde" TargetMode="External"/><Relationship Id="rId4" Type="http://schemas.openxmlformats.org/officeDocument/2006/relationships/hyperlink" Target="https://fr.wikipedia.org/wiki/Vecteur_de_Poynting"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fr.wikipedia.org/wiki/Vecteur_de_Poynting" TargetMode="External"/><Relationship Id="rId3" Type="http://schemas.openxmlformats.org/officeDocument/2006/relationships/hyperlink" Target="https://fr.wikipedia.org/wiki/Photon" TargetMode="External"/><Relationship Id="rId7" Type="http://schemas.openxmlformats.org/officeDocument/2006/relationships/hyperlink" Target="https://fr.wikipedia.org/wiki/Flux"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s://fr.wikipedia.org/wiki/Fonction_d'onde" TargetMode="External"/><Relationship Id="rId5" Type="http://schemas.openxmlformats.org/officeDocument/2006/relationships/hyperlink" Target="https://fr.wikipedia.org/wiki/Champ_magn%C3%A9tique" TargetMode="External"/><Relationship Id="rId10" Type="http://schemas.openxmlformats.org/officeDocument/2006/relationships/oleObject" Target="../embeddings/oleObject1.bin"/><Relationship Id="rId4" Type="http://schemas.openxmlformats.org/officeDocument/2006/relationships/hyperlink" Target="https://fr.wikipedia.org/wiki/Champ_%C3%A9lectrique" TargetMode="External"/><Relationship Id="rId9" Type="http://schemas.openxmlformats.org/officeDocument/2006/relationships/hyperlink" Target="https://fr.wikipedia.org/wiki/Constante_de_Planc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1" name="Rectangle 122"/>
          <p:cNvSpPr>
            <a:spLocks noChangeArrowheads="1"/>
          </p:cNvSpPr>
          <p:nvPr/>
        </p:nvSpPr>
        <p:spPr bwMode="auto">
          <a:xfrm>
            <a:off x="0" y="4714884"/>
            <a:ext cx="3214710" cy="642942"/>
          </a:xfrm>
          <a:prstGeom prst="rect">
            <a:avLst/>
          </a:prstGeom>
          <a:noFill/>
          <a:ln w="9525">
            <a:noFill/>
            <a:miter lim="800000"/>
            <a:headEnd/>
            <a:tailEnd/>
          </a:ln>
        </p:spPr>
        <p:txBody>
          <a:bodyPr anchor="ctr"/>
          <a:lstStyle/>
          <a:p>
            <a:r>
              <a:rPr lang="es-ES" b="1" dirty="0" err="1" smtClean="0"/>
              <a:t>Abderrahmen</a:t>
            </a:r>
            <a:r>
              <a:rPr lang="es-ES" b="1" dirty="0" smtClean="0"/>
              <a:t> </a:t>
            </a:r>
            <a:r>
              <a:rPr lang="es-ES" b="1" dirty="0" err="1" smtClean="0"/>
              <a:t>Melliti</a:t>
            </a:r>
            <a:endParaRPr lang="es-ES" b="1" dirty="0" smtClean="0"/>
          </a:p>
        </p:txBody>
      </p:sp>
      <p:sp>
        <p:nvSpPr>
          <p:cNvPr id="4" name="Rectangle 3"/>
          <p:cNvSpPr/>
          <p:nvPr/>
        </p:nvSpPr>
        <p:spPr>
          <a:xfrm>
            <a:off x="382391" y="1000108"/>
            <a:ext cx="8379217" cy="923330"/>
          </a:xfrm>
          <a:prstGeom prst="rect">
            <a:avLst/>
          </a:prstGeom>
          <a:noFill/>
        </p:spPr>
        <p:txBody>
          <a:bodyPr wrap="square" lIns="91440" tIns="45720" rIns="91440" bIns="45720">
            <a:spAutoFit/>
          </a:bodyPr>
          <a:lstStyle/>
          <a:p>
            <a:pPr algn="ctr"/>
            <a:r>
              <a:rPr lang="fr-FR"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Onde Electromagnétique</a:t>
            </a:r>
            <a:endParaRPr lang="fr-FR"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122"/>
          <p:cNvSpPr>
            <a:spLocks noChangeArrowheads="1"/>
          </p:cNvSpPr>
          <p:nvPr/>
        </p:nvSpPr>
        <p:spPr bwMode="auto">
          <a:xfrm>
            <a:off x="5072066" y="4572008"/>
            <a:ext cx="3214710" cy="785818"/>
          </a:xfrm>
          <a:prstGeom prst="rect">
            <a:avLst/>
          </a:prstGeom>
          <a:noFill/>
          <a:ln w="9525">
            <a:noFill/>
            <a:miter lim="800000"/>
            <a:headEnd/>
            <a:tailEnd/>
          </a:ln>
        </p:spPr>
        <p:txBody>
          <a:bodyPr anchor="ctr"/>
          <a:lstStyle/>
          <a:p>
            <a:endParaRPr lang="es-ES" b="1" dirty="0" smtClean="0"/>
          </a:p>
        </p:txBody>
      </p:sp>
      <p:sp>
        <p:nvSpPr>
          <p:cNvPr id="6" name="Rectangle 122"/>
          <p:cNvSpPr>
            <a:spLocks noChangeArrowheads="1"/>
          </p:cNvSpPr>
          <p:nvPr/>
        </p:nvSpPr>
        <p:spPr bwMode="auto">
          <a:xfrm flipH="1">
            <a:off x="5429256" y="4214818"/>
            <a:ext cx="3205186" cy="1571636"/>
          </a:xfrm>
          <a:prstGeom prst="rect">
            <a:avLst/>
          </a:prstGeom>
          <a:noFill/>
          <a:ln w="9525">
            <a:noFill/>
            <a:miter lim="800000"/>
            <a:headEnd/>
            <a:tailEnd/>
          </a:ln>
        </p:spPr>
        <p:txBody>
          <a:bodyPr anchor="ctr"/>
          <a:lstStyle/>
          <a:p>
            <a:endParaRPr lang="es-ES" b="1" dirty="0" smtClean="0"/>
          </a:p>
        </p:txBody>
      </p:sp>
      <p:sp>
        <p:nvSpPr>
          <p:cNvPr id="7" name="Rectangle 6"/>
          <p:cNvSpPr/>
          <p:nvPr/>
        </p:nvSpPr>
        <p:spPr>
          <a:xfrm>
            <a:off x="4572000" y="4786322"/>
            <a:ext cx="3172663" cy="369332"/>
          </a:xfrm>
          <a:prstGeom prst="rect">
            <a:avLst/>
          </a:prstGeom>
        </p:spPr>
        <p:txBody>
          <a:bodyPr wrap="none">
            <a:spAutoFit/>
          </a:bodyPr>
          <a:lstStyle/>
          <a:p>
            <a:r>
              <a:rPr lang="es-ES" b="1" dirty="0" err="1" smtClean="0"/>
              <a:t>Chimie</a:t>
            </a:r>
            <a:r>
              <a:rPr lang="es-ES" b="1" dirty="0" smtClean="0"/>
              <a:t> de </a:t>
            </a:r>
            <a:r>
              <a:rPr lang="es-ES" b="1" dirty="0" err="1" smtClean="0"/>
              <a:t>matériaux</a:t>
            </a:r>
            <a:r>
              <a:rPr lang="es-ES" b="1" dirty="0" smtClean="0"/>
              <a:t> 1EM3 </a:t>
            </a:r>
            <a:endParaRPr lang="es-E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numCol="1"/>
          <a:lstStyle/>
          <a:p>
            <a:pPr>
              <a:buNone/>
            </a:pPr>
            <a:r>
              <a:rPr lang="fr-FR" sz="1800" b="1" dirty="0" smtClean="0"/>
              <a:t>     Aujourd’hui comment on explique la communication sans contact ?</a:t>
            </a:r>
          </a:p>
          <a:p>
            <a:pPr>
              <a:buNone/>
            </a:pPr>
            <a:r>
              <a:rPr lang="fr-FR" sz="1800" b="1" dirty="0" smtClean="0"/>
              <a:t>     C’est l’onde électromagnétique elle fait partie intégrante de notre environnement... elle a pris une place considérable dans notre vie quotidienne </a:t>
            </a:r>
          </a:p>
          <a:p>
            <a:pPr>
              <a:buNone/>
            </a:pPr>
            <a:endParaRPr lang="fr-FR" sz="1800" b="1" dirty="0" smtClean="0"/>
          </a:p>
          <a:p>
            <a:pPr>
              <a:buNone/>
            </a:pPr>
            <a:endParaRPr lang="fr-FR" sz="1800" b="1" dirty="0" smtClean="0"/>
          </a:p>
          <a:p>
            <a:pPr>
              <a:buNone/>
            </a:pPr>
            <a:r>
              <a:rPr lang="fr-FR" sz="1400" b="1" dirty="0" smtClean="0"/>
              <a:t>Les appareilles qui fonctionne en base</a:t>
            </a:r>
          </a:p>
          <a:p>
            <a:pPr>
              <a:buNone/>
            </a:pPr>
            <a:r>
              <a:rPr lang="fr-FR" sz="1400" b="1" dirty="0" smtClean="0"/>
              <a:t>de électromagnétisme est par</a:t>
            </a:r>
          </a:p>
          <a:p>
            <a:pPr>
              <a:buNone/>
            </a:pPr>
            <a:r>
              <a:rPr lang="fr-FR" sz="1400" b="1" dirty="0" smtClean="0"/>
              <a:t>Exemple : le téléphone portable,</a:t>
            </a:r>
          </a:p>
          <a:p>
            <a:pPr>
              <a:buNone/>
            </a:pPr>
            <a:r>
              <a:rPr lang="fr-FR" sz="1400" b="1" dirty="0" smtClean="0"/>
              <a:t>La télévision, le radio, les antennes , les</a:t>
            </a:r>
          </a:p>
          <a:p>
            <a:pPr>
              <a:buNone/>
            </a:pPr>
            <a:r>
              <a:rPr lang="fr-FR" sz="1400" b="1" dirty="0" smtClean="0"/>
              <a:t>Satellites , les ordinateurs </a:t>
            </a:r>
            <a:r>
              <a:rPr lang="fr-FR" sz="1400" b="1" dirty="0" err="1" smtClean="0"/>
              <a:t>etc</a:t>
            </a:r>
            <a:endParaRPr lang="fr-FR" sz="1400" b="1" dirty="0" smtClean="0"/>
          </a:p>
        </p:txBody>
      </p:sp>
      <p:pic>
        <p:nvPicPr>
          <p:cNvPr id="1026" name="Picture 2" descr="C:\Users\user\Desktop\pollution_electromagnetique.jpg"/>
          <p:cNvPicPr>
            <a:picLocks noChangeAspect="1" noChangeArrowheads="1"/>
          </p:cNvPicPr>
          <p:nvPr/>
        </p:nvPicPr>
        <p:blipFill>
          <a:blip r:embed="rId2"/>
          <a:srcRect/>
          <a:stretch>
            <a:fillRect/>
          </a:stretch>
        </p:blipFill>
        <p:spPr bwMode="auto">
          <a:xfrm>
            <a:off x="4214810" y="2786058"/>
            <a:ext cx="4365080" cy="335758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L’onde électromagnétique</a:t>
            </a:r>
            <a:endParaRPr lang="fr-FR" dirty="0"/>
          </a:p>
        </p:txBody>
      </p:sp>
      <p:sp>
        <p:nvSpPr>
          <p:cNvPr id="3" name="Espace réservé du contenu 2"/>
          <p:cNvSpPr>
            <a:spLocks noGrp="1"/>
          </p:cNvSpPr>
          <p:nvPr>
            <p:ph idx="1"/>
          </p:nvPr>
        </p:nvSpPr>
        <p:spPr/>
        <p:txBody>
          <a:bodyPr/>
          <a:lstStyle/>
          <a:p>
            <a:r>
              <a:rPr lang="fr-FR" sz="2400" b="1" dirty="0" smtClean="0">
                <a:latin typeface="Arial Narrow" pitchFamily="34" charset="0"/>
              </a:rPr>
              <a:t>Une onde électromagnétique est la résultante d’un champ électrique et d’un champ magnétique dont les amplitudes varient de façon sinusoïdale au cours du temps. L'amplitude d'une onde électromagnétique varie donc de façon sinusoïdale au cours de sa propagation.</a:t>
            </a:r>
            <a:br>
              <a:rPr lang="fr-FR" sz="2400" b="1" dirty="0" smtClean="0">
                <a:latin typeface="Arial Narrow" pitchFamily="34" charset="0"/>
              </a:rPr>
            </a:br>
            <a:r>
              <a:rPr lang="fr-FR" sz="2400" b="1" dirty="0" smtClean="0">
                <a:latin typeface="Arial Narrow" pitchFamily="34" charset="0"/>
              </a:rPr>
              <a:t>Une onde électromagnétique peut être produite par un courant électrique variable.</a:t>
            </a:r>
            <a:br>
              <a:rPr lang="fr-FR" sz="2400" b="1" dirty="0" smtClean="0">
                <a:latin typeface="Arial Narrow" pitchFamily="34" charset="0"/>
              </a:rPr>
            </a:br>
            <a:r>
              <a:rPr lang="fr-FR" sz="2400" b="1" dirty="0" smtClean="0">
                <a:latin typeface="Arial Narrow" pitchFamily="34" charset="0"/>
              </a:rPr>
              <a:t>Les ondes électromagnétiques transportent de l’énergie , mais pas de matière.</a:t>
            </a:r>
            <a:endParaRPr lang="fr-FR" sz="2400" b="1" dirty="0">
              <a:latin typeface="Arial Narrow" pitchFamily="34" charset="0"/>
            </a:endParaRPr>
          </a:p>
        </p:txBody>
      </p:sp>
      <p:pic>
        <p:nvPicPr>
          <p:cNvPr id="8193" name="Picture 1" descr="C:\Users\user\Desktop\57390676.jpg"/>
          <p:cNvPicPr>
            <a:picLocks noChangeAspect="1" noChangeArrowheads="1"/>
          </p:cNvPicPr>
          <p:nvPr/>
        </p:nvPicPr>
        <p:blipFill>
          <a:blip r:embed="rId2"/>
          <a:srcRect/>
          <a:stretch>
            <a:fillRect/>
          </a:stretch>
        </p:blipFill>
        <p:spPr bwMode="auto">
          <a:xfrm>
            <a:off x="2786050" y="4643446"/>
            <a:ext cx="4575183" cy="1624032"/>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Saviez vous</a:t>
            </a:r>
            <a:endParaRPr lang="fr-FR" dirty="0"/>
          </a:p>
        </p:txBody>
      </p:sp>
      <p:sp>
        <p:nvSpPr>
          <p:cNvPr id="3" name="Espace réservé du contenu 2"/>
          <p:cNvSpPr>
            <a:spLocks noGrp="1"/>
          </p:cNvSpPr>
          <p:nvPr>
            <p:ph idx="1"/>
          </p:nvPr>
        </p:nvSpPr>
        <p:spPr/>
        <p:txBody>
          <a:bodyPr/>
          <a:lstStyle/>
          <a:p>
            <a:r>
              <a:rPr lang="fr-FR" sz="1800" b="1" dirty="0" smtClean="0"/>
              <a:t>L'être humain se comporte comme un grand aimant générant son propre champ électromagnétique, ou plus exactement SES propres champs électromagnétiques, puisque chaque organe, chaque circulation de fluide, chaque mouvement (battement du cœur par exemple) génèrent un courant dans le système nerveux central et périphérique et donc génèrent un champ magnétique qui va se corréler aux autres créant une grande structure où tout est lié</a:t>
            </a:r>
            <a:r>
              <a:rPr lang="fr-FR" b="1" dirty="0" smtClean="0"/>
              <a:t>.</a:t>
            </a:r>
            <a:endParaRPr lang="fr-FR"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comportement ondulatoire </a:t>
            </a:r>
            <a:endParaRPr lang="fr-FR" dirty="0"/>
          </a:p>
        </p:txBody>
      </p:sp>
      <p:sp>
        <p:nvSpPr>
          <p:cNvPr id="3" name="Espace réservé du contenu 2"/>
          <p:cNvSpPr>
            <a:spLocks noGrp="1"/>
          </p:cNvSpPr>
          <p:nvPr>
            <p:ph idx="1"/>
          </p:nvPr>
        </p:nvSpPr>
        <p:spPr/>
        <p:txBody>
          <a:bodyPr/>
          <a:lstStyle/>
          <a:p>
            <a:r>
              <a:rPr lang="fr-FR" sz="2400" b="1" u="sng" dirty="0" smtClean="0">
                <a:solidFill>
                  <a:srgbClr val="0C788E"/>
                </a:solidFill>
              </a:rPr>
              <a:t>Propagation</a:t>
            </a:r>
          </a:p>
          <a:p>
            <a:r>
              <a:rPr lang="fr-FR" sz="1800" dirty="0" smtClean="0"/>
              <a:t>Dans un milieu homogène et </a:t>
            </a:r>
            <a:r>
              <a:rPr lang="fr-FR" sz="1800" dirty="0" smtClean="0">
                <a:hlinkClick r:id="rId2" tooltip="Isotrope"/>
              </a:rPr>
              <a:t>isotrope</a:t>
            </a:r>
            <a:r>
              <a:rPr lang="fr-FR" sz="1800" dirty="0" smtClean="0"/>
              <a:t>, l'onde électromagnétique se propage en ligne droite. Lors de la rencontre avec un obstacle, il y a diffraction ; lors d'un changement de milieu, il y a réflexion et réfraction ; il y a aussi réfraction si les propriétés du milieu changent selon l'endroit (hétérogénéité)</a:t>
            </a:r>
          </a:p>
          <a:p>
            <a:r>
              <a:rPr lang="fr-FR" sz="2400" b="1" u="sng" dirty="0" smtClean="0">
                <a:solidFill>
                  <a:srgbClr val="0C788E"/>
                </a:solidFill>
              </a:rPr>
              <a:t>réflexion</a:t>
            </a:r>
          </a:p>
          <a:p>
            <a:r>
              <a:rPr lang="fr-FR" sz="1800" dirty="0" smtClean="0"/>
              <a:t>Lors d'un changement de milieu de propagation, une partie de l'onde électromagnétique repart vers le milieu d'origine, c'est la </a:t>
            </a:r>
            <a:r>
              <a:rPr lang="fr-FR" sz="1800" dirty="0" err="1" smtClean="0"/>
              <a:t>réflexion.Le</a:t>
            </a:r>
            <a:r>
              <a:rPr lang="fr-FR" sz="1800" dirty="0" smtClean="0"/>
              <a:t> cas le plus connu de la réflexion est le </a:t>
            </a:r>
            <a:r>
              <a:rPr lang="fr-FR" sz="1800" dirty="0" smtClean="0">
                <a:hlinkClick r:id="rId3" tooltip="Miroir"/>
              </a:rPr>
              <a:t>miroir</a:t>
            </a:r>
            <a:r>
              <a:rPr lang="fr-FR" sz="1800" dirty="0" smtClean="0"/>
              <a:t>, mais celle-ci concerne également les rayons X (miroir à rayons X) et les ondes radio : </a:t>
            </a:r>
            <a:r>
              <a:rPr lang="fr-FR" sz="1800" dirty="0" smtClean="0">
                <a:hlinkClick r:id="rId4" tooltip="Propagation des ondes radio"/>
              </a:rPr>
              <a:t>réflexion sur la ionosphère des ondes mégahertz</a:t>
            </a:r>
            <a:r>
              <a:rPr lang="fr-FR" sz="1800" dirty="0" smtClean="0"/>
              <a:t>, </a:t>
            </a:r>
            <a:r>
              <a:rPr lang="fr-FR" sz="1800" dirty="0" smtClean="0">
                <a:hlinkClick r:id="rId5" tooltip="Antenne parabolique"/>
              </a:rPr>
              <a:t>antenne parabolique</a:t>
            </a:r>
            <a:r>
              <a:rPr lang="fr-FR" sz="1800" dirty="0" smtClean="0"/>
              <a:t>, </a:t>
            </a:r>
            <a:r>
              <a:rPr lang="fr-FR" sz="1800" dirty="0" smtClean="0">
                <a:hlinkClick r:id="rId6" tooltip="EME (radio)"/>
              </a:rPr>
              <a:t>réflexion sur la Lune</a:t>
            </a:r>
            <a:r>
              <a:rPr lang="fr-FR" sz="1800" dirty="0" smtClean="0"/>
              <a:t>…</a:t>
            </a:r>
            <a:endParaRPr lang="fr-FR" sz="1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400" b="1" u="sng" dirty="0" smtClean="0">
                <a:solidFill>
                  <a:srgbClr val="000058"/>
                </a:solidFill>
              </a:rPr>
              <a:t>Réfraction</a:t>
            </a:r>
          </a:p>
          <a:p>
            <a:r>
              <a:rPr lang="fr-FR" sz="1800" b="1" dirty="0" smtClean="0"/>
              <a:t>Lors d'un changement de milieu de propagation, si le second milieu est transparent pour l'onde, celle-ci se propage au travers mais avec une direction différente. Cela concerne la lumière (</a:t>
            </a:r>
            <a:r>
              <a:rPr lang="fr-FR" sz="1800" b="1" dirty="0" smtClean="0">
                <a:hlinkClick r:id="rId2" tooltip="Lentille optique"/>
              </a:rPr>
              <a:t>lentille optique</a:t>
            </a:r>
            <a:r>
              <a:rPr lang="fr-FR" sz="1800" b="1" dirty="0" smtClean="0"/>
              <a:t>, </a:t>
            </a:r>
            <a:r>
              <a:rPr lang="fr-FR" sz="1800" b="1" dirty="0" smtClean="0">
                <a:hlinkClick r:id="rId3" tooltip="Mirage"/>
              </a:rPr>
              <a:t>mirage</a:t>
            </a:r>
            <a:r>
              <a:rPr lang="fr-FR" sz="1800" b="1" dirty="0" smtClean="0"/>
              <a:t>), mais aussi les ondes radio (</a:t>
            </a:r>
            <a:r>
              <a:rPr lang="fr-FR" sz="1800" b="1" dirty="0" smtClean="0">
                <a:hlinkClick r:id="rId4" tooltip="Propagation des ondes radio"/>
              </a:rPr>
              <a:t>réfraction des ondes décamétriques dans la ionosphère</a:t>
            </a:r>
            <a:r>
              <a:rPr lang="fr-FR" sz="1800" b="1" dirty="0" smtClean="0"/>
              <a:t>)</a:t>
            </a:r>
          </a:p>
          <a:p>
            <a:r>
              <a:rPr lang="fr-FR" sz="2400" b="1" u="sng" dirty="0" smtClean="0">
                <a:solidFill>
                  <a:srgbClr val="000058"/>
                </a:solidFill>
              </a:rPr>
              <a:t>Diffusion</a:t>
            </a:r>
          </a:p>
          <a:p>
            <a:r>
              <a:rPr lang="fr-FR" sz="1800" b="1" dirty="0" smtClean="0"/>
              <a:t>Lorsqu'une onde rencontre un </a:t>
            </a:r>
            <a:r>
              <a:rPr lang="fr-FR" sz="1800" b="1" dirty="0" smtClean="0">
                <a:hlinkClick r:id="rId5" tooltip="Atome"/>
              </a:rPr>
              <a:t>atome</a:t>
            </a:r>
            <a:r>
              <a:rPr lang="fr-FR" sz="1800" b="1" dirty="0" smtClean="0"/>
              <a:t>, elle se diffuse sur celui-ci, elle change de direction. On distingue la </a:t>
            </a:r>
            <a:r>
              <a:rPr lang="fr-FR" sz="1800" b="1" dirty="0" smtClean="0">
                <a:hlinkClick r:id="rId6" tooltip="Diffusion Rayleigh"/>
              </a:rPr>
              <a:t>diffusion Rayleigh</a:t>
            </a:r>
            <a:r>
              <a:rPr lang="fr-FR" sz="1800" b="1" dirty="0" smtClean="0"/>
              <a:t>, dite « diffusion électronique », au cours de laquelle l'onde ne change pas de longueur d'onde, la </a:t>
            </a:r>
            <a:r>
              <a:rPr lang="fr-FR" sz="1800" b="1" dirty="0" smtClean="0">
                <a:hlinkClick r:id="rId7" tooltip="Diffusion Raman"/>
              </a:rPr>
              <a:t>diffusion Raman</a:t>
            </a:r>
            <a:r>
              <a:rPr lang="fr-FR" sz="1800" b="1" dirty="0" smtClean="0"/>
              <a:t> qui est une diffusion électronique avec diminution ou augmentation de longueur d'onde, et la </a:t>
            </a:r>
            <a:r>
              <a:rPr lang="fr-FR" sz="1800" b="1" dirty="0" smtClean="0">
                <a:hlinkClick r:id="rId8" tooltip="Diffusion Compton"/>
              </a:rPr>
              <a:t>diffusion Compton</a:t>
            </a:r>
            <a:r>
              <a:rPr lang="fr-FR" sz="1800" b="1" dirty="0" smtClean="0"/>
              <a:t>, dans le cas des rayons X diffusant sur des atomes légers, au cours de laquelle la longueur d'onde augmente</a:t>
            </a:r>
            <a:endParaRPr lang="fr-FR" sz="18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400" b="1" u="sng" dirty="0" smtClean="0">
                <a:solidFill>
                  <a:schemeClr val="accent6">
                    <a:lumMod val="60000"/>
                    <a:lumOff val="40000"/>
                  </a:schemeClr>
                </a:solidFill>
              </a:rPr>
              <a:t>Interférence</a:t>
            </a:r>
          </a:p>
          <a:p>
            <a:r>
              <a:rPr lang="fr-FR" sz="1800" b="1" dirty="0" smtClean="0"/>
              <a:t>Comme toutes les ondes, les ondes électromagnétiques peuvent interférer. Dans le cas des </a:t>
            </a:r>
            <a:r>
              <a:rPr lang="fr-FR" sz="1800" b="1" dirty="0" smtClean="0">
                <a:hlinkClick r:id="rId2" tooltip="Radiocommunication"/>
              </a:rPr>
              <a:t>radiocommunications</a:t>
            </a:r>
            <a:r>
              <a:rPr lang="fr-FR" sz="1800" b="1" dirty="0" smtClean="0"/>
              <a:t>, cela provoque un parasitage du signal (voir aussi </a:t>
            </a:r>
            <a:r>
              <a:rPr lang="fr-FR" sz="1800" b="1" i="1" u="sng" dirty="0" smtClean="0">
                <a:hlinkClick r:id="rId3" tooltip="Rapport signal sur bruit"/>
              </a:rPr>
              <a:t>Rapport signal sur bruit</a:t>
            </a:r>
            <a:r>
              <a:rPr lang="fr-FR" sz="1800" b="1" dirty="0" smtClean="0"/>
              <a:t>)</a:t>
            </a:r>
          </a:p>
          <a:p>
            <a:r>
              <a:rPr lang="fr-FR" sz="2400" b="1" u="sng" dirty="0" smtClean="0">
                <a:solidFill>
                  <a:schemeClr val="accent6">
                    <a:lumMod val="60000"/>
                    <a:lumOff val="40000"/>
                  </a:schemeClr>
                </a:solidFill>
              </a:rPr>
              <a:t>flux d'énergie</a:t>
            </a:r>
          </a:p>
          <a:p>
            <a:r>
              <a:rPr lang="fr-FR" sz="1800" b="1" dirty="0" smtClean="0"/>
              <a:t>Le flux d'énergie à travers une surface est donné par le flux du </a:t>
            </a:r>
            <a:r>
              <a:rPr lang="fr-FR" sz="1800" b="1" dirty="0" smtClean="0">
                <a:hlinkClick r:id="rId4" tooltip="Vecteur de Poynting"/>
              </a:rPr>
              <a:t>vecteur de </a:t>
            </a:r>
            <a:r>
              <a:rPr lang="fr-FR" sz="1800" b="1" dirty="0" err="1" smtClean="0">
                <a:hlinkClick r:id="rId4" tooltip="Vecteur de Poynting"/>
              </a:rPr>
              <a:t>Poynting</a:t>
            </a:r>
            <a:r>
              <a:rPr lang="fr-FR" sz="1800" b="1" dirty="0" smtClean="0"/>
              <a:t>.</a:t>
            </a:r>
          </a:p>
          <a:p>
            <a:r>
              <a:rPr lang="fr-FR" sz="2400" b="1" u="sng" dirty="0" smtClean="0">
                <a:solidFill>
                  <a:schemeClr val="accent6">
                    <a:lumMod val="60000"/>
                    <a:lumOff val="40000"/>
                  </a:schemeClr>
                </a:solidFill>
              </a:rPr>
              <a:t>La diffraction </a:t>
            </a:r>
          </a:p>
          <a:p>
            <a:r>
              <a:rPr lang="fr-FR" sz="1800" b="1" dirty="0" smtClean="0"/>
              <a:t>est le comportement des </a:t>
            </a:r>
            <a:r>
              <a:rPr lang="fr-FR" sz="1800" b="1" dirty="0" smtClean="0">
                <a:hlinkClick r:id="rId5" tooltip="Onde"/>
              </a:rPr>
              <a:t>ondes</a:t>
            </a:r>
            <a:r>
              <a:rPr lang="fr-FR" sz="1800" b="1" dirty="0" smtClean="0"/>
              <a:t> lorsqu’elles rencontrent un obstacle ou une ouverture ; le phénomène peut être interprété par la diffusion d’une onde par les points de l'objet. La diffraction se manifeste par le fait qu'après la rencontre d’un objet, la densité de l'onde n’est pas conservée contrairement aux lois de l’</a:t>
            </a:r>
            <a:r>
              <a:rPr lang="fr-FR" sz="1800" b="1" dirty="0" smtClean="0">
                <a:hlinkClick r:id="rId6" tooltip="Optique géométrique"/>
              </a:rPr>
              <a:t>optique géométrique</a:t>
            </a:r>
            <a:r>
              <a:rPr lang="fr-FR" sz="1800" b="1" dirty="0" smtClean="0"/>
              <a:t>.</a:t>
            </a:r>
            <a:endParaRPr lang="fr-FR" sz="18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85794"/>
            <a:ext cx="8229600" cy="631844"/>
          </a:xfrm>
        </p:spPr>
        <p:txBody>
          <a:bodyPr/>
          <a:lstStyle/>
          <a:p>
            <a:r>
              <a:rPr lang="fr-FR" dirty="0" smtClean="0"/>
              <a:t>Dualité onde-corpuscule</a:t>
            </a:r>
            <a:br>
              <a:rPr lang="fr-FR" dirty="0" smtClean="0"/>
            </a:br>
            <a:r>
              <a:rPr lang="fr-FR" dirty="0" smtClean="0"/>
              <a:t/>
            </a:r>
            <a:br>
              <a:rPr lang="fr-FR" dirty="0" smtClean="0"/>
            </a:br>
            <a:endParaRPr lang="fr-FR" dirty="0">
              <a:solidFill>
                <a:schemeClr val="tx1"/>
              </a:solidFill>
            </a:endParaRPr>
          </a:p>
        </p:txBody>
      </p:sp>
      <p:sp>
        <p:nvSpPr>
          <p:cNvPr id="3" name="Espace réservé du contenu 2"/>
          <p:cNvSpPr>
            <a:spLocks noGrp="1"/>
          </p:cNvSpPr>
          <p:nvPr>
            <p:ph idx="1"/>
          </p:nvPr>
        </p:nvSpPr>
        <p:spPr/>
        <p:txBody>
          <a:bodyPr/>
          <a:lstStyle/>
          <a:p>
            <a:r>
              <a:rPr lang="fr-FR" sz="1600" dirty="0" smtClean="0"/>
              <a:t>La notion d'onde électromagnétique est complémentaire de celle de </a:t>
            </a:r>
            <a:r>
              <a:rPr lang="fr-FR" sz="1600" dirty="0" smtClean="0">
                <a:hlinkClick r:id="rId3" tooltip="Photon"/>
              </a:rPr>
              <a:t>photon</a:t>
            </a:r>
            <a:r>
              <a:rPr lang="fr-FR" sz="1600" dirty="0" smtClean="0"/>
              <a:t>. En fait, l'onde fournit une description plus pertinente de la radiation pour les faibles fréquences (c'est-à-dire les grandes longueurs d'onde) comme les ondes radio.</a:t>
            </a:r>
          </a:p>
          <a:p>
            <a:r>
              <a:rPr lang="fr-FR" sz="1600" dirty="0" smtClean="0"/>
              <a:t>En fait, l'onde électromagnétique représente deux choses :</a:t>
            </a:r>
          </a:p>
          <a:p>
            <a:r>
              <a:rPr lang="fr-FR" sz="1600" dirty="0" smtClean="0"/>
              <a:t>la variation macroscopique du </a:t>
            </a:r>
            <a:r>
              <a:rPr lang="fr-FR" sz="1600" dirty="0" smtClean="0">
                <a:hlinkClick r:id="rId4" tooltip="Champ électrique"/>
              </a:rPr>
              <a:t>champ électrique</a:t>
            </a:r>
            <a:r>
              <a:rPr lang="fr-FR" sz="1600" dirty="0" smtClean="0"/>
              <a:t> et du </a:t>
            </a:r>
            <a:r>
              <a:rPr lang="fr-FR" sz="1600" dirty="0" smtClean="0">
                <a:hlinkClick r:id="rId5" tooltip="Champ magnétique"/>
              </a:rPr>
              <a:t>champ magnétique</a:t>
            </a:r>
            <a:r>
              <a:rPr lang="fr-FR" sz="1600" dirty="0" smtClean="0"/>
              <a:t> ;</a:t>
            </a:r>
          </a:p>
          <a:p>
            <a:r>
              <a:rPr lang="fr-FR" sz="1600" dirty="0" smtClean="0"/>
              <a:t>la </a:t>
            </a:r>
            <a:r>
              <a:rPr lang="fr-FR" sz="1600" dirty="0" smtClean="0">
                <a:hlinkClick r:id="rId6" tooltip="Fonction d'onde"/>
              </a:rPr>
              <a:t>fonction d'onde</a:t>
            </a:r>
            <a:r>
              <a:rPr lang="fr-FR" sz="1600" dirty="0" smtClean="0"/>
              <a:t> du photon, c'est-à-dire que la norme au carré de l'onde est la probabilité de présence d'un photon.</a:t>
            </a:r>
          </a:p>
          <a:p>
            <a:r>
              <a:rPr lang="fr-FR" sz="1600" dirty="0" smtClean="0"/>
              <a:t>Lorsque le flux d'énergie est grand devant l'énergie des photons, on peut considérer que l'on a un flux quasi-continu de photons, et les deux notions se recouvrent. Ceci n'est plus vrai lorsque le flux d'énergie est faible (on envoie les photons un par un), la notion de « variation macroscopique » (moyenne) n'a alors plus de sens.</a:t>
            </a:r>
          </a:p>
          <a:p>
            <a:r>
              <a:rPr lang="fr-FR" sz="1600" dirty="0" smtClean="0"/>
              <a:t>Le </a:t>
            </a:r>
            <a:r>
              <a:rPr lang="fr-FR" sz="1600" dirty="0" smtClean="0">
                <a:hlinkClick r:id="rId7" tooltip="Flux"/>
              </a:rPr>
              <a:t>flux</a:t>
            </a:r>
            <a:r>
              <a:rPr lang="fr-FR" sz="1600" dirty="0" smtClean="0"/>
              <a:t> d'énergie est donné par le </a:t>
            </a:r>
            <a:r>
              <a:rPr lang="fr-FR" sz="1600" dirty="0" smtClean="0">
                <a:hlinkClick r:id="rId8" tooltip="Vecteur de Poynting"/>
              </a:rPr>
              <a:t>vecteur de </a:t>
            </a:r>
            <a:r>
              <a:rPr lang="fr-FR" sz="1600" dirty="0" err="1" smtClean="0">
                <a:hlinkClick r:id="rId8" tooltip="Vecteur de Poynting"/>
              </a:rPr>
              <a:t>Poynting</a:t>
            </a:r>
            <a:r>
              <a:rPr lang="fr-FR" sz="1600" dirty="0" smtClean="0"/>
              <a:t>. Chaque photon « emporte » une quantité d'énergie déterminée, valant </a:t>
            </a:r>
            <a:r>
              <a:rPr lang="fr-FR" sz="1600" i="1" dirty="0" smtClean="0"/>
              <a:t>E</a:t>
            </a:r>
            <a:r>
              <a:rPr lang="fr-FR" sz="1600" dirty="0" smtClean="0"/>
              <a:t> = </a:t>
            </a:r>
            <a:r>
              <a:rPr lang="fr-FR" sz="1600" i="1" dirty="0" smtClean="0"/>
              <a:t>h</a:t>
            </a:r>
            <a:r>
              <a:rPr lang="fr-FR" sz="1600" dirty="0" smtClean="0"/>
              <a:t>·ν, </a:t>
            </a:r>
            <a:r>
              <a:rPr lang="fr-FR" sz="1600" i="1" dirty="0" smtClean="0"/>
              <a:t>h</a:t>
            </a:r>
            <a:r>
              <a:rPr lang="fr-FR" sz="1600" dirty="0" smtClean="0"/>
              <a:t> étant la </a:t>
            </a:r>
            <a:r>
              <a:rPr lang="fr-FR" sz="1600" dirty="0" smtClean="0">
                <a:hlinkClick r:id="rId9" tooltip="Constante de Planck"/>
              </a:rPr>
              <a:t>constante de Planck</a:t>
            </a:r>
            <a:r>
              <a:rPr lang="fr-FR" sz="1600" dirty="0" smtClean="0"/>
              <a:t> et ν la fréquence. On peut ainsi calculer le flux de photons à travers une surface</a:t>
            </a:r>
          </a:p>
          <a:p>
            <a:endParaRPr lang="fr-FR" sz="1600" dirty="0"/>
          </a:p>
        </p:txBody>
      </p:sp>
      <p:graphicFrame>
        <p:nvGraphicFramePr>
          <p:cNvPr id="3074" name="Object 2"/>
          <p:cNvGraphicFramePr>
            <a:graphicFrameLocks noChangeAspect="1"/>
          </p:cNvGraphicFramePr>
          <p:nvPr/>
        </p:nvGraphicFramePr>
        <p:xfrm>
          <a:off x="2786050" y="5357826"/>
          <a:ext cx="3381375" cy="685800"/>
        </p:xfrm>
        <a:graphic>
          <a:graphicData uri="http://schemas.openxmlformats.org/presentationml/2006/ole">
            <p:oleObj spid="_x0000_s3074" name="Objet d’environnement du Gestionnaire de liaisons" showAsIcon="1" r:id="rId10" imgW="3381480" imgH="685800" progId="Package">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000" dirty="0" smtClean="0"/>
              <a:t>Pour comprendre cette magique phénomène il faut comprendre le </a:t>
            </a:r>
            <a:r>
              <a:rPr lang="fr-FR" sz="2000" b="1" dirty="0" smtClean="0"/>
              <a:t>spectre électromagnétique.</a:t>
            </a:r>
          </a:p>
          <a:p>
            <a:endParaRPr lang="fr-FR" sz="2000" dirty="0" smtClean="0"/>
          </a:p>
          <a:p>
            <a:endParaRPr lang="fr-FR" sz="2000" dirty="0" smtClean="0"/>
          </a:p>
          <a:p>
            <a:endParaRPr lang="fr-FR" sz="2000" dirty="0" smtClean="0"/>
          </a:p>
          <a:p>
            <a:endParaRPr lang="fr-FR" sz="2000" dirty="0" smtClean="0"/>
          </a:p>
          <a:p>
            <a:r>
              <a:rPr lang="fr-FR" sz="2000" dirty="0" smtClean="0"/>
              <a:t>Le spectre électromagnétique représente la répartition des ondes électromagnétiques en fonction de leur longueur d'onde, de leur fréquence ou bien encore de leur énergie.</a:t>
            </a:r>
            <a:endParaRPr lang="fr-FR"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phto\schema2.jpg"/>
          <p:cNvPicPr>
            <a:picLocks noChangeAspect="1" noChangeArrowheads="1"/>
          </p:cNvPicPr>
          <p:nvPr/>
        </p:nvPicPr>
        <p:blipFill>
          <a:blip r:embed="rId2"/>
          <a:srcRect/>
          <a:stretch>
            <a:fillRect/>
          </a:stretch>
        </p:blipFill>
        <p:spPr bwMode="auto">
          <a:xfrm>
            <a:off x="714348" y="1000108"/>
            <a:ext cx="7643866" cy="489268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user\Desktop\phto\spectre-rayonnement.png"/>
          <p:cNvPicPr>
            <a:picLocks noGrp="1" noChangeAspect="1" noChangeArrowheads="1"/>
          </p:cNvPicPr>
          <p:nvPr>
            <p:ph idx="1"/>
          </p:nvPr>
        </p:nvPicPr>
        <p:blipFill>
          <a:blip r:embed="rId2"/>
          <a:srcRect/>
          <a:stretch>
            <a:fillRect/>
          </a:stretch>
        </p:blipFill>
        <p:spPr bwMode="auto">
          <a:xfrm>
            <a:off x="500034" y="1142984"/>
            <a:ext cx="8301871" cy="525092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Espace réservé du contenu 2"/>
          <p:cNvSpPr>
            <a:spLocks noGrp="1"/>
          </p:cNvSpPr>
          <p:nvPr>
            <p:ph idx="1"/>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fr-FR"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Qu'est-ce qu'une onde ?</a:t>
            </a:r>
          </a:p>
          <a:p>
            <a:pPr eaLnBrk="1" hangingPunct="1">
              <a:buNone/>
            </a:pPr>
            <a:endParaRPr lang="fr-FR" sz="1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eaLnBrk="1" hangingPunct="1"/>
            <a:r>
              <a:rPr lang="fr-FR" sz="1800" b="1" spc="50" dirty="0" smtClean="0">
                <a:ln w="11430"/>
              </a:rPr>
              <a:t>Une onde est une énergie qui se propage</a:t>
            </a:r>
          </a:p>
          <a:p>
            <a:r>
              <a:rPr lang="fr-FR" sz="1800" b="1" dirty="0" smtClean="0"/>
              <a:t>Une onde transporte de l’énergie, mais ne transporte pas de matière</a:t>
            </a:r>
            <a:endParaRPr lang="fr-FR" sz="1800" b="1" spc="50" dirty="0" smtClean="0">
              <a:ln w="11430"/>
            </a:endParaRPr>
          </a:p>
          <a:p>
            <a:pPr eaLnBrk="1" hangingPunct="1">
              <a:buNone/>
            </a:pPr>
            <a:r>
              <a:rPr lang="fr-FR" sz="1800" b="1" spc="50" dirty="0" smtClean="0">
                <a:ln w="11430"/>
              </a:rPr>
              <a:t>     </a:t>
            </a:r>
            <a:endParaRPr lang="fr-FR" sz="1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eaLnBrk="1" hangingPunct="1"/>
            <a:endParaRPr lang="fr-FR" sz="1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eaLnBrk="1" hangingPunct="1"/>
            <a:endParaRPr lang="fr-FR" sz="1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5361" name="Picture 1" descr="C:\Users\user\Desktop\SCT306OndesA.pdf - Adobe Reader.bmp"/>
          <p:cNvPicPr>
            <a:picLocks noChangeAspect="1" noChangeArrowheads="1"/>
          </p:cNvPicPr>
          <p:nvPr/>
        </p:nvPicPr>
        <p:blipFill>
          <a:blip r:embed="rId2"/>
          <a:srcRect/>
          <a:stretch>
            <a:fillRect/>
          </a:stretch>
        </p:blipFill>
        <p:spPr bwMode="auto">
          <a:xfrm>
            <a:off x="1000100" y="3214686"/>
            <a:ext cx="5857916" cy="3000396"/>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i-ill04-00001.jpg"/>
          <p:cNvPicPr>
            <a:picLocks noChangeAspect="1" noChangeArrowheads="1"/>
          </p:cNvPicPr>
          <p:nvPr/>
        </p:nvPicPr>
        <p:blipFill>
          <a:blip r:embed="rId2"/>
          <a:srcRect/>
          <a:stretch>
            <a:fillRect/>
          </a:stretch>
        </p:blipFill>
        <p:spPr bwMode="auto">
          <a:xfrm>
            <a:off x="642910" y="1785926"/>
            <a:ext cx="4572032" cy="2571768"/>
          </a:xfrm>
          <a:prstGeom prst="rect">
            <a:avLst/>
          </a:prstGeom>
          <a:noFill/>
        </p:spPr>
      </p:pic>
      <p:pic>
        <p:nvPicPr>
          <p:cNvPr id="30723" name="Picture 3" descr="C:\Users\user\Desktop\slide_5.jpg"/>
          <p:cNvPicPr>
            <a:picLocks noChangeAspect="1" noChangeArrowheads="1"/>
          </p:cNvPicPr>
          <p:nvPr/>
        </p:nvPicPr>
        <p:blipFill>
          <a:blip r:embed="rId3" cstate="print"/>
          <a:srcRect/>
          <a:stretch>
            <a:fillRect/>
          </a:stretch>
        </p:blipFill>
        <p:spPr bwMode="auto">
          <a:xfrm>
            <a:off x="5500694" y="3143248"/>
            <a:ext cx="2420921" cy="2643207"/>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928802"/>
            <a:ext cx="8229600" cy="4197361"/>
          </a:xfrm>
        </p:spPr>
        <p:txBody>
          <a:bodyPr/>
          <a:lstStyle/>
          <a:p>
            <a:r>
              <a:rPr lang="fr-FR" sz="1800" b="1" dirty="0" smtClean="0"/>
              <a:t>En partant des ondes les plus énergétiques, on distingue successivement :</a:t>
            </a:r>
          </a:p>
          <a:p>
            <a:r>
              <a:rPr lang="fr-FR" sz="1800" b="1" dirty="0" smtClean="0"/>
              <a:t>Les rayons gamma (</a:t>
            </a:r>
            <a:r>
              <a:rPr lang="fr-FR" sz="1800" dirty="0" smtClean="0"/>
              <a:t> γ </a:t>
            </a:r>
            <a:r>
              <a:rPr lang="fr-FR" sz="1800" b="1" dirty="0" smtClean="0"/>
              <a:t>) :</a:t>
            </a:r>
            <a:r>
              <a:rPr lang="fr-FR" sz="1800" dirty="0" smtClean="0"/>
              <a:t> ils sont dus aux radiations émises par les éléments radioactifs. </a:t>
            </a:r>
            <a:br>
              <a:rPr lang="fr-FR" sz="1800" dirty="0" smtClean="0"/>
            </a:br>
            <a:r>
              <a:rPr lang="fr-FR" sz="1800" dirty="0" smtClean="0"/>
              <a:t>Très énergétiques, ils traversent facilement la matière et sont très dangereux pour les cellules vivantes.</a:t>
            </a:r>
            <a:br>
              <a:rPr lang="fr-FR" sz="1800" dirty="0" smtClean="0"/>
            </a:br>
            <a:r>
              <a:rPr lang="fr-FR" sz="1800" dirty="0" smtClean="0"/>
              <a:t>Leurs longueurs d’onde s'étendent d’un centième de milliardième (10</a:t>
            </a:r>
            <a:r>
              <a:rPr lang="fr-FR" sz="1800" baseline="30000" dirty="0" smtClean="0"/>
              <a:t>-14</a:t>
            </a:r>
            <a:r>
              <a:rPr lang="fr-FR" sz="1800" dirty="0" smtClean="0"/>
              <a:t> m) à un milliardième (10</a:t>
            </a:r>
            <a:r>
              <a:rPr lang="fr-FR" sz="1800" baseline="30000" dirty="0" smtClean="0"/>
              <a:t>-12</a:t>
            </a:r>
            <a:r>
              <a:rPr lang="fr-FR" sz="1800" dirty="0" smtClean="0"/>
              <a:t> m) de millimètre.</a:t>
            </a:r>
          </a:p>
          <a:p>
            <a:r>
              <a:rPr lang="fr-FR" sz="1800" b="1" dirty="0" smtClean="0"/>
              <a:t>Les rayons X :</a:t>
            </a:r>
            <a:r>
              <a:rPr lang="fr-FR" sz="1800" dirty="0" smtClean="0"/>
              <a:t> rayonnements très énergétiques traversant plus ou moins facilement les corps matériels et un peu moins nocifs que les rayons gamma, ils sont utilisés notamment en médecine pour les radiographies, dans l'industrie (contrôle des bagages dans le transport aérien), et dans la recherche pour l'étude de la matière (rayonnement synchrotron).</a:t>
            </a:r>
            <a:br>
              <a:rPr lang="fr-FR" sz="1800" dirty="0" smtClean="0"/>
            </a:br>
            <a:r>
              <a:rPr lang="fr-FR" sz="1800" dirty="0" smtClean="0"/>
              <a:t>Les rayons X ont des longueurs d’onde comprises entre un milliardième (10</a:t>
            </a:r>
            <a:r>
              <a:rPr lang="fr-FR" sz="1800" baseline="30000" dirty="0" smtClean="0"/>
              <a:t>-12 </a:t>
            </a:r>
            <a:r>
              <a:rPr lang="fr-FR" sz="1800" dirty="0" smtClean="0"/>
              <a:t>m) et un cent millième (10</a:t>
            </a:r>
            <a:r>
              <a:rPr lang="fr-FR" sz="1800" baseline="30000" dirty="0" smtClean="0"/>
              <a:t>-8</a:t>
            </a:r>
            <a:r>
              <a:rPr lang="fr-FR" sz="1800" dirty="0" smtClean="0"/>
              <a:t> m) de millimètre</a:t>
            </a:r>
            <a:r>
              <a:rPr lang="fr-FR" dirty="0" smtClean="0"/>
              <a:t>.</a:t>
            </a:r>
            <a:endParaRPr lang="fr-FR" dirty="0"/>
          </a:p>
        </p:txBody>
      </p:sp>
      <p:pic>
        <p:nvPicPr>
          <p:cNvPr id="32770" name="Picture 2" descr="C:\Users\user\Desktop\spectre.png"/>
          <p:cNvPicPr>
            <a:picLocks noChangeAspect="1" noChangeArrowheads="1"/>
          </p:cNvPicPr>
          <p:nvPr/>
        </p:nvPicPr>
        <p:blipFill>
          <a:blip r:embed="rId2"/>
          <a:srcRect/>
          <a:stretch>
            <a:fillRect/>
          </a:stretch>
        </p:blipFill>
        <p:spPr bwMode="auto">
          <a:xfrm>
            <a:off x="428596" y="0"/>
            <a:ext cx="8501122" cy="178592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071546"/>
            <a:ext cx="8229600" cy="5054617"/>
          </a:xfrm>
        </p:spPr>
        <p:txBody>
          <a:bodyPr/>
          <a:lstStyle/>
          <a:p>
            <a:r>
              <a:rPr lang="fr-FR" sz="1800" b="1" dirty="0" smtClean="0"/>
              <a:t>Les ultraviolets : </a:t>
            </a:r>
            <a:r>
              <a:rPr lang="fr-FR" sz="1800" dirty="0" smtClean="0"/>
              <a:t>rayonnements qui restent assez énergétiques, ils sont nocifs pour la peau. Heureusement pour nous, une grande part des ultraviolets est stoppée par l'ozone atmosphérique qui sert de bouclier protecteur des cellules. </a:t>
            </a:r>
            <a:br>
              <a:rPr lang="fr-FR" sz="1800" dirty="0" smtClean="0"/>
            </a:br>
            <a:r>
              <a:rPr lang="fr-FR" sz="1800" dirty="0" smtClean="0"/>
              <a:t>Leurs longueurs d’onde s’échelonnent d’un cent millième (10</a:t>
            </a:r>
            <a:r>
              <a:rPr lang="fr-FR" sz="1800" baseline="30000" dirty="0" smtClean="0"/>
              <a:t>-8</a:t>
            </a:r>
            <a:r>
              <a:rPr lang="fr-FR" sz="1800" dirty="0" smtClean="0"/>
              <a:t> m) à quatre dixièmes de millième (4.10</a:t>
            </a:r>
            <a:r>
              <a:rPr lang="fr-FR" sz="1800" baseline="30000" dirty="0" smtClean="0"/>
              <a:t>-7</a:t>
            </a:r>
            <a:r>
              <a:rPr lang="fr-FR" sz="1800" dirty="0" smtClean="0"/>
              <a:t> m) de millimètre.</a:t>
            </a:r>
          </a:p>
          <a:p>
            <a:endParaRPr lang="fr-FR" sz="1800" dirty="0" smtClean="0"/>
          </a:p>
          <a:p>
            <a:r>
              <a:rPr lang="fr-FR" sz="1800" b="1" dirty="0" smtClean="0"/>
              <a:t>Le domaine visible : </a:t>
            </a:r>
            <a:r>
              <a:rPr lang="fr-FR" sz="1800" dirty="0" smtClean="0"/>
              <a:t>correspond à la partie très étroite du spectre électromagnétique perceptible par notre œil. C’est dans le domaine visible que le rayonnement solaire atteint son maximum (0,5 </a:t>
            </a:r>
            <a:r>
              <a:rPr lang="fr-FR" sz="1800" dirty="0" err="1" smtClean="0"/>
              <a:t>μm</a:t>
            </a:r>
            <a:r>
              <a:rPr lang="fr-FR" sz="1800" dirty="0" smtClean="0"/>
              <a:t>) et c'est également dans cette portion du spectre que l'on peut distinguer l'ensemble des couleurs de l'arc en ciel, du bleu au rouge.</a:t>
            </a:r>
            <a:br>
              <a:rPr lang="fr-FR" sz="1800" dirty="0" smtClean="0"/>
            </a:br>
            <a:r>
              <a:rPr lang="fr-FR" sz="1800" dirty="0" smtClean="0"/>
              <a:t>Il s’étend de quatre dixièmes de millième (4.10</a:t>
            </a:r>
            <a:r>
              <a:rPr lang="fr-FR" sz="1800" baseline="30000" dirty="0" smtClean="0"/>
              <a:t>-7</a:t>
            </a:r>
            <a:r>
              <a:rPr lang="fr-FR" sz="1800" dirty="0" smtClean="0"/>
              <a:t> m) -  </a:t>
            </a:r>
            <a:r>
              <a:rPr lang="fr-FR" sz="1800" i="1" dirty="0" smtClean="0"/>
              <a:t>lumière bleue</a:t>
            </a:r>
            <a:r>
              <a:rPr lang="fr-FR" sz="1800" dirty="0" smtClean="0"/>
              <a:t>  - à huit dixièmes de millième (8.10</a:t>
            </a:r>
            <a:r>
              <a:rPr lang="fr-FR" sz="1800" baseline="30000" dirty="0" smtClean="0"/>
              <a:t>-7</a:t>
            </a:r>
            <a:r>
              <a:rPr lang="fr-FR" sz="1800" dirty="0" smtClean="0"/>
              <a:t> m) de millimètre -  </a:t>
            </a:r>
            <a:r>
              <a:rPr lang="fr-FR" sz="1800" i="1" dirty="0" smtClean="0"/>
              <a:t>lumière rouge</a:t>
            </a:r>
            <a:r>
              <a:rPr lang="fr-FR" sz="1800" dirty="0" smtClean="0"/>
              <a:t>.</a:t>
            </a:r>
            <a:endParaRPr lang="fr-FR" sz="1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85860"/>
            <a:ext cx="8229600" cy="4840303"/>
          </a:xfrm>
        </p:spPr>
        <p:txBody>
          <a:bodyPr/>
          <a:lstStyle/>
          <a:p>
            <a:r>
              <a:rPr lang="fr-FR" sz="1800" b="1" dirty="0" smtClean="0"/>
              <a:t>L’infrarouge :</a:t>
            </a:r>
            <a:r>
              <a:rPr lang="fr-FR" sz="1800" dirty="0" smtClean="0"/>
              <a:t> rayonnement émis par tous les corps dont la température est supérieure au zéro absolu (-273°C). </a:t>
            </a:r>
            <a:br>
              <a:rPr lang="fr-FR" sz="1800" dirty="0" smtClean="0"/>
            </a:br>
            <a:r>
              <a:rPr lang="fr-FR" sz="1800" dirty="0" smtClean="0"/>
              <a:t>En télédétection, on utilise certaines bandes spectrales de l'infrarouge pour mesurer la température des surfaces terrestres et océaniques, ainsi que celle des nuages. La gamme des infrarouges couvre les longueurs d’onde allant de huit dixièmes de millième de millimètre (8.10</a:t>
            </a:r>
            <a:r>
              <a:rPr lang="fr-FR" sz="1800" baseline="30000" dirty="0" smtClean="0"/>
              <a:t>-7</a:t>
            </a:r>
            <a:r>
              <a:rPr lang="fr-FR" sz="1800" dirty="0" smtClean="0"/>
              <a:t> m) à un millimètre (10</a:t>
            </a:r>
            <a:r>
              <a:rPr lang="fr-FR" sz="1800" baseline="30000" dirty="0" smtClean="0"/>
              <a:t>-3</a:t>
            </a:r>
            <a:r>
              <a:rPr lang="fr-FR" sz="1800" dirty="0" smtClean="0"/>
              <a:t> m).</a:t>
            </a:r>
          </a:p>
          <a:p>
            <a:r>
              <a:rPr lang="fr-FR" sz="1800" b="1" dirty="0" smtClean="0"/>
              <a:t>Les ondes radar ou hyperfréquences : </a:t>
            </a:r>
            <a:r>
              <a:rPr lang="fr-FR" sz="1800" dirty="0" smtClean="0"/>
              <a:t>Cette région du spectre est utilisée pour mesurer le rayonnement émis par la surface terrestre et s’apparente dans ce cas à la télédétection dans l’infrarouge thermique, mais également par les capteurs actifs comme les systèmes radar. </a:t>
            </a:r>
            <a:br>
              <a:rPr lang="fr-FR" sz="1800" dirty="0" smtClean="0"/>
            </a:br>
            <a:r>
              <a:rPr lang="fr-FR" sz="1800" dirty="0" smtClean="0"/>
              <a:t>Un capteur radar émet son propre rayonnement électromagnétique et en analysant le signal rétrodiffusé, il permet de localiser et d’identifier les objets, et de calculer leur vitesse de déplacement s’ils sont en mouvement. Et ceci, quelque soit la couverture nuageuse, de jour comme de nuit.</a:t>
            </a:r>
            <a:br>
              <a:rPr lang="fr-FR" sz="1800" dirty="0" smtClean="0"/>
            </a:br>
            <a:r>
              <a:rPr lang="fr-FR" sz="1800" dirty="0" smtClean="0"/>
              <a:t>Le domaine des hyperfréquences s’étend des longueurs d’onde de l’ordre du centimètre jusqu’au mètre.</a:t>
            </a:r>
          </a:p>
          <a:p>
            <a:endParaRPr lang="fr-FR" sz="1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357298"/>
            <a:ext cx="8229600" cy="4768865"/>
          </a:xfrm>
        </p:spPr>
        <p:txBody>
          <a:bodyPr/>
          <a:lstStyle/>
          <a:p>
            <a:r>
              <a:rPr lang="fr-FR" sz="1800" b="1" dirty="0" smtClean="0"/>
              <a:t>Les ondes radio : </a:t>
            </a:r>
            <a:r>
              <a:rPr lang="fr-FR" sz="1800" dirty="0" smtClean="0"/>
              <a:t>Ce domaine de longueurs d'onde est le plus vaste du spectre électromagnétique et concerne les ondes qui ont les plus basses fréquences. Il s'étend des longueurs d'onde de quelques cm à plusieurs km.</a:t>
            </a:r>
            <a:br>
              <a:rPr lang="fr-FR" sz="1800" dirty="0" smtClean="0"/>
            </a:br>
            <a:r>
              <a:rPr lang="fr-FR" sz="1800" dirty="0" smtClean="0"/>
              <a:t>Relativement faciles à émettre et à recevoir, les ondes radio sont utilisées pour la transmission de l'information (radio, télévision et téléphone). La bande FM des postes de radio correspond à des longueurs d’onde de l’ordre du mètre. Celles utilisées pour les téléphones cellulaires sont de l'ordre de 10 cm environ.</a:t>
            </a:r>
          </a:p>
          <a:p>
            <a:pPr>
              <a:buNone/>
            </a:pPr>
            <a:r>
              <a:rPr lang="fr-FR" dirty="0" smtClean="0"/>
              <a:t/>
            </a:r>
            <a:br>
              <a:rPr lang="fr-FR" dirty="0" smtClean="0"/>
            </a:br>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sources de champs électromagnétiques:</a:t>
            </a:r>
            <a:br>
              <a:rPr lang="fr-FR" dirty="0" smtClean="0"/>
            </a:br>
            <a:endParaRPr lang="fr-FR" dirty="0"/>
          </a:p>
        </p:txBody>
      </p:sp>
      <p:sp>
        <p:nvSpPr>
          <p:cNvPr id="3" name="Espace réservé du contenu 2"/>
          <p:cNvSpPr>
            <a:spLocks noGrp="1"/>
          </p:cNvSpPr>
          <p:nvPr>
            <p:ph idx="1"/>
          </p:nvPr>
        </p:nvSpPr>
        <p:spPr>
          <a:xfrm>
            <a:off x="457200" y="1428736"/>
            <a:ext cx="8229600" cy="4697427"/>
          </a:xfrm>
        </p:spPr>
        <p:txBody>
          <a:bodyPr/>
          <a:lstStyle/>
          <a:p>
            <a:r>
              <a:rPr lang="fr-FR" sz="1600" dirty="0" smtClean="0"/>
              <a:t/>
            </a:r>
            <a:br>
              <a:rPr lang="fr-FR" sz="1600" dirty="0" smtClean="0"/>
            </a:br>
            <a:r>
              <a:rPr lang="fr-FR" sz="1600" dirty="0" smtClean="0"/>
              <a:t>    * Antenne de téléphonie mobile (jusqu’à au moins 600 mètres en campagne),</a:t>
            </a:r>
            <a:br>
              <a:rPr lang="fr-FR" sz="1600" dirty="0" smtClean="0"/>
            </a:br>
            <a:r>
              <a:rPr lang="fr-FR" sz="1600" dirty="0" smtClean="0"/>
              <a:t>    * Téléphone mobile (10 mètres),</a:t>
            </a:r>
            <a:br>
              <a:rPr lang="fr-FR" sz="1600" dirty="0" smtClean="0"/>
            </a:br>
            <a:r>
              <a:rPr lang="fr-FR" sz="1600" dirty="0" smtClean="0"/>
              <a:t>    * Téléphone fixe sans fil (DECT) et téléphone avec fil (dans une moindre mesure),</a:t>
            </a:r>
            <a:br>
              <a:rPr lang="fr-FR" sz="1600" dirty="0" smtClean="0"/>
            </a:br>
            <a:r>
              <a:rPr lang="fr-FR" sz="1600" dirty="0" smtClean="0"/>
              <a:t>    * Appareils électroménagers,</a:t>
            </a:r>
            <a:br>
              <a:rPr lang="fr-FR" sz="1600" dirty="0" smtClean="0"/>
            </a:br>
            <a:r>
              <a:rPr lang="fr-FR" sz="1600" dirty="0" smtClean="0"/>
              <a:t>    * Câbles électriques domestiques,</a:t>
            </a:r>
            <a:br>
              <a:rPr lang="fr-FR" sz="1600" dirty="0" smtClean="0"/>
            </a:br>
            <a:r>
              <a:rPr lang="fr-FR" sz="1600" dirty="0" smtClean="0"/>
              <a:t>    * Ampoule fluo compactes (économiques),</a:t>
            </a:r>
            <a:br>
              <a:rPr lang="fr-FR" sz="1600" dirty="0" smtClean="0"/>
            </a:br>
            <a:r>
              <a:rPr lang="fr-FR" sz="1600" dirty="0" smtClean="0"/>
              <a:t>    * Alarme sans fils,</a:t>
            </a:r>
            <a:br>
              <a:rPr lang="fr-FR" sz="1600" dirty="0" smtClean="0"/>
            </a:br>
            <a:r>
              <a:rPr lang="fr-FR" sz="1600" dirty="0" smtClean="0"/>
              <a:t>    * Lignes à hautes-tension,</a:t>
            </a:r>
            <a:br>
              <a:rPr lang="fr-FR" sz="1600" dirty="0" smtClean="0"/>
            </a:br>
            <a:r>
              <a:rPr lang="fr-FR" sz="1600" dirty="0" smtClean="0"/>
              <a:t>    * Ordinateur à son contact ou à son approche,</a:t>
            </a:r>
            <a:br>
              <a:rPr lang="fr-FR" sz="1600" dirty="0" smtClean="0"/>
            </a:br>
            <a:r>
              <a:rPr lang="fr-FR" sz="1600" dirty="0" smtClean="0"/>
              <a:t>    * </a:t>
            </a:r>
            <a:r>
              <a:rPr lang="fr-FR" sz="1600" dirty="0" err="1" smtClean="0"/>
              <a:t>Wi-fi</a:t>
            </a:r>
            <a:r>
              <a:rPr lang="fr-FR" sz="1600" dirty="0" smtClean="0"/>
              <a:t>, </a:t>
            </a:r>
            <a:r>
              <a:rPr lang="fr-FR" sz="1600" dirty="0" err="1" smtClean="0"/>
              <a:t>Wlan</a:t>
            </a:r>
            <a:r>
              <a:rPr lang="fr-FR" sz="1600" dirty="0" smtClean="0"/>
              <a:t/>
            </a:r>
            <a:br>
              <a:rPr lang="fr-FR" sz="1600" dirty="0" smtClean="0"/>
            </a:br>
            <a:r>
              <a:rPr lang="fr-FR" sz="1600" dirty="0" smtClean="0"/>
              <a:t>    * Bluetooth,</a:t>
            </a:r>
            <a:br>
              <a:rPr lang="fr-FR" sz="1600" dirty="0" smtClean="0"/>
            </a:br>
            <a:r>
              <a:rPr lang="fr-FR" sz="1600" dirty="0" smtClean="0"/>
              <a:t>    * Terminaux de payement sans fils (carte bancaire)</a:t>
            </a:r>
            <a:br>
              <a:rPr lang="fr-FR" sz="1600" dirty="0" smtClean="0"/>
            </a:br>
            <a:r>
              <a:rPr lang="fr-FR" sz="1600" dirty="0" smtClean="0"/>
              <a:t>    * Four à micro-ondes,</a:t>
            </a:r>
            <a:br>
              <a:rPr lang="fr-FR" sz="1600" dirty="0" smtClean="0"/>
            </a:br>
            <a:r>
              <a:rPr lang="fr-FR" sz="1600" dirty="0" smtClean="0"/>
              <a:t>    * Automobile (électronique embarquée, bobine d'alimentation de l'allumage du moteur),</a:t>
            </a:r>
            <a:br>
              <a:rPr lang="fr-FR" sz="1600" dirty="0" smtClean="0"/>
            </a:br>
            <a:r>
              <a:rPr lang="fr-FR" sz="1600" dirty="0" smtClean="0"/>
              <a:t>    * Train,</a:t>
            </a:r>
            <a:br>
              <a:rPr lang="fr-FR" sz="1600" dirty="0" smtClean="0"/>
            </a:br>
            <a:r>
              <a:rPr lang="fr-FR" sz="1600" dirty="0" smtClean="0"/>
              <a:t>    * Avion,</a:t>
            </a:r>
            <a:br>
              <a:rPr lang="fr-FR" sz="1600" dirty="0" smtClean="0"/>
            </a:br>
            <a:r>
              <a:rPr lang="fr-FR" sz="1600" dirty="0" smtClean="0"/>
              <a:t>    * Radars.</a:t>
            </a:r>
            <a:endParaRPr lang="fr-FR" sz="1600" dirty="0"/>
          </a:p>
        </p:txBody>
      </p:sp>
      <p:pic>
        <p:nvPicPr>
          <p:cNvPr id="35842" name="Picture 2" descr="C:\Users\user\Desktop\cover-r4x3w1000-57df9dd914143-antennes-relais.jpg"/>
          <p:cNvPicPr>
            <a:picLocks noChangeAspect="1" noChangeArrowheads="1"/>
          </p:cNvPicPr>
          <p:nvPr/>
        </p:nvPicPr>
        <p:blipFill>
          <a:blip r:embed="rId2"/>
          <a:srcRect/>
          <a:stretch>
            <a:fillRect/>
          </a:stretch>
        </p:blipFill>
        <p:spPr bwMode="auto">
          <a:xfrm>
            <a:off x="5572132" y="2786058"/>
            <a:ext cx="3112444" cy="1500198"/>
          </a:xfrm>
          <a:prstGeom prst="rect">
            <a:avLst/>
          </a:prstGeom>
          <a:noFill/>
        </p:spPr>
      </p:pic>
      <p:pic>
        <p:nvPicPr>
          <p:cNvPr id="35843" name="Picture 3" descr="C:\Users\user\Desktop\imgres.jpg"/>
          <p:cNvPicPr>
            <a:picLocks noChangeAspect="1" noChangeArrowheads="1"/>
          </p:cNvPicPr>
          <p:nvPr/>
        </p:nvPicPr>
        <p:blipFill>
          <a:blip r:embed="rId3"/>
          <a:srcRect/>
          <a:stretch>
            <a:fillRect/>
          </a:stretch>
        </p:blipFill>
        <p:spPr bwMode="auto">
          <a:xfrm>
            <a:off x="2928925" y="5214950"/>
            <a:ext cx="2280789" cy="1285884"/>
          </a:xfrm>
          <a:prstGeom prst="rect">
            <a:avLst/>
          </a:prstGeom>
          <a:noFill/>
        </p:spPr>
      </p:pic>
      <p:pic>
        <p:nvPicPr>
          <p:cNvPr id="35844" name="Picture 4" descr="C:\Users\user\Desktop\telephone-portable-1938-femme-mystere.jpg"/>
          <p:cNvPicPr>
            <a:picLocks noChangeAspect="1" noChangeArrowheads="1"/>
          </p:cNvPicPr>
          <p:nvPr/>
        </p:nvPicPr>
        <p:blipFill>
          <a:blip r:embed="rId4" cstate="print"/>
          <a:srcRect/>
          <a:stretch>
            <a:fillRect/>
          </a:stretch>
        </p:blipFill>
        <p:spPr bwMode="auto">
          <a:xfrm>
            <a:off x="5214942" y="5214950"/>
            <a:ext cx="2703286" cy="141922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pic>
        <p:nvPicPr>
          <p:cNvPr id="31746" name="Picture 2" descr="C:\Users\user\Desktop\48epcdebzlhi014hppd4vz4hp"/>
          <p:cNvPicPr>
            <a:picLocks noChangeAspect="1" noChangeArrowheads="1"/>
          </p:cNvPicPr>
          <p:nvPr/>
        </p:nvPicPr>
        <p:blipFill>
          <a:blip r:embed="rId2"/>
          <a:srcRect/>
          <a:stretch>
            <a:fillRect/>
          </a:stretch>
        </p:blipFill>
        <p:spPr bwMode="auto">
          <a:xfrm>
            <a:off x="198407" y="785794"/>
            <a:ext cx="8785199" cy="5072098"/>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user\Desktop\7ewbymhicaj489ma5wjqjcy5c"/>
          <p:cNvPicPr>
            <a:picLocks noGrp="1" noChangeAspect="1" noChangeArrowheads="1"/>
          </p:cNvPicPr>
          <p:nvPr>
            <p:ph idx="1"/>
          </p:nvPr>
        </p:nvPicPr>
        <p:blipFill>
          <a:blip r:embed="rId2"/>
          <a:srcRect/>
          <a:stretch>
            <a:fillRect/>
          </a:stretch>
        </p:blipFill>
        <p:spPr bwMode="auto">
          <a:xfrm>
            <a:off x="548922" y="1142984"/>
            <a:ext cx="8046156" cy="4983179"/>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Users\user\Desktop\5nbgktu6wvb9b5dsi8ex898u9"/>
          <p:cNvPicPr>
            <a:picLocks noGrp="1" noChangeAspect="1" noChangeArrowheads="1"/>
          </p:cNvPicPr>
          <p:nvPr>
            <p:ph idx="1"/>
          </p:nvPr>
        </p:nvPicPr>
        <p:blipFill>
          <a:blip r:embed="rId2"/>
          <a:srcRect/>
          <a:stretch>
            <a:fillRect/>
          </a:stretch>
        </p:blipFill>
        <p:spPr bwMode="auto">
          <a:xfrm>
            <a:off x="428596" y="928670"/>
            <a:ext cx="8166482" cy="519749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457200" y="357166"/>
            <a:ext cx="8229600" cy="5768997"/>
          </a:xfrm>
        </p:spPr>
        <p:txBody>
          <a:bodyPr/>
          <a:lstStyle/>
          <a:p>
            <a:r>
              <a:rPr lang="fr-FR" sz="2800" dirty="0" smtClean="0"/>
              <a:t>On termine par l’influence des onde sur la santé avec quelques conseilles </a:t>
            </a:r>
          </a:p>
          <a:p>
            <a:endParaRPr lang="fr-FR" sz="2800" dirty="0" smtClean="0"/>
          </a:p>
          <a:p>
            <a:r>
              <a:rPr lang="fr-FR" sz="1600" dirty="0" smtClean="0"/>
              <a:t>le cerveau est en pleine croissance jusqu'à </a:t>
            </a:r>
            <a:r>
              <a:rPr lang="fr-FR" sz="1600" dirty="0" smtClean="0"/>
              <a:t>l'</a:t>
            </a:r>
            <a:r>
              <a:rPr lang="fr-FR" sz="1600" dirty="0" err="1" smtClean="0"/>
              <a:t>adoléscence</a:t>
            </a:r>
            <a:r>
              <a:rPr lang="fr-FR" sz="1600" dirty="0" smtClean="0"/>
              <a:t> Mais </a:t>
            </a:r>
            <a:r>
              <a:rPr lang="fr-FR" sz="1600" dirty="0" smtClean="0"/>
              <a:t>on ignore si les ondes peuvent perturber ce développement. Voici une étude des radiations émise par le portable sur le cerveau:</a:t>
            </a:r>
          </a:p>
        </p:txBody>
      </p:sp>
      <p:pic>
        <p:nvPicPr>
          <p:cNvPr id="33794" name="Picture 2" descr="C:\Users\user\Desktop\tpe-de-svt-et-physique-classe-de-terminale-les-ondes-electromagnetiques-sont-elles-nocives.pdf - Adobe Reader.bmp"/>
          <p:cNvPicPr>
            <a:picLocks noChangeAspect="1" noChangeArrowheads="1"/>
          </p:cNvPicPr>
          <p:nvPr/>
        </p:nvPicPr>
        <p:blipFill>
          <a:blip r:embed="rId2"/>
          <a:srcRect/>
          <a:stretch>
            <a:fillRect/>
          </a:stretch>
        </p:blipFill>
        <p:spPr bwMode="auto">
          <a:xfrm>
            <a:off x="1142976" y="2714620"/>
            <a:ext cx="6215106" cy="364807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857232"/>
            <a:ext cx="8229600" cy="5268931"/>
          </a:xfrm>
        </p:spPr>
        <p:txBody>
          <a:bodyPr/>
          <a:lstStyle/>
          <a:p>
            <a:pPr eaLnBrk="1" hangingPunct="1">
              <a:buNone/>
            </a:pPr>
            <a:endParaRPr lang="fr-FR" sz="1200" dirty="0" smtClean="0"/>
          </a:p>
          <a:p>
            <a:endParaRPr lang="fr-FR" sz="1800" dirty="0" smtClean="0"/>
          </a:p>
          <a:p>
            <a:endParaRPr lang="fr-FR" sz="1800" dirty="0"/>
          </a:p>
        </p:txBody>
      </p:sp>
      <p:sp>
        <p:nvSpPr>
          <p:cNvPr id="4" name="Rectangle 3"/>
          <p:cNvSpPr/>
          <p:nvPr/>
        </p:nvSpPr>
        <p:spPr>
          <a:xfrm>
            <a:off x="1428728" y="142852"/>
            <a:ext cx="6715172" cy="523220"/>
          </a:xfrm>
          <a:prstGeom prst="rect">
            <a:avLst/>
          </a:prstGeom>
        </p:spPr>
        <p:txBody>
          <a:bodyPr wrap="square">
            <a:spAutoFit/>
          </a:bodyPr>
          <a:lstStyle/>
          <a:p>
            <a:r>
              <a:rPr lang="fr-FR" sz="2800" b="1" dirty="0" smtClean="0"/>
              <a:t>Les caractéristiques d’une onde</a:t>
            </a:r>
            <a:endParaRPr lang="fr-FR" sz="2800" b="1" dirty="0"/>
          </a:p>
        </p:txBody>
      </p:sp>
      <p:sp>
        <p:nvSpPr>
          <p:cNvPr id="5" name="Rectangle 4"/>
          <p:cNvSpPr/>
          <p:nvPr/>
        </p:nvSpPr>
        <p:spPr>
          <a:xfrm>
            <a:off x="285720" y="1071546"/>
            <a:ext cx="7286676" cy="2585323"/>
          </a:xfrm>
          <a:prstGeom prst="rect">
            <a:avLst/>
          </a:prstGeom>
        </p:spPr>
        <p:txBody>
          <a:bodyPr wrap="square">
            <a:spAutoFit/>
          </a:bodyPr>
          <a:lstStyle/>
          <a:p>
            <a:r>
              <a:rPr lang="fr-FR" b="1" dirty="0" smtClean="0"/>
              <a:t>Les caractéristiques qui permettent de différencier les ondes sont :</a:t>
            </a:r>
          </a:p>
          <a:p>
            <a:endParaRPr lang="fr-FR" dirty="0" smtClean="0"/>
          </a:p>
          <a:p>
            <a:endParaRPr lang="fr-FR" dirty="0" smtClean="0"/>
          </a:p>
          <a:p>
            <a:r>
              <a:rPr lang="fr-FR" dirty="0" smtClean="0"/>
              <a:t>-leur façon de se propager : ondes transversales et longitudinales</a:t>
            </a:r>
          </a:p>
          <a:p>
            <a:r>
              <a:rPr lang="fr-FR" dirty="0" smtClean="0"/>
              <a:t>- leur amplitude</a:t>
            </a:r>
          </a:p>
          <a:p>
            <a:r>
              <a:rPr lang="fr-FR" dirty="0" smtClean="0"/>
              <a:t>- leur longueur d’onde</a:t>
            </a:r>
          </a:p>
          <a:p>
            <a:r>
              <a:rPr lang="fr-FR" dirty="0" smtClean="0"/>
              <a:t>– leur fréquence</a:t>
            </a:r>
          </a:p>
          <a:p>
            <a:r>
              <a:rPr lang="fr-FR" dirty="0" smtClean="0"/>
              <a:t>-- l’énergie</a:t>
            </a:r>
            <a:endParaRPr lang="fr-FR" dirty="0"/>
          </a:p>
        </p:txBody>
      </p:sp>
      <p:pic>
        <p:nvPicPr>
          <p:cNvPr id="6" name="Picture 2" descr="C:\Users\user\Desktop\fiche6_caracteriser_onde.jpg"/>
          <p:cNvPicPr>
            <a:picLocks noChangeAspect="1" noChangeArrowheads="1"/>
          </p:cNvPicPr>
          <p:nvPr/>
        </p:nvPicPr>
        <p:blipFill>
          <a:blip r:embed="rId2"/>
          <a:srcRect/>
          <a:stretch>
            <a:fillRect/>
          </a:stretch>
        </p:blipFill>
        <p:spPr bwMode="auto">
          <a:xfrm>
            <a:off x="2928926" y="3286124"/>
            <a:ext cx="4953000" cy="2381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maladies causée par l’onde</a:t>
            </a:r>
            <a:endParaRPr lang="fr-FR" dirty="0"/>
          </a:p>
        </p:txBody>
      </p:sp>
      <p:sp>
        <p:nvSpPr>
          <p:cNvPr id="3" name="Espace réservé du contenu 2"/>
          <p:cNvSpPr>
            <a:spLocks noGrp="1"/>
          </p:cNvSpPr>
          <p:nvPr>
            <p:ph idx="1"/>
          </p:nvPr>
        </p:nvSpPr>
        <p:spPr/>
        <p:txBody>
          <a:bodyPr/>
          <a:lstStyle/>
          <a:p>
            <a:r>
              <a:rPr lang="fr-FR" sz="1800" dirty="0" smtClean="0"/>
              <a:t>maux de tète et migraine </a:t>
            </a:r>
          </a:p>
          <a:p>
            <a:r>
              <a:rPr lang="fr-FR" sz="1800" dirty="0" smtClean="0"/>
              <a:t>fatigue chronique</a:t>
            </a:r>
          </a:p>
          <a:p>
            <a:r>
              <a:rPr lang="fr-FR" sz="1800" dirty="0" smtClean="0"/>
              <a:t>inquiétude interne</a:t>
            </a:r>
          </a:p>
          <a:p>
            <a:r>
              <a:rPr lang="fr-FR" sz="1800" dirty="0" smtClean="0"/>
              <a:t>insomnies et asthénies(fatigue physique et morale)</a:t>
            </a:r>
          </a:p>
          <a:p>
            <a:r>
              <a:rPr lang="fr-FR" sz="1800" dirty="0" smtClean="0"/>
              <a:t>acouphènes (bruit dans les oreilles)</a:t>
            </a:r>
          </a:p>
          <a:p>
            <a:r>
              <a:rPr lang="fr-FR" sz="1800" dirty="0" smtClean="0"/>
              <a:t>prédisposition aux infections</a:t>
            </a:r>
          </a:p>
          <a:p>
            <a:r>
              <a:rPr lang="fr-FR" sz="1800" dirty="0" smtClean="0"/>
              <a:t>douleurs nerveuses et douleurs dans les parties molles</a:t>
            </a:r>
          </a:p>
          <a:p>
            <a:r>
              <a:rPr lang="fr-FR" sz="1800" dirty="0" smtClean="0"/>
              <a:t>problème de tension cardiaque</a:t>
            </a:r>
          </a:p>
          <a:p>
            <a:r>
              <a:rPr lang="fr-FR" sz="1800" dirty="0" smtClean="0"/>
              <a:t>infarctus et accidents vasculaires (AVC)</a:t>
            </a:r>
          </a:p>
          <a:p>
            <a:r>
              <a:rPr lang="fr-FR" sz="1800" dirty="0" smtClean="0"/>
              <a:t>maladies </a:t>
            </a:r>
            <a:r>
              <a:rPr lang="fr-FR" sz="1800" dirty="0" err="1" smtClean="0"/>
              <a:t>dégénératrices</a:t>
            </a:r>
            <a:endParaRPr lang="fr-FR" sz="1800" dirty="0" smtClean="0"/>
          </a:p>
          <a:p>
            <a:r>
              <a:rPr lang="fr-FR" sz="1800" dirty="0" smtClean="0"/>
              <a:t>maladie cancéreuse (cancer de sans)</a:t>
            </a:r>
            <a:endParaRPr lang="fr-FR" sz="18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conseilles utiles</a:t>
            </a:r>
            <a:endParaRPr lang="fr-FR" dirty="0"/>
          </a:p>
        </p:txBody>
      </p:sp>
      <p:sp>
        <p:nvSpPr>
          <p:cNvPr id="3" name="Espace réservé du contenu 2"/>
          <p:cNvSpPr>
            <a:spLocks noGrp="1"/>
          </p:cNvSpPr>
          <p:nvPr>
            <p:ph idx="1"/>
          </p:nvPr>
        </p:nvSpPr>
        <p:spPr/>
        <p:txBody>
          <a:bodyPr/>
          <a:lstStyle/>
          <a:p>
            <a:r>
              <a:rPr lang="fr-FR" sz="1800" dirty="0" smtClean="0"/>
              <a:t>Ne gardez pas non plus votre téléphone portable en permanence sur vous et éteignez-le (ou mettez-le en mode avion) si vous le gardez près de vous la nuit.</a:t>
            </a:r>
          </a:p>
          <a:p>
            <a:r>
              <a:rPr lang="fr-FR" sz="1800" dirty="0" smtClean="0"/>
              <a:t>Pour se protéger efficacement des ondes électromagnétiques, il est important d’éteindre son réseau wifi. L’intensité qu’il émet peut être jusqu’à 6 fois moins importante que les téléphones portables mais sa fréquence être proche de celle des fours à micro-ondes.</a:t>
            </a:r>
          </a:p>
          <a:p>
            <a:r>
              <a:rPr lang="fr-FR" sz="1800" b="1" dirty="0" smtClean="0"/>
              <a:t>Interdire l’utilisation des téléphones portables aux enfants de moins de 15ans et aux femmes enceintes.</a:t>
            </a:r>
            <a:br>
              <a:rPr lang="fr-FR" sz="1800" b="1" dirty="0" smtClean="0"/>
            </a:br>
            <a:r>
              <a:rPr lang="fr-FR" sz="1800" dirty="0" smtClean="0"/>
              <a:t>Pour les enfants de moins de 15ans, leur croissance les rend plus vulnérable aux rayonnements électromagnétiques du mobile. Pour les femmes enceintes, l’eau du placenta et les cellules de l’embryon sont très sensibles à l’énergie émise du téléphone portable.</a:t>
            </a:r>
            <a:endParaRPr lang="fr-FR" sz="18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14422"/>
            <a:ext cx="8229600" cy="4911741"/>
          </a:xfrm>
        </p:spPr>
        <p:txBody>
          <a:bodyPr/>
          <a:lstStyle/>
          <a:p>
            <a:r>
              <a:rPr lang="fr-FR" sz="2000" dirty="0" smtClean="0"/>
              <a:t>Évitez de téléphoner en vous déplaçant.</a:t>
            </a:r>
          </a:p>
          <a:p>
            <a:r>
              <a:rPr lang="fr-FR" sz="2000" dirty="0" smtClean="0"/>
              <a:t>Ne jamais conserver un téléphone allumé ou en recharge à moins de 50 cm de votre tête durant la nuit.</a:t>
            </a:r>
          </a:p>
          <a:p>
            <a:endParaRPr lang="fr-FR" sz="2000" dirty="0" smtClean="0"/>
          </a:p>
          <a:p>
            <a:endParaRPr lang="fr-FR" sz="2000" dirty="0" smtClean="0"/>
          </a:p>
          <a:p>
            <a:pPr>
              <a:buNone/>
            </a:pPr>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rPr>
              <a:t>           </a:t>
            </a:r>
          </a:p>
          <a:p>
            <a:pPr>
              <a:buNone/>
            </a:pPr>
            <a:endPar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endPar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endPar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endPar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rPr>
              <a:t>                         </a:t>
            </a:r>
          </a:p>
          <a:p>
            <a:pPr>
              <a:buNone/>
            </a:pPr>
            <a:endPar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rPr>
              <a:t>                                  merci pour votre écoute</a:t>
            </a:r>
            <a:endParaRPr lang="fr-FR" sz="2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endParaRPr>
          </a:p>
          <a:p>
            <a:pPr>
              <a:buNone/>
            </a:pPr>
            <a:r>
              <a:rPr lang="fr-FR"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outerShdw blurRad="60007" dist="310007" dir="7680000" sy="30000" kx="1300200" algn="ctr" rotWithShape="0">
                    <a:prstClr val="black">
                      <a:alpha val="32000"/>
                    </a:prstClr>
                  </a:outerShdw>
                  <a:reflection blurRad="12700" stA="28000" endPos="45000" dist="1000" dir="5400000" sy="-100000" algn="bl" rotWithShape="0"/>
                </a:effectLst>
              </a:rPr>
              <a:t>                                </a:t>
            </a:r>
          </a:p>
        </p:txBody>
      </p:sp>
      <p:pic>
        <p:nvPicPr>
          <p:cNvPr id="34818" name="Picture 2" descr="C:\Users\user\Desktop\1372688934333.jpg"/>
          <p:cNvPicPr>
            <a:picLocks noChangeAspect="1" noChangeArrowheads="1"/>
          </p:cNvPicPr>
          <p:nvPr/>
        </p:nvPicPr>
        <p:blipFill>
          <a:blip r:embed="rId3"/>
          <a:srcRect/>
          <a:stretch>
            <a:fillRect/>
          </a:stretch>
        </p:blipFill>
        <p:spPr bwMode="auto">
          <a:xfrm>
            <a:off x="2500298" y="2214555"/>
            <a:ext cx="3786214" cy="2286016"/>
          </a:xfrm>
          <a:prstGeom prst="rect">
            <a:avLst/>
          </a:prstGeom>
          <a:noFill/>
        </p:spPr>
      </p:pic>
      <p:graphicFrame>
        <p:nvGraphicFramePr>
          <p:cNvPr id="30722" name="Object 2"/>
          <p:cNvGraphicFramePr>
            <a:graphicFrameLocks noChangeAspect="1"/>
          </p:cNvGraphicFramePr>
          <p:nvPr/>
        </p:nvGraphicFramePr>
        <p:xfrm>
          <a:off x="2571736" y="4572008"/>
          <a:ext cx="4259262" cy="685800"/>
        </p:xfrm>
        <a:graphic>
          <a:graphicData uri="http://schemas.openxmlformats.org/presentationml/2006/ole">
            <p:oleObj spid="_x0000_s30722" name="Objet d’environnement du Gestionnaire de liaisons" showAsIcon="1" r:id="rId4" imgW="4258800" imgH="685800" progId="Package">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caractéristiques d’une onde</a:t>
            </a:r>
            <a:br>
              <a:rPr lang="fr-FR" dirty="0" smtClean="0"/>
            </a:br>
            <a:endParaRPr lang="fr-FR" dirty="0"/>
          </a:p>
        </p:txBody>
      </p:sp>
      <p:pic>
        <p:nvPicPr>
          <p:cNvPr id="31746" name="Picture 2"/>
          <p:cNvPicPr>
            <a:picLocks noGrp="1" noChangeAspect="1" noChangeArrowheads="1"/>
          </p:cNvPicPr>
          <p:nvPr>
            <p:ph idx="1"/>
          </p:nvPr>
        </p:nvPicPr>
        <p:blipFill>
          <a:blip r:embed="rId2" cstate="print"/>
          <a:srcRect/>
          <a:stretch>
            <a:fillRect/>
          </a:stretch>
        </p:blipFill>
        <p:spPr bwMode="auto">
          <a:xfrm>
            <a:off x="428596" y="2714620"/>
            <a:ext cx="8229600" cy="3165231"/>
          </a:xfrm>
          <a:prstGeom prst="rect">
            <a:avLst/>
          </a:prstGeom>
          <a:noFill/>
          <a:ln w="9525">
            <a:noFill/>
            <a:miter lim="800000"/>
            <a:headEnd/>
            <a:tailEnd/>
          </a:ln>
          <a:effectLst/>
        </p:spPr>
      </p:pic>
      <p:sp>
        <p:nvSpPr>
          <p:cNvPr id="5" name="Rectangle 4"/>
          <p:cNvSpPr/>
          <p:nvPr/>
        </p:nvSpPr>
        <p:spPr>
          <a:xfrm>
            <a:off x="500034" y="1357298"/>
            <a:ext cx="8001056" cy="923330"/>
          </a:xfrm>
          <a:prstGeom prst="rect">
            <a:avLst/>
          </a:prstGeom>
        </p:spPr>
        <p:txBody>
          <a:bodyPr wrap="square">
            <a:spAutoFit/>
          </a:bodyPr>
          <a:lstStyle/>
          <a:p>
            <a:r>
              <a:rPr lang="fr-FR" b="1" u="sng" dirty="0" smtClean="0">
                <a:solidFill>
                  <a:srgbClr val="0C788E"/>
                </a:solidFill>
              </a:rPr>
              <a:t>Une onde transversale </a:t>
            </a:r>
            <a:r>
              <a:rPr lang="fr-FR" dirty="0" smtClean="0"/>
              <a:t>est une onde qui se propage perpendiculairement au</a:t>
            </a:r>
          </a:p>
          <a:p>
            <a:r>
              <a:rPr lang="fr-FR" dirty="0" smtClean="0"/>
              <a:t>déplacement du milieu. Elle est formée de crêtes et de creux</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caractéristique d’une onde </a:t>
            </a:r>
            <a:br>
              <a:rPr lang="fr-FR" dirty="0" smtClean="0"/>
            </a:br>
            <a:endParaRPr lang="fr-FR" dirty="0"/>
          </a:p>
        </p:txBody>
      </p:sp>
      <p:pic>
        <p:nvPicPr>
          <p:cNvPr id="32770" name="Picture 2"/>
          <p:cNvPicPr>
            <a:picLocks noGrp="1" noChangeAspect="1" noChangeArrowheads="1"/>
          </p:cNvPicPr>
          <p:nvPr>
            <p:ph idx="1"/>
          </p:nvPr>
        </p:nvPicPr>
        <p:blipFill>
          <a:blip r:embed="rId2" cstate="print"/>
          <a:srcRect/>
          <a:stretch>
            <a:fillRect/>
          </a:stretch>
        </p:blipFill>
        <p:spPr bwMode="auto">
          <a:xfrm>
            <a:off x="500034" y="3143248"/>
            <a:ext cx="8229600" cy="3357427"/>
          </a:xfrm>
          <a:prstGeom prst="rect">
            <a:avLst/>
          </a:prstGeom>
          <a:noFill/>
          <a:ln w="9525">
            <a:noFill/>
            <a:miter lim="800000"/>
            <a:headEnd/>
            <a:tailEnd/>
          </a:ln>
          <a:effectLst/>
        </p:spPr>
      </p:pic>
      <p:sp>
        <p:nvSpPr>
          <p:cNvPr id="5" name="Rectangle 4"/>
          <p:cNvSpPr/>
          <p:nvPr/>
        </p:nvSpPr>
        <p:spPr>
          <a:xfrm>
            <a:off x="2071670" y="1214422"/>
            <a:ext cx="4572000" cy="1508105"/>
          </a:xfrm>
          <a:prstGeom prst="rect">
            <a:avLst/>
          </a:prstGeom>
        </p:spPr>
        <p:txBody>
          <a:bodyPr>
            <a:spAutoFit/>
          </a:bodyPr>
          <a:lstStyle/>
          <a:p>
            <a:r>
              <a:rPr lang="fr-FR" sz="2000" b="1" u="sng" dirty="0" smtClean="0">
                <a:solidFill>
                  <a:srgbClr val="0C788E"/>
                </a:solidFill>
              </a:rPr>
              <a:t>Une onde longitudinale </a:t>
            </a:r>
            <a:r>
              <a:rPr lang="fr-FR" dirty="0" smtClean="0"/>
              <a:t>est une onde qui se propage parallèlement au</a:t>
            </a:r>
          </a:p>
          <a:p>
            <a:r>
              <a:rPr lang="fr-FR" dirty="0" smtClean="0"/>
              <a:t>déplacement du milieu. Elle est formée de zones de compression et de zones</a:t>
            </a:r>
          </a:p>
          <a:p>
            <a:r>
              <a:rPr lang="fr-FR" dirty="0" smtClean="0"/>
              <a:t>de raréfaction</a:t>
            </a: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caractéristique d’une onde </a:t>
            </a:r>
            <a:br>
              <a:rPr lang="fr-FR" dirty="0" smtClean="0"/>
            </a:br>
            <a:endParaRPr lang="fr-FR" dirty="0"/>
          </a:p>
        </p:txBody>
      </p:sp>
      <p:pic>
        <p:nvPicPr>
          <p:cNvPr id="13313" name="Picture 1"/>
          <p:cNvPicPr>
            <a:picLocks noGrp="1" noChangeAspect="1" noChangeArrowheads="1"/>
          </p:cNvPicPr>
          <p:nvPr>
            <p:ph idx="1"/>
          </p:nvPr>
        </p:nvPicPr>
        <p:blipFill>
          <a:blip r:embed="rId2"/>
          <a:srcRect/>
          <a:stretch>
            <a:fillRect/>
          </a:stretch>
        </p:blipFill>
        <p:spPr bwMode="auto">
          <a:xfrm>
            <a:off x="571472" y="3857628"/>
            <a:ext cx="8229600" cy="1980054"/>
          </a:xfrm>
          <a:prstGeom prst="rect">
            <a:avLst/>
          </a:prstGeom>
          <a:noFill/>
          <a:ln w="9525">
            <a:noFill/>
            <a:miter lim="800000"/>
            <a:headEnd/>
            <a:tailEnd/>
          </a:ln>
          <a:effectLst/>
        </p:spPr>
      </p:pic>
      <p:sp>
        <p:nvSpPr>
          <p:cNvPr id="6" name="Rectangle 5"/>
          <p:cNvSpPr/>
          <p:nvPr/>
        </p:nvSpPr>
        <p:spPr>
          <a:xfrm>
            <a:off x="214282" y="1071546"/>
            <a:ext cx="8358246" cy="954107"/>
          </a:xfrm>
          <a:prstGeom prst="rect">
            <a:avLst/>
          </a:prstGeom>
        </p:spPr>
        <p:txBody>
          <a:bodyPr wrap="square">
            <a:spAutoFit/>
          </a:bodyPr>
          <a:lstStyle/>
          <a:p>
            <a:r>
              <a:rPr lang="fr-FR" sz="2000" b="1" u="sng" dirty="0" smtClean="0">
                <a:solidFill>
                  <a:srgbClr val="0C788E"/>
                </a:solidFill>
              </a:rPr>
              <a:t>L’amplitude</a:t>
            </a:r>
            <a:r>
              <a:rPr lang="fr-FR" dirty="0" smtClean="0"/>
              <a:t> d’une onde correspond à la distance maximale parcourue par une</a:t>
            </a:r>
          </a:p>
          <a:p>
            <a:r>
              <a:rPr lang="fr-FR" dirty="0" smtClean="0"/>
              <a:t>particule du milieu par rapport à sa position de repos. Plus l’énergie transportée</a:t>
            </a:r>
          </a:p>
          <a:p>
            <a:r>
              <a:rPr lang="fr-FR" dirty="0" smtClean="0"/>
              <a:t>par une onde est grande, plus l’amplitude est grande.</a:t>
            </a:r>
            <a:endParaRPr lang="fr-FR" dirty="0"/>
          </a:p>
        </p:txBody>
      </p:sp>
      <p:sp>
        <p:nvSpPr>
          <p:cNvPr id="7" name="Rectangle 6"/>
          <p:cNvSpPr/>
          <p:nvPr/>
        </p:nvSpPr>
        <p:spPr>
          <a:xfrm>
            <a:off x="714348" y="2285992"/>
            <a:ext cx="7429552" cy="923330"/>
          </a:xfrm>
          <a:prstGeom prst="rect">
            <a:avLst/>
          </a:prstGeom>
        </p:spPr>
        <p:txBody>
          <a:bodyPr wrap="square">
            <a:spAutoFit/>
          </a:bodyPr>
          <a:lstStyle/>
          <a:p>
            <a:r>
              <a:rPr lang="fr-FR" dirty="0" smtClean="0"/>
              <a:t>Dans le cas d’une onde transversale, l’amplitude correspond à la hauteur maximale de la</a:t>
            </a:r>
          </a:p>
          <a:p>
            <a:r>
              <a:rPr lang="fr-FR" dirty="0" smtClean="0"/>
              <a:t>crête ou à la profondeur maximale du creux</a:t>
            </a:r>
            <a:endParaRPr lang="fr-F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1800" b="1" dirty="0" smtClean="0"/>
              <a:t>La fréquence, la longueur d'onde et l'énergie sont liées mathématiquement, il suffit de connaitre une de ces trois valeurs pour calculer les deux autres. Les ondes radio et les micro-ondes sont généralement décrites en termes de fréquence (Hertz), la lumière infrarouge et visible en termes de longueur d'onde (λ), et les rayons X et rayons gamma en termes d'énergie (électronvolts). </a:t>
            </a:r>
          </a:p>
          <a:p>
            <a:r>
              <a:rPr lang="fr-FR" sz="2800" b="1" u="sng" dirty="0" smtClean="0">
                <a:solidFill>
                  <a:srgbClr val="002060"/>
                </a:solidFill>
              </a:rPr>
              <a:t>La fréquence de l'onde </a:t>
            </a:r>
            <a:r>
              <a:rPr lang="fr-FR" sz="1800" b="1" dirty="0" smtClean="0"/>
              <a:t>est le nombre de phénomènes périodiques (crêtes) qui se reproduisent en une seconde, elle est donnée en Hertz, d'après Heinrich Hertz (1857-1894) qui a établi l'existence des ondes radio. Des ondes radio aux rayons gamma, la fréquence se mesure de quelques Hertz à 1026 Hertz.</a:t>
            </a:r>
          </a:p>
          <a:p>
            <a:endParaRPr lang="fr-FR"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sz="2800" b="1" u="sng" dirty="0" smtClean="0">
                <a:solidFill>
                  <a:srgbClr val="002060"/>
                </a:solidFill>
              </a:rPr>
              <a:t>La longueur d'onde  </a:t>
            </a:r>
            <a:r>
              <a:rPr lang="fr-FR" sz="1800" b="1" dirty="0" smtClean="0"/>
              <a:t>est la distance entre deux crêtes (les ondes électromagnétiques ont des crêtes et des creux semblables à ceux des vagues de l'océan).Les ondes les plus longues (ondes radio) peuvent mesurer quelques kilomètres et plus, alors que les ondes les plus courtes (ondes gamma) produites par le noyau atomique, peuvent mesurer jusqu'à 10-12 m (taille du noyau atomique)</a:t>
            </a:r>
          </a:p>
          <a:p>
            <a:r>
              <a:rPr lang="fr-FR" sz="2800" b="1" u="sng" dirty="0" smtClean="0">
                <a:solidFill>
                  <a:srgbClr val="002060"/>
                </a:solidFill>
                <a:latin typeface="+mn-lt"/>
                <a:ea typeface="+mn-ea"/>
                <a:cs typeface="+mn-cs"/>
              </a:rPr>
              <a:t>L'énergie</a:t>
            </a:r>
            <a:r>
              <a:rPr lang="fr-FR" sz="2800" b="1" dirty="0" smtClean="0">
                <a:solidFill>
                  <a:schemeClr val="tx1"/>
                </a:solidFill>
                <a:latin typeface="+mn-lt"/>
                <a:ea typeface="+mn-ea"/>
                <a:cs typeface="+mn-cs"/>
              </a:rPr>
              <a:t> </a:t>
            </a:r>
            <a:r>
              <a:rPr lang="fr-FR" sz="1800" b="1" dirty="0" smtClean="0">
                <a:solidFill>
                  <a:schemeClr val="tx1"/>
                </a:solidFill>
                <a:latin typeface="+mn-lt"/>
                <a:ea typeface="+mn-ea"/>
                <a:cs typeface="+mn-cs"/>
              </a:rPr>
              <a:t> d'une onde électromagnétique est mesurée en électronvolt (eV). Un électronvolt est la quantité d'énergie cinétique nécessaire pour déplacer un électron à travers un potentiel de tension de 1 volt. Les énergies les plus basses sont les énergies des ondes radio (quelques eV) tandis que les énergies les plus hautes sont celles des rayons gamma. Les rayons gamma sont des rayonnements de photons de très haute énergie (au-delà de 100 </a:t>
            </a:r>
            <a:r>
              <a:rPr lang="fr-FR" sz="1800" b="1" dirty="0" err="1" smtClean="0">
                <a:solidFill>
                  <a:schemeClr val="tx1"/>
                </a:solidFill>
                <a:latin typeface="+mn-lt"/>
                <a:ea typeface="+mn-ea"/>
                <a:cs typeface="+mn-cs"/>
              </a:rPr>
              <a:t>keV</a:t>
            </a:r>
            <a:r>
              <a:rPr lang="fr-FR" sz="1800" b="1" dirty="0" smtClean="0">
                <a:solidFill>
                  <a:schemeClr val="tx1"/>
                </a:solidFill>
                <a:latin typeface="+mn-lt"/>
                <a:ea typeface="+mn-ea"/>
                <a:cs typeface="+mn-cs"/>
              </a:rPr>
              <a:t>) suffisante pour arracher un électron de son orbite. Les rayons gamma sont la forme la plus énergétique de la lumière. </a:t>
            </a:r>
            <a:endParaRPr lang="fr-FR" sz="1800" b="1" dirty="0" smtClean="0"/>
          </a:p>
          <a:p>
            <a:endParaRPr lang="fr-FR" sz="2800" u="sng" dirty="0" smtClean="0">
              <a:solidFill>
                <a:srgbClr val="00206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85728"/>
            <a:ext cx="8229600" cy="5840435"/>
          </a:xfrm>
        </p:spPr>
        <p:txBody>
          <a:bodyPr/>
          <a:lstStyle/>
          <a:p>
            <a:pPr>
              <a:buNone/>
            </a:pPr>
            <a:r>
              <a:rPr lang="fr-FR" dirty="0" smtClean="0"/>
              <a:t>Des exemples d’onde </a:t>
            </a:r>
            <a:endParaRPr lang="fr-FR" dirty="0"/>
          </a:p>
        </p:txBody>
      </p:sp>
      <p:pic>
        <p:nvPicPr>
          <p:cNvPr id="21507" name="Picture 3" descr="C:\Users\user\Desktop\ondes-sonores-Echolocation.jpg"/>
          <p:cNvPicPr>
            <a:picLocks noChangeAspect="1" noChangeArrowheads="1"/>
          </p:cNvPicPr>
          <p:nvPr/>
        </p:nvPicPr>
        <p:blipFill>
          <a:blip r:embed="rId2" cstate="print"/>
          <a:srcRect/>
          <a:stretch>
            <a:fillRect/>
          </a:stretch>
        </p:blipFill>
        <p:spPr bwMode="auto">
          <a:xfrm>
            <a:off x="571472" y="1428736"/>
            <a:ext cx="2443178" cy="1357321"/>
          </a:xfrm>
          <a:prstGeom prst="rect">
            <a:avLst/>
          </a:prstGeom>
          <a:noFill/>
        </p:spPr>
      </p:pic>
      <p:pic>
        <p:nvPicPr>
          <p:cNvPr id="21508" name="Picture 4" descr="C:\Users\user\Desktop\sine.bmp"/>
          <p:cNvPicPr>
            <a:picLocks noChangeAspect="1" noChangeArrowheads="1"/>
          </p:cNvPicPr>
          <p:nvPr/>
        </p:nvPicPr>
        <p:blipFill>
          <a:blip r:embed="rId3"/>
          <a:srcRect/>
          <a:stretch>
            <a:fillRect/>
          </a:stretch>
        </p:blipFill>
        <p:spPr bwMode="auto">
          <a:xfrm>
            <a:off x="571472" y="3071810"/>
            <a:ext cx="2416178" cy="1762193"/>
          </a:xfrm>
          <a:prstGeom prst="rect">
            <a:avLst/>
          </a:prstGeom>
          <a:noFill/>
        </p:spPr>
      </p:pic>
      <p:pic>
        <p:nvPicPr>
          <p:cNvPr id="21509" name="Picture 5" descr="C:\Users\user\Desktop\maxresdefault.jpg"/>
          <p:cNvPicPr>
            <a:picLocks noChangeAspect="1" noChangeArrowheads="1"/>
          </p:cNvPicPr>
          <p:nvPr/>
        </p:nvPicPr>
        <p:blipFill>
          <a:blip r:embed="rId4"/>
          <a:srcRect/>
          <a:stretch>
            <a:fillRect/>
          </a:stretch>
        </p:blipFill>
        <p:spPr bwMode="auto">
          <a:xfrm>
            <a:off x="3786182" y="1357298"/>
            <a:ext cx="4857784" cy="3500462"/>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10832</TotalTime>
  <Words>910</Words>
  <Application>Microsoft Office PowerPoint</Application>
  <PresentationFormat>Affichage à l'écran (4:3)</PresentationFormat>
  <Paragraphs>121</Paragraphs>
  <Slides>32</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32</vt:i4>
      </vt:variant>
    </vt:vector>
  </HeadingPairs>
  <TitlesOfParts>
    <vt:vector size="34" baseType="lpstr">
      <vt:lpstr>Diseño predeterminado</vt:lpstr>
      <vt:lpstr>Objet d’environnement du Gestionnaire de liaisons</vt:lpstr>
      <vt:lpstr>Diapositive 1</vt:lpstr>
      <vt:lpstr>Diapositive 2</vt:lpstr>
      <vt:lpstr>Diapositive 3</vt:lpstr>
      <vt:lpstr>Les caractéristiques d’une onde </vt:lpstr>
      <vt:lpstr>Les caractéristique d’une onde  </vt:lpstr>
      <vt:lpstr>Les caractéristique d’une onde  </vt:lpstr>
      <vt:lpstr>Diapositive 7</vt:lpstr>
      <vt:lpstr>Diapositive 8</vt:lpstr>
      <vt:lpstr>Diapositive 9</vt:lpstr>
      <vt:lpstr>Diapositive 10</vt:lpstr>
      <vt:lpstr>L’onde électromagnétique</vt:lpstr>
      <vt:lpstr>Saviez vous</vt:lpstr>
      <vt:lpstr>Le comportement ondulatoire </vt:lpstr>
      <vt:lpstr>Diapositive 14</vt:lpstr>
      <vt:lpstr>Diapositive 15</vt:lpstr>
      <vt:lpstr>Dualité onde-corpuscule  </vt:lpstr>
      <vt:lpstr>Diapositive 17</vt:lpstr>
      <vt:lpstr>Diapositive 18</vt:lpstr>
      <vt:lpstr>Diapositive 19</vt:lpstr>
      <vt:lpstr>Diapositive 20</vt:lpstr>
      <vt:lpstr>Diapositive 21</vt:lpstr>
      <vt:lpstr>Diapositive 22</vt:lpstr>
      <vt:lpstr>Diapositive 23</vt:lpstr>
      <vt:lpstr>Diapositive 24</vt:lpstr>
      <vt:lpstr>Les sources de champs électromagnétiques: </vt:lpstr>
      <vt:lpstr>Diapositive 26</vt:lpstr>
      <vt:lpstr>Diapositive 27</vt:lpstr>
      <vt:lpstr>Diapositive 28</vt:lpstr>
      <vt:lpstr>Diapositive 29</vt:lpstr>
      <vt:lpstr>Les maladies causée par l’onde</vt:lpstr>
      <vt:lpstr>Des conseilles utiles</vt:lpstr>
      <vt:lpstr>Diapositive 32</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user</cp:lastModifiedBy>
  <cp:revision>765</cp:revision>
  <dcterms:created xsi:type="dcterms:W3CDTF">2010-05-23T14:28:12Z</dcterms:created>
  <dcterms:modified xsi:type="dcterms:W3CDTF">2016-11-12T15:37:05Z</dcterms:modified>
</cp:coreProperties>
</file>