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70" r:id="rId2"/>
    <p:sldId id="258" r:id="rId3"/>
    <p:sldId id="267" r:id="rId4"/>
    <p:sldId id="274" r:id="rId5"/>
    <p:sldId id="275" r:id="rId6"/>
    <p:sldId id="259" r:id="rId7"/>
    <p:sldId id="260" r:id="rId8"/>
    <p:sldId id="268" r:id="rId9"/>
    <p:sldId id="271" r:id="rId10"/>
    <p:sldId id="261" r:id="rId11"/>
    <p:sldId id="262" r:id="rId12"/>
    <p:sldId id="272" r:id="rId13"/>
    <p:sldId id="263" r:id="rId14"/>
    <p:sldId id="269" r:id="rId15"/>
    <p:sldId id="264" r:id="rId16"/>
    <p:sldId id="265" r:id="rId17"/>
    <p:sldId id="266" r:id="rId18"/>
    <p:sldId id="273" r:id="rId19"/>
  </p:sldIdLst>
  <p:sldSz cx="9144000" cy="6858000" type="screen4x3"/>
  <p:notesSz cx="6808788" cy="99409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90A6"/>
    <a:srgbClr val="003381"/>
    <a:srgbClr val="344D55"/>
    <a:srgbClr val="002A68"/>
    <a:srgbClr val="002151"/>
    <a:srgbClr val="B10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2" autoAdjust="0"/>
    <p:restoredTop sz="95560" autoAdjust="0"/>
  </p:normalViewPr>
  <p:slideViewPr>
    <p:cSldViewPr>
      <p:cViewPr varScale="1">
        <p:scale>
          <a:sx n="88" d="100"/>
          <a:sy n="88" d="100"/>
        </p:scale>
        <p:origin x="131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235B6-110C-4DD9-B006-BA35E1C0A90D}" type="datetimeFigureOut">
              <a:rPr lang="fr-FR" smtClean="0"/>
              <a:t>09/09/2016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BCA90-5042-485D-B187-24362B97E9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962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FC50D-E9E8-4B2D-B56A-606600462DFC}" type="datetimeFigureOut">
              <a:rPr lang="fr-FR" smtClean="0"/>
              <a:pPr/>
              <a:t>09/09/2016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2996B-1E36-48F4-B759-7B2AF01531A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89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Ex</a:t>
            </a:r>
          </a:p>
          <a:p>
            <a:r>
              <a:rPr lang="fr-FR" dirty="0" err="1" smtClean="0"/>
              <a:t>Industry</a:t>
            </a:r>
            <a:r>
              <a:rPr lang="fr-FR" dirty="0" smtClean="0"/>
              <a:t> </a:t>
            </a:r>
            <a:r>
              <a:rPr lang="fr-FR" dirty="0" err="1" smtClean="0"/>
              <a:t>evolutions</a:t>
            </a:r>
            <a:r>
              <a:rPr lang="fr-FR" dirty="0" smtClean="0"/>
              <a:t>: </a:t>
            </a:r>
          </a:p>
          <a:p>
            <a:r>
              <a:rPr lang="fr-FR" dirty="0" smtClean="0"/>
              <a:t>Information and communication technologies and the </a:t>
            </a:r>
            <a:r>
              <a:rPr lang="fr-FR" dirty="0" err="1" smtClean="0"/>
              <a:t>press</a:t>
            </a:r>
            <a:r>
              <a:rPr lang="fr-FR" dirty="0" smtClean="0"/>
              <a:t> </a:t>
            </a:r>
            <a:r>
              <a:rPr lang="fr-FR" dirty="0" err="1" smtClean="0"/>
              <a:t>industry</a:t>
            </a:r>
            <a:r>
              <a:rPr lang="fr-FR" dirty="0" smtClean="0"/>
              <a:t> (</a:t>
            </a:r>
            <a:r>
              <a:rPr lang="fr-FR" dirty="0" err="1" smtClean="0"/>
              <a:t>newspapers</a:t>
            </a:r>
            <a:r>
              <a:rPr lang="fr-FR" dirty="0" smtClean="0"/>
              <a:t>, magazines)</a:t>
            </a:r>
          </a:p>
          <a:p>
            <a:endParaRPr lang="fr-FR" dirty="0" smtClean="0"/>
          </a:p>
          <a:p>
            <a:r>
              <a:rPr lang="fr-FR" dirty="0" err="1" smtClean="0"/>
              <a:t>Energy</a:t>
            </a:r>
            <a:r>
              <a:rPr lang="fr-FR" dirty="0" smtClean="0"/>
              <a:t>:</a:t>
            </a:r>
          </a:p>
          <a:p>
            <a:r>
              <a:rPr lang="fr-FR" dirty="0" err="1" smtClean="0"/>
              <a:t>Consumption</a:t>
            </a:r>
            <a:r>
              <a:rPr lang="fr-FR" dirty="0" smtClean="0"/>
              <a:t>: -1,4% in Europe</a:t>
            </a:r>
          </a:p>
          <a:p>
            <a:r>
              <a:rPr lang="fr-FR" dirty="0" smtClean="0"/>
              <a:t>States </a:t>
            </a:r>
            <a:r>
              <a:rPr lang="fr-FR" dirty="0" err="1" smtClean="0"/>
              <a:t>invest</a:t>
            </a:r>
            <a:r>
              <a:rPr lang="fr-FR" dirty="0" smtClean="0"/>
              <a:t> in green </a:t>
            </a:r>
            <a:r>
              <a:rPr lang="fr-FR" dirty="0" err="1" smtClean="0"/>
              <a:t>energy</a:t>
            </a: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Q</a:t>
            </a:r>
          </a:p>
          <a:p>
            <a:r>
              <a:rPr lang="fr-FR" dirty="0" err="1" smtClean="0"/>
              <a:t>Available</a:t>
            </a:r>
            <a:r>
              <a:rPr lang="fr-FR" dirty="0" smtClean="0"/>
              <a:t> </a:t>
            </a:r>
            <a:r>
              <a:rPr lang="fr-FR" dirty="0" err="1" smtClean="0"/>
              <a:t>resources</a:t>
            </a:r>
            <a:r>
              <a:rPr lang="fr-FR" dirty="0" smtClean="0"/>
              <a:t>: </a:t>
            </a:r>
            <a:r>
              <a:rPr lang="fr-FR" dirty="0" err="1" smtClean="0"/>
              <a:t>financial</a:t>
            </a:r>
            <a:r>
              <a:rPr lang="fr-FR" dirty="0" smtClean="0"/>
              <a:t>, </a:t>
            </a:r>
            <a:r>
              <a:rPr lang="fr-FR" dirty="0" err="1" smtClean="0"/>
              <a:t>human</a:t>
            </a:r>
            <a:r>
              <a:rPr lang="fr-FR" dirty="0" smtClean="0"/>
              <a:t> and </a:t>
            </a:r>
            <a:r>
              <a:rPr lang="fr-FR" dirty="0" err="1" smtClean="0"/>
              <a:t>technological</a:t>
            </a:r>
            <a:endParaRPr lang="fr-FR" dirty="0" smtClean="0"/>
          </a:p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do if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competitor</a:t>
            </a:r>
            <a:r>
              <a:rPr lang="fr-FR" dirty="0" smtClean="0"/>
              <a:t> </a:t>
            </a:r>
            <a:r>
              <a:rPr lang="fr-FR" dirty="0" err="1" smtClean="0"/>
              <a:t>develops</a:t>
            </a:r>
            <a:r>
              <a:rPr lang="fr-FR" dirty="0" smtClean="0"/>
              <a:t> a new </a:t>
            </a:r>
            <a:r>
              <a:rPr lang="fr-FR" dirty="0" err="1" smtClean="0"/>
              <a:t>technology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Time horizon: 20-30 </a:t>
            </a:r>
            <a:r>
              <a:rPr lang="fr-FR" dirty="0" err="1" smtClean="0"/>
              <a:t>years</a:t>
            </a:r>
            <a:r>
              <a:rPr lang="fr-FR" dirty="0" smtClean="0"/>
              <a:t> in the satellite </a:t>
            </a:r>
            <a:r>
              <a:rPr lang="fr-FR" dirty="0" err="1" smtClean="0"/>
              <a:t>industry</a:t>
            </a: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Q:</a:t>
            </a:r>
          </a:p>
          <a:p>
            <a:r>
              <a:rPr lang="fr-FR" dirty="0" err="1" smtClean="0"/>
              <a:t>Why</a:t>
            </a:r>
            <a:r>
              <a:rPr lang="fr-FR" dirty="0" smtClean="0"/>
              <a:t> </a:t>
            </a:r>
            <a:r>
              <a:rPr lang="fr-FR" dirty="0" err="1" smtClean="0"/>
              <a:t>writing</a:t>
            </a:r>
            <a:r>
              <a:rPr lang="fr-FR" dirty="0" smtClean="0"/>
              <a:t> a </a:t>
            </a:r>
            <a:r>
              <a:rPr lang="fr-FR" dirty="0" err="1" smtClean="0"/>
              <a:t>strategic</a:t>
            </a:r>
            <a:r>
              <a:rPr lang="fr-FR" dirty="0" smtClean="0"/>
              <a:t> plan?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Explain</a:t>
            </a:r>
            <a:r>
              <a:rPr lang="fr-FR" dirty="0" smtClean="0"/>
              <a:t> « set goals »: BU </a:t>
            </a:r>
            <a:r>
              <a:rPr lang="fr-FR" dirty="0" err="1" smtClean="0"/>
              <a:t>ask</a:t>
            </a:r>
            <a:r>
              <a:rPr lang="fr-FR" dirty="0" smtClean="0"/>
              <a:t> for x millions, </a:t>
            </a:r>
            <a:r>
              <a:rPr lang="fr-FR" dirty="0" err="1" smtClean="0"/>
              <a:t>they</a:t>
            </a:r>
            <a:r>
              <a:rPr lang="fr-FR" dirty="0" smtClean="0"/>
              <a:t> </a:t>
            </a:r>
            <a:r>
              <a:rPr lang="fr-FR" dirty="0" err="1" smtClean="0"/>
              <a:t>obtain</a:t>
            </a:r>
            <a:r>
              <a:rPr lang="fr-FR" dirty="0" smtClean="0"/>
              <a:t> y millions </a:t>
            </a:r>
            <a:r>
              <a:rPr lang="fr-FR" dirty="0" err="1" smtClean="0"/>
              <a:t>so</a:t>
            </a:r>
            <a:r>
              <a:rPr lang="fr-FR" dirty="0" smtClean="0"/>
              <a:t> the objective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become</a:t>
            </a:r>
            <a:r>
              <a:rPr lang="fr-FR" dirty="0" smtClean="0"/>
              <a:t> </a:t>
            </a:r>
            <a:r>
              <a:rPr lang="fr-FR" dirty="0" err="1" smtClean="0"/>
              <a:t>less</a:t>
            </a:r>
            <a:r>
              <a:rPr lang="fr-FR" dirty="0" smtClean="0"/>
              <a:t> </a:t>
            </a:r>
            <a:r>
              <a:rPr lang="fr-FR" dirty="0" err="1" smtClean="0"/>
              <a:t>ambitious</a:t>
            </a:r>
            <a:r>
              <a:rPr lang="fr-FR" dirty="0" smtClean="0"/>
              <a:t> (for instance </a:t>
            </a:r>
            <a:r>
              <a:rPr lang="fr-FR" dirty="0" err="1" smtClean="0"/>
              <a:t>maintain</a:t>
            </a:r>
            <a:r>
              <a:rPr lang="fr-FR" dirty="0" smtClean="0"/>
              <a:t> </a:t>
            </a:r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share</a:t>
            </a:r>
            <a:r>
              <a:rPr lang="fr-FR" dirty="0" smtClean="0"/>
              <a:t>)</a:t>
            </a:r>
          </a:p>
          <a:p>
            <a:endParaRPr lang="fr-FR" dirty="0" smtClean="0"/>
          </a:p>
          <a:p>
            <a:r>
              <a:rPr lang="fr-FR" dirty="0" err="1" smtClean="0"/>
              <a:t>Explain</a:t>
            </a:r>
            <a:r>
              <a:rPr lang="fr-FR" dirty="0" smtClean="0"/>
              <a:t> Synergies: </a:t>
            </a:r>
          </a:p>
          <a:p>
            <a:r>
              <a:rPr lang="fr-FR" dirty="0" smtClean="0"/>
              <a:t>how to </a:t>
            </a:r>
            <a:r>
              <a:rPr lang="fr-FR" dirty="0" err="1" smtClean="0"/>
              <a:t>create</a:t>
            </a:r>
            <a:r>
              <a:rPr lang="fr-FR" dirty="0" smtClean="0"/>
              <a:t> 1+1=3</a:t>
            </a:r>
          </a:p>
          <a:p>
            <a:r>
              <a:rPr lang="fr-FR" dirty="0" smtClean="0"/>
              <a:t>(</a:t>
            </a:r>
            <a:r>
              <a:rPr lang="fr-FR" dirty="0" err="1" smtClean="0"/>
              <a:t>increase</a:t>
            </a:r>
            <a:r>
              <a:rPr lang="fr-FR" dirty="0" smtClean="0"/>
              <a:t> of revenues or </a:t>
            </a:r>
            <a:r>
              <a:rPr lang="fr-FR" dirty="0" err="1" smtClean="0"/>
              <a:t>decrease</a:t>
            </a:r>
            <a:r>
              <a:rPr lang="fr-FR" dirty="0" smtClean="0"/>
              <a:t> of </a:t>
            </a:r>
            <a:r>
              <a:rPr lang="fr-FR" dirty="0" err="1" smtClean="0"/>
              <a:t>costs</a:t>
            </a:r>
            <a:r>
              <a:rPr lang="fr-FR" dirty="0" smtClean="0"/>
              <a:t>) – </a:t>
            </a:r>
            <a:r>
              <a:rPr lang="fr-FR" dirty="0" err="1" smtClean="0"/>
              <a:t>done</a:t>
            </a:r>
            <a:r>
              <a:rPr lang="fr-FR" dirty="0" smtClean="0"/>
              <a:t> by </a:t>
            </a:r>
            <a:r>
              <a:rPr lang="fr-FR" dirty="0" err="1" smtClean="0"/>
              <a:t>transfer</a:t>
            </a:r>
            <a:r>
              <a:rPr lang="fr-FR" dirty="0" smtClean="0"/>
              <a:t> of </a:t>
            </a:r>
            <a:r>
              <a:rPr lang="fr-FR" dirty="0" err="1" smtClean="0"/>
              <a:t>skills</a:t>
            </a:r>
            <a:r>
              <a:rPr lang="fr-FR" dirty="0" smtClean="0"/>
              <a:t> or </a:t>
            </a:r>
            <a:r>
              <a:rPr lang="fr-FR" dirty="0" err="1" smtClean="0"/>
              <a:t>resource</a:t>
            </a:r>
            <a:r>
              <a:rPr lang="fr-FR" dirty="0" smtClean="0"/>
              <a:t> sharing</a:t>
            </a:r>
          </a:p>
          <a:p>
            <a:endParaRPr lang="fr-FR" dirty="0" smtClean="0"/>
          </a:p>
          <a:p>
            <a:r>
              <a:rPr lang="fr-FR" dirty="0" smtClean="0"/>
              <a:t>Ex synergies for </a:t>
            </a:r>
            <a:r>
              <a:rPr lang="fr-FR" dirty="0" err="1" smtClean="0"/>
              <a:t>cost</a:t>
            </a:r>
            <a:endParaRPr lang="fr-FR" dirty="0" smtClean="0"/>
          </a:p>
          <a:p>
            <a:r>
              <a:rPr lang="fr-FR" dirty="0" err="1" smtClean="0"/>
              <a:t>Dacia</a:t>
            </a:r>
            <a:r>
              <a:rPr lang="fr-FR" dirty="0" smtClean="0"/>
              <a:t>: </a:t>
            </a:r>
            <a:r>
              <a:rPr lang="fr-FR" dirty="0" err="1" smtClean="0"/>
              <a:t>re</a:t>
            </a:r>
            <a:r>
              <a:rPr lang="fr-FR" dirty="0" smtClean="0"/>
              <a:t>-use of car components </a:t>
            </a:r>
            <a:r>
              <a:rPr lang="fr-FR" dirty="0" err="1" smtClean="0"/>
              <a:t>from</a:t>
            </a:r>
            <a:r>
              <a:rPr lang="fr-FR" dirty="0" smtClean="0"/>
              <a:t> Renault and Nissan</a:t>
            </a:r>
          </a:p>
          <a:p>
            <a:endParaRPr lang="fr-FR" dirty="0" smtClean="0"/>
          </a:p>
          <a:p>
            <a:r>
              <a:rPr lang="fr-FR" dirty="0" smtClean="0"/>
              <a:t>Ex synergies for </a:t>
            </a:r>
            <a:r>
              <a:rPr lang="fr-FR" dirty="0" err="1" smtClean="0"/>
              <a:t>differentiation</a:t>
            </a:r>
            <a:endParaRPr lang="fr-FR" dirty="0" smtClean="0"/>
          </a:p>
          <a:p>
            <a:r>
              <a:rPr lang="fr-FR" dirty="0" smtClean="0"/>
              <a:t>LVMH and brand marketing: a LVMH budget and </a:t>
            </a:r>
            <a:r>
              <a:rPr lang="fr-FR" dirty="0" err="1" smtClean="0"/>
              <a:t>transfer</a:t>
            </a:r>
            <a:r>
              <a:rPr lang="fr-FR" dirty="0" smtClean="0"/>
              <a:t> of </a:t>
            </a:r>
            <a:r>
              <a:rPr lang="fr-FR" dirty="0" err="1" smtClean="0"/>
              <a:t>competencies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smartphone</a:t>
            </a:r>
            <a:r>
              <a:rPr lang="fr-FR" dirty="0" smtClean="0"/>
              <a:t> </a:t>
            </a:r>
            <a:r>
              <a:rPr lang="fr-FR" dirty="0" err="1" smtClean="0"/>
              <a:t>industry</a:t>
            </a:r>
            <a:endParaRPr lang="fr-FR" dirty="0" smtClean="0"/>
          </a:p>
          <a:p>
            <a:r>
              <a:rPr lang="fr-FR" dirty="0" err="1" smtClean="0"/>
              <a:t>Advantages</a:t>
            </a:r>
            <a:r>
              <a:rPr lang="fr-FR" dirty="0" smtClean="0"/>
              <a:t> do not last </a:t>
            </a:r>
            <a:r>
              <a:rPr lang="fr-FR" dirty="0" err="1" smtClean="0"/>
              <a:t>forever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Q </a:t>
            </a:r>
          </a:p>
          <a:p>
            <a:r>
              <a:rPr lang="fr-FR" dirty="0" err="1" smtClean="0"/>
              <a:t>Who</a:t>
            </a:r>
            <a:r>
              <a:rPr lang="fr-FR" dirty="0" smtClean="0"/>
              <a:t> has the </a:t>
            </a:r>
            <a:r>
              <a:rPr lang="fr-FR" dirty="0" err="1" smtClean="0"/>
              <a:t>strongest</a:t>
            </a:r>
            <a:r>
              <a:rPr lang="fr-FR" dirty="0" smtClean="0"/>
              <a:t> </a:t>
            </a:r>
            <a:r>
              <a:rPr lang="fr-FR" dirty="0" err="1" smtClean="0"/>
              <a:t>competitive</a:t>
            </a:r>
            <a:r>
              <a:rPr lang="fr-FR" dirty="0" smtClean="0"/>
              <a:t> </a:t>
            </a:r>
            <a:r>
              <a:rPr lang="fr-FR" dirty="0" err="1" smtClean="0"/>
              <a:t>advantage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r>
              <a:rPr lang="fr-FR" dirty="0" smtClean="0"/>
              <a:t>Q</a:t>
            </a:r>
          </a:p>
          <a:p>
            <a:r>
              <a:rPr lang="fr-FR" dirty="0" err="1" smtClean="0"/>
              <a:t>Who</a:t>
            </a:r>
            <a:r>
              <a:rPr lang="fr-FR" dirty="0" smtClean="0"/>
              <a:t> has the </a:t>
            </a:r>
            <a:r>
              <a:rPr lang="fr-FR" dirty="0" err="1" smtClean="0"/>
              <a:t>biggest</a:t>
            </a:r>
            <a:r>
              <a:rPr lang="fr-FR" dirty="0" smtClean="0"/>
              <a:t> </a:t>
            </a:r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share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2013</a:t>
            </a:r>
          </a:p>
          <a:p>
            <a:r>
              <a:rPr lang="fr-FR" dirty="0" smtClean="0"/>
              <a:t>Samsung-</a:t>
            </a:r>
            <a:r>
              <a:rPr lang="fr-FR" dirty="0" err="1" smtClean="0"/>
              <a:t>Android</a:t>
            </a:r>
            <a:r>
              <a:rPr lang="fr-FR" dirty="0" smtClean="0"/>
              <a:t> =&gt;30%</a:t>
            </a:r>
          </a:p>
          <a:p>
            <a:r>
              <a:rPr lang="fr-FR" dirty="0" smtClean="0"/>
              <a:t>Apple =&gt; 15%</a:t>
            </a:r>
          </a:p>
          <a:p>
            <a:r>
              <a:rPr lang="fr-FR" dirty="0" smtClean="0"/>
              <a:t>LG =&gt; 5%</a:t>
            </a:r>
          </a:p>
          <a:p>
            <a:r>
              <a:rPr lang="fr-FR" dirty="0" smtClean="0"/>
              <a:t>Lenovo =&gt;5%</a:t>
            </a:r>
          </a:p>
          <a:p>
            <a:r>
              <a:rPr lang="fr-FR" dirty="0" smtClean="0"/>
              <a:t>Sony =&gt; 4%</a:t>
            </a:r>
          </a:p>
          <a:p>
            <a:r>
              <a:rPr lang="fr-FR" dirty="0" smtClean="0"/>
              <a:t>Nokia (Microsoft) =&gt;3%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smartphone</a:t>
            </a:r>
            <a:r>
              <a:rPr lang="fr-FR" dirty="0" smtClean="0"/>
              <a:t> </a:t>
            </a:r>
            <a:r>
              <a:rPr lang="fr-FR" dirty="0" err="1" smtClean="0"/>
              <a:t>industry</a:t>
            </a:r>
            <a:endParaRPr lang="fr-FR" dirty="0" smtClean="0"/>
          </a:p>
          <a:p>
            <a:r>
              <a:rPr lang="fr-FR" dirty="0" err="1" smtClean="0"/>
              <a:t>Advantages</a:t>
            </a:r>
            <a:r>
              <a:rPr lang="fr-FR" dirty="0" smtClean="0"/>
              <a:t> do not last </a:t>
            </a:r>
            <a:r>
              <a:rPr lang="fr-FR" dirty="0" err="1" smtClean="0"/>
              <a:t>forever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Q </a:t>
            </a:r>
          </a:p>
          <a:p>
            <a:r>
              <a:rPr lang="fr-FR" dirty="0" err="1" smtClean="0"/>
              <a:t>Who</a:t>
            </a:r>
            <a:r>
              <a:rPr lang="fr-FR" dirty="0" smtClean="0"/>
              <a:t> has the </a:t>
            </a:r>
            <a:r>
              <a:rPr lang="fr-FR" dirty="0" err="1" smtClean="0"/>
              <a:t>strongest</a:t>
            </a:r>
            <a:r>
              <a:rPr lang="fr-FR" dirty="0" smtClean="0"/>
              <a:t> </a:t>
            </a:r>
            <a:r>
              <a:rPr lang="fr-FR" dirty="0" err="1" smtClean="0"/>
              <a:t>competitive</a:t>
            </a:r>
            <a:r>
              <a:rPr lang="fr-FR" dirty="0" smtClean="0"/>
              <a:t> </a:t>
            </a:r>
            <a:r>
              <a:rPr lang="fr-FR" dirty="0" err="1" smtClean="0"/>
              <a:t>advantage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r>
              <a:rPr lang="fr-FR" dirty="0" smtClean="0"/>
              <a:t>Q</a:t>
            </a:r>
          </a:p>
          <a:p>
            <a:r>
              <a:rPr lang="fr-FR" dirty="0" err="1" smtClean="0"/>
              <a:t>Who</a:t>
            </a:r>
            <a:r>
              <a:rPr lang="fr-FR" dirty="0" smtClean="0"/>
              <a:t> has the </a:t>
            </a:r>
            <a:r>
              <a:rPr lang="fr-FR" dirty="0" err="1" smtClean="0"/>
              <a:t>biggest</a:t>
            </a:r>
            <a:r>
              <a:rPr lang="fr-FR" dirty="0" smtClean="0"/>
              <a:t> </a:t>
            </a:r>
            <a:r>
              <a:rPr lang="fr-FR" dirty="0" err="1" smtClean="0"/>
              <a:t>market</a:t>
            </a:r>
            <a:r>
              <a:rPr lang="fr-FR" dirty="0" smtClean="0"/>
              <a:t> </a:t>
            </a:r>
            <a:r>
              <a:rPr lang="fr-FR" dirty="0" err="1" smtClean="0"/>
              <a:t>share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2013</a:t>
            </a:r>
          </a:p>
          <a:p>
            <a:r>
              <a:rPr lang="fr-FR" dirty="0" smtClean="0"/>
              <a:t>Samsung-</a:t>
            </a:r>
            <a:r>
              <a:rPr lang="fr-FR" dirty="0" err="1" smtClean="0"/>
              <a:t>Android</a:t>
            </a:r>
            <a:r>
              <a:rPr lang="fr-FR" dirty="0" smtClean="0"/>
              <a:t> =&gt;30%</a:t>
            </a:r>
          </a:p>
          <a:p>
            <a:r>
              <a:rPr lang="fr-FR" dirty="0" smtClean="0"/>
              <a:t>Apple =&gt; 15%</a:t>
            </a:r>
          </a:p>
          <a:p>
            <a:r>
              <a:rPr lang="fr-FR" dirty="0" smtClean="0"/>
              <a:t>LG =&gt; 5%</a:t>
            </a:r>
          </a:p>
          <a:p>
            <a:r>
              <a:rPr lang="fr-FR" dirty="0" smtClean="0"/>
              <a:t>Lenovo =&gt;5%</a:t>
            </a:r>
          </a:p>
          <a:p>
            <a:r>
              <a:rPr lang="fr-FR" dirty="0" smtClean="0"/>
              <a:t>Sony =&gt; 4%</a:t>
            </a:r>
          </a:p>
          <a:p>
            <a:r>
              <a:rPr lang="fr-FR" dirty="0" smtClean="0"/>
              <a:t>Nokia (Microsoft) =&gt;3%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222BC6-DA7E-46C2-98CA-6115D4F53780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U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I:\Services\Groupe\Communication programmes\Private\COMMUNICATION\ESPEME\fond-espeme-p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7133" cy="68853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2" descr="I:\Services\Groupe\Communication programmes\Private\COMMUNICATION\ESPEME\Modèle Présentation Powerpoint\logo noi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41" y="-171400"/>
            <a:ext cx="2426518" cy="133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re 1"/>
          <p:cNvSpPr>
            <a:spLocks noGrp="1"/>
          </p:cNvSpPr>
          <p:nvPr>
            <p:ph type="ctrTitle"/>
          </p:nvPr>
        </p:nvSpPr>
        <p:spPr>
          <a:xfrm>
            <a:off x="687366" y="1972668"/>
            <a:ext cx="7772400" cy="1470025"/>
          </a:xfrm>
          <a:solidFill>
            <a:schemeClr val="tx1"/>
          </a:solidFill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1008112"/>
          </a:xfrm>
          <a:solidFill>
            <a:schemeClr val="tx1"/>
          </a:solidFill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779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175260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 dirty="0"/>
          </a:p>
        </p:txBody>
      </p:sp>
      <p:grpSp>
        <p:nvGrpSpPr>
          <p:cNvPr id="5" name="Groupe 4"/>
          <p:cNvGrpSpPr/>
          <p:nvPr/>
        </p:nvGrpSpPr>
        <p:grpSpPr>
          <a:xfrm>
            <a:off x="1" y="0"/>
            <a:ext cx="9180511" cy="6899651"/>
            <a:chOff x="1" y="0"/>
            <a:chExt cx="9180511" cy="6899651"/>
          </a:xfrm>
        </p:grpSpPr>
        <p:pic>
          <p:nvPicPr>
            <p:cNvPr id="6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2" descr="I:\Services\Groupe\Communication programmes\Private\COMMUNICATION\ESPEME\Modèle Présentation Powerpoint\logo noi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41" y="-171400"/>
            <a:ext cx="2426518" cy="133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9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lide vide avec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grpSp>
        <p:nvGrpSpPr>
          <p:cNvPr id="11" name="Groupe 10"/>
          <p:cNvGrpSpPr/>
          <p:nvPr/>
        </p:nvGrpSpPr>
        <p:grpSpPr>
          <a:xfrm>
            <a:off x="1" y="0"/>
            <a:ext cx="9180511" cy="6899651"/>
            <a:chOff x="1" y="0"/>
            <a:chExt cx="9180511" cy="6899651"/>
          </a:xfrm>
        </p:grpSpPr>
        <p:pic>
          <p:nvPicPr>
            <p:cNvPr id="7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3" descr="I:\Services\Groupe\Communication programmes\Private\COMMUNICATION\ESPEME\logo-edhec-pet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8030"/>
            <a:ext cx="1152128" cy="2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186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:\Services\Groupe\Communication programmes\Private\COMMUNICATION\ESPEME\haut-f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I:\Services\Groupe\Communication programmes\Private\COMMUNICATION\ESPEME\gauche-f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485"/>
            <a:ext cx="467544" cy="683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I:\Services\Groupe\Communication programmes\Private\COMMUNICATION\ESPEME\droite-f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968" y="0"/>
            <a:ext cx="467544" cy="686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I:\Services\Groupe\Communication programmes\Private\COMMUNICATION\ESPEME\bas-f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442014"/>
            <a:ext cx="9180511" cy="45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I:\Services\Groupe\Communication programmes\Private\COMMUNICATION\ESPEME\logo-edhec-pet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8030"/>
            <a:ext cx="1152128" cy="2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759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v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1" y="0"/>
            <a:ext cx="9180511" cy="6896117"/>
            <a:chOff x="1" y="0"/>
            <a:chExt cx="9180511" cy="6896117"/>
          </a:xfrm>
        </p:grpSpPr>
        <p:pic>
          <p:nvPicPr>
            <p:cNvPr id="11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4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3" descr="I:\Services\Groupe\Communication programmes\Private\COMMUNICATION\ESPEME\logo-edhec-pet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8030"/>
            <a:ext cx="1152128" cy="2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048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 sz="30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grpSp>
        <p:nvGrpSpPr>
          <p:cNvPr id="18" name="Groupe 17"/>
          <p:cNvGrpSpPr/>
          <p:nvPr/>
        </p:nvGrpSpPr>
        <p:grpSpPr>
          <a:xfrm>
            <a:off x="1" y="0"/>
            <a:ext cx="9180511" cy="6899651"/>
            <a:chOff x="1" y="0"/>
            <a:chExt cx="9180511" cy="6899651"/>
          </a:xfrm>
        </p:grpSpPr>
        <p:pic>
          <p:nvPicPr>
            <p:cNvPr id="19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I:\Services\Groupe\Communication programmes\Private\COMMUNICATION\ESPEME\logo-edhec-pet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8030"/>
            <a:ext cx="1152128" cy="2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677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deux contenus et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indent="0">
              <a:buNone/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indent="0">
              <a:buNone/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grpSp>
        <p:nvGrpSpPr>
          <p:cNvPr id="13" name="Groupe 12"/>
          <p:cNvGrpSpPr/>
          <p:nvPr/>
        </p:nvGrpSpPr>
        <p:grpSpPr>
          <a:xfrm>
            <a:off x="1" y="0"/>
            <a:ext cx="9180511" cy="6899651"/>
            <a:chOff x="1" y="0"/>
            <a:chExt cx="9180511" cy="6899651"/>
          </a:xfrm>
        </p:grpSpPr>
        <p:pic>
          <p:nvPicPr>
            <p:cNvPr id="14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I:\Services\Groupe\Communication programmes\Private\COMMUNICATION\ESPEME\logo-edhec-peti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088030"/>
            <a:ext cx="1152128" cy="27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291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r de 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1" y="0"/>
            <a:ext cx="9180511" cy="6899651"/>
            <a:chOff x="1" y="0"/>
            <a:chExt cx="9180511" cy="6899651"/>
          </a:xfrm>
        </p:grpSpPr>
        <p:pic>
          <p:nvPicPr>
            <p:cNvPr id="11" name="Picture 4" descr="I:\Services\Groupe\Communication programmes\Private\COMMUNICATION\ESPEME\haut-final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44000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I:\Services\Groupe\Communication programmes\Private\COMMUNICATION\ESPEME\gauche-final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4485"/>
              <a:ext cx="467544" cy="6833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I:\Services\Groupe\Communication programmes\Private\COMMUNICATION\ESPEME\droite-final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968" y="0"/>
              <a:ext cx="467544" cy="6868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I:\Services\Groupe\Communication programmes\Private\COMMUNICATION\ESPEME\bas-final.jp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442014"/>
              <a:ext cx="9180511" cy="45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I:\Services\Groupe\Communication programmes\Private\COMMUNICATION\ESPEME\Cartons Portes Ouvertes\2014\2014_Cartons invitation NICE\LINK\3 logo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987" y="5127937"/>
            <a:ext cx="2502025" cy="76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:\Services\Groupe\Communication programmes\Private\COMMUNICATION\ESPEME\Modèle Présentation Powerpoint\www.espeme.co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49" y="3327894"/>
            <a:ext cx="3543300" cy="22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Services\Groupe\Communication programmes\Private\COMMUNICATION\ESPEME\Modèle Présentation Powerpoint\logo noi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41" y="-171400"/>
            <a:ext cx="2426518" cy="133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806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606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hyperlink" Target="https://www.youtube.com/watch?v=G3Mz24e1x88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ted.com/watch/ted-institute/ted-bcg/stefan-gross-selbeck-business-model-innovation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hbr.org/2016/03/the-industries-that-are-being-disrupted-the-most-by-digita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ted.com/talks/yves_morieux_as_work_gets_more_complex_6_rules_to_simplify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8695"/>
          </a:xfrm>
        </p:spPr>
        <p:txBody>
          <a:bodyPr>
            <a:noAutofit/>
          </a:bodyPr>
          <a:lstStyle/>
          <a:p>
            <a:r>
              <a:rPr lang="fr-FR" sz="2800" dirty="0" err="1">
                <a:solidFill>
                  <a:srgbClr val="344D55"/>
                </a:solidFill>
                <a:latin typeface="Myriad"/>
              </a:rPr>
              <a:t>BBA</a:t>
            </a:r>
            <a:r>
              <a:rPr lang="fr-FR" sz="2800" dirty="0">
                <a:solidFill>
                  <a:srgbClr val="344D55"/>
                </a:solidFill>
                <a:latin typeface="Myriad"/>
              </a:rPr>
              <a:t> </a:t>
            </a:r>
            <a:r>
              <a:rPr lang="fr-FR" sz="2800" dirty="0" smtClean="0">
                <a:solidFill>
                  <a:srgbClr val="344D55"/>
                </a:solidFill>
                <a:latin typeface="Myriad"/>
              </a:rPr>
              <a:t>EDHEC</a:t>
            </a:r>
            <a:r>
              <a:rPr lang="fr-FR" sz="2800" dirty="0">
                <a:solidFill>
                  <a:srgbClr val="344D55"/>
                </a:solidFill>
                <a:latin typeface="Myriad"/>
              </a:rPr>
              <a:t/>
            </a:r>
            <a:br>
              <a:rPr lang="fr-FR" sz="2800" dirty="0">
                <a:solidFill>
                  <a:srgbClr val="344D55"/>
                </a:solidFill>
                <a:latin typeface="Myriad"/>
              </a:rPr>
            </a:br>
            <a:r>
              <a:rPr lang="fr-FR" sz="2400" dirty="0" err="1"/>
              <a:t>Strategies</a:t>
            </a:r>
            <a:r>
              <a:rPr lang="fr-FR" sz="2400" dirty="0"/>
              <a:t> in </a:t>
            </a:r>
            <a:br>
              <a:rPr lang="fr-FR" sz="2400" dirty="0"/>
            </a:br>
            <a:r>
              <a:rPr lang="fr-FR" sz="2400" dirty="0"/>
              <a:t>E- and </a:t>
            </a:r>
            <a:r>
              <a:rPr lang="fr-FR" sz="2400" dirty="0" err="1" smtClean="0"/>
              <a:t>M-business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/>
              <a:t/>
            </a:r>
            <a:br>
              <a:rPr lang="fr-FR" sz="2400" dirty="0"/>
            </a:br>
            <a:r>
              <a:rPr lang="fr-FR" sz="2400" dirty="0" smtClean="0"/>
              <a:t>E-commerce  / E-business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888504"/>
          </a:xfrm>
        </p:spPr>
        <p:txBody>
          <a:bodyPr>
            <a:normAutofit fontScale="92500" lnSpcReduction="20000"/>
          </a:bodyPr>
          <a:lstStyle/>
          <a:p>
            <a:r>
              <a:rPr lang="fr-FR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"/>
              </a:rPr>
              <a:t>Instructors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yriad"/>
              </a:rPr>
              <a:t>: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Myriad"/>
              </a:rPr>
              <a:t>Loick MENVIELLE, Philippe 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33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624"/>
            <a:ext cx="7772400" cy="684312"/>
          </a:xfrm>
          <a:noFill/>
          <a:ln/>
        </p:spPr>
        <p:txBody>
          <a:bodyPr lIns="92075" tIns="46038" rIns="92075" bIns="46038"/>
          <a:lstStyle/>
          <a:p>
            <a:r>
              <a:rPr lang="fr-FR" sz="3200" dirty="0"/>
              <a:t>Main </a:t>
            </a:r>
            <a:r>
              <a:rPr lang="fr-FR" sz="3200" dirty="0" err="1" smtClean="0"/>
              <a:t>Strategic</a:t>
            </a:r>
            <a:r>
              <a:rPr lang="fr-FR" sz="3200" dirty="0" smtClean="0"/>
              <a:t> </a:t>
            </a:r>
            <a:r>
              <a:rPr lang="en-US" sz="3200" dirty="0" smtClean="0"/>
              <a:t>Options</a:t>
            </a:r>
            <a:endParaRPr lang="fr-FR" sz="3200" dirty="0"/>
          </a:p>
        </p:txBody>
      </p:sp>
      <p:grpSp>
        <p:nvGrpSpPr>
          <p:cNvPr id="2" name="Groupe 48"/>
          <p:cNvGrpSpPr/>
          <p:nvPr/>
        </p:nvGrpSpPr>
        <p:grpSpPr>
          <a:xfrm>
            <a:off x="1447800" y="764704"/>
            <a:ext cx="6934200" cy="838200"/>
            <a:chOff x="1447800" y="764704"/>
            <a:chExt cx="6934200" cy="838200"/>
          </a:xfrm>
        </p:grpSpPr>
        <p:sp>
          <p:nvSpPr>
            <p:cNvPr id="8204" name="Oval 12"/>
            <p:cNvSpPr>
              <a:spLocks noChangeArrowheads="1"/>
            </p:cNvSpPr>
            <p:nvPr/>
          </p:nvSpPr>
          <p:spPr bwMode="auto">
            <a:xfrm>
              <a:off x="1447800" y="764704"/>
              <a:ext cx="6934200" cy="8382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2089710" y="840904"/>
              <a:ext cx="4769319" cy="708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lang="fr-FR" sz="2000" b="1" dirty="0">
                  <a:solidFill>
                    <a:srgbClr val="7030A0"/>
                  </a:solidFill>
                  <a:latin typeface="Arial" charset="0"/>
                </a:rPr>
                <a:t>CORPORATE STRATEGY</a:t>
              </a:r>
              <a:r>
                <a:rPr lang="fr-FR" sz="2000" dirty="0">
                  <a:solidFill>
                    <a:srgbClr val="7030A0"/>
                  </a:solidFill>
                  <a:latin typeface="Arial" charset="0"/>
                </a:rPr>
                <a:t> : BU </a:t>
              </a:r>
              <a:r>
                <a:rPr lang="fr-FR" sz="2000" dirty="0" err="1">
                  <a:solidFill>
                    <a:srgbClr val="7030A0"/>
                  </a:solidFill>
                  <a:latin typeface="Arial" charset="0"/>
                </a:rPr>
                <a:t>choices</a:t>
              </a:r>
              <a:endParaRPr lang="fr-FR" sz="2000" dirty="0">
                <a:solidFill>
                  <a:srgbClr val="7030A0"/>
                </a:solidFill>
                <a:latin typeface="Arial" charset="0"/>
              </a:endParaRPr>
            </a:p>
            <a:p>
              <a:pPr algn="ctr" eaLnBrk="0" hangingPunct="0"/>
              <a:r>
                <a:rPr lang="fr-FR" sz="2000" dirty="0" smtClean="0">
                  <a:solidFill>
                    <a:srgbClr val="7030A0"/>
                  </a:solidFill>
                  <a:latin typeface="Arial" charset="0"/>
                </a:rPr>
                <a:t>and </a:t>
              </a:r>
              <a:r>
                <a:rPr lang="fr-FR" sz="2000" dirty="0" err="1">
                  <a:solidFill>
                    <a:srgbClr val="7030A0"/>
                  </a:solidFill>
                  <a:latin typeface="Arial" charset="0"/>
                </a:rPr>
                <a:t>resource</a:t>
              </a:r>
              <a:r>
                <a:rPr lang="fr-FR" sz="2000" dirty="0">
                  <a:solidFill>
                    <a:srgbClr val="7030A0"/>
                  </a:solidFill>
                  <a:latin typeface="Arial" charset="0"/>
                </a:rPr>
                <a:t> allocation</a:t>
              </a:r>
            </a:p>
          </p:txBody>
        </p:sp>
      </p:grp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395536" y="1898576"/>
            <a:ext cx="2232248" cy="92397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fr-FR" sz="1800" dirty="0" err="1">
                <a:latin typeface="Arial" charset="0"/>
              </a:rPr>
              <a:t>Sell</a:t>
            </a:r>
            <a:r>
              <a:rPr lang="fr-FR" sz="1800" dirty="0">
                <a:latin typeface="Arial" charset="0"/>
              </a:rPr>
              <a:t> business</a:t>
            </a:r>
          </a:p>
          <a:p>
            <a:pPr algn="ctr" eaLnBrk="0" hangingPunct="0"/>
            <a:r>
              <a:rPr lang="fr-FR" sz="1800" dirty="0">
                <a:latin typeface="Arial" charset="0"/>
              </a:rPr>
              <a:t>unit ?</a:t>
            </a:r>
          </a:p>
          <a:p>
            <a:pPr algn="ctr" eaLnBrk="0" hangingPunct="0"/>
            <a:r>
              <a:rPr lang="fr-FR" sz="1800" dirty="0" smtClean="0">
                <a:latin typeface="Arial" charset="0"/>
              </a:rPr>
              <a:t>RESTRUCTURING</a:t>
            </a:r>
            <a:endParaRPr lang="fr-FR" sz="1800" dirty="0">
              <a:latin typeface="Arial" charset="0"/>
            </a:endParaRPr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6400800" y="1898576"/>
            <a:ext cx="2362200" cy="9159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lang="fr-FR" sz="1800" dirty="0">
                <a:latin typeface="Arial" charset="0"/>
              </a:rPr>
              <a:t>Enter a new business unit ?</a:t>
            </a:r>
          </a:p>
          <a:p>
            <a:pPr algn="ctr" eaLnBrk="0" hangingPunct="0"/>
            <a:r>
              <a:rPr lang="fr-FR" sz="1800" dirty="0">
                <a:latin typeface="Arial" charset="0"/>
              </a:rPr>
              <a:t>DIVERSIFICATION</a:t>
            </a:r>
          </a:p>
        </p:txBody>
      </p: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2843808" y="1754560"/>
            <a:ext cx="1292225" cy="1117600"/>
            <a:chOff x="1056" y="1488"/>
            <a:chExt cx="814" cy="7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42" name="Oval 50"/>
            <p:cNvSpPr>
              <a:spLocks noChangeArrowheads="1"/>
            </p:cNvSpPr>
            <p:nvPr/>
          </p:nvSpPr>
          <p:spPr bwMode="auto">
            <a:xfrm>
              <a:off x="1056" y="1488"/>
              <a:ext cx="800" cy="70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43" name="Rectangle 51"/>
            <p:cNvSpPr>
              <a:spLocks noChangeArrowheads="1"/>
            </p:cNvSpPr>
            <p:nvPr/>
          </p:nvSpPr>
          <p:spPr bwMode="auto">
            <a:xfrm>
              <a:off x="1104" y="1632"/>
              <a:ext cx="76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lang="fr-FR" sz="2000" dirty="0">
                  <a:latin typeface="Arial" charset="0"/>
                </a:rPr>
                <a:t>Business</a:t>
              </a:r>
            </a:p>
            <a:p>
              <a:pPr algn="ctr" eaLnBrk="0" hangingPunct="0"/>
              <a:r>
                <a:rPr lang="fr-FR" sz="2000" dirty="0">
                  <a:latin typeface="Arial" charset="0"/>
                </a:rPr>
                <a:t>Unit</a:t>
              </a:r>
            </a:p>
          </p:txBody>
        </p:sp>
      </p:grp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4644008" y="1789088"/>
            <a:ext cx="1292225" cy="1117600"/>
            <a:chOff x="1056" y="1488"/>
            <a:chExt cx="814" cy="7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45" name="Oval 53"/>
            <p:cNvSpPr>
              <a:spLocks noChangeArrowheads="1"/>
            </p:cNvSpPr>
            <p:nvPr/>
          </p:nvSpPr>
          <p:spPr bwMode="auto">
            <a:xfrm>
              <a:off x="1056" y="1488"/>
              <a:ext cx="800" cy="70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46" name="Rectangle 54"/>
            <p:cNvSpPr>
              <a:spLocks noChangeArrowheads="1"/>
            </p:cNvSpPr>
            <p:nvPr/>
          </p:nvSpPr>
          <p:spPr bwMode="auto">
            <a:xfrm>
              <a:off x="1104" y="1632"/>
              <a:ext cx="766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lang="fr-FR" sz="2000" dirty="0">
                  <a:latin typeface="Arial" charset="0"/>
                </a:rPr>
                <a:t>Business</a:t>
              </a:r>
            </a:p>
            <a:p>
              <a:pPr algn="ctr" eaLnBrk="0" hangingPunct="0"/>
              <a:r>
                <a:rPr lang="fr-FR" sz="2000" dirty="0">
                  <a:latin typeface="Arial" charset="0"/>
                </a:rPr>
                <a:t>Unit</a:t>
              </a:r>
            </a:p>
          </p:txBody>
        </p:sp>
      </p:grpSp>
      <p:sp>
        <p:nvSpPr>
          <p:cNvPr id="8250" name="Text Box 58"/>
          <p:cNvSpPr txBox="1">
            <a:spLocks noChangeArrowheads="1"/>
          </p:cNvSpPr>
          <p:nvPr/>
        </p:nvSpPr>
        <p:spPr bwMode="auto">
          <a:xfrm>
            <a:off x="3474638" y="3933056"/>
            <a:ext cx="4339650" cy="64633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fr-FR" sz="1800" dirty="0" err="1" smtClean="0">
                <a:latin typeface="Arial" charset="0"/>
              </a:rPr>
              <a:t>Competitive</a:t>
            </a:r>
            <a:r>
              <a:rPr lang="fr-FR" sz="1800" dirty="0" smtClean="0">
                <a:latin typeface="Arial" charset="0"/>
              </a:rPr>
              <a:t> </a:t>
            </a:r>
            <a:r>
              <a:rPr lang="fr-FR" sz="1800" dirty="0" err="1" smtClean="0">
                <a:latin typeface="Arial" charset="0"/>
              </a:rPr>
              <a:t>advantage</a:t>
            </a:r>
            <a:r>
              <a:rPr lang="fr-FR" sz="1800" dirty="0" smtClean="0">
                <a:latin typeface="Arial" charset="0"/>
              </a:rPr>
              <a:t> /« Blue </a:t>
            </a:r>
            <a:r>
              <a:rPr lang="fr-FR" sz="1800" dirty="0" err="1" smtClean="0">
                <a:latin typeface="Arial" charset="0"/>
              </a:rPr>
              <a:t>ocean</a:t>
            </a:r>
            <a:r>
              <a:rPr lang="fr-FR" sz="1800" dirty="0" smtClean="0">
                <a:latin typeface="Arial" charset="0"/>
              </a:rPr>
              <a:t> »: </a:t>
            </a:r>
          </a:p>
          <a:p>
            <a:pPr algn="ctr"/>
            <a:r>
              <a:rPr lang="fr-FR" sz="1800" dirty="0" smtClean="0">
                <a:latin typeface="Arial" charset="0"/>
              </a:rPr>
              <a:t>how to </a:t>
            </a:r>
            <a:r>
              <a:rPr lang="fr-FR" dirty="0" err="1" smtClean="0">
                <a:latin typeface="Arial" charset="0"/>
              </a:rPr>
              <a:t>c</a:t>
            </a:r>
            <a:r>
              <a:rPr lang="fr-FR" sz="1800" dirty="0" err="1" smtClean="0">
                <a:latin typeface="Arial" charset="0"/>
              </a:rPr>
              <a:t>reate</a:t>
            </a:r>
            <a:r>
              <a:rPr lang="fr-FR" sz="1800" dirty="0" smtClean="0">
                <a:latin typeface="Arial" charset="0"/>
              </a:rPr>
              <a:t> value</a:t>
            </a:r>
            <a:endParaRPr lang="fr-FR" sz="1800" dirty="0">
              <a:latin typeface="Arial" charset="0"/>
            </a:endParaRPr>
          </a:p>
        </p:txBody>
      </p:sp>
      <p:sp>
        <p:nvSpPr>
          <p:cNvPr id="8251" name="Line 59"/>
          <p:cNvSpPr>
            <a:spLocks noChangeShapeType="1"/>
          </p:cNvSpPr>
          <p:nvPr/>
        </p:nvSpPr>
        <p:spPr bwMode="auto">
          <a:xfrm flipH="1">
            <a:off x="2411760" y="1602904"/>
            <a:ext cx="1245840" cy="2236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52" name="Line 60"/>
          <p:cNvSpPr>
            <a:spLocks noChangeShapeType="1"/>
          </p:cNvSpPr>
          <p:nvPr/>
        </p:nvSpPr>
        <p:spPr bwMode="auto">
          <a:xfrm flipH="1">
            <a:off x="3923928" y="1610544"/>
            <a:ext cx="304800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53" name="Line 61"/>
          <p:cNvSpPr>
            <a:spLocks noChangeShapeType="1"/>
          </p:cNvSpPr>
          <p:nvPr/>
        </p:nvSpPr>
        <p:spPr bwMode="auto">
          <a:xfrm>
            <a:off x="4932040" y="1610544"/>
            <a:ext cx="144016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54" name="Line 62"/>
          <p:cNvSpPr>
            <a:spLocks noChangeShapeType="1"/>
          </p:cNvSpPr>
          <p:nvPr/>
        </p:nvSpPr>
        <p:spPr bwMode="auto">
          <a:xfrm>
            <a:off x="6477000" y="1602904"/>
            <a:ext cx="615280" cy="2236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grpSp>
        <p:nvGrpSpPr>
          <p:cNvPr id="5" name="Groupe 33"/>
          <p:cNvGrpSpPr/>
          <p:nvPr/>
        </p:nvGrpSpPr>
        <p:grpSpPr>
          <a:xfrm>
            <a:off x="1259632" y="3194720"/>
            <a:ext cx="4824536" cy="504056"/>
            <a:chOff x="1403648" y="3717032"/>
            <a:chExt cx="4824536" cy="504056"/>
          </a:xfrm>
        </p:grpSpPr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1403648" y="3717032"/>
              <a:ext cx="4824536" cy="50405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59" name="Rectangle 67"/>
            <p:cNvSpPr>
              <a:spLocks noChangeArrowheads="1"/>
            </p:cNvSpPr>
            <p:nvPr/>
          </p:nvSpPr>
          <p:spPr bwMode="auto">
            <a:xfrm>
              <a:off x="1547664" y="3789040"/>
              <a:ext cx="4464496" cy="36997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 eaLnBrk="0" hangingPunct="0"/>
              <a:r>
                <a:rPr lang="fr-FR" sz="1800" b="1" dirty="0">
                  <a:solidFill>
                    <a:srgbClr val="7030A0"/>
                  </a:solidFill>
                  <a:latin typeface="Arial" charset="0"/>
                </a:rPr>
                <a:t>BUSINESS STRATEGY</a:t>
              </a:r>
              <a:r>
                <a:rPr lang="fr-FR" sz="1800" dirty="0">
                  <a:solidFill>
                    <a:srgbClr val="7030A0"/>
                  </a:solidFill>
                  <a:latin typeface="Arial" charset="0"/>
                </a:rPr>
                <a:t> </a:t>
              </a:r>
              <a:r>
                <a:rPr lang="fr-FR" sz="1800" dirty="0" smtClean="0">
                  <a:solidFill>
                    <a:srgbClr val="7030A0"/>
                  </a:solidFill>
                  <a:latin typeface="Arial" charset="0"/>
                </a:rPr>
                <a:t>: </a:t>
              </a:r>
              <a:r>
                <a:rPr lang="fr-FR" dirty="0" smtClean="0">
                  <a:solidFill>
                    <a:srgbClr val="7030A0"/>
                  </a:solidFill>
                  <a:latin typeface="Arial" charset="0"/>
                </a:rPr>
                <a:t>(f</a:t>
              </a:r>
              <a:r>
                <a:rPr lang="fr-FR" sz="1800" dirty="0" smtClean="0">
                  <a:solidFill>
                    <a:srgbClr val="7030A0"/>
                  </a:solidFill>
                  <a:latin typeface="Arial" charset="0"/>
                </a:rPr>
                <a:t>or </a:t>
              </a:r>
              <a:r>
                <a:rPr lang="fr-FR" sz="1800" dirty="0" err="1">
                  <a:solidFill>
                    <a:srgbClr val="7030A0"/>
                  </a:solidFill>
                  <a:latin typeface="Arial" charset="0"/>
                </a:rPr>
                <a:t>each</a:t>
              </a:r>
              <a:r>
                <a:rPr lang="fr-FR" sz="1800" dirty="0">
                  <a:solidFill>
                    <a:srgbClr val="7030A0"/>
                  </a:solidFill>
                  <a:latin typeface="Arial" charset="0"/>
                </a:rPr>
                <a:t> </a:t>
              </a:r>
              <a:r>
                <a:rPr lang="fr-FR" sz="1800" dirty="0" smtClean="0">
                  <a:solidFill>
                    <a:srgbClr val="7030A0"/>
                  </a:solidFill>
                  <a:latin typeface="Arial" charset="0"/>
                </a:rPr>
                <a:t>BU) </a:t>
              </a:r>
              <a:endParaRPr lang="fr-FR" sz="1800" dirty="0">
                <a:solidFill>
                  <a:srgbClr val="7030A0"/>
                </a:solidFill>
                <a:latin typeface="Arial" charset="0"/>
              </a:endParaRPr>
            </a:p>
          </p:txBody>
        </p:sp>
      </p:grpSp>
      <p:sp>
        <p:nvSpPr>
          <p:cNvPr id="8262" name="Line 70"/>
          <p:cNvSpPr>
            <a:spLocks noChangeShapeType="1"/>
          </p:cNvSpPr>
          <p:nvPr/>
        </p:nvSpPr>
        <p:spPr bwMode="auto">
          <a:xfrm flipH="1">
            <a:off x="4283968" y="4293096"/>
            <a:ext cx="216024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63" name="Line 71"/>
          <p:cNvSpPr>
            <a:spLocks noChangeShapeType="1"/>
          </p:cNvSpPr>
          <p:nvPr/>
        </p:nvSpPr>
        <p:spPr bwMode="auto">
          <a:xfrm>
            <a:off x="6876256" y="4293096"/>
            <a:ext cx="216024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6444208" y="4509120"/>
            <a:ext cx="160396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r-FR" sz="1800" dirty="0" err="1" smtClean="0">
                <a:latin typeface="Arial" charset="0"/>
              </a:rPr>
              <a:t>Differentiation</a:t>
            </a:r>
            <a:endParaRPr lang="fr-FR" sz="1800" dirty="0">
              <a:latin typeface="Arial" charset="0"/>
            </a:endParaRP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932040" y="5013176"/>
            <a:ext cx="1872208" cy="36997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 algn="ctr" eaLnBrk="0" hangingPunct="0"/>
            <a:r>
              <a:rPr lang="fr-FR" sz="1800" dirty="0" smtClean="0">
                <a:latin typeface="Arial" charset="0"/>
              </a:rPr>
              <a:t>Synergies </a:t>
            </a:r>
            <a:r>
              <a:rPr lang="fr-FR" sz="1800" dirty="0" err="1" smtClean="0">
                <a:latin typeface="Arial" charset="0"/>
              </a:rPr>
              <a:t>BUs</a:t>
            </a:r>
            <a:endParaRPr lang="fr-FR" sz="1800" dirty="0">
              <a:latin typeface="Arial" charset="0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3059832" y="4509120"/>
            <a:ext cx="2448272" cy="36933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latin typeface="Arial" pitchFamily="34" charset="0"/>
                <a:cs typeface="Arial" pitchFamily="34" charset="0"/>
              </a:rPr>
              <a:t>Cost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leadership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Line 69"/>
          <p:cNvSpPr>
            <a:spLocks noChangeShapeType="1"/>
          </p:cNvSpPr>
          <p:nvPr/>
        </p:nvSpPr>
        <p:spPr bwMode="auto">
          <a:xfrm>
            <a:off x="3635896" y="3698776"/>
            <a:ext cx="288032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8" name="Line 69"/>
          <p:cNvSpPr>
            <a:spLocks noChangeShapeType="1"/>
          </p:cNvSpPr>
          <p:nvPr/>
        </p:nvSpPr>
        <p:spPr bwMode="auto">
          <a:xfrm flipH="1">
            <a:off x="2411760" y="3698776"/>
            <a:ext cx="360040" cy="2160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9" name="Text Box 58"/>
          <p:cNvSpPr txBox="1">
            <a:spLocks noChangeArrowheads="1"/>
          </p:cNvSpPr>
          <p:nvPr/>
        </p:nvSpPr>
        <p:spPr bwMode="auto">
          <a:xfrm>
            <a:off x="179512" y="3933056"/>
            <a:ext cx="2736304" cy="64633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r-FR" sz="1800" dirty="0" smtClean="0">
                <a:latin typeface="Arial" charset="0"/>
              </a:rPr>
              <a:t>Set goals (</a:t>
            </a:r>
            <a:r>
              <a:rPr lang="fr-FR" sz="1800" dirty="0" err="1" smtClean="0">
                <a:latin typeface="Arial" charset="0"/>
              </a:rPr>
              <a:t>according</a:t>
            </a:r>
            <a:r>
              <a:rPr lang="fr-FR" sz="1800" dirty="0" smtClean="0">
                <a:latin typeface="Arial" charset="0"/>
              </a:rPr>
              <a:t> to  </a:t>
            </a:r>
            <a:r>
              <a:rPr lang="fr-FR" sz="1800" dirty="0" err="1" smtClean="0">
                <a:latin typeface="Arial" charset="0"/>
              </a:rPr>
              <a:t>resource</a:t>
            </a:r>
            <a:r>
              <a:rPr lang="fr-FR" sz="1800" dirty="0" smtClean="0">
                <a:latin typeface="Arial" charset="0"/>
              </a:rPr>
              <a:t> allocation)</a:t>
            </a:r>
            <a:endParaRPr lang="fr-FR" sz="1800" dirty="0">
              <a:latin typeface="Arial" charset="0"/>
            </a:endParaRPr>
          </a:p>
        </p:txBody>
      </p:sp>
      <p:cxnSp>
        <p:nvCxnSpPr>
          <p:cNvPr id="41" name="Connecteur droit avec flèche 40"/>
          <p:cNvCxnSpPr/>
          <p:nvPr/>
        </p:nvCxnSpPr>
        <p:spPr>
          <a:xfrm>
            <a:off x="2987824" y="4149080"/>
            <a:ext cx="576064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e 42"/>
          <p:cNvGrpSpPr/>
          <p:nvPr/>
        </p:nvGrpSpPr>
        <p:grpSpPr>
          <a:xfrm>
            <a:off x="1259632" y="5589240"/>
            <a:ext cx="4248472" cy="504056"/>
            <a:chOff x="1403648" y="3717032"/>
            <a:chExt cx="4824536" cy="504056"/>
          </a:xfrm>
        </p:grpSpPr>
        <p:sp>
          <p:nvSpPr>
            <p:cNvPr id="44" name="Oval 12"/>
            <p:cNvSpPr>
              <a:spLocks noChangeArrowheads="1"/>
            </p:cNvSpPr>
            <p:nvPr/>
          </p:nvSpPr>
          <p:spPr bwMode="auto">
            <a:xfrm>
              <a:off x="1403648" y="3717032"/>
              <a:ext cx="4824536" cy="50405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5" name="Rectangle 67"/>
            <p:cNvSpPr>
              <a:spLocks noChangeArrowheads="1"/>
            </p:cNvSpPr>
            <p:nvPr/>
          </p:nvSpPr>
          <p:spPr bwMode="auto">
            <a:xfrm>
              <a:off x="1547664" y="3789040"/>
              <a:ext cx="4464496" cy="36997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 eaLnBrk="0" hangingPunct="0"/>
              <a:r>
                <a:rPr lang="fr-FR" sz="1800" b="1" dirty="0" smtClean="0">
                  <a:solidFill>
                    <a:srgbClr val="7030A0"/>
                  </a:solidFill>
                  <a:latin typeface="Arial" charset="0"/>
                </a:rPr>
                <a:t>STRATEGY</a:t>
              </a:r>
              <a:r>
                <a:rPr lang="fr-FR" sz="1800" dirty="0" smtClean="0">
                  <a:solidFill>
                    <a:srgbClr val="7030A0"/>
                  </a:solidFill>
                  <a:latin typeface="Arial" charset="0"/>
                </a:rPr>
                <a:t> </a:t>
              </a:r>
              <a:r>
                <a:rPr lang="fr-FR" sz="1800" b="1" dirty="0" smtClean="0">
                  <a:solidFill>
                    <a:srgbClr val="7030A0"/>
                  </a:solidFill>
                  <a:latin typeface="Arial" charset="0"/>
                </a:rPr>
                <a:t>IMPLEMENTATION</a:t>
              </a:r>
              <a:endParaRPr lang="fr-FR" sz="1800" b="1" dirty="0">
                <a:solidFill>
                  <a:srgbClr val="7030A0"/>
                </a:solidFill>
                <a:latin typeface="Arial" charset="0"/>
              </a:endParaRPr>
            </a:p>
          </p:txBody>
        </p:sp>
      </p:grpSp>
      <p:grpSp>
        <p:nvGrpSpPr>
          <p:cNvPr id="7" name="Groupe 45"/>
          <p:cNvGrpSpPr/>
          <p:nvPr/>
        </p:nvGrpSpPr>
        <p:grpSpPr>
          <a:xfrm>
            <a:off x="6516216" y="5589240"/>
            <a:ext cx="2520280" cy="504056"/>
            <a:chOff x="5759624" y="1682552"/>
            <a:chExt cx="4824536" cy="504056"/>
          </a:xfrm>
        </p:grpSpPr>
        <p:sp>
          <p:nvSpPr>
            <p:cNvPr id="47" name="Oval 12"/>
            <p:cNvSpPr>
              <a:spLocks noChangeArrowheads="1"/>
            </p:cNvSpPr>
            <p:nvPr/>
          </p:nvSpPr>
          <p:spPr bwMode="auto">
            <a:xfrm>
              <a:off x="5759624" y="1682552"/>
              <a:ext cx="4824536" cy="50405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48" name="Rectangle 67"/>
            <p:cNvSpPr>
              <a:spLocks noChangeArrowheads="1"/>
            </p:cNvSpPr>
            <p:nvPr/>
          </p:nvSpPr>
          <p:spPr bwMode="auto">
            <a:xfrm>
              <a:off x="6119664" y="1754560"/>
              <a:ext cx="4464496" cy="36997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 eaLnBrk="0" hangingPunct="0"/>
              <a:r>
                <a:rPr lang="fr-FR" sz="1800" b="1" dirty="0" smtClean="0">
                  <a:solidFill>
                    <a:srgbClr val="7030A0"/>
                  </a:solidFill>
                  <a:latin typeface="Arial" charset="0"/>
                </a:rPr>
                <a:t>VALUE CREATION</a:t>
              </a:r>
              <a:endParaRPr lang="fr-FR" sz="1800" dirty="0">
                <a:solidFill>
                  <a:srgbClr val="7030A0"/>
                </a:solidFill>
                <a:latin typeface="Arial" charset="0"/>
              </a:endParaRPr>
            </a:p>
          </p:txBody>
        </p:sp>
      </p:grpSp>
      <p:cxnSp>
        <p:nvCxnSpPr>
          <p:cNvPr id="50" name="Connecteur droit 49"/>
          <p:cNvCxnSpPr/>
          <p:nvPr/>
        </p:nvCxnSpPr>
        <p:spPr>
          <a:xfrm>
            <a:off x="0" y="4725144"/>
            <a:ext cx="1043608" cy="792088"/>
          </a:xfrm>
          <a:prstGeom prst="line">
            <a:avLst/>
          </a:prstGeom>
          <a:ln w="38100">
            <a:solidFill>
              <a:srgbClr val="002A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/>
          <p:cNvCxnSpPr/>
          <p:nvPr/>
        </p:nvCxnSpPr>
        <p:spPr>
          <a:xfrm>
            <a:off x="1043608" y="5517232"/>
            <a:ext cx="7488832" cy="0"/>
          </a:xfrm>
          <a:prstGeom prst="line">
            <a:avLst/>
          </a:prstGeom>
          <a:ln w="38100">
            <a:solidFill>
              <a:srgbClr val="002A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flipH="1">
            <a:off x="8532440" y="4797152"/>
            <a:ext cx="504056" cy="720080"/>
          </a:xfrm>
          <a:prstGeom prst="line">
            <a:avLst/>
          </a:prstGeom>
          <a:ln w="38100">
            <a:solidFill>
              <a:srgbClr val="002A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èche courbée vers la droite 59"/>
          <p:cNvSpPr/>
          <p:nvPr/>
        </p:nvSpPr>
        <p:spPr>
          <a:xfrm>
            <a:off x="179512" y="5373216"/>
            <a:ext cx="432048" cy="57606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61" name="Flèche vers le bas 60"/>
          <p:cNvSpPr/>
          <p:nvPr/>
        </p:nvSpPr>
        <p:spPr>
          <a:xfrm>
            <a:off x="3419872" y="2924944"/>
            <a:ext cx="144016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Flèche droite 61"/>
          <p:cNvSpPr/>
          <p:nvPr/>
        </p:nvSpPr>
        <p:spPr>
          <a:xfrm>
            <a:off x="5652120" y="5733256"/>
            <a:ext cx="72008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avec flèche 52"/>
          <p:cNvCxnSpPr>
            <a:stCxn id="32" idx="2"/>
            <a:endCxn id="8210" idx="1"/>
          </p:cNvCxnSpPr>
          <p:nvPr/>
        </p:nvCxnSpPr>
        <p:spPr>
          <a:xfrm>
            <a:off x="4283968" y="4878452"/>
            <a:ext cx="648072" cy="319711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>
            <a:stCxn id="8210" idx="3"/>
            <a:endCxn id="8265" idx="2"/>
          </p:cNvCxnSpPr>
          <p:nvPr/>
        </p:nvCxnSpPr>
        <p:spPr>
          <a:xfrm flipV="1">
            <a:off x="6804248" y="4878452"/>
            <a:ext cx="441943" cy="319711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1" grpId="0" animBg="1"/>
      <p:bldP spid="8212" grpId="0" animBg="1"/>
      <p:bldP spid="8250" grpId="0" animBg="1"/>
      <p:bldP spid="8251" grpId="0" animBg="1"/>
      <p:bldP spid="8252" grpId="0" animBg="1"/>
      <p:bldP spid="8253" grpId="0" animBg="1"/>
      <p:bldP spid="8254" grpId="0" animBg="1"/>
      <p:bldP spid="8262" grpId="0" animBg="1"/>
      <p:bldP spid="8263" grpId="0" animBg="1"/>
      <p:bldP spid="8265" grpId="0" animBg="1"/>
      <p:bldP spid="8210" grpId="0" animBg="1"/>
      <p:bldP spid="32" grpId="0" animBg="1"/>
      <p:bldP spid="33" grpId="0" animBg="1"/>
      <p:bldP spid="38" grpId="0" animBg="1"/>
      <p:bldP spid="39" grpId="0" animBg="1"/>
      <p:bldP spid="60" grpId="0" animBg="1"/>
      <p:bldP spid="61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 flipV="1">
            <a:off x="1110555" y="2133600"/>
            <a:ext cx="63912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 flipH="1" flipV="1">
            <a:off x="1110555" y="3206750"/>
            <a:ext cx="63912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500955" y="2574925"/>
            <a:ext cx="1447800" cy="6397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fr-FR" sz="1400" b="1" i="1">
                <a:latin typeface="Arial" charset="0"/>
              </a:rPr>
              <a:t>The Company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Today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6244530" y="2133600"/>
            <a:ext cx="2228850" cy="1508125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fr-FR" sz="1400" b="1" i="1">
                <a:latin typeface="Arial" charset="0"/>
              </a:rPr>
              <a:t>Strategic Intent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Or Vision :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The Company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Tomorrow </a:t>
            </a: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989905" y="3790950"/>
            <a:ext cx="708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984430" y="3886200"/>
            <a:ext cx="908050" cy="517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Y+5</a:t>
            </a:r>
          </a:p>
          <a:p>
            <a:pPr defTabSz="762000" eaLnBrk="0" hangingPunct="0"/>
            <a:r>
              <a:rPr lang="fr-FR" sz="1400">
                <a:latin typeface="Book Antiqua" pitchFamily="18" charset="0"/>
              </a:rPr>
              <a:t>Or Y+10</a:t>
            </a: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flipH="1">
            <a:off x="3945830" y="2057400"/>
            <a:ext cx="0" cy="1695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1888430" y="2667000"/>
            <a:ext cx="2025650" cy="419100"/>
          </a:xfrm>
          <a:prstGeom prst="chevron">
            <a:avLst>
              <a:gd name="adj" fmla="val 98613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fr-FR" sz="1400">
                <a:latin typeface="Arial" charset="0"/>
              </a:rPr>
              <a:t>       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974030" y="3886200"/>
            <a:ext cx="7556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 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793430" y="3962400"/>
            <a:ext cx="952500" cy="517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Y+3 </a:t>
            </a:r>
          </a:p>
          <a:p>
            <a:pPr defTabSz="762000" eaLnBrk="0" hangingPunct="0"/>
            <a:r>
              <a:rPr lang="fr-FR" sz="1400">
                <a:latin typeface="Book Antiqua" pitchFamily="18" charset="0"/>
              </a:rPr>
              <a:t>Or Y+5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964630" y="4648200"/>
            <a:ext cx="1833563" cy="742950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/>
            <a:r>
              <a:rPr lang="fr-FR" sz="1400" dirty="0" err="1">
                <a:latin typeface="Arial" charset="0"/>
              </a:rPr>
              <a:t>Corporate</a:t>
            </a:r>
            <a:r>
              <a:rPr lang="fr-FR" sz="1400" dirty="0">
                <a:latin typeface="Arial" charset="0"/>
              </a:rPr>
              <a:t> </a:t>
            </a:r>
            <a:r>
              <a:rPr lang="fr-FR" sz="1400" dirty="0" err="1">
                <a:latin typeface="Arial" charset="0"/>
              </a:rPr>
              <a:t>Strategy</a:t>
            </a:r>
            <a:endParaRPr lang="fr-FR" sz="1400" dirty="0">
              <a:latin typeface="Arial" charset="0"/>
            </a:endParaRPr>
          </a:p>
          <a:p>
            <a:pPr algn="ctr" defTabSz="762000" eaLnBrk="0" hangingPunct="0"/>
            <a:r>
              <a:rPr lang="fr-FR" sz="1400" dirty="0">
                <a:latin typeface="Arial" charset="0"/>
              </a:rPr>
              <a:t>Business </a:t>
            </a:r>
            <a:r>
              <a:rPr lang="fr-FR" sz="1400" dirty="0" err="1">
                <a:latin typeface="Arial" charset="0"/>
              </a:rPr>
              <a:t>Strategy</a:t>
            </a:r>
            <a:endParaRPr lang="fr-FR" sz="1400" dirty="0">
              <a:latin typeface="Arial" charset="0"/>
            </a:endParaRPr>
          </a:p>
          <a:p>
            <a:pPr algn="ctr" defTabSz="762000" eaLnBrk="0" hangingPunct="0"/>
            <a:r>
              <a:rPr lang="fr-FR" sz="1400" dirty="0" err="1">
                <a:latin typeface="Arial" charset="0"/>
              </a:rPr>
              <a:t>Environmental</a:t>
            </a:r>
            <a:r>
              <a:rPr lang="fr-FR" sz="1400" dirty="0">
                <a:latin typeface="Arial" charset="0"/>
              </a:rPr>
              <a:t> </a:t>
            </a:r>
            <a:r>
              <a:rPr lang="fr-FR" sz="1400" dirty="0" smtClean="0">
                <a:latin typeface="Arial" charset="0"/>
              </a:rPr>
              <a:t>Scan</a:t>
            </a:r>
            <a:endParaRPr lang="fr-FR" sz="1400" dirty="0">
              <a:latin typeface="Arial" charset="0"/>
            </a:endParaRP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V="1">
            <a:off x="2726630" y="2971800"/>
            <a:ext cx="0" cy="1676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41324" y="228600"/>
            <a:ext cx="845115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defTabSz="762000" eaLnBrk="0" hangingPunct="0"/>
            <a:r>
              <a:rPr lang="fr-FR" sz="3600" i="1" dirty="0" err="1" smtClean="0">
                <a:solidFill>
                  <a:schemeClr val="tx2"/>
                </a:solidFill>
                <a:latin typeface="Book Antiqua" pitchFamily="18" charset="0"/>
              </a:rPr>
              <a:t>Strategy</a:t>
            </a:r>
            <a:r>
              <a:rPr lang="fr-FR" sz="3600" i="1" dirty="0" smtClean="0">
                <a:solidFill>
                  <a:schemeClr val="tx2"/>
                </a:solidFill>
                <a:latin typeface="Book Antiqua" pitchFamily="18" charset="0"/>
              </a:rPr>
              <a:t> formulation… and the reality</a:t>
            </a:r>
            <a:endParaRPr lang="fr-FR" sz="3600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-386988">
            <a:off x="2648843" y="2492375"/>
            <a:ext cx="1981200" cy="304800"/>
          </a:xfrm>
          <a:prstGeom prst="chevron">
            <a:avLst>
              <a:gd name="adj" fmla="val 162500"/>
            </a:avLst>
          </a:prstGeom>
          <a:solidFill>
            <a:srgbClr val="66FF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2720280" y="1371600"/>
            <a:ext cx="1112838" cy="530225"/>
          </a:xfrm>
          <a:prstGeom prst="rect">
            <a:avLst/>
          </a:prstGeom>
          <a:solidFill>
            <a:srgbClr val="66FF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/>
            <a:r>
              <a:rPr lang="fr-FR" sz="1400">
                <a:latin typeface="Arial" charset="0"/>
              </a:rPr>
              <a:t>Opportunity</a:t>
            </a:r>
          </a:p>
          <a:p>
            <a:pPr algn="ctr" defTabSz="762000" eaLnBrk="0" hangingPunct="0"/>
            <a:r>
              <a:rPr lang="fr-FR" sz="1400">
                <a:latin typeface="Arial" charset="0"/>
              </a:rPr>
              <a:t>Seizing</a:t>
            </a: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3412430" y="19812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Sébastien Bazin, The Accor Group, speaking at the IoD Annual Convention 2014 - YouTube - Google Chrome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3" t="16401" r="51582" b="50000"/>
          <a:stretch/>
        </p:blipFill>
        <p:spPr>
          <a:xfrm>
            <a:off x="1331640" y="1124744"/>
            <a:ext cx="6408712" cy="418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0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Strategy</a:t>
            </a:r>
            <a:r>
              <a:rPr lang="fr-FR" dirty="0" smtClean="0"/>
              <a:t> </a:t>
            </a:r>
            <a:r>
              <a:rPr lang="fr-FR" dirty="0" err="1" smtClean="0"/>
              <a:t>today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2780928"/>
            <a:ext cx="8229600" cy="4077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800" dirty="0" smtClean="0"/>
              <a:t>Do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think</a:t>
            </a:r>
            <a:r>
              <a:rPr lang="fr-FR" sz="2800" dirty="0" smtClean="0"/>
              <a:t> an </a:t>
            </a:r>
            <a:r>
              <a:rPr lang="fr-FR" sz="2800" dirty="0" err="1" smtClean="0"/>
              <a:t>advantage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</a:t>
            </a:r>
            <a:r>
              <a:rPr lang="fr-FR" sz="2800" dirty="0" err="1" smtClean="0"/>
              <a:t>be</a:t>
            </a:r>
            <a:r>
              <a:rPr lang="fr-FR" sz="2800" dirty="0" smtClean="0"/>
              <a:t> </a:t>
            </a:r>
            <a:r>
              <a:rPr lang="fr-FR" sz="2800" dirty="0" err="1" smtClean="0"/>
              <a:t>sustainable</a:t>
            </a:r>
            <a:r>
              <a:rPr lang="fr-FR" sz="2800" dirty="0" smtClean="0"/>
              <a:t>? </a:t>
            </a:r>
          </a:p>
          <a:p>
            <a:endParaRPr lang="fr-FR" sz="2800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Strategy</a:t>
            </a:r>
            <a:r>
              <a:rPr lang="fr-FR" dirty="0" smtClean="0"/>
              <a:t> </a:t>
            </a:r>
            <a:r>
              <a:rPr lang="fr-FR" dirty="0" err="1" smtClean="0"/>
              <a:t>today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Do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think</a:t>
            </a:r>
            <a:r>
              <a:rPr lang="fr-FR" sz="2800" dirty="0" smtClean="0"/>
              <a:t> an </a:t>
            </a:r>
            <a:r>
              <a:rPr lang="fr-FR" sz="2800" dirty="0" err="1" smtClean="0"/>
              <a:t>advantage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</a:t>
            </a:r>
            <a:r>
              <a:rPr lang="fr-FR" sz="2800" dirty="0" err="1" smtClean="0"/>
              <a:t>be</a:t>
            </a:r>
            <a:r>
              <a:rPr lang="fr-FR" sz="2800" dirty="0" smtClean="0"/>
              <a:t> </a:t>
            </a:r>
            <a:r>
              <a:rPr lang="fr-FR" sz="2800" dirty="0" err="1" smtClean="0"/>
              <a:t>sustainable</a:t>
            </a:r>
            <a:r>
              <a:rPr lang="fr-FR" sz="2800" dirty="0" smtClean="0"/>
              <a:t>? </a:t>
            </a:r>
          </a:p>
          <a:p>
            <a:endParaRPr lang="fr-FR" sz="2800" dirty="0" smtClean="0"/>
          </a:p>
          <a:p>
            <a:r>
              <a:rPr lang="fr-FR" sz="2800" dirty="0" smtClean="0"/>
              <a:t>You have to « </a:t>
            </a:r>
            <a:r>
              <a:rPr lang="fr-FR" sz="2800" dirty="0" err="1" smtClean="0"/>
              <a:t>redesign</a:t>
            </a:r>
            <a:r>
              <a:rPr lang="fr-FR" sz="2800" dirty="0" smtClean="0"/>
              <a:t> » </a:t>
            </a:r>
            <a:r>
              <a:rPr lang="fr-FR" sz="2800" dirty="0" err="1" smtClean="0"/>
              <a:t>constantly</a:t>
            </a:r>
            <a:r>
              <a:rPr lang="fr-FR" sz="2800" dirty="0" smtClean="0"/>
              <a:t> </a:t>
            </a:r>
            <a:r>
              <a:rPr lang="fr-FR" sz="2800" dirty="0" err="1" smtClean="0"/>
              <a:t>your</a:t>
            </a:r>
            <a:r>
              <a:rPr lang="fr-FR" sz="2800" dirty="0" smtClean="0"/>
              <a:t> </a:t>
            </a:r>
            <a:r>
              <a:rPr lang="fr-FR" sz="2800" dirty="0" err="1" smtClean="0"/>
              <a:t>advantage</a:t>
            </a:r>
            <a:r>
              <a:rPr lang="fr-FR" sz="2800" dirty="0" smtClean="0"/>
              <a:t>,</a:t>
            </a:r>
          </a:p>
          <a:p>
            <a:endParaRPr lang="fr-FR" sz="2800" dirty="0" smtClean="0"/>
          </a:p>
          <a:p>
            <a:r>
              <a:rPr lang="fr-FR" sz="2800" dirty="0" smtClean="0"/>
              <a:t>Value </a:t>
            </a:r>
            <a:r>
              <a:rPr lang="fr-FR" sz="2800" dirty="0" err="1" smtClean="0"/>
              <a:t>creation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come </a:t>
            </a:r>
            <a:r>
              <a:rPr lang="fr-FR" sz="2800" dirty="0" err="1" smtClean="0"/>
              <a:t>from</a:t>
            </a:r>
            <a:r>
              <a:rPr lang="fr-FR" sz="2800" dirty="0" smtClean="0"/>
              <a:t> « </a:t>
            </a:r>
            <a:r>
              <a:rPr lang="fr-FR" sz="2800" dirty="0" err="1" smtClean="0">
                <a:solidFill>
                  <a:srgbClr val="7030A0"/>
                </a:solidFill>
              </a:rPr>
              <a:t>blue</a:t>
            </a:r>
            <a:r>
              <a:rPr lang="fr-FR" sz="2800" dirty="0" smtClean="0">
                <a:solidFill>
                  <a:srgbClr val="7030A0"/>
                </a:solidFill>
              </a:rPr>
              <a:t> </a:t>
            </a:r>
            <a:r>
              <a:rPr lang="fr-FR" sz="2800" dirty="0" err="1" smtClean="0">
                <a:solidFill>
                  <a:srgbClr val="7030A0"/>
                </a:solidFill>
              </a:rPr>
              <a:t>oceans</a:t>
            </a:r>
            <a:r>
              <a:rPr lang="fr-FR" sz="2800" dirty="0" smtClean="0"/>
              <a:t> », not </a:t>
            </a:r>
            <a:r>
              <a:rPr lang="fr-FR" sz="2800" dirty="0" err="1" smtClean="0"/>
              <a:t>only</a:t>
            </a:r>
            <a:r>
              <a:rPr lang="fr-FR" sz="2800" dirty="0" smtClean="0"/>
              <a:t> </a:t>
            </a:r>
            <a:r>
              <a:rPr lang="fr-FR" sz="2800" dirty="0" err="1" smtClean="0"/>
              <a:t>from</a:t>
            </a:r>
            <a:r>
              <a:rPr lang="fr-FR" sz="2800" dirty="0" smtClean="0"/>
              <a:t> </a:t>
            </a:r>
            <a:r>
              <a:rPr lang="fr-FR" sz="2800" dirty="0" err="1" smtClean="0"/>
              <a:t>comparison</a:t>
            </a:r>
            <a:r>
              <a:rPr lang="fr-FR" sz="2800" dirty="0" smtClean="0"/>
              <a:t> </a:t>
            </a:r>
            <a:r>
              <a:rPr lang="fr-FR" sz="2800" dirty="0" err="1" smtClean="0"/>
              <a:t>with</a:t>
            </a:r>
            <a:r>
              <a:rPr lang="fr-FR" sz="2800" dirty="0" smtClean="0"/>
              <a:t> </a:t>
            </a:r>
            <a:r>
              <a:rPr lang="fr-FR" sz="2800" dirty="0" err="1" smtClean="0"/>
              <a:t>competitors</a:t>
            </a:r>
            <a:r>
              <a:rPr lang="fr-FR" sz="2800" dirty="0" smtClean="0"/>
              <a:t>,</a:t>
            </a:r>
          </a:p>
          <a:p>
            <a:endParaRPr lang="fr-FR" sz="2800" dirty="0" smtClean="0"/>
          </a:p>
          <a:p>
            <a:r>
              <a:rPr lang="fr-FR" sz="2800" dirty="0" err="1" smtClean="0"/>
              <a:t>Competition</a:t>
            </a:r>
            <a:r>
              <a:rPr lang="fr-FR" sz="2800" dirty="0"/>
              <a:t> </a:t>
            </a:r>
            <a:r>
              <a:rPr lang="fr-FR" sz="2800" dirty="0" smtClean="0"/>
              <a:t>and </a:t>
            </a:r>
            <a:r>
              <a:rPr lang="fr-FR" sz="2800" dirty="0" err="1" smtClean="0"/>
              <a:t>industry</a:t>
            </a:r>
            <a:r>
              <a:rPr lang="fr-FR" sz="2800" dirty="0" smtClean="0"/>
              <a:t> </a:t>
            </a:r>
            <a:r>
              <a:rPr lang="fr-FR" sz="2800" dirty="0" err="1" smtClean="0"/>
              <a:t>evolutions</a:t>
            </a:r>
            <a:r>
              <a:rPr lang="fr-FR" sz="2800" dirty="0" smtClean="0"/>
              <a:t> /changes: </a:t>
            </a:r>
            <a:r>
              <a:rPr lang="fr-FR" sz="2800" dirty="0" err="1" smtClean="0"/>
              <a:t>require</a:t>
            </a:r>
            <a:r>
              <a:rPr lang="fr-FR" sz="2800" dirty="0" smtClean="0"/>
              <a:t> </a:t>
            </a:r>
            <a:r>
              <a:rPr lang="fr-FR" sz="2800" dirty="0" err="1" smtClean="0">
                <a:solidFill>
                  <a:srgbClr val="7030A0"/>
                </a:solidFill>
              </a:rPr>
              <a:t>strategic</a:t>
            </a:r>
            <a:r>
              <a:rPr lang="fr-FR" sz="2800" dirty="0" smtClean="0">
                <a:solidFill>
                  <a:srgbClr val="7030A0"/>
                </a:solidFill>
              </a:rPr>
              <a:t> </a:t>
            </a:r>
            <a:r>
              <a:rPr lang="fr-FR" sz="2800" dirty="0" err="1" smtClean="0">
                <a:solidFill>
                  <a:srgbClr val="7030A0"/>
                </a:solidFill>
              </a:rPr>
              <a:t>agility</a:t>
            </a:r>
            <a:endParaRPr lang="fr-FR" sz="2800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36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Current</a:t>
            </a:r>
            <a:r>
              <a:rPr lang="fr-FR" dirty="0" smtClean="0"/>
              <a:t> </a:t>
            </a:r>
            <a:r>
              <a:rPr lang="fr-FR" dirty="0" err="1" smtClean="0"/>
              <a:t>industry</a:t>
            </a:r>
            <a:r>
              <a:rPr lang="fr-FR" dirty="0" smtClean="0"/>
              <a:t> </a:t>
            </a:r>
            <a:r>
              <a:rPr lang="fr-FR" dirty="0" err="1" smtClean="0"/>
              <a:t>evolutions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i="1" dirty="0" smtClean="0"/>
              <a:t>As </a:t>
            </a:r>
            <a:r>
              <a:rPr lang="fr-FR" i="1" dirty="0" err="1" smtClean="0"/>
              <a:t>seen</a:t>
            </a:r>
            <a:r>
              <a:rPr lang="fr-FR" i="1" dirty="0" smtClean="0"/>
              <a:t> </a:t>
            </a:r>
            <a:r>
              <a:rPr lang="fr-FR" i="1" dirty="0" err="1" smtClean="0"/>
              <a:t>from</a:t>
            </a:r>
            <a:r>
              <a:rPr lang="fr-FR" i="1" dirty="0" smtClean="0"/>
              <a:t> </a:t>
            </a:r>
            <a:r>
              <a:rPr lang="fr-FR" i="1" dirty="0" err="1" smtClean="0"/>
              <a:t>developed</a:t>
            </a:r>
            <a:r>
              <a:rPr lang="fr-FR" i="1" dirty="0" smtClean="0"/>
              <a:t> countries</a:t>
            </a:r>
          </a:p>
          <a:p>
            <a:endParaRPr lang="fr-FR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Champions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emerging</a:t>
            </a:r>
            <a:r>
              <a:rPr lang="fr-FR" dirty="0" smtClean="0"/>
              <a:t> </a:t>
            </a:r>
            <a:r>
              <a:rPr lang="fr-FR" dirty="0" err="1" smtClean="0"/>
              <a:t>economies</a:t>
            </a:r>
            <a:endParaRPr lang="fr-FR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fr-FR" dirty="0" smtClean="0"/>
              <a:t>Financial </a:t>
            </a:r>
            <a:r>
              <a:rPr lang="fr-FR" dirty="0" err="1" smtClean="0"/>
              <a:t>actors</a:t>
            </a:r>
            <a:r>
              <a:rPr lang="fr-FR" dirty="0" smtClean="0"/>
              <a:t> </a:t>
            </a:r>
            <a:r>
              <a:rPr lang="fr-FR" dirty="0" err="1" smtClean="0"/>
              <a:t>involved</a:t>
            </a:r>
            <a:r>
              <a:rPr lang="fr-FR" dirty="0" smtClean="0"/>
              <a:t> in the </a:t>
            </a:r>
            <a:r>
              <a:rPr lang="fr-FR" dirty="0" err="1" smtClean="0"/>
              <a:t>governance</a:t>
            </a:r>
            <a:r>
              <a:rPr lang="fr-FR" dirty="0" smtClean="0"/>
              <a:t> of </a:t>
            </a:r>
            <a:r>
              <a:rPr lang="fr-FR" dirty="0" err="1" smtClean="0"/>
              <a:t>companies</a:t>
            </a:r>
            <a:endParaRPr lang="fr-FR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fr-FR" i="1" dirty="0" smtClean="0">
                <a:solidFill>
                  <a:srgbClr val="7030A0"/>
                </a:solidFill>
              </a:rPr>
              <a:t>Information and communication technologies: </a:t>
            </a:r>
            <a:r>
              <a:rPr lang="fr-FR" i="1" dirty="0" err="1" smtClean="0">
                <a:solidFill>
                  <a:srgbClr val="7030A0"/>
                </a:solidFill>
              </a:rPr>
              <a:t>digitization</a:t>
            </a:r>
            <a:r>
              <a:rPr lang="fr-FR" i="1" dirty="0" smtClean="0">
                <a:solidFill>
                  <a:srgbClr val="7030A0"/>
                </a:solidFill>
              </a:rPr>
              <a:t>, </a:t>
            </a:r>
            <a:r>
              <a:rPr lang="fr-FR" i="1" dirty="0" err="1" smtClean="0">
                <a:solidFill>
                  <a:srgbClr val="7030A0"/>
                </a:solidFill>
              </a:rPr>
              <a:t>connectivity</a:t>
            </a:r>
            <a:r>
              <a:rPr lang="fr-FR" i="1" dirty="0" smtClean="0">
                <a:solidFill>
                  <a:srgbClr val="7030A0"/>
                </a:solidFill>
              </a:rPr>
              <a:t>, </a:t>
            </a:r>
            <a:r>
              <a:rPr lang="fr-FR" i="1" dirty="0" err="1" smtClean="0">
                <a:solidFill>
                  <a:srgbClr val="7030A0"/>
                </a:solidFill>
              </a:rPr>
              <a:t>mobility</a:t>
            </a:r>
            <a:endParaRPr lang="fr-FR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 and innovation are disrupting the value chain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6113716" cy="5007098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fr-FR" sz="1300" dirty="0" smtClean="0"/>
          </a:p>
          <a:p>
            <a:r>
              <a:rPr lang="fr-FR" sz="2400" dirty="0" smtClean="0"/>
              <a:t>Jeremy </a:t>
            </a:r>
            <a:r>
              <a:rPr lang="fr-FR" sz="2400" dirty="0" err="1" smtClean="0"/>
              <a:t>Rifkin</a:t>
            </a:r>
            <a:r>
              <a:rPr lang="fr-FR" sz="2400" dirty="0" smtClean="0"/>
              <a:t>, </a:t>
            </a:r>
            <a:r>
              <a:rPr lang="fr-FR" sz="2400" i="1" dirty="0" smtClean="0">
                <a:solidFill>
                  <a:srgbClr val="7030A0"/>
                </a:solidFill>
              </a:rPr>
              <a:t>« l’âge de l’accès », 2000</a:t>
            </a:r>
            <a:r>
              <a:rPr lang="fr-FR" sz="2400" dirty="0" smtClean="0"/>
              <a:t>: </a:t>
            </a:r>
            <a:r>
              <a:rPr lang="fr-FR" sz="2400" dirty="0" err="1" smtClean="0"/>
              <a:t>behaviours</a:t>
            </a:r>
            <a:r>
              <a:rPr lang="fr-FR" sz="2400" dirty="0" smtClean="0"/>
              <a:t> are </a:t>
            </a:r>
            <a:r>
              <a:rPr lang="fr-FR" sz="2400" dirty="0" err="1" smtClean="0"/>
              <a:t>changing</a:t>
            </a:r>
            <a:r>
              <a:rPr lang="fr-FR" sz="2400" dirty="0" smtClean="0"/>
              <a:t>. People no longer </a:t>
            </a:r>
            <a:r>
              <a:rPr lang="fr-FR" sz="2400" dirty="0" err="1" smtClean="0"/>
              <a:t>want</a:t>
            </a:r>
            <a:r>
              <a:rPr lang="fr-FR" sz="2400" dirty="0" smtClean="0"/>
              <a:t> to </a:t>
            </a:r>
            <a:r>
              <a:rPr lang="fr-FR" sz="2400" dirty="0" err="1" smtClean="0"/>
              <a:t>own</a:t>
            </a:r>
            <a:r>
              <a:rPr lang="fr-FR" sz="2400" dirty="0" smtClean="0"/>
              <a:t> cars </a:t>
            </a:r>
            <a:r>
              <a:rPr lang="fr-FR" sz="2400" dirty="0" err="1" smtClean="0"/>
              <a:t>when</a:t>
            </a:r>
            <a:r>
              <a:rPr lang="fr-FR" sz="2400" dirty="0" smtClean="0"/>
              <a:t> </a:t>
            </a:r>
            <a:r>
              <a:rPr lang="fr-FR" sz="2400" dirty="0" err="1" smtClean="0"/>
              <a:t>they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rent</a:t>
            </a:r>
            <a:r>
              <a:rPr lang="fr-FR" sz="2400" dirty="0" smtClean="0"/>
              <a:t> or </a:t>
            </a:r>
            <a:r>
              <a:rPr lang="fr-FR" sz="2400" dirty="0" err="1" smtClean="0"/>
              <a:t>share</a:t>
            </a:r>
            <a:r>
              <a:rPr lang="fr-FR" sz="2400" dirty="0" smtClean="0"/>
              <a:t> one </a:t>
            </a:r>
            <a:r>
              <a:rPr lang="fr-FR" sz="2400" dirty="0" err="1" smtClean="0"/>
              <a:t>when</a:t>
            </a:r>
            <a:r>
              <a:rPr lang="fr-FR" sz="2400" dirty="0" smtClean="0"/>
              <a:t> </a:t>
            </a:r>
            <a:r>
              <a:rPr lang="fr-FR" sz="2400" dirty="0" err="1" smtClean="0"/>
              <a:t>they</a:t>
            </a:r>
            <a:r>
              <a:rPr lang="fr-FR" sz="2400" dirty="0" smtClean="0"/>
              <a:t> </a:t>
            </a:r>
            <a:r>
              <a:rPr lang="fr-FR" sz="2400" dirty="0" err="1" smtClean="0"/>
              <a:t>need</a:t>
            </a:r>
            <a:r>
              <a:rPr lang="fr-FR" sz="2400" dirty="0" smtClean="0"/>
              <a:t> </a:t>
            </a:r>
            <a:r>
              <a:rPr lang="fr-FR" sz="2400" dirty="0" err="1" smtClean="0"/>
              <a:t>it</a:t>
            </a:r>
            <a:r>
              <a:rPr lang="fr-FR" sz="2400" dirty="0" smtClean="0"/>
              <a:t>. </a:t>
            </a:r>
            <a:r>
              <a:rPr lang="fr-FR" sz="2400" dirty="0" err="1" smtClean="0"/>
              <a:t>We</a:t>
            </a:r>
            <a:r>
              <a:rPr lang="fr-FR" sz="2400" dirty="0" smtClean="0"/>
              <a:t> are </a:t>
            </a:r>
            <a:r>
              <a:rPr lang="fr-FR" sz="2400" dirty="0" err="1" smtClean="0"/>
              <a:t>moving</a:t>
            </a:r>
            <a:r>
              <a:rPr lang="fr-FR" sz="2400" dirty="0" smtClean="0"/>
              <a:t> </a:t>
            </a:r>
            <a:r>
              <a:rPr lang="fr-FR" sz="2400" dirty="0" err="1" smtClean="0"/>
              <a:t>towards</a:t>
            </a:r>
            <a:r>
              <a:rPr lang="fr-FR" sz="2400" dirty="0" smtClean="0"/>
              <a:t> a sharing and collaborative </a:t>
            </a:r>
            <a:r>
              <a:rPr lang="fr-FR" sz="2400" dirty="0" err="1" smtClean="0"/>
              <a:t>economy</a:t>
            </a:r>
            <a:r>
              <a:rPr lang="fr-FR" sz="2400" dirty="0" smtClean="0"/>
              <a:t>. </a:t>
            </a:r>
          </a:p>
          <a:p>
            <a:endParaRPr lang="fr-FR" sz="2400" dirty="0" smtClean="0"/>
          </a:p>
          <a:p>
            <a:r>
              <a:rPr lang="fr-FR" sz="2400" dirty="0" smtClean="0"/>
              <a:t>W. Brian Arthur, </a:t>
            </a:r>
            <a:r>
              <a:rPr lang="fr-FR" sz="2400" i="1" dirty="0" smtClean="0">
                <a:solidFill>
                  <a:srgbClr val="7030A0"/>
                </a:solidFill>
              </a:rPr>
              <a:t>« the second </a:t>
            </a:r>
            <a:r>
              <a:rPr lang="fr-FR" sz="2400" i="1" dirty="0" err="1" smtClean="0">
                <a:solidFill>
                  <a:srgbClr val="7030A0"/>
                </a:solidFill>
              </a:rPr>
              <a:t>economy</a:t>
            </a:r>
            <a:r>
              <a:rPr lang="fr-FR" sz="2400" i="1" dirty="0" smtClean="0">
                <a:solidFill>
                  <a:srgbClr val="7030A0"/>
                </a:solidFill>
              </a:rPr>
              <a:t> », 2011</a:t>
            </a:r>
            <a:r>
              <a:rPr lang="fr-FR" sz="2400" dirty="0" smtClean="0"/>
              <a:t>:  IT </a:t>
            </a:r>
            <a:r>
              <a:rPr lang="fr-FR" sz="2400" dirty="0" err="1" smtClean="0"/>
              <a:t>is</a:t>
            </a:r>
            <a:r>
              <a:rPr lang="fr-FR" sz="2400" dirty="0" smtClean="0"/>
              <a:t> more and more important, and </a:t>
            </a:r>
            <a:r>
              <a:rPr lang="fr-FR" sz="2400" dirty="0" err="1" smtClean="0"/>
              <a:t>interoperability</a:t>
            </a:r>
            <a:r>
              <a:rPr lang="fr-FR" sz="2400" dirty="0" smtClean="0"/>
              <a:t> and </a:t>
            </a:r>
            <a:r>
              <a:rPr lang="fr-FR" sz="2400" dirty="0" err="1" smtClean="0"/>
              <a:t>shared</a:t>
            </a:r>
            <a:r>
              <a:rPr lang="fr-FR" sz="2400" dirty="0" smtClean="0"/>
              <a:t> information </a:t>
            </a:r>
            <a:r>
              <a:rPr lang="fr-FR" sz="2400" dirty="0" err="1" smtClean="0"/>
              <a:t>is</a:t>
            </a:r>
            <a:r>
              <a:rPr lang="fr-FR" sz="2400" dirty="0" smtClean="0"/>
              <a:t> the </a:t>
            </a:r>
            <a:r>
              <a:rPr lang="fr-FR" sz="2400" dirty="0" err="1" smtClean="0"/>
              <a:t>way</a:t>
            </a:r>
            <a:r>
              <a:rPr lang="fr-FR" sz="2400" dirty="0" smtClean="0"/>
              <a:t> for a more efficient </a:t>
            </a:r>
            <a:r>
              <a:rPr lang="fr-FR" sz="2400" dirty="0" err="1" smtClean="0"/>
              <a:t>company</a:t>
            </a:r>
            <a:r>
              <a:rPr lang="fr-FR" sz="2400" dirty="0" smtClean="0"/>
              <a:t>. </a:t>
            </a:r>
          </a:p>
          <a:p>
            <a:endParaRPr lang="fr-FR" sz="2400" dirty="0" smtClean="0"/>
          </a:p>
          <a:p>
            <a:r>
              <a:rPr lang="en-US" sz="2400" dirty="0"/>
              <a:t>Stefan Gross-</a:t>
            </a:r>
            <a:r>
              <a:rPr lang="en-US" sz="2400" dirty="0" err="1"/>
              <a:t>Selbeck</a:t>
            </a:r>
            <a:r>
              <a:rPr lang="en-US" sz="2400" dirty="0"/>
              <a:t>: Business model innovation — beating yourself at your own game</a:t>
            </a:r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 smtClean="0"/>
          </a:p>
          <a:p>
            <a:endParaRPr lang="fr-FR" sz="2400" dirty="0"/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4" t="35218" r="40739" b="15440"/>
          <a:stretch/>
        </p:blipFill>
        <p:spPr bwMode="auto">
          <a:xfrm>
            <a:off x="6535420" y="5010047"/>
            <a:ext cx="2213044" cy="144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Impact and influence of IT</a:t>
            </a:r>
            <a:endParaRPr 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077339"/>
              </p:ext>
            </p:extLst>
          </p:nvPr>
        </p:nvGraphicFramePr>
        <p:xfrm>
          <a:off x="971600" y="1772816"/>
          <a:ext cx="6840759" cy="341308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181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1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2376">
                <a:tc gridSpan="2">
                  <a:txBody>
                    <a:bodyPr/>
                    <a:lstStyle/>
                    <a:p>
                      <a:r>
                        <a:rPr lang="fr-FR" sz="2400" dirty="0" smtClean="0"/>
                        <a:t>Influence</a:t>
                      </a:r>
                      <a:r>
                        <a:rPr lang="fr-FR" sz="2400" baseline="0" dirty="0" smtClean="0"/>
                        <a:t> on</a:t>
                      </a:r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In </a:t>
                      </a:r>
                      <a:r>
                        <a:rPr lang="fr-FR" sz="2400" dirty="0" err="1" smtClean="0"/>
                        <a:t>this</a:t>
                      </a:r>
                      <a:r>
                        <a:rPr lang="fr-FR" sz="2400" dirty="0" smtClean="0"/>
                        <a:t> course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66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 err="1" smtClean="0"/>
                        <a:t>individuals</a:t>
                      </a:r>
                      <a:endParaRPr lang="fr-FR" sz="24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662">
                <a:tc gridSpan="2">
                  <a:txBody>
                    <a:bodyPr/>
                    <a:lstStyle/>
                    <a:p>
                      <a:r>
                        <a:rPr lang="fr-FR" sz="2400" dirty="0" err="1" smtClean="0"/>
                        <a:t>governments</a:t>
                      </a:r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0813">
                <a:tc>
                  <a:txBody>
                    <a:bodyPr/>
                    <a:lstStyle/>
                    <a:p>
                      <a:r>
                        <a:rPr lang="fr-FR" sz="2400" dirty="0" err="1" smtClean="0"/>
                        <a:t>economy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fr-FR" sz="2400" dirty="0" smtClean="0"/>
                        <a:t>industries</a:t>
                      </a:r>
                      <a:endParaRPr lang="fr-FR" sz="2400" dirty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fr-FR" sz="2400" dirty="0" err="1" smtClean="0"/>
                        <a:t>companies</a:t>
                      </a:r>
                      <a:endParaRPr lang="fr-FR" sz="2400" dirty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fr-FR" sz="2400" dirty="0" err="1" smtClean="0"/>
                        <a:t>regulators</a:t>
                      </a:r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X</a:t>
                      </a:r>
                    </a:p>
                    <a:p>
                      <a:pPr algn="ctr"/>
                      <a:r>
                        <a:rPr lang="fr-FR" sz="2400" dirty="0" smtClean="0"/>
                        <a:t>X</a:t>
                      </a:r>
                    </a:p>
                    <a:p>
                      <a:pPr algn="ctr"/>
                      <a:endParaRPr lang="fr-FR" sz="2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662">
                <a:tc gridSpan="2">
                  <a:txBody>
                    <a:bodyPr/>
                    <a:lstStyle/>
                    <a:p>
                      <a:r>
                        <a:rPr lang="fr-FR" sz="2400" dirty="0" err="1" smtClean="0"/>
                        <a:t>Organized</a:t>
                      </a:r>
                      <a:r>
                        <a:rPr lang="fr-FR" sz="2400" baseline="0" dirty="0" smtClean="0"/>
                        <a:t> Crime</a:t>
                      </a:r>
                      <a:endParaRPr lang="fr-FR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X</a:t>
                      </a:r>
                      <a:endParaRPr lang="fr-F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Team </a:t>
            </a:r>
            <a:r>
              <a:rPr lang="fr-FR" dirty="0" err="1" smtClean="0"/>
              <a:t>work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29208" y="1124744"/>
            <a:ext cx="8229600" cy="1540768"/>
          </a:xfrm>
        </p:spPr>
        <p:txBody>
          <a:bodyPr>
            <a:normAutofit fontScale="70000" lnSpcReduction="20000"/>
          </a:bodyPr>
          <a:lstStyle/>
          <a:p>
            <a:r>
              <a:rPr lang="fr-FR" sz="2400" dirty="0" smtClean="0"/>
              <a:t>Read </a:t>
            </a:r>
            <a:r>
              <a:rPr lang="fr-FR" sz="2400" dirty="0"/>
              <a:t>the article </a:t>
            </a:r>
            <a:r>
              <a:rPr lang="fr-FR" sz="2400" dirty="0">
                <a:hlinkClick r:id="rId2"/>
              </a:rPr>
              <a:t>https://</a:t>
            </a:r>
            <a:r>
              <a:rPr lang="fr-FR" sz="2400" dirty="0" smtClean="0">
                <a:hlinkClick r:id="rId2"/>
              </a:rPr>
              <a:t>hbr.org/2016/03/the-industries-that-are-being-disrupted-the-most-by-digital</a:t>
            </a:r>
            <a:endParaRPr lang="fr-FR" sz="2400" dirty="0" smtClean="0"/>
          </a:p>
          <a:p>
            <a:endParaRPr lang="fr-FR" sz="2400" dirty="0"/>
          </a:p>
          <a:p>
            <a:r>
              <a:rPr lang="fr-FR" sz="2400" dirty="0" smtClean="0"/>
              <a:t>In the </a:t>
            </a:r>
            <a:r>
              <a:rPr lang="fr-FR" sz="2400" dirty="0" err="1" smtClean="0"/>
              <a:t>chosen</a:t>
            </a:r>
            <a:r>
              <a:rPr lang="fr-FR" sz="2400" dirty="0" smtClean="0"/>
              <a:t> </a:t>
            </a:r>
            <a:r>
              <a:rPr lang="fr-FR" sz="2400" dirty="0" err="1" smtClean="0"/>
              <a:t>category</a:t>
            </a:r>
            <a:r>
              <a:rPr lang="fr-FR" sz="2400" dirty="0" smtClean="0"/>
              <a:t>, </a:t>
            </a:r>
            <a:r>
              <a:rPr lang="fr-FR" sz="2400" dirty="0" err="1" smtClean="0"/>
              <a:t>analyze</a:t>
            </a:r>
            <a:r>
              <a:rPr lang="fr-FR" sz="2400" dirty="0" smtClean="0"/>
              <a:t> the digital transformation, </a:t>
            </a:r>
            <a:r>
              <a:rPr lang="fr-FR" sz="2400" dirty="0" err="1" smtClean="0"/>
              <a:t>their</a:t>
            </a:r>
            <a:r>
              <a:rPr lang="fr-FR" sz="2400" dirty="0" smtClean="0"/>
              <a:t> </a:t>
            </a:r>
            <a:r>
              <a:rPr lang="fr-FR" sz="2400" dirty="0" err="1" smtClean="0"/>
              <a:t>effects</a:t>
            </a:r>
            <a:r>
              <a:rPr lang="fr-FR" sz="2400" dirty="0" smtClean="0"/>
              <a:t> and </a:t>
            </a:r>
            <a:r>
              <a:rPr lang="fr-FR" sz="2400" dirty="0" err="1" smtClean="0"/>
              <a:t>consequences</a:t>
            </a:r>
            <a:r>
              <a:rPr lang="fr-FR" sz="2400" dirty="0" smtClean="0"/>
              <a:t> on « brick and </a:t>
            </a:r>
            <a:r>
              <a:rPr lang="fr-FR" sz="2400" dirty="0" err="1" smtClean="0"/>
              <a:t>mortar</a:t>
            </a:r>
            <a:r>
              <a:rPr lang="fr-FR" sz="2400" dirty="0" smtClean="0"/>
              <a:t> » </a:t>
            </a:r>
            <a:r>
              <a:rPr lang="fr-FR" sz="2400" dirty="0" err="1" smtClean="0"/>
              <a:t>companies</a:t>
            </a:r>
            <a:r>
              <a:rPr lang="fr-FR" sz="2400" dirty="0" smtClean="0"/>
              <a:t> and « pure </a:t>
            </a:r>
            <a:r>
              <a:rPr lang="fr-FR" sz="2400" dirty="0" err="1" smtClean="0"/>
              <a:t>players</a:t>
            </a:r>
            <a:r>
              <a:rPr lang="fr-FR" sz="2400" dirty="0" smtClean="0"/>
              <a:t> ». </a:t>
            </a:r>
            <a:r>
              <a:rPr lang="fr-FR" sz="2400" dirty="0" err="1" smtClean="0"/>
              <a:t>Take</a:t>
            </a:r>
            <a:r>
              <a:rPr lang="fr-FR" sz="2400" dirty="0" smtClean="0"/>
              <a:t> 2 </a:t>
            </a:r>
            <a:r>
              <a:rPr lang="fr-FR" sz="2400" dirty="0" err="1" smtClean="0"/>
              <a:t>significant</a:t>
            </a:r>
            <a:r>
              <a:rPr lang="fr-FR" sz="2400" dirty="0" smtClean="0"/>
              <a:t> </a:t>
            </a:r>
            <a:r>
              <a:rPr lang="fr-FR" sz="2400" dirty="0" err="1" smtClean="0"/>
              <a:t>examples</a:t>
            </a:r>
            <a:r>
              <a:rPr lang="fr-FR" sz="2400" dirty="0" smtClean="0"/>
              <a:t> in </a:t>
            </a:r>
            <a:r>
              <a:rPr lang="fr-FR" sz="2400" dirty="0" err="1" smtClean="0"/>
              <a:t>order</a:t>
            </a:r>
            <a:r>
              <a:rPr lang="fr-FR" sz="2400" dirty="0" smtClean="0"/>
              <a:t> to </a:t>
            </a:r>
            <a:r>
              <a:rPr lang="fr-FR" sz="2400" dirty="0" err="1" smtClean="0"/>
              <a:t>illustrate</a:t>
            </a:r>
            <a:r>
              <a:rPr lang="fr-FR" sz="2400" dirty="0" smtClean="0"/>
              <a:t> </a:t>
            </a:r>
            <a:r>
              <a:rPr lang="fr-FR" sz="2400" dirty="0" err="1" smtClean="0"/>
              <a:t>your</a:t>
            </a:r>
            <a:r>
              <a:rPr lang="fr-FR" sz="2400" dirty="0" smtClean="0"/>
              <a:t> argumentation</a:t>
            </a:r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098" name="Picture 2" descr="W160311_GROSSMAN_EXECUTIVESWH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80583"/>
            <a:ext cx="5184576" cy="307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8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err="1" smtClean="0"/>
              <a:t>Strategies</a:t>
            </a:r>
            <a:r>
              <a:rPr lang="fr-FR" dirty="0" smtClean="0"/>
              <a:t> in 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E- and </a:t>
            </a:r>
            <a:r>
              <a:rPr lang="fr-FR" dirty="0" err="1" smtClean="0"/>
              <a:t>M-business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algn="ctr"/>
            <a:r>
              <a:rPr lang="fr-FR" dirty="0" err="1" smtClean="0">
                <a:solidFill>
                  <a:srgbClr val="7030A0"/>
                </a:solidFill>
              </a:rPr>
              <a:t>What</a:t>
            </a:r>
            <a:r>
              <a:rPr lang="fr-FR" dirty="0" smtClean="0">
                <a:solidFill>
                  <a:srgbClr val="7030A0"/>
                </a:solidFill>
              </a:rPr>
              <a:t> </a:t>
            </a:r>
            <a:r>
              <a:rPr lang="fr-FR" dirty="0" err="1" smtClean="0">
                <a:solidFill>
                  <a:srgbClr val="7030A0"/>
                </a:solidFill>
              </a:rPr>
              <a:t>is</a:t>
            </a:r>
            <a:r>
              <a:rPr lang="fr-FR" dirty="0" smtClean="0">
                <a:solidFill>
                  <a:srgbClr val="7030A0"/>
                </a:solidFill>
              </a:rPr>
              <a:t> </a:t>
            </a:r>
            <a:r>
              <a:rPr lang="fr-FR" dirty="0" err="1" smtClean="0">
                <a:solidFill>
                  <a:srgbClr val="7030A0"/>
                </a:solidFill>
              </a:rPr>
              <a:t>strategy</a:t>
            </a:r>
            <a:r>
              <a:rPr lang="fr-FR" dirty="0" smtClean="0">
                <a:solidFill>
                  <a:srgbClr val="7030A0"/>
                </a:solidFill>
              </a:rPr>
              <a:t>? </a:t>
            </a:r>
            <a:endParaRPr lang="fr-FR" dirty="0" smtClean="0"/>
          </a:p>
          <a:p>
            <a:pPr marL="914400" lvl="1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Strategies</a:t>
            </a:r>
            <a:r>
              <a:rPr lang="fr-FR" dirty="0"/>
              <a:t> in e- et </a:t>
            </a:r>
            <a:r>
              <a:rPr lang="fr-FR" dirty="0" err="1"/>
              <a:t>m-business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dirty="0" err="1" smtClean="0"/>
              <a:t>Strategy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:</a:t>
            </a:r>
          </a:p>
          <a:p>
            <a:pPr marL="0" indent="0">
              <a:buNone/>
            </a:pPr>
            <a:endParaRPr lang="fr-FR" dirty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The </a:t>
            </a:r>
            <a:r>
              <a:rPr lang="fr-FR" dirty="0" err="1" smtClean="0"/>
              <a:t>way</a:t>
            </a:r>
            <a:r>
              <a:rPr lang="fr-FR" dirty="0" smtClean="0"/>
              <a:t> to </a:t>
            </a:r>
            <a:r>
              <a:rPr lang="fr-FR" dirty="0" err="1" smtClean="0"/>
              <a:t>target</a:t>
            </a:r>
            <a:r>
              <a:rPr lang="fr-FR" dirty="0" smtClean="0"/>
              <a:t> </a:t>
            </a:r>
            <a:r>
              <a:rPr lang="fr-FR" dirty="0" err="1" smtClean="0"/>
              <a:t>your</a:t>
            </a:r>
            <a:r>
              <a:rPr lang="fr-FR" dirty="0" smtClean="0"/>
              <a:t> goal, </a:t>
            </a:r>
            <a:r>
              <a:rPr lang="fr-FR" dirty="0" err="1" smtClean="0"/>
              <a:t>taking</a:t>
            </a:r>
            <a:r>
              <a:rPr lang="fr-FR" dirty="0" smtClean="0"/>
              <a:t>  </a:t>
            </a:r>
            <a:r>
              <a:rPr lang="fr-FR" dirty="0" err="1" smtClean="0"/>
              <a:t>into</a:t>
            </a:r>
            <a:r>
              <a:rPr lang="fr-FR" dirty="0" smtClean="0"/>
              <a:t> </a:t>
            </a:r>
            <a:r>
              <a:rPr lang="fr-FR" dirty="0" err="1" smtClean="0"/>
              <a:t>consideration</a:t>
            </a:r>
            <a:r>
              <a:rPr lang="fr-FR" dirty="0" smtClean="0"/>
              <a:t> all </a:t>
            </a:r>
            <a:r>
              <a:rPr lang="fr-FR" dirty="0" err="1" smtClean="0"/>
              <a:t>elements</a:t>
            </a:r>
            <a:r>
              <a:rPr lang="fr-FR" dirty="0" smtClean="0"/>
              <a:t> </a:t>
            </a:r>
            <a:r>
              <a:rPr lang="fr-FR" dirty="0" err="1" smtClean="0"/>
              <a:t>having</a:t>
            </a:r>
            <a:r>
              <a:rPr lang="fr-FR" dirty="0" smtClean="0"/>
              <a:t> an impact on the </a:t>
            </a:r>
            <a:r>
              <a:rPr lang="fr-FR" dirty="0" err="1" smtClean="0"/>
              <a:t>path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have </a:t>
            </a:r>
            <a:r>
              <a:rPr lang="fr-FR" dirty="0" err="1" smtClean="0"/>
              <a:t>decided</a:t>
            </a:r>
            <a:r>
              <a:rPr lang="fr-FR" dirty="0" smtClean="0"/>
              <a:t> to </a:t>
            </a:r>
            <a:r>
              <a:rPr lang="fr-FR" dirty="0" err="1" smtClean="0"/>
              <a:t>take</a:t>
            </a:r>
            <a:r>
              <a:rPr lang="fr-F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This </a:t>
            </a:r>
            <a:r>
              <a:rPr lang="fr-FR" dirty="0" err="1" smtClean="0"/>
              <a:t>pathway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consequence</a:t>
            </a:r>
            <a:r>
              <a:rPr lang="fr-FR" dirty="0" smtClean="0"/>
              <a:t> of a mature </a:t>
            </a:r>
            <a:r>
              <a:rPr lang="fr-FR" dirty="0" err="1" smtClean="0"/>
              <a:t>reflexion</a:t>
            </a:r>
            <a:r>
              <a:rPr lang="fr-FR" dirty="0" smtClean="0"/>
              <a:t> </a:t>
            </a:r>
            <a:r>
              <a:rPr lang="fr-FR" dirty="0" err="1" smtClean="0"/>
              <a:t>taking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</a:t>
            </a:r>
            <a:r>
              <a:rPr lang="fr-FR" dirty="0" err="1" smtClean="0"/>
              <a:t>consideration</a:t>
            </a:r>
            <a:r>
              <a:rPr lang="fr-FR" dirty="0" smtClean="0"/>
              <a:t> the global </a:t>
            </a:r>
            <a:r>
              <a:rPr lang="fr-FR" dirty="0" err="1" smtClean="0"/>
              <a:t>environment</a:t>
            </a:r>
            <a:r>
              <a:rPr lang="fr-FR" dirty="0" smtClean="0"/>
              <a:t>, </a:t>
            </a:r>
            <a:r>
              <a:rPr lang="fr-FR" dirty="0" err="1" smtClean="0"/>
              <a:t>giving</a:t>
            </a:r>
            <a:r>
              <a:rPr lang="fr-FR" dirty="0" smtClean="0"/>
              <a:t> to the </a:t>
            </a:r>
            <a:r>
              <a:rPr lang="fr-FR" dirty="0" err="1" smtClean="0"/>
              <a:t>decider</a:t>
            </a:r>
            <a:r>
              <a:rPr lang="fr-FR" dirty="0" smtClean="0"/>
              <a:t> an efficient </a:t>
            </a:r>
            <a:r>
              <a:rPr lang="fr-FR" dirty="0" err="1" smtClean="0"/>
              <a:t>overview</a:t>
            </a:r>
            <a:r>
              <a:rPr lang="fr-FR" dirty="0" smtClean="0"/>
              <a:t>  and </a:t>
            </a:r>
            <a:r>
              <a:rPr lang="fr-FR" dirty="0" err="1" smtClean="0"/>
              <a:t>outlook</a:t>
            </a:r>
            <a:r>
              <a:rPr lang="fr-FR" dirty="0" smtClean="0"/>
              <a:t> of the situation.</a:t>
            </a:r>
          </a:p>
          <a:p>
            <a:pPr marL="514350" indent="-514350">
              <a:buFont typeface="+mj-lt"/>
              <a:buAutoNum type="arabicPeriod"/>
            </a:pP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err="1" smtClean="0"/>
              <a:t>Strategy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based</a:t>
            </a:r>
            <a:r>
              <a:rPr lang="fr-FR" dirty="0" smtClean="0"/>
              <a:t> on 3 </a:t>
            </a:r>
            <a:r>
              <a:rPr lang="fr-FR" dirty="0" err="1" smtClean="0"/>
              <a:t>pillars</a:t>
            </a:r>
            <a:r>
              <a:rPr lang="fr-FR" dirty="0" smtClean="0"/>
              <a:t> :</a:t>
            </a:r>
            <a:endParaRPr lang="fr-FR" dirty="0"/>
          </a:p>
          <a:p>
            <a:pPr marL="914400" lvl="1" indent="-514350">
              <a:buFont typeface="+mj-lt"/>
              <a:buAutoNum type="arabicPeriod"/>
            </a:pPr>
            <a:r>
              <a:rPr lang="fr-FR" dirty="0"/>
              <a:t>Anticipation</a:t>
            </a:r>
          </a:p>
          <a:p>
            <a:pPr marL="914400" lvl="1" indent="-514350">
              <a:buFont typeface="+mj-lt"/>
              <a:buAutoNum type="arabicPeriod"/>
            </a:pPr>
            <a:r>
              <a:rPr lang="fr-FR" dirty="0" err="1" smtClean="0"/>
              <a:t>Analysis</a:t>
            </a:r>
            <a:r>
              <a:rPr lang="fr-FR" dirty="0" smtClean="0"/>
              <a:t> of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resources</a:t>
            </a:r>
            <a:r>
              <a:rPr lang="fr-FR" dirty="0" smtClean="0"/>
              <a:t> (</a:t>
            </a:r>
            <a:r>
              <a:rPr lang="fr-FR" dirty="0" err="1" smtClean="0"/>
              <a:t>inside</a:t>
            </a:r>
            <a:r>
              <a:rPr lang="fr-FR" dirty="0" smtClean="0"/>
              <a:t> and </a:t>
            </a:r>
            <a:r>
              <a:rPr lang="fr-FR" dirty="0" err="1" smtClean="0"/>
              <a:t>outside</a:t>
            </a:r>
            <a:r>
              <a:rPr lang="fr-FR" dirty="0" smtClean="0"/>
              <a:t>)</a:t>
            </a:r>
            <a:endParaRPr lang="fr-FR" dirty="0"/>
          </a:p>
          <a:p>
            <a:pPr marL="914400" lvl="1" indent="-514350">
              <a:buFont typeface="+mj-lt"/>
              <a:buAutoNum type="arabicPeriod"/>
            </a:pPr>
            <a:r>
              <a:rPr lang="fr-FR" dirty="0" err="1" smtClean="0"/>
              <a:t>Competitive</a:t>
            </a:r>
            <a:r>
              <a:rPr lang="fr-FR" dirty="0" smtClean="0"/>
              <a:t> </a:t>
            </a:r>
            <a:r>
              <a:rPr lang="fr-FR" dirty="0" err="1" smtClean="0"/>
              <a:t>advantage</a:t>
            </a:r>
            <a:r>
              <a:rPr lang="fr-FR" dirty="0" smtClean="0"/>
              <a:t> or</a:t>
            </a:r>
            <a:br>
              <a:rPr lang="fr-FR" dirty="0" smtClean="0"/>
            </a:br>
            <a:r>
              <a:rPr lang="fr-FR" dirty="0" smtClean="0"/>
              <a:t>New </a:t>
            </a:r>
            <a:r>
              <a:rPr lang="fr-FR" dirty="0" err="1" smtClean="0"/>
              <a:t>blue</a:t>
            </a:r>
            <a:r>
              <a:rPr lang="fr-FR" dirty="0" smtClean="0"/>
              <a:t> </a:t>
            </a:r>
            <a:r>
              <a:rPr lang="fr-FR" dirty="0" err="1" smtClean="0"/>
              <a:t>oceans</a:t>
            </a:r>
            <a:r>
              <a:rPr lang="fr-FR" dirty="0" smtClean="0"/>
              <a:t> </a:t>
            </a:r>
            <a:r>
              <a:rPr lang="fr-FR" sz="2400" i="1" dirty="0" smtClean="0"/>
              <a:t>(Kim </a:t>
            </a:r>
            <a:r>
              <a:rPr lang="fr-FR" sz="2400" i="1" dirty="0"/>
              <a:t>&amp; </a:t>
            </a:r>
            <a:r>
              <a:rPr lang="fr-FR" sz="2400" i="1" dirty="0" err="1"/>
              <a:t>Mauborgne</a:t>
            </a:r>
            <a:r>
              <a:rPr lang="fr-FR" sz="2400" i="1" dirty="0"/>
              <a:t>, 2005)</a:t>
            </a:r>
          </a:p>
          <a:p>
            <a:endParaRPr lang="en-US" dirty="0"/>
          </a:p>
        </p:txBody>
      </p:sp>
      <p:pic>
        <p:nvPicPr>
          <p:cNvPr id="2050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526" y="5243857"/>
            <a:ext cx="2736304" cy="120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83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Afficher l'image d'orig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7056784" cy="349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126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 descr="https://s-media-cache-ak0.pinimg.com/736x/6c/19/46/6c19465e933a831a2de061a50de4363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7638"/>
            <a:ext cx="8008452" cy="424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65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4408115" y="4358729"/>
            <a:ext cx="1676400" cy="1676400"/>
          </a:xfrm>
          <a:prstGeom prst="ellipse">
            <a:avLst/>
          </a:prstGeom>
          <a:solidFill>
            <a:srgbClr val="DDDDDD"/>
          </a:solidFill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noFill/>
          <a:ln/>
        </p:spPr>
        <p:txBody>
          <a:bodyPr lIns="92075" tIns="46038" rIns="92075" bIns="46038"/>
          <a:lstStyle/>
          <a:p>
            <a:r>
              <a:rPr lang="fr-FR" sz="3200"/>
              <a:t>Strategy formulation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207715" y="4587329"/>
            <a:ext cx="2641600" cy="889000"/>
          </a:xfrm>
          <a:prstGeom prst="roundRect">
            <a:avLst>
              <a:gd name="adj" fmla="val 12495"/>
            </a:avLst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283915" y="2758529"/>
            <a:ext cx="2882900" cy="1130300"/>
          </a:xfrm>
          <a:prstGeom prst="star16">
            <a:avLst>
              <a:gd name="adj" fmla="val 37500"/>
            </a:avLst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066553" y="2980779"/>
            <a:ext cx="11985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 dirty="0" err="1">
                <a:solidFill>
                  <a:srgbClr val="000000"/>
                </a:solidFill>
                <a:latin typeface="Book Antiqua" pitchFamily="18" charset="0"/>
              </a:rPr>
              <a:t>Strategic</a:t>
            </a:r>
            <a:endParaRPr lang="fr-FR" sz="2000" b="1" dirty="0">
              <a:solidFill>
                <a:srgbClr val="000000"/>
              </a:solidFill>
              <a:latin typeface="Book Antiqua" pitchFamily="18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fr-FR" sz="2000" b="1" dirty="0" err="1">
                <a:solidFill>
                  <a:srgbClr val="000000"/>
                </a:solidFill>
                <a:latin typeface="Book Antiqua" pitchFamily="18" charset="0"/>
              </a:rPr>
              <a:t>intent</a:t>
            </a:r>
            <a:endParaRPr lang="fr-FR" sz="2000" b="1" dirty="0">
              <a:solidFill>
                <a:srgbClr val="000000"/>
              </a:solidFill>
              <a:latin typeface="Book Antiqua" pitchFamily="18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333878" y="3626892"/>
            <a:ext cx="931862" cy="7905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Action</a:t>
            </a:r>
          </a:p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plans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21940" y="1755229"/>
            <a:ext cx="1349375" cy="4222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Objectives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409453" y="1556792"/>
            <a:ext cx="1436687" cy="787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Industry</a:t>
            </a:r>
          </a:p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evolutions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339478" y="4663529"/>
            <a:ext cx="2320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Business strategy</a:t>
            </a:r>
          </a:p>
          <a:p>
            <a:pPr algn="ctr" eaLnBrk="0" hangingPunct="0">
              <a:spcBef>
                <a:spcPct val="20000"/>
              </a:spcBef>
            </a:pPr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Corporate strategy</a:t>
            </a: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6830796" y="5196929"/>
            <a:ext cx="1938030" cy="77008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fr-FR" sz="2000" b="1" dirty="0" err="1" smtClean="0">
                <a:solidFill>
                  <a:srgbClr val="000000"/>
                </a:solidFill>
                <a:latin typeface="Book Antiqua" pitchFamily="18" charset="0"/>
              </a:rPr>
              <a:t>Environmental</a:t>
            </a:r>
            <a:endParaRPr lang="fr-FR" sz="2000" b="1" dirty="0" smtClean="0">
              <a:solidFill>
                <a:srgbClr val="000000"/>
              </a:solidFill>
              <a:latin typeface="Book Antiqua" pitchFamily="18" charset="0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fr-FR" sz="2000" b="1" dirty="0" smtClean="0">
                <a:solidFill>
                  <a:srgbClr val="000000"/>
                </a:solidFill>
                <a:latin typeface="Book Antiqua" pitchFamily="18" charset="0"/>
              </a:rPr>
              <a:t>Scan</a:t>
            </a:r>
            <a:endParaRPr lang="fr-FR" sz="2000" b="1" dirty="0">
              <a:solidFill>
                <a:srgbClr val="000000"/>
              </a:solidFill>
              <a:latin typeface="Book Antiqua" pitchFamily="18" charset="0"/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1418853" y="2182267"/>
            <a:ext cx="3810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 flipH="1">
            <a:off x="3781053" y="2258467"/>
            <a:ext cx="2811462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 flipV="1">
            <a:off x="3874715" y="5196929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 flipH="1" flipV="1">
            <a:off x="7608515" y="4434929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4441453" y="1615529"/>
            <a:ext cx="1336675" cy="7270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fr-FR" sz="2000" b="1">
                <a:latin typeface="Book Antiqua" pitchFamily="18" charset="0"/>
              </a:rPr>
              <a:t>Available</a:t>
            </a:r>
          </a:p>
          <a:p>
            <a:pPr algn="ctr" eaLnBrk="0" hangingPunct="0"/>
            <a:r>
              <a:rPr lang="fr-FR" sz="2000" b="1">
                <a:latin typeface="Book Antiqua" pitchFamily="18" charset="0"/>
              </a:rPr>
              <a:t>resources</a:t>
            </a: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6314703" y="1590129"/>
            <a:ext cx="1690687" cy="7270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fr-FR" sz="2000" b="1">
                <a:latin typeface="Book Antiqua" pitchFamily="18" charset="0"/>
              </a:rPr>
              <a:t>Core</a:t>
            </a:r>
          </a:p>
          <a:p>
            <a:pPr algn="ctr" eaLnBrk="0" hangingPunct="0"/>
            <a:r>
              <a:rPr lang="fr-FR" sz="2000" b="1">
                <a:latin typeface="Book Antiqua" pitchFamily="18" charset="0"/>
              </a:rPr>
              <a:t>competences</a:t>
            </a: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 flipH="1">
            <a:off x="3476253" y="2334667"/>
            <a:ext cx="99060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 flipH="1">
            <a:off x="2790453" y="2334667"/>
            <a:ext cx="144462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6084515" y="5501729"/>
            <a:ext cx="6096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 flipV="1">
            <a:off x="6008315" y="4053929"/>
            <a:ext cx="7620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4628778" y="4815929"/>
            <a:ext cx="1155700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/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Strategic</a:t>
            </a:r>
          </a:p>
          <a:p>
            <a:pPr algn="ctr" defTabSz="762000" eaLnBrk="0" hangingPunct="0"/>
            <a:r>
              <a:rPr lang="fr-FR" sz="2000" b="1">
                <a:solidFill>
                  <a:srgbClr val="000000"/>
                </a:solidFill>
                <a:latin typeface="Book Antiqua" pitchFamily="18" charset="0"/>
              </a:rPr>
              <a:t>Plan</a:t>
            </a:r>
          </a:p>
        </p:txBody>
      </p:sp>
      <p:sp>
        <p:nvSpPr>
          <p:cNvPr id="4119" name="Line 23"/>
          <p:cNvSpPr>
            <a:spLocks noChangeShapeType="1"/>
          </p:cNvSpPr>
          <p:nvPr/>
        </p:nvSpPr>
        <p:spPr bwMode="auto">
          <a:xfrm>
            <a:off x="2503115" y="3901529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762000" y="2286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defTabSz="762000" eaLnBrk="0" hangingPunct="0"/>
            <a:r>
              <a:rPr lang="fr-FR" sz="3600" i="1">
                <a:solidFill>
                  <a:schemeClr val="tx2"/>
                </a:solidFill>
                <a:latin typeface="Book Antiqua" pitchFamily="18" charset="0"/>
              </a:rPr>
              <a:t>Process of strategy formulation (1)</a:t>
            </a: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 flipV="1">
            <a:off x="1182563" y="2057400"/>
            <a:ext cx="63912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H="1" flipV="1">
            <a:off x="1182563" y="3130550"/>
            <a:ext cx="63912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572963" y="2498725"/>
            <a:ext cx="1447800" cy="6397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fr-FR" sz="1400" b="1" i="1">
                <a:latin typeface="Arial" charset="0"/>
              </a:rPr>
              <a:t>The Company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Today</a:t>
            </a:r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6316538" y="2057400"/>
            <a:ext cx="2228850" cy="1508125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fr-FR" sz="1400" b="1" i="1">
                <a:latin typeface="Arial" charset="0"/>
              </a:rPr>
              <a:t>Strategic Intent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Or Vision :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The Company</a:t>
            </a:r>
          </a:p>
          <a:p>
            <a:pPr algn="ctr" eaLnBrk="0" hangingPunct="0"/>
            <a:r>
              <a:rPr lang="fr-FR" sz="1400" b="1" i="1">
                <a:latin typeface="Arial" charset="0"/>
              </a:rPr>
              <a:t>Tomorrow </a:t>
            </a:r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1061913" y="3714750"/>
            <a:ext cx="7086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8056438" y="3810000"/>
            <a:ext cx="908050" cy="517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Y+5</a:t>
            </a:r>
          </a:p>
          <a:p>
            <a:pPr defTabSz="762000" eaLnBrk="0" hangingPunct="0"/>
            <a:r>
              <a:rPr lang="fr-FR" sz="1400">
                <a:latin typeface="Book Antiqua" pitchFamily="18" charset="0"/>
              </a:rPr>
              <a:t>Or Y+10</a:t>
            </a: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4017838" y="1981200"/>
            <a:ext cx="0" cy="1695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1960438" y="2590800"/>
            <a:ext cx="2025650" cy="419100"/>
          </a:xfrm>
          <a:prstGeom prst="chevron">
            <a:avLst>
              <a:gd name="adj" fmla="val 98613"/>
            </a:avLst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/>
            <a:r>
              <a:rPr lang="fr-FR" sz="1400">
                <a:latin typeface="Arial" charset="0"/>
              </a:rPr>
              <a:t>        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046038" y="3810000"/>
            <a:ext cx="7556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 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865438" y="3886200"/>
            <a:ext cx="952500" cy="517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>
                <a:latin typeface="Book Antiqua" pitchFamily="18" charset="0"/>
              </a:rPr>
              <a:t>Year Y+3 </a:t>
            </a:r>
          </a:p>
          <a:p>
            <a:pPr defTabSz="762000" eaLnBrk="0" hangingPunct="0"/>
            <a:r>
              <a:rPr lang="fr-FR" sz="1400">
                <a:latin typeface="Book Antiqua" pitchFamily="18" charset="0"/>
              </a:rPr>
              <a:t>Or Y+5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2036638" y="4648200"/>
            <a:ext cx="1833563" cy="742950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/>
            <a:r>
              <a:rPr lang="fr-FR" sz="1400" dirty="0" err="1">
                <a:latin typeface="Arial" charset="0"/>
              </a:rPr>
              <a:t>Corporate</a:t>
            </a:r>
            <a:r>
              <a:rPr lang="fr-FR" sz="1400" dirty="0">
                <a:latin typeface="Arial" charset="0"/>
              </a:rPr>
              <a:t> </a:t>
            </a:r>
            <a:r>
              <a:rPr lang="fr-FR" sz="1400" dirty="0" err="1">
                <a:latin typeface="Arial" charset="0"/>
              </a:rPr>
              <a:t>Strategy</a:t>
            </a:r>
            <a:endParaRPr lang="fr-FR" sz="1400" dirty="0">
              <a:latin typeface="Arial" charset="0"/>
            </a:endParaRPr>
          </a:p>
          <a:p>
            <a:pPr defTabSz="762000" eaLnBrk="0" hangingPunct="0"/>
            <a:r>
              <a:rPr lang="fr-FR" sz="1400" dirty="0">
                <a:latin typeface="Arial" charset="0"/>
              </a:rPr>
              <a:t>Business </a:t>
            </a:r>
            <a:r>
              <a:rPr lang="fr-FR" sz="1400" dirty="0" err="1">
                <a:latin typeface="Arial" charset="0"/>
              </a:rPr>
              <a:t>Strategy</a:t>
            </a:r>
            <a:endParaRPr lang="fr-FR" sz="1400" dirty="0">
              <a:latin typeface="Arial" charset="0"/>
            </a:endParaRPr>
          </a:p>
          <a:p>
            <a:pPr defTabSz="762000" eaLnBrk="0" hangingPunct="0"/>
            <a:r>
              <a:rPr lang="fr-FR" sz="1400" dirty="0" err="1">
                <a:latin typeface="Arial" charset="0"/>
              </a:rPr>
              <a:t>Environmental</a:t>
            </a:r>
            <a:r>
              <a:rPr lang="fr-FR" sz="1400" dirty="0">
                <a:latin typeface="Arial" charset="0"/>
              </a:rPr>
              <a:t> </a:t>
            </a:r>
            <a:r>
              <a:rPr lang="fr-FR" sz="1400" dirty="0" smtClean="0">
                <a:latin typeface="Arial" charset="0"/>
              </a:rPr>
              <a:t>Scan</a:t>
            </a:r>
            <a:endParaRPr lang="fr-FR" sz="1400" dirty="0">
              <a:latin typeface="Arial" charset="0"/>
            </a:endParaRPr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 flipV="1">
            <a:off x="2798638" y="2895600"/>
            <a:ext cx="0" cy="175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i="1" dirty="0" smtClean="0"/>
              <a:t>“If the rate of change on the outside exceeds the rate of change on the inside, the end is near”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 algn="r">
              <a:buNone/>
            </a:pPr>
            <a:r>
              <a:rPr lang="en-US" b="1" i="1" dirty="0" smtClean="0"/>
              <a:t>Jack Welch </a:t>
            </a:r>
          </a:p>
          <a:p>
            <a:pPr marL="0" indent="0" algn="r">
              <a:buNone/>
            </a:pPr>
            <a:r>
              <a:rPr lang="en-US" b="1" i="1" dirty="0" smtClean="0"/>
              <a:t>GE CEO</a:t>
            </a:r>
            <a:endParaRPr lang="en-US" b="1" i="1" dirty="0"/>
          </a:p>
        </p:txBody>
      </p:sp>
      <p:pic>
        <p:nvPicPr>
          <p:cNvPr id="1026" name="Picture 2" descr="https://media.licdn.com/mpr/mpr/p/6/005/065/33f/11586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528392" cy="235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85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en-US" dirty="0"/>
              <a:t>As work gets more complex, here are 6 rules to </a:t>
            </a:r>
            <a:r>
              <a:rPr lang="en-US" dirty="0" smtClean="0"/>
              <a:t>simplify</a:t>
            </a:r>
            <a:endParaRPr lang="en-US" dirty="0"/>
          </a:p>
        </p:txBody>
      </p:sp>
      <p:pic>
        <p:nvPicPr>
          <p:cNvPr id="1026" name="Picture 2" descr="http://bobmorris.biz/wp-content/uploads/2014/05/Yves_Morieux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894" y="1700808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15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pt espeme paysa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8472</TotalTime>
  <Words>575</Words>
  <Application>Microsoft Office PowerPoint</Application>
  <PresentationFormat>Affichage à l'écran (4:3)</PresentationFormat>
  <Paragraphs>207</Paragraphs>
  <Slides>18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Arial</vt:lpstr>
      <vt:lpstr>Book Antiqua</vt:lpstr>
      <vt:lpstr>Calibri</vt:lpstr>
      <vt:lpstr>Myriad</vt:lpstr>
      <vt:lpstr>Modèle ppt espeme paysage</vt:lpstr>
      <vt:lpstr>BBA EDHEC Strategies in  E- and M-business  E-commerce  / E-business</vt:lpstr>
      <vt:lpstr>Strategies in  E- and M-business</vt:lpstr>
      <vt:lpstr>Strategies in e- et m-business</vt:lpstr>
      <vt:lpstr>Présentation PowerPoint</vt:lpstr>
      <vt:lpstr>Présentation PowerPoint</vt:lpstr>
      <vt:lpstr>Strategy formulation</vt:lpstr>
      <vt:lpstr>Présentation PowerPoint</vt:lpstr>
      <vt:lpstr>Présentation PowerPoint</vt:lpstr>
      <vt:lpstr>As work gets more complex, here are 6 rules to simplify</vt:lpstr>
      <vt:lpstr>Main Strategic Options</vt:lpstr>
      <vt:lpstr>Présentation PowerPoint</vt:lpstr>
      <vt:lpstr>Présentation PowerPoint</vt:lpstr>
      <vt:lpstr>Strategy today</vt:lpstr>
      <vt:lpstr>Strategy today</vt:lpstr>
      <vt:lpstr>Current industry evolutions</vt:lpstr>
      <vt:lpstr>IT and innovation are disrupting the value chain</vt:lpstr>
      <vt:lpstr>Impact and influence of IT</vt:lpstr>
      <vt:lpstr>Team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StudioGlukoz</dc:creator>
  <cp:lastModifiedBy>MENVIELLE Loick</cp:lastModifiedBy>
  <cp:revision>52</cp:revision>
  <cp:lastPrinted>2016-09-08T16:00:38Z</cp:lastPrinted>
  <dcterms:created xsi:type="dcterms:W3CDTF">2010-11-04T09:28:01Z</dcterms:created>
  <dcterms:modified xsi:type="dcterms:W3CDTF">2016-09-09T06:31:18Z</dcterms:modified>
</cp:coreProperties>
</file>