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4"/>
  </p:notesMasterIdLst>
  <p:sldIdLst>
    <p:sldId id="271" r:id="rId2"/>
    <p:sldId id="273" r:id="rId3"/>
    <p:sldId id="274" r:id="rId4"/>
    <p:sldId id="275" r:id="rId5"/>
    <p:sldId id="285" r:id="rId6"/>
    <p:sldId id="276" r:id="rId7"/>
    <p:sldId id="268" r:id="rId8"/>
    <p:sldId id="269" r:id="rId9"/>
    <p:sldId id="286" r:id="rId10"/>
    <p:sldId id="288" r:id="rId11"/>
    <p:sldId id="289" r:id="rId12"/>
    <p:sldId id="290" r:id="rId13"/>
    <p:sldId id="291" r:id="rId14"/>
    <p:sldId id="272" r:id="rId15"/>
    <p:sldId id="292" r:id="rId16"/>
    <p:sldId id="293" r:id="rId17"/>
    <p:sldId id="294" r:id="rId18"/>
    <p:sldId id="295" r:id="rId19"/>
    <p:sldId id="296" r:id="rId20"/>
    <p:sldId id="282" r:id="rId21"/>
    <p:sldId id="283" r:id="rId22"/>
    <p:sldId id="281" r:id="rId23"/>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90A6"/>
    <a:srgbClr val="003381"/>
    <a:srgbClr val="344D55"/>
    <a:srgbClr val="002A68"/>
    <a:srgbClr val="002151"/>
    <a:srgbClr val="B100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505E3EF-67EA-436B-97B2-0124C06EBD24}" styleName="Style moyen 4 - Accentuation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Style moyen 4 - Accentuation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2838BEF-8BB2-4498-84A7-C5851F593DF1}" styleName="Style moyen 4 - Accentuation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69CF1AB2-1976-4502-BF36-3FF5EA218861}" styleName="Style moyen 4 - Accentuation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706" autoAdjust="0"/>
    <p:restoredTop sz="92540" autoAdjust="0"/>
  </p:normalViewPr>
  <p:slideViewPr>
    <p:cSldViewPr>
      <p:cViewPr varScale="1">
        <p:scale>
          <a:sx n="106" d="100"/>
          <a:sy n="106" d="100"/>
        </p:scale>
        <p:origin x="590" y="67"/>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0791867-97B9-4A97-A049-82CE18EFAACC}" type="doc">
      <dgm:prSet loTypeId="urn:microsoft.com/office/officeart/2005/8/layout/chevron1" loCatId="process" qsTypeId="urn:microsoft.com/office/officeart/2005/8/quickstyle/simple1" qsCatId="simple" csTypeId="urn:microsoft.com/office/officeart/2005/8/colors/accent1_2" csCatId="accent1" phldr="1"/>
      <dgm:spPr/>
    </dgm:pt>
    <dgm:pt modelId="{900F33E3-EE8F-4098-ADB1-0652825AB01F}">
      <dgm:prSet phldrT="[Texte]"/>
      <dgm:spPr/>
      <dgm:t>
        <a:bodyPr/>
        <a:lstStyle/>
        <a:p>
          <a:r>
            <a:rPr lang="fr-FR" dirty="0" err="1" smtClean="0"/>
            <a:t>Creating</a:t>
          </a:r>
          <a:r>
            <a:rPr lang="fr-FR" dirty="0" smtClean="0"/>
            <a:t> value</a:t>
          </a:r>
          <a:endParaRPr lang="fr-FR" dirty="0"/>
        </a:p>
      </dgm:t>
    </dgm:pt>
    <dgm:pt modelId="{D988CC8E-F920-4CB2-80B7-018B4A31954E}" type="parTrans" cxnId="{A796ADE7-EF20-4DE1-A843-335C7304319C}">
      <dgm:prSet/>
      <dgm:spPr/>
      <dgm:t>
        <a:bodyPr/>
        <a:lstStyle/>
        <a:p>
          <a:endParaRPr lang="fr-FR"/>
        </a:p>
      </dgm:t>
    </dgm:pt>
    <dgm:pt modelId="{5D03EA4D-9C3F-4958-8EC5-41F7CC5DC9A5}" type="sibTrans" cxnId="{A796ADE7-EF20-4DE1-A843-335C7304319C}">
      <dgm:prSet/>
      <dgm:spPr/>
      <dgm:t>
        <a:bodyPr/>
        <a:lstStyle/>
        <a:p>
          <a:endParaRPr lang="fr-FR"/>
        </a:p>
      </dgm:t>
    </dgm:pt>
    <dgm:pt modelId="{AC1FBE0B-7510-48CE-A83A-975032604A8A}">
      <dgm:prSet phldrT="[Texte]"/>
      <dgm:spPr/>
      <dgm:t>
        <a:bodyPr/>
        <a:lstStyle/>
        <a:p>
          <a:r>
            <a:rPr lang="fr-FR" dirty="0" err="1" smtClean="0"/>
            <a:t>Delivering</a:t>
          </a:r>
          <a:r>
            <a:rPr lang="fr-FR" dirty="0" smtClean="0"/>
            <a:t>  value</a:t>
          </a:r>
          <a:endParaRPr lang="fr-FR" dirty="0"/>
        </a:p>
      </dgm:t>
    </dgm:pt>
    <dgm:pt modelId="{8171E98B-27E4-4507-ADE3-92E79547BA08}" type="parTrans" cxnId="{91821C67-B352-4388-A59E-8C53616055D1}">
      <dgm:prSet/>
      <dgm:spPr/>
      <dgm:t>
        <a:bodyPr/>
        <a:lstStyle/>
        <a:p>
          <a:endParaRPr lang="fr-FR"/>
        </a:p>
      </dgm:t>
    </dgm:pt>
    <dgm:pt modelId="{44DC94D3-9D9D-446F-BA18-2DC789590A4B}" type="sibTrans" cxnId="{91821C67-B352-4388-A59E-8C53616055D1}">
      <dgm:prSet/>
      <dgm:spPr/>
      <dgm:t>
        <a:bodyPr/>
        <a:lstStyle/>
        <a:p>
          <a:endParaRPr lang="fr-FR"/>
        </a:p>
      </dgm:t>
    </dgm:pt>
    <dgm:pt modelId="{D883CC3C-C084-4949-9DD7-E1139A584B9B}">
      <dgm:prSet phldrT="[Texte]"/>
      <dgm:spPr/>
      <dgm:t>
        <a:bodyPr/>
        <a:lstStyle/>
        <a:p>
          <a:r>
            <a:rPr lang="fr-FR" dirty="0" err="1" smtClean="0"/>
            <a:t>Consolidating</a:t>
          </a:r>
          <a:r>
            <a:rPr lang="fr-FR" dirty="0" smtClean="0"/>
            <a:t> value</a:t>
          </a:r>
          <a:endParaRPr lang="fr-FR" dirty="0"/>
        </a:p>
      </dgm:t>
    </dgm:pt>
    <dgm:pt modelId="{2754E90A-97A9-4771-9BEE-FD8BDE853662}" type="parTrans" cxnId="{B53DDB90-2D4B-4849-92E8-898D0F5F42C1}">
      <dgm:prSet/>
      <dgm:spPr/>
      <dgm:t>
        <a:bodyPr/>
        <a:lstStyle/>
        <a:p>
          <a:endParaRPr lang="fr-FR"/>
        </a:p>
      </dgm:t>
    </dgm:pt>
    <dgm:pt modelId="{A6E6C361-70BE-4776-B0F8-EDFC2539D606}" type="sibTrans" cxnId="{B53DDB90-2D4B-4849-92E8-898D0F5F42C1}">
      <dgm:prSet/>
      <dgm:spPr/>
      <dgm:t>
        <a:bodyPr/>
        <a:lstStyle/>
        <a:p>
          <a:endParaRPr lang="fr-FR"/>
        </a:p>
      </dgm:t>
    </dgm:pt>
    <dgm:pt modelId="{1A6E4145-D9AC-4651-BC19-8723E0FAE7DA}" type="pres">
      <dgm:prSet presAssocID="{C0791867-97B9-4A97-A049-82CE18EFAACC}" presName="Name0" presStyleCnt="0">
        <dgm:presLayoutVars>
          <dgm:dir/>
          <dgm:animLvl val="lvl"/>
          <dgm:resizeHandles val="exact"/>
        </dgm:presLayoutVars>
      </dgm:prSet>
      <dgm:spPr/>
    </dgm:pt>
    <dgm:pt modelId="{473323DB-39B9-4BC6-8023-4E5C450FF5BE}" type="pres">
      <dgm:prSet presAssocID="{900F33E3-EE8F-4098-ADB1-0652825AB01F}" presName="parTxOnly" presStyleLbl="node1" presStyleIdx="0" presStyleCnt="3">
        <dgm:presLayoutVars>
          <dgm:chMax val="0"/>
          <dgm:chPref val="0"/>
          <dgm:bulletEnabled val="1"/>
        </dgm:presLayoutVars>
      </dgm:prSet>
      <dgm:spPr/>
      <dgm:t>
        <a:bodyPr/>
        <a:lstStyle/>
        <a:p>
          <a:endParaRPr lang="fr-FR"/>
        </a:p>
      </dgm:t>
    </dgm:pt>
    <dgm:pt modelId="{FA2926B6-783E-4286-A551-38B7FDC21A90}" type="pres">
      <dgm:prSet presAssocID="{5D03EA4D-9C3F-4958-8EC5-41F7CC5DC9A5}" presName="parTxOnlySpace" presStyleCnt="0"/>
      <dgm:spPr/>
    </dgm:pt>
    <dgm:pt modelId="{9E69412A-EE9E-4E4E-B0BF-DFC2263673AC}" type="pres">
      <dgm:prSet presAssocID="{AC1FBE0B-7510-48CE-A83A-975032604A8A}" presName="parTxOnly" presStyleLbl="node1" presStyleIdx="1" presStyleCnt="3">
        <dgm:presLayoutVars>
          <dgm:chMax val="0"/>
          <dgm:chPref val="0"/>
          <dgm:bulletEnabled val="1"/>
        </dgm:presLayoutVars>
      </dgm:prSet>
      <dgm:spPr/>
      <dgm:t>
        <a:bodyPr/>
        <a:lstStyle/>
        <a:p>
          <a:endParaRPr lang="fr-FR"/>
        </a:p>
      </dgm:t>
    </dgm:pt>
    <dgm:pt modelId="{17C97B09-1364-48A5-B65B-4F913291E706}" type="pres">
      <dgm:prSet presAssocID="{44DC94D3-9D9D-446F-BA18-2DC789590A4B}" presName="parTxOnlySpace" presStyleCnt="0"/>
      <dgm:spPr/>
    </dgm:pt>
    <dgm:pt modelId="{48CB4333-0216-4D36-B1F1-19A6F96D7096}" type="pres">
      <dgm:prSet presAssocID="{D883CC3C-C084-4949-9DD7-E1139A584B9B}" presName="parTxOnly" presStyleLbl="node1" presStyleIdx="2" presStyleCnt="3">
        <dgm:presLayoutVars>
          <dgm:chMax val="0"/>
          <dgm:chPref val="0"/>
          <dgm:bulletEnabled val="1"/>
        </dgm:presLayoutVars>
      </dgm:prSet>
      <dgm:spPr/>
      <dgm:t>
        <a:bodyPr/>
        <a:lstStyle/>
        <a:p>
          <a:endParaRPr lang="fr-FR"/>
        </a:p>
      </dgm:t>
    </dgm:pt>
  </dgm:ptLst>
  <dgm:cxnLst>
    <dgm:cxn modelId="{B53DDB90-2D4B-4849-92E8-898D0F5F42C1}" srcId="{C0791867-97B9-4A97-A049-82CE18EFAACC}" destId="{D883CC3C-C084-4949-9DD7-E1139A584B9B}" srcOrd="2" destOrd="0" parTransId="{2754E90A-97A9-4771-9BEE-FD8BDE853662}" sibTransId="{A6E6C361-70BE-4776-B0F8-EDFC2539D606}"/>
    <dgm:cxn modelId="{6B090CF9-6BC5-4292-90E8-B915DEFB5008}" type="presOf" srcId="{D883CC3C-C084-4949-9DD7-E1139A584B9B}" destId="{48CB4333-0216-4D36-B1F1-19A6F96D7096}" srcOrd="0" destOrd="0" presId="urn:microsoft.com/office/officeart/2005/8/layout/chevron1"/>
    <dgm:cxn modelId="{60143399-2A70-43A3-8DED-4DC578008D2C}" type="presOf" srcId="{900F33E3-EE8F-4098-ADB1-0652825AB01F}" destId="{473323DB-39B9-4BC6-8023-4E5C450FF5BE}" srcOrd="0" destOrd="0" presId="urn:microsoft.com/office/officeart/2005/8/layout/chevron1"/>
    <dgm:cxn modelId="{91821C67-B352-4388-A59E-8C53616055D1}" srcId="{C0791867-97B9-4A97-A049-82CE18EFAACC}" destId="{AC1FBE0B-7510-48CE-A83A-975032604A8A}" srcOrd="1" destOrd="0" parTransId="{8171E98B-27E4-4507-ADE3-92E79547BA08}" sibTransId="{44DC94D3-9D9D-446F-BA18-2DC789590A4B}"/>
    <dgm:cxn modelId="{A796ADE7-EF20-4DE1-A843-335C7304319C}" srcId="{C0791867-97B9-4A97-A049-82CE18EFAACC}" destId="{900F33E3-EE8F-4098-ADB1-0652825AB01F}" srcOrd="0" destOrd="0" parTransId="{D988CC8E-F920-4CB2-80B7-018B4A31954E}" sibTransId="{5D03EA4D-9C3F-4958-8EC5-41F7CC5DC9A5}"/>
    <dgm:cxn modelId="{4E21BC98-7F41-478B-97F9-236B31BC11F3}" type="presOf" srcId="{AC1FBE0B-7510-48CE-A83A-975032604A8A}" destId="{9E69412A-EE9E-4E4E-B0BF-DFC2263673AC}" srcOrd="0" destOrd="0" presId="urn:microsoft.com/office/officeart/2005/8/layout/chevron1"/>
    <dgm:cxn modelId="{17283B7A-A65D-487B-83A8-835E8430D6BC}" type="presOf" srcId="{C0791867-97B9-4A97-A049-82CE18EFAACC}" destId="{1A6E4145-D9AC-4651-BC19-8723E0FAE7DA}" srcOrd="0" destOrd="0" presId="urn:microsoft.com/office/officeart/2005/8/layout/chevron1"/>
    <dgm:cxn modelId="{0646C6AB-DA7D-488D-A244-5B8AA12F6A7C}" type="presParOf" srcId="{1A6E4145-D9AC-4651-BC19-8723E0FAE7DA}" destId="{473323DB-39B9-4BC6-8023-4E5C450FF5BE}" srcOrd="0" destOrd="0" presId="urn:microsoft.com/office/officeart/2005/8/layout/chevron1"/>
    <dgm:cxn modelId="{CC79A5EF-10D1-46BB-AF77-7169344C63BC}" type="presParOf" srcId="{1A6E4145-D9AC-4651-BC19-8723E0FAE7DA}" destId="{FA2926B6-783E-4286-A551-38B7FDC21A90}" srcOrd="1" destOrd="0" presId="urn:microsoft.com/office/officeart/2005/8/layout/chevron1"/>
    <dgm:cxn modelId="{3115D06E-E19E-433C-A5A9-4CA9DA63B14E}" type="presParOf" srcId="{1A6E4145-D9AC-4651-BC19-8723E0FAE7DA}" destId="{9E69412A-EE9E-4E4E-B0BF-DFC2263673AC}" srcOrd="2" destOrd="0" presId="urn:microsoft.com/office/officeart/2005/8/layout/chevron1"/>
    <dgm:cxn modelId="{4827058E-8D52-4AA6-AFBB-42449045BB7D}" type="presParOf" srcId="{1A6E4145-D9AC-4651-BC19-8723E0FAE7DA}" destId="{17C97B09-1364-48A5-B65B-4F913291E706}" srcOrd="3" destOrd="0" presId="urn:microsoft.com/office/officeart/2005/8/layout/chevron1"/>
    <dgm:cxn modelId="{9CA0B7D1-59A6-498E-B071-1AE45CD6EFCC}" type="presParOf" srcId="{1A6E4145-D9AC-4651-BC19-8723E0FAE7DA}" destId="{48CB4333-0216-4D36-B1F1-19A6F96D7096}" srcOrd="4"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3323DB-39B9-4BC6-8023-4E5C450FF5BE}">
      <dsp:nvSpPr>
        <dsp:cNvPr id="0" name=""/>
        <dsp:cNvSpPr/>
      </dsp:nvSpPr>
      <dsp:spPr>
        <a:xfrm>
          <a:off x="1785" y="1596826"/>
          <a:ext cx="2175867" cy="870346"/>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22670" rIns="22670" bIns="22670" numCol="1" spcCol="1270" anchor="ctr" anchorCtr="0">
          <a:noAutofit/>
        </a:bodyPr>
        <a:lstStyle/>
        <a:p>
          <a:pPr lvl="0" algn="ctr" defTabSz="755650">
            <a:lnSpc>
              <a:spcPct val="90000"/>
            </a:lnSpc>
            <a:spcBef>
              <a:spcPct val="0"/>
            </a:spcBef>
            <a:spcAft>
              <a:spcPct val="35000"/>
            </a:spcAft>
          </a:pPr>
          <a:r>
            <a:rPr lang="fr-FR" sz="1700" kern="1200" dirty="0" err="1" smtClean="0"/>
            <a:t>Creating</a:t>
          </a:r>
          <a:r>
            <a:rPr lang="fr-FR" sz="1700" kern="1200" dirty="0" smtClean="0"/>
            <a:t> value</a:t>
          </a:r>
          <a:endParaRPr lang="fr-FR" sz="1700" kern="1200" dirty="0"/>
        </a:p>
      </dsp:txBody>
      <dsp:txXfrm>
        <a:off x="436958" y="1596826"/>
        <a:ext cx="1305521" cy="870346"/>
      </dsp:txXfrm>
    </dsp:sp>
    <dsp:sp modelId="{9E69412A-EE9E-4E4E-B0BF-DFC2263673AC}">
      <dsp:nvSpPr>
        <dsp:cNvPr id="0" name=""/>
        <dsp:cNvSpPr/>
      </dsp:nvSpPr>
      <dsp:spPr>
        <a:xfrm>
          <a:off x="1960066" y="1596826"/>
          <a:ext cx="2175867" cy="870346"/>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22670" rIns="22670" bIns="22670" numCol="1" spcCol="1270" anchor="ctr" anchorCtr="0">
          <a:noAutofit/>
        </a:bodyPr>
        <a:lstStyle/>
        <a:p>
          <a:pPr lvl="0" algn="ctr" defTabSz="755650">
            <a:lnSpc>
              <a:spcPct val="90000"/>
            </a:lnSpc>
            <a:spcBef>
              <a:spcPct val="0"/>
            </a:spcBef>
            <a:spcAft>
              <a:spcPct val="35000"/>
            </a:spcAft>
          </a:pPr>
          <a:r>
            <a:rPr lang="fr-FR" sz="1700" kern="1200" dirty="0" err="1" smtClean="0"/>
            <a:t>Delivering</a:t>
          </a:r>
          <a:r>
            <a:rPr lang="fr-FR" sz="1700" kern="1200" dirty="0" smtClean="0"/>
            <a:t>  value</a:t>
          </a:r>
          <a:endParaRPr lang="fr-FR" sz="1700" kern="1200" dirty="0"/>
        </a:p>
      </dsp:txBody>
      <dsp:txXfrm>
        <a:off x="2395239" y="1596826"/>
        <a:ext cx="1305521" cy="870346"/>
      </dsp:txXfrm>
    </dsp:sp>
    <dsp:sp modelId="{48CB4333-0216-4D36-B1F1-19A6F96D7096}">
      <dsp:nvSpPr>
        <dsp:cNvPr id="0" name=""/>
        <dsp:cNvSpPr/>
      </dsp:nvSpPr>
      <dsp:spPr>
        <a:xfrm>
          <a:off x="3918346" y="1596826"/>
          <a:ext cx="2175867" cy="870346"/>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22670" rIns="22670" bIns="22670" numCol="1" spcCol="1270" anchor="ctr" anchorCtr="0">
          <a:noAutofit/>
        </a:bodyPr>
        <a:lstStyle/>
        <a:p>
          <a:pPr lvl="0" algn="ctr" defTabSz="755650">
            <a:lnSpc>
              <a:spcPct val="90000"/>
            </a:lnSpc>
            <a:spcBef>
              <a:spcPct val="0"/>
            </a:spcBef>
            <a:spcAft>
              <a:spcPct val="35000"/>
            </a:spcAft>
          </a:pPr>
          <a:r>
            <a:rPr lang="fr-FR" sz="1700" kern="1200" dirty="0" err="1" smtClean="0"/>
            <a:t>Consolidating</a:t>
          </a:r>
          <a:r>
            <a:rPr lang="fr-FR" sz="1700" kern="1200" dirty="0" smtClean="0"/>
            <a:t> value</a:t>
          </a:r>
          <a:endParaRPr lang="fr-FR" sz="1700" kern="1200" dirty="0"/>
        </a:p>
      </dsp:txBody>
      <dsp:txXfrm>
        <a:off x="4353519" y="1596826"/>
        <a:ext cx="1305521" cy="870346"/>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1FC50D-E9E8-4B2D-B56A-606600462DFC}" type="datetimeFigureOut">
              <a:rPr lang="fr-FR" smtClean="0"/>
              <a:pPr/>
              <a:t>30/09/2016</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492996B-1E36-48F4-B759-7B2AF01531A6}" type="slidenum">
              <a:rPr lang="fr-FR" smtClean="0"/>
              <a:pPr/>
              <a:t>‹N°›</a:t>
            </a:fld>
            <a:endParaRPr lang="fr-FR"/>
          </a:p>
        </p:txBody>
      </p:sp>
    </p:spTree>
    <p:extLst>
      <p:ext uri="{BB962C8B-B14F-4D97-AF65-F5344CB8AC3E}">
        <p14:creationId xmlns:p14="http://schemas.microsoft.com/office/powerpoint/2010/main" val="14398286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have a look at a</a:t>
            </a:r>
            <a:r>
              <a:rPr lang="en-US" baseline="0" dirty="0" smtClean="0"/>
              <a:t> TED video, please note elements you think are important and we will discuss it after. </a:t>
            </a:r>
            <a:endParaRPr lang="en-US" dirty="0"/>
          </a:p>
        </p:txBody>
      </p:sp>
    </p:spTree>
    <p:extLst>
      <p:ext uri="{BB962C8B-B14F-4D97-AF65-F5344CB8AC3E}">
        <p14:creationId xmlns:p14="http://schemas.microsoft.com/office/powerpoint/2010/main" val="9590887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B492996B-1E36-48F4-B759-7B2AF01531A6}" type="slidenum">
              <a:rPr lang="fr-FR" smtClean="0"/>
              <a:pPr/>
              <a:t>6</a:t>
            </a:fld>
            <a:endParaRPr lang="fr-FR"/>
          </a:p>
        </p:txBody>
      </p:sp>
    </p:spTree>
    <p:extLst>
      <p:ext uri="{BB962C8B-B14F-4D97-AF65-F5344CB8AC3E}">
        <p14:creationId xmlns:p14="http://schemas.microsoft.com/office/powerpoint/2010/main" val="36738676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you have</a:t>
            </a:r>
            <a:r>
              <a:rPr lang="en-US" baseline="0" dirty="0" smtClean="0"/>
              <a:t> various business models, the first one is the transactional business model. You sell your products directly through Internet. It’s the case of major pure players such as Amazon, but not only. Click and mortar firms like Tesco are a good example of these. </a:t>
            </a:r>
          </a:p>
          <a:p>
            <a:endParaRPr lang="en-US" baseline="0" dirty="0" smtClean="0"/>
          </a:p>
          <a:p>
            <a:r>
              <a:rPr lang="en-US" baseline="0" dirty="0" smtClean="0"/>
              <a:t>You have other commercial websites like </a:t>
            </a:r>
            <a:r>
              <a:rPr lang="en-US" baseline="0" dirty="0" err="1" smtClean="0"/>
              <a:t>accorhotels.com</a:t>
            </a:r>
            <a:r>
              <a:rPr lang="en-US" baseline="0" dirty="0" smtClean="0"/>
              <a:t> selling hotels room directly to the customer without any intermediaries, conserving their total net margin by doing so. And other websites like </a:t>
            </a:r>
            <a:r>
              <a:rPr lang="en-US" baseline="0" dirty="0" err="1" smtClean="0"/>
              <a:t>Venteprivee</a:t>
            </a:r>
            <a:r>
              <a:rPr lang="en-US" baseline="0" dirty="0" smtClean="0"/>
              <a:t> based on co-optation system and on a limited stock, with a short period of sales and a reduced range of products. ( explain the co-optation system and effects on the data base, increasing the data base and CRM information  system, the more information you hold about customers, the more bankable your are.)</a:t>
            </a:r>
            <a:endParaRPr lang="en-US" dirty="0"/>
          </a:p>
        </p:txBody>
      </p:sp>
    </p:spTree>
    <p:extLst>
      <p:ext uri="{BB962C8B-B14F-4D97-AF65-F5344CB8AC3E}">
        <p14:creationId xmlns:p14="http://schemas.microsoft.com/office/powerpoint/2010/main" val="8522106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In</a:t>
            </a:r>
            <a:r>
              <a:rPr lang="en-US" baseline="0" dirty="0" smtClean="0"/>
              <a:t> the world wide web, we have other websites like comparison sites. A good example is Mortgage or travel comparison websites. They gather information from all operators and competitors on the market, matching proposals to customers requests. The business model is based on two things. The 1</a:t>
            </a:r>
            <a:r>
              <a:rPr lang="en-US" baseline="30000" dirty="0" smtClean="0"/>
              <a:t>st</a:t>
            </a:r>
            <a:r>
              <a:rPr lang="en-US" baseline="0" dirty="0" smtClean="0"/>
              <a:t> one is the traffic generated on the website based on the number of unique visitor per day and month. </a:t>
            </a:r>
          </a:p>
          <a:p>
            <a:endParaRPr lang="en-US" baseline="0" dirty="0" smtClean="0"/>
          </a:p>
          <a:p>
            <a:r>
              <a:rPr lang="en-US" baseline="0" dirty="0" smtClean="0"/>
              <a:t>And the second the source of revenue comes from the connection. In the second case, the site charges commission to the banks (in the case of a mortgage research)  or to airlines companies (in the case of trip research). </a:t>
            </a:r>
          </a:p>
          <a:p>
            <a:endParaRPr lang="en-US" baseline="0" dirty="0" smtClean="0"/>
          </a:p>
          <a:p>
            <a:endParaRPr lang="en-US" baseline="0" dirty="0" smtClean="0"/>
          </a:p>
          <a:p>
            <a:r>
              <a:rPr lang="en-US" baseline="0" dirty="0" smtClean="0"/>
              <a:t>But the comparison site is not only dedicated to one sector, and you maybe know </a:t>
            </a:r>
            <a:r>
              <a:rPr lang="en-US" baseline="0" dirty="0" err="1" smtClean="0"/>
              <a:t>Kelkoo</a:t>
            </a:r>
            <a:r>
              <a:rPr lang="en-US" baseline="0" dirty="0" smtClean="0"/>
              <a:t> (which was a subsidiary of Yahoo!, then sold to a British hedge fund</a:t>
            </a:r>
            <a:r>
              <a:rPr lang="fr-FR" dirty="0"/>
              <a:t> « </a:t>
            </a:r>
            <a:r>
              <a:rPr lang="fr-FR" dirty="0" err="1"/>
              <a:t>Jamplant</a:t>
            </a:r>
            <a:r>
              <a:rPr lang="fr-FR" dirty="0"/>
              <a:t> Ltd. » </a:t>
            </a:r>
            <a:r>
              <a:rPr lang="fr-FR" dirty="0" err="1"/>
              <a:t>Bought</a:t>
            </a:r>
            <a:r>
              <a:rPr lang="fr-FR" dirty="0"/>
              <a:t> for 100 million €). This </a:t>
            </a:r>
            <a:r>
              <a:rPr lang="en-US" dirty="0"/>
              <a:t>website enables to a shopper to search information about a product, a service or anything that you need to compare before buying. But this general comparison Website is going into competition with </a:t>
            </a:r>
            <a:r>
              <a:rPr lang="en-US" dirty="0" err="1"/>
              <a:t>shopbot</a:t>
            </a:r>
            <a:r>
              <a:rPr lang="en-US" dirty="0"/>
              <a:t> like Yahoo! Shopping or Google Shopping. These two possess a strategic advantage which is based on their own search engine, increasing their competitive advantage.</a:t>
            </a:r>
          </a:p>
          <a:p>
            <a:endParaRPr lang="en-US" dirty="0"/>
          </a:p>
          <a:p>
            <a:endParaRPr lang="en-US" dirty="0"/>
          </a:p>
          <a:p>
            <a:pPr defTabSz="883493">
              <a:defRPr/>
            </a:pPr>
            <a:r>
              <a:rPr lang="en-US" baseline="0" dirty="0" smtClean="0"/>
              <a:t>A commissioning is taken (the comparison site charge a commissioning) for the linkage with banks and travel agencies.</a:t>
            </a:r>
          </a:p>
          <a:p>
            <a:endParaRPr lang="en-US" dirty="0"/>
          </a:p>
          <a:p>
            <a:endParaRPr lang="fr-FR" dirty="0"/>
          </a:p>
          <a:p>
            <a:endParaRPr lang="en-US" baseline="0" dirty="0" smtClean="0"/>
          </a:p>
        </p:txBody>
      </p:sp>
    </p:spTree>
    <p:extLst>
      <p:ext uri="{BB962C8B-B14F-4D97-AF65-F5344CB8AC3E}">
        <p14:creationId xmlns:p14="http://schemas.microsoft.com/office/powerpoint/2010/main" val="402421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Yahoo ! Shopping and Google Shopping are</a:t>
            </a:r>
            <a:r>
              <a:rPr lang="en-US" baseline="0" dirty="0" smtClean="0"/>
              <a:t> becoming dominant in the market by enabling the customer to find everything they need on one click</a:t>
            </a:r>
          </a:p>
          <a:p>
            <a:r>
              <a:rPr lang="en-US" baseline="0" dirty="0" smtClean="0"/>
              <a:t>They are getting as Octopus with a huge range of offers on one portal / internet </a:t>
            </a:r>
            <a:r>
              <a:rPr lang="en-US" baseline="0" dirty="0" err="1" smtClean="0"/>
              <a:t>plateform</a:t>
            </a:r>
            <a:r>
              <a:rPr lang="en-US" baseline="0" dirty="0" smtClean="0"/>
              <a:t>.</a:t>
            </a:r>
          </a:p>
          <a:p>
            <a:endParaRPr lang="en-US" baseline="0" dirty="0" smtClean="0"/>
          </a:p>
          <a:p>
            <a:endParaRPr lang="en-US" baseline="0" dirty="0" smtClean="0"/>
          </a:p>
          <a:p>
            <a:endParaRPr lang="en-US" baseline="0" dirty="0" smtClean="0"/>
          </a:p>
          <a:p>
            <a:r>
              <a:rPr lang="en-US" baseline="0" dirty="0" smtClean="0"/>
              <a:t>putting at the heart of their strategy commercial companies listed on their search engine or integrated on their </a:t>
            </a:r>
            <a:r>
              <a:rPr lang="en-US" baseline="0" dirty="0" err="1" smtClean="0"/>
              <a:t>shopbot</a:t>
            </a:r>
            <a:r>
              <a:rPr lang="en-US" baseline="0" dirty="0" smtClean="0"/>
              <a:t>. T</a:t>
            </a:r>
            <a:r>
              <a:rPr lang="en-US" dirty="0" smtClean="0"/>
              <a:t>hese</a:t>
            </a:r>
            <a:r>
              <a:rPr lang="en-US" baseline="0" dirty="0" smtClean="0"/>
              <a:t> 2 actors</a:t>
            </a:r>
            <a:r>
              <a:rPr lang="en-US" dirty="0" smtClean="0"/>
              <a:t> are challenging the previous model based</a:t>
            </a:r>
            <a:r>
              <a:rPr lang="en-US" baseline="0" dirty="0" smtClean="0"/>
              <a:t> on the intermediary system and establish a long and transversal relationship with the </a:t>
            </a:r>
            <a:r>
              <a:rPr lang="en-US" baseline="0" dirty="0" err="1" smtClean="0"/>
              <a:t>websurfer</a:t>
            </a:r>
            <a:endParaRPr lang="en-US" dirty="0"/>
          </a:p>
        </p:txBody>
      </p:sp>
    </p:spTree>
    <p:extLst>
      <p:ext uri="{BB962C8B-B14F-4D97-AF65-F5344CB8AC3E}">
        <p14:creationId xmlns:p14="http://schemas.microsoft.com/office/powerpoint/2010/main" val="14389489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 example</a:t>
            </a:r>
            <a:r>
              <a:rPr lang="en-US" baseline="0" dirty="0" smtClean="0"/>
              <a:t> of an</a:t>
            </a:r>
            <a:r>
              <a:rPr lang="en-US" dirty="0" smtClean="0"/>
              <a:t>other </a:t>
            </a:r>
            <a:r>
              <a:rPr lang="en-US" baseline="0" dirty="0" smtClean="0"/>
              <a:t>approach launched by pure players is </a:t>
            </a:r>
            <a:r>
              <a:rPr lang="en-US" baseline="0" dirty="0" err="1" smtClean="0"/>
              <a:t>PriceMinister</a:t>
            </a:r>
            <a:r>
              <a:rPr lang="en-US" baseline="0" dirty="0" smtClean="0"/>
              <a:t>. </a:t>
            </a:r>
          </a:p>
          <a:p>
            <a:endParaRPr lang="en-US" baseline="0" dirty="0" smtClean="0"/>
          </a:p>
          <a:p>
            <a:pPr defTabSz="883493">
              <a:defRPr/>
            </a:pPr>
            <a:r>
              <a:rPr lang="en-US" baseline="0" dirty="0" smtClean="0"/>
              <a:t>It offers a huge range of products to customers by providing a marketplace. </a:t>
            </a:r>
          </a:p>
          <a:p>
            <a:pPr defTabSz="883493">
              <a:defRPr/>
            </a:pPr>
            <a:endParaRPr lang="en-US" baseline="0" dirty="0" smtClean="0"/>
          </a:p>
          <a:p>
            <a:pPr defTabSz="883493">
              <a:defRPr/>
            </a:pPr>
            <a:r>
              <a:rPr lang="en-US" baseline="0" dirty="0" smtClean="0"/>
              <a:t>The core business is peer to peer…but in the same time they opened a market place, based on a </a:t>
            </a:r>
            <a:r>
              <a:rPr lang="en-US" baseline="0" dirty="0" err="1" smtClean="0"/>
              <a:t>B2B2C</a:t>
            </a:r>
            <a:r>
              <a:rPr lang="en-US" baseline="0" dirty="0" smtClean="0"/>
              <a:t> business model, selling space and monetizing the website traffic to sellers. In this example, we can see that profitability and net margin are high while investment is low : just on website, referencing, security and so on but no investment in products, materials, warehouse and logistic.</a:t>
            </a:r>
          </a:p>
          <a:p>
            <a:pPr defTabSz="883493">
              <a:defRPr/>
            </a:pPr>
            <a:endParaRPr lang="en-US" dirty="0" smtClean="0"/>
          </a:p>
          <a:p>
            <a:endParaRPr lang="en-US" baseline="0" dirty="0" smtClean="0"/>
          </a:p>
          <a:p>
            <a:r>
              <a:rPr lang="en-US" baseline="0" dirty="0" smtClean="0"/>
              <a:t>*****************</a:t>
            </a:r>
          </a:p>
          <a:p>
            <a:endParaRPr lang="en-US" baseline="0" dirty="0" smtClean="0"/>
          </a:p>
          <a:p>
            <a:r>
              <a:rPr lang="en-US" baseline="0" dirty="0" smtClean="0"/>
              <a:t>the website a decided to extend products and services by integrating a marketplace. </a:t>
            </a:r>
          </a:p>
          <a:p>
            <a:endParaRPr lang="en-US" baseline="0" dirty="0" smtClean="0"/>
          </a:p>
          <a:p>
            <a:r>
              <a:rPr lang="en-US" baseline="0" dirty="0" smtClean="0"/>
              <a:t>We can considerate is as a relevant strategy, 1</a:t>
            </a:r>
            <a:r>
              <a:rPr lang="en-US" baseline="30000" dirty="0" smtClean="0"/>
              <a:t>st</a:t>
            </a:r>
            <a:r>
              <a:rPr lang="en-US" baseline="0" dirty="0" smtClean="0"/>
              <a:t> of all, you growth the range of products to the customer, increasing the appealing / interest toward the website. </a:t>
            </a:r>
            <a:r>
              <a:rPr lang="en-US" baseline="0" dirty="0" err="1" smtClean="0"/>
              <a:t>2</a:t>
            </a:r>
            <a:r>
              <a:rPr lang="en-US" baseline="30000" dirty="0" err="1" smtClean="0"/>
              <a:t>ndly</a:t>
            </a:r>
            <a:r>
              <a:rPr lang="en-US" baseline="30000" dirty="0" smtClean="0"/>
              <a:t> </a:t>
            </a:r>
            <a:r>
              <a:rPr lang="en-US" baseline="0" dirty="0" smtClean="0"/>
              <a:t> </a:t>
            </a:r>
            <a:r>
              <a:rPr lang="en-US" baseline="0" dirty="0" err="1" smtClean="0"/>
              <a:t>Priceminister</a:t>
            </a:r>
            <a:r>
              <a:rPr lang="en-US" baseline="0" dirty="0" smtClean="0"/>
              <a:t> manage in the same time, the meeting point </a:t>
            </a:r>
            <a:r>
              <a:rPr lang="en-US" baseline="0" dirty="0" err="1" smtClean="0"/>
              <a:t>plateform</a:t>
            </a:r>
            <a:r>
              <a:rPr lang="en-US" baseline="0" dirty="0" smtClean="0"/>
              <a:t> where customers can buy second-hand products, take a rate commissioning on the transaction, and during this time, they opened a marketplace based on a </a:t>
            </a:r>
            <a:r>
              <a:rPr lang="en-US" baseline="0" dirty="0" err="1" smtClean="0"/>
              <a:t>B2B2C</a:t>
            </a:r>
            <a:r>
              <a:rPr lang="en-US" baseline="0" dirty="0" smtClean="0"/>
              <a:t> business model, selling space and monetizing the website traffic to sellers. </a:t>
            </a:r>
            <a:endParaRPr lang="en-US" dirty="0"/>
          </a:p>
        </p:txBody>
      </p:sp>
    </p:spTree>
    <p:extLst>
      <p:ext uri="{BB962C8B-B14F-4D97-AF65-F5344CB8AC3E}">
        <p14:creationId xmlns:p14="http://schemas.microsoft.com/office/powerpoint/2010/main" val="18358061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we have</a:t>
            </a:r>
            <a:r>
              <a:rPr lang="en-US" baseline="0" dirty="0" smtClean="0"/>
              <a:t> various kinds of marketplace : horizon and vertical. Horizon Marketplace connects buyers and sellers across </a:t>
            </a:r>
            <a:r>
              <a:rPr lang="en-US" baseline="0" dirty="0" err="1" smtClean="0"/>
              <a:t>differents</a:t>
            </a:r>
            <a:r>
              <a:rPr lang="en-US" baseline="0" dirty="0" smtClean="0"/>
              <a:t> sectors, they propose a various range of products and services, very exhaustive, from a </a:t>
            </a:r>
            <a:r>
              <a:rPr lang="en-US" baseline="0" dirty="0" err="1" smtClean="0"/>
              <a:t>Tvset</a:t>
            </a:r>
            <a:r>
              <a:rPr lang="en-US" baseline="0" dirty="0" smtClean="0"/>
              <a:t> to clothes, from hair styling products to baby nappies. </a:t>
            </a:r>
          </a:p>
          <a:p>
            <a:endParaRPr lang="en-US" baseline="0" dirty="0" smtClean="0"/>
          </a:p>
          <a:p>
            <a:r>
              <a:rPr lang="en-US" baseline="0" dirty="0" smtClean="0"/>
              <a:t>On the other hand, we have vertical marketplace, providing only specialized products just of one sector. This kind of marketplace is mainly dedicated to industrial and professional customers. The main advantage is to decrease the supply chain costs, if it’s well managed, this can </a:t>
            </a:r>
            <a:r>
              <a:rPr lang="en-US" baseline="0" dirty="0" err="1" smtClean="0"/>
              <a:t>significatively</a:t>
            </a:r>
            <a:r>
              <a:rPr lang="en-US" baseline="0" dirty="0" smtClean="0"/>
              <a:t> increase the profitably of the site owner, especially when you have a limited number of competitors.</a:t>
            </a:r>
            <a:endParaRPr lang="en-US" dirty="0"/>
          </a:p>
        </p:txBody>
      </p:sp>
    </p:spTree>
    <p:extLst>
      <p:ext uri="{BB962C8B-B14F-4D97-AF65-F5344CB8AC3E}">
        <p14:creationId xmlns:p14="http://schemas.microsoft.com/office/powerpoint/2010/main" val="26032965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46222BC6-DA7E-46C2-98CA-6115D4F53780}" type="slidenum">
              <a:rPr lang="fr-FR" smtClean="0"/>
              <a:pPr/>
              <a:t>14</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image" Target="../media/image6.jpeg"/><Relationship Id="rId4" Type="http://schemas.openxmlformats.org/officeDocument/2006/relationships/image" Target="../media/image5.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image" Target="../media/image4.jpeg"/><Relationship Id="rId7" Type="http://schemas.openxmlformats.org/officeDocument/2006/relationships/image" Target="../media/image9.jpe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6.jpeg"/><Relationship Id="rId4" Type="http://schemas.openxmlformats.org/officeDocument/2006/relationships/image" Target="../media/image5.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RE DU DOCUMENT">
    <p:spTree>
      <p:nvGrpSpPr>
        <p:cNvPr id="1" name=""/>
        <p:cNvGrpSpPr/>
        <p:nvPr/>
      </p:nvGrpSpPr>
      <p:grpSpPr>
        <a:xfrm>
          <a:off x="0" y="0"/>
          <a:ext cx="0" cy="0"/>
          <a:chOff x="0" y="0"/>
          <a:chExt cx="0" cy="0"/>
        </a:xfrm>
      </p:grpSpPr>
      <p:pic>
        <p:nvPicPr>
          <p:cNvPr id="16" name="Picture 2" descr="I:\Services\Groupe\Communication programmes\Private\COMMUNICATION\ESPEME\fond-espeme-ppt.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
            <a:ext cx="9147133" cy="6885384"/>
          </a:xfrm>
          <a:prstGeom prst="rect">
            <a:avLst/>
          </a:prstGeom>
          <a:solidFill>
            <a:schemeClr val="bg1"/>
          </a:solidFill>
        </p:spPr>
      </p:pic>
      <p:pic>
        <p:nvPicPr>
          <p:cNvPr id="7" name="Picture 2" descr="I:\Services\Groupe\Communication programmes\Private\COMMUNICATION\ESPEME\Modèle Présentation Powerpoint\logo noir.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58741" y="-171400"/>
            <a:ext cx="2426518" cy="1334028"/>
          </a:xfrm>
          <a:prstGeom prst="rect">
            <a:avLst/>
          </a:prstGeom>
          <a:noFill/>
          <a:extLst>
            <a:ext uri="{909E8E84-426E-40DD-AFC4-6F175D3DCCD1}">
              <a14:hiddenFill xmlns:a14="http://schemas.microsoft.com/office/drawing/2010/main">
                <a:solidFill>
                  <a:srgbClr val="FFFFFF"/>
                </a:solidFill>
              </a14:hiddenFill>
            </a:ext>
          </a:extLst>
        </p:spPr>
      </p:pic>
      <p:sp>
        <p:nvSpPr>
          <p:cNvPr id="11" name="Titre 1"/>
          <p:cNvSpPr>
            <a:spLocks noGrp="1"/>
          </p:cNvSpPr>
          <p:nvPr>
            <p:ph type="ctrTitle"/>
          </p:nvPr>
        </p:nvSpPr>
        <p:spPr>
          <a:xfrm>
            <a:off x="687366" y="1972668"/>
            <a:ext cx="7772400" cy="1470025"/>
          </a:xfrm>
          <a:solidFill>
            <a:schemeClr val="tx1"/>
          </a:solidFill>
        </p:spPr>
        <p:txBody>
          <a:bodyPr>
            <a:normAutofit/>
          </a:bodyPr>
          <a:lstStyle>
            <a:lvl1pPr>
              <a:defRPr sz="4000" b="1">
                <a:solidFill>
                  <a:schemeClr val="bg1"/>
                </a:solidFill>
              </a:defRPr>
            </a:lvl1pPr>
          </a:lstStyle>
          <a:p>
            <a:r>
              <a:rPr lang="en-US" smtClean="0"/>
              <a:t>Click to edit Master title style</a:t>
            </a:r>
            <a:endParaRPr lang="fr-FR" dirty="0"/>
          </a:p>
        </p:txBody>
      </p:sp>
      <p:sp>
        <p:nvSpPr>
          <p:cNvPr id="12" name="Sous-titre 2"/>
          <p:cNvSpPr>
            <a:spLocks noGrp="1"/>
          </p:cNvSpPr>
          <p:nvPr>
            <p:ph type="subTitle" idx="1"/>
          </p:nvPr>
        </p:nvSpPr>
        <p:spPr>
          <a:xfrm>
            <a:off x="1371600" y="3645024"/>
            <a:ext cx="6400800" cy="1008112"/>
          </a:xfrm>
          <a:solidFill>
            <a:schemeClr val="tx1"/>
          </a:solidFill>
        </p:spPr>
        <p:txBody>
          <a:bodyPr/>
          <a:lstStyle>
            <a:lvl1pPr marL="0" indent="0" algn="ctr">
              <a:buNone/>
              <a:defRPr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r-FR" dirty="0"/>
          </a:p>
        </p:txBody>
      </p:sp>
    </p:spTree>
    <p:extLst>
      <p:ext uri="{BB962C8B-B14F-4D97-AF65-F5344CB8AC3E}">
        <p14:creationId xmlns:p14="http://schemas.microsoft.com/office/powerpoint/2010/main" val="18377983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RE DE SECTION">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a:solidFill>
            <a:schemeClr val="bg1"/>
          </a:solidFill>
        </p:spPr>
        <p:txBody>
          <a:bodyPr>
            <a:normAutofit/>
          </a:bodyPr>
          <a:lstStyle>
            <a:lvl1pPr>
              <a:defRPr sz="4000" b="1"/>
            </a:lvl1pPr>
          </a:lstStyle>
          <a:p>
            <a:r>
              <a:rPr lang="en-US" smtClean="0"/>
              <a:t>Click to edit Master title style</a:t>
            </a:r>
            <a:endParaRPr lang="fr-FR" dirty="0"/>
          </a:p>
        </p:txBody>
      </p:sp>
      <p:sp>
        <p:nvSpPr>
          <p:cNvPr id="3" name="Sous-titre 2"/>
          <p:cNvSpPr>
            <a:spLocks noGrp="1"/>
          </p:cNvSpPr>
          <p:nvPr>
            <p:ph type="subTitle" idx="1"/>
          </p:nvPr>
        </p:nvSpPr>
        <p:spPr>
          <a:xfrm>
            <a:off x="1371600" y="3645024"/>
            <a:ext cx="6400800" cy="1752600"/>
          </a:xfrm>
          <a:solidFill>
            <a:schemeClr val="bg1"/>
          </a:solidFill>
        </p:spPr>
        <p:txBody>
          <a:bodyPr/>
          <a:lstStyle>
            <a:lvl1pPr marL="0" indent="0" algn="ctr">
              <a:buNone/>
              <a:defRPr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r-FR" dirty="0"/>
          </a:p>
        </p:txBody>
      </p:sp>
      <p:grpSp>
        <p:nvGrpSpPr>
          <p:cNvPr id="5" name="Groupe 4"/>
          <p:cNvGrpSpPr/>
          <p:nvPr/>
        </p:nvGrpSpPr>
        <p:grpSpPr>
          <a:xfrm>
            <a:off x="1" y="0"/>
            <a:ext cx="9180511" cy="6899651"/>
            <a:chOff x="1" y="0"/>
            <a:chExt cx="9180511" cy="6899651"/>
          </a:xfrm>
        </p:grpSpPr>
        <p:pic>
          <p:nvPicPr>
            <p:cNvPr id="6" name="Picture 4" descr="I:\Services\Groupe\Communication programmes\Private\COMMUNICATION\ESPEME\haut-final.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 y="0"/>
              <a:ext cx="91440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I:\Services\Groupe\Communication programmes\Private\COMMUNICATION\ESPEME\gauche-final.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 y="24485"/>
              <a:ext cx="467544" cy="683351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I:\Services\Groupe\Communication programmes\Private\COMMUNICATION\ESPEME\droite-final.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712968" y="0"/>
              <a:ext cx="467544" cy="686824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7" descr="I:\Services\Groupe\Communication programmes\Private\COMMUNICATION\ESPEME\bas-final.jp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 y="6442014"/>
              <a:ext cx="9180511" cy="457637"/>
            </a:xfrm>
            <a:prstGeom prst="rect">
              <a:avLst/>
            </a:prstGeom>
            <a:noFill/>
            <a:extLst>
              <a:ext uri="{909E8E84-426E-40DD-AFC4-6F175D3DCCD1}">
                <a14:hiddenFill xmlns:a14="http://schemas.microsoft.com/office/drawing/2010/main">
                  <a:solidFill>
                    <a:srgbClr val="FFFFFF"/>
                  </a:solidFill>
                </a14:hiddenFill>
              </a:ext>
            </a:extLst>
          </p:spPr>
        </p:pic>
      </p:grpSp>
      <p:pic>
        <p:nvPicPr>
          <p:cNvPr id="13" name="Picture 2" descr="I:\Services\Groupe\Communication programmes\Private\COMMUNICATION\ESPEME\Modèle Présentation Powerpoint\logo noir.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358741" y="-171400"/>
            <a:ext cx="2426518" cy="13340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319774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slide vide avec titre">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lvl1pPr>
              <a:defRPr sz="4000" b="1"/>
            </a:lvl1pPr>
          </a:lstStyle>
          <a:p>
            <a:r>
              <a:rPr lang="en-US" smtClean="0"/>
              <a:t>Click to edit Master title style</a:t>
            </a:r>
            <a:endParaRPr lang="fr-FR" dirty="0"/>
          </a:p>
        </p:txBody>
      </p:sp>
      <p:grpSp>
        <p:nvGrpSpPr>
          <p:cNvPr id="11" name="Groupe 10"/>
          <p:cNvGrpSpPr/>
          <p:nvPr/>
        </p:nvGrpSpPr>
        <p:grpSpPr>
          <a:xfrm>
            <a:off x="1" y="0"/>
            <a:ext cx="9180511" cy="6899651"/>
            <a:chOff x="1" y="0"/>
            <a:chExt cx="9180511" cy="6899651"/>
          </a:xfrm>
        </p:grpSpPr>
        <p:pic>
          <p:nvPicPr>
            <p:cNvPr id="7" name="Picture 4" descr="I:\Services\Groupe\Communication programmes\Private\COMMUNICATION\ESPEME\haut-final.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 y="0"/>
              <a:ext cx="91440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descr="I:\Services\Groupe\Communication programmes\Private\COMMUNICATION\ESPEME\gauche-final.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 y="24485"/>
              <a:ext cx="467544" cy="683351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I:\Services\Groupe\Communication programmes\Private\COMMUNICATION\ESPEME\droite-final.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712968" y="0"/>
              <a:ext cx="467544" cy="686824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7" descr="I:\Services\Groupe\Communication programmes\Private\COMMUNICATION\ESPEME\bas-final.jp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 y="6442014"/>
              <a:ext cx="9180511" cy="457637"/>
            </a:xfrm>
            <a:prstGeom prst="rect">
              <a:avLst/>
            </a:prstGeom>
            <a:noFill/>
            <a:extLst>
              <a:ext uri="{909E8E84-426E-40DD-AFC4-6F175D3DCCD1}">
                <a14:hiddenFill xmlns:a14="http://schemas.microsoft.com/office/drawing/2010/main">
                  <a:solidFill>
                    <a:srgbClr val="FFFFFF"/>
                  </a:solidFill>
                </a14:hiddenFill>
              </a:ext>
            </a:extLst>
          </p:spPr>
        </p:pic>
      </p:grpSp>
      <p:pic>
        <p:nvPicPr>
          <p:cNvPr id="15" name="Picture 3" descr="I:\Services\Groupe\Communication programmes\Private\COMMUNICATION\ESPEME\logo-edhec-petit.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52320" y="6088030"/>
            <a:ext cx="1152128" cy="2731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918632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lide vide">
    <p:spTree>
      <p:nvGrpSpPr>
        <p:cNvPr id="1" name=""/>
        <p:cNvGrpSpPr/>
        <p:nvPr/>
      </p:nvGrpSpPr>
      <p:grpSpPr>
        <a:xfrm>
          <a:off x="0" y="0"/>
          <a:ext cx="0" cy="0"/>
          <a:chOff x="0" y="0"/>
          <a:chExt cx="0" cy="0"/>
        </a:xfrm>
      </p:grpSpPr>
      <p:pic>
        <p:nvPicPr>
          <p:cNvPr id="6" name="Picture 4" descr="I:\Services\Groupe\Communication programmes\Private\COMMUNICATION\ESPEME\haut-final.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0"/>
            <a:ext cx="91440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I:\Services\Groupe\Communication programmes\Private\COMMUNICATION\ESPEME\gauche-final.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24485"/>
            <a:ext cx="467544" cy="683351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I:\Services\Groupe\Communication programmes\Private\COMMUNICATION\ESPEME\droite-final.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712968" y="0"/>
            <a:ext cx="467544" cy="686824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7" descr="I:\Services\Groupe\Communication programmes\Private\COMMUNICATION\ESPEME\bas-final.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 y="6442014"/>
            <a:ext cx="9180511" cy="45763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3" descr="I:\Services\Groupe\Communication programmes\Private\COMMUNICATION\ESPEME\logo-edhec-petit.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52320" y="6088030"/>
            <a:ext cx="1152128" cy="2731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175949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slide vide2">
    <p:spTree>
      <p:nvGrpSpPr>
        <p:cNvPr id="1" name=""/>
        <p:cNvGrpSpPr/>
        <p:nvPr/>
      </p:nvGrpSpPr>
      <p:grpSpPr>
        <a:xfrm>
          <a:off x="0" y="0"/>
          <a:ext cx="0" cy="0"/>
          <a:chOff x="0" y="0"/>
          <a:chExt cx="0" cy="0"/>
        </a:xfrm>
      </p:grpSpPr>
      <p:grpSp>
        <p:nvGrpSpPr>
          <p:cNvPr id="10" name="Groupe 9"/>
          <p:cNvGrpSpPr/>
          <p:nvPr/>
        </p:nvGrpSpPr>
        <p:grpSpPr>
          <a:xfrm>
            <a:off x="1" y="0"/>
            <a:ext cx="9180511" cy="6896117"/>
            <a:chOff x="1" y="0"/>
            <a:chExt cx="9180511" cy="6896117"/>
          </a:xfrm>
        </p:grpSpPr>
        <p:pic>
          <p:nvPicPr>
            <p:cNvPr id="11" name="Picture 4" descr="I:\Services\Groupe\Communication programmes\Private\COMMUNICATION\ESPEME\haut-final.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 y="0"/>
              <a:ext cx="91440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I:\Services\Groupe\Communication programmes\Private\COMMUNICATION\ESPEME\gauche-final.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 y="24485"/>
              <a:ext cx="467544" cy="683351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I:\Services\Groupe\Communication programmes\Private\COMMUNICATION\ESPEME\droite-final.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712968" y="0"/>
              <a:ext cx="467544" cy="686824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7" descr="I:\Services\Groupe\Communication programmes\Private\COMMUNICATION\ESPEME\bas-final.jp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 y="6442014"/>
              <a:ext cx="9180511" cy="454103"/>
            </a:xfrm>
            <a:prstGeom prst="rect">
              <a:avLst/>
            </a:prstGeom>
            <a:noFill/>
            <a:extLst>
              <a:ext uri="{909E8E84-426E-40DD-AFC4-6F175D3DCCD1}">
                <a14:hiddenFill xmlns:a14="http://schemas.microsoft.com/office/drawing/2010/main">
                  <a:solidFill>
                    <a:srgbClr val="FFFFFF"/>
                  </a:solidFill>
                </a14:hiddenFill>
              </a:ext>
            </a:extLst>
          </p:spPr>
        </p:pic>
      </p:grpSp>
      <p:pic>
        <p:nvPicPr>
          <p:cNvPr id="15" name="Picture 3" descr="I:\Services\Groupe\Communication programmes\Private\COMMUNICATION\ESPEME\logo-edhec-petit.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52320" y="6088030"/>
            <a:ext cx="1152128" cy="2731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004804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lvl1pPr>
              <a:defRPr sz="4000" b="1"/>
            </a:lvl1pPr>
          </a:lstStyle>
          <a:p>
            <a:r>
              <a:rPr lang="en-US" smtClean="0"/>
              <a:t>Click to edit Master title style</a:t>
            </a:r>
            <a:endParaRPr lang="fr-FR" dirty="0"/>
          </a:p>
        </p:txBody>
      </p:sp>
      <p:sp>
        <p:nvSpPr>
          <p:cNvPr id="3" name="Espace réservé du contenu 2"/>
          <p:cNvSpPr>
            <a:spLocks noGrp="1"/>
          </p:cNvSpPr>
          <p:nvPr>
            <p:ph idx="1"/>
          </p:nvPr>
        </p:nvSpPr>
        <p:spPr/>
        <p:txBody>
          <a:bodyPr/>
          <a:lstStyle>
            <a:lvl1pPr marL="0" indent="0">
              <a:buFontTx/>
              <a:buNone/>
              <a:defRPr sz="30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grpSp>
        <p:nvGrpSpPr>
          <p:cNvPr id="18" name="Groupe 17"/>
          <p:cNvGrpSpPr/>
          <p:nvPr/>
        </p:nvGrpSpPr>
        <p:grpSpPr>
          <a:xfrm>
            <a:off x="1" y="0"/>
            <a:ext cx="9180511" cy="6899651"/>
            <a:chOff x="1" y="0"/>
            <a:chExt cx="9180511" cy="6899651"/>
          </a:xfrm>
        </p:grpSpPr>
        <p:pic>
          <p:nvPicPr>
            <p:cNvPr id="19" name="Picture 4" descr="I:\Services\Groupe\Communication programmes\Private\COMMUNICATION\ESPEME\haut-final.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 y="0"/>
              <a:ext cx="91440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5" descr="I:\Services\Groupe\Communication programmes\Private\COMMUNICATION\ESPEME\gauche-final.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 y="24485"/>
              <a:ext cx="467544" cy="683351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6" descr="I:\Services\Groupe\Communication programmes\Private\COMMUNICATION\ESPEME\droite-final.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712968" y="0"/>
              <a:ext cx="467544" cy="686824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7" descr="I:\Services\Groupe\Communication programmes\Private\COMMUNICATION\ESPEME\bas-final.jp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 y="6442014"/>
              <a:ext cx="9180511" cy="457637"/>
            </a:xfrm>
            <a:prstGeom prst="rect">
              <a:avLst/>
            </a:prstGeom>
            <a:noFill/>
            <a:extLst>
              <a:ext uri="{909E8E84-426E-40DD-AFC4-6F175D3DCCD1}">
                <a14:hiddenFill xmlns:a14="http://schemas.microsoft.com/office/drawing/2010/main">
                  <a:solidFill>
                    <a:srgbClr val="FFFFFF"/>
                  </a:solidFill>
                </a14:hiddenFill>
              </a:ext>
            </a:extLst>
          </p:spPr>
        </p:pic>
      </p:grpSp>
      <p:pic>
        <p:nvPicPr>
          <p:cNvPr id="10" name="Picture 3" descr="I:\Services\Groupe\Communication programmes\Private\COMMUNICATION\ESPEME\logo-edhec-petit.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52320" y="6088030"/>
            <a:ext cx="1152128" cy="2731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767724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slide deux contenus et titre">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lvl1pPr>
              <a:defRPr sz="4000" b="1"/>
            </a:lvl1pPr>
          </a:lstStyle>
          <a:p>
            <a:r>
              <a:rPr lang="en-US" smtClean="0"/>
              <a:t>Click to edit Master title style</a:t>
            </a:r>
            <a:endParaRPr lang="fr-FR" dirty="0"/>
          </a:p>
        </p:txBody>
      </p:sp>
      <p:sp>
        <p:nvSpPr>
          <p:cNvPr id="3" name="Espace réservé du contenu 2"/>
          <p:cNvSpPr>
            <a:spLocks noGrp="1"/>
          </p:cNvSpPr>
          <p:nvPr>
            <p:ph sz="half" idx="1"/>
          </p:nvPr>
        </p:nvSpPr>
        <p:spPr>
          <a:xfrm>
            <a:off x="457200" y="1600200"/>
            <a:ext cx="4038600" cy="4525963"/>
          </a:xfrm>
        </p:spPr>
        <p:txBody>
          <a:bodyPr/>
          <a:lstStyle>
            <a:lvl1pPr marL="0" indent="0">
              <a:buNone/>
              <a:defRPr sz="30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contenu 3"/>
          <p:cNvSpPr>
            <a:spLocks noGrp="1"/>
          </p:cNvSpPr>
          <p:nvPr>
            <p:ph sz="half" idx="2"/>
          </p:nvPr>
        </p:nvSpPr>
        <p:spPr>
          <a:xfrm>
            <a:off x="4648200" y="1600200"/>
            <a:ext cx="4038600" cy="4525963"/>
          </a:xfrm>
        </p:spPr>
        <p:txBody>
          <a:bodyPr/>
          <a:lstStyle>
            <a:lvl1pPr marL="0" indent="0">
              <a:buNone/>
              <a:defRPr sz="30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grpSp>
        <p:nvGrpSpPr>
          <p:cNvPr id="13" name="Groupe 12"/>
          <p:cNvGrpSpPr/>
          <p:nvPr/>
        </p:nvGrpSpPr>
        <p:grpSpPr>
          <a:xfrm>
            <a:off x="1" y="0"/>
            <a:ext cx="9180511" cy="6899651"/>
            <a:chOff x="1" y="0"/>
            <a:chExt cx="9180511" cy="6899651"/>
          </a:xfrm>
        </p:grpSpPr>
        <p:pic>
          <p:nvPicPr>
            <p:cNvPr id="14" name="Picture 4" descr="I:\Services\Groupe\Communication programmes\Private\COMMUNICATION\ESPEME\haut-final.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 y="0"/>
              <a:ext cx="91440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5" descr="I:\Services\Groupe\Communication programmes\Private\COMMUNICATION\ESPEME\gauche-final.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 y="24485"/>
              <a:ext cx="467544" cy="683351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6" descr="I:\Services\Groupe\Communication programmes\Private\COMMUNICATION\ESPEME\droite-final.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712968" y="0"/>
              <a:ext cx="467544" cy="686824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7" descr="I:\Services\Groupe\Communication programmes\Private\COMMUNICATION\ESPEME\bas-final.jp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 y="6442014"/>
              <a:ext cx="9180511" cy="457637"/>
            </a:xfrm>
            <a:prstGeom prst="rect">
              <a:avLst/>
            </a:prstGeom>
            <a:noFill/>
            <a:extLst>
              <a:ext uri="{909E8E84-426E-40DD-AFC4-6F175D3DCCD1}">
                <a14:hiddenFill xmlns:a14="http://schemas.microsoft.com/office/drawing/2010/main">
                  <a:solidFill>
                    <a:srgbClr val="FFFFFF"/>
                  </a:solidFill>
                </a14:hiddenFill>
              </a:ext>
            </a:extLst>
          </p:spPr>
        </p:pic>
      </p:grpSp>
      <p:pic>
        <p:nvPicPr>
          <p:cNvPr id="11" name="Picture 3" descr="I:\Services\Groupe\Communication programmes\Private\COMMUNICATION\ESPEME\logo-edhec-petit.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52320" y="6088030"/>
            <a:ext cx="1152128" cy="2731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22913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Der de couv">
    <p:spTree>
      <p:nvGrpSpPr>
        <p:cNvPr id="1" name=""/>
        <p:cNvGrpSpPr/>
        <p:nvPr/>
      </p:nvGrpSpPr>
      <p:grpSpPr>
        <a:xfrm>
          <a:off x="0" y="0"/>
          <a:ext cx="0" cy="0"/>
          <a:chOff x="0" y="0"/>
          <a:chExt cx="0" cy="0"/>
        </a:xfrm>
      </p:grpSpPr>
      <p:grpSp>
        <p:nvGrpSpPr>
          <p:cNvPr id="10" name="Groupe 9"/>
          <p:cNvGrpSpPr/>
          <p:nvPr/>
        </p:nvGrpSpPr>
        <p:grpSpPr>
          <a:xfrm>
            <a:off x="1" y="0"/>
            <a:ext cx="9180511" cy="6899651"/>
            <a:chOff x="1" y="0"/>
            <a:chExt cx="9180511" cy="6899651"/>
          </a:xfrm>
        </p:grpSpPr>
        <p:pic>
          <p:nvPicPr>
            <p:cNvPr id="11" name="Picture 4" descr="I:\Services\Groupe\Communication programmes\Private\COMMUNICATION\ESPEME\haut-final.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 y="0"/>
              <a:ext cx="91440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I:\Services\Groupe\Communication programmes\Private\COMMUNICATION\ESPEME\gauche-final.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 y="24485"/>
              <a:ext cx="467544" cy="683351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I:\Services\Groupe\Communication programmes\Private\COMMUNICATION\ESPEME\droite-final.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712968" y="0"/>
              <a:ext cx="467544" cy="686824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7" descr="I:\Services\Groupe\Communication programmes\Private\COMMUNICATION\ESPEME\bas-final.jp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 y="6442014"/>
              <a:ext cx="9180511" cy="457637"/>
            </a:xfrm>
            <a:prstGeom prst="rect">
              <a:avLst/>
            </a:prstGeom>
            <a:noFill/>
            <a:extLst>
              <a:ext uri="{909E8E84-426E-40DD-AFC4-6F175D3DCCD1}">
                <a14:hiddenFill xmlns:a14="http://schemas.microsoft.com/office/drawing/2010/main">
                  <a:solidFill>
                    <a:srgbClr val="FFFFFF"/>
                  </a:solidFill>
                </a14:hiddenFill>
              </a:ext>
            </a:extLst>
          </p:spPr>
        </p:pic>
      </p:grpSp>
      <p:pic>
        <p:nvPicPr>
          <p:cNvPr id="8" name="Picture 2" descr="I:\Services\Groupe\Communication programmes\Private\COMMUNICATION\ESPEME\Cartons Portes Ouvertes\2014\2014_Cartons invitation NICE\LINK\3 logos.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320987" y="5127937"/>
            <a:ext cx="2502025" cy="769309"/>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I:\Services\Groupe\Communication programmes\Private\COMMUNICATION\ESPEME\Modèle Présentation Powerpoint\www.espeme.com.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800349" y="3327894"/>
            <a:ext cx="3543300" cy="2266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I:\Services\Groupe\Communication programmes\Private\COMMUNICATION\ESPEME\Modèle Présentation Powerpoint\logo noir.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358741" y="-171400"/>
            <a:ext cx="2426518" cy="13340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680610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20860651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21.tmp"/><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22.tmp"/><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3.tmp"/><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4.tmp"/><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hyperlink" Target="https://www.ted.com/talks/bill_gross_the_single_biggest_reason_why_startups_succeed" TargetMode="External"/><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59632" y="4221088"/>
            <a:ext cx="6400800" cy="864096"/>
          </a:xfrm>
        </p:spPr>
        <p:txBody>
          <a:bodyPr>
            <a:normAutofit/>
          </a:bodyPr>
          <a:lstStyle/>
          <a:p>
            <a:r>
              <a:rPr lang="fr-FR" sz="2400" dirty="0" err="1" smtClean="0">
                <a:solidFill>
                  <a:schemeClr val="tx1">
                    <a:lumMod val="50000"/>
                    <a:lumOff val="50000"/>
                  </a:schemeClr>
                </a:solidFill>
                <a:latin typeface="Myriad"/>
              </a:rPr>
              <a:t>Professors</a:t>
            </a:r>
            <a:r>
              <a:rPr lang="fr-FR" sz="2400" dirty="0" smtClean="0">
                <a:solidFill>
                  <a:schemeClr val="tx1">
                    <a:lumMod val="50000"/>
                    <a:lumOff val="50000"/>
                  </a:schemeClr>
                </a:solidFill>
                <a:latin typeface="Myriad"/>
              </a:rPr>
              <a:t> </a:t>
            </a:r>
            <a:r>
              <a:rPr lang="fr-FR" sz="2400" dirty="0">
                <a:solidFill>
                  <a:schemeClr val="tx1">
                    <a:lumMod val="50000"/>
                    <a:lumOff val="50000"/>
                  </a:schemeClr>
                </a:solidFill>
                <a:latin typeface="Myriad"/>
              </a:rPr>
              <a:t>: Loick MENVIELLE, Philippe VERY</a:t>
            </a:r>
          </a:p>
        </p:txBody>
      </p:sp>
      <p:sp>
        <p:nvSpPr>
          <p:cNvPr id="4" name="Title 1"/>
          <p:cNvSpPr txBox="1">
            <a:spLocks/>
          </p:cNvSpPr>
          <p:nvPr/>
        </p:nvSpPr>
        <p:spPr>
          <a:xfrm>
            <a:off x="685800" y="2463031"/>
            <a:ext cx="7772400" cy="1470025"/>
          </a:xfrm>
          <a:prstGeom prst="rect">
            <a:avLst/>
          </a:prstGeom>
          <a:solidFill>
            <a:schemeClr val="bg1"/>
          </a:solidFill>
        </p:spPr>
        <p:txBody>
          <a:bodyPr vert="horz" lIns="91440" tIns="45720" rIns="91440" bIns="45720" rtlCol="0" anchor="ctr">
            <a:noAutofit/>
          </a:bodyPr>
          <a:lstStyle>
            <a:lvl1pPr algn="ctr" defTabSz="914400" rtl="0" eaLnBrk="1" latinLnBrk="0" hangingPunct="1">
              <a:spcBef>
                <a:spcPct val="0"/>
              </a:spcBef>
              <a:buNone/>
              <a:defRPr sz="4000" b="1" kern="1200">
                <a:solidFill>
                  <a:schemeClr val="tx1"/>
                </a:solidFill>
                <a:latin typeface="+mj-lt"/>
                <a:ea typeface="+mj-ea"/>
                <a:cs typeface="+mj-cs"/>
              </a:defRPr>
            </a:lvl1pPr>
          </a:lstStyle>
          <a:p>
            <a:r>
              <a:rPr lang="fr-FR" sz="3200" dirty="0" smtClean="0">
                <a:solidFill>
                  <a:srgbClr val="003381"/>
                </a:solidFill>
                <a:latin typeface="Myriad"/>
              </a:rPr>
              <a:t>Business </a:t>
            </a:r>
            <a:r>
              <a:rPr lang="fr-FR" sz="3200" dirty="0" err="1" smtClean="0">
                <a:solidFill>
                  <a:srgbClr val="003381"/>
                </a:solidFill>
                <a:latin typeface="Myriad"/>
              </a:rPr>
              <a:t>models</a:t>
            </a:r>
            <a:r>
              <a:rPr lang="fr-FR" sz="3200" dirty="0" smtClean="0">
                <a:solidFill>
                  <a:srgbClr val="003381"/>
                </a:solidFill>
                <a:latin typeface="Myriad"/>
              </a:rPr>
              <a:t> and </a:t>
            </a:r>
            <a:r>
              <a:rPr lang="fr-FR" sz="3200" dirty="0" err="1" smtClean="0">
                <a:solidFill>
                  <a:srgbClr val="003381"/>
                </a:solidFill>
                <a:latin typeface="Myriad"/>
              </a:rPr>
              <a:t>strategies</a:t>
            </a:r>
            <a:r>
              <a:rPr lang="fr-FR" sz="3200" dirty="0" smtClean="0">
                <a:solidFill>
                  <a:srgbClr val="003381"/>
                </a:solidFill>
                <a:latin typeface="Myriad"/>
              </a:rPr>
              <a:t/>
            </a:r>
            <a:br>
              <a:rPr lang="fr-FR" sz="3200" dirty="0" smtClean="0">
                <a:solidFill>
                  <a:srgbClr val="003381"/>
                </a:solidFill>
                <a:latin typeface="Myriad"/>
              </a:rPr>
            </a:br>
            <a:r>
              <a:rPr lang="fr-FR" sz="2000" dirty="0" smtClean="0">
                <a:solidFill>
                  <a:srgbClr val="344D55"/>
                </a:solidFill>
                <a:latin typeface="Myriad"/>
              </a:rPr>
              <a:t>BBA </a:t>
            </a:r>
            <a:r>
              <a:rPr lang="fr-FR" sz="2000" dirty="0" err="1" smtClean="0">
                <a:solidFill>
                  <a:srgbClr val="344D55"/>
                </a:solidFill>
                <a:latin typeface="Myriad"/>
              </a:rPr>
              <a:t>Edhec</a:t>
            </a:r>
            <a:r>
              <a:rPr lang="fr-FR" sz="2000" dirty="0" smtClean="0">
                <a:solidFill>
                  <a:srgbClr val="344D55"/>
                </a:solidFill>
                <a:latin typeface="Myriad"/>
              </a:rPr>
              <a:t/>
            </a:r>
            <a:br>
              <a:rPr lang="fr-FR" sz="2000" dirty="0" smtClean="0">
                <a:solidFill>
                  <a:srgbClr val="344D55"/>
                </a:solidFill>
                <a:latin typeface="Myriad"/>
              </a:rPr>
            </a:br>
            <a:r>
              <a:rPr lang="fr-FR" sz="2000" dirty="0" smtClean="0">
                <a:solidFill>
                  <a:srgbClr val="344D55"/>
                </a:solidFill>
                <a:latin typeface="Myriad"/>
              </a:rPr>
              <a:t/>
            </a:r>
            <a:br>
              <a:rPr lang="fr-FR" sz="2000" dirty="0" smtClean="0">
                <a:solidFill>
                  <a:srgbClr val="344D55"/>
                </a:solidFill>
                <a:latin typeface="Myriad"/>
              </a:rPr>
            </a:br>
            <a:r>
              <a:rPr lang="fr-FR" sz="2000" dirty="0" err="1" smtClean="0">
                <a:solidFill>
                  <a:srgbClr val="344D55"/>
                </a:solidFill>
                <a:latin typeface="Myriad"/>
              </a:rPr>
              <a:t>Newcomers</a:t>
            </a:r>
            <a:r>
              <a:rPr lang="fr-FR" sz="2000" dirty="0" smtClean="0">
                <a:solidFill>
                  <a:srgbClr val="344D55"/>
                </a:solidFill>
                <a:latin typeface="Myriad"/>
              </a:rPr>
              <a:t>’ </a:t>
            </a:r>
            <a:r>
              <a:rPr lang="fr-FR" sz="2000" dirty="0" err="1" smtClean="0">
                <a:solidFill>
                  <a:srgbClr val="344D55"/>
                </a:solidFill>
                <a:latin typeface="Myriad"/>
              </a:rPr>
              <a:t>strategies</a:t>
            </a:r>
            <a:endParaRPr lang="fr-FR" sz="1800" dirty="0">
              <a:solidFill>
                <a:srgbClr val="344D55"/>
              </a:solidFill>
              <a:latin typeface="Myriad"/>
            </a:endParaRPr>
          </a:p>
        </p:txBody>
      </p:sp>
    </p:spTree>
    <p:extLst>
      <p:ext uri="{BB962C8B-B14F-4D97-AF65-F5344CB8AC3E}">
        <p14:creationId xmlns:p14="http://schemas.microsoft.com/office/powerpoint/2010/main" val="36438835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Various Business Models</a:t>
            </a:r>
            <a:br>
              <a:rPr lang="en-US" dirty="0"/>
            </a:br>
            <a:r>
              <a:rPr lang="en-US" dirty="0" smtClean="0"/>
              <a:t>Intermediary</a:t>
            </a:r>
            <a:endParaRPr lang="en-US" dirty="0"/>
          </a:p>
        </p:txBody>
      </p:sp>
      <p:sp>
        <p:nvSpPr>
          <p:cNvPr id="3" name="Content Placeholder 2"/>
          <p:cNvSpPr>
            <a:spLocks noGrp="1"/>
          </p:cNvSpPr>
          <p:nvPr>
            <p:ph idx="1"/>
          </p:nvPr>
        </p:nvSpPr>
        <p:spPr/>
        <p:txBody>
          <a:bodyPr/>
          <a:lstStyle/>
          <a:p>
            <a:r>
              <a:rPr lang="en-US" sz="2400" u="sng" dirty="0" smtClean="0"/>
              <a:t>Specific comparison sites</a:t>
            </a:r>
            <a:r>
              <a:rPr lang="en-US" dirty="0" smtClean="0"/>
              <a:t>:</a:t>
            </a:r>
          </a:p>
          <a:p>
            <a:r>
              <a:rPr lang="en-US" sz="2400" dirty="0" smtClean="0"/>
              <a:t>Mortgage comparison Website,</a:t>
            </a:r>
          </a:p>
          <a:p>
            <a:r>
              <a:rPr lang="en-US" sz="2400" dirty="0" smtClean="0"/>
              <a:t>Travel comparison Website,</a:t>
            </a:r>
          </a:p>
          <a:p>
            <a:endParaRPr lang="en-US" sz="2400" dirty="0"/>
          </a:p>
          <a:p>
            <a:r>
              <a:rPr lang="en-US" sz="2400" u="sng" dirty="0" smtClean="0"/>
              <a:t>Global comparison sites</a:t>
            </a:r>
            <a:r>
              <a:rPr lang="en-US" sz="2400" dirty="0" smtClean="0"/>
              <a:t>:</a:t>
            </a:r>
          </a:p>
          <a:p>
            <a:endParaRPr lang="en-US" sz="2400" dirty="0" smtClean="0"/>
          </a:p>
          <a:p>
            <a:endParaRPr lang="en-US" sz="2400" dirty="0"/>
          </a:p>
        </p:txBody>
      </p:sp>
      <p:pic>
        <p:nvPicPr>
          <p:cNvPr id="307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1521" t="18238" r="28224" b="6250"/>
          <a:stretch/>
        </p:blipFill>
        <p:spPr bwMode="auto">
          <a:xfrm>
            <a:off x="1115616" y="3944544"/>
            <a:ext cx="3240360" cy="22831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921" t="11731" r="50401" b="9170"/>
          <a:stretch/>
        </p:blipFill>
        <p:spPr bwMode="auto">
          <a:xfrm>
            <a:off x="5436096" y="3497459"/>
            <a:ext cx="3117839" cy="2848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5990" t="12910" r="36520" b="19467"/>
          <a:stretch/>
        </p:blipFill>
        <p:spPr bwMode="auto">
          <a:xfrm>
            <a:off x="5728867" y="1538312"/>
            <a:ext cx="2532295" cy="1674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970597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Various Business Models</a:t>
            </a:r>
            <a:br>
              <a:rPr lang="en-US" dirty="0"/>
            </a:br>
            <a:r>
              <a:rPr lang="en-US" dirty="0"/>
              <a:t>Relational </a:t>
            </a:r>
          </a:p>
        </p:txBody>
      </p:sp>
      <p:sp>
        <p:nvSpPr>
          <p:cNvPr id="3" name="Content Placeholder 2"/>
          <p:cNvSpPr>
            <a:spLocks noGrp="1"/>
          </p:cNvSpPr>
          <p:nvPr>
            <p:ph idx="1"/>
          </p:nvPr>
        </p:nvSpPr>
        <p:spPr/>
        <p:txBody>
          <a:bodyPr>
            <a:normAutofit/>
          </a:bodyPr>
          <a:lstStyle/>
          <a:p>
            <a:r>
              <a:rPr lang="en-US" sz="2400" dirty="0" smtClean="0"/>
              <a:t>Major actors are going into the market : Google, Yahoo ! </a:t>
            </a:r>
            <a:endParaRPr lang="en-US" sz="2400" dirty="0"/>
          </a:p>
        </p:txBody>
      </p:sp>
      <p:pic>
        <p:nvPicPr>
          <p:cNvPr id="4"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t="18904" r="59810" b="6097"/>
          <a:stretch/>
        </p:blipFill>
        <p:spPr bwMode="auto">
          <a:xfrm>
            <a:off x="4932040" y="2528070"/>
            <a:ext cx="3645202" cy="38245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10041" r="42625" b="15369"/>
          <a:stretch/>
        </p:blipFill>
        <p:spPr bwMode="auto">
          <a:xfrm>
            <a:off x="0" y="2636912"/>
            <a:ext cx="4862376" cy="3554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545481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Various Business Models</a:t>
            </a:r>
            <a:br>
              <a:rPr lang="en-US" dirty="0" smtClean="0"/>
            </a:br>
            <a:r>
              <a:rPr lang="en-US" dirty="0" smtClean="0"/>
              <a:t>Relational </a:t>
            </a:r>
            <a:endParaRPr lang="en-US" dirty="0"/>
          </a:p>
        </p:txBody>
      </p:sp>
      <p:sp>
        <p:nvSpPr>
          <p:cNvPr id="3" name="Content Placeholder 2"/>
          <p:cNvSpPr>
            <a:spLocks noGrp="1"/>
          </p:cNvSpPr>
          <p:nvPr>
            <p:ph idx="1"/>
          </p:nvPr>
        </p:nvSpPr>
        <p:spPr>
          <a:xfrm>
            <a:off x="457200" y="1412776"/>
            <a:ext cx="8229600" cy="4525963"/>
          </a:xfrm>
        </p:spPr>
        <p:txBody>
          <a:bodyPr>
            <a:normAutofit/>
          </a:bodyPr>
          <a:lstStyle/>
          <a:p>
            <a:r>
              <a:rPr lang="en-US" sz="2400" dirty="0" smtClean="0"/>
              <a:t>Marketplaces:</a:t>
            </a:r>
          </a:p>
          <a:p>
            <a:endParaRPr lang="en-US" sz="2400" dirty="0"/>
          </a:p>
        </p:txBody>
      </p:sp>
      <p:pic>
        <p:nvPicPr>
          <p:cNvPr id="4100" name="Picture 4" descr="boutiqueavan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610" y="2348880"/>
            <a:ext cx="4774879" cy="3210695"/>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boutiqueapr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1330" y="2121523"/>
            <a:ext cx="4193274" cy="472115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45658" y="1916832"/>
            <a:ext cx="3046222" cy="369332"/>
          </a:xfrm>
          <a:prstGeom prst="rect">
            <a:avLst/>
          </a:prstGeom>
          <a:noFill/>
        </p:spPr>
        <p:txBody>
          <a:bodyPr wrap="square" rtlCol="0">
            <a:spAutoFit/>
          </a:bodyPr>
          <a:lstStyle/>
          <a:p>
            <a:r>
              <a:rPr lang="en-US" dirty="0" smtClean="0"/>
              <a:t>Before (C to C strategy) </a:t>
            </a:r>
            <a:endParaRPr lang="en-US" dirty="0"/>
          </a:p>
        </p:txBody>
      </p:sp>
      <p:sp>
        <p:nvSpPr>
          <p:cNvPr id="8" name="TextBox 7"/>
          <p:cNvSpPr txBox="1"/>
          <p:nvPr/>
        </p:nvSpPr>
        <p:spPr>
          <a:xfrm>
            <a:off x="5141330" y="1563080"/>
            <a:ext cx="3046222" cy="369332"/>
          </a:xfrm>
          <a:prstGeom prst="rect">
            <a:avLst/>
          </a:prstGeom>
          <a:noFill/>
        </p:spPr>
        <p:txBody>
          <a:bodyPr wrap="square" rtlCol="0">
            <a:spAutoFit/>
          </a:bodyPr>
          <a:lstStyle/>
          <a:p>
            <a:r>
              <a:rPr lang="en-US" dirty="0" smtClean="0"/>
              <a:t>Now (B to B to C strategy)</a:t>
            </a:r>
            <a:endParaRPr lang="en-US" dirty="0"/>
          </a:p>
        </p:txBody>
      </p:sp>
    </p:spTree>
    <p:extLst>
      <p:ext uri="{BB962C8B-B14F-4D97-AF65-F5344CB8AC3E}">
        <p14:creationId xmlns:p14="http://schemas.microsoft.com/office/powerpoint/2010/main" val="36062006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eaLnBrk="1" hangingPunct="1"/>
            <a:r>
              <a:rPr lang="fr-FR" dirty="0" err="1" smtClean="0">
                <a:effectLst>
                  <a:outerShdw blurRad="38100" dist="38100" dir="2700000" algn="tl">
                    <a:srgbClr val="000000"/>
                  </a:outerShdw>
                </a:effectLst>
                <a:ea typeface="ＭＳ Ｐゴシック" pitchFamily="96" charset="-128"/>
              </a:rPr>
              <a:t>Various</a:t>
            </a:r>
            <a:r>
              <a:rPr lang="fr-FR" dirty="0" smtClean="0">
                <a:effectLst>
                  <a:outerShdw blurRad="38100" dist="38100" dir="2700000" algn="tl">
                    <a:srgbClr val="000000"/>
                  </a:outerShdw>
                </a:effectLst>
                <a:ea typeface="ＭＳ Ｐゴシック" pitchFamily="96" charset="-128"/>
              </a:rPr>
              <a:t> </a:t>
            </a:r>
            <a:r>
              <a:rPr lang="fr-FR" dirty="0" err="1" smtClean="0">
                <a:effectLst>
                  <a:outerShdw blurRad="38100" dist="38100" dir="2700000" algn="tl">
                    <a:srgbClr val="000000"/>
                  </a:outerShdw>
                </a:effectLst>
                <a:ea typeface="ＭＳ Ｐゴシック" pitchFamily="96" charset="-128"/>
              </a:rPr>
              <a:t>kinds</a:t>
            </a:r>
            <a:r>
              <a:rPr lang="fr-FR" dirty="0" smtClean="0">
                <a:effectLst>
                  <a:outerShdw blurRad="38100" dist="38100" dir="2700000" algn="tl">
                    <a:srgbClr val="000000"/>
                  </a:outerShdw>
                </a:effectLst>
                <a:ea typeface="ＭＳ Ｐゴシック" pitchFamily="96" charset="-128"/>
              </a:rPr>
              <a:t> of </a:t>
            </a:r>
            <a:r>
              <a:rPr lang="fr-FR" dirty="0" err="1" smtClean="0">
                <a:effectLst>
                  <a:outerShdw blurRad="38100" dist="38100" dir="2700000" algn="tl">
                    <a:srgbClr val="000000"/>
                  </a:outerShdw>
                </a:effectLst>
                <a:ea typeface="ＭＳ Ｐゴシック" pitchFamily="96" charset="-128"/>
              </a:rPr>
              <a:t>Marketplace</a:t>
            </a:r>
            <a:endParaRPr lang="fr-FR" dirty="0" smtClean="0">
              <a:effectLst>
                <a:outerShdw blurRad="38100" dist="38100" dir="2700000" algn="tl">
                  <a:srgbClr val="000000"/>
                </a:outerShdw>
              </a:effectLst>
              <a:ea typeface="ＭＳ Ｐゴシック" pitchFamily="96" charset="-128"/>
            </a:endParaRPr>
          </a:p>
        </p:txBody>
      </p:sp>
      <p:sp>
        <p:nvSpPr>
          <p:cNvPr id="29699" name="Espace réservé du contenu 2"/>
          <p:cNvSpPr>
            <a:spLocks noGrp="1"/>
          </p:cNvSpPr>
          <p:nvPr>
            <p:ph idx="1"/>
          </p:nvPr>
        </p:nvSpPr>
        <p:spPr/>
        <p:txBody>
          <a:bodyPr>
            <a:normAutofit lnSpcReduction="10000"/>
          </a:bodyPr>
          <a:lstStyle/>
          <a:p>
            <a:pPr eaLnBrk="1" hangingPunct="1"/>
            <a:r>
              <a:rPr lang="fr-FR" sz="2400" u="sng" dirty="0" smtClean="0">
                <a:ea typeface="ＭＳ Ｐゴシック" pitchFamily="96" charset="-128"/>
              </a:rPr>
              <a:t>Horizontal </a:t>
            </a:r>
            <a:r>
              <a:rPr lang="en-US" sz="2400" u="sng" dirty="0" smtClean="0">
                <a:ea typeface="ＭＳ Ｐゴシック" pitchFamily="96" charset="-128"/>
              </a:rPr>
              <a:t>Marketplace:</a:t>
            </a:r>
          </a:p>
          <a:p>
            <a:pPr lvl="1" eaLnBrk="1" hangingPunct="1"/>
            <a:r>
              <a:rPr lang="en-US" sz="2400" dirty="0" smtClean="0">
                <a:ea typeface="ＭＳ Ｐゴシック" pitchFamily="96" charset="-128"/>
              </a:rPr>
              <a:t>Connects buyers and sellers across different industries, sector or products</a:t>
            </a:r>
          </a:p>
          <a:p>
            <a:pPr lvl="1" eaLnBrk="1" hangingPunct="1"/>
            <a:r>
              <a:rPr lang="en-US" sz="2400" dirty="0" err="1" smtClean="0">
                <a:ea typeface="ＭＳ Ｐゴシック" pitchFamily="96" charset="-128"/>
              </a:rPr>
              <a:t>Alibaba.com</a:t>
            </a:r>
            <a:r>
              <a:rPr lang="en-US" sz="2400" dirty="0" smtClean="0">
                <a:ea typeface="ＭＳ Ｐゴシック" pitchFamily="96" charset="-128"/>
              </a:rPr>
              <a:t> // Amazon // Yahoo</a:t>
            </a:r>
            <a:r>
              <a:rPr lang="fr-FR" sz="2400" dirty="0" smtClean="0">
                <a:ea typeface="ＭＳ Ｐゴシック" pitchFamily="96" charset="-128"/>
              </a:rPr>
              <a:t>!</a:t>
            </a:r>
          </a:p>
          <a:p>
            <a:pPr eaLnBrk="1" hangingPunct="1"/>
            <a:endParaRPr lang="fr-FR" sz="2400" dirty="0" smtClean="0">
              <a:ea typeface="ＭＳ Ｐゴシック" pitchFamily="96" charset="-128"/>
            </a:endParaRPr>
          </a:p>
          <a:p>
            <a:pPr eaLnBrk="1" hangingPunct="1"/>
            <a:r>
              <a:rPr lang="fr-FR" sz="2400" u="sng" dirty="0" smtClean="0">
                <a:ea typeface="ＭＳ Ｐゴシック" pitchFamily="96" charset="-128"/>
              </a:rPr>
              <a:t>Vertical </a:t>
            </a:r>
            <a:r>
              <a:rPr lang="fr-FR" sz="2400" u="sng" dirty="0" err="1" smtClean="0">
                <a:ea typeface="ＭＳ Ｐゴシック" pitchFamily="96" charset="-128"/>
              </a:rPr>
              <a:t>Marketplace</a:t>
            </a:r>
            <a:r>
              <a:rPr lang="fr-FR" sz="2400" dirty="0" smtClean="0">
                <a:ea typeface="ＭＳ Ｐゴシック" pitchFamily="96" charset="-128"/>
              </a:rPr>
              <a:t>:</a:t>
            </a:r>
          </a:p>
          <a:p>
            <a:pPr lvl="1" eaLnBrk="1" hangingPunct="1"/>
            <a:r>
              <a:rPr lang="en-US" sz="2400" dirty="0" smtClean="0">
                <a:ea typeface="ＭＳ Ｐゴシック" pitchFamily="96" charset="-128"/>
              </a:rPr>
              <a:t>Provides offers specialized in only one sector (industry), i.e., construction, automotive, chemical, textiles </a:t>
            </a:r>
          </a:p>
          <a:p>
            <a:pPr lvl="1" eaLnBrk="1" hangingPunct="1"/>
            <a:r>
              <a:rPr lang="en-US" sz="2400" dirty="0" smtClean="0">
                <a:ea typeface="ＭＳ Ｐゴシック" pitchFamily="96" charset="-128"/>
              </a:rPr>
              <a:t>Advantages : decreases supply chain costs and limits the range of products.</a:t>
            </a:r>
            <a:endParaRPr lang="en-US" sz="2000" dirty="0" smtClean="0">
              <a:ea typeface="ＭＳ Ｐゴシック" pitchFamily="96" charset="-128"/>
            </a:endParaRPr>
          </a:p>
          <a:p>
            <a:pPr lvl="1" eaLnBrk="1" hangingPunct="1"/>
            <a:r>
              <a:rPr lang="en-US" sz="2400" dirty="0" err="1" smtClean="0">
                <a:ea typeface="ＭＳ Ｐゴシック" pitchFamily="96" charset="-128"/>
              </a:rPr>
              <a:t>Chemical.com</a:t>
            </a:r>
            <a:r>
              <a:rPr lang="en-US" sz="2400" dirty="0" smtClean="0">
                <a:ea typeface="ＭＳ Ｐゴシック" pitchFamily="96" charset="-128"/>
              </a:rPr>
              <a:t> (chemical industry)</a:t>
            </a:r>
            <a:endParaRPr lang="en-US" dirty="0" smtClean="0">
              <a:ea typeface="ＭＳ Ｐゴシック" pitchFamily="96" charset="-128"/>
            </a:endParaRPr>
          </a:p>
        </p:txBody>
      </p:sp>
    </p:spTree>
    <p:extLst>
      <p:ext uri="{BB962C8B-B14F-4D97-AF65-F5344CB8AC3E}">
        <p14:creationId xmlns:p14="http://schemas.microsoft.com/office/powerpoint/2010/main" val="4087679760"/>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328" y="158632"/>
            <a:ext cx="8229600" cy="660234"/>
          </a:xfrm>
        </p:spPr>
        <p:txBody>
          <a:bodyPr>
            <a:normAutofit fontScale="90000"/>
          </a:bodyPr>
          <a:lstStyle/>
          <a:p>
            <a:endParaRPr lang="en-US"/>
          </a:p>
        </p:txBody>
      </p:sp>
      <p:sp>
        <p:nvSpPr>
          <p:cNvPr id="3" name="Espace réservé du contenu 2"/>
          <p:cNvSpPr>
            <a:spLocks noGrp="1"/>
          </p:cNvSpPr>
          <p:nvPr>
            <p:ph idx="1"/>
          </p:nvPr>
        </p:nvSpPr>
        <p:spPr>
          <a:xfrm>
            <a:off x="518864" y="1600200"/>
            <a:ext cx="8229600" cy="4525963"/>
          </a:xfrm>
        </p:spPr>
        <p:txBody>
          <a:bodyPr/>
          <a:lstStyle/>
          <a:p>
            <a:endParaRPr lang="en-US"/>
          </a:p>
        </p:txBody>
      </p:sp>
      <p:pic>
        <p:nvPicPr>
          <p:cNvPr id="225282" name="Picture 2" descr="http://www.business-design-innovation.com/wp-content/uploads/2011/08/Business-Model-Canvas1.jpg"/>
          <p:cNvPicPr>
            <a:picLocks noChangeAspect="1" noChangeArrowheads="1"/>
          </p:cNvPicPr>
          <p:nvPr/>
        </p:nvPicPr>
        <p:blipFill>
          <a:blip r:embed="rId3" cstate="print"/>
          <a:srcRect t="12201"/>
          <a:stretch>
            <a:fillRect/>
          </a:stretch>
        </p:blipFill>
        <p:spPr bwMode="auto">
          <a:xfrm>
            <a:off x="-396552" y="0"/>
            <a:ext cx="9505056" cy="6858000"/>
          </a:xfrm>
          <a:prstGeom prst="rect">
            <a:avLst/>
          </a:prstGeom>
          <a:noFill/>
        </p:spPr>
      </p:pic>
      <p:sp>
        <p:nvSpPr>
          <p:cNvPr id="5" name="ZoneTexte 4"/>
          <p:cNvSpPr txBox="1"/>
          <p:nvPr/>
        </p:nvSpPr>
        <p:spPr>
          <a:xfrm>
            <a:off x="3604052" y="1124744"/>
            <a:ext cx="1544012" cy="1815882"/>
          </a:xfrm>
          <a:prstGeom prst="rect">
            <a:avLst/>
          </a:prstGeom>
          <a:solidFill>
            <a:schemeClr val="bg2">
              <a:lumMod val="90000"/>
            </a:schemeClr>
          </a:solidFill>
        </p:spPr>
        <p:txBody>
          <a:bodyPr wrap="none" rtlCol="0">
            <a:spAutoFit/>
          </a:bodyPr>
          <a:lstStyle/>
          <a:p>
            <a:pPr>
              <a:buFont typeface="Arial" pitchFamily="34" charset="0"/>
              <a:buChar char="•"/>
            </a:pPr>
            <a:r>
              <a:rPr lang="fr-FR" sz="1600" dirty="0" err="1" smtClean="0"/>
              <a:t>Brokerage</a:t>
            </a:r>
            <a:r>
              <a:rPr lang="fr-FR" sz="1600" dirty="0" smtClean="0"/>
              <a:t>:</a:t>
            </a:r>
          </a:p>
          <a:p>
            <a:r>
              <a:rPr lang="fr-FR" sz="1600" dirty="0" err="1" smtClean="0"/>
              <a:t>organize</a:t>
            </a:r>
            <a:r>
              <a:rPr lang="fr-FR" sz="1600" dirty="0" smtClean="0"/>
              <a:t> </a:t>
            </a:r>
          </a:p>
          <a:p>
            <a:r>
              <a:rPr lang="fr-FR" sz="1600" dirty="0" smtClean="0"/>
              <a:t>the meeting of </a:t>
            </a:r>
            <a:endParaRPr lang="fr-FR" sz="1600" dirty="0"/>
          </a:p>
          <a:p>
            <a:r>
              <a:rPr lang="fr-FR" sz="1600" dirty="0" err="1" smtClean="0"/>
              <a:t>sellers</a:t>
            </a:r>
            <a:r>
              <a:rPr lang="fr-FR" sz="1600" dirty="0" smtClean="0"/>
              <a:t> and </a:t>
            </a:r>
          </a:p>
          <a:p>
            <a:r>
              <a:rPr lang="fr-FR" sz="1600" dirty="0" err="1" smtClean="0"/>
              <a:t>buyers</a:t>
            </a:r>
            <a:endParaRPr lang="fr-FR" sz="1600" dirty="0" smtClean="0"/>
          </a:p>
          <a:p>
            <a:pPr>
              <a:buFont typeface="Arial" pitchFamily="34" charset="0"/>
              <a:buChar char="•"/>
            </a:pPr>
            <a:r>
              <a:rPr lang="fr-FR" sz="1600" dirty="0" err="1" smtClean="0"/>
              <a:t>Organize</a:t>
            </a:r>
            <a:r>
              <a:rPr lang="fr-FR" sz="1600" dirty="0" smtClean="0"/>
              <a:t> </a:t>
            </a:r>
          </a:p>
          <a:p>
            <a:r>
              <a:rPr lang="fr-FR" sz="1600" dirty="0" err="1" smtClean="0"/>
              <a:t>auctions</a:t>
            </a:r>
            <a:endParaRPr lang="fr-FR" sz="1600" dirty="0" smtClean="0"/>
          </a:p>
        </p:txBody>
      </p:sp>
      <p:sp>
        <p:nvSpPr>
          <p:cNvPr id="6" name="ZoneTexte 5"/>
          <p:cNvSpPr txBox="1"/>
          <p:nvPr/>
        </p:nvSpPr>
        <p:spPr>
          <a:xfrm>
            <a:off x="7236296" y="1196752"/>
            <a:ext cx="1803699" cy="830997"/>
          </a:xfrm>
          <a:prstGeom prst="rect">
            <a:avLst/>
          </a:prstGeom>
          <a:solidFill>
            <a:schemeClr val="bg2">
              <a:lumMod val="90000"/>
            </a:schemeClr>
          </a:solidFill>
        </p:spPr>
        <p:txBody>
          <a:bodyPr wrap="none" rtlCol="0">
            <a:spAutoFit/>
          </a:bodyPr>
          <a:lstStyle/>
          <a:p>
            <a:r>
              <a:rPr lang="fr-FR" sz="1600" dirty="0" err="1" smtClean="0"/>
              <a:t>Any</a:t>
            </a:r>
            <a:r>
              <a:rPr lang="fr-FR" sz="1600" dirty="0" smtClean="0"/>
              <a:t> </a:t>
            </a:r>
            <a:r>
              <a:rPr lang="fr-FR" sz="1600" dirty="0" err="1" smtClean="0"/>
              <a:t>individual</a:t>
            </a:r>
            <a:endParaRPr lang="fr-FR" sz="1600" dirty="0" smtClean="0"/>
          </a:p>
          <a:p>
            <a:r>
              <a:rPr lang="fr-FR" sz="1600" dirty="0" err="1"/>
              <a:t>w</a:t>
            </a:r>
            <a:r>
              <a:rPr lang="fr-FR" sz="1600" dirty="0" err="1" smtClean="0"/>
              <a:t>ho</a:t>
            </a:r>
            <a:r>
              <a:rPr lang="fr-FR" sz="1600" dirty="0" smtClean="0"/>
              <a:t> </a:t>
            </a:r>
            <a:r>
              <a:rPr lang="fr-FR" sz="1600" dirty="0" err="1" smtClean="0"/>
              <a:t>wants</a:t>
            </a:r>
            <a:r>
              <a:rPr lang="fr-FR" sz="1600" dirty="0" smtClean="0"/>
              <a:t> to </a:t>
            </a:r>
            <a:r>
              <a:rPr lang="fr-FR" sz="1600" dirty="0" err="1" smtClean="0"/>
              <a:t>sell</a:t>
            </a:r>
            <a:r>
              <a:rPr lang="fr-FR" sz="1600" dirty="0" smtClean="0"/>
              <a:t> </a:t>
            </a:r>
          </a:p>
          <a:p>
            <a:r>
              <a:rPr lang="fr-FR" sz="1600" dirty="0" smtClean="0"/>
              <a:t>(or </a:t>
            </a:r>
            <a:r>
              <a:rPr lang="fr-FR" sz="1600" dirty="0" err="1" smtClean="0"/>
              <a:t>buy</a:t>
            </a:r>
            <a:r>
              <a:rPr lang="fr-FR" sz="1600" dirty="0" smtClean="0"/>
              <a:t>)</a:t>
            </a:r>
          </a:p>
        </p:txBody>
      </p:sp>
      <p:sp>
        <p:nvSpPr>
          <p:cNvPr id="7" name="ZoneTexte 6"/>
          <p:cNvSpPr txBox="1"/>
          <p:nvPr/>
        </p:nvSpPr>
        <p:spPr>
          <a:xfrm>
            <a:off x="1907704" y="2924944"/>
            <a:ext cx="1368152" cy="1323439"/>
          </a:xfrm>
          <a:prstGeom prst="rect">
            <a:avLst/>
          </a:prstGeom>
          <a:solidFill>
            <a:schemeClr val="bg2">
              <a:lumMod val="90000"/>
            </a:schemeClr>
          </a:solidFill>
        </p:spPr>
        <p:txBody>
          <a:bodyPr wrap="square" rtlCol="0">
            <a:spAutoFit/>
          </a:bodyPr>
          <a:lstStyle/>
          <a:p>
            <a:pPr>
              <a:buFont typeface="Arial" pitchFamily="34" charset="0"/>
              <a:buChar char="•"/>
            </a:pPr>
            <a:r>
              <a:rPr lang="fr-FR" sz="1600" dirty="0" err="1" smtClean="0"/>
              <a:t>Auction</a:t>
            </a:r>
            <a:r>
              <a:rPr lang="fr-FR" sz="1600" dirty="0" smtClean="0"/>
              <a:t> </a:t>
            </a:r>
            <a:r>
              <a:rPr lang="fr-FR" sz="1600" dirty="0" err="1" smtClean="0"/>
              <a:t>platform</a:t>
            </a:r>
            <a:endParaRPr lang="fr-FR" sz="1600" dirty="0" smtClean="0"/>
          </a:p>
          <a:p>
            <a:pPr>
              <a:buFont typeface="Arial" pitchFamily="34" charset="0"/>
              <a:buChar char="•"/>
            </a:pPr>
            <a:r>
              <a:rPr lang="fr-FR" sz="1600" dirty="0" err="1" smtClean="0"/>
              <a:t>Lawyers</a:t>
            </a:r>
            <a:endParaRPr lang="fr-FR" sz="1600" dirty="0" smtClean="0"/>
          </a:p>
          <a:p>
            <a:pPr>
              <a:buFont typeface="Arial" pitchFamily="34" charset="0"/>
              <a:buChar char="•"/>
            </a:pPr>
            <a:r>
              <a:rPr lang="fr-FR" sz="1600" dirty="0" smtClean="0"/>
              <a:t>Contact </a:t>
            </a:r>
            <a:r>
              <a:rPr lang="fr-FR" sz="1600" dirty="0" err="1" smtClean="0"/>
              <a:t>with</a:t>
            </a:r>
            <a:r>
              <a:rPr lang="fr-FR" sz="1600" dirty="0" smtClean="0"/>
              <a:t> clients</a:t>
            </a:r>
          </a:p>
        </p:txBody>
      </p:sp>
      <p:sp>
        <p:nvSpPr>
          <p:cNvPr id="8" name="ZoneTexte 7"/>
          <p:cNvSpPr txBox="1"/>
          <p:nvPr/>
        </p:nvSpPr>
        <p:spPr>
          <a:xfrm>
            <a:off x="1547664" y="5085184"/>
            <a:ext cx="2595582" cy="584775"/>
          </a:xfrm>
          <a:prstGeom prst="rect">
            <a:avLst/>
          </a:prstGeom>
          <a:solidFill>
            <a:schemeClr val="bg2">
              <a:lumMod val="90000"/>
            </a:schemeClr>
          </a:solidFill>
        </p:spPr>
        <p:txBody>
          <a:bodyPr wrap="none" rtlCol="0">
            <a:spAutoFit/>
          </a:bodyPr>
          <a:lstStyle/>
          <a:p>
            <a:pPr>
              <a:buFont typeface="Arial" pitchFamily="34" charset="0"/>
              <a:buChar char="•"/>
            </a:pPr>
            <a:r>
              <a:rPr lang="fr-FR" sz="1600" dirty="0" smtClean="0"/>
              <a:t>Platform </a:t>
            </a:r>
            <a:r>
              <a:rPr lang="fr-FR" sz="1600" dirty="0" err="1" smtClean="0"/>
              <a:t>costs</a:t>
            </a:r>
            <a:endParaRPr lang="fr-FR" sz="1600" dirty="0" smtClean="0"/>
          </a:p>
          <a:p>
            <a:pPr>
              <a:buFont typeface="Arial" pitchFamily="34" charset="0"/>
              <a:buChar char="•"/>
            </a:pPr>
            <a:r>
              <a:rPr lang="fr-FR" sz="1600" dirty="0" smtClean="0"/>
              <a:t>Customer support service</a:t>
            </a:r>
          </a:p>
        </p:txBody>
      </p:sp>
      <p:sp>
        <p:nvSpPr>
          <p:cNvPr id="9" name="ZoneTexte 8"/>
          <p:cNvSpPr txBox="1"/>
          <p:nvPr/>
        </p:nvSpPr>
        <p:spPr>
          <a:xfrm>
            <a:off x="4572000" y="5085184"/>
            <a:ext cx="2952328" cy="584775"/>
          </a:xfrm>
          <a:prstGeom prst="rect">
            <a:avLst/>
          </a:prstGeom>
          <a:solidFill>
            <a:schemeClr val="bg2">
              <a:lumMod val="90000"/>
            </a:schemeClr>
          </a:solidFill>
        </p:spPr>
        <p:txBody>
          <a:bodyPr wrap="square" rtlCol="0">
            <a:spAutoFit/>
          </a:bodyPr>
          <a:lstStyle/>
          <a:p>
            <a:pPr>
              <a:buFont typeface="Arial" pitchFamily="34" charset="0"/>
              <a:buChar char="•"/>
            </a:pPr>
            <a:r>
              <a:rPr lang="fr-FR" sz="1600" dirty="0" smtClean="0"/>
              <a:t> </a:t>
            </a:r>
            <a:r>
              <a:rPr lang="fr-FR" sz="1600" dirty="0" err="1" smtClean="0"/>
              <a:t>Fees</a:t>
            </a:r>
            <a:r>
              <a:rPr lang="fr-FR" sz="1600" dirty="0" smtClean="0"/>
              <a:t> </a:t>
            </a:r>
            <a:r>
              <a:rPr lang="fr-FR" sz="1600" dirty="0" err="1" smtClean="0"/>
              <a:t>from</a:t>
            </a:r>
            <a:r>
              <a:rPr lang="fr-FR" sz="1600" dirty="0" smtClean="0"/>
              <a:t> seller (publication)</a:t>
            </a:r>
          </a:p>
          <a:p>
            <a:pPr>
              <a:buFont typeface="Arial" pitchFamily="34" charset="0"/>
              <a:buChar char="•"/>
            </a:pPr>
            <a:r>
              <a:rPr lang="fr-FR" sz="1600" dirty="0" smtClean="0"/>
              <a:t> </a:t>
            </a:r>
            <a:r>
              <a:rPr lang="fr-FR" sz="1600" dirty="0" err="1" smtClean="0"/>
              <a:t>Fees</a:t>
            </a:r>
            <a:r>
              <a:rPr lang="fr-FR" sz="1600" dirty="0" smtClean="0"/>
              <a:t> </a:t>
            </a:r>
            <a:r>
              <a:rPr lang="fr-FR" sz="1600" dirty="0" err="1" smtClean="0"/>
              <a:t>from</a:t>
            </a:r>
            <a:r>
              <a:rPr lang="fr-FR" sz="1600" dirty="0" smtClean="0"/>
              <a:t> seller (sales)</a:t>
            </a:r>
          </a:p>
        </p:txBody>
      </p:sp>
      <p:cxnSp>
        <p:nvCxnSpPr>
          <p:cNvPr id="17" name="Connecteur droit avec flèche 16"/>
          <p:cNvCxnSpPr/>
          <p:nvPr/>
        </p:nvCxnSpPr>
        <p:spPr>
          <a:xfrm flipH="1">
            <a:off x="8090048" y="2132856"/>
            <a:ext cx="10344" cy="3312368"/>
          </a:xfrm>
          <a:prstGeom prst="straightConnector1">
            <a:avLst/>
          </a:prstGeom>
          <a:ln w="57150">
            <a:solidFill>
              <a:schemeClr val="tx2">
                <a:lumMod val="40000"/>
                <a:lumOff val="6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2" name="Connecteur droit avec flèche 31"/>
          <p:cNvCxnSpPr/>
          <p:nvPr/>
        </p:nvCxnSpPr>
        <p:spPr>
          <a:xfrm flipH="1">
            <a:off x="7585992" y="5445224"/>
            <a:ext cx="504056" cy="0"/>
          </a:xfrm>
          <a:prstGeom prst="straightConnector1">
            <a:avLst/>
          </a:prstGeom>
          <a:ln w="57150">
            <a:solidFill>
              <a:schemeClr val="tx2">
                <a:lumMod val="40000"/>
                <a:lumOff val="60000"/>
              </a:schemeClr>
            </a:solidFill>
            <a:tailEnd type="arrow"/>
          </a:ln>
        </p:spPr>
        <p:style>
          <a:lnRef idx="1">
            <a:schemeClr val="accent1"/>
          </a:lnRef>
          <a:fillRef idx="0">
            <a:schemeClr val="accent1"/>
          </a:fillRef>
          <a:effectRef idx="0">
            <a:schemeClr val="accent1"/>
          </a:effectRef>
          <a:fontRef idx="minor">
            <a:schemeClr val="tx1"/>
          </a:fontRef>
        </p:style>
      </p:cxnSp>
      <p:sp>
        <p:nvSpPr>
          <p:cNvPr id="23" name="ZoneTexte 22"/>
          <p:cNvSpPr txBox="1"/>
          <p:nvPr/>
        </p:nvSpPr>
        <p:spPr>
          <a:xfrm>
            <a:off x="1691680" y="836712"/>
            <a:ext cx="1738536" cy="1323439"/>
          </a:xfrm>
          <a:prstGeom prst="rect">
            <a:avLst/>
          </a:prstGeom>
          <a:solidFill>
            <a:schemeClr val="bg2">
              <a:lumMod val="90000"/>
            </a:schemeClr>
          </a:solidFill>
        </p:spPr>
        <p:txBody>
          <a:bodyPr wrap="square" rtlCol="0">
            <a:spAutoFit/>
          </a:bodyPr>
          <a:lstStyle/>
          <a:p>
            <a:pPr>
              <a:buFont typeface="Arial" pitchFamily="34" charset="0"/>
              <a:buChar char="•"/>
            </a:pPr>
            <a:r>
              <a:rPr lang="fr-FR" sz="1600" dirty="0" smtClean="0"/>
              <a:t>Platform management</a:t>
            </a:r>
          </a:p>
          <a:p>
            <a:pPr>
              <a:buFont typeface="Arial" pitchFamily="34" charset="0"/>
              <a:buChar char="•"/>
            </a:pPr>
            <a:r>
              <a:rPr lang="fr-FR" sz="1600" dirty="0" smtClean="0"/>
              <a:t>Manage  </a:t>
            </a:r>
            <a:r>
              <a:rPr lang="fr-FR" sz="1600" dirty="0" err="1" smtClean="0"/>
              <a:t>dissatisfaction</a:t>
            </a:r>
            <a:r>
              <a:rPr lang="fr-FR" sz="1600" dirty="0" smtClean="0"/>
              <a:t>  &amp; </a:t>
            </a:r>
            <a:r>
              <a:rPr lang="fr-FR" sz="1600" dirty="0" err="1" smtClean="0"/>
              <a:t>legal</a:t>
            </a:r>
            <a:r>
              <a:rPr lang="fr-FR" sz="1600" dirty="0" smtClean="0"/>
              <a:t> cases</a:t>
            </a:r>
            <a:endParaRPr lang="fr-FR" sz="1200" dirty="0" smtClean="0"/>
          </a:p>
        </p:txBody>
      </p:sp>
      <p:sp>
        <p:nvSpPr>
          <p:cNvPr id="25" name="ZoneTexte 24"/>
          <p:cNvSpPr txBox="1"/>
          <p:nvPr/>
        </p:nvSpPr>
        <p:spPr>
          <a:xfrm>
            <a:off x="5436096" y="3429000"/>
            <a:ext cx="1656184" cy="1077218"/>
          </a:xfrm>
          <a:prstGeom prst="rect">
            <a:avLst/>
          </a:prstGeom>
          <a:solidFill>
            <a:schemeClr val="bg2">
              <a:lumMod val="90000"/>
            </a:schemeClr>
          </a:solidFill>
        </p:spPr>
        <p:txBody>
          <a:bodyPr wrap="square" rtlCol="0">
            <a:spAutoFit/>
          </a:bodyPr>
          <a:lstStyle/>
          <a:p>
            <a:r>
              <a:rPr lang="fr-FR" sz="1600" dirty="0" smtClean="0"/>
              <a:t>No </a:t>
            </a:r>
            <a:r>
              <a:rPr lang="fr-FR" sz="1600" dirty="0" err="1" smtClean="0"/>
              <a:t>logistics</a:t>
            </a:r>
            <a:endParaRPr lang="fr-FR" sz="1600" dirty="0" smtClean="0"/>
          </a:p>
          <a:p>
            <a:r>
              <a:rPr lang="fr-FR" sz="1600" dirty="0" smtClean="0"/>
              <a:t>(</a:t>
            </a:r>
            <a:r>
              <a:rPr lang="fr-FR" sz="1600" dirty="0" err="1" smtClean="0"/>
              <a:t>logistics</a:t>
            </a:r>
            <a:r>
              <a:rPr lang="fr-FR" sz="1600" dirty="0" smtClean="0"/>
              <a:t> </a:t>
            </a:r>
            <a:r>
              <a:rPr lang="fr-FR" sz="1600" dirty="0" err="1" smtClean="0"/>
              <a:t>organised</a:t>
            </a:r>
            <a:r>
              <a:rPr lang="fr-FR" sz="1600" dirty="0" smtClean="0"/>
              <a:t> by the seller)</a:t>
            </a:r>
          </a:p>
        </p:txBody>
      </p:sp>
      <p:pic>
        <p:nvPicPr>
          <p:cNvPr id="147458" name="Picture 2" descr="http://www.logodesignlove.com/images/evolution/ebay-logo-01.jpg"/>
          <p:cNvPicPr>
            <a:picLocks noChangeAspect="1" noChangeArrowheads="1"/>
          </p:cNvPicPr>
          <p:nvPr/>
        </p:nvPicPr>
        <p:blipFill>
          <a:blip r:embed="rId4" cstate="print"/>
          <a:srcRect/>
          <a:stretch>
            <a:fillRect/>
          </a:stretch>
        </p:blipFill>
        <p:spPr bwMode="auto">
          <a:xfrm>
            <a:off x="323528" y="3573016"/>
            <a:ext cx="1070389" cy="792088"/>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
        <p:nvSpPr>
          <p:cNvPr id="15" name="ZoneTexte 14"/>
          <p:cNvSpPr txBox="1"/>
          <p:nvPr/>
        </p:nvSpPr>
        <p:spPr>
          <a:xfrm>
            <a:off x="35496" y="1268760"/>
            <a:ext cx="1152128" cy="830997"/>
          </a:xfrm>
          <a:prstGeom prst="rect">
            <a:avLst/>
          </a:prstGeom>
          <a:solidFill>
            <a:schemeClr val="bg2">
              <a:lumMod val="90000"/>
            </a:schemeClr>
          </a:solidFill>
        </p:spPr>
        <p:txBody>
          <a:bodyPr wrap="square" rtlCol="0">
            <a:spAutoFit/>
          </a:bodyPr>
          <a:lstStyle/>
          <a:p>
            <a:r>
              <a:rPr lang="fr-FR" sz="1600" dirty="0" smtClean="0"/>
              <a:t>Financial </a:t>
            </a:r>
            <a:r>
              <a:rPr lang="fr-FR" sz="1600" dirty="0" err="1" smtClean="0"/>
              <a:t>partner</a:t>
            </a:r>
            <a:r>
              <a:rPr lang="fr-FR" sz="1600" dirty="0" smtClean="0"/>
              <a:t> (</a:t>
            </a:r>
            <a:r>
              <a:rPr lang="fr-FR" sz="1600" dirty="0" err="1" smtClean="0"/>
              <a:t>Paypal</a:t>
            </a:r>
            <a:r>
              <a:rPr lang="fr-FR" sz="1600" dirty="0" smtClean="0"/>
              <a:t>)</a:t>
            </a:r>
            <a:endParaRPr lang="fr-FR" sz="1200" dirty="0" smtClean="0"/>
          </a:p>
        </p:txBody>
      </p:sp>
      <p:sp>
        <p:nvSpPr>
          <p:cNvPr id="16" name="ZoneTexte 15"/>
          <p:cNvSpPr txBox="1"/>
          <p:nvPr/>
        </p:nvSpPr>
        <p:spPr>
          <a:xfrm>
            <a:off x="5465038" y="983630"/>
            <a:ext cx="1220206" cy="1077218"/>
          </a:xfrm>
          <a:prstGeom prst="rect">
            <a:avLst/>
          </a:prstGeom>
          <a:solidFill>
            <a:schemeClr val="bg2">
              <a:lumMod val="90000"/>
            </a:schemeClr>
          </a:solidFill>
        </p:spPr>
        <p:txBody>
          <a:bodyPr wrap="none" rtlCol="0">
            <a:spAutoFit/>
          </a:bodyPr>
          <a:lstStyle/>
          <a:p>
            <a:pPr>
              <a:buFont typeface="Arial" pitchFamily="34" charset="0"/>
              <a:buChar char="•"/>
            </a:pPr>
            <a:r>
              <a:rPr lang="fr-FR" sz="1600" dirty="0" err="1" smtClean="0"/>
              <a:t>Create</a:t>
            </a:r>
            <a:r>
              <a:rPr lang="fr-FR" sz="1600" dirty="0" smtClean="0"/>
              <a:t> </a:t>
            </a:r>
          </a:p>
          <a:p>
            <a:r>
              <a:rPr lang="fr-FR" sz="1600" dirty="0" smtClean="0"/>
              <a:t>Confidence</a:t>
            </a:r>
          </a:p>
          <a:p>
            <a:pPr>
              <a:buFont typeface="Arial" pitchFamily="34" charset="0"/>
              <a:buChar char="•"/>
            </a:pPr>
            <a:r>
              <a:rPr lang="fr-FR" sz="1600" dirty="0" err="1" smtClean="0"/>
              <a:t>Ensure</a:t>
            </a:r>
            <a:r>
              <a:rPr lang="fr-FR" sz="1600" dirty="0" smtClean="0"/>
              <a:t> </a:t>
            </a:r>
          </a:p>
          <a:p>
            <a:r>
              <a:rPr lang="fr-FR" sz="1600" dirty="0" smtClean="0"/>
              <a:t>satisfaction</a:t>
            </a:r>
          </a:p>
        </p:txBody>
      </p:sp>
    </p:spTree>
    <p:extLst>
      <p:ext uri="{BB962C8B-B14F-4D97-AF65-F5344CB8AC3E}">
        <p14:creationId xmlns:p14="http://schemas.microsoft.com/office/powerpoint/2010/main" val="2893836540"/>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39552" y="2780928"/>
            <a:ext cx="8229600" cy="1143000"/>
          </a:xfrm>
        </p:spPr>
        <p:txBody>
          <a:bodyPr/>
          <a:lstStyle/>
          <a:p>
            <a:r>
              <a:rPr lang="fr-FR" dirty="0" smtClean="0"/>
              <a:t>Google the King of Business </a:t>
            </a:r>
            <a:r>
              <a:rPr lang="fr-FR" dirty="0" err="1" smtClean="0"/>
              <a:t>Models</a:t>
            </a:r>
            <a:r>
              <a:rPr lang="fr-FR" dirty="0" smtClean="0"/>
              <a:t> ?</a:t>
            </a:r>
            <a:endParaRPr lang="fr-FR" dirty="0"/>
          </a:p>
        </p:txBody>
      </p:sp>
    </p:spTree>
    <p:extLst>
      <p:ext uri="{BB962C8B-B14F-4D97-AF65-F5344CB8AC3E}">
        <p14:creationId xmlns:p14="http://schemas.microsoft.com/office/powerpoint/2010/main" val="245953496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4" name="Espace réservé du contenu 3" descr="Google Memorial, le petit musée des projets Google abandonnés - Google Chrome"/>
          <p:cNvPicPr>
            <a:picLocks noGrp="1" noChangeAspect="1"/>
          </p:cNvPicPr>
          <p:nvPr>
            <p:ph idx="1"/>
          </p:nvPr>
        </p:nvPicPr>
        <p:blipFill rotWithShape="1">
          <a:blip r:embed="rId2">
            <a:extLst>
              <a:ext uri="{28A0092B-C50C-407E-A947-70E740481C1C}">
                <a14:useLocalDpi xmlns:a14="http://schemas.microsoft.com/office/drawing/2010/main" val="0"/>
              </a:ext>
            </a:extLst>
          </a:blip>
          <a:srcRect l="23750" t="17652" r="24626" b="3213"/>
          <a:stretch/>
        </p:blipFill>
        <p:spPr>
          <a:xfrm>
            <a:off x="1403648" y="548680"/>
            <a:ext cx="6624736" cy="5501899"/>
          </a:xfrm>
        </p:spPr>
      </p:pic>
    </p:spTree>
    <p:extLst>
      <p:ext uri="{BB962C8B-B14F-4D97-AF65-F5344CB8AC3E}">
        <p14:creationId xmlns:p14="http://schemas.microsoft.com/office/powerpoint/2010/main" val="409613711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 The has-been Google </a:t>
            </a:r>
            <a:r>
              <a:rPr lang="fr-FR" dirty="0" err="1" smtClean="0"/>
              <a:t>Entities</a:t>
            </a:r>
            <a:r>
              <a:rPr lang="fr-FR" dirty="0" smtClean="0"/>
              <a:t> »</a:t>
            </a:r>
            <a:endParaRPr lang="fr-FR" dirty="0"/>
          </a:p>
        </p:txBody>
      </p:sp>
      <p:pic>
        <p:nvPicPr>
          <p:cNvPr id="4" name="Image 3" descr="Google Memorial, le petit musée des projets Google abandonnés - Google Chrome"/>
          <p:cNvPicPr>
            <a:picLocks noChangeAspect="1"/>
          </p:cNvPicPr>
          <p:nvPr/>
        </p:nvPicPr>
        <p:blipFill rotWithShape="1">
          <a:blip r:embed="rId2">
            <a:extLst>
              <a:ext uri="{28A0092B-C50C-407E-A947-70E740481C1C}">
                <a14:useLocalDpi xmlns:a14="http://schemas.microsoft.com/office/drawing/2010/main" val="0"/>
              </a:ext>
            </a:extLst>
          </a:blip>
          <a:srcRect l="24013" t="23837" r="25588" b="6395"/>
          <a:stretch/>
        </p:blipFill>
        <p:spPr>
          <a:xfrm>
            <a:off x="1619672" y="1700808"/>
            <a:ext cx="5904656" cy="4428492"/>
          </a:xfrm>
          <a:prstGeom prst="rect">
            <a:avLst/>
          </a:prstGeom>
        </p:spPr>
      </p:pic>
    </p:spTree>
    <p:extLst>
      <p:ext uri="{BB962C8B-B14F-4D97-AF65-F5344CB8AC3E}">
        <p14:creationId xmlns:p14="http://schemas.microsoft.com/office/powerpoint/2010/main" val="57745557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Regretted</a:t>
            </a:r>
            <a:r>
              <a:rPr lang="fr-FR" dirty="0" smtClean="0"/>
              <a:t> </a:t>
            </a:r>
            <a:r>
              <a:rPr lang="fr-FR" dirty="0" err="1" smtClean="0"/>
              <a:t>Entities</a:t>
            </a:r>
            <a:endParaRPr lang="fr-FR" dirty="0"/>
          </a:p>
        </p:txBody>
      </p:sp>
      <p:pic>
        <p:nvPicPr>
          <p:cNvPr id="4" name="Image 3" descr="Google Memorial, le petit musée des projets Google abandonnés - Google Chrome"/>
          <p:cNvPicPr>
            <a:picLocks noChangeAspect="1"/>
          </p:cNvPicPr>
          <p:nvPr/>
        </p:nvPicPr>
        <p:blipFill rotWithShape="1">
          <a:blip r:embed="rId2">
            <a:extLst>
              <a:ext uri="{28A0092B-C50C-407E-A947-70E740481C1C}">
                <a14:useLocalDpi xmlns:a14="http://schemas.microsoft.com/office/drawing/2010/main" val="0"/>
              </a:ext>
            </a:extLst>
          </a:blip>
          <a:srcRect l="24013" t="22384" r="24800" b="15116"/>
          <a:stretch/>
        </p:blipFill>
        <p:spPr>
          <a:xfrm>
            <a:off x="1115616" y="1448310"/>
            <a:ext cx="6912768" cy="4573062"/>
          </a:xfrm>
          <a:prstGeom prst="rect">
            <a:avLst/>
          </a:prstGeom>
        </p:spPr>
      </p:pic>
    </p:spTree>
    <p:extLst>
      <p:ext uri="{BB962C8B-B14F-4D97-AF65-F5344CB8AC3E}">
        <p14:creationId xmlns:p14="http://schemas.microsoft.com/office/powerpoint/2010/main" val="60536288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Misunderstood</a:t>
            </a:r>
            <a:r>
              <a:rPr lang="fr-FR" dirty="0" smtClean="0"/>
              <a:t> </a:t>
            </a:r>
            <a:r>
              <a:rPr lang="fr-FR" dirty="0" err="1" smtClean="0"/>
              <a:t>projects</a:t>
            </a:r>
            <a:endParaRPr lang="fr-FR" dirty="0"/>
          </a:p>
        </p:txBody>
      </p:sp>
      <p:pic>
        <p:nvPicPr>
          <p:cNvPr id="4" name="Image 3" descr="Google Memorial, le petit musée des projets Google abandonnés - Google Chrome"/>
          <p:cNvPicPr>
            <a:picLocks noChangeAspect="1"/>
          </p:cNvPicPr>
          <p:nvPr/>
        </p:nvPicPr>
        <p:blipFill rotWithShape="1">
          <a:blip r:embed="rId2">
            <a:extLst>
              <a:ext uri="{28A0092B-C50C-407E-A947-70E740481C1C}">
                <a14:useLocalDpi xmlns:a14="http://schemas.microsoft.com/office/drawing/2010/main" val="0"/>
              </a:ext>
            </a:extLst>
          </a:blip>
          <a:srcRect l="24152" t="22515" r="25153" b="17544"/>
          <a:stretch/>
        </p:blipFill>
        <p:spPr>
          <a:xfrm>
            <a:off x="1403648" y="1556792"/>
            <a:ext cx="6768752" cy="4336232"/>
          </a:xfrm>
          <a:prstGeom prst="rect">
            <a:avLst/>
          </a:prstGeom>
        </p:spPr>
      </p:pic>
    </p:spTree>
    <p:extLst>
      <p:ext uri="{BB962C8B-B14F-4D97-AF65-F5344CB8AC3E}">
        <p14:creationId xmlns:p14="http://schemas.microsoft.com/office/powerpoint/2010/main" val="19612866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Strategy</a:t>
            </a:r>
            <a:r>
              <a:rPr lang="fr-FR" dirty="0" smtClean="0"/>
              <a:t> for start-ups</a:t>
            </a:r>
            <a:endParaRPr lang="fr-FR" dirty="0"/>
          </a:p>
        </p:txBody>
      </p:sp>
      <p:sp>
        <p:nvSpPr>
          <p:cNvPr id="3" name="Espace réservé du contenu 2"/>
          <p:cNvSpPr>
            <a:spLocks noGrp="1"/>
          </p:cNvSpPr>
          <p:nvPr>
            <p:ph idx="1"/>
          </p:nvPr>
        </p:nvSpPr>
        <p:spPr/>
        <p:txBody>
          <a:bodyPr/>
          <a:lstStyle/>
          <a:p>
            <a:r>
              <a:rPr lang="fr-FR" dirty="0" err="1" smtClean="0"/>
              <a:t>Traditional</a:t>
            </a:r>
            <a:r>
              <a:rPr lang="fr-FR" dirty="0" smtClean="0"/>
              <a:t> </a:t>
            </a:r>
            <a:r>
              <a:rPr lang="fr-FR" dirty="0" err="1" smtClean="0"/>
              <a:t>strategy</a:t>
            </a:r>
            <a:r>
              <a:rPr lang="fr-FR" dirty="0" smtClean="0"/>
              <a:t> </a:t>
            </a:r>
            <a:r>
              <a:rPr lang="fr-FR" dirty="0" err="1" smtClean="0"/>
              <a:t>methods</a:t>
            </a:r>
            <a:r>
              <a:rPr lang="fr-FR" dirty="0" smtClean="0"/>
              <a:t> do not </a:t>
            </a:r>
            <a:r>
              <a:rPr lang="fr-FR" dirty="0" err="1" smtClean="0"/>
              <a:t>work</a:t>
            </a:r>
            <a:r>
              <a:rPr lang="fr-FR" dirty="0"/>
              <a:t> </a:t>
            </a:r>
            <a:r>
              <a:rPr lang="fr-FR" dirty="0" smtClean="0"/>
              <a:t>for new </a:t>
            </a:r>
            <a:r>
              <a:rPr lang="fr-FR" dirty="0" err="1" smtClean="0"/>
              <a:t>offers</a:t>
            </a:r>
            <a:r>
              <a:rPr lang="fr-FR" dirty="0" smtClean="0"/>
              <a:t>:</a:t>
            </a:r>
          </a:p>
          <a:p>
            <a:pPr marL="457200" indent="-457200">
              <a:buFontTx/>
              <a:buChar char="-"/>
            </a:pPr>
            <a:r>
              <a:rPr lang="fr-FR" dirty="0" err="1" smtClean="0"/>
              <a:t>Which</a:t>
            </a:r>
            <a:r>
              <a:rPr lang="fr-FR" dirty="0" smtClean="0"/>
              <a:t> </a:t>
            </a:r>
            <a:r>
              <a:rPr lang="fr-FR" dirty="0" err="1" smtClean="0"/>
              <a:t>market</a:t>
            </a:r>
            <a:r>
              <a:rPr lang="fr-FR" dirty="0" smtClean="0"/>
              <a:t>? </a:t>
            </a:r>
            <a:r>
              <a:rPr lang="fr-FR" dirty="0" err="1" smtClean="0"/>
              <a:t>Industry</a:t>
            </a:r>
            <a:r>
              <a:rPr lang="fr-FR" dirty="0" smtClean="0"/>
              <a:t> </a:t>
            </a:r>
            <a:r>
              <a:rPr lang="fr-FR" dirty="0" err="1" smtClean="0"/>
              <a:t>analysis</a:t>
            </a:r>
            <a:r>
              <a:rPr lang="fr-FR" dirty="0" smtClean="0"/>
              <a:t>, </a:t>
            </a:r>
            <a:r>
              <a:rPr lang="fr-FR" dirty="0" err="1" smtClean="0"/>
              <a:t>market</a:t>
            </a:r>
            <a:r>
              <a:rPr lang="fr-FR" dirty="0" smtClean="0"/>
              <a:t> </a:t>
            </a:r>
            <a:r>
              <a:rPr lang="fr-FR" dirty="0" err="1" smtClean="0"/>
              <a:t>studies</a:t>
            </a:r>
            <a:r>
              <a:rPr lang="fr-FR" dirty="0" smtClean="0"/>
              <a:t> are </a:t>
            </a:r>
            <a:r>
              <a:rPr lang="fr-FR" dirty="0" err="1" smtClean="0"/>
              <a:t>often</a:t>
            </a:r>
            <a:r>
              <a:rPr lang="fr-FR" dirty="0" smtClean="0"/>
              <a:t> not relevant.  </a:t>
            </a:r>
            <a:r>
              <a:rPr lang="fr-FR" dirty="0" err="1" smtClean="0"/>
              <a:t>Some</a:t>
            </a:r>
            <a:r>
              <a:rPr lang="fr-FR" dirty="0" smtClean="0"/>
              <a:t> innovations lead to </a:t>
            </a:r>
            <a:r>
              <a:rPr lang="fr-FR" dirty="0" err="1" smtClean="0"/>
              <a:t>create</a:t>
            </a:r>
            <a:r>
              <a:rPr lang="fr-FR" dirty="0" smtClean="0"/>
              <a:t> the </a:t>
            </a:r>
            <a:r>
              <a:rPr lang="fr-FR" dirty="0" err="1" smtClean="0"/>
              <a:t>company</a:t>
            </a:r>
            <a:r>
              <a:rPr lang="fr-FR" dirty="0" smtClean="0"/>
              <a:t> AND the </a:t>
            </a:r>
            <a:r>
              <a:rPr lang="fr-FR" dirty="0" err="1" smtClean="0"/>
              <a:t>market</a:t>
            </a:r>
            <a:r>
              <a:rPr lang="fr-FR" dirty="0" smtClean="0"/>
              <a:t>. How to plan the future?</a:t>
            </a:r>
          </a:p>
          <a:p>
            <a:pPr marL="457200" indent="-457200">
              <a:buFontTx/>
              <a:buChar char="-"/>
            </a:pPr>
            <a:r>
              <a:rPr lang="fr-FR" dirty="0" err="1" smtClean="0"/>
              <a:t>Classical</a:t>
            </a:r>
            <a:r>
              <a:rPr lang="fr-FR" dirty="0" smtClean="0"/>
              <a:t> business plans are not relevant</a:t>
            </a:r>
            <a:endParaRPr lang="fr-FR" dirty="0"/>
          </a:p>
        </p:txBody>
      </p:sp>
    </p:spTree>
    <p:extLst>
      <p:ext uri="{BB962C8B-B14F-4D97-AF65-F5344CB8AC3E}">
        <p14:creationId xmlns:p14="http://schemas.microsoft.com/office/powerpoint/2010/main" val="6917009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smtClean="0"/>
              <a:t>The 3 </a:t>
            </a:r>
            <a:r>
              <a:rPr lang="fr-FR" dirty="0" err="1" smtClean="0"/>
              <a:t>fundamental</a:t>
            </a:r>
            <a:r>
              <a:rPr lang="fr-FR" dirty="0" smtClean="0"/>
              <a:t> </a:t>
            </a:r>
            <a:r>
              <a:rPr lang="fr-FR" dirty="0" err="1" smtClean="0"/>
              <a:t>growth</a:t>
            </a:r>
            <a:r>
              <a:rPr lang="fr-FR" dirty="0" smtClean="0"/>
              <a:t> </a:t>
            </a:r>
            <a:r>
              <a:rPr lang="fr-FR" dirty="0" err="1" smtClean="0"/>
              <a:t>engines</a:t>
            </a:r>
            <a:endParaRPr lang="fr-FR" dirty="0"/>
          </a:p>
        </p:txBody>
      </p:sp>
      <p:graphicFrame>
        <p:nvGraphicFramePr>
          <p:cNvPr id="4" name="Espace réservé du contenu 3"/>
          <p:cNvGraphicFramePr>
            <a:graphicFrameLocks noGrp="1"/>
          </p:cNvGraphicFramePr>
          <p:nvPr>
            <p:ph idx="1"/>
          </p:nvPr>
        </p:nvGraphicFramePr>
        <p:xfrm>
          <a:off x="179512" y="1196752"/>
          <a:ext cx="8820473" cy="5044443"/>
        </p:xfrm>
        <a:graphic>
          <a:graphicData uri="http://schemas.openxmlformats.org/drawingml/2006/table">
            <a:tbl>
              <a:tblPr firstRow="1" bandRow="1">
                <a:tableStyleId>{5C22544A-7EE6-4342-B048-85BDC9FD1C3A}</a:tableStyleId>
              </a:tblPr>
              <a:tblGrid>
                <a:gridCol w="1733939">
                  <a:extLst>
                    <a:ext uri="{9D8B030D-6E8A-4147-A177-3AD203B41FA5}">
                      <a16:colId xmlns:a16="http://schemas.microsoft.com/office/drawing/2014/main" val="20000"/>
                    </a:ext>
                  </a:extLst>
                </a:gridCol>
                <a:gridCol w="3651485">
                  <a:extLst>
                    <a:ext uri="{9D8B030D-6E8A-4147-A177-3AD203B41FA5}">
                      <a16:colId xmlns:a16="http://schemas.microsoft.com/office/drawing/2014/main" val="20001"/>
                    </a:ext>
                  </a:extLst>
                </a:gridCol>
                <a:gridCol w="3435049">
                  <a:extLst>
                    <a:ext uri="{9D8B030D-6E8A-4147-A177-3AD203B41FA5}">
                      <a16:colId xmlns:a16="http://schemas.microsoft.com/office/drawing/2014/main" val="20002"/>
                    </a:ext>
                  </a:extLst>
                </a:gridCol>
              </a:tblGrid>
              <a:tr h="381003">
                <a:tc>
                  <a:txBody>
                    <a:bodyPr/>
                    <a:lstStyle/>
                    <a:p>
                      <a:r>
                        <a:rPr lang="fr-FR" dirty="0" err="1" smtClean="0"/>
                        <a:t>Growth</a:t>
                      </a:r>
                      <a:r>
                        <a:rPr lang="fr-FR" dirty="0" smtClean="0"/>
                        <a:t> </a:t>
                      </a:r>
                      <a:r>
                        <a:rPr lang="fr-FR" dirty="0" err="1" smtClean="0"/>
                        <a:t>engine</a:t>
                      </a:r>
                      <a:endParaRPr lang="fr-FR" dirty="0"/>
                    </a:p>
                  </a:txBody>
                  <a:tcPr/>
                </a:tc>
                <a:tc>
                  <a:txBody>
                    <a:bodyPr/>
                    <a:lstStyle/>
                    <a:p>
                      <a:r>
                        <a:rPr lang="fr-FR" dirty="0" err="1" smtClean="0"/>
                        <a:t>Explanation</a:t>
                      </a:r>
                      <a:endParaRPr lang="fr-FR" dirty="0"/>
                    </a:p>
                  </a:txBody>
                  <a:tcPr/>
                </a:tc>
                <a:tc>
                  <a:txBody>
                    <a:bodyPr/>
                    <a:lstStyle/>
                    <a:p>
                      <a:r>
                        <a:rPr lang="fr-FR" dirty="0" err="1" smtClean="0"/>
                        <a:t>Examples</a:t>
                      </a:r>
                      <a:endParaRPr lang="fr-FR" dirty="0"/>
                    </a:p>
                  </a:txBody>
                  <a:tcPr/>
                </a:tc>
                <a:extLst>
                  <a:ext uri="{0D108BD9-81ED-4DB2-BD59-A6C34878D82A}">
                    <a16:rowId xmlns:a16="http://schemas.microsoft.com/office/drawing/2014/main" val="10000"/>
                  </a:ext>
                </a:extLst>
              </a:tr>
              <a:tr h="1503136">
                <a:tc>
                  <a:txBody>
                    <a:bodyPr/>
                    <a:lstStyle/>
                    <a:p>
                      <a:r>
                        <a:rPr lang="fr-FR" b="1" dirty="0" err="1" smtClean="0">
                          <a:solidFill>
                            <a:schemeClr val="accent1">
                              <a:lumMod val="75000"/>
                            </a:schemeClr>
                          </a:solidFill>
                        </a:rPr>
                        <a:t>Sticky</a:t>
                      </a:r>
                      <a:r>
                        <a:rPr lang="fr-FR" b="1" baseline="0" dirty="0" smtClean="0">
                          <a:solidFill>
                            <a:schemeClr val="accent1">
                              <a:lumMod val="75000"/>
                            </a:schemeClr>
                          </a:solidFill>
                        </a:rPr>
                        <a:t> </a:t>
                      </a:r>
                      <a:r>
                        <a:rPr lang="fr-FR" b="1" baseline="0" dirty="0" err="1" smtClean="0">
                          <a:solidFill>
                            <a:schemeClr val="accent1">
                              <a:lumMod val="75000"/>
                            </a:schemeClr>
                          </a:solidFill>
                        </a:rPr>
                        <a:t>engine</a:t>
                      </a:r>
                      <a:endParaRPr lang="fr-FR" b="1" dirty="0">
                        <a:solidFill>
                          <a:schemeClr val="accent1">
                            <a:lumMod val="75000"/>
                          </a:schemeClr>
                        </a:solidFill>
                      </a:endParaRPr>
                    </a:p>
                  </a:txBody>
                  <a:tcPr/>
                </a:tc>
                <a:tc>
                  <a:txBody>
                    <a:bodyPr/>
                    <a:lstStyle/>
                    <a:p>
                      <a:r>
                        <a:rPr lang="fr-FR" dirty="0" smtClean="0"/>
                        <a:t>Business </a:t>
                      </a:r>
                      <a:r>
                        <a:rPr lang="fr-FR" dirty="0" err="1" smtClean="0"/>
                        <a:t>grows</a:t>
                      </a:r>
                      <a:r>
                        <a:rPr lang="fr-FR" dirty="0" smtClean="0"/>
                        <a:t> </a:t>
                      </a:r>
                      <a:r>
                        <a:rPr lang="fr-FR" dirty="0" err="1" smtClean="0"/>
                        <a:t>with</a:t>
                      </a:r>
                      <a:r>
                        <a:rPr lang="fr-FR" dirty="0" smtClean="0"/>
                        <a:t> the attraction and </a:t>
                      </a:r>
                      <a:r>
                        <a:rPr lang="fr-FR" dirty="0" err="1" smtClean="0"/>
                        <a:t>retention</a:t>
                      </a:r>
                      <a:r>
                        <a:rPr lang="fr-FR" baseline="0" dirty="0" smtClean="0"/>
                        <a:t> </a:t>
                      </a:r>
                      <a:r>
                        <a:rPr lang="fr-FR" dirty="0" smtClean="0"/>
                        <a:t>of </a:t>
                      </a:r>
                      <a:r>
                        <a:rPr lang="fr-FR" dirty="0" err="1" smtClean="0"/>
                        <a:t>customers</a:t>
                      </a:r>
                      <a:r>
                        <a:rPr lang="fr-FR" dirty="0" smtClean="0"/>
                        <a:t> </a:t>
                      </a:r>
                      <a:r>
                        <a:rPr lang="fr-FR" dirty="0" err="1" smtClean="0"/>
                        <a:t>who</a:t>
                      </a:r>
                      <a:r>
                        <a:rPr lang="fr-FR" dirty="0" smtClean="0"/>
                        <a:t> are « </a:t>
                      </a:r>
                      <a:r>
                        <a:rPr lang="fr-FR" dirty="0" err="1" smtClean="0"/>
                        <a:t>hooked</a:t>
                      </a:r>
                      <a:r>
                        <a:rPr lang="fr-FR" dirty="0" smtClean="0"/>
                        <a:t> »</a:t>
                      </a:r>
                      <a:r>
                        <a:rPr lang="fr-FR" baseline="0" dirty="0" smtClean="0"/>
                        <a:t> or « </a:t>
                      </a:r>
                      <a:r>
                        <a:rPr lang="fr-FR" baseline="0" dirty="0" err="1" smtClean="0"/>
                        <a:t>locked</a:t>
                      </a:r>
                      <a:r>
                        <a:rPr lang="fr-FR" baseline="0" dirty="0" smtClean="0"/>
                        <a:t>-in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baseline="0" dirty="0" smtClean="0">
                          <a:solidFill>
                            <a:srgbClr val="C00000"/>
                          </a:solidFill>
                        </a:rPr>
                        <a:t>Mobile phone providers</a:t>
                      </a:r>
                      <a:r>
                        <a:rPr lang="fr-FR" baseline="0" dirty="0" smtClean="0"/>
                        <a:t>: 2-</a:t>
                      </a:r>
                      <a:r>
                        <a:rPr lang="fr-FR" baseline="0" dirty="0" err="1" smtClean="0"/>
                        <a:t>year</a:t>
                      </a:r>
                      <a:r>
                        <a:rPr lang="fr-FR" baseline="0" dirty="0" smtClean="0"/>
                        <a:t> </a:t>
                      </a:r>
                      <a:r>
                        <a:rPr lang="fr-FR" baseline="0" dirty="0" err="1" smtClean="0"/>
                        <a:t>contract</a:t>
                      </a:r>
                      <a:endParaRPr lang="fr-FR"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baseline="0" dirty="0" err="1" smtClean="0">
                          <a:solidFill>
                            <a:srgbClr val="C00000"/>
                          </a:solidFill>
                        </a:rPr>
                        <a:t>Netflix</a:t>
                      </a:r>
                      <a:r>
                        <a:rPr lang="fr-FR" baseline="0" dirty="0" smtClean="0"/>
                        <a:t>: </a:t>
                      </a:r>
                      <a:r>
                        <a:rPr lang="fr-FR" baseline="0" dirty="0" err="1" smtClean="0"/>
                        <a:t>subscription</a:t>
                      </a:r>
                      <a:endParaRPr lang="fr-FR"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baseline="0" dirty="0" err="1" smtClean="0">
                          <a:solidFill>
                            <a:srgbClr val="C00000"/>
                          </a:solidFill>
                        </a:rPr>
                        <a:t>Evernote</a:t>
                      </a:r>
                      <a:r>
                        <a:rPr lang="fr-FR" baseline="0" dirty="0" smtClean="0"/>
                        <a:t>: </a:t>
                      </a:r>
                      <a:r>
                        <a:rPr lang="fr-FR" baseline="0" dirty="0" err="1" smtClean="0"/>
                        <a:t>users</a:t>
                      </a:r>
                      <a:r>
                        <a:rPr lang="fr-FR" baseline="0" dirty="0" smtClean="0"/>
                        <a:t> </a:t>
                      </a:r>
                      <a:r>
                        <a:rPr lang="fr-FR" baseline="0" dirty="0" err="1" smtClean="0"/>
                        <a:t>add</a:t>
                      </a:r>
                      <a:r>
                        <a:rPr lang="fr-FR" baseline="0" dirty="0" smtClean="0"/>
                        <a:t> </a:t>
                      </a:r>
                      <a:r>
                        <a:rPr lang="fr-FR" baseline="0" dirty="0" err="1" smtClean="0"/>
                        <a:t>so</a:t>
                      </a:r>
                      <a:r>
                        <a:rPr lang="fr-FR" baseline="0" dirty="0" smtClean="0"/>
                        <a:t> </a:t>
                      </a:r>
                      <a:r>
                        <a:rPr lang="fr-FR" baseline="0" dirty="0" err="1" smtClean="0"/>
                        <a:t>many</a:t>
                      </a:r>
                      <a:r>
                        <a:rPr lang="fr-FR" baseline="0" dirty="0" smtClean="0"/>
                        <a:t> </a:t>
                      </a:r>
                      <a:r>
                        <a:rPr lang="fr-FR" baseline="0" dirty="0" err="1" smtClean="0"/>
                        <a:t>memories</a:t>
                      </a:r>
                      <a:r>
                        <a:rPr lang="fr-FR" baseline="0" dirty="0" smtClean="0"/>
                        <a:t> </a:t>
                      </a:r>
                      <a:r>
                        <a:rPr lang="fr-FR" baseline="0" dirty="0" err="1" smtClean="0"/>
                        <a:t>that</a:t>
                      </a:r>
                      <a:r>
                        <a:rPr lang="fr-FR" baseline="0" dirty="0" smtClean="0"/>
                        <a:t> </a:t>
                      </a:r>
                      <a:r>
                        <a:rPr lang="fr-FR" baseline="0" dirty="0" err="1" smtClean="0"/>
                        <a:t>they</a:t>
                      </a:r>
                      <a:r>
                        <a:rPr lang="fr-FR" baseline="0" dirty="0" smtClean="0"/>
                        <a:t> </a:t>
                      </a:r>
                      <a:r>
                        <a:rPr lang="fr-FR" baseline="0" dirty="0" err="1" smtClean="0"/>
                        <a:t>don’t</a:t>
                      </a:r>
                      <a:r>
                        <a:rPr lang="fr-FR" baseline="0" dirty="0" smtClean="0"/>
                        <a:t> </a:t>
                      </a:r>
                      <a:r>
                        <a:rPr lang="fr-FR" baseline="0" dirty="0" err="1" smtClean="0"/>
                        <a:t>want</a:t>
                      </a:r>
                      <a:r>
                        <a:rPr lang="fr-FR" baseline="0" dirty="0" smtClean="0"/>
                        <a:t> to cancel </a:t>
                      </a:r>
                      <a:r>
                        <a:rPr lang="fr-FR" baseline="0" dirty="0" err="1" smtClean="0"/>
                        <a:t>their</a:t>
                      </a:r>
                      <a:r>
                        <a:rPr lang="fr-FR" baseline="0" dirty="0" smtClean="0"/>
                        <a:t> </a:t>
                      </a:r>
                      <a:r>
                        <a:rPr lang="fr-FR" baseline="0" dirty="0" err="1" smtClean="0"/>
                        <a:t>account</a:t>
                      </a:r>
                      <a:endParaRPr lang="fr-FR" dirty="0" smtClean="0"/>
                    </a:p>
                  </a:txBody>
                  <a:tcPr/>
                </a:tc>
                <a:extLst>
                  <a:ext uri="{0D108BD9-81ED-4DB2-BD59-A6C34878D82A}">
                    <a16:rowId xmlns:a16="http://schemas.microsoft.com/office/drawing/2014/main" val="10001"/>
                  </a:ext>
                </a:extLst>
              </a:tr>
              <a:tr h="1221298">
                <a:tc>
                  <a:txBody>
                    <a:bodyPr/>
                    <a:lstStyle/>
                    <a:p>
                      <a:r>
                        <a:rPr lang="fr-FR" b="1" dirty="0" smtClean="0">
                          <a:solidFill>
                            <a:schemeClr val="accent1">
                              <a:lumMod val="75000"/>
                            </a:schemeClr>
                          </a:solidFill>
                        </a:rPr>
                        <a:t>Viral </a:t>
                      </a:r>
                      <a:r>
                        <a:rPr lang="fr-FR" b="1" dirty="0" err="1" smtClean="0">
                          <a:solidFill>
                            <a:schemeClr val="accent1">
                              <a:lumMod val="75000"/>
                            </a:schemeClr>
                          </a:solidFill>
                        </a:rPr>
                        <a:t>engine</a:t>
                      </a:r>
                      <a:endParaRPr lang="fr-FR" b="1" dirty="0">
                        <a:solidFill>
                          <a:schemeClr val="accent1">
                            <a:lumMod val="75000"/>
                          </a:schemeClr>
                        </a:solidFill>
                      </a:endParaRPr>
                    </a:p>
                  </a:txBody>
                  <a:tcPr/>
                </a:tc>
                <a:tc>
                  <a:txBody>
                    <a:bodyPr/>
                    <a:lstStyle/>
                    <a:p>
                      <a:r>
                        <a:rPr lang="fr-FR" dirty="0" err="1" smtClean="0"/>
                        <a:t>Growth</a:t>
                      </a:r>
                      <a:r>
                        <a:rPr lang="fr-FR" dirty="0" smtClean="0"/>
                        <a:t> </a:t>
                      </a:r>
                      <a:r>
                        <a:rPr lang="fr-FR" dirty="0" err="1" smtClean="0"/>
                        <a:t>is</a:t>
                      </a:r>
                      <a:r>
                        <a:rPr lang="fr-FR" dirty="0" smtClean="0"/>
                        <a:t> an </a:t>
                      </a:r>
                      <a:r>
                        <a:rPr lang="fr-FR" dirty="0" err="1" smtClean="0"/>
                        <a:t>automatic</a:t>
                      </a:r>
                      <a:r>
                        <a:rPr lang="fr-FR" dirty="0" smtClean="0"/>
                        <a:t> </a:t>
                      </a:r>
                      <a:r>
                        <a:rPr lang="fr-FR" dirty="0" err="1" smtClean="0"/>
                        <a:t>side</a:t>
                      </a:r>
                      <a:r>
                        <a:rPr lang="fr-FR" dirty="0" smtClean="0"/>
                        <a:t> </a:t>
                      </a:r>
                      <a:r>
                        <a:rPr lang="fr-FR" dirty="0" err="1" smtClean="0"/>
                        <a:t>effect</a:t>
                      </a:r>
                      <a:r>
                        <a:rPr lang="fr-FR" dirty="0" smtClean="0"/>
                        <a:t>  of </a:t>
                      </a:r>
                      <a:r>
                        <a:rPr lang="fr-FR" dirty="0" err="1" smtClean="0"/>
                        <a:t>users</a:t>
                      </a:r>
                      <a:r>
                        <a:rPr lang="fr-FR" dirty="0" smtClean="0"/>
                        <a:t> </a:t>
                      </a:r>
                      <a:r>
                        <a:rPr lang="fr-FR" dirty="0" err="1" smtClean="0"/>
                        <a:t>using</a:t>
                      </a:r>
                      <a:r>
                        <a:rPr lang="fr-FR" dirty="0" smtClean="0"/>
                        <a:t> the </a:t>
                      </a:r>
                      <a:r>
                        <a:rPr lang="fr-FR" dirty="0" err="1" smtClean="0"/>
                        <a:t>product</a:t>
                      </a:r>
                      <a:r>
                        <a:rPr lang="fr-FR" dirty="0" smtClean="0"/>
                        <a:t>/service</a:t>
                      </a:r>
                      <a:r>
                        <a:rPr lang="fr-FR" baseline="0" dirty="0" smtClean="0"/>
                        <a:t> (</a:t>
                      </a:r>
                      <a:r>
                        <a:rPr lang="fr-FR" baseline="0" dirty="0" err="1" smtClean="0"/>
                        <a:t>like</a:t>
                      </a:r>
                      <a:r>
                        <a:rPr lang="fr-FR" baseline="0" dirty="0" smtClean="0"/>
                        <a:t> a viral </a:t>
                      </a:r>
                      <a:r>
                        <a:rPr lang="fr-FR" baseline="0" dirty="0" err="1" smtClean="0"/>
                        <a:t>epidemy</a:t>
                      </a:r>
                      <a:r>
                        <a:rPr lang="fr-FR" baseline="0" dirty="0" smtClean="0"/>
                        <a:t>)</a:t>
                      </a:r>
                      <a:endParaRPr lang="fr-FR"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solidFill>
                            <a:srgbClr val="C00000"/>
                          </a:solidFill>
                        </a:rPr>
                        <a:t>Tupperware</a:t>
                      </a:r>
                      <a:r>
                        <a:rPr lang="fr-FR" dirty="0" smtClean="0"/>
                        <a:t>:</a:t>
                      </a:r>
                      <a:r>
                        <a:rPr lang="fr-FR" baseline="0" dirty="0" smtClean="0"/>
                        <a:t> « house parties » </a:t>
                      </a:r>
                      <a:r>
                        <a:rPr lang="fr-FR" baseline="0" dirty="0" err="1" smtClean="0"/>
                        <a:t>lead</a:t>
                      </a:r>
                      <a:r>
                        <a:rPr lang="fr-FR" baseline="0" dirty="0" smtClean="0"/>
                        <a:t> to the </a:t>
                      </a:r>
                      <a:r>
                        <a:rPr lang="fr-FR" baseline="0" dirty="0" err="1" smtClean="0"/>
                        <a:t>recruitment</a:t>
                      </a:r>
                      <a:r>
                        <a:rPr lang="fr-FR" baseline="0" dirty="0" smtClean="0"/>
                        <a:t> of new Tupperware </a:t>
                      </a:r>
                      <a:r>
                        <a:rPr lang="fr-FR" baseline="0" dirty="0" err="1" smtClean="0"/>
                        <a:t>representatives</a:t>
                      </a:r>
                      <a:r>
                        <a:rPr lang="fr-FR" baseline="0" dirty="0" smtClean="0"/>
                        <a:t> </a:t>
                      </a:r>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solidFill>
                            <a:srgbClr val="C00000"/>
                          </a:solidFill>
                        </a:rPr>
                        <a:t>Hotmail</a:t>
                      </a:r>
                      <a:r>
                        <a:rPr lang="fr-FR" dirty="0" smtClean="0"/>
                        <a:t>: « </a:t>
                      </a:r>
                      <a:r>
                        <a:rPr lang="fr-FR" i="1" dirty="0" smtClean="0"/>
                        <a:t>PS. </a:t>
                      </a:r>
                      <a:r>
                        <a:rPr lang="fr-FR" i="1" dirty="0" err="1" smtClean="0"/>
                        <a:t>Get</a:t>
                      </a:r>
                      <a:r>
                        <a:rPr lang="fr-FR" i="1" dirty="0" smtClean="0"/>
                        <a:t> </a:t>
                      </a:r>
                      <a:r>
                        <a:rPr lang="fr-FR" i="1" dirty="0" err="1" smtClean="0"/>
                        <a:t>your</a:t>
                      </a:r>
                      <a:r>
                        <a:rPr lang="fr-FR" i="1" dirty="0" smtClean="0"/>
                        <a:t> free e-mail </a:t>
                      </a:r>
                      <a:r>
                        <a:rPr lang="fr-FR" i="1" dirty="0" err="1" smtClean="0"/>
                        <a:t>at</a:t>
                      </a:r>
                      <a:r>
                        <a:rPr lang="fr-FR" i="1" dirty="0" smtClean="0"/>
                        <a:t> Hotmail</a:t>
                      </a:r>
                      <a:r>
                        <a:rPr lang="fr-FR" dirty="0" smtClean="0"/>
                        <a:t> »</a:t>
                      </a:r>
                    </a:p>
                  </a:txBody>
                  <a:tcPr/>
                </a:tc>
                <a:extLst>
                  <a:ext uri="{0D108BD9-81ED-4DB2-BD59-A6C34878D82A}">
                    <a16:rowId xmlns:a16="http://schemas.microsoft.com/office/drawing/2014/main" val="10002"/>
                  </a:ext>
                </a:extLst>
              </a:tr>
              <a:tr h="1221298">
                <a:tc>
                  <a:txBody>
                    <a:bodyPr/>
                    <a:lstStyle/>
                    <a:p>
                      <a:r>
                        <a:rPr lang="fr-FR" b="1" dirty="0" err="1" smtClean="0">
                          <a:solidFill>
                            <a:schemeClr val="accent1">
                              <a:lumMod val="75000"/>
                            </a:schemeClr>
                          </a:solidFill>
                        </a:rPr>
                        <a:t>Paid</a:t>
                      </a:r>
                      <a:r>
                        <a:rPr lang="fr-FR" b="1" dirty="0" smtClean="0">
                          <a:solidFill>
                            <a:schemeClr val="accent1">
                              <a:lumMod val="75000"/>
                            </a:schemeClr>
                          </a:solidFill>
                        </a:rPr>
                        <a:t> </a:t>
                      </a:r>
                      <a:r>
                        <a:rPr lang="fr-FR" b="1" dirty="0" err="1" smtClean="0">
                          <a:solidFill>
                            <a:schemeClr val="accent1">
                              <a:lumMod val="75000"/>
                            </a:schemeClr>
                          </a:solidFill>
                        </a:rPr>
                        <a:t>engine</a:t>
                      </a:r>
                      <a:endParaRPr lang="fr-FR" b="1" dirty="0">
                        <a:solidFill>
                          <a:schemeClr val="accent1">
                            <a:lumMod val="75000"/>
                          </a:schemeClr>
                        </a:solidFill>
                      </a:endParaRPr>
                    </a:p>
                  </a:txBody>
                  <a:tcPr/>
                </a:tc>
                <a:tc>
                  <a:txBody>
                    <a:bodyPr/>
                    <a:lstStyle/>
                    <a:p>
                      <a:r>
                        <a:rPr lang="fr-FR" dirty="0" err="1" smtClean="0"/>
                        <a:t>Growth</a:t>
                      </a:r>
                      <a:r>
                        <a:rPr lang="fr-FR" dirty="0" smtClean="0"/>
                        <a:t> if</a:t>
                      </a:r>
                      <a:r>
                        <a:rPr lang="fr-FR" baseline="0" dirty="0" smtClean="0"/>
                        <a:t> the revenue </a:t>
                      </a:r>
                      <a:r>
                        <a:rPr lang="fr-FR" baseline="0" dirty="0" err="1" smtClean="0"/>
                        <a:t>from</a:t>
                      </a:r>
                      <a:r>
                        <a:rPr lang="fr-FR" baseline="0" dirty="0" smtClean="0"/>
                        <a:t> </a:t>
                      </a:r>
                      <a:r>
                        <a:rPr lang="fr-FR" baseline="0" dirty="0" err="1" smtClean="0"/>
                        <a:t>customer</a:t>
                      </a:r>
                      <a:r>
                        <a:rPr lang="fr-FR" baseline="0" dirty="0" smtClean="0"/>
                        <a:t> </a:t>
                      </a:r>
                      <a:r>
                        <a:rPr lang="fr-FR" baseline="0" dirty="0" err="1" smtClean="0"/>
                        <a:t>is</a:t>
                      </a:r>
                      <a:r>
                        <a:rPr lang="fr-FR" baseline="0" dirty="0" smtClean="0"/>
                        <a:t> </a:t>
                      </a:r>
                      <a:r>
                        <a:rPr lang="fr-FR" baseline="0" dirty="0" err="1" smtClean="0"/>
                        <a:t>superior</a:t>
                      </a:r>
                      <a:r>
                        <a:rPr lang="fr-FR" baseline="0" dirty="0" smtClean="0"/>
                        <a:t> to the </a:t>
                      </a:r>
                      <a:r>
                        <a:rPr lang="fr-FR" baseline="0" dirty="0" err="1" smtClean="0"/>
                        <a:t>cost</a:t>
                      </a:r>
                      <a:r>
                        <a:rPr lang="fr-FR" baseline="0" dirty="0" smtClean="0"/>
                        <a:t> of </a:t>
                      </a:r>
                      <a:r>
                        <a:rPr lang="fr-FR" baseline="0" dirty="0" err="1" smtClean="0"/>
                        <a:t>customer</a:t>
                      </a:r>
                      <a:r>
                        <a:rPr lang="fr-FR" baseline="0" dirty="0" smtClean="0"/>
                        <a:t> acquisition.</a:t>
                      </a:r>
                    </a:p>
                    <a:p>
                      <a:r>
                        <a:rPr lang="fr-FR" baseline="0" dirty="0" err="1" smtClean="0"/>
                        <a:t>Hypothesis</a:t>
                      </a:r>
                      <a:r>
                        <a:rPr lang="fr-FR" baseline="0" dirty="0" smtClean="0"/>
                        <a:t>: </a:t>
                      </a:r>
                      <a:r>
                        <a:rPr lang="fr-FR" baseline="0" dirty="0" err="1" smtClean="0"/>
                        <a:t>difference</a:t>
                      </a:r>
                      <a:r>
                        <a:rPr lang="fr-FR" baseline="0" dirty="0" smtClean="0"/>
                        <a:t> </a:t>
                      </a:r>
                      <a:r>
                        <a:rPr lang="fr-FR" baseline="0" dirty="0" err="1" smtClean="0"/>
                        <a:t>reinvested</a:t>
                      </a:r>
                      <a:r>
                        <a:rPr lang="fr-FR" baseline="0" dirty="0" smtClean="0"/>
                        <a:t> in new </a:t>
                      </a:r>
                      <a:r>
                        <a:rPr lang="fr-FR" baseline="0" dirty="0" err="1" smtClean="0"/>
                        <a:t>customer</a:t>
                      </a:r>
                      <a:r>
                        <a:rPr lang="fr-FR" baseline="0" dirty="0" smtClean="0"/>
                        <a:t> acquisition </a:t>
                      </a:r>
                      <a:endParaRPr lang="fr-FR"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err="1" smtClean="0">
                          <a:solidFill>
                            <a:srgbClr val="C00000"/>
                          </a:solidFill>
                        </a:rPr>
                        <a:t>Groupon</a:t>
                      </a:r>
                      <a:r>
                        <a:rPr lang="fr-FR" dirty="0" smtClean="0">
                          <a:solidFill>
                            <a:srgbClr val="C00000"/>
                          </a:solidFill>
                        </a:rPr>
                        <a:t>, </a:t>
                      </a:r>
                      <a:r>
                        <a:rPr lang="fr-FR" dirty="0" err="1" smtClean="0">
                          <a:solidFill>
                            <a:srgbClr val="C00000"/>
                          </a:solidFill>
                        </a:rPr>
                        <a:t>Zalando</a:t>
                      </a:r>
                      <a:r>
                        <a:rPr lang="fr-FR" dirty="0" smtClean="0"/>
                        <a:t>: money</a:t>
                      </a:r>
                      <a:r>
                        <a:rPr lang="fr-FR" baseline="0" dirty="0" smtClean="0"/>
                        <a:t> </a:t>
                      </a:r>
                      <a:r>
                        <a:rPr lang="fr-FR" baseline="0" dirty="0" err="1" smtClean="0"/>
                        <a:t>earned</a:t>
                      </a:r>
                      <a:r>
                        <a:rPr lang="fr-FR" baseline="0" dirty="0" smtClean="0"/>
                        <a:t> </a:t>
                      </a:r>
                      <a:r>
                        <a:rPr lang="fr-FR" baseline="0" dirty="0" err="1" smtClean="0"/>
                        <a:t>reinvested</a:t>
                      </a:r>
                      <a:r>
                        <a:rPr lang="fr-FR" baseline="0" dirty="0" smtClean="0"/>
                        <a:t> in </a:t>
                      </a:r>
                      <a:r>
                        <a:rPr lang="fr-FR" baseline="0" dirty="0" err="1" smtClean="0"/>
                        <a:t>advertizing</a:t>
                      </a:r>
                      <a:r>
                        <a:rPr lang="fr-FR" baseline="0" dirty="0" smtClean="0"/>
                        <a:t> and acquisition of </a:t>
                      </a:r>
                      <a:r>
                        <a:rPr lang="fr-FR" baseline="0" dirty="0" err="1" smtClean="0"/>
                        <a:t>databases</a:t>
                      </a:r>
                      <a:endParaRPr lang="fr-FR" dirty="0" smtClean="0"/>
                    </a:p>
                  </a:txBody>
                  <a:tcPr/>
                </a:tc>
                <a:extLst>
                  <a:ext uri="{0D108BD9-81ED-4DB2-BD59-A6C34878D82A}">
                    <a16:rowId xmlns:a16="http://schemas.microsoft.com/office/drawing/2014/main" val="10003"/>
                  </a:ext>
                </a:extLst>
              </a:tr>
            </a:tbl>
          </a:graphicData>
        </a:graphic>
      </p:graphicFrame>
      <p:sp>
        <p:nvSpPr>
          <p:cNvPr id="5" name="ZoneTexte 4"/>
          <p:cNvSpPr txBox="1"/>
          <p:nvPr/>
        </p:nvSpPr>
        <p:spPr>
          <a:xfrm>
            <a:off x="7330683" y="836712"/>
            <a:ext cx="1813317" cy="369332"/>
          </a:xfrm>
          <a:prstGeom prst="rect">
            <a:avLst/>
          </a:prstGeom>
          <a:noFill/>
        </p:spPr>
        <p:txBody>
          <a:bodyPr wrap="none" rtlCol="0">
            <a:spAutoFit/>
          </a:bodyPr>
          <a:lstStyle/>
          <a:p>
            <a:r>
              <a:rPr lang="fr-FR" dirty="0" err="1" smtClean="0"/>
              <a:t>from</a:t>
            </a:r>
            <a:r>
              <a:rPr lang="fr-FR" dirty="0" smtClean="0"/>
              <a:t> Ries, 2010</a:t>
            </a:r>
            <a:endParaRPr lang="fr-FR" dirty="0"/>
          </a:p>
        </p:txBody>
      </p:sp>
    </p:spTree>
    <p:extLst>
      <p:ext uri="{BB962C8B-B14F-4D97-AF65-F5344CB8AC3E}">
        <p14:creationId xmlns:p14="http://schemas.microsoft.com/office/powerpoint/2010/main" val="360815736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smtClean="0"/>
              <a:t>The 3 </a:t>
            </a:r>
            <a:r>
              <a:rPr lang="fr-FR" dirty="0" err="1" smtClean="0"/>
              <a:t>fundamental</a:t>
            </a:r>
            <a:r>
              <a:rPr lang="fr-FR" dirty="0" smtClean="0"/>
              <a:t> </a:t>
            </a:r>
            <a:r>
              <a:rPr lang="fr-FR" dirty="0" err="1" smtClean="0"/>
              <a:t>growth</a:t>
            </a:r>
            <a:r>
              <a:rPr lang="fr-FR" dirty="0" smtClean="0"/>
              <a:t> </a:t>
            </a:r>
            <a:r>
              <a:rPr lang="fr-FR" dirty="0" err="1" smtClean="0"/>
              <a:t>engines</a:t>
            </a:r>
            <a:endParaRPr lang="fr-FR" dirty="0"/>
          </a:p>
        </p:txBody>
      </p:sp>
      <p:graphicFrame>
        <p:nvGraphicFramePr>
          <p:cNvPr id="4" name="Espace réservé du contenu 3"/>
          <p:cNvGraphicFramePr>
            <a:graphicFrameLocks noGrp="1"/>
          </p:cNvGraphicFramePr>
          <p:nvPr>
            <p:ph idx="1"/>
          </p:nvPr>
        </p:nvGraphicFramePr>
        <p:xfrm>
          <a:off x="179512" y="1196752"/>
          <a:ext cx="8820473" cy="5117117"/>
        </p:xfrm>
        <a:graphic>
          <a:graphicData uri="http://schemas.openxmlformats.org/drawingml/2006/table">
            <a:tbl>
              <a:tblPr firstRow="1" bandRow="1">
                <a:tableStyleId>{5C22544A-7EE6-4342-B048-85BDC9FD1C3A}</a:tableStyleId>
              </a:tblPr>
              <a:tblGrid>
                <a:gridCol w="1733939">
                  <a:extLst>
                    <a:ext uri="{9D8B030D-6E8A-4147-A177-3AD203B41FA5}">
                      <a16:colId xmlns:a16="http://schemas.microsoft.com/office/drawing/2014/main" val="20000"/>
                    </a:ext>
                  </a:extLst>
                </a:gridCol>
                <a:gridCol w="3651485">
                  <a:extLst>
                    <a:ext uri="{9D8B030D-6E8A-4147-A177-3AD203B41FA5}">
                      <a16:colId xmlns:a16="http://schemas.microsoft.com/office/drawing/2014/main" val="20001"/>
                    </a:ext>
                  </a:extLst>
                </a:gridCol>
                <a:gridCol w="3435049">
                  <a:extLst>
                    <a:ext uri="{9D8B030D-6E8A-4147-A177-3AD203B41FA5}">
                      <a16:colId xmlns:a16="http://schemas.microsoft.com/office/drawing/2014/main" val="20002"/>
                    </a:ext>
                  </a:extLst>
                </a:gridCol>
              </a:tblGrid>
              <a:tr h="381003">
                <a:tc>
                  <a:txBody>
                    <a:bodyPr/>
                    <a:lstStyle/>
                    <a:p>
                      <a:r>
                        <a:rPr lang="fr-FR" dirty="0" err="1" smtClean="0"/>
                        <a:t>Growth</a:t>
                      </a:r>
                      <a:r>
                        <a:rPr lang="fr-FR" dirty="0" smtClean="0"/>
                        <a:t> </a:t>
                      </a:r>
                      <a:r>
                        <a:rPr lang="fr-FR" dirty="0" err="1" smtClean="0"/>
                        <a:t>engine</a:t>
                      </a:r>
                      <a:endParaRPr lang="fr-FR" dirty="0"/>
                    </a:p>
                  </a:txBody>
                  <a:tcPr/>
                </a:tc>
                <a:tc>
                  <a:txBody>
                    <a:bodyPr/>
                    <a:lstStyle/>
                    <a:p>
                      <a:r>
                        <a:rPr lang="fr-FR" dirty="0" err="1" smtClean="0"/>
                        <a:t>Explanation</a:t>
                      </a:r>
                      <a:endParaRPr lang="fr-FR" dirty="0"/>
                    </a:p>
                  </a:txBody>
                  <a:tcPr/>
                </a:tc>
                <a:tc>
                  <a:txBody>
                    <a:bodyPr/>
                    <a:lstStyle/>
                    <a:p>
                      <a:r>
                        <a:rPr lang="fr-FR" dirty="0" smtClean="0"/>
                        <a:t>Main </a:t>
                      </a:r>
                      <a:r>
                        <a:rPr lang="fr-FR" dirty="0" err="1" smtClean="0"/>
                        <a:t>metric</a:t>
                      </a:r>
                      <a:endParaRPr lang="fr-FR" dirty="0"/>
                    </a:p>
                  </a:txBody>
                  <a:tcPr/>
                </a:tc>
                <a:extLst>
                  <a:ext uri="{0D108BD9-81ED-4DB2-BD59-A6C34878D82A}">
                    <a16:rowId xmlns:a16="http://schemas.microsoft.com/office/drawing/2014/main" val="10000"/>
                  </a:ext>
                </a:extLst>
              </a:tr>
              <a:tr h="1503136">
                <a:tc>
                  <a:txBody>
                    <a:bodyPr/>
                    <a:lstStyle/>
                    <a:p>
                      <a:r>
                        <a:rPr lang="fr-FR" b="1" dirty="0" err="1" smtClean="0">
                          <a:solidFill>
                            <a:schemeClr val="accent1">
                              <a:lumMod val="75000"/>
                            </a:schemeClr>
                          </a:solidFill>
                        </a:rPr>
                        <a:t>Sticky</a:t>
                      </a:r>
                      <a:r>
                        <a:rPr lang="fr-FR" b="1" baseline="0" dirty="0" smtClean="0">
                          <a:solidFill>
                            <a:schemeClr val="accent1">
                              <a:lumMod val="75000"/>
                            </a:schemeClr>
                          </a:solidFill>
                        </a:rPr>
                        <a:t> </a:t>
                      </a:r>
                      <a:r>
                        <a:rPr lang="fr-FR" b="1" baseline="0" dirty="0" err="1" smtClean="0">
                          <a:solidFill>
                            <a:schemeClr val="accent1">
                              <a:lumMod val="75000"/>
                            </a:schemeClr>
                          </a:solidFill>
                        </a:rPr>
                        <a:t>engine</a:t>
                      </a:r>
                      <a:endParaRPr lang="fr-FR" b="1" dirty="0">
                        <a:solidFill>
                          <a:schemeClr val="accent1">
                            <a:lumMod val="75000"/>
                          </a:schemeClr>
                        </a:solidFill>
                      </a:endParaRPr>
                    </a:p>
                  </a:txBody>
                  <a:tcPr/>
                </a:tc>
                <a:tc>
                  <a:txBody>
                    <a:bodyPr/>
                    <a:lstStyle/>
                    <a:p>
                      <a:r>
                        <a:rPr lang="fr-FR" dirty="0" smtClean="0"/>
                        <a:t>Business </a:t>
                      </a:r>
                      <a:r>
                        <a:rPr lang="fr-FR" dirty="0" err="1" smtClean="0"/>
                        <a:t>grows</a:t>
                      </a:r>
                      <a:r>
                        <a:rPr lang="fr-FR" dirty="0" smtClean="0"/>
                        <a:t> </a:t>
                      </a:r>
                      <a:r>
                        <a:rPr lang="fr-FR" dirty="0" err="1" smtClean="0"/>
                        <a:t>with</a:t>
                      </a:r>
                      <a:r>
                        <a:rPr lang="fr-FR" dirty="0" smtClean="0"/>
                        <a:t> the attraction and </a:t>
                      </a:r>
                      <a:r>
                        <a:rPr lang="fr-FR" dirty="0" err="1" smtClean="0"/>
                        <a:t>retention</a:t>
                      </a:r>
                      <a:r>
                        <a:rPr lang="fr-FR" baseline="0" dirty="0" smtClean="0"/>
                        <a:t> </a:t>
                      </a:r>
                      <a:r>
                        <a:rPr lang="fr-FR" dirty="0" smtClean="0"/>
                        <a:t>of </a:t>
                      </a:r>
                      <a:r>
                        <a:rPr lang="fr-FR" dirty="0" err="1" smtClean="0"/>
                        <a:t>customers</a:t>
                      </a:r>
                      <a:r>
                        <a:rPr lang="fr-FR" dirty="0" smtClean="0"/>
                        <a:t> </a:t>
                      </a:r>
                      <a:r>
                        <a:rPr lang="fr-FR" dirty="0" err="1" smtClean="0"/>
                        <a:t>who</a:t>
                      </a:r>
                      <a:r>
                        <a:rPr lang="fr-FR" dirty="0" smtClean="0"/>
                        <a:t> are « </a:t>
                      </a:r>
                      <a:r>
                        <a:rPr lang="fr-FR" dirty="0" err="1" smtClean="0"/>
                        <a:t>hooked</a:t>
                      </a:r>
                      <a:r>
                        <a:rPr lang="fr-FR" dirty="0" smtClean="0"/>
                        <a:t> »</a:t>
                      </a:r>
                      <a:r>
                        <a:rPr lang="fr-FR" baseline="0" dirty="0" smtClean="0"/>
                        <a:t> or « </a:t>
                      </a:r>
                      <a:r>
                        <a:rPr lang="fr-FR" baseline="0" dirty="0" err="1" smtClean="0"/>
                        <a:t>locked</a:t>
                      </a:r>
                      <a:r>
                        <a:rPr lang="fr-FR" baseline="0" dirty="0" smtClean="0"/>
                        <a:t>-in »</a:t>
                      </a:r>
                    </a:p>
                    <a:p>
                      <a:endParaRPr lang="fr-FR" dirty="0"/>
                    </a:p>
                  </a:txBody>
                  <a:tcPr/>
                </a:tc>
                <a:tc>
                  <a:txBody>
                    <a:bodyPr/>
                    <a:lstStyle/>
                    <a:p>
                      <a:r>
                        <a:rPr lang="fr-FR" dirty="0" smtClean="0"/>
                        <a:t>Rate of </a:t>
                      </a:r>
                      <a:r>
                        <a:rPr lang="fr-FR" dirty="0" err="1" smtClean="0"/>
                        <a:t>compounding</a:t>
                      </a:r>
                      <a:r>
                        <a:rPr lang="fr-FR" dirty="0" smtClean="0"/>
                        <a:t>= </a:t>
                      </a:r>
                    </a:p>
                    <a:p>
                      <a:r>
                        <a:rPr lang="fr-FR" dirty="0" smtClean="0"/>
                        <a:t>Rate of new </a:t>
                      </a:r>
                      <a:r>
                        <a:rPr lang="fr-FR" dirty="0" err="1" smtClean="0"/>
                        <a:t>customers</a:t>
                      </a:r>
                      <a:r>
                        <a:rPr lang="fr-FR" dirty="0" smtClean="0"/>
                        <a:t> acquisition – </a:t>
                      </a:r>
                      <a:r>
                        <a:rPr lang="fr-FR" dirty="0" err="1" smtClean="0"/>
                        <a:t>churn</a:t>
                      </a:r>
                      <a:r>
                        <a:rPr lang="fr-FR" baseline="0" dirty="0" smtClean="0"/>
                        <a:t> rate</a:t>
                      </a:r>
                      <a:endParaRPr lang="fr-FR" dirty="0"/>
                    </a:p>
                  </a:txBody>
                  <a:tcPr/>
                </a:tc>
                <a:extLst>
                  <a:ext uri="{0D108BD9-81ED-4DB2-BD59-A6C34878D82A}">
                    <a16:rowId xmlns:a16="http://schemas.microsoft.com/office/drawing/2014/main" val="10001"/>
                  </a:ext>
                </a:extLst>
              </a:tr>
              <a:tr h="1221298">
                <a:tc>
                  <a:txBody>
                    <a:bodyPr/>
                    <a:lstStyle/>
                    <a:p>
                      <a:r>
                        <a:rPr lang="fr-FR" b="1" dirty="0" smtClean="0">
                          <a:solidFill>
                            <a:schemeClr val="accent1">
                              <a:lumMod val="75000"/>
                            </a:schemeClr>
                          </a:solidFill>
                        </a:rPr>
                        <a:t>Viral </a:t>
                      </a:r>
                      <a:r>
                        <a:rPr lang="fr-FR" b="1" dirty="0" err="1" smtClean="0">
                          <a:solidFill>
                            <a:schemeClr val="accent1">
                              <a:lumMod val="75000"/>
                            </a:schemeClr>
                          </a:solidFill>
                        </a:rPr>
                        <a:t>engine</a:t>
                      </a:r>
                      <a:endParaRPr lang="fr-FR" b="1" dirty="0">
                        <a:solidFill>
                          <a:schemeClr val="accent1">
                            <a:lumMod val="75000"/>
                          </a:schemeClr>
                        </a:solidFill>
                      </a:endParaRPr>
                    </a:p>
                  </a:txBody>
                  <a:tcPr/>
                </a:tc>
                <a:tc>
                  <a:txBody>
                    <a:bodyPr/>
                    <a:lstStyle/>
                    <a:p>
                      <a:r>
                        <a:rPr lang="fr-FR" dirty="0" err="1" smtClean="0"/>
                        <a:t>Growth</a:t>
                      </a:r>
                      <a:r>
                        <a:rPr lang="fr-FR" dirty="0" smtClean="0"/>
                        <a:t> </a:t>
                      </a:r>
                      <a:r>
                        <a:rPr lang="fr-FR" dirty="0" err="1" smtClean="0"/>
                        <a:t>is</a:t>
                      </a:r>
                      <a:r>
                        <a:rPr lang="fr-FR" dirty="0" smtClean="0"/>
                        <a:t> an </a:t>
                      </a:r>
                      <a:r>
                        <a:rPr lang="fr-FR" dirty="0" err="1" smtClean="0"/>
                        <a:t>automatic</a:t>
                      </a:r>
                      <a:r>
                        <a:rPr lang="fr-FR" dirty="0" smtClean="0"/>
                        <a:t> </a:t>
                      </a:r>
                      <a:r>
                        <a:rPr lang="fr-FR" dirty="0" err="1" smtClean="0"/>
                        <a:t>side</a:t>
                      </a:r>
                      <a:r>
                        <a:rPr lang="fr-FR" dirty="0" smtClean="0"/>
                        <a:t> </a:t>
                      </a:r>
                      <a:r>
                        <a:rPr lang="fr-FR" dirty="0" err="1" smtClean="0"/>
                        <a:t>effect</a:t>
                      </a:r>
                      <a:r>
                        <a:rPr lang="fr-FR" dirty="0" smtClean="0"/>
                        <a:t>  of </a:t>
                      </a:r>
                      <a:r>
                        <a:rPr lang="fr-FR" dirty="0" err="1" smtClean="0"/>
                        <a:t>consumers</a:t>
                      </a:r>
                      <a:r>
                        <a:rPr lang="fr-FR" dirty="0" smtClean="0"/>
                        <a:t> </a:t>
                      </a:r>
                      <a:r>
                        <a:rPr lang="fr-FR" dirty="0" err="1" smtClean="0"/>
                        <a:t>using</a:t>
                      </a:r>
                      <a:r>
                        <a:rPr lang="fr-FR" dirty="0" smtClean="0"/>
                        <a:t> the </a:t>
                      </a:r>
                      <a:r>
                        <a:rPr lang="fr-FR" dirty="0" err="1" smtClean="0"/>
                        <a:t>product</a:t>
                      </a:r>
                      <a:r>
                        <a:rPr lang="fr-FR" dirty="0" smtClean="0"/>
                        <a:t>/service</a:t>
                      </a:r>
                      <a:r>
                        <a:rPr lang="fr-FR" baseline="0" dirty="0" smtClean="0"/>
                        <a:t> (</a:t>
                      </a:r>
                      <a:r>
                        <a:rPr lang="fr-FR" baseline="0" dirty="0" err="1" smtClean="0"/>
                        <a:t>like</a:t>
                      </a:r>
                      <a:r>
                        <a:rPr lang="fr-FR" baseline="0" dirty="0" smtClean="0"/>
                        <a:t> a viral </a:t>
                      </a:r>
                      <a:r>
                        <a:rPr lang="fr-FR" baseline="0" dirty="0" err="1" smtClean="0"/>
                        <a:t>epidemy</a:t>
                      </a:r>
                      <a:r>
                        <a:rPr lang="fr-FR" baseline="0" dirty="0" smtClean="0"/>
                        <a:t>)</a:t>
                      </a:r>
                      <a:endParaRPr lang="fr-FR" dirty="0" smtClean="0"/>
                    </a:p>
                  </a:txBody>
                  <a:tcPr/>
                </a:tc>
                <a:tc>
                  <a:txBody>
                    <a:bodyPr/>
                    <a:lstStyle/>
                    <a:p>
                      <a:r>
                        <a:rPr lang="fr-FR" dirty="0" smtClean="0"/>
                        <a:t>Viral</a:t>
                      </a:r>
                      <a:r>
                        <a:rPr lang="fr-FR" baseline="0" dirty="0" smtClean="0"/>
                        <a:t> c</a:t>
                      </a:r>
                      <a:r>
                        <a:rPr lang="fr-FR" dirty="0" smtClean="0"/>
                        <a:t>oefficient = </a:t>
                      </a:r>
                      <a:r>
                        <a:rPr lang="fr-FR" dirty="0" err="1" smtClean="0"/>
                        <a:t>number</a:t>
                      </a:r>
                      <a:r>
                        <a:rPr lang="fr-FR" dirty="0" smtClean="0"/>
                        <a:t> of future new </a:t>
                      </a:r>
                      <a:r>
                        <a:rPr lang="fr-FR" dirty="0" err="1" smtClean="0"/>
                        <a:t>customers</a:t>
                      </a:r>
                      <a:r>
                        <a:rPr lang="fr-FR" dirty="0" smtClean="0"/>
                        <a:t> </a:t>
                      </a:r>
                      <a:r>
                        <a:rPr lang="fr-FR" dirty="0" err="1" smtClean="0"/>
                        <a:t>that</a:t>
                      </a:r>
                      <a:r>
                        <a:rPr lang="fr-FR" dirty="0" smtClean="0"/>
                        <a:t> </a:t>
                      </a:r>
                      <a:r>
                        <a:rPr lang="fr-FR" dirty="0" err="1" smtClean="0"/>
                        <a:t>will</a:t>
                      </a:r>
                      <a:r>
                        <a:rPr lang="fr-FR" dirty="0" smtClean="0"/>
                        <a:t> </a:t>
                      </a:r>
                      <a:r>
                        <a:rPr lang="fr-FR" dirty="0" err="1" smtClean="0"/>
                        <a:t>be</a:t>
                      </a:r>
                      <a:r>
                        <a:rPr lang="fr-FR" dirty="0" smtClean="0"/>
                        <a:t> </a:t>
                      </a:r>
                      <a:r>
                        <a:rPr lang="fr-FR" dirty="0" err="1" smtClean="0"/>
                        <a:t>brought</a:t>
                      </a:r>
                      <a:r>
                        <a:rPr lang="fr-FR" dirty="0" smtClean="0"/>
                        <a:t> by a new client.  </a:t>
                      </a:r>
                      <a:endParaRPr lang="fr-FR" dirty="0"/>
                    </a:p>
                  </a:txBody>
                  <a:tcPr/>
                </a:tc>
                <a:extLst>
                  <a:ext uri="{0D108BD9-81ED-4DB2-BD59-A6C34878D82A}">
                    <a16:rowId xmlns:a16="http://schemas.microsoft.com/office/drawing/2014/main" val="10002"/>
                  </a:ext>
                </a:extLst>
              </a:tr>
              <a:tr h="1221298">
                <a:tc>
                  <a:txBody>
                    <a:bodyPr/>
                    <a:lstStyle/>
                    <a:p>
                      <a:r>
                        <a:rPr lang="fr-FR" b="1" dirty="0" err="1" smtClean="0">
                          <a:solidFill>
                            <a:schemeClr val="accent1">
                              <a:lumMod val="75000"/>
                            </a:schemeClr>
                          </a:solidFill>
                        </a:rPr>
                        <a:t>Paid</a:t>
                      </a:r>
                      <a:r>
                        <a:rPr lang="fr-FR" b="1" dirty="0" smtClean="0">
                          <a:solidFill>
                            <a:schemeClr val="accent1">
                              <a:lumMod val="75000"/>
                            </a:schemeClr>
                          </a:solidFill>
                        </a:rPr>
                        <a:t> </a:t>
                      </a:r>
                      <a:r>
                        <a:rPr lang="fr-FR" b="1" dirty="0" err="1" smtClean="0">
                          <a:solidFill>
                            <a:schemeClr val="accent1">
                              <a:lumMod val="75000"/>
                            </a:schemeClr>
                          </a:solidFill>
                        </a:rPr>
                        <a:t>engine</a:t>
                      </a:r>
                      <a:endParaRPr lang="fr-FR" b="1" dirty="0">
                        <a:solidFill>
                          <a:schemeClr val="accent1">
                            <a:lumMod val="75000"/>
                          </a:schemeClr>
                        </a:solidFill>
                      </a:endParaRPr>
                    </a:p>
                  </a:txBody>
                  <a:tcPr/>
                </a:tc>
                <a:tc>
                  <a:txBody>
                    <a:bodyPr/>
                    <a:lstStyle/>
                    <a:p>
                      <a:r>
                        <a:rPr lang="fr-FR" dirty="0" err="1" smtClean="0"/>
                        <a:t>Growth</a:t>
                      </a:r>
                      <a:r>
                        <a:rPr lang="fr-FR" dirty="0" smtClean="0"/>
                        <a:t> if</a:t>
                      </a:r>
                      <a:r>
                        <a:rPr lang="fr-FR" baseline="0" dirty="0" smtClean="0"/>
                        <a:t> the revenue </a:t>
                      </a:r>
                      <a:r>
                        <a:rPr lang="fr-FR" baseline="0" dirty="0" err="1" smtClean="0"/>
                        <a:t>from</a:t>
                      </a:r>
                      <a:r>
                        <a:rPr lang="fr-FR" baseline="0" dirty="0" smtClean="0"/>
                        <a:t> </a:t>
                      </a:r>
                      <a:r>
                        <a:rPr lang="fr-FR" baseline="0" dirty="0" err="1" smtClean="0"/>
                        <a:t>customer</a:t>
                      </a:r>
                      <a:r>
                        <a:rPr lang="fr-FR" baseline="0" dirty="0" smtClean="0"/>
                        <a:t> </a:t>
                      </a:r>
                      <a:r>
                        <a:rPr lang="fr-FR" baseline="0" dirty="0" err="1" smtClean="0"/>
                        <a:t>is</a:t>
                      </a:r>
                      <a:r>
                        <a:rPr lang="fr-FR" baseline="0" dirty="0" smtClean="0"/>
                        <a:t> </a:t>
                      </a:r>
                      <a:r>
                        <a:rPr lang="fr-FR" baseline="0" dirty="0" err="1" smtClean="0"/>
                        <a:t>superior</a:t>
                      </a:r>
                      <a:r>
                        <a:rPr lang="fr-FR" baseline="0" dirty="0" smtClean="0"/>
                        <a:t> to the </a:t>
                      </a:r>
                      <a:r>
                        <a:rPr lang="fr-FR" baseline="0" dirty="0" err="1" smtClean="0"/>
                        <a:t>cost</a:t>
                      </a:r>
                      <a:r>
                        <a:rPr lang="fr-FR" baseline="0" dirty="0" smtClean="0"/>
                        <a:t> of </a:t>
                      </a:r>
                      <a:r>
                        <a:rPr lang="fr-FR" baseline="0" dirty="0" err="1" smtClean="0"/>
                        <a:t>customer</a:t>
                      </a:r>
                      <a:r>
                        <a:rPr lang="fr-FR" baseline="0" dirty="0" smtClean="0"/>
                        <a:t> acquisition.</a:t>
                      </a:r>
                    </a:p>
                    <a:p>
                      <a:r>
                        <a:rPr lang="fr-FR" baseline="0" dirty="0" err="1" smtClean="0"/>
                        <a:t>Hypothesis</a:t>
                      </a:r>
                      <a:r>
                        <a:rPr lang="fr-FR" baseline="0" dirty="0" smtClean="0"/>
                        <a:t>: </a:t>
                      </a:r>
                      <a:r>
                        <a:rPr lang="fr-FR" baseline="0" dirty="0" err="1" smtClean="0"/>
                        <a:t>difference</a:t>
                      </a:r>
                      <a:r>
                        <a:rPr lang="fr-FR" baseline="0" dirty="0" smtClean="0"/>
                        <a:t> </a:t>
                      </a:r>
                      <a:r>
                        <a:rPr lang="fr-FR" baseline="0" dirty="0" err="1" smtClean="0"/>
                        <a:t>reinvested</a:t>
                      </a:r>
                      <a:r>
                        <a:rPr lang="fr-FR" baseline="0" dirty="0" smtClean="0"/>
                        <a:t> in new </a:t>
                      </a:r>
                      <a:r>
                        <a:rPr lang="fr-FR" baseline="0" dirty="0" err="1" smtClean="0"/>
                        <a:t>customer</a:t>
                      </a:r>
                      <a:r>
                        <a:rPr lang="fr-FR" baseline="0" dirty="0" smtClean="0"/>
                        <a:t> acquisition </a:t>
                      </a:r>
                      <a:endParaRPr lang="fr-FR" dirty="0" smtClean="0"/>
                    </a:p>
                  </a:txBody>
                  <a:tcPr/>
                </a:tc>
                <a:tc>
                  <a:txBody>
                    <a:bodyPr/>
                    <a:lstStyle/>
                    <a:p>
                      <a:r>
                        <a:rPr lang="fr-FR" dirty="0" smtClean="0"/>
                        <a:t>LTV</a:t>
                      </a:r>
                      <a:r>
                        <a:rPr lang="fr-FR" baseline="0" dirty="0" smtClean="0"/>
                        <a:t> – CPA</a:t>
                      </a:r>
                    </a:p>
                    <a:p>
                      <a:r>
                        <a:rPr lang="fr-FR" baseline="0" dirty="0" smtClean="0"/>
                        <a:t>LTV = </a:t>
                      </a:r>
                      <a:r>
                        <a:rPr lang="fr-FR" baseline="0" dirty="0" err="1" smtClean="0"/>
                        <a:t>lifetime</a:t>
                      </a:r>
                      <a:r>
                        <a:rPr lang="fr-FR" baseline="0" dirty="0" smtClean="0"/>
                        <a:t> value: how </a:t>
                      </a:r>
                      <a:r>
                        <a:rPr lang="fr-FR" baseline="0" dirty="0" err="1" smtClean="0"/>
                        <a:t>much</a:t>
                      </a:r>
                      <a:r>
                        <a:rPr lang="fr-FR" baseline="0" dirty="0" smtClean="0"/>
                        <a:t> money </a:t>
                      </a:r>
                      <a:r>
                        <a:rPr lang="fr-FR" baseline="0" dirty="0" err="1" smtClean="0"/>
                        <a:t>each</a:t>
                      </a:r>
                      <a:r>
                        <a:rPr lang="fr-FR" baseline="0" dirty="0" smtClean="0"/>
                        <a:t> </a:t>
                      </a:r>
                      <a:r>
                        <a:rPr lang="fr-FR" baseline="0" dirty="0" err="1" smtClean="0"/>
                        <a:t>customer</a:t>
                      </a:r>
                      <a:r>
                        <a:rPr lang="fr-FR" baseline="0" dirty="0" smtClean="0"/>
                        <a:t> </a:t>
                      </a:r>
                      <a:r>
                        <a:rPr lang="fr-FR" baseline="0" dirty="0" err="1" smtClean="0"/>
                        <a:t>spends</a:t>
                      </a:r>
                      <a:r>
                        <a:rPr lang="fr-FR" baseline="0" dirty="0" smtClean="0"/>
                        <a:t> over </a:t>
                      </a:r>
                      <a:r>
                        <a:rPr lang="fr-FR" baseline="0" dirty="0" err="1" smtClean="0"/>
                        <a:t>his</a:t>
                      </a:r>
                      <a:r>
                        <a:rPr lang="fr-FR" baseline="0" dirty="0" smtClean="0"/>
                        <a:t> </a:t>
                      </a:r>
                      <a:r>
                        <a:rPr lang="fr-FR" baseline="0" dirty="0" err="1" smtClean="0"/>
                        <a:t>lifetime</a:t>
                      </a:r>
                      <a:r>
                        <a:rPr lang="fr-FR" baseline="0" dirty="0" smtClean="0"/>
                        <a:t> as </a:t>
                      </a:r>
                      <a:r>
                        <a:rPr lang="fr-FR" baseline="0" dirty="0" err="1" smtClean="0"/>
                        <a:t>customer</a:t>
                      </a:r>
                      <a:endParaRPr lang="fr-FR" baseline="0" dirty="0" smtClean="0"/>
                    </a:p>
                    <a:p>
                      <a:r>
                        <a:rPr lang="fr-FR" baseline="0" dirty="0" smtClean="0"/>
                        <a:t>CPA= </a:t>
                      </a:r>
                      <a:r>
                        <a:rPr lang="fr-FR" baseline="0" dirty="0" err="1" smtClean="0"/>
                        <a:t>cost</a:t>
                      </a:r>
                      <a:r>
                        <a:rPr lang="fr-FR" baseline="0" dirty="0" smtClean="0"/>
                        <a:t> per acquisition of a new </a:t>
                      </a:r>
                      <a:r>
                        <a:rPr lang="fr-FR" baseline="0" dirty="0" err="1" smtClean="0"/>
                        <a:t>customer</a:t>
                      </a:r>
                      <a:endParaRPr lang="fr-FR" baseline="0" dirty="0" smtClean="0"/>
                    </a:p>
                    <a:p>
                      <a:r>
                        <a:rPr lang="fr-FR" baseline="0" dirty="0" err="1" smtClean="0"/>
                        <a:t>Growth</a:t>
                      </a:r>
                      <a:r>
                        <a:rPr lang="fr-FR" baseline="0" dirty="0" smtClean="0"/>
                        <a:t> if LTV&gt;CPA</a:t>
                      </a:r>
                      <a:r>
                        <a:rPr lang="fr-FR" dirty="0" smtClean="0"/>
                        <a:t> </a:t>
                      </a:r>
                      <a:endParaRPr lang="fr-FR" dirty="0"/>
                    </a:p>
                  </a:txBody>
                  <a:tcPr/>
                </a:tc>
                <a:extLst>
                  <a:ext uri="{0D108BD9-81ED-4DB2-BD59-A6C34878D82A}">
                    <a16:rowId xmlns:a16="http://schemas.microsoft.com/office/drawing/2014/main" val="10003"/>
                  </a:ext>
                </a:extLst>
              </a:tr>
            </a:tbl>
          </a:graphicData>
        </a:graphic>
      </p:graphicFrame>
      <p:sp>
        <p:nvSpPr>
          <p:cNvPr id="5" name="ZoneTexte 4"/>
          <p:cNvSpPr txBox="1"/>
          <p:nvPr/>
        </p:nvSpPr>
        <p:spPr>
          <a:xfrm>
            <a:off x="7330683" y="836712"/>
            <a:ext cx="1813317" cy="369332"/>
          </a:xfrm>
          <a:prstGeom prst="rect">
            <a:avLst/>
          </a:prstGeom>
          <a:noFill/>
        </p:spPr>
        <p:txBody>
          <a:bodyPr wrap="none" rtlCol="0">
            <a:spAutoFit/>
          </a:bodyPr>
          <a:lstStyle/>
          <a:p>
            <a:r>
              <a:rPr lang="fr-FR" dirty="0" err="1" smtClean="0"/>
              <a:t>from</a:t>
            </a:r>
            <a:r>
              <a:rPr lang="fr-FR" dirty="0" smtClean="0"/>
              <a:t> Ries, 2010</a:t>
            </a:r>
            <a:endParaRPr lang="fr-FR" dirty="0"/>
          </a:p>
        </p:txBody>
      </p:sp>
    </p:spTree>
    <p:extLst>
      <p:ext uri="{BB962C8B-B14F-4D97-AF65-F5344CB8AC3E}">
        <p14:creationId xmlns:p14="http://schemas.microsoft.com/office/powerpoint/2010/main" val="125396134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Impossible </a:t>
            </a:r>
            <a:r>
              <a:rPr lang="fr-FR" dirty="0" err="1" smtClean="0"/>
              <a:t>is</a:t>
            </a:r>
            <a:r>
              <a:rPr lang="fr-FR" dirty="0" smtClean="0"/>
              <a:t> not French …</a:t>
            </a:r>
            <a:endParaRPr lang="fr-FR" dirty="0"/>
          </a:p>
        </p:txBody>
      </p:sp>
      <p:pic>
        <p:nvPicPr>
          <p:cNvPr id="4" name="Image 3" descr="mouse_trap-682.jpg"/>
          <p:cNvPicPr>
            <a:picLocks noChangeAspect="1"/>
          </p:cNvPicPr>
          <p:nvPr/>
        </p:nvPicPr>
        <p:blipFill>
          <a:blip r:embed="rId2" cstate="print"/>
          <a:stretch>
            <a:fillRect/>
          </a:stretch>
        </p:blipFill>
        <p:spPr>
          <a:xfrm>
            <a:off x="1763688" y="1628800"/>
            <a:ext cx="5400600" cy="4039649"/>
          </a:xfrm>
          <a:prstGeom prst="rect">
            <a:avLst/>
          </a:prstGeom>
        </p:spPr>
      </p:pic>
    </p:spTree>
    <p:extLst>
      <p:ext uri="{BB962C8B-B14F-4D97-AF65-F5344CB8AC3E}">
        <p14:creationId xmlns:p14="http://schemas.microsoft.com/office/powerpoint/2010/main" val="3583968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How to </a:t>
            </a:r>
            <a:r>
              <a:rPr lang="fr-FR" dirty="0" err="1" smtClean="0"/>
              <a:t>proceed</a:t>
            </a:r>
            <a:endParaRPr lang="fr-FR" dirty="0"/>
          </a:p>
        </p:txBody>
      </p:sp>
      <p:sp>
        <p:nvSpPr>
          <p:cNvPr id="3" name="Espace réservé du contenu 2"/>
          <p:cNvSpPr>
            <a:spLocks noGrp="1"/>
          </p:cNvSpPr>
          <p:nvPr>
            <p:ph idx="1"/>
          </p:nvPr>
        </p:nvSpPr>
        <p:spPr/>
        <p:txBody>
          <a:bodyPr>
            <a:normAutofit lnSpcReduction="10000"/>
          </a:bodyPr>
          <a:lstStyle/>
          <a:p>
            <a:r>
              <a:rPr lang="fr-FR" dirty="0" smtClean="0"/>
              <a:t>Start-up </a:t>
            </a:r>
            <a:r>
              <a:rPr lang="fr-FR" dirty="0" err="1" smtClean="0"/>
              <a:t>project</a:t>
            </a:r>
            <a:r>
              <a:rPr lang="fr-FR" dirty="0" smtClean="0"/>
              <a:t> = Hollywood! (</a:t>
            </a:r>
            <a:r>
              <a:rPr lang="fr-FR" dirty="0"/>
              <a:t>C</a:t>
            </a:r>
            <a:r>
              <a:rPr lang="fr-FR" dirty="0" smtClean="0"/>
              <a:t>arlos Diaz)</a:t>
            </a:r>
          </a:p>
          <a:p>
            <a:endParaRPr lang="fr-FR" dirty="0"/>
          </a:p>
          <a:p>
            <a:r>
              <a:rPr lang="fr-FR" dirty="0" smtClean="0"/>
              <a:t>You </a:t>
            </a:r>
            <a:r>
              <a:rPr lang="fr-FR" dirty="0" err="1" smtClean="0"/>
              <a:t>need</a:t>
            </a:r>
            <a:r>
              <a:rPr lang="fr-FR" dirty="0" smtClean="0"/>
              <a:t>: </a:t>
            </a:r>
          </a:p>
          <a:p>
            <a:pPr marL="457200" indent="-457200">
              <a:buFontTx/>
              <a:buChar char="-"/>
            </a:pPr>
            <a:r>
              <a:rPr lang="fr-FR" dirty="0"/>
              <a:t>a</a:t>
            </a:r>
            <a:r>
              <a:rPr lang="fr-FR" dirty="0" smtClean="0"/>
              <a:t> good story: </a:t>
            </a:r>
            <a:r>
              <a:rPr lang="fr-FR" dirty="0" err="1" smtClean="0"/>
              <a:t>you</a:t>
            </a:r>
            <a:r>
              <a:rPr lang="fr-FR" dirty="0" smtClean="0"/>
              <a:t> </a:t>
            </a:r>
            <a:r>
              <a:rPr lang="fr-FR" dirty="0" err="1" smtClean="0"/>
              <a:t>solve</a:t>
            </a:r>
            <a:r>
              <a:rPr lang="fr-FR" dirty="0" smtClean="0"/>
              <a:t> a </a:t>
            </a:r>
            <a:r>
              <a:rPr lang="fr-FR" dirty="0" err="1" smtClean="0"/>
              <a:t>problem</a:t>
            </a:r>
            <a:r>
              <a:rPr lang="fr-FR" dirty="0" smtClean="0"/>
              <a:t> and </a:t>
            </a:r>
            <a:r>
              <a:rPr lang="fr-FR" dirty="0" err="1" smtClean="0"/>
              <a:t>you</a:t>
            </a:r>
            <a:r>
              <a:rPr lang="fr-FR" dirty="0" smtClean="0"/>
              <a:t> </a:t>
            </a:r>
            <a:r>
              <a:rPr lang="fr-FR" dirty="0" err="1" smtClean="0"/>
              <a:t>make</a:t>
            </a:r>
            <a:r>
              <a:rPr lang="fr-FR" dirty="0" smtClean="0"/>
              <a:t> people </a:t>
            </a:r>
            <a:r>
              <a:rPr lang="fr-FR" dirty="0" err="1" smtClean="0"/>
              <a:t>dream</a:t>
            </a:r>
            <a:endParaRPr lang="fr-FR" dirty="0" smtClean="0"/>
          </a:p>
          <a:p>
            <a:pPr marL="457200" indent="-457200">
              <a:buFontTx/>
              <a:buChar char="-"/>
            </a:pPr>
            <a:r>
              <a:rPr lang="fr-FR" dirty="0" smtClean="0"/>
              <a:t>a good casting: </a:t>
            </a:r>
            <a:r>
              <a:rPr lang="fr-FR" dirty="0" err="1" smtClean="0"/>
              <a:t>your</a:t>
            </a:r>
            <a:r>
              <a:rPr lang="fr-FR" dirty="0" smtClean="0"/>
              <a:t> team</a:t>
            </a:r>
          </a:p>
          <a:p>
            <a:pPr marL="457200" indent="-457200">
              <a:buFontTx/>
              <a:buChar char="-"/>
            </a:pPr>
            <a:endParaRPr lang="fr-FR" dirty="0"/>
          </a:p>
          <a:p>
            <a:r>
              <a:rPr lang="fr-FR" dirty="0" smtClean="0"/>
              <a:t>Venture </a:t>
            </a:r>
            <a:r>
              <a:rPr lang="fr-FR" dirty="0" err="1" smtClean="0"/>
              <a:t>Capitalists</a:t>
            </a:r>
            <a:r>
              <a:rPr lang="fr-FR" dirty="0" smtClean="0"/>
              <a:t> </a:t>
            </a:r>
            <a:r>
              <a:rPr lang="fr-FR" dirty="0" err="1" smtClean="0"/>
              <a:t>will</a:t>
            </a:r>
            <a:r>
              <a:rPr lang="fr-FR" dirty="0" smtClean="0"/>
              <a:t> </a:t>
            </a:r>
            <a:r>
              <a:rPr lang="fr-FR" dirty="0" err="1" smtClean="0"/>
              <a:t>then</a:t>
            </a:r>
            <a:r>
              <a:rPr lang="fr-FR" dirty="0" smtClean="0"/>
              <a:t> look </a:t>
            </a:r>
            <a:r>
              <a:rPr lang="fr-FR" dirty="0" err="1" smtClean="0"/>
              <a:t>at</a:t>
            </a:r>
            <a:r>
              <a:rPr lang="fr-FR" dirty="0" smtClean="0"/>
              <a:t> </a:t>
            </a:r>
            <a:r>
              <a:rPr lang="fr-FR" dirty="0" err="1" smtClean="0"/>
              <a:t>your</a:t>
            </a:r>
            <a:r>
              <a:rPr lang="fr-FR" dirty="0" smtClean="0"/>
              <a:t> </a:t>
            </a:r>
            <a:r>
              <a:rPr lang="fr-FR" dirty="0" err="1" smtClean="0"/>
              <a:t>metrics</a:t>
            </a:r>
            <a:r>
              <a:rPr lang="fr-FR" dirty="0" smtClean="0"/>
              <a:t> (</a:t>
            </a:r>
            <a:r>
              <a:rPr lang="fr-FR" dirty="0" err="1" smtClean="0"/>
              <a:t>indicators</a:t>
            </a:r>
            <a:r>
              <a:rPr lang="fr-FR" dirty="0" smtClean="0"/>
              <a:t> or </a:t>
            </a:r>
            <a:r>
              <a:rPr lang="fr-FR" dirty="0" err="1" smtClean="0"/>
              <a:t>growth</a:t>
            </a:r>
            <a:r>
              <a:rPr lang="fr-FR" dirty="0" smtClean="0"/>
              <a:t> and </a:t>
            </a:r>
            <a:r>
              <a:rPr lang="fr-FR" dirty="0" err="1" smtClean="0"/>
              <a:t>profitability</a:t>
            </a:r>
            <a:r>
              <a:rPr lang="fr-FR" dirty="0" smtClean="0"/>
              <a:t>)</a:t>
            </a:r>
          </a:p>
          <a:p>
            <a:endParaRPr lang="fr-FR" dirty="0"/>
          </a:p>
        </p:txBody>
      </p:sp>
    </p:spTree>
    <p:extLst>
      <p:ext uri="{BB962C8B-B14F-4D97-AF65-F5344CB8AC3E}">
        <p14:creationId xmlns:p14="http://schemas.microsoft.com/office/powerpoint/2010/main" val="41751815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 </a:t>
            </a:r>
            <a:r>
              <a:rPr lang="fr-FR" dirty="0"/>
              <a:t>good story</a:t>
            </a:r>
          </a:p>
        </p:txBody>
      </p:sp>
      <p:sp>
        <p:nvSpPr>
          <p:cNvPr id="3" name="Espace réservé du contenu 2"/>
          <p:cNvSpPr>
            <a:spLocks noGrp="1"/>
          </p:cNvSpPr>
          <p:nvPr>
            <p:ph idx="1"/>
          </p:nvPr>
        </p:nvSpPr>
        <p:spPr/>
        <p:txBody>
          <a:bodyPr>
            <a:normAutofit fontScale="92500" lnSpcReduction="20000"/>
          </a:bodyPr>
          <a:lstStyle/>
          <a:p>
            <a:pPr marL="457200" indent="-457200">
              <a:buFontTx/>
              <a:buChar char="-"/>
            </a:pPr>
            <a:r>
              <a:rPr lang="fr-FR" dirty="0" smtClean="0"/>
              <a:t>Show </a:t>
            </a:r>
            <a:r>
              <a:rPr lang="fr-FR" dirty="0" err="1" smtClean="0"/>
              <a:t>that</a:t>
            </a:r>
            <a:r>
              <a:rPr lang="fr-FR" dirty="0" smtClean="0"/>
              <a:t> </a:t>
            </a:r>
            <a:r>
              <a:rPr lang="fr-FR" dirty="0" err="1" smtClean="0"/>
              <a:t>there</a:t>
            </a:r>
            <a:r>
              <a:rPr lang="fr-FR" dirty="0" smtClean="0"/>
              <a:t> </a:t>
            </a:r>
            <a:r>
              <a:rPr lang="fr-FR" dirty="0" err="1" smtClean="0"/>
              <a:t>is</a:t>
            </a:r>
            <a:r>
              <a:rPr lang="fr-FR" dirty="0" smtClean="0"/>
              <a:t> a </a:t>
            </a:r>
            <a:r>
              <a:rPr lang="fr-FR" dirty="0" err="1" smtClean="0"/>
              <a:t>problem</a:t>
            </a:r>
            <a:r>
              <a:rPr lang="fr-FR" dirty="0" smtClean="0"/>
              <a:t> or </a:t>
            </a:r>
            <a:r>
              <a:rPr lang="fr-FR" dirty="0" err="1" smtClean="0"/>
              <a:t>something</a:t>
            </a:r>
            <a:r>
              <a:rPr lang="fr-FR" dirty="0" smtClean="0"/>
              <a:t> </a:t>
            </a:r>
            <a:r>
              <a:rPr lang="fr-FR" dirty="0" err="1" smtClean="0"/>
              <a:t>missing</a:t>
            </a:r>
            <a:r>
              <a:rPr lang="fr-FR" dirty="0" smtClean="0"/>
              <a:t> for the client</a:t>
            </a:r>
          </a:p>
          <a:p>
            <a:pPr marL="457200" indent="-457200">
              <a:buFontTx/>
              <a:buChar char="-"/>
            </a:pPr>
            <a:r>
              <a:rPr lang="fr-FR" dirty="0" err="1" smtClean="0"/>
              <a:t>Explain</a:t>
            </a:r>
            <a:r>
              <a:rPr lang="fr-FR" dirty="0" smtClean="0"/>
              <a:t> </a:t>
            </a:r>
            <a:r>
              <a:rPr lang="fr-FR" dirty="0" err="1" smtClean="0"/>
              <a:t>that</a:t>
            </a:r>
            <a:r>
              <a:rPr lang="fr-FR" dirty="0" smtClean="0"/>
              <a:t> </a:t>
            </a:r>
            <a:r>
              <a:rPr lang="fr-FR" dirty="0" err="1" smtClean="0"/>
              <a:t>you</a:t>
            </a:r>
            <a:r>
              <a:rPr lang="fr-FR" dirty="0" smtClean="0"/>
              <a:t> </a:t>
            </a:r>
            <a:r>
              <a:rPr lang="fr-FR" dirty="0" err="1" smtClean="0"/>
              <a:t>bring</a:t>
            </a:r>
            <a:r>
              <a:rPr lang="fr-FR" dirty="0" smtClean="0"/>
              <a:t> THE solution</a:t>
            </a:r>
          </a:p>
          <a:p>
            <a:pPr marL="457200" indent="-457200">
              <a:buFontTx/>
              <a:buChar char="-"/>
            </a:pPr>
            <a:endParaRPr lang="fr-FR" dirty="0"/>
          </a:p>
          <a:p>
            <a:pPr marL="457200" indent="-457200">
              <a:buFontTx/>
              <a:buChar char="-"/>
            </a:pPr>
            <a:r>
              <a:rPr lang="fr-FR" sz="2400" dirty="0" err="1" smtClean="0"/>
              <a:t>Example</a:t>
            </a:r>
            <a:r>
              <a:rPr lang="fr-FR" sz="2400" dirty="0" smtClean="0"/>
              <a:t>: </a:t>
            </a:r>
            <a:r>
              <a:rPr lang="fr-FR" sz="2400" dirty="0" err="1"/>
              <a:t>K</a:t>
            </a:r>
            <a:r>
              <a:rPr lang="fr-FR" sz="2400" dirty="0" err="1" smtClean="0"/>
              <a:t>warter</a:t>
            </a:r>
            <a:r>
              <a:rPr lang="fr-FR" sz="2400" dirty="0" smtClean="0"/>
              <a:t>  (Carlos Diaz)</a:t>
            </a:r>
          </a:p>
          <a:p>
            <a:pPr marL="1200150" lvl="1" indent="-457200">
              <a:buFontTx/>
              <a:buChar char="-"/>
            </a:pPr>
            <a:r>
              <a:rPr lang="en-US" sz="2400" dirty="0" err="1" smtClean="0"/>
              <a:t>Pb</a:t>
            </a:r>
            <a:r>
              <a:rPr lang="en-US" sz="2400" dirty="0" smtClean="0"/>
              <a:t>: TV </a:t>
            </a:r>
            <a:r>
              <a:rPr lang="en-US" sz="2400" dirty="0"/>
              <a:t>viewers increasingly are using their mobile phones while watching TV, mostly ignoring commercials while doing </a:t>
            </a:r>
            <a:r>
              <a:rPr lang="en-US" sz="2400" dirty="0" smtClean="0"/>
              <a:t>so</a:t>
            </a:r>
          </a:p>
          <a:p>
            <a:pPr marL="1200150" lvl="1" indent="-457200">
              <a:buFontTx/>
              <a:buChar char="-"/>
            </a:pPr>
            <a:r>
              <a:rPr lang="en-US" sz="2400" dirty="0" smtClean="0"/>
              <a:t>THE solution: </a:t>
            </a:r>
            <a:r>
              <a:rPr lang="en-US" sz="2400" dirty="0" err="1"/>
              <a:t>Kwarter’s</a:t>
            </a:r>
            <a:r>
              <a:rPr lang="en-US" sz="2400" dirty="0"/>
              <a:t> value </a:t>
            </a:r>
            <a:r>
              <a:rPr lang="en-US" sz="2400" dirty="0" smtClean="0"/>
              <a:t>proposition </a:t>
            </a:r>
            <a:r>
              <a:rPr lang="en-US" sz="2400" dirty="0"/>
              <a:t>is in providing a platform that partners can use to quickly roll up and integrate with their existing broadcasts or advertising campaigns. As the official beer of the NFL, the Bud Light app launched to lure beer drinkers and football fans to take part in second-screen </a:t>
            </a:r>
            <a:r>
              <a:rPr lang="en-US" sz="2400" dirty="0" smtClean="0"/>
              <a:t>activities during ads-break.</a:t>
            </a:r>
          </a:p>
          <a:p>
            <a:pPr marL="1200150" lvl="1" indent="-457200">
              <a:buFontTx/>
              <a:buChar char="-"/>
            </a:pPr>
            <a:endParaRPr lang="fr-FR" dirty="0"/>
          </a:p>
        </p:txBody>
      </p:sp>
    </p:spTree>
    <p:extLst>
      <p:ext uri="{BB962C8B-B14F-4D97-AF65-F5344CB8AC3E}">
        <p14:creationId xmlns:p14="http://schemas.microsoft.com/office/powerpoint/2010/main" val="33031507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9" name="Picture 5">
            <a:hlinkClick r:id="rId3"/>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6174" t="30380" r="40784" b="30891"/>
          <a:stretch/>
        </p:blipFill>
        <p:spPr bwMode="auto">
          <a:xfrm>
            <a:off x="2123728" y="1474323"/>
            <a:ext cx="4939215" cy="4667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219308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smtClean="0"/>
              <a:t>Key </a:t>
            </a:r>
            <a:r>
              <a:rPr lang="fr-FR" dirty="0" err="1" smtClean="0"/>
              <a:t>success</a:t>
            </a:r>
            <a:r>
              <a:rPr lang="fr-FR" dirty="0" smtClean="0"/>
              <a:t> </a:t>
            </a:r>
            <a:r>
              <a:rPr lang="fr-FR" dirty="0" err="1" smtClean="0"/>
              <a:t>factors</a:t>
            </a:r>
            <a:r>
              <a:rPr lang="fr-FR" dirty="0" smtClean="0"/>
              <a:t> of new </a:t>
            </a:r>
            <a:r>
              <a:rPr lang="fr-FR" dirty="0" err="1" smtClean="0"/>
              <a:t>ventures</a:t>
            </a:r>
            <a:endParaRPr lang="fr-FR" dirty="0"/>
          </a:p>
        </p:txBody>
      </p:sp>
      <p:sp>
        <p:nvSpPr>
          <p:cNvPr id="3" name="Espace réservé du contenu 2"/>
          <p:cNvSpPr>
            <a:spLocks noGrp="1"/>
          </p:cNvSpPr>
          <p:nvPr>
            <p:ph idx="1"/>
          </p:nvPr>
        </p:nvSpPr>
        <p:spPr>
          <a:xfrm>
            <a:off x="457200" y="2060848"/>
            <a:ext cx="8229600" cy="4065315"/>
          </a:xfrm>
        </p:spPr>
        <p:txBody>
          <a:bodyPr>
            <a:normAutofit/>
          </a:bodyPr>
          <a:lstStyle/>
          <a:p>
            <a:pPr>
              <a:buNone/>
            </a:pPr>
            <a:r>
              <a:rPr lang="fr-FR" dirty="0" err="1" smtClean="0"/>
              <a:t>Successful</a:t>
            </a:r>
            <a:r>
              <a:rPr lang="fr-FR" dirty="0" smtClean="0"/>
              <a:t> startups </a:t>
            </a:r>
            <a:r>
              <a:rPr lang="fr-FR" dirty="0" err="1" smtClean="0"/>
              <a:t>initially</a:t>
            </a:r>
            <a:r>
              <a:rPr lang="fr-FR" dirty="0" smtClean="0"/>
              <a:t> </a:t>
            </a:r>
            <a:r>
              <a:rPr lang="fr-FR" dirty="0" err="1" smtClean="0"/>
              <a:t>identify</a:t>
            </a:r>
            <a:r>
              <a:rPr lang="fr-FR" dirty="0" smtClean="0"/>
              <a:t>:</a:t>
            </a:r>
          </a:p>
          <a:p>
            <a:pPr lvl="1">
              <a:buFont typeface="Wingdings" pitchFamily="2" charset="2"/>
              <a:buChar char="ü"/>
            </a:pPr>
            <a:r>
              <a:rPr lang="fr-FR" dirty="0" smtClean="0"/>
              <a:t> </a:t>
            </a:r>
            <a:r>
              <a:rPr lang="fr-FR" sz="2400" dirty="0" smtClean="0"/>
              <a:t>One </a:t>
            </a:r>
            <a:r>
              <a:rPr lang="fr-FR" sz="2400" dirty="0" smtClean="0">
                <a:solidFill>
                  <a:schemeClr val="tx2"/>
                </a:solidFill>
              </a:rPr>
              <a:t>business model </a:t>
            </a:r>
            <a:r>
              <a:rPr lang="fr-FR" sz="2400" dirty="0" smtClean="0"/>
              <a:t>to </a:t>
            </a:r>
            <a:r>
              <a:rPr lang="fr-FR" sz="2400" dirty="0" err="1" smtClean="0"/>
              <a:t>create</a:t>
            </a:r>
            <a:r>
              <a:rPr lang="fr-FR" sz="2400" dirty="0" smtClean="0"/>
              <a:t>, </a:t>
            </a:r>
            <a:r>
              <a:rPr lang="fr-FR" sz="2400" dirty="0" err="1" smtClean="0"/>
              <a:t>deliver</a:t>
            </a:r>
            <a:r>
              <a:rPr lang="fr-FR" sz="2400" dirty="0" smtClean="0"/>
              <a:t> and capture value</a:t>
            </a:r>
          </a:p>
          <a:p>
            <a:pPr lvl="1">
              <a:buFont typeface="Wingdings" pitchFamily="2" charset="2"/>
              <a:buChar char="ü"/>
            </a:pPr>
            <a:r>
              <a:rPr lang="fr-FR" sz="2400" dirty="0" smtClean="0"/>
              <a:t>One </a:t>
            </a:r>
            <a:r>
              <a:rPr lang="fr-FR" sz="2400" dirty="0" err="1" smtClean="0">
                <a:solidFill>
                  <a:schemeClr val="tx2"/>
                </a:solidFill>
              </a:rPr>
              <a:t>growth</a:t>
            </a:r>
            <a:r>
              <a:rPr lang="fr-FR" sz="2400" dirty="0" smtClean="0">
                <a:solidFill>
                  <a:schemeClr val="tx2"/>
                </a:solidFill>
              </a:rPr>
              <a:t> </a:t>
            </a:r>
            <a:r>
              <a:rPr lang="fr-FR" sz="2400" dirty="0" err="1" smtClean="0">
                <a:solidFill>
                  <a:schemeClr val="tx2"/>
                </a:solidFill>
              </a:rPr>
              <a:t>engine</a:t>
            </a:r>
            <a:r>
              <a:rPr lang="fr-FR" sz="2400" dirty="0" smtClean="0">
                <a:solidFill>
                  <a:schemeClr val="tx2"/>
                </a:solidFill>
              </a:rPr>
              <a:t> </a:t>
            </a:r>
          </a:p>
          <a:p>
            <a:pPr>
              <a:buNone/>
            </a:pPr>
            <a:endParaRPr lang="fr-FR" dirty="0" smtClean="0"/>
          </a:p>
          <a:p>
            <a:pPr>
              <a:buNone/>
            </a:pPr>
            <a:r>
              <a:rPr lang="fr-FR" dirty="0" err="1" smtClean="0"/>
              <a:t>At</a:t>
            </a:r>
            <a:r>
              <a:rPr lang="fr-FR" dirty="0" smtClean="0"/>
              <a:t> </a:t>
            </a:r>
            <a:r>
              <a:rPr lang="fr-FR" dirty="0" err="1" smtClean="0"/>
              <a:t>later</a:t>
            </a:r>
            <a:r>
              <a:rPr lang="fr-FR" dirty="0" smtClean="0"/>
              <a:t> </a:t>
            </a:r>
            <a:r>
              <a:rPr lang="fr-FR" dirty="0" err="1" smtClean="0"/>
              <a:t>steps</a:t>
            </a:r>
            <a:r>
              <a:rPr lang="fr-FR" dirty="0" smtClean="0"/>
              <a:t>, the business model </a:t>
            </a:r>
            <a:r>
              <a:rPr lang="fr-FR" dirty="0" err="1" smtClean="0"/>
              <a:t>can</a:t>
            </a:r>
            <a:r>
              <a:rPr lang="fr-FR" dirty="0" smtClean="0"/>
              <a:t> </a:t>
            </a:r>
            <a:r>
              <a:rPr lang="fr-FR" dirty="0" err="1" smtClean="0"/>
              <a:t>be</a:t>
            </a:r>
            <a:r>
              <a:rPr lang="fr-FR" dirty="0" smtClean="0"/>
              <a:t> </a:t>
            </a:r>
            <a:r>
              <a:rPr lang="fr-FR" dirty="0" err="1" smtClean="0"/>
              <a:t>enriched</a:t>
            </a:r>
            <a:r>
              <a:rPr lang="fr-FR" dirty="0" smtClean="0"/>
              <a:t> and </a:t>
            </a:r>
            <a:r>
              <a:rPr lang="fr-FR" dirty="0" err="1" smtClean="0"/>
              <a:t>growth</a:t>
            </a:r>
            <a:r>
              <a:rPr lang="fr-FR" dirty="0" smtClean="0"/>
              <a:t> </a:t>
            </a:r>
            <a:r>
              <a:rPr lang="fr-FR" dirty="0" err="1" smtClean="0"/>
              <a:t>engines</a:t>
            </a:r>
            <a:r>
              <a:rPr lang="fr-FR" dirty="0" smtClean="0"/>
              <a:t> </a:t>
            </a:r>
            <a:r>
              <a:rPr lang="fr-FR" dirty="0" err="1" smtClean="0"/>
              <a:t>can</a:t>
            </a:r>
            <a:r>
              <a:rPr lang="fr-FR" dirty="0" smtClean="0"/>
              <a:t> </a:t>
            </a:r>
            <a:r>
              <a:rPr lang="fr-FR" dirty="0" err="1" smtClean="0"/>
              <a:t>be</a:t>
            </a:r>
            <a:r>
              <a:rPr lang="fr-FR" dirty="0" smtClean="0"/>
              <a:t> </a:t>
            </a:r>
            <a:r>
              <a:rPr lang="fr-FR" dirty="0" err="1" smtClean="0"/>
              <a:t>combined</a:t>
            </a:r>
            <a:endParaRPr lang="fr-FR" dirty="0">
              <a:solidFill>
                <a:schemeClr val="tx2"/>
              </a:solidFill>
            </a:endParaRPr>
          </a:p>
        </p:txBody>
      </p:sp>
    </p:spTree>
    <p:extLst>
      <p:ext uri="{BB962C8B-B14F-4D97-AF65-F5344CB8AC3E}">
        <p14:creationId xmlns:p14="http://schemas.microsoft.com/office/powerpoint/2010/main" val="21679403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485800"/>
            <a:ext cx="8229600" cy="1143000"/>
          </a:xfrm>
        </p:spPr>
        <p:txBody>
          <a:bodyPr>
            <a:normAutofit fontScale="90000"/>
          </a:bodyPr>
          <a:lstStyle/>
          <a:p>
            <a:r>
              <a:rPr lang="fr-FR" dirty="0" smtClean="0"/>
              <a:t>Business Model:</a:t>
            </a:r>
            <a:br>
              <a:rPr lang="fr-FR" dirty="0" smtClean="0"/>
            </a:br>
            <a:r>
              <a:rPr lang="fr-FR" dirty="0" smtClean="0"/>
              <a:t>3 components of value in an </a:t>
            </a:r>
            <a:r>
              <a:rPr lang="fr-FR" dirty="0" err="1" smtClean="0"/>
              <a:t>activity</a:t>
            </a:r>
            <a:endParaRPr lang="fr-FR" dirty="0"/>
          </a:p>
        </p:txBody>
      </p:sp>
      <p:graphicFrame>
        <p:nvGraphicFramePr>
          <p:cNvPr id="4" name="Diagramme 3"/>
          <p:cNvGraphicFramePr/>
          <p:nvPr>
            <p:extLst>
              <p:ext uri="{D42A27DB-BD31-4B8C-83A1-F6EECF244321}">
                <p14:modId xmlns:p14="http://schemas.microsoft.com/office/powerpoint/2010/main" val="1183020200"/>
              </p:ext>
            </p:extLst>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ZoneTexte 4"/>
          <p:cNvSpPr txBox="1"/>
          <p:nvPr/>
        </p:nvSpPr>
        <p:spPr>
          <a:xfrm>
            <a:off x="395536" y="4088105"/>
            <a:ext cx="2808312" cy="923330"/>
          </a:xfrm>
          <a:prstGeom prst="rect">
            <a:avLst/>
          </a:prstGeom>
          <a:noFill/>
        </p:spPr>
        <p:txBody>
          <a:bodyPr wrap="square" rtlCol="0">
            <a:spAutoFit/>
          </a:bodyPr>
          <a:lstStyle/>
          <a:p>
            <a:pPr algn="ctr"/>
            <a:r>
              <a:rPr lang="fr-FR" dirty="0" smtClean="0"/>
              <a:t>To </a:t>
            </a:r>
            <a:r>
              <a:rPr lang="fr-FR" dirty="0" err="1" smtClean="0"/>
              <a:t>be</a:t>
            </a:r>
            <a:r>
              <a:rPr lang="fr-FR" dirty="0" smtClean="0"/>
              <a:t> able to </a:t>
            </a:r>
            <a:r>
              <a:rPr lang="fr-FR" dirty="0" err="1" smtClean="0"/>
              <a:t>answer</a:t>
            </a:r>
            <a:r>
              <a:rPr lang="fr-FR" dirty="0" smtClean="0"/>
              <a:t> to </a:t>
            </a:r>
            <a:r>
              <a:rPr lang="fr-FR" dirty="0" err="1" smtClean="0"/>
              <a:t>customers</a:t>
            </a:r>
            <a:r>
              <a:rPr lang="fr-FR" dirty="0" smtClean="0"/>
              <a:t>’ expectations </a:t>
            </a:r>
          </a:p>
          <a:p>
            <a:pPr algn="ctr"/>
            <a:endParaRPr lang="fr-FR" dirty="0"/>
          </a:p>
        </p:txBody>
      </p:sp>
      <p:sp>
        <p:nvSpPr>
          <p:cNvPr id="6" name="ZoneTexte 5"/>
          <p:cNvSpPr txBox="1"/>
          <p:nvPr/>
        </p:nvSpPr>
        <p:spPr>
          <a:xfrm>
            <a:off x="3218926" y="4088105"/>
            <a:ext cx="2088232" cy="1200329"/>
          </a:xfrm>
          <a:prstGeom prst="rect">
            <a:avLst/>
          </a:prstGeom>
          <a:noFill/>
        </p:spPr>
        <p:txBody>
          <a:bodyPr wrap="square" rtlCol="0">
            <a:spAutoFit/>
          </a:bodyPr>
          <a:lstStyle/>
          <a:p>
            <a:pPr algn="ctr"/>
            <a:r>
              <a:rPr lang="fr-FR" dirty="0" smtClean="0"/>
              <a:t>To </a:t>
            </a:r>
            <a:r>
              <a:rPr lang="fr-FR" dirty="0" err="1" smtClean="0"/>
              <a:t>be</a:t>
            </a:r>
            <a:r>
              <a:rPr lang="fr-FR" dirty="0" smtClean="0"/>
              <a:t> able to </a:t>
            </a:r>
            <a:r>
              <a:rPr lang="fr-FR" dirty="0" err="1" smtClean="0"/>
              <a:t>deliver</a:t>
            </a:r>
            <a:r>
              <a:rPr lang="fr-FR" dirty="0" smtClean="0"/>
              <a:t> a solution to the </a:t>
            </a:r>
            <a:r>
              <a:rPr lang="fr-FR" dirty="0" err="1" smtClean="0"/>
              <a:t>customer</a:t>
            </a:r>
            <a:endParaRPr lang="fr-FR" dirty="0" smtClean="0"/>
          </a:p>
          <a:p>
            <a:pPr algn="ctr"/>
            <a:endParaRPr lang="fr-FR" dirty="0"/>
          </a:p>
        </p:txBody>
      </p:sp>
      <p:sp>
        <p:nvSpPr>
          <p:cNvPr id="7" name="ZoneTexte 6"/>
          <p:cNvSpPr txBox="1"/>
          <p:nvPr/>
        </p:nvSpPr>
        <p:spPr>
          <a:xfrm>
            <a:off x="5436096" y="4084409"/>
            <a:ext cx="3096344" cy="1200329"/>
          </a:xfrm>
          <a:prstGeom prst="rect">
            <a:avLst/>
          </a:prstGeom>
          <a:noFill/>
        </p:spPr>
        <p:txBody>
          <a:bodyPr wrap="square" rtlCol="0">
            <a:spAutoFit/>
          </a:bodyPr>
          <a:lstStyle/>
          <a:p>
            <a:pPr algn="ctr"/>
            <a:r>
              <a:rPr lang="fr-FR" dirty="0" smtClean="0"/>
              <a:t>To </a:t>
            </a:r>
            <a:r>
              <a:rPr lang="fr-FR" dirty="0" err="1" smtClean="0"/>
              <a:t>be</a:t>
            </a:r>
            <a:r>
              <a:rPr lang="fr-FR" dirty="0" smtClean="0"/>
              <a:t> able to </a:t>
            </a:r>
            <a:r>
              <a:rPr lang="fr-FR" dirty="0" err="1" smtClean="0"/>
              <a:t>generate</a:t>
            </a:r>
            <a:r>
              <a:rPr lang="fr-FR" dirty="0" smtClean="0"/>
              <a:t> </a:t>
            </a:r>
            <a:r>
              <a:rPr lang="fr-FR" dirty="0" err="1" smtClean="0"/>
              <a:t>profitability</a:t>
            </a:r>
            <a:r>
              <a:rPr lang="fr-FR" dirty="0" smtClean="0"/>
              <a:t> and net </a:t>
            </a:r>
            <a:r>
              <a:rPr lang="fr-FR" dirty="0" err="1" smtClean="0"/>
              <a:t>margin</a:t>
            </a:r>
            <a:r>
              <a:rPr lang="fr-FR" dirty="0" smtClean="0"/>
              <a:t> </a:t>
            </a:r>
            <a:r>
              <a:rPr lang="fr-FR" dirty="0" err="1" smtClean="0"/>
              <a:t>based</a:t>
            </a:r>
            <a:r>
              <a:rPr lang="fr-FR" dirty="0" smtClean="0"/>
              <a:t> on the new </a:t>
            </a:r>
            <a:r>
              <a:rPr lang="fr-FR" dirty="0" err="1" smtClean="0"/>
              <a:t>activity</a:t>
            </a:r>
            <a:r>
              <a:rPr lang="fr-FR" dirty="0" smtClean="0"/>
              <a:t> </a:t>
            </a:r>
          </a:p>
          <a:p>
            <a:pPr algn="ctr"/>
            <a:endParaRPr lang="fr-FR"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26720" y="472440"/>
            <a:ext cx="8183880" cy="652304"/>
          </a:xfrm>
        </p:spPr>
        <p:txBody>
          <a:bodyPr>
            <a:normAutofit fontScale="90000"/>
          </a:bodyPr>
          <a:lstStyle/>
          <a:p>
            <a:endParaRPr lang="en-US" dirty="0"/>
          </a:p>
        </p:txBody>
      </p:sp>
      <p:pic>
        <p:nvPicPr>
          <p:cNvPr id="27650" name="Picture 2" descr="http://tousatable2013.org/wp-content/uploads/Business-Model-Canvas.jpg"/>
          <p:cNvPicPr>
            <a:picLocks noChangeAspect="1" noChangeArrowheads="1"/>
          </p:cNvPicPr>
          <p:nvPr/>
        </p:nvPicPr>
        <p:blipFill>
          <a:blip r:embed="rId2" cstate="print"/>
          <a:srcRect/>
          <a:stretch>
            <a:fillRect/>
          </a:stretch>
        </p:blipFill>
        <p:spPr bwMode="auto">
          <a:xfrm>
            <a:off x="0" y="1944"/>
            <a:ext cx="9278712" cy="6858000"/>
          </a:xfrm>
          <a:prstGeom prst="rect">
            <a:avLst/>
          </a:prstGeom>
          <a:noFill/>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Various Business Models</a:t>
            </a:r>
            <a:br>
              <a:rPr lang="en-US" dirty="0" smtClean="0"/>
            </a:br>
            <a:r>
              <a:rPr lang="en-US" dirty="0" smtClean="0"/>
              <a:t>Transactional</a:t>
            </a:r>
            <a:endParaRPr lang="en-US" dirty="0"/>
          </a:p>
        </p:txBody>
      </p:sp>
      <p:sp>
        <p:nvSpPr>
          <p:cNvPr id="3" name="Content Placeholder 2"/>
          <p:cNvSpPr>
            <a:spLocks noGrp="1"/>
          </p:cNvSpPr>
          <p:nvPr>
            <p:ph idx="1"/>
          </p:nvPr>
        </p:nvSpPr>
        <p:spPr/>
        <p:txBody>
          <a:bodyPr>
            <a:normAutofit/>
          </a:bodyPr>
          <a:lstStyle/>
          <a:p>
            <a:r>
              <a:rPr lang="en-US" sz="2400" u="sng" dirty="0" smtClean="0"/>
              <a:t>Commercial Websites</a:t>
            </a:r>
            <a:r>
              <a:rPr lang="en-US" sz="2400" dirty="0" smtClean="0"/>
              <a:t>:</a:t>
            </a:r>
          </a:p>
          <a:p>
            <a:r>
              <a:rPr lang="en-US" sz="2400" dirty="0" smtClean="0"/>
              <a:t>Pure players; click &amp; mortar; click &amp; paper</a:t>
            </a:r>
          </a:p>
          <a:p>
            <a:r>
              <a:rPr lang="en-US" sz="2400" dirty="0" smtClean="0"/>
              <a:t>Amazon; Tesco; La </a:t>
            </a:r>
            <a:r>
              <a:rPr lang="en-US" sz="2400" dirty="0" err="1" smtClean="0"/>
              <a:t>Redoute</a:t>
            </a:r>
            <a:endParaRPr lang="en-US" sz="2400" dirty="0" smtClean="0"/>
          </a:p>
          <a:p>
            <a:endParaRPr lang="en-US" sz="2400" dirty="0"/>
          </a:p>
          <a:p>
            <a:r>
              <a:rPr lang="en-US" sz="2400" u="sng" dirty="0" smtClean="0"/>
              <a:t>Commercial Websites without intermediaries</a:t>
            </a:r>
            <a:r>
              <a:rPr lang="en-US" sz="2400" dirty="0" smtClean="0"/>
              <a:t>:</a:t>
            </a:r>
          </a:p>
          <a:p>
            <a:r>
              <a:rPr lang="en-US" sz="2400" dirty="0" err="1" smtClean="0"/>
              <a:t>Accorhotels.com</a:t>
            </a:r>
            <a:r>
              <a:rPr lang="en-US" sz="2400" dirty="0" smtClean="0"/>
              <a:t> </a:t>
            </a:r>
          </a:p>
          <a:p>
            <a:endParaRPr lang="en-US" sz="2400" dirty="0"/>
          </a:p>
          <a:p>
            <a:r>
              <a:rPr lang="en-US" sz="2400" u="sng" dirty="0" smtClean="0"/>
              <a:t>Commercial Websites based on co-optation:</a:t>
            </a:r>
          </a:p>
          <a:p>
            <a:r>
              <a:rPr lang="en-US" sz="2400" dirty="0" err="1" smtClean="0"/>
              <a:t>Venteprivee.com</a:t>
            </a:r>
            <a:endParaRPr lang="en-US" sz="2400" dirty="0" smtClean="0"/>
          </a:p>
        </p:txBody>
      </p:sp>
    </p:spTree>
    <p:extLst>
      <p:ext uri="{BB962C8B-B14F-4D97-AF65-F5344CB8AC3E}">
        <p14:creationId xmlns:p14="http://schemas.microsoft.com/office/powerpoint/2010/main" val="2774549787"/>
      </p:ext>
    </p:extLst>
  </p:cSld>
  <p:clrMapOvr>
    <a:masterClrMapping/>
  </p:clrMapOvr>
  <p:timing>
    <p:tnLst>
      <p:par>
        <p:cTn id="1" dur="indefinite" restart="never" nodeType="tmRoot"/>
      </p:par>
    </p:tnLst>
  </p:timing>
</p:sld>
</file>

<file path=ppt/theme/theme1.xml><?xml version="1.0" encoding="utf-8"?>
<a:theme xmlns:a="http://schemas.openxmlformats.org/drawingml/2006/main" name="Modèle ppt espeme paysag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ersonnalisé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Modèle-Présentation-Bachelor</Template>
  <TotalTime>4138</TotalTime>
  <Words>1507</Words>
  <Application>Microsoft Office PowerPoint</Application>
  <PresentationFormat>Affichage à l'écran (4:3)</PresentationFormat>
  <Paragraphs>170</Paragraphs>
  <Slides>22</Slides>
  <Notes>8</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22</vt:i4>
      </vt:variant>
    </vt:vector>
  </HeadingPairs>
  <TitlesOfParts>
    <vt:vector size="28" baseType="lpstr">
      <vt:lpstr>ＭＳ Ｐゴシック</vt:lpstr>
      <vt:lpstr>Arial</vt:lpstr>
      <vt:lpstr>Calibri</vt:lpstr>
      <vt:lpstr>Myriad</vt:lpstr>
      <vt:lpstr>Wingdings</vt:lpstr>
      <vt:lpstr>Modèle ppt espeme paysage</vt:lpstr>
      <vt:lpstr>Présentation PowerPoint</vt:lpstr>
      <vt:lpstr>Strategy for start-ups</vt:lpstr>
      <vt:lpstr>How to proceed</vt:lpstr>
      <vt:lpstr>A good story</vt:lpstr>
      <vt:lpstr>Présentation PowerPoint</vt:lpstr>
      <vt:lpstr>Key success factors of new ventures</vt:lpstr>
      <vt:lpstr>Business Model: 3 components of value in an activity</vt:lpstr>
      <vt:lpstr>Présentation PowerPoint</vt:lpstr>
      <vt:lpstr>Various Business Models Transactional</vt:lpstr>
      <vt:lpstr>Various Business Models Intermediary</vt:lpstr>
      <vt:lpstr>Various Business Models Relational </vt:lpstr>
      <vt:lpstr>Various Business Models Relational </vt:lpstr>
      <vt:lpstr>Various kinds of Marketplace</vt:lpstr>
      <vt:lpstr>Présentation PowerPoint</vt:lpstr>
      <vt:lpstr>Google the King of Business Models ?</vt:lpstr>
      <vt:lpstr>Présentation PowerPoint</vt:lpstr>
      <vt:lpstr>« The has-been Google Entities »</vt:lpstr>
      <vt:lpstr>Regretted Entities</vt:lpstr>
      <vt:lpstr>Misunderstood projects</vt:lpstr>
      <vt:lpstr>The 3 fundamental growth engines</vt:lpstr>
      <vt:lpstr>The 3 fundamental growth engines</vt:lpstr>
      <vt:lpstr>Impossible is not French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StudioGlukoz</dc:creator>
  <cp:lastModifiedBy>MENVIELLE Loick</cp:lastModifiedBy>
  <cp:revision>50</cp:revision>
  <dcterms:created xsi:type="dcterms:W3CDTF">2010-11-04T09:28:01Z</dcterms:created>
  <dcterms:modified xsi:type="dcterms:W3CDTF">2016-09-30T10:44:06Z</dcterms:modified>
</cp:coreProperties>
</file>