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74" r:id="rId2"/>
    <p:sldId id="258" r:id="rId3"/>
    <p:sldId id="268" r:id="rId4"/>
    <p:sldId id="280" r:id="rId5"/>
    <p:sldId id="281" r:id="rId6"/>
    <p:sldId id="278" r:id="rId7"/>
    <p:sldId id="297" r:id="rId8"/>
    <p:sldId id="296" r:id="rId9"/>
    <p:sldId id="275" r:id="rId10"/>
    <p:sldId id="276" r:id="rId11"/>
    <p:sldId id="285" r:id="rId12"/>
    <p:sldId id="287" r:id="rId13"/>
    <p:sldId id="288" r:id="rId14"/>
    <p:sldId id="290" r:id="rId15"/>
    <p:sldId id="291" r:id="rId16"/>
    <p:sldId id="292" r:id="rId17"/>
    <p:sldId id="293" r:id="rId18"/>
    <p:sldId id="294" r:id="rId19"/>
    <p:sldId id="298" r:id="rId20"/>
    <p:sldId id="283" r:id="rId21"/>
    <p:sldId id="295" r:id="rId22"/>
    <p:sldId id="279" r:id="rId23"/>
  </p:sldIdLst>
  <p:sldSz cx="9144000" cy="6858000" type="screen4x3"/>
  <p:notesSz cx="6805613" cy="99441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90A6"/>
    <a:srgbClr val="003381"/>
    <a:srgbClr val="344D55"/>
    <a:srgbClr val="002A68"/>
    <a:srgbClr val="002151"/>
    <a:srgbClr val="B100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35" autoAdjust="0"/>
    <p:restoredTop sz="94660"/>
  </p:normalViewPr>
  <p:slideViewPr>
    <p:cSldViewPr>
      <p:cViewPr varScale="1">
        <p:scale>
          <a:sx n="81" d="100"/>
          <a:sy n="81" d="100"/>
        </p:scale>
        <p:origin x="1224"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5A7417-D25C-47BF-B7DB-F8F7A6987440}"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fr-FR"/>
        </a:p>
      </dgm:t>
    </dgm:pt>
    <dgm:pt modelId="{9F2351AA-095A-4D7A-9534-CE4BCF922ED1}">
      <dgm:prSet phldrT="[Texte]" custT="1"/>
      <dgm:spPr/>
      <dgm:t>
        <a:bodyPr/>
        <a:lstStyle/>
        <a:p>
          <a:r>
            <a:rPr lang="fr-FR" sz="1800" dirty="0" err="1" smtClean="0"/>
            <a:t>Internal</a:t>
          </a:r>
          <a:r>
            <a:rPr lang="fr-FR" sz="1800" dirty="0" smtClean="0"/>
            <a:t> </a:t>
          </a:r>
          <a:r>
            <a:rPr lang="fr-FR" sz="1800" dirty="0" err="1" smtClean="0"/>
            <a:t>competition</a:t>
          </a:r>
          <a:endParaRPr lang="fr-FR" sz="1800" dirty="0"/>
        </a:p>
      </dgm:t>
    </dgm:pt>
    <dgm:pt modelId="{1D216CA2-6D3D-44D2-8977-818A6B35F931}" type="parTrans" cxnId="{F5956728-F6A5-418C-9EF5-6D9C98F325AB}">
      <dgm:prSet/>
      <dgm:spPr/>
      <dgm:t>
        <a:bodyPr/>
        <a:lstStyle/>
        <a:p>
          <a:endParaRPr lang="fr-FR" sz="1800"/>
        </a:p>
      </dgm:t>
    </dgm:pt>
    <dgm:pt modelId="{7C469CEA-6449-4FE9-B050-A9700C7F915C}" type="sibTrans" cxnId="{F5956728-F6A5-418C-9EF5-6D9C98F325AB}">
      <dgm:prSet/>
      <dgm:spPr/>
      <dgm:t>
        <a:bodyPr/>
        <a:lstStyle/>
        <a:p>
          <a:endParaRPr lang="fr-FR" sz="1800"/>
        </a:p>
      </dgm:t>
    </dgm:pt>
    <dgm:pt modelId="{A371D603-AFF5-4134-9630-3D8874516943}">
      <dgm:prSet phldrT="[Texte]" custT="1"/>
      <dgm:spPr/>
      <dgm:t>
        <a:bodyPr/>
        <a:lstStyle/>
        <a:p>
          <a:r>
            <a:rPr lang="fr-FR" sz="1800" dirty="0" err="1" smtClean="0"/>
            <a:t>Threat</a:t>
          </a:r>
          <a:r>
            <a:rPr lang="fr-FR" sz="1800" dirty="0" smtClean="0"/>
            <a:t> of New entrants</a:t>
          </a:r>
          <a:endParaRPr lang="fr-FR" sz="1800" dirty="0"/>
        </a:p>
      </dgm:t>
    </dgm:pt>
    <dgm:pt modelId="{7A1B74DC-EFCF-470B-965E-D5E3FFC9EBE2}" type="parTrans" cxnId="{9B345A04-257D-4D57-8537-91BAA0A77518}">
      <dgm:prSet custT="1"/>
      <dgm:spPr/>
      <dgm:t>
        <a:bodyPr/>
        <a:lstStyle/>
        <a:p>
          <a:endParaRPr lang="fr-FR" sz="1800"/>
        </a:p>
      </dgm:t>
    </dgm:pt>
    <dgm:pt modelId="{84F2AE73-A41F-4509-A458-0B8BB0CFE08C}" type="sibTrans" cxnId="{9B345A04-257D-4D57-8537-91BAA0A77518}">
      <dgm:prSet/>
      <dgm:spPr/>
      <dgm:t>
        <a:bodyPr/>
        <a:lstStyle/>
        <a:p>
          <a:endParaRPr lang="fr-FR" sz="1800"/>
        </a:p>
      </dgm:t>
    </dgm:pt>
    <dgm:pt modelId="{827AEFC2-93AE-49AF-A793-5002EBEC8365}">
      <dgm:prSet phldrT="[Texte]" custT="1"/>
      <dgm:spPr/>
      <dgm:t>
        <a:bodyPr/>
        <a:lstStyle/>
        <a:p>
          <a:r>
            <a:rPr lang="fr-FR" sz="1800" dirty="0" err="1" smtClean="0"/>
            <a:t>Bargaining</a:t>
          </a:r>
          <a:r>
            <a:rPr lang="fr-FR" sz="1800" dirty="0" smtClean="0"/>
            <a:t> Power of </a:t>
          </a:r>
          <a:r>
            <a:rPr lang="fr-FR" sz="1800" dirty="0" err="1" smtClean="0"/>
            <a:t>Buyers</a:t>
          </a:r>
          <a:endParaRPr lang="fr-FR" sz="1800" dirty="0"/>
        </a:p>
      </dgm:t>
    </dgm:pt>
    <dgm:pt modelId="{4FEB5B67-E8CB-4B48-BA35-89637311B44D}" type="parTrans" cxnId="{119D7A73-EBFE-4374-B09C-323069FF1159}">
      <dgm:prSet custT="1"/>
      <dgm:spPr/>
      <dgm:t>
        <a:bodyPr/>
        <a:lstStyle/>
        <a:p>
          <a:endParaRPr lang="fr-FR" sz="1800"/>
        </a:p>
      </dgm:t>
    </dgm:pt>
    <dgm:pt modelId="{59CA4D85-1810-42B0-85BE-402DC6718841}" type="sibTrans" cxnId="{119D7A73-EBFE-4374-B09C-323069FF1159}">
      <dgm:prSet/>
      <dgm:spPr/>
      <dgm:t>
        <a:bodyPr/>
        <a:lstStyle/>
        <a:p>
          <a:endParaRPr lang="fr-FR" sz="1800"/>
        </a:p>
      </dgm:t>
    </dgm:pt>
    <dgm:pt modelId="{9533062F-D627-4EA3-9014-B02994EDFB8C}">
      <dgm:prSet phldrT="[Texte]" custT="1"/>
      <dgm:spPr/>
      <dgm:t>
        <a:bodyPr/>
        <a:lstStyle/>
        <a:p>
          <a:r>
            <a:rPr lang="fr-FR" sz="1800" dirty="0" err="1" smtClean="0"/>
            <a:t>Threat</a:t>
          </a:r>
          <a:r>
            <a:rPr lang="fr-FR" sz="1800" dirty="0" smtClean="0"/>
            <a:t> of Substitutes</a:t>
          </a:r>
          <a:endParaRPr lang="fr-FR" sz="1800" dirty="0"/>
        </a:p>
      </dgm:t>
    </dgm:pt>
    <dgm:pt modelId="{1F9FBA06-E0E1-466F-A7B5-DE8C8A491152}" type="parTrans" cxnId="{CE881664-5A0F-47A6-9479-BFD266F16E39}">
      <dgm:prSet custT="1"/>
      <dgm:spPr/>
      <dgm:t>
        <a:bodyPr/>
        <a:lstStyle/>
        <a:p>
          <a:endParaRPr lang="fr-FR" sz="1800"/>
        </a:p>
      </dgm:t>
    </dgm:pt>
    <dgm:pt modelId="{4444C810-AF04-4D27-AE37-E1B5B1A2D2A6}" type="sibTrans" cxnId="{CE881664-5A0F-47A6-9479-BFD266F16E39}">
      <dgm:prSet/>
      <dgm:spPr/>
      <dgm:t>
        <a:bodyPr/>
        <a:lstStyle/>
        <a:p>
          <a:endParaRPr lang="fr-FR" sz="1800"/>
        </a:p>
      </dgm:t>
    </dgm:pt>
    <dgm:pt modelId="{E2D6BB2B-86F0-4FAF-8A2D-EE28D584EF10}">
      <dgm:prSet phldrT="[Texte]" custT="1"/>
      <dgm:spPr/>
      <dgm:t>
        <a:bodyPr/>
        <a:lstStyle/>
        <a:p>
          <a:r>
            <a:rPr lang="fr-FR" sz="1800" dirty="0" err="1" smtClean="0"/>
            <a:t>Bargaining</a:t>
          </a:r>
          <a:r>
            <a:rPr lang="fr-FR" sz="1800" dirty="0" smtClean="0"/>
            <a:t> Power of </a:t>
          </a:r>
          <a:r>
            <a:rPr lang="fr-FR" sz="1800" dirty="0" err="1" smtClean="0"/>
            <a:t>Suppliers</a:t>
          </a:r>
          <a:endParaRPr lang="fr-FR" sz="1800" dirty="0"/>
        </a:p>
      </dgm:t>
    </dgm:pt>
    <dgm:pt modelId="{1FA870D7-D250-425C-897C-72F3A6C4FF75}" type="parTrans" cxnId="{DF0AD23C-2A89-47CD-B88A-B95F2255B4F8}">
      <dgm:prSet custT="1"/>
      <dgm:spPr/>
      <dgm:t>
        <a:bodyPr/>
        <a:lstStyle/>
        <a:p>
          <a:endParaRPr lang="fr-FR" sz="1800"/>
        </a:p>
      </dgm:t>
    </dgm:pt>
    <dgm:pt modelId="{72B4005D-A10D-4F02-94E8-5C919BA5317C}" type="sibTrans" cxnId="{DF0AD23C-2A89-47CD-B88A-B95F2255B4F8}">
      <dgm:prSet/>
      <dgm:spPr/>
      <dgm:t>
        <a:bodyPr/>
        <a:lstStyle/>
        <a:p>
          <a:endParaRPr lang="fr-FR" sz="1800"/>
        </a:p>
      </dgm:t>
    </dgm:pt>
    <dgm:pt modelId="{5DDA499C-76D4-4566-B2C8-C93F60B68752}" type="pres">
      <dgm:prSet presAssocID="{AF5A7417-D25C-47BF-B7DB-F8F7A6987440}" presName="cycle" presStyleCnt="0">
        <dgm:presLayoutVars>
          <dgm:chMax val="1"/>
          <dgm:dir/>
          <dgm:animLvl val="ctr"/>
          <dgm:resizeHandles val="exact"/>
        </dgm:presLayoutVars>
      </dgm:prSet>
      <dgm:spPr/>
      <dgm:t>
        <a:bodyPr/>
        <a:lstStyle/>
        <a:p>
          <a:endParaRPr lang="fr-FR"/>
        </a:p>
      </dgm:t>
    </dgm:pt>
    <dgm:pt modelId="{B66A86F7-FB5E-4121-8E6F-10227A008A6B}" type="pres">
      <dgm:prSet presAssocID="{9F2351AA-095A-4D7A-9534-CE4BCF922ED1}" presName="centerShape" presStyleLbl="node0" presStyleIdx="0" presStyleCnt="1" custScaleX="122012" custScaleY="108543" custLinFactNeighborX="310" custLinFactNeighborY="-1479"/>
      <dgm:spPr/>
      <dgm:t>
        <a:bodyPr/>
        <a:lstStyle/>
        <a:p>
          <a:endParaRPr lang="fr-FR"/>
        </a:p>
      </dgm:t>
    </dgm:pt>
    <dgm:pt modelId="{AB4EE189-741C-4F5E-85B6-7BFFD858594A}" type="pres">
      <dgm:prSet presAssocID="{7A1B74DC-EFCF-470B-965E-D5E3FFC9EBE2}" presName="Name9" presStyleLbl="parChTrans1D2" presStyleIdx="0" presStyleCnt="4"/>
      <dgm:spPr/>
      <dgm:t>
        <a:bodyPr/>
        <a:lstStyle/>
        <a:p>
          <a:endParaRPr lang="fr-FR"/>
        </a:p>
      </dgm:t>
    </dgm:pt>
    <dgm:pt modelId="{0FAC00E2-E5F3-4A75-BC99-7F98445C1978}" type="pres">
      <dgm:prSet presAssocID="{7A1B74DC-EFCF-470B-965E-D5E3FFC9EBE2}" presName="connTx" presStyleLbl="parChTrans1D2" presStyleIdx="0" presStyleCnt="4"/>
      <dgm:spPr/>
      <dgm:t>
        <a:bodyPr/>
        <a:lstStyle/>
        <a:p>
          <a:endParaRPr lang="fr-FR"/>
        </a:p>
      </dgm:t>
    </dgm:pt>
    <dgm:pt modelId="{AC3BAF79-807E-4CA7-AFD5-779F16A0980B}" type="pres">
      <dgm:prSet presAssocID="{A371D603-AFF5-4134-9630-3D8874516943}" presName="node" presStyleLbl="node1" presStyleIdx="0" presStyleCnt="4" custScaleX="122012" custScaleY="108543" custRadScaleRad="102959" custRadScaleInc="767">
        <dgm:presLayoutVars>
          <dgm:bulletEnabled val="1"/>
        </dgm:presLayoutVars>
      </dgm:prSet>
      <dgm:spPr/>
      <dgm:t>
        <a:bodyPr/>
        <a:lstStyle/>
        <a:p>
          <a:endParaRPr lang="fr-FR"/>
        </a:p>
      </dgm:t>
    </dgm:pt>
    <dgm:pt modelId="{B408D8AE-4477-443B-AA6C-82828EFDC69E}" type="pres">
      <dgm:prSet presAssocID="{4FEB5B67-E8CB-4B48-BA35-89637311B44D}" presName="Name9" presStyleLbl="parChTrans1D2" presStyleIdx="1" presStyleCnt="4"/>
      <dgm:spPr/>
      <dgm:t>
        <a:bodyPr/>
        <a:lstStyle/>
        <a:p>
          <a:endParaRPr lang="fr-FR"/>
        </a:p>
      </dgm:t>
    </dgm:pt>
    <dgm:pt modelId="{3BB32384-6CA7-406E-A7CA-F24F48BC09B5}" type="pres">
      <dgm:prSet presAssocID="{4FEB5B67-E8CB-4B48-BA35-89637311B44D}" presName="connTx" presStyleLbl="parChTrans1D2" presStyleIdx="1" presStyleCnt="4"/>
      <dgm:spPr/>
      <dgm:t>
        <a:bodyPr/>
        <a:lstStyle/>
        <a:p>
          <a:endParaRPr lang="fr-FR"/>
        </a:p>
      </dgm:t>
    </dgm:pt>
    <dgm:pt modelId="{F1BF6704-E75C-4580-A4D9-EDE93CFFECFD}" type="pres">
      <dgm:prSet presAssocID="{827AEFC2-93AE-49AF-A793-5002EBEC8365}" presName="node" presStyleLbl="node1" presStyleIdx="1" presStyleCnt="4" custScaleX="122012" custScaleY="108543" custRadScaleRad="112282" custRadScaleInc="-3353">
        <dgm:presLayoutVars>
          <dgm:bulletEnabled val="1"/>
        </dgm:presLayoutVars>
      </dgm:prSet>
      <dgm:spPr/>
      <dgm:t>
        <a:bodyPr/>
        <a:lstStyle/>
        <a:p>
          <a:endParaRPr lang="fr-FR"/>
        </a:p>
      </dgm:t>
    </dgm:pt>
    <dgm:pt modelId="{46669AF6-9E1C-4BD9-A27E-0D578A2B2C92}" type="pres">
      <dgm:prSet presAssocID="{1F9FBA06-E0E1-466F-A7B5-DE8C8A491152}" presName="Name9" presStyleLbl="parChTrans1D2" presStyleIdx="2" presStyleCnt="4"/>
      <dgm:spPr/>
      <dgm:t>
        <a:bodyPr/>
        <a:lstStyle/>
        <a:p>
          <a:endParaRPr lang="fr-FR"/>
        </a:p>
      </dgm:t>
    </dgm:pt>
    <dgm:pt modelId="{0A49BBAE-B190-4442-ADF3-3DF54FD8D864}" type="pres">
      <dgm:prSet presAssocID="{1F9FBA06-E0E1-466F-A7B5-DE8C8A491152}" presName="connTx" presStyleLbl="parChTrans1D2" presStyleIdx="2" presStyleCnt="4"/>
      <dgm:spPr/>
      <dgm:t>
        <a:bodyPr/>
        <a:lstStyle/>
        <a:p>
          <a:endParaRPr lang="fr-FR"/>
        </a:p>
      </dgm:t>
    </dgm:pt>
    <dgm:pt modelId="{07C4BAA3-6DE7-43F8-AF7A-04971E99CBC3}" type="pres">
      <dgm:prSet presAssocID="{9533062F-D627-4EA3-9014-B02994EDFB8C}" presName="node" presStyleLbl="node1" presStyleIdx="2" presStyleCnt="4" custScaleX="122012" custScaleY="108543" custRadScaleRad="95937" custRadScaleInc="-823">
        <dgm:presLayoutVars>
          <dgm:bulletEnabled val="1"/>
        </dgm:presLayoutVars>
      </dgm:prSet>
      <dgm:spPr/>
      <dgm:t>
        <a:bodyPr/>
        <a:lstStyle/>
        <a:p>
          <a:endParaRPr lang="fr-FR"/>
        </a:p>
      </dgm:t>
    </dgm:pt>
    <dgm:pt modelId="{D3165DF1-A83E-41CC-B50C-B07F3A1E6E89}" type="pres">
      <dgm:prSet presAssocID="{1FA870D7-D250-425C-897C-72F3A6C4FF75}" presName="Name9" presStyleLbl="parChTrans1D2" presStyleIdx="3" presStyleCnt="4"/>
      <dgm:spPr/>
      <dgm:t>
        <a:bodyPr/>
        <a:lstStyle/>
        <a:p>
          <a:endParaRPr lang="fr-FR"/>
        </a:p>
      </dgm:t>
    </dgm:pt>
    <dgm:pt modelId="{419BB42B-B369-4C54-A4C8-083CA2C5330D}" type="pres">
      <dgm:prSet presAssocID="{1FA870D7-D250-425C-897C-72F3A6C4FF75}" presName="connTx" presStyleLbl="parChTrans1D2" presStyleIdx="3" presStyleCnt="4"/>
      <dgm:spPr/>
      <dgm:t>
        <a:bodyPr/>
        <a:lstStyle/>
        <a:p>
          <a:endParaRPr lang="fr-FR"/>
        </a:p>
      </dgm:t>
    </dgm:pt>
    <dgm:pt modelId="{0D01C068-4909-4A12-AF12-DF3D8760D5AF}" type="pres">
      <dgm:prSet presAssocID="{E2D6BB2B-86F0-4FAF-8A2D-EE28D584EF10}" presName="node" presStyleLbl="node1" presStyleIdx="3" presStyleCnt="4" custScaleX="122012" custScaleY="108543" custRadScaleRad="112492" custRadScaleInc="3348">
        <dgm:presLayoutVars>
          <dgm:bulletEnabled val="1"/>
        </dgm:presLayoutVars>
      </dgm:prSet>
      <dgm:spPr/>
      <dgm:t>
        <a:bodyPr/>
        <a:lstStyle/>
        <a:p>
          <a:endParaRPr lang="fr-FR"/>
        </a:p>
      </dgm:t>
    </dgm:pt>
  </dgm:ptLst>
  <dgm:cxnLst>
    <dgm:cxn modelId="{23D62C96-ACC2-4C90-A87E-6BB985DFF0E2}" type="presOf" srcId="{1F9FBA06-E0E1-466F-A7B5-DE8C8A491152}" destId="{46669AF6-9E1C-4BD9-A27E-0D578A2B2C92}" srcOrd="0" destOrd="0" presId="urn:microsoft.com/office/officeart/2005/8/layout/radial1"/>
    <dgm:cxn modelId="{F5956728-F6A5-418C-9EF5-6D9C98F325AB}" srcId="{AF5A7417-D25C-47BF-B7DB-F8F7A6987440}" destId="{9F2351AA-095A-4D7A-9534-CE4BCF922ED1}" srcOrd="0" destOrd="0" parTransId="{1D216CA2-6D3D-44D2-8977-818A6B35F931}" sibTransId="{7C469CEA-6449-4FE9-B050-A9700C7F915C}"/>
    <dgm:cxn modelId="{14736912-62C8-42D8-861B-8F8D928E047F}" type="presOf" srcId="{827AEFC2-93AE-49AF-A793-5002EBEC8365}" destId="{F1BF6704-E75C-4580-A4D9-EDE93CFFECFD}" srcOrd="0" destOrd="0" presId="urn:microsoft.com/office/officeart/2005/8/layout/radial1"/>
    <dgm:cxn modelId="{9B345A04-257D-4D57-8537-91BAA0A77518}" srcId="{9F2351AA-095A-4D7A-9534-CE4BCF922ED1}" destId="{A371D603-AFF5-4134-9630-3D8874516943}" srcOrd="0" destOrd="0" parTransId="{7A1B74DC-EFCF-470B-965E-D5E3FFC9EBE2}" sibTransId="{84F2AE73-A41F-4509-A458-0B8BB0CFE08C}"/>
    <dgm:cxn modelId="{DF0AD23C-2A89-47CD-B88A-B95F2255B4F8}" srcId="{9F2351AA-095A-4D7A-9534-CE4BCF922ED1}" destId="{E2D6BB2B-86F0-4FAF-8A2D-EE28D584EF10}" srcOrd="3" destOrd="0" parTransId="{1FA870D7-D250-425C-897C-72F3A6C4FF75}" sibTransId="{72B4005D-A10D-4F02-94E8-5C919BA5317C}"/>
    <dgm:cxn modelId="{DF4C1BA9-2C95-45A1-AFB9-134162B94DFD}" type="presOf" srcId="{A371D603-AFF5-4134-9630-3D8874516943}" destId="{AC3BAF79-807E-4CA7-AFD5-779F16A0980B}" srcOrd="0" destOrd="0" presId="urn:microsoft.com/office/officeart/2005/8/layout/radial1"/>
    <dgm:cxn modelId="{27C5776F-F770-424A-8539-2BAFFF95E486}" type="presOf" srcId="{4FEB5B67-E8CB-4B48-BA35-89637311B44D}" destId="{3BB32384-6CA7-406E-A7CA-F24F48BC09B5}" srcOrd="1" destOrd="0" presId="urn:microsoft.com/office/officeart/2005/8/layout/radial1"/>
    <dgm:cxn modelId="{CE881664-5A0F-47A6-9479-BFD266F16E39}" srcId="{9F2351AA-095A-4D7A-9534-CE4BCF922ED1}" destId="{9533062F-D627-4EA3-9014-B02994EDFB8C}" srcOrd="2" destOrd="0" parTransId="{1F9FBA06-E0E1-466F-A7B5-DE8C8A491152}" sibTransId="{4444C810-AF04-4D27-AE37-E1B5B1A2D2A6}"/>
    <dgm:cxn modelId="{3646A2CA-D1FB-4FED-B1EB-88C494489C39}" type="presOf" srcId="{1FA870D7-D250-425C-897C-72F3A6C4FF75}" destId="{419BB42B-B369-4C54-A4C8-083CA2C5330D}" srcOrd="1" destOrd="0" presId="urn:microsoft.com/office/officeart/2005/8/layout/radial1"/>
    <dgm:cxn modelId="{119D7A73-EBFE-4374-B09C-323069FF1159}" srcId="{9F2351AA-095A-4D7A-9534-CE4BCF922ED1}" destId="{827AEFC2-93AE-49AF-A793-5002EBEC8365}" srcOrd="1" destOrd="0" parTransId="{4FEB5B67-E8CB-4B48-BA35-89637311B44D}" sibTransId="{59CA4D85-1810-42B0-85BE-402DC6718841}"/>
    <dgm:cxn modelId="{949DDC24-5698-4E4C-9B74-843ADDF848CA}" type="presOf" srcId="{4FEB5B67-E8CB-4B48-BA35-89637311B44D}" destId="{B408D8AE-4477-443B-AA6C-82828EFDC69E}" srcOrd="0" destOrd="0" presId="urn:microsoft.com/office/officeart/2005/8/layout/radial1"/>
    <dgm:cxn modelId="{50AD811B-ABF4-4B29-810B-B97A46B83BD5}" type="presOf" srcId="{1FA870D7-D250-425C-897C-72F3A6C4FF75}" destId="{D3165DF1-A83E-41CC-B50C-B07F3A1E6E89}" srcOrd="0" destOrd="0" presId="urn:microsoft.com/office/officeart/2005/8/layout/radial1"/>
    <dgm:cxn modelId="{397F312E-9B83-4201-8D56-79C4E327281C}" type="presOf" srcId="{AF5A7417-D25C-47BF-B7DB-F8F7A6987440}" destId="{5DDA499C-76D4-4566-B2C8-C93F60B68752}" srcOrd="0" destOrd="0" presId="urn:microsoft.com/office/officeart/2005/8/layout/radial1"/>
    <dgm:cxn modelId="{97A4512A-F1AA-4905-A65F-D7DA22DE7BC5}" type="presOf" srcId="{9F2351AA-095A-4D7A-9534-CE4BCF922ED1}" destId="{B66A86F7-FB5E-4121-8E6F-10227A008A6B}" srcOrd="0" destOrd="0" presId="urn:microsoft.com/office/officeart/2005/8/layout/radial1"/>
    <dgm:cxn modelId="{2D542AB7-9503-44B8-B97B-5F06D99ACCAD}" type="presOf" srcId="{7A1B74DC-EFCF-470B-965E-D5E3FFC9EBE2}" destId="{0FAC00E2-E5F3-4A75-BC99-7F98445C1978}" srcOrd="1" destOrd="0" presId="urn:microsoft.com/office/officeart/2005/8/layout/radial1"/>
    <dgm:cxn modelId="{43C0C39F-3166-400F-9A2D-6F9188A7B859}" type="presOf" srcId="{1F9FBA06-E0E1-466F-A7B5-DE8C8A491152}" destId="{0A49BBAE-B190-4442-ADF3-3DF54FD8D864}" srcOrd="1" destOrd="0" presId="urn:microsoft.com/office/officeart/2005/8/layout/radial1"/>
    <dgm:cxn modelId="{4A1C196D-D434-48BC-81BD-BEBDD36940A5}" type="presOf" srcId="{E2D6BB2B-86F0-4FAF-8A2D-EE28D584EF10}" destId="{0D01C068-4909-4A12-AF12-DF3D8760D5AF}" srcOrd="0" destOrd="0" presId="urn:microsoft.com/office/officeart/2005/8/layout/radial1"/>
    <dgm:cxn modelId="{6BA457C6-0619-4498-9120-CB6CA3AB73CB}" type="presOf" srcId="{9533062F-D627-4EA3-9014-B02994EDFB8C}" destId="{07C4BAA3-6DE7-43F8-AF7A-04971E99CBC3}" srcOrd="0" destOrd="0" presId="urn:microsoft.com/office/officeart/2005/8/layout/radial1"/>
    <dgm:cxn modelId="{93314DDA-DCD8-41A0-BD1B-AD57DEC6B08F}" type="presOf" srcId="{7A1B74DC-EFCF-470B-965E-D5E3FFC9EBE2}" destId="{AB4EE189-741C-4F5E-85B6-7BFFD858594A}" srcOrd="0" destOrd="0" presId="urn:microsoft.com/office/officeart/2005/8/layout/radial1"/>
    <dgm:cxn modelId="{3F548BB7-4C41-4766-A28D-428859BC56C5}" type="presParOf" srcId="{5DDA499C-76D4-4566-B2C8-C93F60B68752}" destId="{B66A86F7-FB5E-4121-8E6F-10227A008A6B}" srcOrd="0" destOrd="0" presId="urn:microsoft.com/office/officeart/2005/8/layout/radial1"/>
    <dgm:cxn modelId="{92BC08FE-3976-42F3-AC6F-0139B03C08D3}" type="presParOf" srcId="{5DDA499C-76D4-4566-B2C8-C93F60B68752}" destId="{AB4EE189-741C-4F5E-85B6-7BFFD858594A}" srcOrd="1" destOrd="0" presId="urn:microsoft.com/office/officeart/2005/8/layout/radial1"/>
    <dgm:cxn modelId="{7BE65FE3-252D-4F25-882F-F9239EA9A171}" type="presParOf" srcId="{AB4EE189-741C-4F5E-85B6-7BFFD858594A}" destId="{0FAC00E2-E5F3-4A75-BC99-7F98445C1978}" srcOrd="0" destOrd="0" presId="urn:microsoft.com/office/officeart/2005/8/layout/radial1"/>
    <dgm:cxn modelId="{B9480381-AF4E-4A47-A975-7433BE2AB4C8}" type="presParOf" srcId="{5DDA499C-76D4-4566-B2C8-C93F60B68752}" destId="{AC3BAF79-807E-4CA7-AFD5-779F16A0980B}" srcOrd="2" destOrd="0" presId="urn:microsoft.com/office/officeart/2005/8/layout/radial1"/>
    <dgm:cxn modelId="{6070EA14-F829-44E0-85DD-A0B09BBFC093}" type="presParOf" srcId="{5DDA499C-76D4-4566-B2C8-C93F60B68752}" destId="{B408D8AE-4477-443B-AA6C-82828EFDC69E}" srcOrd="3" destOrd="0" presId="urn:microsoft.com/office/officeart/2005/8/layout/radial1"/>
    <dgm:cxn modelId="{C22AC397-FD78-437A-A10B-3600CF3EDF2D}" type="presParOf" srcId="{B408D8AE-4477-443B-AA6C-82828EFDC69E}" destId="{3BB32384-6CA7-406E-A7CA-F24F48BC09B5}" srcOrd="0" destOrd="0" presId="urn:microsoft.com/office/officeart/2005/8/layout/radial1"/>
    <dgm:cxn modelId="{130A8E36-0455-4592-AD79-03E0B8480DFC}" type="presParOf" srcId="{5DDA499C-76D4-4566-B2C8-C93F60B68752}" destId="{F1BF6704-E75C-4580-A4D9-EDE93CFFECFD}" srcOrd="4" destOrd="0" presId="urn:microsoft.com/office/officeart/2005/8/layout/radial1"/>
    <dgm:cxn modelId="{4DE44DD4-A3F3-4931-ADE4-4B3F799E2A93}" type="presParOf" srcId="{5DDA499C-76D4-4566-B2C8-C93F60B68752}" destId="{46669AF6-9E1C-4BD9-A27E-0D578A2B2C92}" srcOrd="5" destOrd="0" presId="urn:microsoft.com/office/officeart/2005/8/layout/radial1"/>
    <dgm:cxn modelId="{A8290B03-2830-4B10-AA0D-BDA4CD4B7EFB}" type="presParOf" srcId="{46669AF6-9E1C-4BD9-A27E-0D578A2B2C92}" destId="{0A49BBAE-B190-4442-ADF3-3DF54FD8D864}" srcOrd="0" destOrd="0" presId="urn:microsoft.com/office/officeart/2005/8/layout/radial1"/>
    <dgm:cxn modelId="{B062E063-3795-4359-87E4-150FA3A7D5EA}" type="presParOf" srcId="{5DDA499C-76D4-4566-B2C8-C93F60B68752}" destId="{07C4BAA3-6DE7-43F8-AF7A-04971E99CBC3}" srcOrd="6" destOrd="0" presId="urn:microsoft.com/office/officeart/2005/8/layout/radial1"/>
    <dgm:cxn modelId="{4083A845-3107-414C-8359-6667142A95F1}" type="presParOf" srcId="{5DDA499C-76D4-4566-B2C8-C93F60B68752}" destId="{D3165DF1-A83E-41CC-B50C-B07F3A1E6E89}" srcOrd="7" destOrd="0" presId="urn:microsoft.com/office/officeart/2005/8/layout/radial1"/>
    <dgm:cxn modelId="{BDBB534B-EF96-4C75-8F39-B8BBCCB85E18}" type="presParOf" srcId="{D3165DF1-A83E-41CC-B50C-B07F3A1E6E89}" destId="{419BB42B-B369-4C54-A4C8-083CA2C5330D}" srcOrd="0" destOrd="0" presId="urn:microsoft.com/office/officeart/2005/8/layout/radial1"/>
    <dgm:cxn modelId="{279215D8-2F62-4914-9579-CC660825AD3F}" type="presParOf" srcId="{5DDA499C-76D4-4566-B2C8-C93F60B68752}" destId="{0D01C068-4909-4A12-AF12-DF3D8760D5AF}"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5A7417-D25C-47BF-B7DB-F8F7A6987440}"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fr-FR"/>
        </a:p>
      </dgm:t>
    </dgm:pt>
    <dgm:pt modelId="{9F2351AA-095A-4D7A-9534-CE4BCF922ED1}">
      <dgm:prSet phldrT="[Texte]" custT="1"/>
      <dgm:spPr/>
      <dgm:t>
        <a:bodyPr/>
        <a:lstStyle/>
        <a:p>
          <a:r>
            <a:rPr lang="fr-FR" sz="1800" dirty="0" err="1" smtClean="0"/>
            <a:t>Internal</a:t>
          </a:r>
          <a:r>
            <a:rPr lang="fr-FR" sz="1800" dirty="0" smtClean="0"/>
            <a:t> </a:t>
          </a:r>
          <a:r>
            <a:rPr lang="fr-FR" sz="1800" dirty="0" err="1" smtClean="0"/>
            <a:t>rivalry</a:t>
          </a:r>
          <a:endParaRPr lang="fr-FR" sz="1800" dirty="0"/>
        </a:p>
      </dgm:t>
    </dgm:pt>
    <dgm:pt modelId="{1D216CA2-6D3D-44D2-8977-818A6B35F931}" type="parTrans" cxnId="{F5956728-F6A5-418C-9EF5-6D9C98F325AB}">
      <dgm:prSet/>
      <dgm:spPr/>
      <dgm:t>
        <a:bodyPr/>
        <a:lstStyle/>
        <a:p>
          <a:endParaRPr lang="fr-FR" sz="1800"/>
        </a:p>
      </dgm:t>
    </dgm:pt>
    <dgm:pt modelId="{7C469CEA-6449-4FE9-B050-A9700C7F915C}" type="sibTrans" cxnId="{F5956728-F6A5-418C-9EF5-6D9C98F325AB}">
      <dgm:prSet/>
      <dgm:spPr/>
      <dgm:t>
        <a:bodyPr/>
        <a:lstStyle/>
        <a:p>
          <a:endParaRPr lang="fr-FR" sz="1800"/>
        </a:p>
      </dgm:t>
    </dgm:pt>
    <dgm:pt modelId="{A371D603-AFF5-4134-9630-3D8874516943}">
      <dgm:prSet phldrT="[Texte]" custT="1"/>
      <dgm:spPr/>
      <dgm:t>
        <a:bodyPr/>
        <a:lstStyle/>
        <a:p>
          <a:r>
            <a:rPr lang="fr-FR" sz="1800" dirty="0" err="1" smtClean="0"/>
            <a:t>Threat</a:t>
          </a:r>
          <a:r>
            <a:rPr lang="fr-FR" sz="1800" dirty="0" smtClean="0"/>
            <a:t> of New entrants</a:t>
          </a:r>
          <a:endParaRPr lang="fr-FR" sz="1800" dirty="0"/>
        </a:p>
      </dgm:t>
    </dgm:pt>
    <dgm:pt modelId="{7A1B74DC-EFCF-470B-965E-D5E3FFC9EBE2}" type="parTrans" cxnId="{9B345A04-257D-4D57-8537-91BAA0A77518}">
      <dgm:prSet custT="1"/>
      <dgm:spPr/>
      <dgm:t>
        <a:bodyPr/>
        <a:lstStyle/>
        <a:p>
          <a:endParaRPr lang="fr-FR" sz="1800"/>
        </a:p>
      </dgm:t>
    </dgm:pt>
    <dgm:pt modelId="{84F2AE73-A41F-4509-A458-0B8BB0CFE08C}" type="sibTrans" cxnId="{9B345A04-257D-4D57-8537-91BAA0A77518}">
      <dgm:prSet/>
      <dgm:spPr/>
      <dgm:t>
        <a:bodyPr/>
        <a:lstStyle/>
        <a:p>
          <a:endParaRPr lang="fr-FR" sz="1800"/>
        </a:p>
      </dgm:t>
    </dgm:pt>
    <dgm:pt modelId="{827AEFC2-93AE-49AF-A793-5002EBEC8365}">
      <dgm:prSet phldrT="[Texte]" custT="1"/>
      <dgm:spPr/>
      <dgm:t>
        <a:bodyPr/>
        <a:lstStyle/>
        <a:p>
          <a:r>
            <a:rPr lang="fr-FR" sz="1800" dirty="0" err="1" smtClean="0"/>
            <a:t>Bargaining</a:t>
          </a:r>
          <a:r>
            <a:rPr lang="fr-FR" sz="1800" dirty="0" smtClean="0"/>
            <a:t> Power of </a:t>
          </a:r>
          <a:r>
            <a:rPr lang="fr-FR" sz="1800" dirty="0" err="1" smtClean="0"/>
            <a:t>Buyers</a:t>
          </a:r>
          <a:endParaRPr lang="fr-FR" sz="1800" dirty="0"/>
        </a:p>
      </dgm:t>
    </dgm:pt>
    <dgm:pt modelId="{4FEB5B67-E8CB-4B48-BA35-89637311B44D}" type="parTrans" cxnId="{119D7A73-EBFE-4374-B09C-323069FF1159}">
      <dgm:prSet custT="1"/>
      <dgm:spPr/>
      <dgm:t>
        <a:bodyPr/>
        <a:lstStyle/>
        <a:p>
          <a:endParaRPr lang="fr-FR" sz="1800"/>
        </a:p>
      </dgm:t>
    </dgm:pt>
    <dgm:pt modelId="{59CA4D85-1810-42B0-85BE-402DC6718841}" type="sibTrans" cxnId="{119D7A73-EBFE-4374-B09C-323069FF1159}">
      <dgm:prSet/>
      <dgm:spPr/>
      <dgm:t>
        <a:bodyPr/>
        <a:lstStyle/>
        <a:p>
          <a:endParaRPr lang="fr-FR" sz="1800"/>
        </a:p>
      </dgm:t>
    </dgm:pt>
    <dgm:pt modelId="{9533062F-D627-4EA3-9014-B02994EDFB8C}">
      <dgm:prSet phldrT="[Texte]" custT="1"/>
      <dgm:spPr/>
      <dgm:t>
        <a:bodyPr/>
        <a:lstStyle/>
        <a:p>
          <a:r>
            <a:rPr lang="fr-FR" sz="1800" dirty="0" err="1" smtClean="0"/>
            <a:t>Threat</a:t>
          </a:r>
          <a:r>
            <a:rPr lang="fr-FR" sz="1800" dirty="0" smtClean="0"/>
            <a:t> of Substitutes</a:t>
          </a:r>
          <a:endParaRPr lang="fr-FR" sz="1800" dirty="0"/>
        </a:p>
      </dgm:t>
    </dgm:pt>
    <dgm:pt modelId="{1F9FBA06-E0E1-466F-A7B5-DE8C8A491152}" type="parTrans" cxnId="{CE881664-5A0F-47A6-9479-BFD266F16E39}">
      <dgm:prSet custT="1"/>
      <dgm:spPr/>
      <dgm:t>
        <a:bodyPr/>
        <a:lstStyle/>
        <a:p>
          <a:endParaRPr lang="fr-FR" sz="1800"/>
        </a:p>
      </dgm:t>
    </dgm:pt>
    <dgm:pt modelId="{4444C810-AF04-4D27-AE37-E1B5B1A2D2A6}" type="sibTrans" cxnId="{CE881664-5A0F-47A6-9479-BFD266F16E39}">
      <dgm:prSet/>
      <dgm:spPr/>
      <dgm:t>
        <a:bodyPr/>
        <a:lstStyle/>
        <a:p>
          <a:endParaRPr lang="fr-FR" sz="1800"/>
        </a:p>
      </dgm:t>
    </dgm:pt>
    <dgm:pt modelId="{E2D6BB2B-86F0-4FAF-8A2D-EE28D584EF10}">
      <dgm:prSet phldrT="[Texte]" custT="1"/>
      <dgm:spPr/>
      <dgm:t>
        <a:bodyPr/>
        <a:lstStyle/>
        <a:p>
          <a:r>
            <a:rPr lang="fr-FR" sz="1800" dirty="0" err="1" smtClean="0"/>
            <a:t>Bargaining</a:t>
          </a:r>
          <a:r>
            <a:rPr lang="fr-FR" sz="1800" dirty="0" smtClean="0"/>
            <a:t> Power of </a:t>
          </a:r>
          <a:r>
            <a:rPr lang="fr-FR" sz="1800" dirty="0" err="1" smtClean="0"/>
            <a:t>Suppliers</a:t>
          </a:r>
          <a:endParaRPr lang="fr-FR" sz="1800" dirty="0"/>
        </a:p>
      </dgm:t>
    </dgm:pt>
    <dgm:pt modelId="{1FA870D7-D250-425C-897C-72F3A6C4FF75}" type="parTrans" cxnId="{DF0AD23C-2A89-47CD-B88A-B95F2255B4F8}">
      <dgm:prSet custT="1"/>
      <dgm:spPr/>
      <dgm:t>
        <a:bodyPr/>
        <a:lstStyle/>
        <a:p>
          <a:endParaRPr lang="fr-FR" sz="1800"/>
        </a:p>
      </dgm:t>
    </dgm:pt>
    <dgm:pt modelId="{72B4005D-A10D-4F02-94E8-5C919BA5317C}" type="sibTrans" cxnId="{DF0AD23C-2A89-47CD-B88A-B95F2255B4F8}">
      <dgm:prSet/>
      <dgm:spPr/>
      <dgm:t>
        <a:bodyPr/>
        <a:lstStyle/>
        <a:p>
          <a:endParaRPr lang="fr-FR" sz="1800"/>
        </a:p>
      </dgm:t>
    </dgm:pt>
    <dgm:pt modelId="{5DDA499C-76D4-4566-B2C8-C93F60B68752}" type="pres">
      <dgm:prSet presAssocID="{AF5A7417-D25C-47BF-B7DB-F8F7A6987440}" presName="cycle" presStyleCnt="0">
        <dgm:presLayoutVars>
          <dgm:chMax val="1"/>
          <dgm:dir/>
          <dgm:animLvl val="ctr"/>
          <dgm:resizeHandles val="exact"/>
        </dgm:presLayoutVars>
      </dgm:prSet>
      <dgm:spPr/>
      <dgm:t>
        <a:bodyPr/>
        <a:lstStyle/>
        <a:p>
          <a:endParaRPr lang="fr-FR"/>
        </a:p>
      </dgm:t>
    </dgm:pt>
    <dgm:pt modelId="{B66A86F7-FB5E-4121-8E6F-10227A008A6B}" type="pres">
      <dgm:prSet presAssocID="{9F2351AA-095A-4D7A-9534-CE4BCF922ED1}" presName="centerShape" presStyleLbl="node0" presStyleIdx="0" presStyleCnt="1" custScaleX="122012" custScaleY="108543" custLinFactNeighborX="310" custLinFactNeighborY="-1479"/>
      <dgm:spPr/>
      <dgm:t>
        <a:bodyPr/>
        <a:lstStyle/>
        <a:p>
          <a:endParaRPr lang="fr-FR"/>
        </a:p>
      </dgm:t>
    </dgm:pt>
    <dgm:pt modelId="{AB4EE189-741C-4F5E-85B6-7BFFD858594A}" type="pres">
      <dgm:prSet presAssocID="{7A1B74DC-EFCF-470B-965E-D5E3FFC9EBE2}" presName="Name9" presStyleLbl="parChTrans1D2" presStyleIdx="0" presStyleCnt="4"/>
      <dgm:spPr/>
      <dgm:t>
        <a:bodyPr/>
        <a:lstStyle/>
        <a:p>
          <a:endParaRPr lang="fr-FR"/>
        </a:p>
      </dgm:t>
    </dgm:pt>
    <dgm:pt modelId="{0FAC00E2-E5F3-4A75-BC99-7F98445C1978}" type="pres">
      <dgm:prSet presAssocID="{7A1B74DC-EFCF-470B-965E-D5E3FFC9EBE2}" presName="connTx" presStyleLbl="parChTrans1D2" presStyleIdx="0" presStyleCnt="4"/>
      <dgm:spPr/>
      <dgm:t>
        <a:bodyPr/>
        <a:lstStyle/>
        <a:p>
          <a:endParaRPr lang="fr-FR"/>
        </a:p>
      </dgm:t>
    </dgm:pt>
    <dgm:pt modelId="{AC3BAF79-807E-4CA7-AFD5-779F16A0980B}" type="pres">
      <dgm:prSet presAssocID="{A371D603-AFF5-4134-9630-3D8874516943}" presName="node" presStyleLbl="node1" presStyleIdx="0" presStyleCnt="4" custScaleX="122012" custScaleY="108543" custRadScaleRad="102959" custRadScaleInc="767">
        <dgm:presLayoutVars>
          <dgm:bulletEnabled val="1"/>
        </dgm:presLayoutVars>
      </dgm:prSet>
      <dgm:spPr/>
      <dgm:t>
        <a:bodyPr/>
        <a:lstStyle/>
        <a:p>
          <a:endParaRPr lang="fr-FR"/>
        </a:p>
      </dgm:t>
    </dgm:pt>
    <dgm:pt modelId="{B408D8AE-4477-443B-AA6C-82828EFDC69E}" type="pres">
      <dgm:prSet presAssocID="{4FEB5B67-E8CB-4B48-BA35-89637311B44D}" presName="Name9" presStyleLbl="parChTrans1D2" presStyleIdx="1" presStyleCnt="4"/>
      <dgm:spPr/>
      <dgm:t>
        <a:bodyPr/>
        <a:lstStyle/>
        <a:p>
          <a:endParaRPr lang="fr-FR"/>
        </a:p>
      </dgm:t>
    </dgm:pt>
    <dgm:pt modelId="{3BB32384-6CA7-406E-A7CA-F24F48BC09B5}" type="pres">
      <dgm:prSet presAssocID="{4FEB5B67-E8CB-4B48-BA35-89637311B44D}" presName="connTx" presStyleLbl="parChTrans1D2" presStyleIdx="1" presStyleCnt="4"/>
      <dgm:spPr/>
      <dgm:t>
        <a:bodyPr/>
        <a:lstStyle/>
        <a:p>
          <a:endParaRPr lang="fr-FR"/>
        </a:p>
      </dgm:t>
    </dgm:pt>
    <dgm:pt modelId="{F1BF6704-E75C-4580-A4D9-EDE93CFFECFD}" type="pres">
      <dgm:prSet presAssocID="{827AEFC2-93AE-49AF-A793-5002EBEC8365}" presName="node" presStyleLbl="node1" presStyleIdx="1" presStyleCnt="4" custScaleX="122012" custScaleY="108543" custRadScaleRad="112282" custRadScaleInc="-3353">
        <dgm:presLayoutVars>
          <dgm:bulletEnabled val="1"/>
        </dgm:presLayoutVars>
      </dgm:prSet>
      <dgm:spPr/>
      <dgm:t>
        <a:bodyPr/>
        <a:lstStyle/>
        <a:p>
          <a:endParaRPr lang="fr-FR"/>
        </a:p>
      </dgm:t>
    </dgm:pt>
    <dgm:pt modelId="{46669AF6-9E1C-4BD9-A27E-0D578A2B2C92}" type="pres">
      <dgm:prSet presAssocID="{1F9FBA06-E0E1-466F-A7B5-DE8C8A491152}" presName="Name9" presStyleLbl="parChTrans1D2" presStyleIdx="2" presStyleCnt="4"/>
      <dgm:spPr/>
      <dgm:t>
        <a:bodyPr/>
        <a:lstStyle/>
        <a:p>
          <a:endParaRPr lang="fr-FR"/>
        </a:p>
      </dgm:t>
    </dgm:pt>
    <dgm:pt modelId="{0A49BBAE-B190-4442-ADF3-3DF54FD8D864}" type="pres">
      <dgm:prSet presAssocID="{1F9FBA06-E0E1-466F-A7B5-DE8C8A491152}" presName="connTx" presStyleLbl="parChTrans1D2" presStyleIdx="2" presStyleCnt="4"/>
      <dgm:spPr/>
      <dgm:t>
        <a:bodyPr/>
        <a:lstStyle/>
        <a:p>
          <a:endParaRPr lang="fr-FR"/>
        </a:p>
      </dgm:t>
    </dgm:pt>
    <dgm:pt modelId="{07C4BAA3-6DE7-43F8-AF7A-04971E99CBC3}" type="pres">
      <dgm:prSet presAssocID="{9533062F-D627-4EA3-9014-B02994EDFB8C}" presName="node" presStyleLbl="node1" presStyleIdx="2" presStyleCnt="4" custScaleX="122012" custScaleY="108543" custRadScaleRad="95937" custRadScaleInc="-823">
        <dgm:presLayoutVars>
          <dgm:bulletEnabled val="1"/>
        </dgm:presLayoutVars>
      </dgm:prSet>
      <dgm:spPr/>
      <dgm:t>
        <a:bodyPr/>
        <a:lstStyle/>
        <a:p>
          <a:endParaRPr lang="fr-FR"/>
        </a:p>
      </dgm:t>
    </dgm:pt>
    <dgm:pt modelId="{D3165DF1-A83E-41CC-B50C-B07F3A1E6E89}" type="pres">
      <dgm:prSet presAssocID="{1FA870D7-D250-425C-897C-72F3A6C4FF75}" presName="Name9" presStyleLbl="parChTrans1D2" presStyleIdx="3" presStyleCnt="4"/>
      <dgm:spPr/>
      <dgm:t>
        <a:bodyPr/>
        <a:lstStyle/>
        <a:p>
          <a:endParaRPr lang="fr-FR"/>
        </a:p>
      </dgm:t>
    </dgm:pt>
    <dgm:pt modelId="{419BB42B-B369-4C54-A4C8-083CA2C5330D}" type="pres">
      <dgm:prSet presAssocID="{1FA870D7-D250-425C-897C-72F3A6C4FF75}" presName="connTx" presStyleLbl="parChTrans1D2" presStyleIdx="3" presStyleCnt="4"/>
      <dgm:spPr/>
      <dgm:t>
        <a:bodyPr/>
        <a:lstStyle/>
        <a:p>
          <a:endParaRPr lang="fr-FR"/>
        </a:p>
      </dgm:t>
    </dgm:pt>
    <dgm:pt modelId="{0D01C068-4909-4A12-AF12-DF3D8760D5AF}" type="pres">
      <dgm:prSet presAssocID="{E2D6BB2B-86F0-4FAF-8A2D-EE28D584EF10}" presName="node" presStyleLbl="node1" presStyleIdx="3" presStyleCnt="4" custScaleX="122012" custScaleY="108543" custRadScaleRad="112492" custRadScaleInc="3348">
        <dgm:presLayoutVars>
          <dgm:bulletEnabled val="1"/>
        </dgm:presLayoutVars>
      </dgm:prSet>
      <dgm:spPr/>
      <dgm:t>
        <a:bodyPr/>
        <a:lstStyle/>
        <a:p>
          <a:endParaRPr lang="fr-FR"/>
        </a:p>
      </dgm:t>
    </dgm:pt>
  </dgm:ptLst>
  <dgm:cxnLst>
    <dgm:cxn modelId="{E9E587BA-788A-4DB2-871B-FD4C0F8690CB}" type="presOf" srcId="{9533062F-D627-4EA3-9014-B02994EDFB8C}" destId="{07C4BAA3-6DE7-43F8-AF7A-04971E99CBC3}" srcOrd="0" destOrd="0" presId="urn:microsoft.com/office/officeart/2005/8/layout/radial1"/>
    <dgm:cxn modelId="{E2055D27-74E8-4A06-9892-EA65A6C3A18E}" type="presOf" srcId="{4FEB5B67-E8CB-4B48-BA35-89637311B44D}" destId="{B408D8AE-4477-443B-AA6C-82828EFDC69E}" srcOrd="0" destOrd="0" presId="urn:microsoft.com/office/officeart/2005/8/layout/radial1"/>
    <dgm:cxn modelId="{DF0AD23C-2A89-47CD-B88A-B95F2255B4F8}" srcId="{9F2351AA-095A-4D7A-9534-CE4BCF922ED1}" destId="{E2D6BB2B-86F0-4FAF-8A2D-EE28D584EF10}" srcOrd="3" destOrd="0" parTransId="{1FA870D7-D250-425C-897C-72F3A6C4FF75}" sibTransId="{72B4005D-A10D-4F02-94E8-5C919BA5317C}"/>
    <dgm:cxn modelId="{4539DDA8-2D79-4867-AD22-909DC8FF6ED2}" type="presOf" srcId="{7A1B74DC-EFCF-470B-965E-D5E3FFC9EBE2}" destId="{AB4EE189-741C-4F5E-85B6-7BFFD858594A}" srcOrd="0" destOrd="0" presId="urn:microsoft.com/office/officeart/2005/8/layout/radial1"/>
    <dgm:cxn modelId="{C53B3F35-93BA-46AC-A751-DE9A49BB1F3D}" type="presOf" srcId="{A371D603-AFF5-4134-9630-3D8874516943}" destId="{AC3BAF79-807E-4CA7-AFD5-779F16A0980B}" srcOrd="0" destOrd="0" presId="urn:microsoft.com/office/officeart/2005/8/layout/radial1"/>
    <dgm:cxn modelId="{F79365B1-A390-4272-9B09-71863CF3273B}" type="presOf" srcId="{7A1B74DC-EFCF-470B-965E-D5E3FFC9EBE2}" destId="{0FAC00E2-E5F3-4A75-BC99-7F98445C1978}" srcOrd="1" destOrd="0" presId="urn:microsoft.com/office/officeart/2005/8/layout/radial1"/>
    <dgm:cxn modelId="{BEFCEFB7-CF77-47ED-A56D-AF7A6BD7CD7A}" type="presOf" srcId="{1F9FBA06-E0E1-466F-A7B5-DE8C8A491152}" destId="{46669AF6-9E1C-4BD9-A27E-0D578A2B2C92}" srcOrd="0" destOrd="0" presId="urn:microsoft.com/office/officeart/2005/8/layout/radial1"/>
    <dgm:cxn modelId="{BEF690C3-DFAA-4490-BE68-40AA19D8424D}" type="presOf" srcId="{E2D6BB2B-86F0-4FAF-8A2D-EE28D584EF10}" destId="{0D01C068-4909-4A12-AF12-DF3D8760D5AF}" srcOrd="0" destOrd="0" presId="urn:microsoft.com/office/officeart/2005/8/layout/radial1"/>
    <dgm:cxn modelId="{821E2DA7-1A2D-4EF3-92CA-F681CA8A52DC}" type="presOf" srcId="{1FA870D7-D250-425C-897C-72F3A6C4FF75}" destId="{419BB42B-B369-4C54-A4C8-083CA2C5330D}" srcOrd="1" destOrd="0" presId="urn:microsoft.com/office/officeart/2005/8/layout/radial1"/>
    <dgm:cxn modelId="{F5956728-F6A5-418C-9EF5-6D9C98F325AB}" srcId="{AF5A7417-D25C-47BF-B7DB-F8F7A6987440}" destId="{9F2351AA-095A-4D7A-9534-CE4BCF922ED1}" srcOrd="0" destOrd="0" parTransId="{1D216CA2-6D3D-44D2-8977-818A6B35F931}" sibTransId="{7C469CEA-6449-4FE9-B050-A9700C7F915C}"/>
    <dgm:cxn modelId="{119D7A73-EBFE-4374-B09C-323069FF1159}" srcId="{9F2351AA-095A-4D7A-9534-CE4BCF922ED1}" destId="{827AEFC2-93AE-49AF-A793-5002EBEC8365}" srcOrd="1" destOrd="0" parTransId="{4FEB5B67-E8CB-4B48-BA35-89637311B44D}" sibTransId="{59CA4D85-1810-42B0-85BE-402DC6718841}"/>
    <dgm:cxn modelId="{B2BD3AA0-AE3D-4F46-961A-FD5D11A77CCC}" type="presOf" srcId="{1F9FBA06-E0E1-466F-A7B5-DE8C8A491152}" destId="{0A49BBAE-B190-4442-ADF3-3DF54FD8D864}" srcOrd="1" destOrd="0" presId="urn:microsoft.com/office/officeart/2005/8/layout/radial1"/>
    <dgm:cxn modelId="{CE881664-5A0F-47A6-9479-BFD266F16E39}" srcId="{9F2351AA-095A-4D7A-9534-CE4BCF922ED1}" destId="{9533062F-D627-4EA3-9014-B02994EDFB8C}" srcOrd="2" destOrd="0" parTransId="{1F9FBA06-E0E1-466F-A7B5-DE8C8A491152}" sibTransId="{4444C810-AF04-4D27-AE37-E1B5B1A2D2A6}"/>
    <dgm:cxn modelId="{1B0C09AC-4E95-43EF-92E0-A19281BA9112}" type="presOf" srcId="{1FA870D7-D250-425C-897C-72F3A6C4FF75}" destId="{D3165DF1-A83E-41CC-B50C-B07F3A1E6E89}" srcOrd="0" destOrd="0" presId="urn:microsoft.com/office/officeart/2005/8/layout/radial1"/>
    <dgm:cxn modelId="{E04BC496-6E0B-4734-BB07-EDE6126F9819}" type="presOf" srcId="{4FEB5B67-E8CB-4B48-BA35-89637311B44D}" destId="{3BB32384-6CA7-406E-A7CA-F24F48BC09B5}" srcOrd="1" destOrd="0" presId="urn:microsoft.com/office/officeart/2005/8/layout/radial1"/>
    <dgm:cxn modelId="{E6DD3518-96C8-4F49-AF13-052BC0F8911A}" type="presOf" srcId="{9F2351AA-095A-4D7A-9534-CE4BCF922ED1}" destId="{B66A86F7-FB5E-4121-8E6F-10227A008A6B}" srcOrd="0" destOrd="0" presId="urn:microsoft.com/office/officeart/2005/8/layout/radial1"/>
    <dgm:cxn modelId="{9B345A04-257D-4D57-8537-91BAA0A77518}" srcId="{9F2351AA-095A-4D7A-9534-CE4BCF922ED1}" destId="{A371D603-AFF5-4134-9630-3D8874516943}" srcOrd="0" destOrd="0" parTransId="{7A1B74DC-EFCF-470B-965E-D5E3FFC9EBE2}" sibTransId="{84F2AE73-A41F-4509-A458-0B8BB0CFE08C}"/>
    <dgm:cxn modelId="{874E8556-3F33-4D03-AF91-2B9DB5658027}" type="presOf" srcId="{AF5A7417-D25C-47BF-B7DB-F8F7A6987440}" destId="{5DDA499C-76D4-4566-B2C8-C93F60B68752}" srcOrd="0" destOrd="0" presId="urn:microsoft.com/office/officeart/2005/8/layout/radial1"/>
    <dgm:cxn modelId="{41312764-F5DF-4060-B299-710845D69DFE}" type="presOf" srcId="{827AEFC2-93AE-49AF-A793-5002EBEC8365}" destId="{F1BF6704-E75C-4580-A4D9-EDE93CFFECFD}" srcOrd="0" destOrd="0" presId="urn:microsoft.com/office/officeart/2005/8/layout/radial1"/>
    <dgm:cxn modelId="{2AA5A072-3BCC-4C95-8790-7803118B22B7}" type="presParOf" srcId="{5DDA499C-76D4-4566-B2C8-C93F60B68752}" destId="{B66A86F7-FB5E-4121-8E6F-10227A008A6B}" srcOrd="0" destOrd="0" presId="urn:microsoft.com/office/officeart/2005/8/layout/radial1"/>
    <dgm:cxn modelId="{328214AF-FCDC-4D6E-8F07-B86BB008F370}" type="presParOf" srcId="{5DDA499C-76D4-4566-B2C8-C93F60B68752}" destId="{AB4EE189-741C-4F5E-85B6-7BFFD858594A}" srcOrd="1" destOrd="0" presId="urn:microsoft.com/office/officeart/2005/8/layout/radial1"/>
    <dgm:cxn modelId="{0C49BCFF-09A4-40B7-BB1C-732F2753E017}" type="presParOf" srcId="{AB4EE189-741C-4F5E-85B6-7BFFD858594A}" destId="{0FAC00E2-E5F3-4A75-BC99-7F98445C1978}" srcOrd="0" destOrd="0" presId="urn:microsoft.com/office/officeart/2005/8/layout/radial1"/>
    <dgm:cxn modelId="{1B1F4734-4367-4A7E-A920-35F24B7D4838}" type="presParOf" srcId="{5DDA499C-76D4-4566-B2C8-C93F60B68752}" destId="{AC3BAF79-807E-4CA7-AFD5-779F16A0980B}" srcOrd="2" destOrd="0" presId="urn:microsoft.com/office/officeart/2005/8/layout/radial1"/>
    <dgm:cxn modelId="{73B1ADC2-F2E5-4985-9C24-E1CE7C6AF8B4}" type="presParOf" srcId="{5DDA499C-76D4-4566-B2C8-C93F60B68752}" destId="{B408D8AE-4477-443B-AA6C-82828EFDC69E}" srcOrd="3" destOrd="0" presId="urn:microsoft.com/office/officeart/2005/8/layout/radial1"/>
    <dgm:cxn modelId="{2DE34A35-89F2-41EE-9848-5D25029F847F}" type="presParOf" srcId="{B408D8AE-4477-443B-AA6C-82828EFDC69E}" destId="{3BB32384-6CA7-406E-A7CA-F24F48BC09B5}" srcOrd="0" destOrd="0" presId="urn:microsoft.com/office/officeart/2005/8/layout/radial1"/>
    <dgm:cxn modelId="{BB7BCC24-318F-4EBA-98EF-ED52C243DC2A}" type="presParOf" srcId="{5DDA499C-76D4-4566-B2C8-C93F60B68752}" destId="{F1BF6704-E75C-4580-A4D9-EDE93CFFECFD}" srcOrd="4" destOrd="0" presId="urn:microsoft.com/office/officeart/2005/8/layout/radial1"/>
    <dgm:cxn modelId="{ED3D4F74-AB2E-45BE-A8ED-1429FA6D6BED}" type="presParOf" srcId="{5DDA499C-76D4-4566-B2C8-C93F60B68752}" destId="{46669AF6-9E1C-4BD9-A27E-0D578A2B2C92}" srcOrd="5" destOrd="0" presId="urn:microsoft.com/office/officeart/2005/8/layout/radial1"/>
    <dgm:cxn modelId="{F82C4E76-1E71-4D9E-ADC4-8E7C42E25E8F}" type="presParOf" srcId="{46669AF6-9E1C-4BD9-A27E-0D578A2B2C92}" destId="{0A49BBAE-B190-4442-ADF3-3DF54FD8D864}" srcOrd="0" destOrd="0" presId="urn:microsoft.com/office/officeart/2005/8/layout/radial1"/>
    <dgm:cxn modelId="{7F3BFF07-C269-4FB9-9A7F-F5550A851ABC}" type="presParOf" srcId="{5DDA499C-76D4-4566-B2C8-C93F60B68752}" destId="{07C4BAA3-6DE7-43F8-AF7A-04971E99CBC3}" srcOrd="6" destOrd="0" presId="urn:microsoft.com/office/officeart/2005/8/layout/radial1"/>
    <dgm:cxn modelId="{F0D18516-637F-4485-92A6-B1BCA52779F2}" type="presParOf" srcId="{5DDA499C-76D4-4566-B2C8-C93F60B68752}" destId="{D3165DF1-A83E-41CC-B50C-B07F3A1E6E89}" srcOrd="7" destOrd="0" presId="urn:microsoft.com/office/officeart/2005/8/layout/radial1"/>
    <dgm:cxn modelId="{44649286-12F9-4BD1-A5DA-33E4EB05BB0A}" type="presParOf" srcId="{D3165DF1-A83E-41CC-B50C-B07F3A1E6E89}" destId="{419BB42B-B369-4C54-A4C8-083CA2C5330D}" srcOrd="0" destOrd="0" presId="urn:microsoft.com/office/officeart/2005/8/layout/radial1"/>
    <dgm:cxn modelId="{D0AAED18-7A5A-4392-8C88-52A186592CEC}" type="presParOf" srcId="{5DDA499C-76D4-4566-B2C8-C93F60B68752}" destId="{0D01C068-4909-4A12-AF12-DF3D8760D5AF}"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F5A7417-D25C-47BF-B7DB-F8F7A6987440}"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fr-FR"/>
        </a:p>
      </dgm:t>
    </dgm:pt>
    <dgm:pt modelId="{9F2351AA-095A-4D7A-9534-CE4BCF922ED1}">
      <dgm:prSet phldrT="[Texte]" custT="1"/>
      <dgm:spPr/>
      <dgm:t>
        <a:bodyPr/>
        <a:lstStyle/>
        <a:p>
          <a:r>
            <a:rPr lang="fr-FR" sz="1800" dirty="0" err="1" smtClean="0"/>
            <a:t>Internal</a:t>
          </a:r>
          <a:r>
            <a:rPr lang="fr-FR" sz="1800" dirty="0" smtClean="0"/>
            <a:t> </a:t>
          </a:r>
          <a:r>
            <a:rPr lang="fr-FR" sz="1800" dirty="0" err="1" smtClean="0"/>
            <a:t>rivalry</a:t>
          </a:r>
          <a:endParaRPr lang="fr-FR" sz="1800" dirty="0"/>
        </a:p>
      </dgm:t>
    </dgm:pt>
    <dgm:pt modelId="{1D216CA2-6D3D-44D2-8977-818A6B35F931}" type="parTrans" cxnId="{F5956728-F6A5-418C-9EF5-6D9C98F325AB}">
      <dgm:prSet/>
      <dgm:spPr/>
      <dgm:t>
        <a:bodyPr/>
        <a:lstStyle/>
        <a:p>
          <a:endParaRPr lang="fr-FR" sz="1800"/>
        </a:p>
      </dgm:t>
    </dgm:pt>
    <dgm:pt modelId="{7C469CEA-6449-4FE9-B050-A9700C7F915C}" type="sibTrans" cxnId="{F5956728-F6A5-418C-9EF5-6D9C98F325AB}">
      <dgm:prSet/>
      <dgm:spPr/>
      <dgm:t>
        <a:bodyPr/>
        <a:lstStyle/>
        <a:p>
          <a:endParaRPr lang="fr-FR" sz="1800"/>
        </a:p>
      </dgm:t>
    </dgm:pt>
    <dgm:pt modelId="{A371D603-AFF5-4134-9630-3D8874516943}">
      <dgm:prSet phldrT="[Texte]" custT="1"/>
      <dgm:spPr/>
      <dgm:t>
        <a:bodyPr/>
        <a:lstStyle/>
        <a:p>
          <a:r>
            <a:rPr lang="fr-FR" sz="1800" dirty="0" err="1" smtClean="0"/>
            <a:t>Threat</a:t>
          </a:r>
          <a:r>
            <a:rPr lang="fr-FR" sz="1800" dirty="0" smtClean="0"/>
            <a:t> of New entrants</a:t>
          </a:r>
          <a:endParaRPr lang="fr-FR" sz="1800" dirty="0"/>
        </a:p>
      </dgm:t>
    </dgm:pt>
    <dgm:pt modelId="{7A1B74DC-EFCF-470B-965E-D5E3FFC9EBE2}" type="parTrans" cxnId="{9B345A04-257D-4D57-8537-91BAA0A77518}">
      <dgm:prSet custT="1"/>
      <dgm:spPr/>
      <dgm:t>
        <a:bodyPr/>
        <a:lstStyle/>
        <a:p>
          <a:endParaRPr lang="fr-FR" sz="1800"/>
        </a:p>
      </dgm:t>
    </dgm:pt>
    <dgm:pt modelId="{84F2AE73-A41F-4509-A458-0B8BB0CFE08C}" type="sibTrans" cxnId="{9B345A04-257D-4D57-8537-91BAA0A77518}">
      <dgm:prSet/>
      <dgm:spPr/>
      <dgm:t>
        <a:bodyPr/>
        <a:lstStyle/>
        <a:p>
          <a:endParaRPr lang="fr-FR" sz="1800"/>
        </a:p>
      </dgm:t>
    </dgm:pt>
    <dgm:pt modelId="{827AEFC2-93AE-49AF-A793-5002EBEC8365}">
      <dgm:prSet phldrT="[Texte]" custT="1"/>
      <dgm:spPr/>
      <dgm:t>
        <a:bodyPr/>
        <a:lstStyle/>
        <a:p>
          <a:r>
            <a:rPr lang="fr-FR" sz="1800" dirty="0" err="1" smtClean="0"/>
            <a:t>Bargaining</a:t>
          </a:r>
          <a:r>
            <a:rPr lang="fr-FR" sz="1800" dirty="0" smtClean="0"/>
            <a:t> Power of </a:t>
          </a:r>
          <a:r>
            <a:rPr lang="fr-FR" sz="1800" dirty="0" err="1" smtClean="0"/>
            <a:t>Buyers</a:t>
          </a:r>
          <a:endParaRPr lang="fr-FR" sz="1800" dirty="0"/>
        </a:p>
      </dgm:t>
    </dgm:pt>
    <dgm:pt modelId="{4FEB5B67-E8CB-4B48-BA35-89637311B44D}" type="parTrans" cxnId="{119D7A73-EBFE-4374-B09C-323069FF1159}">
      <dgm:prSet custT="1"/>
      <dgm:spPr/>
      <dgm:t>
        <a:bodyPr/>
        <a:lstStyle/>
        <a:p>
          <a:endParaRPr lang="fr-FR" sz="1800"/>
        </a:p>
      </dgm:t>
    </dgm:pt>
    <dgm:pt modelId="{59CA4D85-1810-42B0-85BE-402DC6718841}" type="sibTrans" cxnId="{119D7A73-EBFE-4374-B09C-323069FF1159}">
      <dgm:prSet/>
      <dgm:spPr/>
      <dgm:t>
        <a:bodyPr/>
        <a:lstStyle/>
        <a:p>
          <a:endParaRPr lang="fr-FR" sz="1800"/>
        </a:p>
      </dgm:t>
    </dgm:pt>
    <dgm:pt modelId="{9533062F-D627-4EA3-9014-B02994EDFB8C}">
      <dgm:prSet phldrT="[Texte]" custT="1"/>
      <dgm:spPr/>
      <dgm:t>
        <a:bodyPr/>
        <a:lstStyle/>
        <a:p>
          <a:r>
            <a:rPr lang="fr-FR" sz="1800" dirty="0" err="1" smtClean="0"/>
            <a:t>Threat</a:t>
          </a:r>
          <a:r>
            <a:rPr lang="fr-FR" sz="1800" dirty="0" smtClean="0"/>
            <a:t> of Substitutes</a:t>
          </a:r>
          <a:endParaRPr lang="fr-FR" sz="1800" dirty="0"/>
        </a:p>
      </dgm:t>
    </dgm:pt>
    <dgm:pt modelId="{1F9FBA06-E0E1-466F-A7B5-DE8C8A491152}" type="parTrans" cxnId="{CE881664-5A0F-47A6-9479-BFD266F16E39}">
      <dgm:prSet custT="1"/>
      <dgm:spPr/>
      <dgm:t>
        <a:bodyPr/>
        <a:lstStyle/>
        <a:p>
          <a:endParaRPr lang="fr-FR" sz="1800"/>
        </a:p>
      </dgm:t>
    </dgm:pt>
    <dgm:pt modelId="{4444C810-AF04-4D27-AE37-E1B5B1A2D2A6}" type="sibTrans" cxnId="{CE881664-5A0F-47A6-9479-BFD266F16E39}">
      <dgm:prSet/>
      <dgm:spPr/>
      <dgm:t>
        <a:bodyPr/>
        <a:lstStyle/>
        <a:p>
          <a:endParaRPr lang="fr-FR" sz="1800"/>
        </a:p>
      </dgm:t>
    </dgm:pt>
    <dgm:pt modelId="{E2D6BB2B-86F0-4FAF-8A2D-EE28D584EF10}">
      <dgm:prSet phldrT="[Texte]" custT="1"/>
      <dgm:spPr/>
      <dgm:t>
        <a:bodyPr/>
        <a:lstStyle/>
        <a:p>
          <a:r>
            <a:rPr lang="fr-FR" sz="1800" dirty="0" err="1" smtClean="0"/>
            <a:t>Bargaining</a:t>
          </a:r>
          <a:r>
            <a:rPr lang="fr-FR" sz="1800" dirty="0" smtClean="0"/>
            <a:t> Power of </a:t>
          </a:r>
          <a:r>
            <a:rPr lang="fr-FR" sz="1800" dirty="0" err="1" smtClean="0"/>
            <a:t>Suppliers</a:t>
          </a:r>
          <a:endParaRPr lang="fr-FR" sz="1800" dirty="0"/>
        </a:p>
      </dgm:t>
    </dgm:pt>
    <dgm:pt modelId="{1FA870D7-D250-425C-897C-72F3A6C4FF75}" type="parTrans" cxnId="{DF0AD23C-2A89-47CD-B88A-B95F2255B4F8}">
      <dgm:prSet custT="1"/>
      <dgm:spPr/>
      <dgm:t>
        <a:bodyPr/>
        <a:lstStyle/>
        <a:p>
          <a:endParaRPr lang="fr-FR" sz="1800"/>
        </a:p>
      </dgm:t>
    </dgm:pt>
    <dgm:pt modelId="{72B4005D-A10D-4F02-94E8-5C919BA5317C}" type="sibTrans" cxnId="{DF0AD23C-2A89-47CD-B88A-B95F2255B4F8}">
      <dgm:prSet/>
      <dgm:spPr/>
      <dgm:t>
        <a:bodyPr/>
        <a:lstStyle/>
        <a:p>
          <a:endParaRPr lang="fr-FR" sz="1800"/>
        </a:p>
      </dgm:t>
    </dgm:pt>
    <dgm:pt modelId="{5DDA499C-76D4-4566-B2C8-C93F60B68752}" type="pres">
      <dgm:prSet presAssocID="{AF5A7417-D25C-47BF-B7DB-F8F7A6987440}" presName="cycle" presStyleCnt="0">
        <dgm:presLayoutVars>
          <dgm:chMax val="1"/>
          <dgm:dir/>
          <dgm:animLvl val="ctr"/>
          <dgm:resizeHandles val="exact"/>
        </dgm:presLayoutVars>
      </dgm:prSet>
      <dgm:spPr/>
      <dgm:t>
        <a:bodyPr/>
        <a:lstStyle/>
        <a:p>
          <a:endParaRPr lang="fr-FR"/>
        </a:p>
      </dgm:t>
    </dgm:pt>
    <dgm:pt modelId="{B66A86F7-FB5E-4121-8E6F-10227A008A6B}" type="pres">
      <dgm:prSet presAssocID="{9F2351AA-095A-4D7A-9534-CE4BCF922ED1}" presName="centerShape" presStyleLbl="node0" presStyleIdx="0" presStyleCnt="1" custScaleX="122012" custScaleY="108543" custLinFactNeighborX="310" custLinFactNeighborY="-1479"/>
      <dgm:spPr/>
      <dgm:t>
        <a:bodyPr/>
        <a:lstStyle/>
        <a:p>
          <a:endParaRPr lang="fr-FR"/>
        </a:p>
      </dgm:t>
    </dgm:pt>
    <dgm:pt modelId="{AB4EE189-741C-4F5E-85B6-7BFFD858594A}" type="pres">
      <dgm:prSet presAssocID="{7A1B74DC-EFCF-470B-965E-D5E3FFC9EBE2}" presName="Name9" presStyleLbl="parChTrans1D2" presStyleIdx="0" presStyleCnt="4"/>
      <dgm:spPr/>
      <dgm:t>
        <a:bodyPr/>
        <a:lstStyle/>
        <a:p>
          <a:endParaRPr lang="fr-FR"/>
        </a:p>
      </dgm:t>
    </dgm:pt>
    <dgm:pt modelId="{0FAC00E2-E5F3-4A75-BC99-7F98445C1978}" type="pres">
      <dgm:prSet presAssocID="{7A1B74DC-EFCF-470B-965E-D5E3FFC9EBE2}" presName="connTx" presStyleLbl="parChTrans1D2" presStyleIdx="0" presStyleCnt="4"/>
      <dgm:spPr/>
      <dgm:t>
        <a:bodyPr/>
        <a:lstStyle/>
        <a:p>
          <a:endParaRPr lang="fr-FR"/>
        </a:p>
      </dgm:t>
    </dgm:pt>
    <dgm:pt modelId="{AC3BAF79-807E-4CA7-AFD5-779F16A0980B}" type="pres">
      <dgm:prSet presAssocID="{A371D603-AFF5-4134-9630-3D8874516943}" presName="node" presStyleLbl="node1" presStyleIdx="0" presStyleCnt="4" custScaleX="122012" custScaleY="108543" custRadScaleRad="102959" custRadScaleInc="767">
        <dgm:presLayoutVars>
          <dgm:bulletEnabled val="1"/>
        </dgm:presLayoutVars>
      </dgm:prSet>
      <dgm:spPr/>
      <dgm:t>
        <a:bodyPr/>
        <a:lstStyle/>
        <a:p>
          <a:endParaRPr lang="fr-FR"/>
        </a:p>
      </dgm:t>
    </dgm:pt>
    <dgm:pt modelId="{B408D8AE-4477-443B-AA6C-82828EFDC69E}" type="pres">
      <dgm:prSet presAssocID="{4FEB5B67-E8CB-4B48-BA35-89637311B44D}" presName="Name9" presStyleLbl="parChTrans1D2" presStyleIdx="1" presStyleCnt="4"/>
      <dgm:spPr/>
      <dgm:t>
        <a:bodyPr/>
        <a:lstStyle/>
        <a:p>
          <a:endParaRPr lang="fr-FR"/>
        </a:p>
      </dgm:t>
    </dgm:pt>
    <dgm:pt modelId="{3BB32384-6CA7-406E-A7CA-F24F48BC09B5}" type="pres">
      <dgm:prSet presAssocID="{4FEB5B67-E8CB-4B48-BA35-89637311B44D}" presName="connTx" presStyleLbl="parChTrans1D2" presStyleIdx="1" presStyleCnt="4"/>
      <dgm:spPr/>
      <dgm:t>
        <a:bodyPr/>
        <a:lstStyle/>
        <a:p>
          <a:endParaRPr lang="fr-FR"/>
        </a:p>
      </dgm:t>
    </dgm:pt>
    <dgm:pt modelId="{F1BF6704-E75C-4580-A4D9-EDE93CFFECFD}" type="pres">
      <dgm:prSet presAssocID="{827AEFC2-93AE-49AF-A793-5002EBEC8365}" presName="node" presStyleLbl="node1" presStyleIdx="1" presStyleCnt="4" custScaleX="122012" custScaleY="108543" custRadScaleRad="112282" custRadScaleInc="-3353">
        <dgm:presLayoutVars>
          <dgm:bulletEnabled val="1"/>
        </dgm:presLayoutVars>
      </dgm:prSet>
      <dgm:spPr/>
      <dgm:t>
        <a:bodyPr/>
        <a:lstStyle/>
        <a:p>
          <a:endParaRPr lang="fr-FR"/>
        </a:p>
      </dgm:t>
    </dgm:pt>
    <dgm:pt modelId="{46669AF6-9E1C-4BD9-A27E-0D578A2B2C92}" type="pres">
      <dgm:prSet presAssocID="{1F9FBA06-E0E1-466F-A7B5-DE8C8A491152}" presName="Name9" presStyleLbl="parChTrans1D2" presStyleIdx="2" presStyleCnt="4"/>
      <dgm:spPr/>
      <dgm:t>
        <a:bodyPr/>
        <a:lstStyle/>
        <a:p>
          <a:endParaRPr lang="fr-FR"/>
        </a:p>
      </dgm:t>
    </dgm:pt>
    <dgm:pt modelId="{0A49BBAE-B190-4442-ADF3-3DF54FD8D864}" type="pres">
      <dgm:prSet presAssocID="{1F9FBA06-E0E1-466F-A7B5-DE8C8A491152}" presName="connTx" presStyleLbl="parChTrans1D2" presStyleIdx="2" presStyleCnt="4"/>
      <dgm:spPr/>
      <dgm:t>
        <a:bodyPr/>
        <a:lstStyle/>
        <a:p>
          <a:endParaRPr lang="fr-FR"/>
        </a:p>
      </dgm:t>
    </dgm:pt>
    <dgm:pt modelId="{07C4BAA3-6DE7-43F8-AF7A-04971E99CBC3}" type="pres">
      <dgm:prSet presAssocID="{9533062F-D627-4EA3-9014-B02994EDFB8C}" presName="node" presStyleLbl="node1" presStyleIdx="2" presStyleCnt="4" custScaleX="122012" custScaleY="108543" custRadScaleRad="95937" custRadScaleInc="-823">
        <dgm:presLayoutVars>
          <dgm:bulletEnabled val="1"/>
        </dgm:presLayoutVars>
      </dgm:prSet>
      <dgm:spPr/>
      <dgm:t>
        <a:bodyPr/>
        <a:lstStyle/>
        <a:p>
          <a:endParaRPr lang="fr-FR"/>
        </a:p>
      </dgm:t>
    </dgm:pt>
    <dgm:pt modelId="{D3165DF1-A83E-41CC-B50C-B07F3A1E6E89}" type="pres">
      <dgm:prSet presAssocID="{1FA870D7-D250-425C-897C-72F3A6C4FF75}" presName="Name9" presStyleLbl="parChTrans1D2" presStyleIdx="3" presStyleCnt="4"/>
      <dgm:spPr/>
      <dgm:t>
        <a:bodyPr/>
        <a:lstStyle/>
        <a:p>
          <a:endParaRPr lang="fr-FR"/>
        </a:p>
      </dgm:t>
    </dgm:pt>
    <dgm:pt modelId="{419BB42B-B369-4C54-A4C8-083CA2C5330D}" type="pres">
      <dgm:prSet presAssocID="{1FA870D7-D250-425C-897C-72F3A6C4FF75}" presName="connTx" presStyleLbl="parChTrans1D2" presStyleIdx="3" presStyleCnt="4"/>
      <dgm:spPr/>
      <dgm:t>
        <a:bodyPr/>
        <a:lstStyle/>
        <a:p>
          <a:endParaRPr lang="fr-FR"/>
        </a:p>
      </dgm:t>
    </dgm:pt>
    <dgm:pt modelId="{0D01C068-4909-4A12-AF12-DF3D8760D5AF}" type="pres">
      <dgm:prSet presAssocID="{E2D6BB2B-86F0-4FAF-8A2D-EE28D584EF10}" presName="node" presStyleLbl="node1" presStyleIdx="3" presStyleCnt="4" custScaleX="122012" custScaleY="108543" custRadScaleRad="112492" custRadScaleInc="3348">
        <dgm:presLayoutVars>
          <dgm:bulletEnabled val="1"/>
        </dgm:presLayoutVars>
      </dgm:prSet>
      <dgm:spPr/>
      <dgm:t>
        <a:bodyPr/>
        <a:lstStyle/>
        <a:p>
          <a:endParaRPr lang="fr-FR"/>
        </a:p>
      </dgm:t>
    </dgm:pt>
  </dgm:ptLst>
  <dgm:cxnLst>
    <dgm:cxn modelId="{DF0AD23C-2A89-47CD-B88A-B95F2255B4F8}" srcId="{9F2351AA-095A-4D7A-9534-CE4BCF922ED1}" destId="{E2D6BB2B-86F0-4FAF-8A2D-EE28D584EF10}" srcOrd="3" destOrd="0" parTransId="{1FA870D7-D250-425C-897C-72F3A6C4FF75}" sibTransId="{72B4005D-A10D-4F02-94E8-5C919BA5317C}"/>
    <dgm:cxn modelId="{4C999304-3800-4A78-98BF-899FCCC6F217}" type="presOf" srcId="{1F9FBA06-E0E1-466F-A7B5-DE8C8A491152}" destId="{0A49BBAE-B190-4442-ADF3-3DF54FD8D864}" srcOrd="1" destOrd="0" presId="urn:microsoft.com/office/officeart/2005/8/layout/radial1"/>
    <dgm:cxn modelId="{E31A9F70-B3D6-45EA-A973-7332D5693F03}" type="presOf" srcId="{4FEB5B67-E8CB-4B48-BA35-89637311B44D}" destId="{3BB32384-6CA7-406E-A7CA-F24F48BC09B5}" srcOrd="1" destOrd="0" presId="urn:microsoft.com/office/officeart/2005/8/layout/radial1"/>
    <dgm:cxn modelId="{F5956728-F6A5-418C-9EF5-6D9C98F325AB}" srcId="{AF5A7417-D25C-47BF-B7DB-F8F7A6987440}" destId="{9F2351AA-095A-4D7A-9534-CE4BCF922ED1}" srcOrd="0" destOrd="0" parTransId="{1D216CA2-6D3D-44D2-8977-818A6B35F931}" sibTransId="{7C469CEA-6449-4FE9-B050-A9700C7F915C}"/>
    <dgm:cxn modelId="{119D7A73-EBFE-4374-B09C-323069FF1159}" srcId="{9F2351AA-095A-4D7A-9534-CE4BCF922ED1}" destId="{827AEFC2-93AE-49AF-A793-5002EBEC8365}" srcOrd="1" destOrd="0" parTransId="{4FEB5B67-E8CB-4B48-BA35-89637311B44D}" sibTransId="{59CA4D85-1810-42B0-85BE-402DC6718841}"/>
    <dgm:cxn modelId="{2D1913BD-C6F0-4D78-8E60-B79918F30E4C}" type="presOf" srcId="{7A1B74DC-EFCF-470B-965E-D5E3FFC9EBE2}" destId="{0FAC00E2-E5F3-4A75-BC99-7F98445C1978}" srcOrd="1" destOrd="0" presId="urn:microsoft.com/office/officeart/2005/8/layout/radial1"/>
    <dgm:cxn modelId="{620A1E08-3517-486A-9883-CECF5808556F}" type="presOf" srcId="{1FA870D7-D250-425C-897C-72F3A6C4FF75}" destId="{419BB42B-B369-4C54-A4C8-083CA2C5330D}" srcOrd="1" destOrd="0" presId="urn:microsoft.com/office/officeart/2005/8/layout/radial1"/>
    <dgm:cxn modelId="{04A7F2D7-2E59-49ED-9EF5-47D86B856069}" type="presOf" srcId="{1F9FBA06-E0E1-466F-A7B5-DE8C8A491152}" destId="{46669AF6-9E1C-4BD9-A27E-0D578A2B2C92}" srcOrd="0" destOrd="0" presId="urn:microsoft.com/office/officeart/2005/8/layout/radial1"/>
    <dgm:cxn modelId="{D07D2234-9EB8-4238-AD4E-82592A120387}" type="presOf" srcId="{1FA870D7-D250-425C-897C-72F3A6C4FF75}" destId="{D3165DF1-A83E-41CC-B50C-B07F3A1E6E89}" srcOrd="0" destOrd="0" presId="urn:microsoft.com/office/officeart/2005/8/layout/radial1"/>
    <dgm:cxn modelId="{B8A36DCC-909E-4210-BC6F-1C21F0103CE6}" type="presOf" srcId="{4FEB5B67-E8CB-4B48-BA35-89637311B44D}" destId="{B408D8AE-4477-443B-AA6C-82828EFDC69E}" srcOrd="0" destOrd="0" presId="urn:microsoft.com/office/officeart/2005/8/layout/radial1"/>
    <dgm:cxn modelId="{CE881664-5A0F-47A6-9479-BFD266F16E39}" srcId="{9F2351AA-095A-4D7A-9534-CE4BCF922ED1}" destId="{9533062F-D627-4EA3-9014-B02994EDFB8C}" srcOrd="2" destOrd="0" parTransId="{1F9FBA06-E0E1-466F-A7B5-DE8C8A491152}" sibTransId="{4444C810-AF04-4D27-AE37-E1B5B1A2D2A6}"/>
    <dgm:cxn modelId="{9C7B856A-8AD0-4799-B5FC-50FEA4EA4F25}" type="presOf" srcId="{E2D6BB2B-86F0-4FAF-8A2D-EE28D584EF10}" destId="{0D01C068-4909-4A12-AF12-DF3D8760D5AF}" srcOrd="0" destOrd="0" presId="urn:microsoft.com/office/officeart/2005/8/layout/radial1"/>
    <dgm:cxn modelId="{F5BA1C62-843C-430D-B421-767CDFDC4C10}" type="presOf" srcId="{827AEFC2-93AE-49AF-A793-5002EBEC8365}" destId="{F1BF6704-E75C-4580-A4D9-EDE93CFFECFD}" srcOrd="0" destOrd="0" presId="urn:microsoft.com/office/officeart/2005/8/layout/radial1"/>
    <dgm:cxn modelId="{1715C8E5-159F-424B-A384-D0580C78C668}" type="presOf" srcId="{AF5A7417-D25C-47BF-B7DB-F8F7A6987440}" destId="{5DDA499C-76D4-4566-B2C8-C93F60B68752}" srcOrd="0" destOrd="0" presId="urn:microsoft.com/office/officeart/2005/8/layout/radial1"/>
    <dgm:cxn modelId="{7F151568-9391-495B-9735-75992DDAD9F9}" type="presOf" srcId="{9F2351AA-095A-4D7A-9534-CE4BCF922ED1}" destId="{B66A86F7-FB5E-4121-8E6F-10227A008A6B}" srcOrd="0" destOrd="0" presId="urn:microsoft.com/office/officeart/2005/8/layout/radial1"/>
    <dgm:cxn modelId="{F228BACE-704B-45BB-8E5C-313144B83660}" type="presOf" srcId="{A371D603-AFF5-4134-9630-3D8874516943}" destId="{AC3BAF79-807E-4CA7-AFD5-779F16A0980B}" srcOrd="0" destOrd="0" presId="urn:microsoft.com/office/officeart/2005/8/layout/radial1"/>
    <dgm:cxn modelId="{95E5F1C1-566E-4A5B-861B-5EC79D71F920}" type="presOf" srcId="{7A1B74DC-EFCF-470B-965E-D5E3FFC9EBE2}" destId="{AB4EE189-741C-4F5E-85B6-7BFFD858594A}" srcOrd="0" destOrd="0" presId="urn:microsoft.com/office/officeart/2005/8/layout/radial1"/>
    <dgm:cxn modelId="{9B345A04-257D-4D57-8537-91BAA0A77518}" srcId="{9F2351AA-095A-4D7A-9534-CE4BCF922ED1}" destId="{A371D603-AFF5-4134-9630-3D8874516943}" srcOrd="0" destOrd="0" parTransId="{7A1B74DC-EFCF-470B-965E-D5E3FFC9EBE2}" sibTransId="{84F2AE73-A41F-4509-A458-0B8BB0CFE08C}"/>
    <dgm:cxn modelId="{1CC7C2F2-68E0-48FA-ABBB-8312915F4C93}" type="presOf" srcId="{9533062F-D627-4EA3-9014-B02994EDFB8C}" destId="{07C4BAA3-6DE7-43F8-AF7A-04971E99CBC3}" srcOrd="0" destOrd="0" presId="urn:microsoft.com/office/officeart/2005/8/layout/radial1"/>
    <dgm:cxn modelId="{BF13E1BA-4D02-4151-AAA4-E963DCB4EC38}" type="presParOf" srcId="{5DDA499C-76D4-4566-B2C8-C93F60B68752}" destId="{B66A86F7-FB5E-4121-8E6F-10227A008A6B}" srcOrd="0" destOrd="0" presId="urn:microsoft.com/office/officeart/2005/8/layout/radial1"/>
    <dgm:cxn modelId="{DFA531D3-CC42-4914-8AFB-0B07EA04A3F1}" type="presParOf" srcId="{5DDA499C-76D4-4566-B2C8-C93F60B68752}" destId="{AB4EE189-741C-4F5E-85B6-7BFFD858594A}" srcOrd="1" destOrd="0" presId="urn:microsoft.com/office/officeart/2005/8/layout/radial1"/>
    <dgm:cxn modelId="{9B6C5440-5774-4107-AB09-FD0D2A69E951}" type="presParOf" srcId="{AB4EE189-741C-4F5E-85B6-7BFFD858594A}" destId="{0FAC00E2-E5F3-4A75-BC99-7F98445C1978}" srcOrd="0" destOrd="0" presId="urn:microsoft.com/office/officeart/2005/8/layout/radial1"/>
    <dgm:cxn modelId="{D0AA5E9F-6518-42C7-8081-04CAFBB6EA86}" type="presParOf" srcId="{5DDA499C-76D4-4566-B2C8-C93F60B68752}" destId="{AC3BAF79-807E-4CA7-AFD5-779F16A0980B}" srcOrd="2" destOrd="0" presId="urn:microsoft.com/office/officeart/2005/8/layout/radial1"/>
    <dgm:cxn modelId="{E617F0A5-74E8-49CB-889E-A7D2679308DB}" type="presParOf" srcId="{5DDA499C-76D4-4566-B2C8-C93F60B68752}" destId="{B408D8AE-4477-443B-AA6C-82828EFDC69E}" srcOrd="3" destOrd="0" presId="urn:microsoft.com/office/officeart/2005/8/layout/radial1"/>
    <dgm:cxn modelId="{8F5CEB05-B848-4258-967B-48437C8C6A00}" type="presParOf" srcId="{B408D8AE-4477-443B-AA6C-82828EFDC69E}" destId="{3BB32384-6CA7-406E-A7CA-F24F48BC09B5}" srcOrd="0" destOrd="0" presId="urn:microsoft.com/office/officeart/2005/8/layout/radial1"/>
    <dgm:cxn modelId="{04C7FB47-156B-44ED-90C1-66772F53AA43}" type="presParOf" srcId="{5DDA499C-76D4-4566-B2C8-C93F60B68752}" destId="{F1BF6704-E75C-4580-A4D9-EDE93CFFECFD}" srcOrd="4" destOrd="0" presId="urn:microsoft.com/office/officeart/2005/8/layout/radial1"/>
    <dgm:cxn modelId="{F914D967-4F3F-4B27-ABF9-5D97100C2DFA}" type="presParOf" srcId="{5DDA499C-76D4-4566-B2C8-C93F60B68752}" destId="{46669AF6-9E1C-4BD9-A27E-0D578A2B2C92}" srcOrd="5" destOrd="0" presId="urn:microsoft.com/office/officeart/2005/8/layout/radial1"/>
    <dgm:cxn modelId="{E2C76C9E-CB11-4572-90FB-3843EB71B8C8}" type="presParOf" srcId="{46669AF6-9E1C-4BD9-A27E-0D578A2B2C92}" destId="{0A49BBAE-B190-4442-ADF3-3DF54FD8D864}" srcOrd="0" destOrd="0" presId="urn:microsoft.com/office/officeart/2005/8/layout/radial1"/>
    <dgm:cxn modelId="{62A1F46D-872A-444E-A52D-367DBC0A6792}" type="presParOf" srcId="{5DDA499C-76D4-4566-B2C8-C93F60B68752}" destId="{07C4BAA3-6DE7-43F8-AF7A-04971E99CBC3}" srcOrd="6" destOrd="0" presId="urn:microsoft.com/office/officeart/2005/8/layout/radial1"/>
    <dgm:cxn modelId="{8118007F-67C0-4E95-8769-4B338E7C158F}" type="presParOf" srcId="{5DDA499C-76D4-4566-B2C8-C93F60B68752}" destId="{D3165DF1-A83E-41CC-B50C-B07F3A1E6E89}" srcOrd="7" destOrd="0" presId="urn:microsoft.com/office/officeart/2005/8/layout/radial1"/>
    <dgm:cxn modelId="{F0CB26C9-C58D-4042-989A-E0E8DB9E5BD1}" type="presParOf" srcId="{D3165DF1-A83E-41CC-B50C-B07F3A1E6E89}" destId="{419BB42B-B369-4C54-A4C8-083CA2C5330D}" srcOrd="0" destOrd="0" presId="urn:microsoft.com/office/officeart/2005/8/layout/radial1"/>
    <dgm:cxn modelId="{33429E24-351C-4686-89FC-2E01C547F678}" type="presParOf" srcId="{5DDA499C-76D4-4566-B2C8-C93F60B68752}" destId="{0D01C068-4909-4A12-AF12-DF3D8760D5AF}"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6F9E60-BF04-4594-AB04-2A56444B50AF}" type="doc">
      <dgm:prSet loTypeId="urn:microsoft.com/office/officeart/2005/8/layout/chevron1" loCatId="process" qsTypeId="urn:microsoft.com/office/officeart/2005/8/quickstyle/simple1" qsCatId="simple" csTypeId="urn:microsoft.com/office/officeart/2005/8/colors/accent1_2" csCatId="accent1" phldr="1"/>
      <dgm:spPr/>
    </dgm:pt>
    <dgm:pt modelId="{EE9874A1-C3A0-4093-B13E-47E087DD1EE9}">
      <dgm:prSet phldrT="[Texte]" custT="1"/>
      <dgm:spPr/>
      <dgm:t>
        <a:bodyPr/>
        <a:lstStyle/>
        <a:p>
          <a:r>
            <a:rPr lang="fr-FR" sz="2400" b="1" dirty="0" err="1" smtClean="0"/>
            <a:t>Selec-tion</a:t>
          </a:r>
          <a:r>
            <a:rPr lang="fr-FR" sz="2400" b="1" dirty="0" smtClean="0"/>
            <a:t> </a:t>
          </a:r>
          <a:endParaRPr lang="fr-FR" sz="2400" b="1" dirty="0"/>
        </a:p>
      </dgm:t>
    </dgm:pt>
    <dgm:pt modelId="{6EF08536-EC74-4ED6-B894-88781A1BB6A1}" type="parTrans" cxnId="{3D032F42-B8FE-4017-A1C2-6BE3F93C87C3}">
      <dgm:prSet/>
      <dgm:spPr/>
      <dgm:t>
        <a:bodyPr/>
        <a:lstStyle/>
        <a:p>
          <a:endParaRPr lang="fr-FR" sz="2400" b="1"/>
        </a:p>
      </dgm:t>
    </dgm:pt>
    <dgm:pt modelId="{910BFB09-E0E7-4A07-87C3-A7333C007153}" type="sibTrans" cxnId="{3D032F42-B8FE-4017-A1C2-6BE3F93C87C3}">
      <dgm:prSet/>
      <dgm:spPr/>
      <dgm:t>
        <a:bodyPr/>
        <a:lstStyle/>
        <a:p>
          <a:endParaRPr lang="fr-FR" sz="2400" b="1"/>
        </a:p>
      </dgm:t>
    </dgm:pt>
    <dgm:pt modelId="{9A0B667A-29FF-4DB9-8311-DF48E632E891}">
      <dgm:prSet phldrT="[Texte]" custT="1"/>
      <dgm:spPr/>
      <dgm:t>
        <a:bodyPr/>
        <a:lstStyle/>
        <a:p>
          <a:r>
            <a:rPr lang="fr-FR" sz="2400" b="1" dirty="0" smtClean="0"/>
            <a:t>Edition</a:t>
          </a:r>
          <a:endParaRPr lang="fr-FR" sz="2400" b="1" dirty="0"/>
        </a:p>
      </dgm:t>
    </dgm:pt>
    <dgm:pt modelId="{1FC0B1E8-65BF-4B5C-BDF4-3F77F3E9E0D9}" type="parTrans" cxnId="{82A4AF27-74ED-425E-B505-9F7D6C459599}">
      <dgm:prSet/>
      <dgm:spPr/>
      <dgm:t>
        <a:bodyPr/>
        <a:lstStyle/>
        <a:p>
          <a:endParaRPr lang="fr-FR" sz="2400" b="1"/>
        </a:p>
      </dgm:t>
    </dgm:pt>
    <dgm:pt modelId="{ABC8A966-B7B4-4F0D-9335-29F48B4F8E57}" type="sibTrans" cxnId="{82A4AF27-74ED-425E-B505-9F7D6C459599}">
      <dgm:prSet/>
      <dgm:spPr/>
      <dgm:t>
        <a:bodyPr/>
        <a:lstStyle/>
        <a:p>
          <a:endParaRPr lang="fr-FR" sz="2400" b="1"/>
        </a:p>
      </dgm:t>
    </dgm:pt>
    <dgm:pt modelId="{660D33C7-0F7C-4106-83F7-C320ABC494AB}">
      <dgm:prSet custT="1"/>
      <dgm:spPr/>
      <dgm:t>
        <a:bodyPr/>
        <a:lstStyle/>
        <a:p>
          <a:r>
            <a:rPr lang="fr-FR" sz="2400" b="1" dirty="0" err="1" smtClean="0"/>
            <a:t>Distribu-tion</a:t>
          </a:r>
          <a:endParaRPr lang="fr-FR" sz="2400" b="1" dirty="0"/>
        </a:p>
      </dgm:t>
    </dgm:pt>
    <dgm:pt modelId="{515E065A-CAA0-4F11-B5D2-D2CDCC0F1092}" type="parTrans" cxnId="{4A77A939-AE2D-4140-B7DC-853840D08D69}">
      <dgm:prSet/>
      <dgm:spPr/>
      <dgm:t>
        <a:bodyPr/>
        <a:lstStyle/>
        <a:p>
          <a:endParaRPr lang="fr-FR" sz="2400" b="1"/>
        </a:p>
      </dgm:t>
    </dgm:pt>
    <dgm:pt modelId="{67226D82-A212-4C0B-AFEA-63B40BEB2287}" type="sibTrans" cxnId="{4A77A939-AE2D-4140-B7DC-853840D08D69}">
      <dgm:prSet/>
      <dgm:spPr/>
      <dgm:t>
        <a:bodyPr/>
        <a:lstStyle/>
        <a:p>
          <a:endParaRPr lang="fr-FR" sz="2400" b="1"/>
        </a:p>
      </dgm:t>
    </dgm:pt>
    <dgm:pt modelId="{EB5457B6-6689-4271-A9F9-B40023C1DD49}">
      <dgm:prSet custT="1"/>
      <dgm:spPr/>
      <dgm:t>
        <a:bodyPr/>
        <a:lstStyle/>
        <a:p>
          <a:r>
            <a:rPr lang="fr-FR" sz="2400" b="1" dirty="0" smtClean="0"/>
            <a:t>Sales</a:t>
          </a:r>
          <a:endParaRPr lang="fr-FR" sz="2400" b="1" dirty="0"/>
        </a:p>
      </dgm:t>
    </dgm:pt>
    <dgm:pt modelId="{732430E6-1A6C-48B7-B6C0-83A5940B1022}" type="parTrans" cxnId="{514524E4-10C9-40B5-A57D-6F66B2E5DB74}">
      <dgm:prSet/>
      <dgm:spPr/>
      <dgm:t>
        <a:bodyPr/>
        <a:lstStyle/>
        <a:p>
          <a:endParaRPr lang="fr-FR" sz="2400" b="1"/>
        </a:p>
      </dgm:t>
    </dgm:pt>
    <dgm:pt modelId="{DCCD8193-43F7-4B8D-8E49-5ECCFD83DCC4}" type="sibTrans" cxnId="{514524E4-10C9-40B5-A57D-6F66B2E5DB74}">
      <dgm:prSet/>
      <dgm:spPr/>
      <dgm:t>
        <a:bodyPr/>
        <a:lstStyle/>
        <a:p>
          <a:endParaRPr lang="fr-FR" sz="2400" b="1"/>
        </a:p>
      </dgm:t>
    </dgm:pt>
    <dgm:pt modelId="{54798078-3160-4583-A5C5-03D0B0BDA7D0}" type="pres">
      <dgm:prSet presAssocID="{BB6F9E60-BF04-4594-AB04-2A56444B50AF}" presName="Name0" presStyleCnt="0">
        <dgm:presLayoutVars>
          <dgm:dir/>
          <dgm:animLvl val="lvl"/>
          <dgm:resizeHandles val="exact"/>
        </dgm:presLayoutVars>
      </dgm:prSet>
      <dgm:spPr/>
    </dgm:pt>
    <dgm:pt modelId="{8AB143B1-6BC7-4E6D-A685-DBED219F7722}" type="pres">
      <dgm:prSet presAssocID="{EE9874A1-C3A0-4093-B13E-47E087DD1EE9}" presName="parTxOnly" presStyleLbl="node1" presStyleIdx="0" presStyleCnt="4">
        <dgm:presLayoutVars>
          <dgm:chMax val="0"/>
          <dgm:chPref val="0"/>
          <dgm:bulletEnabled val="1"/>
        </dgm:presLayoutVars>
      </dgm:prSet>
      <dgm:spPr/>
      <dgm:t>
        <a:bodyPr/>
        <a:lstStyle/>
        <a:p>
          <a:endParaRPr lang="fr-FR"/>
        </a:p>
      </dgm:t>
    </dgm:pt>
    <dgm:pt modelId="{A039A383-BCF2-4380-AE22-C54117759A7A}" type="pres">
      <dgm:prSet presAssocID="{910BFB09-E0E7-4A07-87C3-A7333C007153}" presName="parTxOnlySpace" presStyleCnt="0"/>
      <dgm:spPr/>
    </dgm:pt>
    <dgm:pt modelId="{F0AA1E75-A5F5-4B1C-BE36-A87420F5F981}" type="pres">
      <dgm:prSet presAssocID="{9A0B667A-29FF-4DB9-8311-DF48E632E891}" presName="parTxOnly" presStyleLbl="node1" presStyleIdx="1" presStyleCnt="4">
        <dgm:presLayoutVars>
          <dgm:chMax val="0"/>
          <dgm:chPref val="0"/>
          <dgm:bulletEnabled val="1"/>
        </dgm:presLayoutVars>
      </dgm:prSet>
      <dgm:spPr/>
      <dgm:t>
        <a:bodyPr/>
        <a:lstStyle/>
        <a:p>
          <a:endParaRPr lang="fr-FR"/>
        </a:p>
      </dgm:t>
    </dgm:pt>
    <dgm:pt modelId="{3BF5218F-D790-4BCA-AD1E-894021ABEA98}" type="pres">
      <dgm:prSet presAssocID="{ABC8A966-B7B4-4F0D-9335-29F48B4F8E57}" presName="parTxOnlySpace" presStyleCnt="0"/>
      <dgm:spPr/>
    </dgm:pt>
    <dgm:pt modelId="{87DF1A3F-7C08-4E2B-ADE8-6B92A5CE2F0A}" type="pres">
      <dgm:prSet presAssocID="{660D33C7-0F7C-4106-83F7-C320ABC494AB}" presName="parTxOnly" presStyleLbl="node1" presStyleIdx="2" presStyleCnt="4">
        <dgm:presLayoutVars>
          <dgm:chMax val="0"/>
          <dgm:chPref val="0"/>
          <dgm:bulletEnabled val="1"/>
        </dgm:presLayoutVars>
      </dgm:prSet>
      <dgm:spPr/>
      <dgm:t>
        <a:bodyPr/>
        <a:lstStyle/>
        <a:p>
          <a:endParaRPr lang="fr-FR"/>
        </a:p>
      </dgm:t>
    </dgm:pt>
    <dgm:pt modelId="{DF3A7DAB-6585-44F2-99F0-487DCC442454}" type="pres">
      <dgm:prSet presAssocID="{67226D82-A212-4C0B-AFEA-63B40BEB2287}" presName="parTxOnlySpace" presStyleCnt="0"/>
      <dgm:spPr/>
    </dgm:pt>
    <dgm:pt modelId="{B09B9DFF-F585-4719-9C82-E01391AC0C1B}" type="pres">
      <dgm:prSet presAssocID="{EB5457B6-6689-4271-A9F9-B40023C1DD49}" presName="parTxOnly" presStyleLbl="node1" presStyleIdx="3" presStyleCnt="4">
        <dgm:presLayoutVars>
          <dgm:chMax val="0"/>
          <dgm:chPref val="0"/>
          <dgm:bulletEnabled val="1"/>
        </dgm:presLayoutVars>
      </dgm:prSet>
      <dgm:spPr/>
      <dgm:t>
        <a:bodyPr/>
        <a:lstStyle/>
        <a:p>
          <a:endParaRPr lang="fr-FR"/>
        </a:p>
      </dgm:t>
    </dgm:pt>
  </dgm:ptLst>
  <dgm:cxnLst>
    <dgm:cxn modelId="{514524E4-10C9-40B5-A57D-6F66B2E5DB74}" srcId="{BB6F9E60-BF04-4594-AB04-2A56444B50AF}" destId="{EB5457B6-6689-4271-A9F9-B40023C1DD49}" srcOrd="3" destOrd="0" parTransId="{732430E6-1A6C-48B7-B6C0-83A5940B1022}" sibTransId="{DCCD8193-43F7-4B8D-8E49-5ECCFD83DCC4}"/>
    <dgm:cxn modelId="{11D37F28-EE02-4056-97F5-E2A9A939A76F}" type="presOf" srcId="{BB6F9E60-BF04-4594-AB04-2A56444B50AF}" destId="{54798078-3160-4583-A5C5-03D0B0BDA7D0}" srcOrd="0" destOrd="0" presId="urn:microsoft.com/office/officeart/2005/8/layout/chevron1"/>
    <dgm:cxn modelId="{82A4AF27-74ED-425E-B505-9F7D6C459599}" srcId="{BB6F9E60-BF04-4594-AB04-2A56444B50AF}" destId="{9A0B667A-29FF-4DB9-8311-DF48E632E891}" srcOrd="1" destOrd="0" parTransId="{1FC0B1E8-65BF-4B5C-BDF4-3F77F3E9E0D9}" sibTransId="{ABC8A966-B7B4-4F0D-9335-29F48B4F8E57}"/>
    <dgm:cxn modelId="{9FDE0EF9-C4DE-4204-9724-6757D98692FA}" type="presOf" srcId="{9A0B667A-29FF-4DB9-8311-DF48E632E891}" destId="{F0AA1E75-A5F5-4B1C-BE36-A87420F5F981}" srcOrd="0" destOrd="0" presId="urn:microsoft.com/office/officeart/2005/8/layout/chevron1"/>
    <dgm:cxn modelId="{DE78EC67-AFE5-48C8-B2EE-B7854699A41B}" type="presOf" srcId="{660D33C7-0F7C-4106-83F7-C320ABC494AB}" destId="{87DF1A3F-7C08-4E2B-ADE8-6B92A5CE2F0A}" srcOrd="0" destOrd="0" presId="urn:microsoft.com/office/officeart/2005/8/layout/chevron1"/>
    <dgm:cxn modelId="{4A77A939-AE2D-4140-B7DC-853840D08D69}" srcId="{BB6F9E60-BF04-4594-AB04-2A56444B50AF}" destId="{660D33C7-0F7C-4106-83F7-C320ABC494AB}" srcOrd="2" destOrd="0" parTransId="{515E065A-CAA0-4F11-B5D2-D2CDCC0F1092}" sibTransId="{67226D82-A212-4C0B-AFEA-63B40BEB2287}"/>
    <dgm:cxn modelId="{98AD40A6-2B36-4C3B-96B8-EED1EE2AB86A}" type="presOf" srcId="{EE9874A1-C3A0-4093-B13E-47E087DD1EE9}" destId="{8AB143B1-6BC7-4E6D-A685-DBED219F7722}" srcOrd="0" destOrd="0" presId="urn:microsoft.com/office/officeart/2005/8/layout/chevron1"/>
    <dgm:cxn modelId="{60FC98D8-991D-44B4-9A81-99006740A0BA}" type="presOf" srcId="{EB5457B6-6689-4271-A9F9-B40023C1DD49}" destId="{B09B9DFF-F585-4719-9C82-E01391AC0C1B}" srcOrd="0" destOrd="0" presId="urn:microsoft.com/office/officeart/2005/8/layout/chevron1"/>
    <dgm:cxn modelId="{3D032F42-B8FE-4017-A1C2-6BE3F93C87C3}" srcId="{BB6F9E60-BF04-4594-AB04-2A56444B50AF}" destId="{EE9874A1-C3A0-4093-B13E-47E087DD1EE9}" srcOrd="0" destOrd="0" parTransId="{6EF08536-EC74-4ED6-B894-88781A1BB6A1}" sibTransId="{910BFB09-E0E7-4A07-87C3-A7333C007153}"/>
    <dgm:cxn modelId="{B5279F5D-4178-49D6-B91A-FE540D54FC1B}" type="presParOf" srcId="{54798078-3160-4583-A5C5-03D0B0BDA7D0}" destId="{8AB143B1-6BC7-4E6D-A685-DBED219F7722}" srcOrd="0" destOrd="0" presId="urn:microsoft.com/office/officeart/2005/8/layout/chevron1"/>
    <dgm:cxn modelId="{31C03180-AD0E-4DDD-932E-71519E20BA2B}" type="presParOf" srcId="{54798078-3160-4583-A5C5-03D0B0BDA7D0}" destId="{A039A383-BCF2-4380-AE22-C54117759A7A}" srcOrd="1" destOrd="0" presId="urn:microsoft.com/office/officeart/2005/8/layout/chevron1"/>
    <dgm:cxn modelId="{7252D063-F359-499A-BCC9-64F56AB5730D}" type="presParOf" srcId="{54798078-3160-4583-A5C5-03D0B0BDA7D0}" destId="{F0AA1E75-A5F5-4B1C-BE36-A87420F5F981}" srcOrd="2" destOrd="0" presId="urn:microsoft.com/office/officeart/2005/8/layout/chevron1"/>
    <dgm:cxn modelId="{E4B7E7B7-D41E-461C-B175-78660E62AFF6}" type="presParOf" srcId="{54798078-3160-4583-A5C5-03D0B0BDA7D0}" destId="{3BF5218F-D790-4BCA-AD1E-894021ABEA98}" srcOrd="3" destOrd="0" presId="urn:microsoft.com/office/officeart/2005/8/layout/chevron1"/>
    <dgm:cxn modelId="{D1BFDF4F-349B-426B-92EE-7F3CA588E795}" type="presParOf" srcId="{54798078-3160-4583-A5C5-03D0B0BDA7D0}" destId="{87DF1A3F-7C08-4E2B-ADE8-6B92A5CE2F0A}" srcOrd="4" destOrd="0" presId="urn:microsoft.com/office/officeart/2005/8/layout/chevron1"/>
    <dgm:cxn modelId="{6452F240-1690-4722-AA26-632BEB1F41A6}" type="presParOf" srcId="{54798078-3160-4583-A5C5-03D0B0BDA7D0}" destId="{DF3A7DAB-6585-44F2-99F0-487DCC442454}" srcOrd="5" destOrd="0" presId="urn:microsoft.com/office/officeart/2005/8/layout/chevron1"/>
    <dgm:cxn modelId="{7D8D1C98-F540-4155-A761-47E0F2543338}" type="presParOf" srcId="{54798078-3160-4583-A5C5-03D0B0BDA7D0}" destId="{B09B9DFF-F585-4719-9C82-E01391AC0C1B}"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6F9E60-BF04-4594-AB04-2A56444B50AF}" type="doc">
      <dgm:prSet loTypeId="urn:microsoft.com/office/officeart/2005/8/layout/chevron1" loCatId="process" qsTypeId="urn:microsoft.com/office/officeart/2005/8/quickstyle/simple1" qsCatId="simple" csTypeId="urn:microsoft.com/office/officeart/2005/8/colors/accent1_2" csCatId="accent1" phldr="1"/>
      <dgm:spPr/>
    </dgm:pt>
    <dgm:pt modelId="{EE9874A1-C3A0-4093-B13E-47E087DD1EE9}">
      <dgm:prSet phldrT="[Texte]" custT="1"/>
      <dgm:spPr/>
      <dgm:t>
        <a:bodyPr/>
        <a:lstStyle/>
        <a:p>
          <a:r>
            <a:rPr lang="fr-FR" sz="2400" b="1" dirty="0" err="1" smtClean="0"/>
            <a:t>Selec-tion</a:t>
          </a:r>
          <a:r>
            <a:rPr lang="fr-FR" sz="2400" b="1" dirty="0" smtClean="0"/>
            <a:t> </a:t>
          </a:r>
          <a:endParaRPr lang="fr-FR" sz="2400" b="1" dirty="0"/>
        </a:p>
      </dgm:t>
    </dgm:pt>
    <dgm:pt modelId="{6EF08536-EC74-4ED6-B894-88781A1BB6A1}" type="parTrans" cxnId="{3D032F42-B8FE-4017-A1C2-6BE3F93C87C3}">
      <dgm:prSet/>
      <dgm:spPr/>
      <dgm:t>
        <a:bodyPr/>
        <a:lstStyle/>
        <a:p>
          <a:endParaRPr lang="fr-FR" sz="2400" b="1"/>
        </a:p>
      </dgm:t>
    </dgm:pt>
    <dgm:pt modelId="{910BFB09-E0E7-4A07-87C3-A7333C007153}" type="sibTrans" cxnId="{3D032F42-B8FE-4017-A1C2-6BE3F93C87C3}">
      <dgm:prSet/>
      <dgm:spPr/>
      <dgm:t>
        <a:bodyPr/>
        <a:lstStyle/>
        <a:p>
          <a:endParaRPr lang="fr-FR" sz="2400" b="1"/>
        </a:p>
      </dgm:t>
    </dgm:pt>
    <dgm:pt modelId="{9A0B667A-29FF-4DB9-8311-DF48E632E891}">
      <dgm:prSet phldrT="[Texte]" custT="1"/>
      <dgm:spPr/>
      <dgm:t>
        <a:bodyPr/>
        <a:lstStyle/>
        <a:p>
          <a:r>
            <a:rPr lang="fr-FR" sz="2400" b="1" dirty="0" smtClean="0"/>
            <a:t>Edition</a:t>
          </a:r>
          <a:endParaRPr lang="fr-FR" sz="2400" b="1" dirty="0"/>
        </a:p>
      </dgm:t>
    </dgm:pt>
    <dgm:pt modelId="{1FC0B1E8-65BF-4B5C-BDF4-3F77F3E9E0D9}" type="parTrans" cxnId="{82A4AF27-74ED-425E-B505-9F7D6C459599}">
      <dgm:prSet/>
      <dgm:spPr/>
      <dgm:t>
        <a:bodyPr/>
        <a:lstStyle/>
        <a:p>
          <a:endParaRPr lang="fr-FR" sz="2400" b="1"/>
        </a:p>
      </dgm:t>
    </dgm:pt>
    <dgm:pt modelId="{ABC8A966-B7B4-4F0D-9335-29F48B4F8E57}" type="sibTrans" cxnId="{82A4AF27-74ED-425E-B505-9F7D6C459599}">
      <dgm:prSet/>
      <dgm:spPr/>
      <dgm:t>
        <a:bodyPr/>
        <a:lstStyle/>
        <a:p>
          <a:endParaRPr lang="fr-FR" sz="2400" b="1"/>
        </a:p>
      </dgm:t>
    </dgm:pt>
    <dgm:pt modelId="{660D33C7-0F7C-4106-83F7-C320ABC494AB}">
      <dgm:prSet custT="1"/>
      <dgm:spPr/>
      <dgm:t>
        <a:bodyPr/>
        <a:lstStyle/>
        <a:p>
          <a:r>
            <a:rPr lang="fr-FR" sz="2400" b="1" dirty="0" err="1" smtClean="0"/>
            <a:t>Distribu-tion</a:t>
          </a:r>
          <a:endParaRPr lang="fr-FR" sz="2400" b="1" dirty="0"/>
        </a:p>
      </dgm:t>
    </dgm:pt>
    <dgm:pt modelId="{515E065A-CAA0-4F11-B5D2-D2CDCC0F1092}" type="parTrans" cxnId="{4A77A939-AE2D-4140-B7DC-853840D08D69}">
      <dgm:prSet/>
      <dgm:spPr/>
      <dgm:t>
        <a:bodyPr/>
        <a:lstStyle/>
        <a:p>
          <a:endParaRPr lang="fr-FR" sz="2400" b="1"/>
        </a:p>
      </dgm:t>
    </dgm:pt>
    <dgm:pt modelId="{67226D82-A212-4C0B-AFEA-63B40BEB2287}" type="sibTrans" cxnId="{4A77A939-AE2D-4140-B7DC-853840D08D69}">
      <dgm:prSet/>
      <dgm:spPr/>
      <dgm:t>
        <a:bodyPr/>
        <a:lstStyle/>
        <a:p>
          <a:endParaRPr lang="fr-FR" sz="2400" b="1"/>
        </a:p>
      </dgm:t>
    </dgm:pt>
    <dgm:pt modelId="{EB5457B6-6689-4271-A9F9-B40023C1DD49}">
      <dgm:prSet custT="1"/>
      <dgm:spPr/>
      <dgm:t>
        <a:bodyPr/>
        <a:lstStyle/>
        <a:p>
          <a:r>
            <a:rPr lang="fr-FR" sz="2400" b="1" dirty="0" smtClean="0"/>
            <a:t>Sales</a:t>
          </a:r>
          <a:endParaRPr lang="fr-FR" sz="2400" b="1" dirty="0"/>
        </a:p>
      </dgm:t>
    </dgm:pt>
    <dgm:pt modelId="{732430E6-1A6C-48B7-B6C0-83A5940B1022}" type="parTrans" cxnId="{514524E4-10C9-40B5-A57D-6F66B2E5DB74}">
      <dgm:prSet/>
      <dgm:spPr/>
      <dgm:t>
        <a:bodyPr/>
        <a:lstStyle/>
        <a:p>
          <a:endParaRPr lang="fr-FR" sz="2400" b="1"/>
        </a:p>
      </dgm:t>
    </dgm:pt>
    <dgm:pt modelId="{DCCD8193-43F7-4B8D-8E49-5ECCFD83DCC4}" type="sibTrans" cxnId="{514524E4-10C9-40B5-A57D-6F66B2E5DB74}">
      <dgm:prSet/>
      <dgm:spPr/>
      <dgm:t>
        <a:bodyPr/>
        <a:lstStyle/>
        <a:p>
          <a:endParaRPr lang="fr-FR" sz="2400" b="1"/>
        </a:p>
      </dgm:t>
    </dgm:pt>
    <dgm:pt modelId="{54798078-3160-4583-A5C5-03D0B0BDA7D0}" type="pres">
      <dgm:prSet presAssocID="{BB6F9E60-BF04-4594-AB04-2A56444B50AF}" presName="Name0" presStyleCnt="0">
        <dgm:presLayoutVars>
          <dgm:dir/>
          <dgm:animLvl val="lvl"/>
          <dgm:resizeHandles val="exact"/>
        </dgm:presLayoutVars>
      </dgm:prSet>
      <dgm:spPr/>
    </dgm:pt>
    <dgm:pt modelId="{8AB143B1-6BC7-4E6D-A685-DBED219F7722}" type="pres">
      <dgm:prSet presAssocID="{EE9874A1-C3A0-4093-B13E-47E087DD1EE9}" presName="parTxOnly" presStyleLbl="node1" presStyleIdx="0" presStyleCnt="4">
        <dgm:presLayoutVars>
          <dgm:chMax val="0"/>
          <dgm:chPref val="0"/>
          <dgm:bulletEnabled val="1"/>
        </dgm:presLayoutVars>
      </dgm:prSet>
      <dgm:spPr/>
      <dgm:t>
        <a:bodyPr/>
        <a:lstStyle/>
        <a:p>
          <a:endParaRPr lang="fr-FR"/>
        </a:p>
      </dgm:t>
    </dgm:pt>
    <dgm:pt modelId="{A039A383-BCF2-4380-AE22-C54117759A7A}" type="pres">
      <dgm:prSet presAssocID="{910BFB09-E0E7-4A07-87C3-A7333C007153}" presName="parTxOnlySpace" presStyleCnt="0"/>
      <dgm:spPr/>
    </dgm:pt>
    <dgm:pt modelId="{F0AA1E75-A5F5-4B1C-BE36-A87420F5F981}" type="pres">
      <dgm:prSet presAssocID="{9A0B667A-29FF-4DB9-8311-DF48E632E891}" presName="parTxOnly" presStyleLbl="node1" presStyleIdx="1" presStyleCnt="4">
        <dgm:presLayoutVars>
          <dgm:chMax val="0"/>
          <dgm:chPref val="0"/>
          <dgm:bulletEnabled val="1"/>
        </dgm:presLayoutVars>
      </dgm:prSet>
      <dgm:spPr/>
      <dgm:t>
        <a:bodyPr/>
        <a:lstStyle/>
        <a:p>
          <a:endParaRPr lang="fr-FR"/>
        </a:p>
      </dgm:t>
    </dgm:pt>
    <dgm:pt modelId="{3BF5218F-D790-4BCA-AD1E-894021ABEA98}" type="pres">
      <dgm:prSet presAssocID="{ABC8A966-B7B4-4F0D-9335-29F48B4F8E57}" presName="parTxOnlySpace" presStyleCnt="0"/>
      <dgm:spPr/>
    </dgm:pt>
    <dgm:pt modelId="{87DF1A3F-7C08-4E2B-ADE8-6B92A5CE2F0A}" type="pres">
      <dgm:prSet presAssocID="{660D33C7-0F7C-4106-83F7-C320ABC494AB}" presName="parTxOnly" presStyleLbl="node1" presStyleIdx="2" presStyleCnt="4">
        <dgm:presLayoutVars>
          <dgm:chMax val="0"/>
          <dgm:chPref val="0"/>
          <dgm:bulletEnabled val="1"/>
        </dgm:presLayoutVars>
      </dgm:prSet>
      <dgm:spPr/>
      <dgm:t>
        <a:bodyPr/>
        <a:lstStyle/>
        <a:p>
          <a:endParaRPr lang="fr-FR"/>
        </a:p>
      </dgm:t>
    </dgm:pt>
    <dgm:pt modelId="{DF3A7DAB-6585-44F2-99F0-487DCC442454}" type="pres">
      <dgm:prSet presAssocID="{67226D82-A212-4C0B-AFEA-63B40BEB2287}" presName="parTxOnlySpace" presStyleCnt="0"/>
      <dgm:spPr/>
    </dgm:pt>
    <dgm:pt modelId="{B09B9DFF-F585-4719-9C82-E01391AC0C1B}" type="pres">
      <dgm:prSet presAssocID="{EB5457B6-6689-4271-A9F9-B40023C1DD49}" presName="parTxOnly" presStyleLbl="node1" presStyleIdx="3" presStyleCnt="4">
        <dgm:presLayoutVars>
          <dgm:chMax val="0"/>
          <dgm:chPref val="0"/>
          <dgm:bulletEnabled val="1"/>
        </dgm:presLayoutVars>
      </dgm:prSet>
      <dgm:spPr/>
      <dgm:t>
        <a:bodyPr/>
        <a:lstStyle/>
        <a:p>
          <a:endParaRPr lang="fr-FR"/>
        </a:p>
      </dgm:t>
    </dgm:pt>
  </dgm:ptLst>
  <dgm:cxnLst>
    <dgm:cxn modelId="{514524E4-10C9-40B5-A57D-6F66B2E5DB74}" srcId="{BB6F9E60-BF04-4594-AB04-2A56444B50AF}" destId="{EB5457B6-6689-4271-A9F9-B40023C1DD49}" srcOrd="3" destOrd="0" parTransId="{732430E6-1A6C-48B7-B6C0-83A5940B1022}" sibTransId="{DCCD8193-43F7-4B8D-8E49-5ECCFD83DCC4}"/>
    <dgm:cxn modelId="{0570C268-1083-48DA-BCC0-9553D7531037}" type="presOf" srcId="{EE9874A1-C3A0-4093-B13E-47E087DD1EE9}" destId="{8AB143B1-6BC7-4E6D-A685-DBED219F7722}" srcOrd="0" destOrd="0" presId="urn:microsoft.com/office/officeart/2005/8/layout/chevron1"/>
    <dgm:cxn modelId="{82A4AF27-74ED-425E-B505-9F7D6C459599}" srcId="{BB6F9E60-BF04-4594-AB04-2A56444B50AF}" destId="{9A0B667A-29FF-4DB9-8311-DF48E632E891}" srcOrd="1" destOrd="0" parTransId="{1FC0B1E8-65BF-4B5C-BDF4-3F77F3E9E0D9}" sibTransId="{ABC8A966-B7B4-4F0D-9335-29F48B4F8E57}"/>
    <dgm:cxn modelId="{18446E1D-F9C0-4784-A133-DADE709D729D}" type="presOf" srcId="{BB6F9E60-BF04-4594-AB04-2A56444B50AF}" destId="{54798078-3160-4583-A5C5-03D0B0BDA7D0}" srcOrd="0" destOrd="0" presId="urn:microsoft.com/office/officeart/2005/8/layout/chevron1"/>
    <dgm:cxn modelId="{17FB5C90-34C8-418D-82C3-64466F57FBC8}" type="presOf" srcId="{EB5457B6-6689-4271-A9F9-B40023C1DD49}" destId="{B09B9DFF-F585-4719-9C82-E01391AC0C1B}" srcOrd="0" destOrd="0" presId="urn:microsoft.com/office/officeart/2005/8/layout/chevron1"/>
    <dgm:cxn modelId="{4A77A939-AE2D-4140-B7DC-853840D08D69}" srcId="{BB6F9E60-BF04-4594-AB04-2A56444B50AF}" destId="{660D33C7-0F7C-4106-83F7-C320ABC494AB}" srcOrd="2" destOrd="0" parTransId="{515E065A-CAA0-4F11-B5D2-D2CDCC0F1092}" sibTransId="{67226D82-A212-4C0B-AFEA-63B40BEB2287}"/>
    <dgm:cxn modelId="{FC3C5DCF-6CC8-4001-8517-11B129BAB9CE}" type="presOf" srcId="{660D33C7-0F7C-4106-83F7-C320ABC494AB}" destId="{87DF1A3F-7C08-4E2B-ADE8-6B92A5CE2F0A}" srcOrd="0" destOrd="0" presId="urn:microsoft.com/office/officeart/2005/8/layout/chevron1"/>
    <dgm:cxn modelId="{3D032F42-B8FE-4017-A1C2-6BE3F93C87C3}" srcId="{BB6F9E60-BF04-4594-AB04-2A56444B50AF}" destId="{EE9874A1-C3A0-4093-B13E-47E087DD1EE9}" srcOrd="0" destOrd="0" parTransId="{6EF08536-EC74-4ED6-B894-88781A1BB6A1}" sibTransId="{910BFB09-E0E7-4A07-87C3-A7333C007153}"/>
    <dgm:cxn modelId="{A735F8FF-496E-4D93-B8FD-EB15705A3F88}" type="presOf" srcId="{9A0B667A-29FF-4DB9-8311-DF48E632E891}" destId="{F0AA1E75-A5F5-4B1C-BE36-A87420F5F981}" srcOrd="0" destOrd="0" presId="urn:microsoft.com/office/officeart/2005/8/layout/chevron1"/>
    <dgm:cxn modelId="{84E83FF2-7781-419D-B20A-1859C3B768D8}" type="presParOf" srcId="{54798078-3160-4583-A5C5-03D0B0BDA7D0}" destId="{8AB143B1-6BC7-4E6D-A685-DBED219F7722}" srcOrd="0" destOrd="0" presId="urn:microsoft.com/office/officeart/2005/8/layout/chevron1"/>
    <dgm:cxn modelId="{F5B7CB4E-CFEE-457F-86C7-5AC94433B78A}" type="presParOf" srcId="{54798078-3160-4583-A5C5-03D0B0BDA7D0}" destId="{A039A383-BCF2-4380-AE22-C54117759A7A}" srcOrd="1" destOrd="0" presId="urn:microsoft.com/office/officeart/2005/8/layout/chevron1"/>
    <dgm:cxn modelId="{B8048F51-7474-4AD8-BCB6-4D26587B4636}" type="presParOf" srcId="{54798078-3160-4583-A5C5-03D0B0BDA7D0}" destId="{F0AA1E75-A5F5-4B1C-BE36-A87420F5F981}" srcOrd="2" destOrd="0" presId="urn:microsoft.com/office/officeart/2005/8/layout/chevron1"/>
    <dgm:cxn modelId="{0A99F451-81B5-440A-9710-3A6513555ED4}" type="presParOf" srcId="{54798078-3160-4583-A5C5-03D0B0BDA7D0}" destId="{3BF5218F-D790-4BCA-AD1E-894021ABEA98}" srcOrd="3" destOrd="0" presId="urn:microsoft.com/office/officeart/2005/8/layout/chevron1"/>
    <dgm:cxn modelId="{D5F858A8-12EA-4291-97C8-6C78817720A3}" type="presParOf" srcId="{54798078-3160-4583-A5C5-03D0B0BDA7D0}" destId="{87DF1A3F-7C08-4E2B-ADE8-6B92A5CE2F0A}" srcOrd="4" destOrd="0" presId="urn:microsoft.com/office/officeart/2005/8/layout/chevron1"/>
    <dgm:cxn modelId="{145A9823-9B93-4080-94A5-289AFDD4CBB6}" type="presParOf" srcId="{54798078-3160-4583-A5C5-03D0B0BDA7D0}" destId="{DF3A7DAB-6585-44F2-99F0-487DCC442454}" srcOrd="5" destOrd="0" presId="urn:microsoft.com/office/officeart/2005/8/layout/chevron1"/>
    <dgm:cxn modelId="{1A03E09C-398F-43CA-857B-8875B795A4A6}" type="presParOf" srcId="{54798078-3160-4583-A5C5-03D0B0BDA7D0}" destId="{B09B9DFF-F585-4719-9C82-E01391AC0C1B}"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A86F7-FB5E-4121-8E6F-10227A008A6B}">
      <dsp:nvSpPr>
        <dsp:cNvPr id="0" name=""/>
        <dsp:cNvSpPr/>
      </dsp:nvSpPr>
      <dsp:spPr>
        <a:xfrm>
          <a:off x="3393942" y="1762256"/>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Internal</a:t>
          </a:r>
          <a:r>
            <a:rPr lang="fr-FR" sz="1800" kern="1200" dirty="0" smtClean="0"/>
            <a:t> </a:t>
          </a:r>
          <a:r>
            <a:rPr lang="fr-FR" sz="1800" kern="1200" dirty="0" err="1" smtClean="0"/>
            <a:t>competition</a:t>
          </a:r>
          <a:endParaRPr lang="fr-FR" sz="1800" kern="1200" dirty="0"/>
        </a:p>
      </dsp:txBody>
      <dsp:txXfrm>
        <a:off x="3649118" y="1989263"/>
        <a:ext cx="1232099" cy="1096086"/>
      </dsp:txXfrm>
    </dsp:sp>
    <dsp:sp modelId="{AB4EE189-741C-4F5E-85B6-7BFFD858594A}">
      <dsp:nvSpPr>
        <dsp:cNvPr id="0" name=""/>
        <dsp:cNvSpPr/>
      </dsp:nvSpPr>
      <dsp:spPr>
        <a:xfrm rot="16200008">
          <a:off x="4138353" y="1620331"/>
          <a:ext cx="253633" cy="30216"/>
        </a:xfrm>
        <a:custGeom>
          <a:avLst/>
          <a:gdLst/>
          <a:ahLst/>
          <a:cxnLst/>
          <a:rect l="0" t="0" r="0" b="0"/>
          <a:pathLst>
            <a:path>
              <a:moveTo>
                <a:pt x="0" y="15108"/>
              </a:moveTo>
              <a:lnTo>
                <a:pt x="253633"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4258829" y="1629098"/>
        <a:ext cx="12681" cy="12681"/>
      </dsp:txXfrm>
    </dsp:sp>
    <dsp:sp modelId="{AC3BAF79-807E-4CA7-AFD5-779F16A0980B}">
      <dsp:nvSpPr>
        <dsp:cNvPr id="0" name=""/>
        <dsp:cNvSpPr/>
      </dsp:nvSpPr>
      <dsp:spPr>
        <a:xfrm>
          <a:off x="3393946" y="-41478"/>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New entrants</a:t>
          </a:r>
          <a:endParaRPr lang="fr-FR" sz="1800" kern="1200" dirty="0"/>
        </a:p>
      </dsp:txBody>
      <dsp:txXfrm>
        <a:off x="3649122" y="185529"/>
        <a:ext cx="1232099" cy="1096086"/>
      </dsp:txXfrm>
    </dsp:sp>
    <dsp:sp modelId="{B408D8AE-4477-443B-AA6C-82828EFDC69E}">
      <dsp:nvSpPr>
        <dsp:cNvPr id="0" name=""/>
        <dsp:cNvSpPr/>
      </dsp:nvSpPr>
      <dsp:spPr>
        <a:xfrm rot="45">
          <a:off x="5136393" y="2522212"/>
          <a:ext cx="332303" cy="30216"/>
        </a:xfrm>
        <a:custGeom>
          <a:avLst/>
          <a:gdLst/>
          <a:ahLst/>
          <a:cxnLst/>
          <a:rect l="0" t="0" r="0" b="0"/>
          <a:pathLst>
            <a:path>
              <a:moveTo>
                <a:pt x="0" y="15108"/>
              </a:moveTo>
              <a:lnTo>
                <a:pt x="332303"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5294238" y="2529013"/>
        <a:ext cx="16615" cy="16615"/>
      </dsp:txXfrm>
    </dsp:sp>
    <dsp:sp modelId="{F1BF6704-E75C-4580-A4D9-EDE93CFFECFD}">
      <dsp:nvSpPr>
        <dsp:cNvPr id="0" name=""/>
        <dsp:cNvSpPr/>
      </dsp:nvSpPr>
      <dsp:spPr>
        <a:xfrm>
          <a:off x="5468697" y="1762283"/>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Buyers</a:t>
          </a:r>
          <a:endParaRPr lang="fr-FR" sz="1800" kern="1200" dirty="0"/>
        </a:p>
      </dsp:txBody>
      <dsp:txXfrm>
        <a:off x="5723873" y="1989290"/>
        <a:ext cx="1232099" cy="1096086"/>
      </dsp:txXfrm>
    </dsp:sp>
    <dsp:sp modelId="{46669AF6-9E1C-4BD9-A27E-0D578A2B2C92}">
      <dsp:nvSpPr>
        <dsp:cNvPr id="0" name=""/>
        <dsp:cNvSpPr/>
      </dsp:nvSpPr>
      <dsp:spPr>
        <a:xfrm rot="5399996">
          <a:off x="4121149" y="3441268"/>
          <a:ext cx="288038" cy="30216"/>
        </a:xfrm>
        <a:custGeom>
          <a:avLst/>
          <a:gdLst/>
          <a:ahLst/>
          <a:cxnLst/>
          <a:rect l="0" t="0" r="0" b="0"/>
          <a:pathLst>
            <a:path>
              <a:moveTo>
                <a:pt x="0" y="15108"/>
              </a:moveTo>
              <a:lnTo>
                <a:pt x="288038"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4257968" y="3449176"/>
        <a:ext cx="14401" cy="14401"/>
      </dsp:txXfrm>
    </dsp:sp>
    <dsp:sp modelId="{07C4BAA3-6DE7-43F8-AF7A-04971E99CBC3}">
      <dsp:nvSpPr>
        <dsp:cNvPr id="0" name=""/>
        <dsp:cNvSpPr/>
      </dsp:nvSpPr>
      <dsp:spPr>
        <a:xfrm>
          <a:off x="3393944" y="3600396"/>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Substitutes</a:t>
          </a:r>
          <a:endParaRPr lang="fr-FR" sz="1800" kern="1200" dirty="0"/>
        </a:p>
      </dsp:txBody>
      <dsp:txXfrm>
        <a:off x="3649120" y="3827403"/>
        <a:ext cx="1232099" cy="1096086"/>
      </dsp:txXfrm>
    </dsp:sp>
    <dsp:sp modelId="{D3165DF1-A83E-41CC-B50C-B07F3A1E6E89}">
      <dsp:nvSpPr>
        <dsp:cNvPr id="0" name=""/>
        <dsp:cNvSpPr/>
      </dsp:nvSpPr>
      <dsp:spPr>
        <a:xfrm rot="10799989">
          <a:off x="3034686" y="2522202"/>
          <a:ext cx="359256" cy="30216"/>
        </a:xfrm>
        <a:custGeom>
          <a:avLst/>
          <a:gdLst/>
          <a:ahLst/>
          <a:cxnLst/>
          <a:rect l="0" t="0" r="0" b="0"/>
          <a:pathLst>
            <a:path>
              <a:moveTo>
                <a:pt x="0" y="15108"/>
              </a:moveTo>
              <a:lnTo>
                <a:pt x="359256"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rot="10800000">
        <a:off x="3205332" y="2528329"/>
        <a:ext cx="17962" cy="17962"/>
      </dsp:txXfrm>
    </dsp:sp>
    <dsp:sp modelId="{0D01C068-4909-4A12-AF12-DF3D8760D5AF}">
      <dsp:nvSpPr>
        <dsp:cNvPr id="0" name=""/>
        <dsp:cNvSpPr/>
      </dsp:nvSpPr>
      <dsp:spPr>
        <a:xfrm>
          <a:off x="1292234" y="1762263"/>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Suppliers</a:t>
          </a:r>
          <a:endParaRPr lang="fr-FR" sz="1800" kern="1200" dirty="0"/>
        </a:p>
      </dsp:txBody>
      <dsp:txXfrm>
        <a:off x="1547410" y="1989270"/>
        <a:ext cx="1232099" cy="10960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A86F7-FB5E-4121-8E6F-10227A008A6B}">
      <dsp:nvSpPr>
        <dsp:cNvPr id="0" name=""/>
        <dsp:cNvSpPr/>
      </dsp:nvSpPr>
      <dsp:spPr>
        <a:xfrm>
          <a:off x="3393942" y="1762256"/>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Internal</a:t>
          </a:r>
          <a:r>
            <a:rPr lang="fr-FR" sz="1800" kern="1200" dirty="0" smtClean="0"/>
            <a:t> </a:t>
          </a:r>
          <a:r>
            <a:rPr lang="fr-FR" sz="1800" kern="1200" dirty="0" err="1" smtClean="0"/>
            <a:t>rivalry</a:t>
          </a:r>
          <a:endParaRPr lang="fr-FR" sz="1800" kern="1200" dirty="0"/>
        </a:p>
      </dsp:txBody>
      <dsp:txXfrm>
        <a:off x="3649118" y="1989263"/>
        <a:ext cx="1232099" cy="1096086"/>
      </dsp:txXfrm>
    </dsp:sp>
    <dsp:sp modelId="{AB4EE189-741C-4F5E-85B6-7BFFD858594A}">
      <dsp:nvSpPr>
        <dsp:cNvPr id="0" name=""/>
        <dsp:cNvSpPr/>
      </dsp:nvSpPr>
      <dsp:spPr>
        <a:xfrm rot="16200008">
          <a:off x="4138353" y="1620331"/>
          <a:ext cx="253633" cy="30216"/>
        </a:xfrm>
        <a:custGeom>
          <a:avLst/>
          <a:gdLst/>
          <a:ahLst/>
          <a:cxnLst/>
          <a:rect l="0" t="0" r="0" b="0"/>
          <a:pathLst>
            <a:path>
              <a:moveTo>
                <a:pt x="0" y="15108"/>
              </a:moveTo>
              <a:lnTo>
                <a:pt x="253633"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4258829" y="1629098"/>
        <a:ext cx="12681" cy="12681"/>
      </dsp:txXfrm>
    </dsp:sp>
    <dsp:sp modelId="{AC3BAF79-807E-4CA7-AFD5-779F16A0980B}">
      <dsp:nvSpPr>
        <dsp:cNvPr id="0" name=""/>
        <dsp:cNvSpPr/>
      </dsp:nvSpPr>
      <dsp:spPr>
        <a:xfrm>
          <a:off x="3393946" y="-41478"/>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New entrants</a:t>
          </a:r>
          <a:endParaRPr lang="fr-FR" sz="1800" kern="1200" dirty="0"/>
        </a:p>
      </dsp:txBody>
      <dsp:txXfrm>
        <a:off x="3649122" y="185529"/>
        <a:ext cx="1232099" cy="1096086"/>
      </dsp:txXfrm>
    </dsp:sp>
    <dsp:sp modelId="{B408D8AE-4477-443B-AA6C-82828EFDC69E}">
      <dsp:nvSpPr>
        <dsp:cNvPr id="0" name=""/>
        <dsp:cNvSpPr/>
      </dsp:nvSpPr>
      <dsp:spPr>
        <a:xfrm rot="45">
          <a:off x="5136393" y="2522212"/>
          <a:ext cx="332303" cy="30216"/>
        </a:xfrm>
        <a:custGeom>
          <a:avLst/>
          <a:gdLst/>
          <a:ahLst/>
          <a:cxnLst/>
          <a:rect l="0" t="0" r="0" b="0"/>
          <a:pathLst>
            <a:path>
              <a:moveTo>
                <a:pt x="0" y="15108"/>
              </a:moveTo>
              <a:lnTo>
                <a:pt x="332303"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5294238" y="2529013"/>
        <a:ext cx="16615" cy="16615"/>
      </dsp:txXfrm>
    </dsp:sp>
    <dsp:sp modelId="{F1BF6704-E75C-4580-A4D9-EDE93CFFECFD}">
      <dsp:nvSpPr>
        <dsp:cNvPr id="0" name=""/>
        <dsp:cNvSpPr/>
      </dsp:nvSpPr>
      <dsp:spPr>
        <a:xfrm>
          <a:off x="5468697" y="1762283"/>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Buyers</a:t>
          </a:r>
          <a:endParaRPr lang="fr-FR" sz="1800" kern="1200" dirty="0"/>
        </a:p>
      </dsp:txBody>
      <dsp:txXfrm>
        <a:off x="5723873" y="1989290"/>
        <a:ext cx="1232099" cy="1096086"/>
      </dsp:txXfrm>
    </dsp:sp>
    <dsp:sp modelId="{46669AF6-9E1C-4BD9-A27E-0D578A2B2C92}">
      <dsp:nvSpPr>
        <dsp:cNvPr id="0" name=""/>
        <dsp:cNvSpPr/>
      </dsp:nvSpPr>
      <dsp:spPr>
        <a:xfrm rot="5399996">
          <a:off x="4121149" y="3441268"/>
          <a:ext cx="288038" cy="30216"/>
        </a:xfrm>
        <a:custGeom>
          <a:avLst/>
          <a:gdLst/>
          <a:ahLst/>
          <a:cxnLst/>
          <a:rect l="0" t="0" r="0" b="0"/>
          <a:pathLst>
            <a:path>
              <a:moveTo>
                <a:pt x="0" y="15108"/>
              </a:moveTo>
              <a:lnTo>
                <a:pt x="288038"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4257968" y="3449176"/>
        <a:ext cx="14401" cy="14401"/>
      </dsp:txXfrm>
    </dsp:sp>
    <dsp:sp modelId="{07C4BAA3-6DE7-43F8-AF7A-04971E99CBC3}">
      <dsp:nvSpPr>
        <dsp:cNvPr id="0" name=""/>
        <dsp:cNvSpPr/>
      </dsp:nvSpPr>
      <dsp:spPr>
        <a:xfrm>
          <a:off x="3393944" y="3600396"/>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Substitutes</a:t>
          </a:r>
          <a:endParaRPr lang="fr-FR" sz="1800" kern="1200" dirty="0"/>
        </a:p>
      </dsp:txBody>
      <dsp:txXfrm>
        <a:off x="3649120" y="3827403"/>
        <a:ext cx="1232099" cy="1096086"/>
      </dsp:txXfrm>
    </dsp:sp>
    <dsp:sp modelId="{D3165DF1-A83E-41CC-B50C-B07F3A1E6E89}">
      <dsp:nvSpPr>
        <dsp:cNvPr id="0" name=""/>
        <dsp:cNvSpPr/>
      </dsp:nvSpPr>
      <dsp:spPr>
        <a:xfrm rot="10799989">
          <a:off x="3034686" y="2522202"/>
          <a:ext cx="359256" cy="30216"/>
        </a:xfrm>
        <a:custGeom>
          <a:avLst/>
          <a:gdLst/>
          <a:ahLst/>
          <a:cxnLst/>
          <a:rect l="0" t="0" r="0" b="0"/>
          <a:pathLst>
            <a:path>
              <a:moveTo>
                <a:pt x="0" y="15108"/>
              </a:moveTo>
              <a:lnTo>
                <a:pt x="359256"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rot="10800000">
        <a:off x="3205332" y="2528329"/>
        <a:ext cx="17962" cy="17962"/>
      </dsp:txXfrm>
    </dsp:sp>
    <dsp:sp modelId="{0D01C068-4909-4A12-AF12-DF3D8760D5AF}">
      <dsp:nvSpPr>
        <dsp:cNvPr id="0" name=""/>
        <dsp:cNvSpPr/>
      </dsp:nvSpPr>
      <dsp:spPr>
        <a:xfrm>
          <a:off x="1292234" y="1762263"/>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Suppliers</a:t>
          </a:r>
          <a:endParaRPr lang="fr-FR" sz="1800" kern="1200" dirty="0"/>
        </a:p>
      </dsp:txBody>
      <dsp:txXfrm>
        <a:off x="1547410" y="1989270"/>
        <a:ext cx="1232099" cy="10960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6A86F7-FB5E-4121-8E6F-10227A008A6B}">
      <dsp:nvSpPr>
        <dsp:cNvPr id="0" name=""/>
        <dsp:cNvSpPr/>
      </dsp:nvSpPr>
      <dsp:spPr>
        <a:xfrm>
          <a:off x="3393942" y="1762256"/>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Internal</a:t>
          </a:r>
          <a:r>
            <a:rPr lang="fr-FR" sz="1800" kern="1200" dirty="0" smtClean="0"/>
            <a:t> </a:t>
          </a:r>
          <a:r>
            <a:rPr lang="fr-FR" sz="1800" kern="1200" dirty="0" err="1" smtClean="0"/>
            <a:t>rivalry</a:t>
          </a:r>
          <a:endParaRPr lang="fr-FR" sz="1800" kern="1200" dirty="0"/>
        </a:p>
      </dsp:txBody>
      <dsp:txXfrm>
        <a:off x="3649118" y="1989263"/>
        <a:ext cx="1232099" cy="1096086"/>
      </dsp:txXfrm>
    </dsp:sp>
    <dsp:sp modelId="{AB4EE189-741C-4F5E-85B6-7BFFD858594A}">
      <dsp:nvSpPr>
        <dsp:cNvPr id="0" name=""/>
        <dsp:cNvSpPr/>
      </dsp:nvSpPr>
      <dsp:spPr>
        <a:xfrm rot="16200008">
          <a:off x="4138353" y="1620331"/>
          <a:ext cx="253633" cy="30216"/>
        </a:xfrm>
        <a:custGeom>
          <a:avLst/>
          <a:gdLst/>
          <a:ahLst/>
          <a:cxnLst/>
          <a:rect l="0" t="0" r="0" b="0"/>
          <a:pathLst>
            <a:path>
              <a:moveTo>
                <a:pt x="0" y="15108"/>
              </a:moveTo>
              <a:lnTo>
                <a:pt x="253633"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4258829" y="1629098"/>
        <a:ext cx="12681" cy="12681"/>
      </dsp:txXfrm>
    </dsp:sp>
    <dsp:sp modelId="{AC3BAF79-807E-4CA7-AFD5-779F16A0980B}">
      <dsp:nvSpPr>
        <dsp:cNvPr id="0" name=""/>
        <dsp:cNvSpPr/>
      </dsp:nvSpPr>
      <dsp:spPr>
        <a:xfrm>
          <a:off x="3393946" y="-41478"/>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New entrants</a:t>
          </a:r>
          <a:endParaRPr lang="fr-FR" sz="1800" kern="1200" dirty="0"/>
        </a:p>
      </dsp:txBody>
      <dsp:txXfrm>
        <a:off x="3649122" y="185529"/>
        <a:ext cx="1232099" cy="1096086"/>
      </dsp:txXfrm>
    </dsp:sp>
    <dsp:sp modelId="{B408D8AE-4477-443B-AA6C-82828EFDC69E}">
      <dsp:nvSpPr>
        <dsp:cNvPr id="0" name=""/>
        <dsp:cNvSpPr/>
      </dsp:nvSpPr>
      <dsp:spPr>
        <a:xfrm rot="45">
          <a:off x="5136393" y="2522212"/>
          <a:ext cx="332303" cy="30216"/>
        </a:xfrm>
        <a:custGeom>
          <a:avLst/>
          <a:gdLst/>
          <a:ahLst/>
          <a:cxnLst/>
          <a:rect l="0" t="0" r="0" b="0"/>
          <a:pathLst>
            <a:path>
              <a:moveTo>
                <a:pt x="0" y="15108"/>
              </a:moveTo>
              <a:lnTo>
                <a:pt x="332303"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5294238" y="2529013"/>
        <a:ext cx="16615" cy="16615"/>
      </dsp:txXfrm>
    </dsp:sp>
    <dsp:sp modelId="{F1BF6704-E75C-4580-A4D9-EDE93CFFECFD}">
      <dsp:nvSpPr>
        <dsp:cNvPr id="0" name=""/>
        <dsp:cNvSpPr/>
      </dsp:nvSpPr>
      <dsp:spPr>
        <a:xfrm>
          <a:off x="5468697" y="1762283"/>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Buyers</a:t>
          </a:r>
          <a:endParaRPr lang="fr-FR" sz="1800" kern="1200" dirty="0"/>
        </a:p>
      </dsp:txBody>
      <dsp:txXfrm>
        <a:off x="5723873" y="1989290"/>
        <a:ext cx="1232099" cy="1096086"/>
      </dsp:txXfrm>
    </dsp:sp>
    <dsp:sp modelId="{46669AF6-9E1C-4BD9-A27E-0D578A2B2C92}">
      <dsp:nvSpPr>
        <dsp:cNvPr id="0" name=""/>
        <dsp:cNvSpPr/>
      </dsp:nvSpPr>
      <dsp:spPr>
        <a:xfrm rot="5399996">
          <a:off x="4121149" y="3441268"/>
          <a:ext cx="288038" cy="30216"/>
        </a:xfrm>
        <a:custGeom>
          <a:avLst/>
          <a:gdLst/>
          <a:ahLst/>
          <a:cxnLst/>
          <a:rect l="0" t="0" r="0" b="0"/>
          <a:pathLst>
            <a:path>
              <a:moveTo>
                <a:pt x="0" y="15108"/>
              </a:moveTo>
              <a:lnTo>
                <a:pt x="288038"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a:off x="4257968" y="3449176"/>
        <a:ext cx="14401" cy="14401"/>
      </dsp:txXfrm>
    </dsp:sp>
    <dsp:sp modelId="{07C4BAA3-6DE7-43F8-AF7A-04971E99CBC3}">
      <dsp:nvSpPr>
        <dsp:cNvPr id="0" name=""/>
        <dsp:cNvSpPr/>
      </dsp:nvSpPr>
      <dsp:spPr>
        <a:xfrm>
          <a:off x="3393944" y="3600396"/>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Substitutes</a:t>
          </a:r>
          <a:endParaRPr lang="fr-FR" sz="1800" kern="1200" dirty="0"/>
        </a:p>
      </dsp:txBody>
      <dsp:txXfrm>
        <a:off x="3649120" y="3827403"/>
        <a:ext cx="1232099" cy="1096086"/>
      </dsp:txXfrm>
    </dsp:sp>
    <dsp:sp modelId="{D3165DF1-A83E-41CC-B50C-B07F3A1E6E89}">
      <dsp:nvSpPr>
        <dsp:cNvPr id="0" name=""/>
        <dsp:cNvSpPr/>
      </dsp:nvSpPr>
      <dsp:spPr>
        <a:xfrm rot="10799989">
          <a:off x="3034686" y="2522202"/>
          <a:ext cx="359256" cy="30216"/>
        </a:xfrm>
        <a:custGeom>
          <a:avLst/>
          <a:gdLst/>
          <a:ahLst/>
          <a:cxnLst/>
          <a:rect l="0" t="0" r="0" b="0"/>
          <a:pathLst>
            <a:path>
              <a:moveTo>
                <a:pt x="0" y="15108"/>
              </a:moveTo>
              <a:lnTo>
                <a:pt x="359256" y="151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fr-FR" sz="1800" kern="1200"/>
        </a:p>
      </dsp:txBody>
      <dsp:txXfrm rot="10800000">
        <a:off x="3205332" y="2528329"/>
        <a:ext cx="17962" cy="17962"/>
      </dsp:txXfrm>
    </dsp:sp>
    <dsp:sp modelId="{0D01C068-4909-4A12-AF12-DF3D8760D5AF}">
      <dsp:nvSpPr>
        <dsp:cNvPr id="0" name=""/>
        <dsp:cNvSpPr/>
      </dsp:nvSpPr>
      <dsp:spPr>
        <a:xfrm>
          <a:off x="1292234" y="1762263"/>
          <a:ext cx="1742451" cy="1550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Suppliers</a:t>
          </a:r>
          <a:endParaRPr lang="fr-FR" sz="1800" kern="1200" dirty="0"/>
        </a:p>
      </dsp:txBody>
      <dsp:txXfrm>
        <a:off x="1547410" y="1989270"/>
        <a:ext cx="1232099" cy="10960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B143B1-6BC7-4E6D-A685-DBED219F7722}">
      <dsp:nvSpPr>
        <dsp:cNvPr id="0" name=""/>
        <dsp:cNvSpPr/>
      </dsp:nvSpPr>
      <dsp:spPr>
        <a:xfrm>
          <a:off x="3323"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err="1" smtClean="0"/>
            <a:t>Selec-tion</a:t>
          </a:r>
          <a:r>
            <a:rPr lang="fr-FR" sz="2400" b="1" kern="1200" dirty="0" smtClean="0"/>
            <a:t> </a:t>
          </a:r>
          <a:endParaRPr lang="fr-FR" sz="2400" b="1" kern="1200" dirty="0"/>
        </a:p>
      </dsp:txBody>
      <dsp:txXfrm>
        <a:off x="390223" y="1665328"/>
        <a:ext cx="1160698" cy="773799"/>
      </dsp:txXfrm>
    </dsp:sp>
    <dsp:sp modelId="{F0AA1E75-A5F5-4B1C-BE36-A87420F5F981}">
      <dsp:nvSpPr>
        <dsp:cNvPr id="0" name=""/>
        <dsp:cNvSpPr/>
      </dsp:nvSpPr>
      <dsp:spPr>
        <a:xfrm>
          <a:off x="1744371"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smtClean="0"/>
            <a:t>Edition</a:t>
          </a:r>
          <a:endParaRPr lang="fr-FR" sz="2400" b="1" kern="1200" dirty="0"/>
        </a:p>
      </dsp:txBody>
      <dsp:txXfrm>
        <a:off x="2131271" y="1665328"/>
        <a:ext cx="1160698" cy="773799"/>
      </dsp:txXfrm>
    </dsp:sp>
    <dsp:sp modelId="{87DF1A3F-7C08-4E2B-ADE8-6B92A5CE2F0A}">
      <dsp:nvSpPr>
        <dsp:cNvPr id="0" name=""/>
        <dsp:cNvSpPr/>
      </dsp:nvSpPr>
      <dsp:spPr>
        <a:xfrm>
          <a:off x="3485419"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err="1" smtClean="0"/>
            <a:t>Distribu-tion</a:t>
          </a:r>
          <a:endParaRPr lang="fr-FR" sz="2400" b="1" kern="1200" dirty="0"/>
        </a:p>
      </dsp:txBody>
      <dsp:txXfrm>
        <a:off x="3872319" y="1665328"/>
        <a:ext cx="1160698" cy="773799"/>
      </dsp:txXfrm>
    </dsp:sp>
    <dsp:sp modelId="{B09B9DFF-F585-4719-9C82-E01391AC0C1B}">
      <dsp:nvSpPr>
        <dsp:cNvPr id="0" name=""/>
        <dsp:cNvSpPr/>
      </dsp:nvSpPr>
      <dsp:spPr>
        <a:xfrm>
          <a:off x="5226467"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smtClean="0"/>
            <a:t>Sales</a:t>
          </a:r>
          <a:endParaRPr lang="fr-FR" sz="2400" b="1" kern="1200" dirty="0"/>
        </a:p>
      </dsp:txBody>
      <dsp:txXfrm>
        <a:off x="5613367" y="1665328"/>
        <a:ext cx="1160698" cy="7737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B143B1-6BC7-4E6D-A685-DBED219F7722}">
      <dsp:nvSpPr>
        <dsp:cNvPr id="0" name=""/>
        <dsp:cNvSpPr/>
      </dsp:nvSpPr>
      <dsp:spPr>
        <a:xfrm>
          <a:off x="3323"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err="1" smtClean="0"/>
            <a:t>Selec-tion</a:t>
          </a:r>
          <a:r>
            <a:rPr lang="fr-FR" sz="2400" b="1" kern="1200" dirty="0" smtClean="0"/>
            <a:t> </a:t>
          </a:r>
          <a:endParaRPr lang="fr-FR" sz="2400" b="1" kern="1200" dirty="0"/>
        </a:p>
      </dsp:txBody>
      <dsp:txXfrm>
        <a:off x="390223" y="1665328"/>
        <a:ext cx="1160698" cy="773799"/>
      </dsp:txXfrm>
    </dsp:sp>
    <dsp:sp modelId="{F0AA1E75-A5F5-4B1C-BE36-A87420F5F981}">
      <dsp:nvSpPr>
        <dsp:cNvPr id="0" name=""/>
        <dsp:cNvSpPr/>
      </dsp:nvSpPr>
      <dsp:spPr>
        <a:xfrm>
          <a:off x="1744371"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smtClean="0"/>
            <a:t>Edition</a:t>
          </a:r>
          <a:endParaRPr lang="fr-FR" sz="2400" b="1" kern="1200" dirty="0"/>
        </a:p>
      </dsp:txBody>
      <dsp:txXfrm>
        <a:off x="2131271" y="1665328"/>
        <a:ext cx="1160698" cy="773799"/>
      </dsp:txXfrm>
    </dsp:sp>
    <dsp:sp modelId="{87DF1A3F-7C08-4E2B-ADE8-6B92A5CE2F0A}">
      <dsp:nvSpPr>
        <dsp:cNvPr id="0" name=""/>
        <dsp:cNvSpPr/>
      </dsp:nvSpPr>
      <dsp:spPr>
        <a:xfrm>
          <a:off x="3485419"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err="1" smtClean="0"/>
            <a:t>Distribu-tion</a:t>
          </a:r>
          <a:endParaRPr lang="fr-FR" sz="2400" b="1" kern="1200" dirty="0"/>
        </a:p>
      </dsp:txBody>
      <dsp:txXfrm>
        <a:off x="3872319" y="1665328"/>
        <a:ext cx="1160698" cy="773799"/>
      </dsp:txXfrm>
    </dsp:sp>
    <dsp:sp modelId="{B09B9DFF-F585-4719-9C82-E01391AC0C1B}">
      <dsp:nvSpPr>
        <dsp:cNvPr id="0" name=""/>
        <dsp:cNvSpPr/>
      </dsp:nvSpPr>
      <dsp:spPr>
        <a:xfrm>
          <a:off x="5226467" y="1665328"/>
          <a:ext cx="1934497" cy="773799"/>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fr-FR" sz="2400" b="1" kern="1200" dirty="0" smtClean="0"/>
            <a:t>Sales</a:t>
          </a:r>
          <a:endParaRPr lang="fr-FR" sz="2400" b="1" kern="1200" dirty="0"/>
        </a:p>
      </dsp:txBody>
      <dsp:txXfrm>
        <a:off x="5613367" y="1665328"/>
        <a:ext cx="1160698" cy="773799"/>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720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7205"/>
          </a:xfrm>
          <a:prstGeom prst="rect">
            <a:avLst/>
          </a:prstGeom>
        </p:spPr>
        <p:txBody>
          <a:bodyPr vert="horz" lIns="91440" tIns="45720" rIns="91440" bIns="45720" rtlCol="0"/>
          <a:lstStyle>
            <a:lvl1pPr algn="r">
              <a:defRPr sz="1200"/>
            </a:lvl1pPr>
          </a:lstStyle>
          <a:p>
            <a:fld id="{351FC50D-E9E8-4B2D-B56A-606600462DFC}" type="datetimeFigureOut">
              <a:rPr lang="fr-FR" smtClean="0"/>
              <a:pPr/>
              <a:t>23/09/2016</a:t>
            </a:fld>
            <a:endParaRPr lang="fr-FR"/>
          </a:p>
        </p:txBody>
      </p:sp>
      <p:sp>
        <p:nvSpPr>
          <p:cNvPr id="4" name="Espace réservé de l'image des diapositives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0562" y="4723448"/>
            <a:ext cx="5444490" cy="4474845"/>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45169"/>
            <a:ext cx="2949099" cy="49720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5169"/>
            <a:ext cx="2949099" cy="497205"/>
          </a:xfrm>
          <a:prstGeom prst="rect">
            <a:avLst/>
          </a:prstGeom>
        </p:spPr>
        <p:txBody>
          <a:bodyPr vert="horz" lIns="91440" tIns="45720" rIns="91440" bIns="45720" rtlCol="0" anchor="b"/>
          <a:lstStyle>
            <a:lvl1pPr algn="r">
              <a:defRPr sz="1200"/>
            </a:lvl1pPr>
          </a:lstStyle>
          <a:p>
            <a:fld id="{B492996B-1E36-48F4-B759-7B2AF01531A6}" type="slidenum">
              <a:rPr lang="fr-FR" smtClean="0"/>
              <a:pPr/>
              <a:t>‹N°›</a:t>
            </a:fld>
            <a:endParaRPr lang="fr-FR"/>
          </a:p>
        </p:txBody>
      </p:sp>
    </p:spTree>
    <p:extLst>
      <p:ext uri="{BB962C8B-B14F-4D97-AF65-F5344CB8AC3E}">
        <p14:creationId xmlns:p14="http://schemas.microsoft.com/office/powerpoint/2010/main" val="299934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are stealing [ STILL] a part</a:t>
            </a:r>
            <a:r>
              <a:rPr lang="en-US" baseline="0" dirty="0" smtClean="0"/>
              <a:t> of  our net margin </a:t>
            </a:r>
            <a:endParaRPr lang="en-US" dirty="0"/>
          </a:p>
        </p:txBody>
      </p:sp>
      <p:sp>
        <p:nvSpPr>
          <p:cNvPr id="4" name="Slide Number Placeholder 3"/>
          <p:cNvSpPr>
            <a:spLocks noGrp="1"/>
          </p:cNvSpPr>
          <p:nvPr>
            <p:ph type="sldNum" sz="quarter" idx="10"/>
          </p:nvPr>
        </p:nvSpPr>
        <p:spPr/>
        <p:txBody>
          <a:bodyPr/>
          <a:lstStyle/>
          <a:p>
            <a:fld id="{B492996B-1E36-48F4-B759-7B2AF01531A6}" type="slidenum">
              <a:rPr lang="fr-FR" smtClean="0"/>
              <a:pPr/>
              <a:t>6</a:t>
            </a:fld>
            <a:endParaRPr lang="fr-FR"/>
          </a:p>
        </p:txBody>
      </p:sp>
    </p:spTree>
    <p:extLst>
      <p:ext uri="{BB962C8B-B14F-4D97-AF65-F5344CB8AC3E}">
        <p14:creationId xmlns:p14="http://schemas.microsoft.com/office/powerpoint/2010/main" val="1078757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1" i="0" kern="1200" dirty="0" smtClean="0">
                <a:solidFill>
                  <a:schemeClr val="tx1"/>
                </a:solidFill>
                <a:effectLst/>
                <a:latin typeface="+mn-lt"/>
                <a:ea typeface="+mn-ea"/>
                <a:cs typeface="+mn-cs"/>
              </a:rPr>
              <a:t>Precision medicine </a:t>
            </a:r>
            <a:r>
              <a:rPr lang="en-US" sz="1200" b="0" i="0" kern="1200" dirty="0" smtClean="0">
                <a:solidFill>
                  <a:schemeClr val="tx1"/>
                </a:solidFill>
                <a:effectLst/>
                <a:latin typeface="+mn-lt"/>
                <a:ea typeface="+mn-ea"/>
                <a:cs typeface="+mn-cs"/>
              </a:rPr>
              <a:t>is an emerging approach for disease treatment and prevention that takes into account individual variability in genes, environment, and lifestyle for each person. While some advances in precision medicine have been made, the practice is not currently in use for most diseases.</a:t>
            </a:r>
            <a:endParaRPr lang="en-US" dirty="0" smtClean="0"/>
          </a:p>
          <a:p>
            <a:endParaRPr lang="en-US" dirty="0" smtClean="0"/>
          </a:p>
          <a:p>
            <a:r>
              <a:rPr lang="en-US" b="1" dirty="0" err="1" smtClean="0"/>
              <a:t>Infotech</a:t>
            </a:r>
            <a:r>
              <a:rPr lang="en-US" b="1" dirty="0" smtClean="0"/>
              <a:t> </a:t>
            </a:r>
            <a:r>
              <a:rPr lang="en-US" dirty="0" smtClean="0"/>
              <a:t>:</a:t>
            </a:r>
            <a:r>
              <a:rPr lang="en-US" baseline="0" dirty="0" smtClean="0"/>
              <a:t> </a:t>
            </a:r>
            <a:r>
              <a:rPr lang="en-US" dirty="0" smtClean="0"/>
              <a:t>will allow medical researchers to determine the effectiveness of a particular treatment for a given population or to discover the harmful side-effects of a drug</a:t>
            </a:r>
          </a:p>
          <a:p>
            <a:endParaRPr lang="en-US" dirty="0" smtClean="0"/>
          </a:p>
          <a:p>
            <a:r>
              <a:rPr lang="en-US" b="1" dirty="0" smtClean="0"/>
              <a:t>Consumer empowerment </a:t>
            </a:r>
            <a:r>
              <a:rPr lang="en-US" dirty="0" smtClean="0"/>
              <a:t>: patients</a:t>
            </a:r>
            <a:r>
              <a:rPr lang="en-US" baseline="0" dirty="0" smtClean="0"/>
              <a:t> claim choices and preferences. They want to have an influence or to participate to all decisions made by pharmaceutical laboratories. Roche is working with patients communities in a various range of project  and especially in oncology. </a:t>
            </a:r>
          </a:p>
          <a:p>
            <a:endParaRPr lang="en-US" baseline="0" dirty="0" smtClean="0"/>
          </a:p>
          <a:p>
            <a:r>
              <a:rPr lang="en-US" b="1" baseline="0" dirty="0" smtClean="0"/>
              <a:t>Social media </a:t>
            </a:r>
            <a:r>
              <a:rPr lang="en-US" baseline="0" dirty="0" smtClean="0"/>
              <a:t>know a uneven growth at the World wide scale but what’s interesting it’s that patients communities are investing in this sector, especially to reengage a social link which was broken with a disease. It’s a real source of information for all medical and pharmaceutical actors, helping them to understand patients’ anxiety and identify eventual medicine side effects. </a:t>
            </a:r>
          </a:p>
          <a:p>
            <a:endParaRPr lang="en-US" baseline="0" dirty="0" smtClean="0"/>
          </a:p>
          <a:p>
            <a:r>
              <a:rPr lang="en-US" baseline="0" dirty="0" smtClean="0"/>
              <a:t>Providers and Manufacturers are faced with major challenges, especially in occidental countries where the economic impact is getting more and more important in order to avoid the bankrupt  of the social and medical system. Generic medicines / drugs is seen have a new way of resorbing a part of this economic issue but not only. In this context, Big </a:t>
            </a:r>
            <a:r>
              <a:rPr lang="en-US" baseline="0" dirty="0" err="1" smtClean="0"/>
              <a:t>Pharma</a:t>
            </a:r>
            <a:r>
              <a:rPr lang="en-US" baseline="0" dirty="0" smtClean="0"/>
              <a:t> have to change their strategy and the way of managing their brand </a:t>
            </a:r>
            <a:r>
              <a:rPr lang="en-US" baseline="0" dirty="0" err="1" smtClean="0"/>
              <a:t>porfolio</a:t>
            </a:r>
            <a:r>
              <a:rPr lang="en-US" baseline="0" dirty="0" smtClean="0"/>
              <a:t> (case of Novartis with Sandoz ; or </a:t>
            </a:r>
            <a:r>
              <a:rPr lang="en-US" baseline="0" dirty="0" err="1" smtClean="0"/>
              <a:t>Sanofi</a:t>
            </a:r>
            <a:r>
              <a:rPr lang="en-US" baseline="0" dirty="0" smtClean="0"/>
              <a:t> which bought Genzyme specialized in Biotech.</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B19E23C-DD53-9841-B8DE-03FA1723C952}" type="slidenum">
              <a:rPr lang="en-US" smtClean="0"/>
              <a:pPr/>
              <a:t>11</a:t>
            </a:fld>
            <a:endParaRPr lang="en-US"/>
          </a:p>
        </p:txBody>
      </p:sp>
    </p:spTree>
    <p:extLst>
      <p:ext uri="{BB962C8B-B14F-4D97-AF65-F5344CB8AC3E}">
        <p14:creationId xmlns:p14="http://schemas.microsoft.com/office/powerpoint/2010/main" val="3560561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smtClean="0"/>
              <a:t>It’s</a:t>
            </a:r>
            <a:r>
              <a:rPr lang="fr-FR" dirty="0" smtClean="0"/>
              <a:t> in </a:t>
            </a:r>
            <a:r>
              <a:rPr lang="fr-FR" dirty="0" err="1" smtClean="0"/>
              <a:t>this</a:t>
            </a:r>
            <a:r>
              <a:rPr lang="fr-FR" dirty="0" smtClean="0"/>
              <a:t> </a:t>
            </a:r>
            <a:r>
              <a:rPr lang="fr-FR" dirty="0" err="1" smtClean="0"/>
              <a:t>context</a:t>
            </a:r>
            <a:r>
              <a:rPr lang="fr-FR" dirty="0" smtClean="0"/>
              <a:t> </a:t>
            </a:r>
            <a:r>
              <a:rPr lang="fr-FR" dirty="0" err="1" smtClean="0"/>
              <a:t>that</a:t>
            </a:r>
            <a:r>
              <a:rPr lang="fr-FR" baseline="0" dirty="0" smtClean="0"/>
              <a:t> all </a:t>
            </a:r>
            <a:r>
              <a:rPr lang="fr-FR" baseline="0" dirty="0" err="1" smtClean="0"/>
              <a:t>pharmaceutical</a:t>
            </a:r>
            <a:r>
              <a:rPr lang="fr-FR" baseline="0" dirty="0" smtClean="0"/>
              <a:t> </a:t>
            </a:r>
            <a:r>
              <a:rPr lang="fr-FR" baseline="0" dirty="0" err="1" smtClean="0"/>
              <a:t>laboratories</a:t>
            </a:r>
            <a:r>
              <a:rPr lang="fr-FR" baseline="0" dirty="0" smtClean="0"/>
              <a:t> are </a:t>
            </a:r>
            <a:r>
              <a:rPr lang="fr-FR" baseline="0" dirty="0" err="1" smtClean="0"/>
              <a:t>faced</a:t>
            </a:r>
            <a:r>
              <a:rPr lang="fr-FR" baseline="0" dirty="0" smtClean="0"/>
              <a:t> </a:t>
            </a:r>
            <a:r>
              <a:rPr lang="fr-FR" baseline="0" dirty="0" err="1" smtClean="0"/>
              <a:t>with</a:t>
            </a:r>
            <a:r>
              <a:rPr lang="fr-FR" baseline="0" dirty="0" smtClean="0"/>
              <a:t> major challenges. The </a:t>
            </a:r>
            <a:r>
              <a:rPr lang="fr-FR" baseline="0" dirty="0" err="1" smtClean="0"/>
              <a:t>traditionnal</a:t>
            </a:r>
            <a:r>
              <a:rPr lang="fr-FR" baseline="0" dirty="0" smtClean="0"/>
              <a:t> </a:t>
            </a:r>
            <a:r>
              <a:rPr lang="fr-FR" baseline="0" dirty="0" err="1" smtClean="0"/>
              <a:t>research</a:t>
            </a:r>
            <a:r>
              <a:rPr lang="fr-FR" baseline="0" dirty="0" smtClean="0"/>
              <a:t> and </a:t>
            </a:r>
            <a:r>
              <a:rPr lang="fr-FR" baseline="0" dirty="0" err="1" smtClean="0"/>
              <a:t>development</a:t>
            </a:r>
            <a:r>
              <a:rPr lang="fr-FR" baseline="0" dirty="0" smtClean="0"/>
              <a:t> cycle </a:t>
            </a:r>
            <a:r>
              <a:rPr lang="fr-FR" baseline="0" dirty="0" err="1" smtClean="0"/>
              <a:t>is</a:t>
            </a:r>
            <a:r>
              <a:rPr lang="fr-FR" baseline="0" dirty="0" smtClean="0"/>
              <a:t> </a:t>
            </a:r>
            <a:r>
              <a:rPr lang="fr-FR" baseline="0" dirty="0" err="1" smtClean="0"/>
              <a:t>modifyed</a:t>
            </a:r>
            <a:r>
              <a:rPr lang="fr-FR" baseline="0" dirty="0" smtClean="0"/>
              <a:t>. </a:t>
            </a:r>
            <a:r>
              <a:rPr lang="fr-FR" baseline="0" dirty="0" err="1" smtClean="0"/>
              <a:t>Big</a:t>
            </a:r>
            <a:r>
              <a:rPr lang="fr-FR" baseline="0" dirty="0" smtClean="0"/>
              <a:t> Pharma have to </a:t>
            </a:r>
            <a:r>
              <a:rPr lang="fr-FR" baseline="0" dirty="0" err="1" smtClean="0"/>
              <a:t>cooperate</a:t>
            </a:r>
            <a:r>
              <a:rPr lang="fr-FR" baseline="0" dirty="0" smtClean="0"/>
              <a:t> and </a:t>
            </a:r>
            <a:r>
              <a:rPr lang="fr-FR" baseline="0" dirty="0" err="1" smtClean="0"/>
              <a:t>work</a:t>
            </a:r>
            <a:r>
              <a:rPr lang="fr-FR" baseline="0" dirty="0" smtClean="0"/>
              <a:t> </a:t>
            </a:r>
            <a:r>
              <a:rPr lang="fr-FR" baseline="0" dirty="0" err="1" smtClean="0"/>
              <a:t>differently</a:t>
            </a:r>
            <a:r>
              <a:rPr lang="fr-FR" baseline="0" dirty="0" smtClean="0"/>
              <a:t> in a </a:t>
            </a:r>
            <a:r>
              <a:rPr lang="fr-FR" baseline="0" dirty="0" err="1" smtClean="0"/>
              <a:t>moving</a:t>
            </a:r>
            <a:r>
              <a:rPr lang="fr-FR" baseline="0" dirty="0" smtClean="0"/>
              <a:t> and </a:t>
            </a:r>
            <a:r>
              <a:rPr lang="fr-FR" baseline="0" dirty="0" err="1" smtClean="0"/>
              <a:t>changing</a:t>
            </a:r>
            <a:r>
              <a:rPr lang="fr-FR" baseline="0" dirty="0" smtClean="0"/>
              <a:t> </a:t>
            </a:r>
            <a:r>
              <a:rPr lang="fr-FR" baseline="0" dirty="0" err="1" smtClean="0"/>
              <a:t>environment</a:t>
            </a:r>
            <a:r>
              <a:rPr lang="fr-FR" baseline="0" dirty="0" smtClean="0"/>
              <a:t>.</a:t>
            </a:r>
          </a:p>
          <a:p>
            <a:endParaRPr lang="fr-FR" dirty="0"/>
          </a:p>
        </p:txBody>
      </p:sp>
      <p:sp>
        <p:nvSpPr>
          <p:cNvPr id="4" name="Slide Number Placeholder 3"/>
          <p:cNvSpPr>
            <a:spLocks noGrp="1"/>
          </p:cNvSpPr>
          <p:nvPr>
            <p:ph type="sldNum" sz="quarter" idx="10"/>
          </p:nvPr>
        </p:nvSpPr>
        <p:spPr/>
        <p:txBody>
          <a:bodyPr/>
          <a:lstStyle/>
          <a:p>
            <a:fld id="{9B19E23C-DD53-9841-B8DE-03FA1723C952}" type="slidenum">
              <a:rPr lang="en-US" smtClean="0"/>
              <a:pPr/>
              <a:t>12</a:t>
            </a:fld>
            <a:endParaRPr lang="en-US"/>
          </a:p>
        </p:txBody>
      </p:sp>
    </p:spTree>
    <p:extLst>
      <p:ext uri="{BB962C8B-B14F-4D97-AF65-F5344CB8AC3E}">
        <p14:creationId xmlns:p14="http://schemas.microsoft.com/office/powerpoint/2010/main" val="1611394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Under the influence of IT, </a:t>
            </a:r>
            <a:r>
              <a:rPr lang="fr-FR" dirty="0" err="1" smtClean="0"/>
              <a:t>our</a:t>
            </a:r>
            <a:r>
              <a:rPr lang="fr-FR" dirty="0" smtClean="0"/>
              <a:t> habits</a:t>
            </a:r>
            <a:r>
              <a:rPr lang="fr-FR" baseline="0" dirty="0" smtClean="0"/>
              <a:t> </a:t>
            </a:r>
            <a:r>
              <a:rPr lang="fr-FR" baseline="0" dirty="0" err="1" smtClean="0"/>
              <a:t>changed</a:t>
            </a:r>
            <a:r>
              <a:rPr lang="fr-FR" baseline="0" dirty="0" smtClean="0"/>
              <a:t> and </a:t>
            </a:r>
            <a:r>
              <a:rPr lang="fr-FR" baseline="0" dirty="0" err="1" smtClean="0"/>
              <a:t>we</a:t>
            </a:r>
            <a:r>
              <a:rPr lang="fr-FR" baseline="0" dirty="0" smtClean="0"/>
              <a:t> have to </a:t>
            </a:r>
            <a:r>
              <a:rPr lang="fr-FR" baseline="0" dirty="0" err="1" smtClean="0"/>
              <a:t>take</a:t>
            </a:r>
            <a:r>
              <a:rPr lang="fr-FR" baseline="0" dirty="0" smtClean="0"/>
              <a:t> </a:t>
            </a:r>
            <a:r>
              <a:rPr lang="fr-FR" baseline="0" dirty="0" err="1" smtClean="0"/>
              <a:t>it</a:t>
            </a:r>
            <a:r>
              <a:rPr lang="fr-FR" baseline="0" dirty="0" smtClean="0"/>
              <a:t> </a:t>
            </a:r>
            <a:r>
              <a:rPr lang="fr-FR" baseline="0" dirty="0" err="1" smtClean="0"/>
              <a:t>into</a:t>
            </a:r>
            <a:r>
              <a:rPr lang="fr-FR" baseline="0" dirty="0" smtClean="0"/>
              <a:t> </a:t>
            </a:r>
            <a:r>
              <a:rPr lang="fr-FR" baseline="0" dirty="0" err="1" smtClean="0"/>
              <a:t>consideration</a:t>
            </a:r>
            <a:r>
              <a:rPr lang="fr-FR" baseline="0" dirty="0" smtClean="0"/>
              <a:t>. </a:t>
            </a:r>
            <a:r>
              <a:rPr lang="fr-FR" baseline="0" dirty="0" err="1" smtClean="0"/>
              <a:t>Before</a:t>
            </a:r>
            <a:r>
              <a:rPr lang="fr-FR" baseline="0" dirty="0" smtClean="0"/>
              <a:t> consulting a GP, a </a:t>
            </a:r>
            <a:r>
              <a:rPr lang="fr-FR" baseline="0" dirty="0" err="1" smtClean="0"/>
              <a:t>great</a:t>
            </a:r>
            <a:r>
              <a:rPr lang="fr-FR" baseline="0" dirty="0" smtClean="0"/>
              <a:t> </a:t>
            </a:r>
            <a:r>
              <a:rPr lang="fr-FR" baseline="0" dirty="0" err="1" smtClean="0"/>
              <a:t>majority</a:t>
            </a:r>
            <a:r>
              <a:rPr lang="fr-FR" baseline="0" dirty="0" smtClean="0"/>
              <a:t> of people </a:t>
            </a:r>
            <a:r>
              <a:rPr lang="fr-FR" baseline="0" dirty="0" err="1" smtClean="0"/>
              <a:t>search</a:t>
            </a:r>
            <a:r>
              <a:rPr lang="fr-FR" baseline="0" dirty="0" smtClean="0"/>
              <a:t> information </a:t>
            </a:r>
            <a:r>
              <a:rPr lang="fr-FR" baseline="0" dirty="0" err="1" smtClean="0"/>
              <a:t>concerning</a:t>
            </a:r>
            <a:r>
              <a:rPr lang="fr-FR" baseline="0" dirty="0" smtClean="0"/>
              <a:t> </a:t>
            </a:r>
            <a:r>
              <a:rPr lang="fr-FR" baseline="0" dirty="0" err="1" smtClean="0"/>
              <a:t>their</a:t>
            </a:r>
            <a:r>
              <a:rPr lang="fr-FR" baseline="0" dirty="0" smtClean="0"/>
              <a:t> </a:t>
            </a:r>
            <a:r>
              <a:rPr lang="fr-FR" baseline="0" dirty="0" err="1" smtClean="0"/>
              <a:t>eventual</a:t>
            </a:r>
            <a:r>
              <a:rPr lang="fr-FR" baseline="0" dirty="0" smtClean="0"/>
              <a:t> </a:t>
            </a:r>
            <a:r>
              <a:rPr lang="fr-FR" baseline="0" dirty="0" err="1" smtClean="0"/>
              <a:t>disease</a:t>
            </a:r>
            <a:r>
              <a:rPr lang="fr-FR" baseline="0" dirty="0" smtClean="0"/>
              <a:t>. Dr </a:t>
            </a:r>
            <a:r>
              <a:rPr lang="fr-FR" baseline="0" dirty="0" err="1" smtClean="0"/>
              <a:t>google</a:t>
            </a:r>
            <a:r>
              <a:rPr lang="fr-FR" baseline="0" dirty="0" smtClean="0"/>
              <a:t> </a:t>
            </a:r>
            <a:r>
              <a:rPr lang="fr-FR" baseline="0" dirty="0" err="1" smtClean="0"/>
              <a:t>is</a:t>
            </a:r>
            <a:r>
              <a:rPr lang="fr-FR" baseline="0" dirty="0" smtClean="0"/>
              <a:t> a new </a:t>
            </a:r>
            <a:r>
              <a:rPr lang="fr-FR" baseline="0" dirty="0" err="1" smtClean="0"/>
              <a:t>Physician</a:t>
            </a:r>
            <a:r>
              <a:rPr lang="fr-FR" baseline="0" dirty="0" smtClean="0"/>
              <a:t> </a:t>
            </a:r>
            <a:r>
              <a:rPr lang="fr-FR" baseline="0" dirty="0" err="1" smtClean="0"/>
              <a:t>which</a:t>
            </a:r>
            <a:r>
              <a:rPr lang="fr-FR" baseline="0" dirty="0" smtClean="0"/>
              <a:t> </a:t>
            </a:r>
            <a:r>
              <a:rPr lang="fr-FR" baseline="0" dirty="0" err="1" smtClean="0"/>
              <a:t>is</a:t>
            </a:r>
            <a:r>
              <a:rPr lang="fr-FR" baseline="0" dirty="0" smtClean="0"/>
              <a:t> </a:t>
            </a:r>
            <a:r>
              <a:rPr lang="fr-FR" baseline="0" dirty="0" err="1" smtClean="0"/>
              <a:t>changing</a:t>
            </a:r>
            <a:r>
              <a:rPr lang="fr-FR" baseline="0" dirty="0" smtClean="0"/>
              <a:t> « </a:t>
            </a:r>
            <a:r>
              <a:rPr lang="fr-FR" baseline="0" dirty="0" err="1" smtClean="0"/>
              <a:t>sometimes</a:t>
            </a:r>
            <a:r>
              <a:rPr lang="fr-FR" baseline="0" dirty="0" smtClean="0"/>
              <a:t> » the </a:t>
            </a:r>
            <a:r>
              <a:rPr lang="fr-FR" baseline="0" dirty="0" err="1" smtClean="0"/>
              <a:t>way</a:t>
            </a:r>
            <a:r>
              <a:rPr lang="fr-FR" baseline="0" dirty="0" smtClean="0"/>
              <a:t> of </a:t>
            </a:r>
            <a:r>
              <a:rPr lang="fr-FR" baseline="0" dirty="0" err="1" smtClean="0"/>
              <a:t>collaborating</a:t>
            </a:r>
            <a:r>
              <a:rPr lang="fr-FR" baseline="0" dirty="0" smtClean="0"/>
              <a:t> </a:t>
            </a:r>
            <a:r>
              <a:rPr lang="fr-FR" baseline="0" dirty="0" err="1" smtClean="0"/>
              <a:t>with</a:t>
            </a:r>
            <a:r>
              <a:rPr lang="fr-FR" baseline="0" dirty="0" smtClean="0"/>
              <a:t> </a:t>
            </a:r>
            <a:r>
              <a:rPr lang="fr-FR" baseline="0" dirty="0" err="1" smtClean="0"/>
              <a:t>medical</a:t>
            </a:r>
            <a:r>
              <a:rPr lang="fr-FR" baseline="0" dirty="0" smtClean="0"/>
              <a:t> staff. Patients test </a:t>
            </a:r>
            <a:r>
              <a:rPr lang="fr-FR" baseline="0" dirty="0" err="1" smtClean="0"/>
              <a:t>their</a:t>
            </a:r>
            <a:r>
              <a:rPr lang="fr-FR" baseline="0" dirty="0" smtClean="0"/>
              <a:t> </a:t>
            </a:r>
            <a:r>
              <a:rPr lang="fr-FR" baseline="0" dirty="0" err="1" smtClean="0"/>
              <a:t>Doctor</a:t>
            </a:r>
            <a:r>
              <a:rPr lang="fr-FR" baseline="0" dirty="0" smtClean="0"/>
              <a:t> </a:t>
            </a:r>
            <a:r>
              <a:rPr lang="fr-FR" baseline="0" dirty="0" err="1" smtClean="0"/>
              <a:t>competences</a:t>
            </a:r>
            <a:r>
              <a:rPr lang="fr-FR" baseline="0" dirty="0" smtClean="0"/>
              <a:t>, </a:t>
            </a:r>
            <a:r>
              <a:rPr lang="fr-FR" baseline="0" dirty="0" err="1" smtClean="0"/>
              <a:t>they</a:t>
            </a:r>
            <a:r>
              <a:rPr lang="fr-FR" baseline="0" dirty="0" smtClean="0"/>
              <a:t> </a:t>
            </a:r>
            <a:r>
              <a:rPr lang="fr-FR" baseline="0" dirty="0" err="1" smtClean="0"/>
              <a:t>try</a:t>
            </a:r>
            <a:r>
              <a:rPr lang="fr-FR" baseline="0" dirty="0" smtClean="0"/>
              <a:t> </a:t>
            </a:r>
            <a:r>
              <a:rPr lang="fr-FR" baseline="0" dirty="0" err="1" smtClean="0"/>
              <a:t>their</a:t>
            </a:r>
            <a:r>
              <a:rPr lang="fr-FR" baseline="0" dirty="0" smtClean="0"/>
              <a:t> </a:t>
            </a:r>
            <a:r>
              <a:rPr lang="fr-FR" baseline="0" dirty="0" err="1" smtClean="0"/>
              <a:t>abilites</a:t>
            </a:r>
            <a:r>
              <a:rPr lang="fr-FR" baseline="0" dirty="0" smtClean="0"/>
              <a:t> in </a:t>
            </a:r>
            <a:r>
              <a:rPr lang="fr-FR" baseline="0" dirty="0" err="1" smtClean="0"/>
              <a:t>order</a:t>
            </a:r>
            <a:r>
              <a:rPr lang="fr-FR" baseline="0" dirty="0" smtClean="0"/>
              <a:t> to </a:t>
            </a:r>
            <a:r>
              <a:rPr lang="fr-FR" baseline="0" dirty="0" err="1" smtClean="0"/>
              <a:t>be</a:t>
            </a:r>
            <a:r>
              <a:rPr lang="fr-FR" baseline="0" dirty="0" smtClean="0"/>
              <a:t> sure </a:t>
            </a:r>
            <a:r>
              <a:rPr lang="fr-FR" baseline="0" dirty="0" err="1" smtClean="0"/>
              <a:t>they</a:t>
            </a:r>
            <a:r>
              <a:rPr lang="fr-FR" baseline="0" dirty="0" smtClean="0"/>
              <a:t> are good </a:t>
            </a:r>
            <a:r>
              <a:rPr lang="fr-FR" baseline="0" dirty="0" err="1" smtClean="0"/>
              <a:t>physicians</a:t>
            </a:r>
            <a:r>
              <a:rPr lang="fr-FR" baseline="0" dirty="0" smtClean="0"/>
              <a:t> and </a:t>
            </a:r>
            <a:r>
              <a:rPr lang="fr-FR" baseline="0" dirty="0" err="1" smtClean="0"/>
              <a:t>it’s</a:t>
            </a:r>
            <a:r>
              <a:rPr lang="fr-FR" baseline="0" dirty="0" smtClean="0"/>
              <a:t> </a:t>
            </a:r>
            <a:r>
              <a:rPr lang="fr-FR" baseline="0" dirty="0" err="1" smtClean="0"/>
              <a:t>something</a:t>
            </a:r>
            <a:r>
              <a:rPr lang="fr-FR" baseline="0" dirty="0" smtClean="0"/>
              <a:t> </a:t>
            </a:r>
            <a:r>
              <a:rPr lang="fr-FR" baseline="0" dirty="0" err="1" smtClean="0"/>
              <a:t>which</a:t>
            </a:r>
            <a:r>
              <a:rPr lang="fr-FR" baseline="0" dirty="0" smtClean="0"/>
              <a:t> </a:t>
            </a:r>
            <a:r>
              <a:rPr lang="fr-FR" baseline="0" dirty="0" err="1" smtClean="0"/>
              <a:t>is</a:t>
            </a:r>
            <a:r>
              <a:rPr lang="fr-FR" baseline="0" dirty="0" smtClean="0"/>
              <a:t> </a:t>
            </a:r>
            <a:r>
              <a:rPr lang="fr-FR" baseline="0" dirty="0" err="1" smtClean="0"/>
              <a:t>totaly</a:t>
            </a:r>
            <a:r>
              <a:rPr lang="fr-FR" baseline="0" dirty="0" smtClean="0"/>
              <a:t> </a:t>
            </a:r>
            <a:r>
              <a:rPr lang="fr-FR" baseline="0" dirty="0" err="1" smtClean="0"/>
              <a:t>changing</a:t>
            </a:r>
            <a:r>
              <a:rPr lang="fr-FR" baseline="0" dirty="0" smtClean="0"/>
              <a:t> the </a:t>
            </a:r>
            <a:r>
              <a:rPr lang="fr-FR" baseline="0" dirty="0" err="1" smtClean="0"/>
              <a:t>paradigm</a:t>
            </a:r>
            <a:r>
              <a:rPr lang="fr-FR" baseline="0" dirty="0" smtClean="0"/>
              <a:t> of </a:t>
            </a:r>
            <a:r>
              <a:rPr lang="fr-FR" baseline="0" dirty="0" err="1" smtClean="0"/>
              <a:t>delivering</a:t>
            </a:r>
            <a:r>
              <a:rPr lang="fr-FR" baseline="0" dirty="0" smtClean="0"/>
              <a:t> the </a:t>
            </a:r>
            <a:r>
              <a:rPr lang="fr-FR" baseline="0" dirty="0" err="1" smtClean="0"/>
              <a:t>medecin</a:t>
            </a:r>
            <a:r>
              <a:rPr lang="fr-FR" baseline="0" dirty="0" smtClean="0"/>
              <a:t> (</a:t>
            </a:r>
            <a:r>
              <a:rPr lang="fr-FR" baseline="0" dirty="0" err="1" smtClean="0"/>
              <a:t>Historically</a:t>
            </a:r>
            <a:r>
              <a:rPr lang="fr-FR" baseline="0" dirty="0" smtClean="0"/>
              <a:t> </a:t>
            </a:r>
            <a:r>
              <a:rPr lang="fr-FR" baseline="0" dirty="0" err="1" smtClean="0"/>
              <a:t>you</a:t>
            </a:r>
            <a:r>
              <a:rPr lang="fr-FR" baseline="0" dirty="0" smtClean="0"/>
              <a:t> </a:t>
            </a:r>
            <a:r>
              <a:rPr lang="fr-FR" baseline="0" dirty="0" err="1" smtClean="0"/>
              <a:t>had</a:t>
            </a:r>
            <a:r>
              <a:rPr lang="fr-FR" baseline="0" dirty="0" smtClean="0"/>
              <a:t> the </a:t>
            </a:r>
            <a:r>
              <a:rPr lang="fr-FR" baseline="0" dirty="0" err="1" smtClean="0"/>
              <a:t>physician</a:t>
            </a:r>
            <a:r>
              <a:rPr lang="fr-FR" baseline="0" dirty="0" smtClean="0"/>
              <a:t> on the top and </a:t>
            </a:r>
            <a:r>
              <a:rPr lang="fr-FR" baseline="0" dirty="0" err="1" smtClean="0"/>
              <a:t>under</a:t>
            </a:r>
            <a:r>
              <a:rPr lang="fr-FR" baseline="0" dirty="0" smtClean="0"/>
              <a:t> the patient, </a:t>
            </a:r>
            <a:r>
              <a:rPr lang="fr-FR" baseline="0" dirty="0" err="1" smtClean="0"/>
              <a:t>now</a:t>
            </a:r>
            <a:r>
              <a:rPr lang="fr-FR" baseline="0" dirty="0" smtClean="0"/>
              <a:t> </a:t>
            </a:r>
            <a:r>
              <a:rPr lang="fr-FR" baseline="0" dirty="0" err="1" smtClean="0"/>
              <a:t>thanks</a:t>
            </a:r>
            <a:r>
              <a:rPr lang="fr-FR" baseline="0" dirty="0" smtClean="0"/>
              <a:t> to the incursion of IT, </a:t>
            </a:r>
            <a:r>
              <a:rPr lang="fr-FR" baseline="0" dirty="0" err="1" smtClean="0"/>
              <a:t>we</a:t>
            </a:r>
            <a:r>
              <a:rPr lang="fr-FR" baseline="0" dirty="0" smtClean="0"/>
              <a:t> </a:t>
            </a:r>
            <a:r>
              <a:rPr lang="fr-FR" baseline="0" dirty="0" err="1" smtClean="0"/>
              <a:t>relationship</a:t>
            </a:r>
            <a:r>
              <a:rPr lang="fr-FR" baseline="0" dirty="0" smtClean="0"/>
              <a:t> </a:t>
            </a:r>
            <a:r>
              <a:rPr lang="fr-FR" baseline="0" dirty="0" err="1" smtClean="0"/>
              <a:t>is</a:t>
            </a:r>
            <a:r>
              <a:rPr lang="fr-FR" baseline="0" dirty="0" smtClean="0"/>
              <a:t> </a:t>
            </a:r>
            <a:r>
              <a:rPr lang="fr-FR" baseline="0" dirty="0" err="1" smtClean="0"/>
              <a:t>well</a:t>
            </a:r>
            <a:r>
              <a:rPr lang="fr-FR" baseline="0" dirty="0" smtClean="0"/>
              <a:t> </a:t>
            </a:r>
            <a:r>
              <a:rPr lang="fr-FR" baseline="0" dirty="0" err="1" smtClean="0"/>
              <a:t>established</a:t>
            </a:r>
            <a:r>
              <a:rPr lang="fr-FR" baseline="0" dirty="0" smtClean="0"/>
              <a:t> and </a:t>
            </a:r>
            <a:r>
              <a:rPr lang="fr-FR" baseline="0" dirty="0" err="1" smtClean="0"/>
              <a:t>based</a:t>
            </a:r>
            <a:r>
              <a:rPr lang="fr-FR" baseline="0" dirty="0" smtClean="0"/>
              <a:t> on an horizontal </a:t>
            </a:r>
            <a:r>
              <a:rPr lang="fr-FR" baseline="0" dirty="0" err="1" smtClean="0"/>
              <a:t>approach</a:t>
            </a:r>
            <a:r>
              <a:rPr lang="fr-FR" baseline="0" dirty="0" smtClean="0"/>
              <a:t>. </a:t>
            </a:r>
          </a:p>
          <a:p>
            <a:endParaRPr lang="fr-FR" baseline="0" dirty="0" smtClean="0"/>
          </a:p>
          <a:p>
            <a:r>
              <a:rPr lang="fr-FR" baseline="0" dirty="0" smtClean="0"/>
              <a:t>New business </a:t>
            </a:r>
            <a:r>
              <a:rPr lang="fr-FR" baseline="0" dirty="0" err="1" smtClean="0"/>
              <a:t>models</a:t>
            </a:r>
            <a:r>
              <a:rPr lang="fr-FR" baseline="0" dirty="0" smtClean="0"/>
              <a:t> are building, </a:t>
            </a:r>
            <a:r>
              <a:rPr lang="fr-FR" baseline="0" dirty="0" err="1" smtClean="0"/>
              <a:t>it</a:t>
            </a:r>
            <a:r>
              <a:rPr lang="fr-FR" baseline="0" dirty="0" smtClean="0"/>
              <a:t> the case of </a:t>
            </a:r>
            <a:r>
              <a:rPr lang="fr-FR" baseline="0" dirty="0" err="1" smtClean="0"/>
              <a:t>some</a:t>
            </a:r>
            <a:r>
              <a:rPr lang="fr-FR" baseline="0" dirty="0" smtClean="0"/>
              <a:t> of </a:t>
            </a:r>
            <a:r>
              <a:rPr lang="fr-FR" baseline="0" dirty="0" err="1" smtClean="0"/>
              <a:t>this</a:t>
            </a:r>
            <a:r>
              <a:rPr lang="fr-FR" baseline="0" dirty="0" smtClean="0"/>
              <a:t> </a:t>
            </a:r>
            <a:r>
              <a:rPr lang="fr-FR" baseline="0" dirty="0" err="1" smtClean="0"/>
              <a:t>actors</a:t>
            </a:r>
            <a:r>
              <a:rPr lang="fr-FR" baseline="0" dirty="0" smtClean="0"/>
              <a:t> (</a:t>
            </a:r>
            <a:r>
              <a:rPr lang="fr-FR" baseline="0" dirty="0" err="1" smtClean="0"/>
              <a:t>RateMDs.com</a:t>
            </a:r>
            <a:r>
              <a:rPr lang="fr-FR" baseline="0" dirty="0" smtClean="0"/>
              <a:t> or </a:t>
            </a:r>
            <a:r>
              <a:rPr lang="fr-FR" baseline="0" dirty="0" err="1" smtClean="0"/>
              <a:t>Healthgrades</a:t>
            </a:r>
            <a:r>
              <a:rPr lang="fr-FR" baseline="0" dirty="0" smtClean="0"/>
              <a:t> or </a:t>
            </a:r>
            <a:r>
              <a:rPr lang="fr-FR" baseline="0" dirty="0" err="1" smtClean="0"/>
              <a:t>Hospitalidee</a:t>
            </a:r>
            <a:r>
              <a:rPr lang="fr-FR" baseline="0" dirty="0" smtClean="0"/>
              <a:t> in France) </a:t>
            </a:r>
            <a:r>
              <a:rPr lang="fr-FR" baseline="0" dirty="0" err="1" smtClean="0"/>
              <a:t>changing</a:t>
            </a:r>
            <a:r>
              <a:rPr lang="fr-FR" baseline="0" dirty="0" smtClean="0"/>
              <a:t> the global </a:t>
            </a:r>
            <a:r>
              <a:rPr lang="fr-FR" baseline="0" dirty="0" err="1" smtClean="0"/>
              <a:t>approach</a:t>
            </a:r>
            <a:r>
              <a:rPr lang="fr-FR" baseline="0" dirty="0" smtClean="0"/>
              <a:t> in a </a:t>
            </a:r>
            <a:r>
              <a:rPr lang="fr-FR" baseline="0" dirty="0" err="1" smtClean="0"/>
              <a:t>traditionnal</a:t>
            </a:r>
            <a:r>
              <a:rPr lang="fr-FR" baseline="0" dirty="0" smtClean="0"/>
              <a:t> business and </a:t>
            </a:r>
            <a:r>
              <a:rPr lang="fr-FR" baseline="0" dirty="0" err="1" smtClean="0"/>
              <a:t>sometimes</a:t>
            </a:r>
            <a:r>
              <a:rPr lang="fr-FR" baseline="0" dirty="0" smtClean="0"/>
              <a:t> </a:t>
            </a:r>
            <a:r>
              <a:rPr lang="fr-FR" baseline="0" dirty="0" err="1" smtClean="0"/>
              <a:t>we</a:t>
            </a:r>
            <a:r>
              <a:rPr lang="fr-FR" baseline="0" dirty="0" smtClean="0"/>
              <a:t> are not </a:t>
            </a:r>
            <a:r>
              <a:rPr lang="fr-FR" baseline="0" dirty="0" err="1" smtClean="0"/>
              <a:t>so</a:t>
            </a:r>
            <a:r>
              <a:rPr lang="fr-FR" baseline="0" dirty="0" smtClean="0"/>
              <a:t> far </a:t>
            </a:r>
            <a:r>
              <a:rPr lang="fr-FR" baseline="0" dirty="0" err="1" smtClean="0"/>
              <a:t>from</a:t>
            </a:r>
            <a:r>
              <a:rPr lang="fr-FR" baseline="0" dirty="0" smtClean="0"/>
              <a:t> business </a:t>
            </a:r>
            <a:r>
              <a:rPr lang="fr-FR" baseline="0" dirty="0" err="1" smtClean="0"/>
              <a:t>like</a:t>
            </a:r>
            <a:r>
              <a:rPr lang="fr-FR" baseline="0" dirty="0" smtClean="0"/>
              <a:t> </a:t>
            </a:r>
            <a:r>
              <a:rPr lang="fr-FR" baseline="0" dirty="0" err="1" smtClean="0"/>
              <a:t>Uber</a:t>
            </a:r>
            <a:r>
              <a:rPr lang="fr-FR" baseline="0" dirty="0" smtClean="0"/>
              <a:t> or </a:t>
            </a:r>
            <a:r>
              <a:rPr lang="fr-FR" baseline="0" dirty="0" err="1" smtClean="0"/>
              <a:t>Airbnb</a:t>
            </a:r>
            <a:r>
              <a:rPr lang="fr-FR" baseline="0" dirty="0" smtClean="0"/>
              <a:t> (</a:t>
            </a:r>
            <a:r>
              <a:rPr lang="fr-FR" baseline="0" dirty="0" err="1" smtClean="0"/>
              <a:t>they</a:t>
            </a:r>
            <a:r>
              <a:rPr lang="fr-FR" baseline="0" dirty="0" smtClean="0"/>
              <a:t> change the </a:t>
            </a:r>
            <a:r>
              <a:rPr lang="fr-FR" baseline="0" dirty="0" err="1" smtClean="0"/>
              <a:t>busienss</a:t>
            </a:r>
            <a:r>
              <a:rPr lang="fr-FR" baseline="0" dirty="0" smtClean="0"/>
              <a:t> model, </a:t>
            </a:r>
            <a:r>
              <a:rPr lang="fr-FR" baseline="0" dirty="0" err="1" smtClean="0"/>
              <a:t>modify</a:t>
            </a:r>
            <a:r>
              <a:rPr lang="fr-FR" baseline="0" dirty="0" smtClean="0"/>
              <a:t> </a:t>
            </a:r>
            <a:r>
              <a:rPr lang="fr-FR" baseline="0" dirty="0" err="1" smtClean="0"/>
              <a:t>our</a:t>
            </a:r>
            <a:r>
              <a:rPr lang="fr-FR" baseline="0" dirty="0" smtClean="0"/>
              <a:t> habits and </a:t>
            </a:r>
            <a:r>
              <a:rPr lang="fr-FR" baseline="0" dirty="0" err="1" smtClean="0"/>
              <a:t>behaviours</a:t>
            </a:r>
            <a:r>
              <a:rPr lang="fr-FR" baseline="0" dirty="0" smtClean="0"/>
              <a:t> and in the </a:t>
            </a:r>
            <a:r>
              <a:rPr lang="fr-FR" baseline="0" dirty="0" err="1" smtClean="0"/>
              <a:t>same</a:t>
            </a:r>
            <a:r>
              <a:rPr lang="fr-FR" baseline="0" dirty="0" smtClean="0"/>
              <a:t> time change the </a:t>
            </a:r>
            <a:r>
              <a:rPr lang="fr-FR" baseline="0" dirty="0" err="1" smtClean="0"/>
              <a:t>economic</a:t>
            </a:r>
            <a:r>
              <a:rPr lang="fr-FR" baseline="0" dirty="0" smtClean="0"/>
              <a:t> system.</a:t>
            </a:r>
            <a:endParaRPr lang="fr-FR" dirty="0"/>
          </a:p>
        </p:txBody>
      </p:sp>
      <p:sp>
        <p:nvSpPr>
          <p:cNvPr id="4" name="Slide Number Placeholder 3"/>
          <p:cNvSpPr>
            <a:spLocks noGrp="1"/>
          </p:cNvSpPr>
          <p:nvPr>
            <p:ph type="sldNum" sz="quarter" idx="10"/>
          </p:nvPr>
        </p:nvSpPr>
        <p:spPr/>
        <p:txBody>
          <a:bodyPr/>
          <a:lstStyle/>
          <a:p>
            <a:fld id="{9B19E23C-DD53-9841-B8DE-03FA1723C952}" type="slidenum">
              <a:rPr lang="en-US" smtClean="0"/>
              <a:pPr/>
              <a:t>13</a:t>
            </a:fld>
            <a:endParaRPr lang="en-US"/>
          </a:p>
        </p:txBody>
      </p:sp>
    </p:spTree>
    <p:extLst>
      <p:ext uri="{BB962C8B-B14F-4D97-AF65-F5344CB8AC3E}">
        <p14:creationId xmlns:p14="http://schemas.microsoft.com/office/powerpoint/2010/main" val="1155156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fr-FR" dirty="0" err="1" smtClean="0"/>
              <a:t>We</a:t>
            </a:r>
            <a:r>
              <a:rPr lang="fr-FR" dirty="0" smtClean="0"/>
              <a:t> </a:t>
            </a:r>
            <a:r>
              <a:rPr lang="fr-FR" dirty="0" err="1" smtClean="0"/>
              <a:t>understand</a:t>
            </a:r>
            <a:r>
              <a:rPr lang="fr-FR" baseline="0" dirty="0" smtClean="0"/>
              <a:t> </a:t>
            </a:r>
            <a:r>
              <a:rPr lang="fr-FR" baseline="0" dirty="0" err="1" smtClean="0"/>
              <a:t>that</a:t>
            </a:r>
            <a:r>
              <a:rPr lang="fr-FR" baseline="0" dirty="0" smtClean="0"/>
              <a:t> the </a:t>
            </a:r>
            <a:r>
              <a:rPr lang="fr-FR" baseline="0" dirty="0" err="1" smtClean="0"/>
              <a:t>pharmaceutical</a:t>
            </a:r>
            <a:r>
              <a:rPr lang="fr-FR" baseline="0" dirty="0" smtClean="0"/>
              <a:t> </a:t>
            </a:r>
            <a:r>
              <a:rPr lang="fr-FR" baseline="0" dirty="0" err="1" smtClean="0"/>
              <a:t>industry</a:t>
            </a:r>
            <a:r>
              <a:rPr lang="fr-FR" baseline="0" dirty="0" smtClean="0"/>
              <a:t> and </a:t>
            </a:r>
            <a:r>
              <a:rPr lang="fr-FR" baseline="0" dirty="0" err="1" smtClean="0"/>
              <a:t>medical</a:t>
            </a:r>
            <a:r>
              <a:rPr lang="fr-FR" baseline="0" dirty="0" smtClean="0"/>
              <a:t> </a:t>
            </a:r>
            <a:r>
              <a:rPr lang="fr-FR" baseline="0" dirty="0" err="1" smtClean="0"/>
              <a:t>sector</a:t>
            </a:r>
            <a:r>
              <a:rPr lang="fr-FR" baseline="0" dirty="0" smtClean="0"/>
              <a:t> </a:t>
            </a:r>
            <a:r>
              <a:rPr lang="fr-FR" baseline="0" dirty="0" err="1" smtClean="0"/>
              <a:t>is</a:t>
            </a:r>
            <a:r>
              <a:rPr lang="fr-FR" baseline="0" dirty="0" smtClean="0"/>
              <a:t> </a:t>
            </a:r>
            <a:r>
              <a:rPr lang="fr-FR" baseline="0" dirty="0" err="1" smtClean="0"/>
              <a:t>deeply</a:t>
            </a:r>
            <a:r>
              <a:rPr lang="fr-FR" baseline="0" dirty="0" smtClean="0"/>
              <a:t> </a:t>
            </a:r>
            <a:r>
              <a:rPr lang="fr-FR" baseline="0" dirty="0" err="1" smtClean="0"/>
              <a:t>changing</a:t>
            </a:r>
            <a:r>
              <a:rPr lang="fr-FR" baseline="0" dirty="0" smtClean="0"/>
              <a:t>. The </a:t>
            </a:r>
            <a:r>
              <a:rPr lang="fr-FR" baseline="0" dirty="0" err="1" smtClean="0"/>
              <a:t>digitalized</a:t>
            </a:r>
            <a:r>
              <a:rPr lang="fr-FR" baseline="0" dirty="0" smtClean="0"/>
              <a:t> </a:t>
            </a:r>
            <a:r>
              <a:rPr lang="fr-FR" baseline="0" dirty="0" err="1" smtClean="0"/>
              <a:t>health</a:t>
            </a:r>
            <a:r>
              <a:rPr lang="fr-FR" baseline="0" dirty="0" smtClean="0"/>
              <a:t> </a:t>
            </a:r>
            <a:r>
              <a:rPr lang="fr-FR" baseline="0" dirty="0" err="1" smtClean="0"/>
              <a:t>raises</a:t>
            </a:r>
            <a:r>
              <a:rPr lang="fr-FR" baseline="0" dirty="0" smtClean="0"/>
              <a:t> major questions </a:t>
            </a:r>
            <a:r>
              <a:rPr lang="fr-FR" baseline="0" dirty="0" err="1" smtClean="0"/>
              <a:t>with</a:t>
            </a:r>
            <a:r>
              <a:rPr lang="fr-FR" baseline="0" dirty="0" smtClean="0"/>
              <a:t> the </a:t>
            </a:r>
            <a:r>
              <a:rPr lang="fr-FR" baseline="0" dirty="0" err="1" smtClean="0"/>
              <a:t>increase</a:t>
            </a:r>
            <a:r>
              <a:rPr lang="fr-FR" baseline="0" dirty="0" smtClean="0"/>
              <a:t> of self monitoring, internet of </a:t>
            </a:r>
            <a:r>
              <a:rPr lang="fr-FR" baseline="0" dirty="0" err="1" smtClean="0"/>
              <a:t>things</a:t>
            </a:r>
            <a:r>
              <a:rPr lang="fr-FR" baseline="0" dirty="0" smtClean="0"/>
              <a:t> but change the </a:t>
            </a:r>
            <a:r>
              <a:rPr lang="fr-FR" baseline="0" dirty="0" err="1" smtClean="0"/>
              <a:t>way</a:t>
            </a:r>
            <a:r>
              <a:rPr lang="fr-FR" baseline="0" dirty="0" smtClean="0"/>
              <a:t> of </a:t>
            </a:r>
            <a:r>
              <a:rPr lang="fr-FR" baseline="0" dirty="0" err="1" smtClean="0"/>
              <a:t>working</a:t>
            </a:r>
            <a:r>
              <a:rPr lang="fr-FR" baseline="0" dirty="0" smtClean="0"/>
              <a:t> in </a:t>
            </a:r>
            <a:r>
              <a:rPr lang="fr-FR" baseline="0" dirty="0" err="1" smtClean="0"/>
              <a:t>this</a:t>
            </a:r>
            <a:r>
              <a:rPr lang="fr-FR" baseline="0" dirty="0" smtClean="0"/>
              <a:t> </a:t>
            </a:r>
            <a:r>
              <a:rPr lang="fr-FR" baseline="0" dirty="0" err="1" smtClean="0"/>
              <a:t>sector</a:t>
            </a:r>
            <a:r>
              <a:rPr lang="fr-FR" baseline="0" dirty="0" smtClean="0"/>
              <a:t>. But, </a:t>
            </a:r>
            <a:r>
              <a:rPr lang="fr-FR" baseline="0" dirty="0" err="1" smtClean="0"/>
              <a:t>they</a:t>
            </a:r>
            <a:r>
              <a:rPr lang="fr-FR" baseline="0" dirty="0" smtClean="0"/>
              <a:t> </a:t>
            </a:r>
            <a:r>
              <a:rPr lang="fr-FR" baseline="0" dirty="0" err="1" smtClean="0"/>
              <a:t>give</a:t>
            </a:r>
            <a:r>
              <a:rPr lang="fr-FR" baseline="0" dirty="0" smtClean="0"/>
              <a:t> the </a:t>
            </a:r>
            <a:r>
              <a:rPr lang="fr-FR" baseline="0" dirty="0" err="1" smtClean="0"/>
              <a:t>possibility</a:t>
            </a:r>
            <a:r>
              <a:rPr lang="fr-FR" baseline="0" dirty="0" smtClean="0"/>
              <a:t> to  </a:t>
            </a:r>
            <a:r>
              <a:rPr lang="fr-FR" baseline="0" dirty="0" err="1" smtClean="0"/>
              <a:t>make</a:t>
            </a:r>
            <a:r>
              <a:rPr lang="fr-FR" baseline="0" dirty="0" smtClean="0"/>
              <a:t> a </a:t>
            </a:r>
            <a:r>
              <a:rPr lang="fr-FR" baseline="0" dirty="0" err="1" smtClean="0"/>
              <a:t>diagnosis</a:t>
            </a:r>
            <a:r>
              <a:rPr lang="fr-FR" baseline="0" dirty="0" smtClean="0"/>
              <a:t> in real time, to </a:t>
            </a:r>
            <a:r>
              <a:rPr lang="fr-FR" baseline="0" dirty="0" err="1" smtClean="0"/>
              <a:t>collect</a:t>
            </a:r>
            <a:r>
              <a:rPr lang="fr-FR" baseline="0" dirty="0" smtClean="0"/>
              <a:t> </a:t>
            </a:r>
            <a:r>
              <a:rPr lang="fr-FR" baseline="0" dirty="0" err="1" smtClean="0"/>
              <a:t>structured</a:t>
            </a:r>
            <a:r>
              <a:rPr lang="fr-FR" baseline="0" dirty="0" smtClean="0"/>
              <a:t> information </a:t>
            </a:r>
            <a:r>
              <a:rPr lang="fr-FR" baseline="0" dirty="0" err="1" smtClean="0"/>
              <a:t>helping</a:t>
            </a:r>
            <a:r>
              <a:rPr lang="fr-FR" baseline="0" dirty="0" smtClean="0"/>
              <a:t> </a:t>
            </a:r>
            <a:r>
              <a:rPr lang="fr-FR" baseline="0" dirty="0" err="1" smtClean="0"/>
              <a:t>physicians</a:t>
            </a:r>
            <a:r>
              <a:rPr lang="fr-FR" baseline="0" dirty="0" smtClean="0"/>
              <a:t> for </a:t>
            </a:r>
            <a:r>
              <a:rPr lang="fr-FR" baseline="0" dirty="0" err="1" smtClean="0"/>
              <a:t>their</a:t>
            </a:r>
            <a:r>
              <a:rPr lang="fr-FR" baseline="0" dirty="0" smtClean="0"/>
              <a:t> </a:t>
            </a:r>
            <a:r>
              <a:rPr lang="fr-FR" baseline="0" dirty="0" err="1" smtClean="0"/>
              <a:t>diagnosis</a:t>
            </a:r>
            <a:r>
              <a:rPr lang="fr-FR" baseline="0" dirty="0" smtClean="0"/>
              <a:t> and </a:t>
            </a:r>
            <a:r>
              <a:rPr lang="fr-FR" baseline="0" dirty="0" err="1" smtClean="0"/>
              <a:t>adapting</a:t>
            </a:r>
            <a:r>
              <a:rPr lang="fr-FR" baseline="0" dirty="0" smtClean="0"/>
              <a:t> the </a:t>
            </a:r>
            <a:r>
              <a:rPr lang="fr-FR" baseline="0" dirty="0" err="1" smtClean="0"/>
              <a:t>treatment</a:t>
            </a:r>
            <a:r>
              <a:rPr lang="fr-FR" baseline="0" dirty="0" smtClean="0"/>
              <a:t>. </a:t>
            </a:r>
          </a:p>
          <a:p>
            <a:endParaRPr lang="fr-FR" baseline="0" dirty="0" smtClean="0"/>
          </a:p>
          <a:p>
            <a:r>
              <a:rPr lang="fr-FR" baseline="0" dirty="0" smtClean="0"/>
              <a:t>In the US, The FDA </a:t>
            </a:r>
            <a:r>
              <a:rPr lang="fr-FR" baseline="0" dirty="0" err="1" smtClean="0"/>
              <a:t>approved</a:t>
            </a:r>
            <a:r>
              <a:rPr lang="fr-FR" baseline="0" dirty="0" smtClean="0"/>
              <a:t> </a:t>
            </a:r>
            <a:r>
              <a:rPr lang="fr-FR" baseline="0" dirty="0" err="1" smtClean="0"/>
              <a:t>devices</a:t>
            </a:r>
            <a:r>
              <a:rPr lang="fr-FR" baseline="0" dirty="0" smtClean="0"/>
              <a:t> </a:t>
            </a:r>
            <a:r>
              <a:rPr lang="fr-FR" baseline="0" dirty="0" err="1" smtClean="0"/>
              <a:t>such</a:t>
            </a:r>
            <a:r>
              <a:rPr lang="fr-FR" baseline="0" dirty="0" smtClean="0"/>
              <a:t> as </a:t>
            </a:r>
            <a:r>
              <a:rPr lang="fr-FR" baseline="0" dirty="0" err="1" smtClean="0"/>
              <a:t>BlueStar</a:t>
            </a:r>
            <a:r>
              <a:rPr lang="fr-FR" baseline="0" dirty="0" smtClean="0"/>
              <a:t> or </a:t>
            </a:r>
            <a:r>
              <a:rPr lang="fr-FR" baseline="0" dirty="0" err="1" smtClean="0"/>
              <a:t>AliveCore</a:t>
            </a:r>
            <a:r>
              <a:rPr lang="fr-FR" baseline="0" dirty="0" smtClean="0"/>
              <a:t>  </a:t>
            </a:r>
            <a:r>
              <a:rPr lang="fr-FR" baseline="0" dirty="0" err="1" smtClean="0"/>
              <a:t>helping</a:t>
            </a:r>
            <a:r>
              <a:rPr lang="fr-FR" baseline="0" dirty="0" smtClean="0"/>
              <a:t> patient to monitor </a:t>
            </a:r>
            <a:r>
              <a:rPr lang="fr-FR" baseline="0" dirty="0" err="1" smtClean="0"/>
              <a:t>their</a:t>
            </a:r>
            <a:r>
              <a:rPr lang="fr-FR" baseline="0" dirty="0" smtClean="0"/>
              <a:t> </a:t>
            </a:r>
            <a:r>
              <a:rPr lang="fr-FR" baseline="0" dirty="0" err="1" smtClean="0"/>
              <a:t>disease</a:t>
            </a:r>
            <a:r>
              <a:rPr lang="fr-FR" baseline="0" dirty="0" smtClean="0"/>
              <a:t>. </a:t>
            </a:r>
            <a:r>
              <a:rPr lang="en-US" sz="1200" b="0" i="0" kern="1200" dirty="0" err="1" smtClean="0">
                <a:solidFill>
                  <a:schemeClr val="tx1"/>
                </a:solidFill>
                <a:effectLst/>
                <a:latin typeface="+mn-lt"/>
                <a:ea typeface="+mn-ea"/>
                <a:cs typeface="+mn-cs"/>
              </a:rPr>
              <a:t>AliveCor’s</a:t>
            </a:r>
            <a:r>
              <a:rPr lang="en-US" sz="1200" b="0" i="0" kern="1200" dirty="0" smtClean="0">
                <a:solidFill>
                  <a:schemeClr val="tx1"/>
                </a:solidFill>
                <a:effectLst/>
                <a:latin typeface="+mn-lt"/>
                <a:ea typeface="+mn-ea"/>
                <a:cs typeface="+mn-cs"/>
              </a:rPr>
              <a:t> FDA-cleared Heart Monitor &amp; </a:t>
            </a:r>
            <a:r>
              <a:rPr lang="en-US" sz="1200" b="0" i="0" kern="1200" dirty="0" err="1" smtClean="0">
                <a:solidFill>
                  <a:schemeClr val="tx1"/>
                </a:solidFill>
                <a:effectLst/>
                <a:latin typeface="+mn-lt"/>
                <a:ea typeface="+mn-ea"/>
                <a:cs typeface="+mn-cs"/>
              </a:rPr>
              <a:t>AliveECG</a:t>
            </a:r>
            <a:r>
              <a:rPr lang="en-US" sz="1200" b="0" i="0" kern="1200" dirty="0" smtClean="0">
                <a:solidFill>
                  <a:schemeClr val="tx1"/>
                </a:solidFill>
                <a:effectLst/>
                <a:latin typeface="+mn-lt"/>
                <a:ea typeface="+mn-ea"/>
                <a:cs typeface="+mn-cs"/>
              </a:rPr>
              <a:t> app for the android® is for use by medical professionals and patients to record and review single-channel electrocardiogram (</a:t>
            </a:r>
            <a:r>
              <a:rPr lang="en-US" sz="1200" b="0" i="0" kern="1200" dirty="0" err="1" smtClean="0">
                <a:solidFill>
                  <a:schemeClr val="tx1"/>
                </a:solidFill>
                <a:effectLst/>
                <a:latin typeface="+mn-lt"/>
                <a:ea typeface="+mn-ea"/>
                <a:cs typeface="+mn-cs"/>
              </a:rPr>
              <a:t>ECG</a:t>
            </a:r>
            <a:r>
              <a:rPr lang="en-US" sz="1200" b="0" i="0" kern="1200" dirty="0" smtClean="0">
                <a:solidFill>
                  <a:schemeClr val="tx1"/>
                </a:solidFill>
                <a:effectLst/>
                <a:latin typeface="+mn-lt"/>
                <a:ea typeface="+mn-ea"/>
                <a:cs typeface="+mn-cs"/>
              </a:rPr>
              <a:t>) rhythm </a:t>
            </a:r>
            <a:r>
              <a:rPr lang="en-US" sz="1200" b="0" i="0" kern="1200" dirty="0" err="1" smtClean="0">
                <a:solidFill>
                  <a:schemeClr val="tx1"/>
                </a:solidFill>
                <a:effectLst/>
                <a:latin typeface="+mn-lt"/>
                <a:ea typeface="+mn-ea"/>
                <a:cs typeface="+mn-cs"/>
              </a:rPr>
              <a:t>strips.This</a:t>
            </a:r>
            <a:r>
              <a:rPr lang="en-US" sz="1200" b="0" i="0" kern="1200" dirty="0" smtClean="0">
                <a:solidFill>
                  <a:schemeClr val="tx1"/>
                </a:solidFill>
                <a:effectLst/>
                <a:latin typeface="+mn-lt"/>
                <a:ea typeface="+mn-ea"/>
                <a:cs typeface="+mn-cs"/>
              </a:rPr>
              <a:t> app requires the </a:t>
            </a:r>
            <a:r>
              <a:rPr lang="en-US" sz="1200" b="0" i="0" kern="1200" dirty="0" err="1" smtClean="0">
                <a:solidFill>
                  <a:schemeClr val="tx1"/>
                </a:solidFill>
                <a:effectLst/>
                <a:latin typeface="+mn-lt"/>
                <a:ea typeface="+mn-ea"/>
                <a:cs typeface="+mn-cs"/>
              </a:rPr>
              <a:t>AliveCor</a:t>
            </a:r>
            <a:r>
              <a:rPr lang="en-US" sz="1200" b="0" i="0" kern="1200" dirty="0" smtClean="0">
                <a:solidFill>
                  <a:schemeClr val="tx1"/>
                </a:solidFill>
                <a:effectLst/>
                <a:latin typeface="+mn-lt"/>
                <a:ea typeface="+mn-ea"/>
                <a:cs typeface="+mn-cs"/>
              </a:rPr>
              <a:t> Heart Monitor device that attaches to your mobile phone.</a:t>
            </a:r>
          </a:p>
          <a:p>
            <a:endParaRPr lang="en-US"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BlueStar</a:t>
            </a:r>
            <a:r>
              <a:rPr lang="en-US" sz="1200" b="0" i="0" kern="1200" dirty="0" smtClean="0">
                <a:solidFill>
                  <a:schemeClr val="tx1"/>
                </a:solidFill>
                <a:effectLst/>
                <a:latin typeface="+mn-lt"/>
                <a:ea typeface="+mn-ea"/>
                <a:cs typeface="+mn-cs"/>
              </a:rPr>
              <a:t> makes living with diabetes easier. Unlike other apps which help you just track your glucose level, </a:t>
            </a:r>
            <a:r>
              <a:rPr lang="en-US" sz="1200" b="0" i="0" kern="1200" dirty="0" err="1" smtClean="0">
                <a:solidFill>
                  <a:schemeClr val="tx1"/>
                </a:solidFill>
                <a:effectLst/>
                <a:latin typeface="+mn-lt"/>
                <a:ea typeface="+mn-ea"/>
                <a:cs typeface="+mn-cs"/>
              </a:rPr>
              <a:t>BlueStar</a:t>
            </a:r>
            <a:r>
              <a:rPr lang="en-US" sz="1200" b="0" i="0" kern="1200" dirty="0" smtClean="0">
                <a:solidFill>
                  <a:schemeClr val="tx1"/>
                </a:solidFill>
                <a:effectLst/>
                <a:latin typeface="+mn-lt"/>
                <a:ea typeface="+mn-ea"/>
                <a:cs typeface="+mn-cs"/>
              </a:rPr>
              <a:t> offers automated clinical coaching and </a:t>
            </a:r>
            <a:r>
              <a:rPr lang="en-US" sz="1200" b="0" i="0" kern="1200" dirty="0" err="1" smtClean="0">
                <a:solidFill>
                  <a:schemeClr val="tx1"/>
                </a:solidFill>
                <a:effectLst/>
                <a:latin typeface="+mn-lt"/>
                <a:ea typeface="+mn-ea"/>
                <a:cs typeface="+mn-cs"/>
              </a:rPr>
              <a:t>behavioural</a:t>
            </a:r>
            <a:r>
              <a:rPr lang="en-US" sz="1200" b="0" i="0" kern="1200" dirty="0" smtClean="0">
                <a:solidFill>
                  <a:schemeClr val="tx1"/>
                </a:solidFill>
                <a:effectLst/>
                <a:latin typeface="+mn-lt"/>
                <a:ea typeface="+mn-ea"/>
                <a:cs typeface="+mn-cs"/>
              </a:rPr>
              <a:t> algorithms driven by real-time patient data. You</a:t>
            </a:r>
            <a:r>
              <a:rPr lang="en-US" sz="1200" b="0" i="0" kern="1200" baseline="0" dirty="0" smtClean="0">
                <a:solidFill>
                  <a:schemeClr val="tx1"/>
                </a:solidFill>
                <a:effectLst/>
                <a:latin typeface="+mn-lt"/>
                <a:ea typeface="+mn-ea"/>
                <a:cs typeface="+mn-cs"/>
              </a:rPr>
              <a:t> collect data during all the day and integrate other information like your mood, if you are stressed or not and the system combines / merge all collected information in order to draw an accurate patient profile  and be able to adapt the treatment. </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What about the </a:t>
            </a:r>
            <a:r>
              <a:rPr lang="en-US" sz="1200" b="0" i="0" kern="1200" baseline="0" dirty="0" err="1" smtClean="0">
                <a:solidFill>
                  <a:schemeClr val="tx1"/>
                </a:solidFill>
                <a:effectLst/>
                <a:latin typeface="+mn-lt"/>
                <a:ea typeface="+mn-ea"/>
                <a:cs typeface="+mn-cs"/>
              </a:rPr>
              <a:t>futur</a:t>
            </a:r>
            <a:r>
              <a:rPr lang="en-US" sz="1200" b="0" i="0" kern="1200" baseline="0" dirty="0" smtClean="0">
                <a:solidFill>
                  <a:schemeClr val="tx1"/>
                </a:solidFill>
                <a:effectLst/>
                <a:latin typeface="+mn-lt"/>
                <a:ea typeface="+mn-ea"/>
                <a:cs typeface="+mn-cs"/>
              </a:rPr>
              <a:t> of the healthcare? =&gt; the </a:t>
            </a:r>
            <a:r>
              <a:rPr lang="en-US" sz="1200" b="0" i="0" kern="1200" baseline="0" dirty="0" err="1" smtClean="0">
                <a:solidFill>
                  <a:schemeClr val="tx1"/>
                </a:solidFill>
                <a:effectLst/>
                <a:latin typeface="+mn-lt"/>
                <a:ea typeface="+mn-ea"/>
                <a:cs typeface="+mn-cs"/>
              </a:rPr>
              <a:t>medecine</a:t>
            </a:r>
            <a:r>
              <a:rPr lang="en-US" sz="1200" b="0" i="0" kern="1200" baseline="0" dirty="0" smtClean="0">
                <a:solidFill>
                  <a:schemeClr val="tx1"/>
                </a:solidFill>
                <a:effectLst/>
                <a:latin typeface="+mn-lt"/>
                <a:ea typeface="+mn-ea"/>
                <a:cs typeface="+mn-cs"/>
              </a:rPr>
              <a:t> 2.0 integrates algorithms and analytics tools and Watson is an excellent example. Who can explain Watson system? =&gt; Watson is an algorithm helping user to have a better understanding about a phenomenon or giving possibility to create a well adapted solution for patients. </a:t>
            </a:r>
          </a:p>
          <a:p>
            <a:endParaRPr lang="en-US" sz="1200" b="0" i="0" kern="1200" baseline="0" dirty="0" smtClean="0">
              <a:solidFill>
                <a:schemeClr val="tx1"/>
              </a:solidFill>
              <a:effectLst/>
              <a:latin typeface="+mn-lt"/>
              <a:ea typeface="+mn-ea"/>
              <a:cs typeface="+mn-cs"/>
            </a:endParaRPr>
          </a:p>
          <a:p>
            <a:pPr fontAlgn="base"/>
            <a:r>
              <a:rPr lang="en-US" sz="1200" b="0" i="0" kern="1200" baseline="0" dirty="0" smtClean="0">
                <a:solidFill>
                  <a:schemeClr val="tx1"/>
                </a:solidFill>
                <a:effectLst/>
                <a:latin typeface="+mn-lt"/>
                <a:ea typeface="+mn-ea"/>
                <a:cs typeface="+mn-cs"/>
              </a:rPr>
              <a:t>Biosensors : </a:t>
            </a:r>
            <a:r>
              <a:rPr lang="en-US" sz="1200" b="1" i="0" kern="1200" dirty="0" smtClean="0">
                <a:solidFill>
                  <a:schemeClr val="tx1"/>
                </a:solidFill>
                <a:effectLst/>
                <a:latin typeface="+mn-lt"/>
                <a:ea typeface="+mn-ea"/>
                <a:cs typeface="+mn-cs"/>
              </a:rPr>
              <a:t>The biosensor is designed to serve two purposes:</a:t>
            </a: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Vital sign measurements – heart rate, respiration rate, blood </a:t>
            </a:r>
            <a:r>
              <a:rPr lang="en-US" sz="1200" b="0" i="0" kern="1200" dirty="0" err="1" smtClean="0">
                <a:solidFill>
                  <a:schemeClr val="tx1"/>
                </a:solidFill>
                <a:effectLst/>
                <a:latin typeface="+mn-lt"/>
                <a:ea typeface="+mn-ea"/>
                <a:cs typeface="+mn-cs"/>
              </a:rPr>
              <a:t>oximetry</a:t>
            </a:r>
            <a:r>
              <a:rPr lang="en-US" sz="1200" b="0" i="0" kern="1200" dirty="0" smtClean="0">
                <a:solidFill>
                  <a:schemeClr val="tx1"/>
                </a:solidFill>
                <a:effectLst/>
                <a:latin typeface="+mn-lt"/>
                <a:ea typeface="+mn-ea"/>
                <a:cs typeface="+mn-cs"/>
              </a:rPr>
              <a:t>, etc.</a:t>
            </a:r>
          </a:p>
          <a:p>
            <a:pPr fontAlgn="base"/>
            <a:r>
              <a:rPr lang="en-US" sz="1200" b="0" i="0" kern="1200" dirty="0" smtClean="0">
                <a:solidFill>
                  <a:schemeClr val="tx1"/>
                </a:solidFill>
                <a:effectLst/>
                <a:latin typeface="+mn-lt"/>
                <a:ea typeface="+mn-ea"/>
                <a:cs typeface="+mn-cs"/>
              </a:rPr>
              <a:t>Vital fluid measurements – things that could be determined through a conventional blood test.</a:t>
            </a:r>
          </a:p>
          <a:p>
            <a:endParaRPr lang="en-US" sz="1200" b="0" i="0" kern="1200" baseline="0" dirty="0" smtClean="0">
              <a:solidFill>
                <a:schemeClr val="tx1"/>
              </a:solidFill>
              <a:effectLst/>
              <a:latin typeface="+mn-lt"/>
              <a:ea typeface="+mn-ea"/>
              <a:cs typeface="+mn-cs"/>
            </a:endParaRPr>
          </a:p>
          <a:p>
            <a:endParaRPr lang="en-US" sz="1200" b="0" i="0" kern="1200" baseline="0" dirty="0" smtClean="0">
              <a:solidFill>
                <a:schemeClr val="tx1"/>
              </a:solidFill>
              <a:effectLst/>
              <a:latin typeface="+mn-lt"/>
              <a:ea typeface="+mn-ea"/>
              <a:cs typeface="+mn-cs"/>
            </a:endParaRPr>
          </a:p>
          <a:p>
            <a:endParaRPr lang="fr-FR" dirty="0"/>
          </a:p>
        </p:txBody>
      </p:sp>
      <p:sp>
        <p:nvSpPr>
          <p:cNvPr id="4" name="Slide Number Placeholder 3"/>
          <p:cNvSpPr>
            <a:spLocks noGrp="1"/>
          </p:cNvSpPr>
          <p:nvPr>
            <p:ph type="sldNum" sz="quarter" idx="10"/>
          </p:nvPr>
        </p:nvSpPr>
        <p:spPr/>
        <p:txBody>
          <a:bodyPr/>
          <a:lstStyle/>
          <a:p>
            <a:fld id="{9B19E23C-DD53-9841-B8DE-03FA1723C952}" type="slidenum">
              <a:rPr lang="en-US" smtClean="0"/>
              <a:pPr/>
              <a:t>14</a:t>
            </a:fld>
            <a:endParaRPr lang="en-US"/>
          </a:p>
        </p:txBody>
      </p:sp>
    </p:spTree>
    <p:extLst>
      <p:ext uri="{BB962C8B-B14F-4D97-AF65-F5344CB8AC3E}">
        <p14:creationId xmlns:p14="http://schemas.microsoft.com/office/powerpoint/2010/main" val="3430364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have a look</a:t>
            </a:r>
            <a:r>
              <a:rPr lang="en-US" baseline="0" dirty="0" smtClean="0"/>
              <a:t> at another TED video to summarize this part of our lecture dedicated to business model. What do you think.</a:t>
            </a:r>
          </a:p>
          <a:p>
            <a:endParaRPr lang="en-US" baseline="0" dirty="0" smtClean="0"/>
          </a:p>
          <a:p>
            <a:pPr defTabSz="883493">
              <a:defRPr/>
            </a:pPr>
            <a:r>
              <a:rPr lang="en-US" dirty="0" smtClean="0"/>
              <a:t>https://</a:t>
            </a:r>
            <a:r>
              <a:rPr lang="en-US" dirty="0" err="1" smtClean="0"/>
              <a:t>www.ted.com</a:t>
            </a:r>
            <a:r>
              <a:rPr lang="en-US" dirty="0" smtClean="0"/>
              <a:t>/watch/ted-institute/ted-</a:t>
            </a:r>
            <a:r>
              <a:rPr lang="en-US" dirty="0" err="1" smtClean="0"/>
              <a:t>bcg</a:t>
            </a:r>
            <a:r>
              <a:rPr lang="en-US" dirty="0" smtClean="0"/>
              <a:t>/</a:t>
            </a:r>
            <a:r>
              <a:rPr lang="en-US" dirty="0" err="1" smtClean="0"/>
              <a:t>stefan</a:t>
            </a:r>
            <a:r>
              <a:rPr lang="en-US" dirty="0" smtClean="0"/>
              <a:t>-gross-</a:t>
            </a:r>
            <a:r>
              <a:rPr lang="en-US" dirty="0" err="1" smtClean="0"/>
              <a:t>selbeck</a:t>
            </a:r>
            <a:r>
              <a:rPr lang="en-US" dirty="0" smtClean="0"/>
              <a:t>-business-model-innovation</a:t>
            </a:r>
          </a:p>
          <a:p>
            <a:endParaRPr lang="en-US" dirty="0"/>
          </a:p>
        </p:txBody>
      </p:sp>
    </p:spTree>
    <p:extLst>
      <p:ext uri="{BB962C8B-B14F-4D97-AF65-F5344CB8AC3E}">
        <p14:creationId xmlns:p14="http://schemas.microsoft.com/office/powerpoint/2010/main" val="2212120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a:t>
            </a:r>
            <a:r>
              <a:rPr lang="en-US" baseline="0" dirty="0" smtClean="0"/>
              <a:t> rules regulating the market</a:t>
            </a:r>
            <a:endParaRPr lang="en-US" dirty="0"/>
          </a:p>
        </p:txBody>
      </p:sp>
      <p:sp>
        <p:nvSpPr>
          <p:cNvPr id="4" name="Slide Number Placeholder 3"/>
          <p:cNvSpPr>
            <a:spLocks noGrp="1"/>
          </p:cNvSpPr>
          <p:nvPr>
            <p:ph type="sldNum" sz="quarter" idx="10"/>
          </p:nvPr>
        </p:nvSpPr>
        <p:spPr/>
        <p:txBody>
          <a:bodyPr/>
          <a:lstStyle/>
          <a:p>
            <a:fld id="{B492996B-1E36-48F4-B759-7B2AF01531A6}" type="slidenum">
              <a:rPr lang="fr-FR" smtClean="0"/>
              <a:pPr/>
              <a:t>22</a:t>
            </a:fld>
            <a:endParaRPr lang="fr-FR"/>
          </a:p>
        </p:txBody>
      </p:sp>
    </p:spTree>
    <p:extLst>
      <p:ext uri="{BB962C8B-B14F-4D97-AF65-F5344CB8AC3E}">
        <p14:creationId xmlns:p14="http://schemas.microsoft.com/office/powerpoint/2010/main" val="1135118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4.jpeg"/><Relationship Id="rId7"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RE DU DOCUMENT">
    <p:spTree>
      <p:nvGrpSpPr>
        <p:cNvPr id="1" name=""/>
        <p:cNvGrpSpPr/>
        <p:nvPr/>
      </p:nvGrpSpPr>
      <p:grpSpPr>
        <a:xfrm>
          <a:off x="0" y="0"/>
          <a:ext cx="0" cy="0"/>
          <a:chOff x="0" y="0"/>
          <a:chExt cx="0" cy="0"/>
        </a:xfrm>
      </p:grpSpPr>
      <p:pic>
        <p:nvPicPr>
          <p:cNvPr id="16" name="Picture 2" descr="I:\Services\Groupe\Communication programmes\Private\COMMUNICATION\ESPEME\fond-espeme-ppt.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7133" cy="6885384"/>
          </a:xfrm>
          <a:prstGeom prst="rect">
            <a:avLst/>
          </a:prstGeom>
          <a:solidFill>
            <a:schemeClr val="bg1"/>
          </a:solidFill>
        </p:spPr>
      </p:pic>
      <p:pic>
        <p:nvPicPr>
          <p:cNvPr id="7" name="Picture 2" descr="I:\Services\Groupe\Communication programmes\Private\COMMUNICATION\ESPEME\Modèle Présentation Powerpoint\logo noi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8741" y="-171400"/>
            <a:ext cx="2426518" cy="1334028"/>
          </a:xfrm>
          <a:prstGeom prst="rect">
            <a:avLst/>
          </a:prstGeom>
          <a:noFill/>
          <a:extLst>
            <a:ext uri="{909E8E84-426E-40DD-AFC4-6F175D3DCCD1}">
              <a14:hiddenFill xmlns:a14="http://schemas.microsoft.com/office/drawing/2010/main">
                <a:solidFill>
                  <a:srgbClr val="FFFFFF"/>
                </a:solidFill>
              </a14:hiddenFill>
            </a:ext>
          </a:extLst>
        </p:spPr>
      </p:pic>
      <p:sp>
        <p:nvSpPr>
          <p:cNvPr id="11" name="Titre 1"/>
          <p:cNvSpPr>
            <a:spLocks noGrp="1"/>
          </p:cNvSpPr>
          <p:nvPr>
            <p:ph type="ctrTitle"/>
          </p:nvPr>
        </p:nvSpPr>
        <p:spPr>
          <a:xfrm>
            <a:off x="687366" y="1972668"/>
            <a:ext cx="7772400" cy="1470025"/>
          </a:xfrm>
          <a:solidFill>
            <a:schemeClr val="tx1"/>
          </a:solidFill>
        </p:spPr>
        <p:txBody>
          <a:bodyPr>
            <a:normAutofit/>
          </a:bodyPr>
          <a:lstStyle>
            <a:lvl1pPr>
              <a:defRPr sz="4000" b="1">
                <a:solidFill>
                  <a:schemeClr val="bg1"/>
                </a:solidFill>
              </a:defRPr>
            </a:lvl1pPr>
          </a:lstStyle>
          <a:p>
            <a:r>
              <a:rPr lang="en-US" smtClean="0"/>
              <a:t>Click to edit Master title style</a:t>
            </a:r>
            <a:endParaRPr lang="fr-FR" dirty="0"/>
          </a:p>
        </p:txBody>
      </p:sp>
      <p:sp>
        <p:nvSpPr>
          <p:cNvPr id="12" name="Sous-titre 2"/>
          <p:cNvSpPr>
            <a:spLocks noGrp="1"/>
          </p:cNvSpPr>
          <p:nvPr>
            <p:ph type="subTitle" idx="1"/>
          </p:nvPr>
        </p:nvSpPr>
        <p:spPr>
          <a:xfrm>
            <a:off x="1371600" y="3645024"/>
            <a:ext cx="6400800" cy="1008112"/>
          </a:xfrm>
          <a:solidFill>
            <a:schemeClr val="tx1"/>
          </a:solidFill>
        </p:spPr>
        <p:txBody>
          <a:bodyPr/>
          <a:lstStyle>
            <a:lvl1pPr marL="0" indent="0" algn="ctr">
              <a:buNone/>
              <a:defRPr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dirty="0"/>
          </a:p>
        </p:txBody>
      </p:sp>
    </p:spTree>
    <p:extLst>
      <p:ext uri="{BB962C8B-B14F-4D97-AF65-F5344CB8AC3E}">
        <p14:creationId xmlns:p14="http://schemas.microsoft.com/office/powerpoint/2010/main" val="1837798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RE DE SECTION">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solidFill>
            <a:schemeClr val="bg1"/>
          </a:solidFill>
        </p:spPr>
        <p:txBody>
          <a:bodyPr>
            <a:normAutofit/>
          </a:bodyPr>
          <a:lstStyle>
            <a:lvl1pPr>
              <a:defRPr sz="4000" b="1"/>
            </a:lvl1pPr>
          </a:lstStyle>
          <a:p>
            <a:r>
              <a:rPr lang="en-US" smtClean="0"/>
              <a:t>Click to edit Master title style</a:t>
            </a:r>
            <a:endParaRPr lang="fr-FR" dirty="0"/>
          </a:p>
        </p:txBody>
      </p:sp>
      <p:sp>
        <p:nvSpPr>
          <p:cNvPr id="3" name="Sous-titre 2"/>
          <p:cNvSpPr>
            <a:spLocks noGrp="1"/>
          </p:cNvSpPr>
          <p:nvPr>
            <p:ph type="subTitle" idx="1"/>
          </p:nvPr>
        </p:nvSpPr>
        <p:spPr>
          <a:xfrm>
            <a:off x="1371600" y="3645024"/>
            <a:ext cx="6400800" cy="1752600"/>
          </a:xfrm>
          <a:solidFill>
            <a:schemeClr val="bg1"/>
          </a:solidFill>
        </p:spPr>
        <p:txBody>
          <a:bodyPr/>
          <a:lstStyle>
            <a:lvl1pPr marL="0" indent="0" algn="ctr">
              <a:buNone/>
              <a:defRPr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dirty="0"/>
          </a:p>
        </p:txBody>
      </p:sp>
      <p:grpSp>
        <p:nvGrpSpPr>
          <p:cNvPr id="5" name="Groupe 4"/>
          <p:cNvGrpSpPr/>
          <p:nvPr/>
        </p:nvGrpSpPr>
        <p:grpSpPr>
          <a:xfrm>
            <a:off x="1" y="0"/>
            <a:ext cx="9180511" cy="6899651"/>
            <a:chOff x="1" y="0"/>
            <a:chExt cx="9180511" cy="6899651"/>
          </a:xfrm>
        </p:grpSpPr>
        <p:pic>
          <p:nvPicPr>
            <p:cNvPr id="6"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2" descr="I:\Services\Groupe\Communication programmes\Private\COMMUNICATION\ESPEME\Modèle Présentation Powerpoint\logo noi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8741" y="-171400"/>
            <a:ext cx="2426518" cy="1334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197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slide vide avec titre">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a:lvl1pPr>
          </a:lstStyle>
          <a:p>
            <a:r>
              <a:rPr lang="en-US" smtClean="0"/>
              <a:t>Click to edit Master title style</a:t>
            </a:r>
            <a:endParaRPr lang="fr-FR" dirty="0"/>
          </a:p>
        </p:txBody>
      </p:sp>
      <p:grpSp>
        <p:nvGrpSpPr>
          <p:cNvPr id="11" name="Groupe 10"/>
          <p:cNvGrpSpPr/>
          <p:nvPr/>
        </p:nvGrpSpPr>
        <p:grpSpPr>
          <a:xfrm>
            <a:off x="1" y="0"/>
            <a:ext cx="9180511" cy="6899651"/>
            <a:chOff x="1" y="0"/>
            <a:chExt cx="9180511" cy="6899651"/>
          </a:xfrm>
        </p:grpSpPr>
        <p:pic>
          <p:nvPicPr>
            <p:cNvPr id="7"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91863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vide">
    <p:spTree>
      <p:nvGrpSpPr>
        <p:cNvPr id="1" name=""/>
        <p:cNvGrpSpPr/>
        <p:nvPr/>
      </p:nvGrpSpPr>
      <p:grpSpPr>
        <a:xfrm>
          <a:off x="0" y="0"/>
          <a:ext cx="0" cy="0"/>
          <a:chOff x="0" y="0"/>
          <a:chExt cx="0" cy="0"/>
        </a:xfrm>
      </p:grpSpPr>
      <p:pic>
        <p:nvPicPr>
          <p:cNvPr id="6" name="Picture 4" descr="I:\Services\Groupe\Communication programmes\Private\COMMUNICATION\ESPEME\haut-fina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I:\Services\Groupe\Communication programmes\Private\COMMUNICATION\ESPEME\gauche-fin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Services\Groupe\Communication programmes\Private\COMMUNICATION\ESPEME\droite-fi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I:\Services\Groupe\Communication programmes\Private\COMMUNICATION\ESPEME\bas-fina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175949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slide vide2">
    <p:spTree>
      <p:nvGrpSpPr>
        <p:cNvPr id="1" name=""/>
        <p:cNvGrpSpPr/>
        <p:nvPr/>
      </p:nvGrpSpPr>
      <p:grpSpPr>
        <a:xfrm>
          <a:off x="0" y="0"/>
          <a:ext cx="0" cy="0"/>
          <a:chOff x="0" y="0"/>
          <a:chExt cx="0" cy="0"/>
        </a:xfrm>
      </p:grpSpPr>
      <p:grpSp>
        <p:nvGrpSpPr>
          <p:cNvPr id="10" name="Groupe 9"/>
          <p:cNvGrpSpPr/>
          <p:nvPr/>
        </p:nvGrpSpPr>
        <p:grpSpPr>
          <a:xfrm>
            <a:off x="1" y="0"/>
            <a:ext cx="9180511" cy="6896117"/>
            <a:chOff x="1" y="0"/>
            <a:chExt cx="9180511" cy="6896117"/>
          </a:xfrm>
        </p:grpSpPr>
        <p:pic>
          <p:nvPicPr>
            <p:cNvPr id="11"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4103"/>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048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a:lvl1pPr>
          </a:lstStyle>
          <a:p>
            <a:r>
              <a:rPr lang="en-US" smtClean="0"/>
              <a:t>Click to edit Master title style</a:t>
            </a:r>
            <a:endParaRPr lang="fr-FR" dirty="0"/>
          </a:p>
        </p:txBody>
      </p:sp>
      <p:sp>
        <p:nvSpPr>
          <p:cNvPr id="3" name="Espace réservé du contenu 2"/>
          <p:cNvSpPr>
            <a:spLocks noGrp="1"/>
          </p:cNvSpPr>
          <p:nvPr>
            <p:ph idx="1"/>
          </p:nvPr>
        </p:nvSpPr>
        <p:spPr/>
        <p:txBody>
          <a:bodyPr/>
          <a:lstStyle>
            <a:lvl1pPr marL="0" indent="0">
              <a:buFontTx/>
              <a:buNone/>
              <a:defRPr sz="3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grpSp>
        <p:nvGrpSpPr>
          <p:cNvPr id="18" name="Groupe 17"/>
          <p:cNvGrpSpPr/>
          <p:nvPr/>
        </p:nvGrpSpPr>
        <p:grpSpPr>
          <a:xfrm>
            <a:off x="1" y="0"/>
            <a:ext cx="9180511" cy="6899651"/>
            <a:chOff x="1" y="0"/>
            <a:chExt cx="9180511" cy="6899651"/>
          </a:xfrm>
        </p:grpSpPr>
        <p:pic>
          <p:nvPicPr>
            <p:cNvPr id="19"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6772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slide deux contenus et titre">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b="1"/>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25963"/>
          </a:xfrm>
        </p:spPr>
        <p:txBody>
          <a:bodyPr/>
          <a:lstStyle>
            <a:lvl1pPr marL="0" indent="0">
              <a:buNone/>
              <a:defRPr sz="3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25963"/>
          </a:xfrm>
        </p:spPr>
        <p:txBody>
          <a:bodyPr/>
          <a:lstStyle>
            <a:lvl1pPr marL="0" indent="0">
              <a:buNone/>
              <a:defRPr sz="3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grpSp>
        <p:nvGrpSpPr>
          <p:cNvPr id="13" name="Groupe 12"/>
          <p:cNvGrpSpPr/>
          <p:nvPr/>
        </p:nvGrpSpPr>
        <p:grpSpPr>
          <a:xfrm>
            <a:off x="1" y="0"/>
            <a:ext cx="9180511" cy="6899651"/>
            <a:chOff x="1" y="0"/>
            <a:chExt cx="9180511" cy="6899651"/>
          </a:xfrm>
        </p:grpSpPr>
        <p:pic>
          <p:nvPicPr>
            <p:cNvPr id="14"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3" descr="I:\Services\Groupe\Communication programmes\Private\COMMUNICATION\ESPEME\logo-edhec-peti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2320" y="6088030"/>
            <a:ext cx="1152128" cy="27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291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Der de couv">
    <p:spTree>
      <p:nvGrpSpPr>
        <p:cNvPr id="1" name=""/>
        <p:cNvGrpSpPr/>
        <p:nvPr/>
      </p:nvGrpSpPr>
      <p:grpSpPr>
        <a:xfrm>
          <a:off x="0" y="0"/>
          <a:ext cx="0" cy="0"/>
          <a:chOff x="0" y="0"/>
          <a:chExt cx="0" cy="0"/>
        </a:xfrm>
      </p:grpSpPr>
      <p:grpSp>
        <p:nvGrpSpPr>
          <p:cNvPr id="10" name="Groupe 9"/>
          <p:cNvGrpSpPr/>
          <p:nvPr/>
        </p:nvGrpSpPr>
        <p:grpSpPr>
          <a:xfrm>
            <a:off x="1" y="0"/>
            <a:ext cx="9180511" cy="6899651"/>
            <a:chOff x="1" y="0"/>
            <a:chExt cx="9180511" cy="6899651"/>
          </a:xfrm>
        </p:grpSpPr>
        <p:pic>
          <p:nvPicPr>
            <p:cNvPr id="11" name="Picture 4" descr="I:\Services\Groupe\Communication programmes\Private\COMMUNICATION\ESPEME\haut-final.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I:\Services\Groupe\Communication programmes\Private\COMMUNICATION\ESPEME\gauche-final.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 y="24485"/>
              <a:ext cx="467544" cy="6833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Services\Groupe\Communication programmes\Private\COMMUNICATION\ESPEME\droite-final.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712968" y="0"/>
              <a:ext cx="467544" cy="68682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I:\Services\Groupe\Communication programmes\Private\COMMUNICATION\ESPEME\bas-final.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442014"/>
              <a:ext cx="9180511" cy="457637"/>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2" descr="I:\Services\Groupe\Communication programmes\Private\COMMUNICATION\ESPEME\Cartons Portes Ouvertes\2014\2014_Cartons invitation NICE\LINK\3 logo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20987" y="5127937"/>
            <a:ext cx="2502025" cy="76930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Services\Groupe\Communication programmes\Private\COMMUNICATION\ESPEME\Modèle Présentation Powerpoint\www.espeme.co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00349" y="3327894"/>
            <a:ext cx="3543300" cy="2266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Services\Groupe\Communication programmes\Private\COMMUNICATION\ESPEME\Modèle Présentation Powerpoint\logo noir.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8741" y="-171400"/>
            <a:ext cx="2426518" cy="1334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80610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itle Plu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a:xfrm>
            <a:off x="544959" y="1609725"/>
            <a:ext cx="8229600" cy="4123411"/>
          </a:xfrm>
          <a:prstGeom prst="rect">
            <a:avLst/>
          </a:prstGeom>
        </p:spPr>
        <p:txBody>
          <a:bodyPr/>
          <a:lstStyle>
            <a:lvl1pPr>
              <a:lnSpc>
                <a:spcPct val="90000"/>
              </a:lnSpc>
              <a:defRPr/>
            </a:lvl1pPr>
            <a:lvl2pPr indent="-223200">
              <a:lnSpc>
                <a:spcPct val="90000"/>
              </a:lnSpc>
              <a:defRPr/>
            </a:lvl2pPr>
            <a:lvl3pPr indent="-223200">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Tree>
    <p:extLst>
      <p:ext uri="{BB962C8B-B14F-4D97-AF65-F5344CB8AC3E}">
        <p14:creationId xmlns:p14="http://schemas.microsoft.com/office/powerpoint/2010/main" val="419276368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860651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hyperlink" Target="http://www.pewinternert.org/data-trend/interner-use/lateststats"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4.jpe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www.pewinternert.org/data-trend/interner-use/lateststats,2014"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s://www.youtube.com/watch?v=jeCgQ5XrurY" TargetMode="Externa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hyperlink" Target="https://www.ted.com/watch/ted-institute/ted-bcg/stefan-gross-selbeck-business-model-innovatio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63031"/>
            <a:ext cx="7772400" cy="1470025"/>
          </a:xfrm>
        </p:spPr>
        <p:txBody>
          <a:bodyPr>
            <a:noAutofit/>
          </a:bodyPr>
          <a:lstStyle/>
          <a:p>
            <a:r>
              <a:rPr lang="fr-FR" sz="3200" dirty="0">
                <a:solidFill>
                  <a:srgbClr val="003381"/>
                </a:solidFill>
                <a:latin typeface="Myriad"/>
              </a:rPr>
              <a:t/>
            </a:r>
            <a:br>
              <a:rPr lang="fr-FR" sz="3200" dirty="0">
                <a:solidFill>
                  <a:srgbClr val="003381"/>
                </a:solidFill>
                <a:latin typeface="Myriad"/>
              </a:rPr>
            </a:br>
            <a:r>
              <a:rPr lang="fr-FR" sz="2000" dirty="0">
                <a:solidFill>
                  <a:srgbClr val="344D55"/>
                </a:solidFill>
                <a:latin typeface="Myriad"/>
              </a:rPr>
              <a:t>BBA </a:t>
            </a:r>
            <a:r>
              <a:rPr lang="fr-FR" sz="2000" dirty="0" smtClean="0">
                <a:solidFill>
                  <a:srgbClr val="344D55"/>
                </a:solidFill>
                <a:latin typeface="Myriad"/>
              </a:rPr>
              <a:t>Edhec</a:t>
            </a:r>
            <a:r>
              <a:rPr lang="fr-FR" sz="2000" dirty="0">
                <a:solidFill>
                  <a:srgbClr val="344D55"/>
                </a:solidFill>
                <a:latin typeface="Myriad"/>
              </a:rPr>
              <a:t/>
            </a:r>
            <a:br>
              <a:rPr lang="fr-FR" sz="2000" dirty="0">
                <a:solidFill>
                  <a:srgbClr val="344D55"/>
                </a:solidFill>
                <a:latin typeface="Myriad"/>
              </a:rPr>
            </a:br>
            <a:r>
              <a:rPr lang="fr-FR" sz="1800" dirty="0" smtClean="0">
                <a:solidFill>
                  <a:srgbClr val="344D55"/>
                </a:solidFill>
                <a:latin typeface="Myriad"/>
              </a:rPr>
              <a:t>E-commerce and Digital Business</a:t>
            </a:r>
            <a:endParaRPr lang="fr-FR" sz="1400" dirty="0"/>
          </a:p>
        </p:txBody>
      </p:sp>
      <p:sp>
        <p:nvSpPr>
          <p:cNvPr id="3" name="Subtitle 2"/>
          <p:cNvSpPr>
            <a:spLocks noGrp="1"/>
          </p:cNvSpPr>
          <p:nvPr>
            <p:ph type="subTitle" idx="1"/>
          </p:nvPr>
        </p:nvSpPr>
        <p:spPr>
          <a:xfrm>
            <a:off x="1371600" y="4581128"/>
            <a:ext cx="6400800" cy="816496"/>
          </a:xfrm>
        </p:spPr>
        <p:txBody>
          <a:bodyPr/>
          <a:lstStyle/>
          <a:p>
            <a:r>
              <a:rPr lang="fr-FR" sz="2000" dirty="0" err="1">
                <a:solidFill>
                  <a:schemeClr val="tx1">
                    <a:lumMod val="50000"/>
                    <a:lumOff val="50000"/>
                  </a:schemeClr>
                </a:solidFill>
                <a:latin typeface="Myriad"/>
              </a:rPr>
              <a:t>I</a:t>
            </a:r>
            <a:r>
              <a:rPr lang="fr-FR" sz="2000" dirty="0" err="1" smtClean="0">
                <a:solidFill>
                  <a:schemeClr val="tx1">
                    <a:lumMod val="50000"/>
                    <a:lumOff val="50000"/>
                  </a:schemeClr>
                </a:solidFill>
                <a:latin typeface="Myriad"/>
              </a:rPr>
              <a:t>nstructors</a:t>
            </a:r>
            <a:r>
              <a:rPr lang="fr-FR" sz="2000" dirty="0" smtClean="0">
                <a:solidFill>
                  <a:schemeClr val="tx1">
                    <a:lumMod val="50000"/>
                    <a:lumOff val="50000"/>
                  </a:schemeClr>
                </a:solidFill>
                <a:latin typeface="Myriad"/>
              </a:rPr>
              <a:t> </a:t>
            </a:r>
            <a:r>
              <a:rPr lang="fr-FR" sz="2000" dirty="0">
                <a:solidFill>
                  <a:schemeClr val="tx1">
                    <a:lumMod val="50000"/>
                    <a:lumOff val="50000"/>
                  </a:schemeClr>
                </a:solidFill>
                <a:latin typeface="Myriad"/>
              </a:rPr>
              <a:t>: Loick MENVIELLE, Philippe VERY</a:t>
            </a:r>
          </a:p>
          <a:p>
            <a:endParaRPr lang="en-US" dirty="0"/>
          </a:p>
        </p:txBody>
      </p:sp>
    </p:spTree>
    <p:extLst>
      <p:ext uri="{BB962C8B-B14F-4D97-AF65-F5344CB8AC3E}">
        <p14:creationId xmlns:p14="http://schemas.microsoft.com/office/powerpoint/2010/main" val="13232993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Challenges in the book </a:t>
            </a:r>
            <a:r>
              <a:rPr lang="fr-FR" dirty="0" err="1" smtClean="0"/>
              <a:t>editing</a:t>
            </a:r>
            <a:r>
              <a:rPr lang="fr-FR" dirty="0" smtClean="0"/>
              <a:t> </a:t>
            </a:r>
            <a:r>
              <a:rPr lang="fr-FR" dirty="0" err="1" smtClean="0"/>
              <a:t>industry</a:t>
            </a:r>
            <a:endParaRPr lang="fr-FR" dirty="0"/>
          </a:p>
        </p:txBody>
      </p:sp>
      <p:grpSp>
        <p:nvGrpSpPr>
          <p:cNvPr id="4" name="Groupe 8"/>
          <p:cNvGrpSpPr/>
          <p:nvPr/>
        </p:nvGrpSpPr>
        <p:grpSpPr>
          <a:xfrm>
            <a:off x="35496" y="1700808"/>
            <a:ext cx="8964488" cy="4104456"/>
            <a:chOff x="35496" y="332656"/>
            <a:chExt cx="8964488" cy="4104456"/>
          </a:xfrm>
        </p:grpSpPr>
        <p:graphicFrame>
          <p:nvGraphicFramePr>
            <p:cNvPr id="5" name="Diagramme 4"/>
            <p:cNvGraphicFramePr/>
            <p:nvPr/>
          </p:nvGraphicFramePr>
          <p:xfrm>
            <a:off x="1835696" y="332656"/>
            <a:ext cx="7164288"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Flèche droite à entaille 7"/>
            <p:cNvSpPr/>
            <p:nvPr/>
          </p:nvSpPr>
          <p:spPr>
            <a:xfrm>
              <a:off x="35496" y="1988840"/>
              <a:ext cx="2051720" cy="792088"/>
            </a:xfrm>
            <a:prstGeom prst="notchedRightArrow">
              <a:avLst>
                <a:gd name="adj1" fmla="val 100000"/>
                <a:gd name="adj2" fmla="val 525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err="1" smtClean="0"/>
                <a:t>Authors</a:t>
              </a:r>
              <a:endParaRPr lang="fr-FR" sz="2400" b="1" dirty="0"/>
            </a:p>
          </p:txBody>
        </p:sp>
      </p:grpSp>
      <p:sp>
        <p:nvSpPr>
          <p:cNvPr id="10" name="Ellipse 9"/>
          <p:cNvSpPr/>
          <p:nvPr/>
        </p:nvSpPr>
        <p:spPr>
          <a:xfrm>
            <a:off x="1763688" y="2996952"/>
            <a:ext cx="3672408"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C00000"/>
              </a:solidFill>
            </a:endParaRPr>
          </a:p>
          <a:p>
            <a:pPr algn="ctr"/>
            <a:endParaRPr lang="fr-FR" sz="2400" dirty="0" smtClean="0">
              <a:solidFill>
                <a:srgbClr val="C00000"/>
              </a:solidFill>
            </a:endParaRPr>
          </a:p>
          <a:p>
            <a:pPr algn="ctr"/>
            <a:endParaRPr lang="fr-FR" sz="2400" dirty="0" smtClean="0">
              <a:solidFill>
                <a:srgbClr val="C00000"/>
              </a:solidFill>
            </a:endParaRPr>
          </a:p>
          <a:p>
            <a:pPr algn="ctr"/>
            <a:r>
              <a:rPr lang="fr-FR" sz="2400" dirty="0" smtClean="0">
                <a:solidFill>
                  <a:srgbClr val="C00000"/>
                </a:solidFill>
              </a:rPr>
              <a:t>INCUMBENTS</a:t>
            </a:r>
            <a:endParaRPr lang="fr-FR" sz="2400" dirty="0">
              <a:solidFill>
                <a:srgbClr val="C00000"/>
              </a:solidFill>
            </a:endParaRPr>
          </a:p>
        </p:txBody>
      </p:sp>
      <p:sp>
        <p:nvSpPr>
          <p:cNvPr id="11" name="Ellipse 10"/>
          <p:cNvSpPr/>
          <p:nvPr/>
        </p:nvSpPr>
        <p:spPr>
          <a:xfrm>
            <a:off x="5364088" y="3068960"/>
            <a:ext cx="1952600"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C00000"/>
              </a:solidFill>
            </a:endParaRPr>
          </a:p>
          <a:p>
            <a:pPr algn="ctr"/>
            <a:endParaRPr lang="fr-FR" sz="2400" dirty="0" smtClean="0">
              <a:solidFill>
                <a:srgbClr val="C00000"/>
              </a:solidFill>
            </a:endParaRPr>
          </a:p>
          <a:p>
            <a:pPr algn="ctr"/>
            <a:endParaRPr lang="fr-FR" sz="2400" dirty="0" smtClean="0">
              <a:solidFill>
                <a:srgbClr val="C00000"/>
              </a:solidFill>
            </a:endParaRPr>
          </a:p>
          <a:p>
            <a:pPr algn="ctr"/>
            <a:r>
              <a:rPr lang="fr-FR" dirty="0" err="1" smtClean="0">
                <a:solidFill>
                  <a:srgbClr val="C00000"/>
                </a:solidFill>
              </a:rPr>
              <a:t>Distributors</a:t>
            </a:r>
            <a:endParaRPr lang="fr-FR" dirty="0">
              <a:solidFill>
                <a:srgbClr val="C00000"/>
              </a:solidFill>
            </a:endParaRPr>
          </a:p>
        </p:txBody>
      </p:sp>
      <p:sp>
        <p:nvSpPr>
          <p:cNvPr id="12" name="Ellipse 11"/>
          <p:cNvSpPr/>
          <p:nvPr/>
        </p:nvSpPr>
        <p:spPr>
          <a:xfrm>
            <a:off x="7191400" y="3068960"/>
            <a:ext cx="1701080"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C00000"/>
              </a:solidFill>
            </a:endParaRPr>
          </a:p>
          <a:p>
            <a:pPr algn="ctr"/>
            <a:endParaRPr lang="fr-FR" sz="2400" dirty="0" smtClean="0">
              <a:solidFill>
                <a:srgbClr val="C00000"/>
              </a:solidFill>
            </a:endParaRPr>
          </a:p>
          <a:p>
            <a:pPr algn="ctr"/>
            <a:endParaRPr lang="fr-FR" sz="2400" dirty="0" smtClean="0">
              <a:solidFill>
                <a:srgbClr val="C00000"/>
              </a:solidFill>
            </a:endParaRPr>
          </a:p>
          <a:p>
            <a:pPr algn="ctr"/>
            <a:r>
              <a:rPr lang="fr-FR" dirty="0" err="1" smtClean="0">
                <a:solidFill>
                  <a:srgbClr val="C00000"/>
                </a:solidFill>
              </a:rPr>
              <a:t>Bookshops</a:t>
            </a:r>
            <a:endParaRPr lang="fr-FR" dirty="0">
              <a:solidFill>
                <a:srgbClr val="C00000"/>
              </a:solidFill>
            </a:endParaRPr>
          </a:p>
        </p:txBody>
      </p:sp>
      <p:sp>
        <p:nvSpPr>
          <p:cNvPr id="16" name="Ellipse 15"/>
          <p:cNvSpPr/>
          <p:nvPr/>
        </p:nvSpPr>
        <p:spPr>
          <a:xfrm>
            <a:off x="3635896" y="4365104"/>
            <a:ext cx="1952600" cy="1584176"/>
          </a:xfrm>
          <a:prstGeom prst="ellipse">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fr-FR" sz="2400" dirty="0" smtClean="0">
                <a:solidFill>
                  <a:srgbClr val="C00000"/>
                </a:solidFill>
              </a:rPr>
              <a:t>E-editors</a:t>
            </a:r>
          </a:p>
        </p:txBody>
      </p:sp>
      <p:cxnSp>
        <p:nvCxnSpPr>
          <p:cNvPr id="18" name="Connecteur droit 17"/>
          <p:cNvCxnSpPr/>
          <p:nvPr/>
        </p:nvCxnSpPr>
        <p:spPr>
          <a:xfrm>
            <a:off x="971600" y="4149080"/>
            <a:ext cx="0" cy="1152128"/>
          </a:xfrm>
          <a:prstGeom prst="line">
            <a:avLst/>
          </a:prstGeom>
          <a:ln/>
        </p:spPr>
        <p:style>
          <a:lnRef idx="2">
            <a:schemeClr val="dk1"/>
          </a:lnRef>
          <a:fillRef idx="1">
            <a:schemeClr val="lt1"/>
          </a:fillRef>
          <a:effectRef idx="0">
            <a:schemeClr val="dk1"/>
          </a:effectRef>
          <a:fontRef idx="minor">
            <a:schemeClr val="dk1"/>
          </a:fontRef>
        </p:style>
      </p:cxnSp>
      <p:cxnSp>
        <p:nvCxnSpPr>
          <p:cNvPr id="20" name="Connecteur droit avec flèche 19"/>
          <p:cNvCxnSpPr/>
          <p:nvPr/>
        </p:nvCxnSpPr>
        <p:spPr>
          <a:xfrm>
            <a:off x="971600" y="5301208"/>
            <a:ext cx="2664296" cy="0"/>
          </a:xfrm>
          <a:prstGeom prst="straightConnector1">
            <a:avLst/>
          </a:prstGeom>
          <a:ln>
            <a:tailEnd type="arrow"/>
          </a:ln>
        </p:spPr>
        <p:style>
          <a:lnRef idx="2">
            <a:schemeClr val="dk1"/>
          </a:lnRef>
          <a:fillRef idx="1">
            <a:schemeClr val="lt1"/>
          </a:fillRef>
          <a:effectRef idx="0">
            <a:schemeClr val="dk1"/>
          </a:effectRef>
          <a:fontRef idx="minor">
            <a:schemeClr val="dk1"/>
          </a:fontRef>
        </p:style>
      </p:cxnSp>
      <p:sp>
        <p:nvSpPr>
          <p:cNvPr id="21" name="ZoneTexte 20"/>
          <p:cNvSpPr txBox="1"/>
          <p:nvPr/>
        </p:nvSpPr>
        <p:spPr>
          <a:xfrm>
            <a:off x="1259632" y="4941168"/>
            <a:ext cx="145424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fr-FR" dirty="0" smtClean="0">
                <a:solidFill>
                  <a:srgbClr val="C00000"/>
                </a:solidFill>
              </a:rPr>
              <a:t>No </a:t>
            </a:r>
            <a:r>
              <a:rPr lang="fr-FR" dirty="0" err="1" smtClean="0">
                <a:solidFill>
                  <a:srgbClr val="C00000"/>
                </a:solidFill>
              </a:rPr>
              <a:t>selection</a:t>
            </a:r>
            <a:endParaRPr lang="fr-FR" dirty="0">
              <a:solidFill>
                <a:srgbClr val="C00000"/>
              </a:solidFill>
            </a:endParaRPr>
          </a:p>
        </p:txBody>
      </p:sp>
      <p:cxnSp>
        <p:nvCxnSpPr>
          <p:cNvPr id="22" name="Connecteur droit avec flèche 21"/>
          <p:cNvCxnSpPr/>
          <p:nvPr/>
        </p:nvCxnSpPr>
        <p:spPr>
          <a:xfrm>
            <a:off x="5580112" y="5229200"/>
            <a:ext cx="2808312" cy="0"/>
          </a:xfrm>
          <a:prstGeom prst="straightConnector1">
            <a:avLst/>
          </a:prstGeom>
          <a:ln>
            <a:tailEnd type="arrow"/>
          </a:ln>
        </p:spPr>
        <p:style>
          <a:lnRef idx="2">
            <a:schemeClr val="dk1"/>
          </a:lnRef>
          <a:fillRef idx="1">
            <a:schemeClr val="lt1"/>
          </a:fillRef>
          <a:effectRef idx="0">
            <a:schemeClr val="dk1"/>
          </a:effectRef>
          <a:fontRef idx="minor">
            <a:schemeClr val="dk1"/>
          </a:fontRef>
        </p:style>
      </p:cxnSp>
      <p:sp>
        <p:nvSpPr>
          <p:cNvPr id="24" name="ZoneTexte 23"/>
          <p:cNvSpPr txBox="1"/>
          <p:nvPr/>
        </p:nvSpPr>
        <p:spPr>
          <a:xfrm>
            <a:off x="5940152" y="4869160"/>
            <a:ext cx="219380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fr-FR" dirty="0" smtClean="0">
                <a:solidFill>
                  <a:srgbClr val="C00000"/>
                </a:solidFill>
              </a:rPr>
              <a:t>Direct </a:t>
            </a:r>
            <a:r>
              <a:rPr lang="fr-FR" dirty="0" err="1" smtClean="0">
                <a:solidFill>
                  <a:srgbClr val="C00000"/>
                </a:solidFill>
              </a:rPr>
              <a:t>link</a:t>
            </a:r>
            <a:r>
              <a:rPr lang="fr-FR" dirty="0" smtClean="0">
                <a:solidFill>
                  <a:srgbClr val="C00000"/>
                </a:solidFill>
              </a:rPr>
              <a:t> to </a:t>
            </a:r>
            <a:r>
              <a:rPr lang="fr-FR" dirty="0" err="1" smtClean="0">
                <a:solidFill>
                  <a:srgbClr val="C00000"/>
                </a:solidFill>
              </a:rPr>
              <a:t>readers</a:t>
            </a:r>
            <a:r>
              <a:rPr lang="fr-FR" dirty="0" smtClean="0">
                <a:solidFill>
                  <a:srgbClr val="C00000"/>
                </a:solidFill>
              </a:rPr>
              <a:t> </a:t>
            </a:r>
            <a:endParaRPr lang="fr-FR" dirty="0">
              <a:solidFill>
                <a:srgbClr val="C00000"/>
              </a:solidFill>
            </a:endParaRPr>
          </a:p>
        </p:txBody>
      </p:sp>
      <p:sp>
        <p:nvSpPr>
          <p:cNvPr id="25" name="Ellipse 24"/>
          <p:cNvSpPr/>
          <p:nvPr/>
        </p:nvSpPr>
        <p:spPr>
          <a:xfrm>
            <a:off x="7020272" y="1772816"/>
            <a:ext cx="1952600" cy="1584176"/>
          </a:xfrm>
          <a:prstGeom prst="ellipse">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fr-FR" sz="2400" dirty="0" smtClean="0">
                <a:solidFill>
                  <a:srgbClr val="C00000"/>
                </a:solidFill>
              </a:rPr>
              <a:t>Amazon</a:t>
            </a:r>
          </a:p>
        </p:txBody>
      </p:sp>
      <p:sp>
        <p:nvSpPr>
          <p:cNvPr id="26" name="Flèche droite à entaille 25"/>
          <p:cNvSpPr/>
          <p:nvPr/>
        </p:nvSpPr>
        <p:spPr>
          <a:xfrm rot="7535910">
            <a:off x="7420809" y="1394340"/>
            <a:ext cx="489331" cy="351099"/>
          </a:xfrm>
          <a:prstGeom prst="notch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p:cNvSpPr txBox="1"/>
          <p:nvPr/>
        </p:nvSpPr>
        <p:spPr>
          <a:xfrm>
            <a:off x="7740352" y="980728"/>
            <a:ext cx="1056700" cy="369332"/>
          </a:xfrm>
          <a:prstGeom prst="rect">
            <a:avLst/>
          </a:prstGeom>
          <a:noFill/>
        </p:spPr>
        <p:txBody>
          <a:bodyPr wrap="none" rtlCol="0">
            <a:spAutoFit/>
          </a:bodyPr>
          <a:lstStyle/>
          <a:p>
            <a:r>
              <a:rPr lang="fr-FR" b="1" dirty="0" smtClean="0">
                <a:solidFill>
                  <a:srgbClr val="C00000"/>
                </a:solidFill>
              </a:rPr>
              <a:t>POWER</a:t>
            </a:r>
            <a:endParaRPr lang="fr-FR" b="1" dirty="0">
              <a:solidFill>
                <a:srgbClr val="C00000"/>
              </a:solidFill>
            </a:endParaRPr>
          </a:p>
        </p:txBody>
      </p:sp>
      <p:grpSp>
        <p:nvGrpSpPr>
          <p:cNvPr id="51" name="Groupe 50"/>
          <p:cNvGrpSpPr/>
          <p:nvPr/>
        </p:nvGrpSpPr>
        <p:grpSpPr>
          <a:xfrm>
            <a:off x="3779912" y="2276872"/>
            <a:ext cx="1728192" cy="648072"/>
            <a:chOff x="3779912" y="2276872"/>
            <a:chExt cx="1728192" cy="648072"/>
          </a:xfrm>
        </p:grpSpPr>
        <p:cxnSp>
          <p:nvCxnSpPr>
            <p:cNvPr id="29" name="Connecteur droit 28"/>
            <p:cNvCxnSpPr/>
            <p:nvPr/>
          </p:nvCxnSpPr>
          <p:spPr>
            <a:xfrm>
              <a:off x="3779912" y="2276872"/>
              <a:ext cx="0" cy="648072"/>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a:endCxn id="36" idx="2"/>
            </p:cNvCxnSpPr>
            <p:nvPr/>
          </p:nvCxnSpPr>
          <p:spPr>
            <a:xfrm>
              <a:off x="3779912" y="2276872"/>
              <a:ext cx="1728192"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36" name="Ellipse 35"/>
          <p:cNvSpPr/>
          <p:nvPr/>
        </p:nvSpPr>
        <p:spPr>
          <a:xfrm>
            <a:off x="5508104" y="1484784"/>
            <a:ext cx="1952600" cy="1584176"/>
          </a:xfrm>
          <a:prstGeom prst="ellipse">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fr-FR" sz="2400" dirty="0" smtClean="0">
                <a:solidFill>
                  <a:srgbClr val="C00000"/>
                </a:solidFill>
              </a:rPr>
              <a:t>Amazon</a:t>
            </a:r>
          </a:p>
          <a:p>
            <a:pPr algn="ctr"/>
            <a:r>
              <a:rPr lang="fr-FR" sz="2400" dirty="0" err="1" smtClean="0">
                <a:solidFill>
                  <a:srgbClr val="C00000"/>
                </a:solidFill>
              </a:rPr>
              <a:t>market</a:t>
            </a:r>
            <a:r>
              <a:rPr lang="fr-FR" sz="2400" dirty="0" smtClean="0">
                <a:solidFill>
                  <a:srgbClr val="C00000"/>
                </a:solidFill>
              </a:rPr>
              <a:t> place</a:t>
            </a:r>
          </a:p>
        </p:txBody>
      </p:sp>
      <p:sp>
        <p:nvSpPr>
          <p:cNvPr id="53" name="ZoneTexte 52"/>
          <p:cNvSpPr txBox="1"/>
          <p:nvPr/>
        </p:nvSpPr>
        <p:spPr>
          <a:xfrm>
            <a:off x="3347864" y="6021288"/>
            <a:ext cx="3261470" cy="369332"/>
          </a:xfrm>
          <a:prstGeom prst="rect">
            <a:avLst/>
          </a:prstGeom>
          <a:noFill/>
        </p:spPr>
        <p:txBody>
          <a:bodyPr wrap="none" rtlCol="0">
            <a:spAutoFit/>
          </a:bodyPr>
          <a:lstStyle/>
          <a:p>
            <a:r>
              <a:rPr lang="fr-FR" i="1" dirty="0" smtClean="0">
                <a:solidFill>
                  <a:srgbClr val="C00000"/>
                </a:solidFill>
                <a:latin typeface="+mj-lt"/>
              </a:rPr>
              <a:t>Lulu.com; Xlibris.com; Blurb.com</a:t>
            </a:r>
            <a:endParaRPr lang="fr-FR" i="1" dirty="0">
              <a:solidFill>
                <a:srgbClr val="C00000"/>
              </a:solidFill>
              <a:latin typeface="+mj-lt"/>
            </a:endParaRPr>
          </a:p>
        </p:txBody>
      </p:sp>
    </p:spTree>
    <p:extLst>
      <p:ext uri="{BB962C8B-B14F-4D97-AF65-F5344CB8AC3E}">
        <p14:creationId xmlns:p14="http://schemas.microsoft.com/office/powerpoint/2010/main" val="336460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heckerboard(across)">
                                      <p:cBhvr>
                                        <p:cTn id="27" dur="500"/>
                                        <p:tgtEl>
                                          <p:spTgt spid="16"/>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checkerboard(across)">
                                      <p:cBhvr>
                                        <p:cTn id="30" dur="500"/>
                                        <p:tgtEl>
                                          <p:spTgt spid="53"/>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heckerboard(across)">
                                      <p:cBhvr>
                                        <p:cTn id="35" dur="500"/>
                                        <p:tgtEl>
                                          <p:spTgt spid="18"/>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checkerboard(across)">
                                      <p:cBhvr>
                                        <p:cTn id="38" dur="500"/>
                                        <p:tgtEl>
                                          <p:spTgt spid="21"/>
                                        </p:tgtEl>
                                      </p:cBhvr>
                                    </p:animEffect>
                                  </p:childTnLst>
                                </p:cTn>
                              </p:par>
                              <p:par>
                                <p:cTn id="39" presetID="5" presetClass="entr" presetSubtype="1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checkerboard(across)">
                                      <p:cBhvr>
                                        <p:cTn id="41" dur="500"/>
                                        <p:tgtEl>
                                          <p:spTgt spid="20"/>
                                        </p:tgtEl>
                                      </p:cBhvr>
                                    </p:animEffect>
                                  </p:childTnLst>
                                </p:cTn>
                              </p:par>
                              <p:par>
                                <p:cTn id="42" presetID="5" presetClass="entr" presetSubtype="1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checkerboard(across)">
                                      <p:cBhvr>
                                        <p:cTn id="44" dur="500"/>
                                        <p:tgtEl>
                                          <p:spTgt spid="22"/>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checkerboard(across)">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checkerboard(across)">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checkerboard(across)">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checkerboard(across)">
                                      <p:cBhvr>
                                        <p:cTn id="62" dur="500"/>
                                        <p:tgtEl>
                                          <p:spTgt spid="51"/>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checkerboard(across)">
                                      <p:cBhvr>
                                        <p:cTn id="67" dur="500"/>
                                        <p:tgtEl>
                                          <p:spTgt spid="26"/>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checkerboard(across)">
                                      <p:cBhvr>
                                        <p:cTn id="7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21" grpId="0" animBg="1"/>
      <p:bldP spid="24" grpId="0" animBg="1"/>
      <p:bldP spid="25" grpId="0" animBg="1"/>
      <p:bldP spid="26" grpId="0" animBg="1"/>
      <p:bldP spid="27" grpId="0"/>
      <p:bldP spid="36"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InfoTech</a:t>
            </a:r>
            <a:endParaRPr lang="en-US" sz="3200" dirty="0"/>
          </a:p>
        </p:txBody>
      </p:sp>
      <p:sp>
        <p:nvSpPr>
          <p:cNvPr id="3" name="Content Placeholder 2"/>
          <p:cNvSpPr>
            <a:spLocks noGrp="1"/>
          </p:cNvSpPr>
          <p:nvPr>
            <p:ph idx="1"/>
          </p:nvPr>
        </p:nvSpPr>
        <p:spPr>
          <a:xfrm>
            <a:off x="544960" y="1204212"/>
            <a:ext cx="6628197" cy="4131260"/>
          </a:xfrm>
        </p:spPr>
        <p:txBody>
          <a:bodyPr>
            <a:noAutofit/>
          </a:bodyPr>
          <a:lstStyle/>
          <a:p>
            <a:pPr>
              <a:lnSpc>
                <a:spcPct val="100000"/>
              </a:lnSpc>
              <a:buFont typeface="Arial" panose="020B0604020202020204" pitchFamily="34" charset="0"/>
              <a:buChar char="•"/>
            </a:pPr>
            <a:r>
              <a:rPr lang="en-US" sz="1700" dirty="0" smtClean="0"/>
              <a:t>Transforming forces </a:t>
            </a:r>
            <a:r>
              <a:rPr lang="en-US" sz="1700" dirty="0"/>
              <a:t>r</a:t>
            </a:r>
            <a:r>
              <a:rPr lang="en-US" sz="1700" dirty="0" smtClean="0"/>
              <a:t>ange </a:t>
            </a:r>
            <a:r>
              <a:rPr lang="en-US" sz="1700" dirty="0"/>
              <a:t>f</a:t>
            </a:r>
            <a:r>
              <a:rPr lang="en-US" sz="1700" dirty="0" smtClean="0"/>
              <a:t>rom Precision Medicine to </a:t>
            </a:r>
            <a:r>
              <a:rPr lang="en-US" sz="1700" dirty="0" err="1"/>
              <a:t>I</a:t>
            </a:r>
            <a:r>
              <a:rPr lang="en-US" sz="1700" dirty="0" err="1" smtClean="0"/>
              <a:t>nfotech</a:t>
            </a:r>
            <a:r>
              <a:rPr lang="en-US" sz="1700" dirty="0" smtClean="0"/>
              <a:t> and consumer </a:t>
            </a:r>
            <a:r>
              <a:rPr lang="en-US" sz="1700" dirty="0"/>
              <a:t>e</a:t>
            </a:r>
            <a:r>
              <a:rPr lang="en-US" sz="1700" dirty="0" smtClean="0"/>
              <a:t>mpowerment</a:t>
            </a:r>
          </a:p>
          <a:p>
            <a:pPr>
              <a:lnSpc>
                <a:spcPct val="100000"/>
              </a:lnSpc>
              <a:buFont typeface="Arial" panose="020B0604020202020204" pitchFamily="34" charset="0"/>
              <a:buChar char="•"/>
            </a:pPr>
            <a:r>
              <a:rPr lang="en-US" sz="1700" dirty="0" smtClean="0"/>
              <a:t>Social media show uneven growth</a:t>
            </a:r>
          </a:p>
          <a:p>
            <a:pPr lvl="2">
              <a:lnSpc>
                <a:spcPct val="100000"/>
              </a:lnSpc>
              <a:buFont typeface="Arial" panose="020B0604020202020204" pitchFamily="34" charset="0"/>
              <a:buChar char="−"/>
            </a:pPr>
            <a:r>
              <a:rPr lang="en-US" sz="1700" dirty="0" smtClean="0">
                <a:solidFill>
                  <a:schemeClr val="accent6"/>
                </a:solidFill>
              </a:rPr>
              <a:t>Facebook is used by 71% of online adults, </a:t>
            </a:r>
            <a:r>
              <a:rPr lang="en-US" sz="1700" dirty="0">
                <a:solidFill>
                  <a:schemeClr val="accent6"/>
                </a:solidFill>
              </a:rPr>
              <a:t>and </a:t>
            </a:r>
            <a:r>
              <a:rPr lang="en-US" sz="1700" dirty="0" smtClean="0">
                <a:solidFill>
                  <a:schemeClr val="accent6"/>
                </a:solidFill>
              </a:rPr>
              <a:t>Twitter by 23% but they are stagnating </a:t>
            </a:r>
            <a:endParaRPr lang="en-US" sz="1700" dirty="0">
              <a:solidFill>
                <a:schemeClr val="accent6"/>
              </a:solidFill>
            </a:endParaRPr>
          </a:p>
          <a:p>
            <a:pPr lvl="2">
              <a:lnSpc>
                <a:spcPct val="100000"/>
              </a:lnSpc>
              <a:buFont typeface="Arial" panose="020B0604020202020204" pitchFamily="34" charset="0"/>
              <a:buChar char="−"/>
            </a:pPr>
            <a:r>
              <a:rPr lang="en-US" sz="1700" dirty="0" smtClean="0">
                <a:solidFill>
                  <a:schemeClr val="accent6"/>
                </a:solidFill>
              </a:rPr>
              <a:t>Multi-platform use is rising (52% use 2 or more sites)</a:t>
            </a:r>
          </a:p>
          <a:p>
            <a:pPr lvl="2">
              <a:lnSpc>
                <a:spcPct val="100000"/>
              </a:lnSpc>
              <a:buFont typeface="Arial" panose="020B0604020202020204" pitchFamily="34" charset="0"/>
              <a:buChar char="−"/>
            </a:pPr>
            <a:r>
              <a:rPr lang="en-US" sz="1700" dirty="0" smtClean="0">
                <a:solidFill>
                  <a:schemeClr val="accent6"/>
                </a:solidFill>
              </a:rPr>
              <a:t>Patient communities have faster growth</a:t>
            </a:r>
            <a:endParaRPr lang="en-US" sz="1700" dirty="0" smtClean="0">
              <a:solidFill>
                <a:schemeClr val="tx1"/>
              </a:solidFill>
            </a:endParaRPr>
          </a:p>
          <a:p>
            <a:pPr>
              <a:lnSpc>
                <a:spcPct val="100000"/>
              </a:lnSpc>
              <a:buFont typeface="Arial" panose="020B0604020202020204" pitchFamily="34" charset="0"/>
              <a:buChar char="•"/>
            </a:pPr>
            <a:r>
              <a:rPr lang="en-US" sz="1700" dirty="0" smtClean="0"/>
              <a:t>Providers and manufacturers have retrenched from branded presence</a:t>
            </a:r>
          </a:p>
          <a:p>
            <a:pPr lvl="2">
              <a:lnSpc>
                <a:spcPct val="100000"/>
              </a:lnSpc>
              <a:buFont typeface="Arial" panose="020B0604020202020204" pitchFamily="34" charset="0"/>
              <a:buChar char="−"/>
            </a:pPr>
            <a:r>
              <a:rPr lang="en-US" sz="1700" dirty="0" smtClean="0">
                <a:solidFill>
                  <a:schemeClr val="accent6"/>
                </a:solidFill>
              </a:rPr>
              <a:t>New regulation released in US and Europe, but still incomplete, mostly negative feedback (warning letters)</a:t>
            </a:r>
            <a:endParaRPr lang="en-US" sz="1700" dirty="0" smtClean="0"/>
          </a:p>
        </p:txBody>
      </p:sp>
      <p:sp>
        <p:nvSpPr>
          <p:cNvPr id="4" name="TextBox 3"/>
          <p:cNvSpPr txBox="1"/>
          <p:nvPr/>
        </p:nvSpPr>
        <p:spPr>
          <a:xfrm>
            <a:off x="1384917" y="6329779"/>
            <a:ext cx="4643021" cy="423193"/>
          </a:xfrm>
          <a:prstGeom prst="rect">
            <a:avLst/>
          </a:prstGeom>
          <a:noFill/>
        </p:spPr>
        <p:txBody>
          <a:bodyPr wrap="square" rtlCol="0">
            <a:spAutoFit/>
          </a:bodyPr>
          <a:lstStyle/>
          <a:p>
            <a:r>
              <a:rPr lang="en-US" sz="1050" dirty="0" smtClean="0"/>
              <a:t>1. Pew Research Center Social Media Update 2014</a:t>
            </a:r>
            <a:br>
              <a:rPr lang="en-US" sz="1050" dirty="0" smtClean="0"/>
            </a:br>
            <a:r>
              <a:rPr lang="en-US" sz="1050" dirty="0" smtClean="0">
                <a:solidFill>
                  <a:schemeClr val="bg1">
                    <a:lumMod val="50000"/>
                  </a:schemeClr>
                </a:solidFill>
                <a:hlinkClick r:id="rId3"/>
              </a:rPr>
              <a:t>www.pewinternert.org/</a:t>
            </a:r>
            <a:r>
              <a:rPr lang="en-US" sz="1050" dirty="0" smtClean="0">
                <a:solidFill>
                  <a:schemeClr val="bg1">
                    <a:lumMod val="50000"/>
                  </a:schemeClr>
                </a:solidFill>
              </a:rPr>
              <a:t>2015/01/09/social-media-update-2014</a:t>
            </a:r>
            <a:endParaRPr lang="en-US" sz="1050"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985" y="4503011"/>
            <a:ext cx="4208016" cy="235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descr="Afficher l'image d'origin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7358" y="1518080"/>
            <a:ext cx="2046642" cy="2725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9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433" y="363984"/>
            <a:ext cx="8272173" cy="6066260"/>
          </a:xfrm>
          <a:prstGeom prst="rect">
            <a:avLst/>
          </a:prstGeom>
        </p:spPr>
      </p:pic>
    </p:spTree>
    <p:extLst>
      <p:ext uri="{BB962C8B-B14F-4D97-AF65-F5344CB8AC3E}">
        <p14:creationId xmlns:p14="http://schemas.microsoft.com/office/powerpoint/2010/main" val="387260918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Consumer</a:t>
            </a:r>
            <a:r>
              <a:rPr lang="en-US" sz="2800" dirty="0" smtClean="0"/>
              <a:t> Trends</a:t>
            </a:r>
            <a:endParaRPr lang="en-US" sz="2800" dirty="0"/>
          </a:p>
        </p:txBody>
      </p:sp>
      <p:sp>
        <p:nvSpPr>
          <p:cNvPr id="3" name="Content Placeholder 2"/>
          <p:cNvSpPr>
            <a:spLocks noGrp="1"/>
          </p:cNvSpPr>
          <p:nvPr>
            <p:ph idx="1"/>
          </p:nvPr>
        </p:nvSpPr>
        <p:spPr>
          <a:xfrm>
            <a:off x="213873" y="1609725"/>
            <a:ext cx="4941441" cy="4123411"/>
          </a:xfrm>
        </p:spPr>
        <p:txBody>
          <a:bodyPr>
            <a:noAutofit/>
          </a:bodyPr>
          <a:lstStyle/>
          <a:p>
            <a:pPr>
              <a:lnSpc>
                <a:spcPct val="100000"/>
              </a:lnSpc>
              <a:buFont typeface="Arial" panose="020B0604020202020204" pitchFamily="34" charset="0"/>
              <a:buChar char="•"/>
            </a:pPr>
            <a:r>
              <a:rPr lang="en-US" sz="2000" dirty="0" smtClean="0"/>
              <a:t>Of the 87% of US adults using the internet, 72% have searched for health information in past year</a:t>
            </a:r>
            <a:r>
              <a:rPr lang="en-US" sz="2000" baseline="30000" dirty="0" smtClean="0"/>
              <a:t>1</a:t>
            </a:r>
          </a:p>
          <a:p>
            <a:pPr>
              <a:lnSpc>
                <a:spcPct val="100000"/>
              </a:lnSpc>
              <a:buFont typeface="Arial" panose="020B0604020202020204" pitchFamily="34" charset="0"/>
              <a:buChar char="•"/>
            </a:pPr>
            <a:r>
              <a:rPr lang="en-US" sz="2000" dirty="0"/>
              <a:t>Web use cuts across demographic </a:t>
            </a:r>
            <a:r>
              <a:rPr lang="en-US" sz="2000" dirty="0" smtClean="0"/>
              <a:t>segments</a:t>
            </a:r>
            <a:r>
              <a:rPr lang="en-US" sz="2000" baseline="30000" dirty="0"/>
              <a:t>2</a:t>
            </a:r>
          </a:p>
          <a:p>
            <a:pPr lvl="2">
              <a:lnSpc>
                <a:spcPct val="100000"/>
              </a:lnSpc>
              <a:buFont typeface="Arial" panose="020B0604020202020204" pitchFamily="34" charset="0"/>
              <a:buChar char="−"/>
            </a:pPr>
            <a:r>
              <a:rPr lang="en-US" sz="1600" dirty="0">
                <a:solidFill>
                  <a:schemeClr val="accent1"/>
                </a:solidFill>
              </a:rPr>
              <a:t>81% of adults age 65+ track weight, diet, exercise and health indicators</a:t>
            </a:r>
          </a:p>
          <a:p>
            <a:pPr lvl="2">
              <a:lnSpc>
                <a:spcPct val="100000"/>
              </a:lnSpc>
              <a:buFont typeface="Arial" panose="020B0604020202020204" pitchFamily="34" charset="0"/>
              <a:buChar char="−"/>
            </a:pPr>
            <a:r>
              <a:rPr lang="en-US" sz="1600" dirty="0">
                <a:solidFill>
                  <a:schemeClr val="accent1"/>
                </a:solidFill>
              </a:rPr>
              <a:t>68% of those age 50-64</a:t>
            </a:r>
          </a:p>
          <a:p>
            <a:pPr lvl="2">
              <a:lnSpc>
                <a:spcPct val="100000"/>
              </a:lnSpc>
              <a:buFont typeface="Arial" panose="020B0604020202020204" pitchFamily="34" charset="0"/>
              <a:buChar char="−"/>
            </a:pPr>
            <a:r>
              <a:rPr lang="en-US" sz="1600" dirty="0">
                <a:solidFill>
                  <a:schemeClr val="accent1"/>
                </a:solidFill>
              </a:rPr>
              <a:t>61% age 30-49</a:t>
            </a:r>
          </a:p>
          <a:p>
            <a:pPr lvl="2">
              <a:lnSpc>
                <a:spcPct val="100000"/>
              </a:lnSpc>
              <a:buFont typeface="Arial" panose="020B0604020202020204" pitchFamily="34" charset="0"/>
              <a:buChar char="−"/>
            </a:pPr>
            <a:r>
              <a:rPr lang="en-US" sz="1600" dirty="0">
                <a:solidFill>
                  <a:schemeClr val="accent1"/>
                </a:solidFill>
              </a:rPr>
              <a:t>64% age </a:t>
            </a:r>
            <a:r>
              <a:rPr lang="en-US" sz="1600" dirty="0" smtClean="0">
                <a:solidFill>
                  <a:schemeClr val="accent1"/>
                </a:solidFill>
              </a:rPr>
              <a:t>18-29</a:t>
            </a:r>
            <a:endParaRPr lang="en-US" sz="2000" baseline="30000" dirty="0" smtClean="0"/>
          </a:p>
          <a:p>
            <a:pPr>
              <a:lnSpc>
                <a:spcPct val="100000"/>
              </a:lnSpc>
              <a:buFont typeface="Arial" panose="020B0604020202020204" pitchFamily="34" charset="0"/>
              <a:buChar char="•"/>
            </a:pPr>
            <a:r>
              <a:rPr lang="en-US" sz="2000" dirty="0" smtClean="0"/>
              <a:t>25% of Web users have consulted online reviews of providers, such as </a:t>
            </a:r>
            <a:r>
              <a:rPr lang="en-US" sz="2000" dirty="0" err="1" smtClean="0"/>
              <a:t>Healthgrades</a:t>
            </a:r>
            <a:r>
              <a:rPr lang="en-US" sz="2000" dirty="0" smtClean="0"/>
              <a:t>, RateMDs.com and Vitals </a:t>
            </a:r>
          </a:p>
          <a:p>
            <a:pPr marL="0" indent="0">
              <a:lnSpc>
                <a:spcPct val="100000"/>
              </a:lnSpc>
              <a:buNone/>
            </a:pPr>
            <a:endParaRPr lang="en-US" sz="2000" baseline="30000" dirty="0" smtClean="0"/>
          </a:p>
        </p:txBody>
      </p:sp>
      <p:sp>
        <p:nvSpPr>
          <p:cNvPr id="4" name="Rectangle 3"/>
          <p:cNvSpPr/>
          <p:nvPr/>
        </p:nvSpPr>
        <p:spPr>
          <a:xfrm>
            <a:off x="1028700" y="6148345"/>
            <a:ext cx="4572000" cy="430887"/>
          </a:xfrm>
          <a:prstGeom prst="rect">
            <a:avLst/>
          </a:prstGeom>
        </p:spPr>
        <p:txBody>
          <a:bodyPr>
            <a:spAutoFit/>
          </a:bodyPr>
          <a:lstStyle/>
          <a:p>
            <a:pPr marL="342900" indent="-342900">
              <a:buAutoNum type="arabicPeriod"/>
            </a:pPr>
            <a:r>
              <a:rPr lang="en-US" sz="1100" dirty="0" smtClean="0">
                <a:solidFill>
                  <a:schemeClr val="bg1">
                    <a:lumMod val="50000"/>
                  </a:schemeClr>
                </a:solidFill>
                <a:hlinkClick r:id="rId3"/>
              </a:rPr>
              <a:t>www.pewinternert.org/data-trend/interner-use/lateststats</a:t>
            </a:r>
            <a:r>
              <a:rPr lang="en-US" sz="1100" u="sng" dirty="0" smtClean="0">
                <a:solidFill>
                  <a:schemeClr val="bg1">
                    <a:lumMod val="50000"/>
                  </a:schemeClr>
                </a:solidFill>
                <a:hlinkClick r:id="rId3"/>
              </a:rPr>
              <a:t>,2014</a:t>
            </a:r>
            <a:endParaRPr lang="en-US" sz="1100" u="sng" dirty="0" smtClean="0">
              <a:solidFill>
                <a:schemeClr val="bg1">
                  <a:lumMod val="50000"/>
                </a:schemeClr>
              </a:solidFill>
            </a:endParaRPr>
          </a:p>
          <a:p>
            <a:pPr marL="342900" indent="-342900">
              <a:buFontTx/>
              <a:buAutoNum type="arabicPeriod"/>
            </a:pPr>
            <a:r>
              <a:rPr lang="en-US" sz="1100" dirty="0" smtClean="0">
                <a:solidFill>
                  <a:schemeClr val="bg1">
                    <a:lumMod val="50000"/>
                  </a:schemeClr>
                </a:solidFill>
              </a:rPr>
              <a:t>www.pewinternet.org/reportts/2013/tracking-for-</a:t>
            </a:r>
            <a:r>
              <a:rPr lang="en-US" sz="1100" dirty="0" err="1" smtClean="0">
                <a:solidFill>
                  <a:schemeClr val="bg1">
                    <a:lumMod val="50000"/>
                  </a:schemeClr>
                </a:solidFill>
              </a:rPr>
              <a:t>health.aspx</a:t>
            </a:r>
            <a:endParaRPr lang="en-US" sz="1100" u="sng" dirty="0" smtClean="0">
              <a:solidFill>
                <a:schemeClr val="bg1">
                  <a:lumMod val="50000"/>
                </a:schemeClr>
              </a:solidFill>
            </a:endParaRPr>
          </a:p>
        </p:txBody>
      </p:sp>
      <p:pic>
        <p:nvPicPr>
          <p:cNvPr id="3074" name="Picture 2" descr="Afficher l'image d'orig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5314" y="917229"/>
            <a:ext cx="3816104" cy="21255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RateMDs - Doctor reviews and ratings - Google Chrom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9186" y="3531501"/>
            <a:ext cx="4166291" cy="2616844"/>
          </a:xfrm>
          <a:prstGeom prst="rect">
            <a:avLst/>
          </a:prstGeom>
        </p:spPr>
      </p:pic>
    </p:spTree>
    <p:extLst>
      <p:ext uri="{BB962C8B-B14F-4D97-AF65-F5344CB8AC3E}">
        <p14:creationId xmlns:p14="http://schemas.microsoft.com/office/powerpoint/2010/main" val="894011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p:txBody>
          <a:bodyPr/>
          <a:lstStyle/>
          <a:p>
            <a:fld id="{9F8FBD0B-D5BA-AC4A-B182-CCF391B5588A}" type="slidenum">
              <a:rPr lang="en-US" smtClean="0"/>
              <a:pPr/>
              <a:t>14</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560" y="328474"/>
            <a:ext cx="8252240" cy="6184086"/>
          </a:xfrm>
          <a:prstGeom prst="rect">
            <a:avLst/>
          </a:prstGeom>
        </p:spPr>
      </p:pic>
    </p:spTree>
    <p:extLst>
      <p:ext uri="{BB962C8B-B14F-4D97-AF65-F5344CB8AC3E}">
        <p14:creationId xmlns:p14="http://schemas.microsoft.com/office/powerpoint/2010/main" val="1425380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4" name="Slide Number Placeholder 3"/>
          <p:cNvSpPr>
            <a:spLocks noGrp="1"/>
          </p:cNvSpPr>
          <p:nvPr>
            <p:ph type="sldNum" sz="quarter" idx="4294967295"/>
          </p:nvPr>
        </p:nvSpPr>
        <p:spPr/>
        <p:txBody>
          <a:bodyPr/>
          <a:lstStyle/>
          <a:p>
            <a:fld id="{9F8FBD0B-D5BA-AC4A-B182-CCF391B5588A}" type="slidenum">
              <a:rPr lang="en-US" smtClean="0"/>
              <a:pPr/>
              <a:t>15</a:t>
            </a:fld>
            <a:endParaRPr lang="en-US"/>
          </a:p>
        </p:txBody>
      </p:sp>
      <p:pic>
        <p:nvPicPr>
          <p:cNvPr id="6146" name="Picture 2" descr="Afficher l'image d'origi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376" y="2489766"/>
            <a:ext cx="4066672" cy="223870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Afficher l'image d'orig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2430" y="2605260"/>
            <a:ext cx="2830946" cy="21232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09393" y="3342290"/>
            <a:ext cx="835573" cy="1323439"/>
          </a:xfrm>
          <a:prstGeom prst="rect">
            <a:avLst/>
          </a:prstGeom>
          <a:noFill/>
        </p:spPr>
        <p:txBody>
          <a:bodyPr wrap="square" rtlCol="0">
            <a:spAutoFit/>
          </a:bodyPr>
          <a:lstStyle/>
          <a:p>
            <a:r>
              <a:rPr lang="fr-FR" sz="8000" b="1" dirty="0" smtClean="0"/>
              <a:t>?</a:t>
            </a:r>
            <a:endParaRPr lang="fr-FR" sz="8000" b="1" dirty="0"/>
          </a:p>
        </p:txBody>
      </p:sp>
    </p:spTree>
    <p:extLst>
      <p:ext uri="{BB962C8B-B14F-4D97-AF65-F5344CB8AC3E}">
        <p14:creationId xmlns:p14="http://schemas.microsoft.com/office/powerpoint/2010/main" val="4435621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4" name="Slide Number Placeholder 3"/>
          <p:cNvSpPr>
            <a:spLocks noGrp="1"/>
          </p:cNvSpPr>
          <p:nvPr>
            <p:ph type="sldNum" sz="quarter" idx="4294967295"/>
          </p:nvPr>
        </p:nvSpPr>
        <p:spPr/>
        <p:txBody>
          <a:bodyPr/>
          <a:lstStyle/>
          <a:p>
            <a:fld id="{9F8FBD0B-D5BA-AC4A-B182-CCF391B5588A}" type="slidenum">
              <a:rPr lang="en-US" smtClean="0"/>
              <a:pPr/>
              <a:t>16</a:t>
            </a:fld>
            <a:endParaRPr lang="en-US"/>
          </a:p>
        </p:txBody>
      </p:sp>
      <p:pic>
        <p:nvPicPr>
          <p:cNvPr id="6146" name="Picture 2" descr="Afficher l'image d'origi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376" y="2489766"/>
            <a:ext cx="4066672" cy="223870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Afficher l'image d'orig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2430" y="2605260"/>
            <a:ext cx="2830946" cy="21232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209393" y="3342290"/>
            <a:ext cx="835573" cy="1323439"/>
          </a:xfrm>
          <a:prstGeom prst="rect">
            <a:avLst/>
          </a:prstGeom>
          <a:noFill/>
        </p:spPr>
        <p:txBody>
          <a:bodyPr wrap="square" rtlCol="0">
            <a:spAutoFit/>
          </a:bodyPr>
          <a:lstStyle/>
          <a:p>
            <a:r>
              <a:rPr lang="fr-FR" sz="8000" b="1" dirty="0"/>
              <a:t>&gt;</a:t>
            </a:r>
          </a:p>
        </p:txBody>
      </p:sp>
    </p:spTree>
    <p:extLst>
      <p:ext uri="{BB962C8B-B14F-4D97-AF65-F5344CB8AC3E}">
        <p14:creationId xmlns:p14="http://schemas.microsoft.com/office/powerpoint/2010/main" val="34743116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3" name="Content Placeholder 2"/>
          <p:cNvSpPr>
            <a:spLocks noGrp="1"/>
          </p:cNvSpPr>
          <p:nvPr>
            <p:ph idx="1"/>
          </p:nvPr>
        </p:nvSpPr>
        <p:spPr/>
        <p:txBody>
          <a:bodyPr/>
          <a:lstStyle/>
          <a:p>
            <a:endParaRPr lang="fr-FR"/>
          </a:p>
        </p:txBody>
      </p:sp>
      <p:sp>
        <p:nvSpPr>
          <p:cNvPr id="4" name="Slide Number Placeholder 3"/>
          <p:cNvSpPr>
            <a:spLocks noGrp="1"/>
          </p:cNvSpPr>
          <p:nvPr>
            <p:ph type="sldNum" sz="quarter" idx="4294967295"/>
          </p:nvPr>
        </p:nvSpPr>
        <p:spPr/>
        <p:txBody>
          <a:bodyPr/>
          <a:lstStyle/>
          <a:p>
            <a:fld id="{9F8FBD0B-D5BA-AC4A-B182-CCF391B5588A}" type="slidenum">
              <a:rPr lang="en-US" smtClean="0"/>
              <a:pPr/>
              <a:t>17</a:t>
            </a:fld>
            <a:endParaRPr lang="en-US"/>
          </a:p>
        </p:txBody>
      </p:sp>
      <p:pic>
        <p:nvPicPr>
          <p:cNvPr id="7170" name="Picture 2" descr="Google-Grip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9520" y="-47625"/>
            <a:ext cx="6229350" cy="690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488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4" name="Slide Number Placeholder 3"/>
          <p:cNvSpPr>
            <a:spLocks noGrp="1"/>
          </p:cNvSpPr>
          <p:nvPr>
            <p:ph type="sldNum" sz="quarter" idx="4294967295"/>
          </p:nvPr>
        </p:nvSpPr>
        <p:spPr/>
        <p:txBody>
          <a:bodyPr/>
          <a:lstStyle/>
          <a:p>
            <a:fld id="{9F8FBD0B-D5BA-AC4A-B182-CCF391B5588A}" type="slidenum">
              <a:rPr lang="en-US" smtClean="0"/>
              <a:pPr/>
              <a:t>18</a:t>
            </a:fld>
            <a:endParaRPr lang="en-US"/>
          </a:p>
        </p:txBody>
      </p:sp>
      <p:pic>
        <p:nvPicPr>
          <p:cNvPr id="4098" name="Picture 2" descr="Afficher l'image d'origin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6003" y="202435"/>
            <a:ext cx="5457825" cy="298132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fficher l'image d'orig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3665" y="3807372"/>
            <a:ext cx="47625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249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l="60709" t="22837" r="9796" b="29126"/>
          <a:stretch/>
        </p:blipFill>
        <p:spPr>
          <a:xfrm>
            <a:off x="1043608" y="908720"/>
            <a:ext cx="7416824" cy="4392488"/>
          </a:xfrm>
          <a:prstGeom prst="rect">
            <a:avLst/>
          </a:prstGeom>
        </p:spPr>
      </p:pic>
    </p:spTree>
    <p:extLst>
      <p:ext uri="{BB962C8B-B14F-4D97-AF65-F5344CB8AC3E}">
        <p14:creationId xmlns:p14="http://schemas.microsoft.com/office/powerpoint/2010/main" val="30843302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18654"/>
            <a:ext cx="8229600" cy="778098"/>
          </a:xfrm>
        </p:spPr>
        <p:txBody>
          <a:bodyPr>
            <a:normAutofit/>
          </a:bodyPr>
          <a:lstStyle/>
          <a:p>
            <a:r>
              <a:rPr lang="fr-FR" sz="3200" dirty="0" smtClean="0"/>
              <a:t>Technologies and industries</a:t>
            </a:r>
            <a:endParaRPr lang="fr-FR" sz="3200" dirty="0"/>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959187879"/>
              </p:ext>
            </p:extLst>
          </p:nvPr>
        </p:nvGraphicFramePr>
        <p:xfrm>
          <a:off x="457200" y="1196752"/>
          <a:ext cx="850728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ZoneTexte 5"/>
          <p:cNvSpPr txBox="1"/>
          <p:nvPr/>
        </p:nvSpPr>
        <p:spPr>
          <a:xfrm>
            <a:off x="6927156" y="5608780"/>
            <a:ext cx="1798441" cy="369332"/>
          </a:xfrm>
          <a:prstGeom prst="rect">
            <a:avLst/>
          </a:prstGeom>
          <a:noFill/>
        </p:spPr>
        <p:txBody>
          <a:bodyPr wrap="none" rtlCol="0">
            <a:spAutoFit/>
          </a:bodyPr>
          <a:lstStyle/>
          <a:p>
            <a:r>
              <a:rPr lang="fr-FR" i="1" dirty="0" smtClean="0"/>
              <a:t>M.E. Porter, 1980</a:t>
            </a:r>
            <a:endParaRPr lang="fr-FR" i="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724" t="35218" r="40739" b="15440"/>
          <a:stretch/>
        </p:blipFill>
        <p:spPr bwMode="auto">
          <a:xfrm>
            <a:off x="1187624" y="1484783"/>
            <a:ext cx="6768752" cy="441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089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1026" name="Picture 2" descr="Afficher l'image d'orig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777" y="1556792"/>
            <a:ext cx="8598446" cy="4299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7809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a:t>
            </a:r>
            <a:endParaRPr lang="fr-FR" dirty="0"/>
          </a:p>
        </p:txBody>
      </p:sp>
      <p:sp>
        <p:nvSpPr>
          <p:cNvPr id="3" name="Espace réservé du contenu 2"/>
          <p:cNvSpPr>
            <a:spLocks noGrp="1"/>
          </p:cNvSpPr>
          <p:nvPr>
            <p:ph idx="1"/>
          </p:nvPr>
        </p:nvSpPr>
        <p:spPr>
          <a:xfrm>
            <a:off x="467544" y="1412776"/>
            <a:ext cx="8229600" cy="4525963"/>
          </a:xfrm>
        </p:spPr>
        <p:txBody>
          <a:bodyPr>
            <a:normAutofit/>
          </a:bodyPr>
          <a:lstStyle/>
          <a:p>
            <a:pPr>
              <a:buNone/>
            </a:pPr>
            <a:r>
              <a:rPr lang="fr-FR" sz="2800" dirty="0" smtClean="0"/>
              <a:t>Industries </a:t>
            </a:r>
            <a:r>
              <a:rPr lang="fr-FR" sz="2800" dirty="0" err="1" smtClean="0"/>
              <a:t>can</a:t>
            </a:r>
            <a:r>
              <a:rPr lang="fr-FR" sz="2800" dirty="0" smtClean="0"/>
              <a:t> </a:t>
            </a:r>
            <a:r>
              <a:rPr lang="fr-FR" sz="2800" dirty="0" err="1" smtClean="0"/>
              <a:t>be</a:t>
            </a:r>
            <a:r>
              <a:rPr lang="fr-FR" sz="2800" dirty="0" smtClean="0"/>
              <a:t> </a:t>
            </a:r>
            <a:r>
              <a:rPr lang="fr-FR" sz="2800" dirty="0" err="1" smtClean="0"/>
              <a:t>profoundly</a:t>
            </a:r>
            <a:r>
              <a:rPr lang="fr-FR" sz="2800" dirty="0" smtClean="0"/>
              <a:t> </a:t>
            </a:r>
            <a:r>
              <a:rPr lang="fr-FR" sz="2800" dirty="0" err="1" smtClean="0"/>
              <a:t>modified</a:t>
            </a:r>
            <a:r>
              <a:rPr lang="fr-FR" sz="2800" dirty="0" smtClean="0"/>
              <a:t> by new entrants and </a:t>
            </a:r>
            <a:r>
              <a:rPr lang="fr-FR" sz="2800" dirty="0" err="1" smtClean="0"/>
              <a:t>tech</a:t>
            </a:r>
            <a:r>
              <a:rPr lang="fr-FR" sz="2800" dirty="0" smtClean="0"/>
              <a:t> change</a:t>
            </a:r>
            <a:endParaRPr lang="fr-FR" sz="2800" dirty="0"/>
          </a:p>
          <a:p>
            <a:pPr>
              <a:buNone/>
            </a:pPr>
            <a:endParaRPr lang="fr-FR" sz="1900" dirty="0" smtClean="0"/>
          </a:p>
          <a:p>
            <a:r>
              <a:rPr lang="en-US" sz="2800" dirty="0" smtClean="0"/>
              <a:t>The </a:t>
            </a:r>
            <a:r>
              <a:rPr lang="en-US" sz="2800" u="sng" dirty="0" smtClean="0"/>
              <a:t>power of actors </a:t>
            </a:r>
            <a:r>
              <a:rPr lang="en-US" sz="2800" dirty="0" smtClean="0"/>
              <a:t>can evolve simultaneously.</a:t>
            </a:r>
          </a:p>
          <a:p>
            <a:endParaRPr lang="en-US" sz="2800" dirty="0" smtClean="0"/>
          </a:p>
          <a:p>
            <a:r>
              <a:rPr lang="en-US" sz="2800" dirty="0" smtClean="0"/>
              <a:t>As negotiation power is linked to profitability expectations, new actors can retain most of the value created in the industry, at the detriment of other actors. </a:t>
            </a:r>
            <a:endParaRPr lang="en-US" sz="2400" dirty="0" smtClean="0"/>
          </a:p>
          <a:p>
            <a:pPr marL="457200" lvl="1" indent="0">
              <a:buNone/>
            </a:pPr>
            <a:endParaRPr lang="en-US" sz="2400" dirty="0"/>
          </a:p>
          <a:p>
            <a:endParaRPr lang="fr-FR" sz="2400" dirty="0" smtClean="0"/>
          </a:p>
        </p:txBody>
      </p:sp>
    </p:spTree>
    <p:extLst>
      <p:ext uri="{BB962C8B-B14F-4D97-AF65-F5344CB8AC3E}">
        <p14:creationId xmlns:p14="http://schemas.microsoft.com/office/powerpoint/2010/main" val="28164302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Espace réservé du contenu 4"/>
          <p:cNvGraphicFramePr>
            <a:graphicFrameLocks/>
          </p:cNvGraphicFramePr>
          <p:nvPr>
            <p:extLst>
              <p:ext uri="{D42A27DB-BD31-4B8C-83A1-F6EECF244321}">
                <p14:modId xmlns:p14="http://schemas.microsoft.com/office/powerpoint/2010/main" val="3519538705"/>
              </p:ext>
            </p:extLst>
          </p:nvPr>
        </p:nvGraphicFramePr>
        <p:xfrm>
          <a:off x="239417" y="1268760"/>
          <a:ext cx="850728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5076056" y="2076527"/>
            <a:ext cx="1008112" cy="40069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Hitch</a:t>
            </a:r>
            <a:endParaRPr lang="fr-FR" dirty="0"/>
          </a:p>
        </p:txBody>
      </p:sp>
      <p:sp>
        <p:nvSpPr>
          <p:cNvPr id="2" name="Titre 1"/>
          <p:cNvSpPr>
            <a:spLocks noGrp="1"/>
          </p:cNvSpPr>
          <p:nvPr>
            <p:ph type="title"/>
          </p:nvPr>
        </p:nvSpPr>
        <p:spPr>
          <a:xfrm>
            <a:off x="395536" y="476672"/>
            <a:ext cx="8229600" cy="778098"/>
          </a:xfrm>
        </p:spPr>
        <p:txBody>
          <a:bodyPr>
            <a:normAutofit/>
          </a:bodyPr>
          <a:lstStyle/>
          <a:p>
            <a:r>
              <a:rPr lang="fr-FR" sz="2800" dirty="0"/>
              <a:t>Technologies and industries: </a:t>
            </a:r>
            <a:r>
              <a:rPr lang="fr-FR" sz="2800" dirty="0" smtClean="0"/>
              <a:t> Taxis</a:t>
            </a:r>
            <a:endParaRPr lang="fr-FR" sz="2800" dirty="0"/>
          </a:p>
        </p:txBody>
      </p:sp>
      <p:sp>
        <p:nvSpPr>
          <p:cNvPr id="6" name="ZoneTexte 5"/>
          <p:cNvSpPr txBox="1"/>
          <p:nvPr/>
        </p:nvSpPr>
        <p:spPr>
          <a:xfrm>
            <a:off x="6948264" y="5661248"/>
            <a:ext cx="1798441" cy="369332"/>
          </a:xfrm>
          <a:prstGeom prst="rect">
            <a:avLst/>
          </a:prstGeom>
          <a:noFill/>
        </p:spPr>
        <p:txBody>
          <a:bodyPr wrap="none" rtlCol="0">
            <a:spAutoFit/>
          </a:bodyPr>
          <a:lstStyle/>
          <a:p>
            <a:r>
              <a:rPr lang="fr-FR" i="1" dirty="0" smtClean="0"/>
              <a:t>M.E. Porter, 1980</a:t>
            </a:r>
            <a:endParaRPr lang="fr-FR" i="1" dirty="0"/>
          </a:p>
        </p:txBody>
      </p:sp>
      <p:sp>
        <p:nvSpPr>
          <p:cNvPr id="12" name="Rectangle 11"/>
          <p:cNvSpPr/>
          <p:nvPr/>
        </p:nvSpPr>
        <p:spPr>
          <a:xfrm>
            <a:off x="4355976" y="2276872"/>
            <a:ext cx="648072"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err="1" smtClean="0"/>
              <a:t>Uber</a:t>
            </a:r>
            <a:r>
              <a:rPr lang="fr-FR" dirty="0" smtClean="0"/>
              <a:t> </a:t>
            </a:r>
            <a:r>
              <a:rPr lang="fr-FR" dirty="0" err="1" smtClean="0"/>
              <a:t>Lyft</a:t>
            </a:r>
            <a:endParaRPr lang="fr-FR" dirty="0"/>
          </a:p>
        </p:txBody>
      </p:sp>
      <p:sp>
        <p:nvSpPr>
          <p:cNvPr id="15" name="Rectangle 14"/>
          <p:cNvSpPr/>
          <p:nvPr/>
        </p:nvSpPr>
        <p:spPr>
          <a:xfrm>
            <a:off x="4368924" y="3896469"/>
            <a:ext cx="648072" cy="2880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Taxis</a:t>
            </a:r>
            <a:endParaRPr lang="fr-FR" dirty="0"/>
          </a:p>
        </p:txBody>
      </p:sp>
      <p:sp>
        <p:nvSpPr>
          <p:cNvPr id="5" name="Rectangle 4"/>
          <p:cNvSpPr/>
          <p:nvPr/>
        </p:nvSpPr>
        <p:spPr>
          <a:xfrm>
            <a:off x="2411760" y="1268760"/>
            <a:ext cx="1265312" cy="37879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Facebook</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5"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78098"/>
          </a:xfrm>
        </p:spPr>
        <p:txBody>
          <a:bodyPr>
            <a:normAutofit/>
          </a:bodyPr>
          <a:lstStyle/>
          <a:p>
            <a:r>
              <a:rPr lang="fr-FR" sz="2800" dirty="0"/>
              <a:t>Technologies and industries: </a:t>
            </a:r>
            <a:r>
              <a:rPr lang="fr-FR" sz="2800" dirty="0" smtClean="0"/>
              <a:t> </a:t>
            </a:r>
            <a:r>
              <a:rPr lang="fr-FR" sz="2800" dirty="0" err="1" smtClean="0"/>
              <a:t>Hotels</a:t>
            </a:r>
            <a:endParaRPr lang="fr-FR" sz="2800" dirty="0"/>
          </a:p>
        </p:txBody>
      </p:sp>
      <p:sp>
        <p:nvSpPr>
          <p:cNvPr id="6" name="ZoneTexte 5"/>
          <p:cNvSpPr txBox="1"/>
          <p:nvPr/>
        </p:nvSpPr>
        <p:spPr>
          <a:xfrm>
            <a:off x="6948264" y="5661248"/>
            <a:ext cx="1798441" cy="369332"/>
          </a:xfrm>
          <a:prstGeom prst="rect">
            <a:avLst/>
          </a:prstGeom>
          <a:noFill/>
        </p:spPr>
        <p:txBody>
          <a:bodyPr wrap="none" rtlCol="0">
            <a:spAutoFit/>
          </a:bodyPr>
          <a:lstStyle/>
          <a:p>
            <a:r>
              <a:rPr lang="fr-FR" i="1" dirty="0" smtClean="0"/>
              <a:t>M.E. Porter, 1980</a:t>
            </a:r>
            <a:endParaRPr lang="fr-FR" i="1" dirty="0"/>
          </a:p>
        </p:txBody>
      </p:sp>
      <p:graphicFrame>
        <p:nvGraphicFramePr>
          <p:cNvPr id="22" name="Espace réservé du contenu 4"/>
          <p:cNvGraphicFramePr>
            <a:graphicFrameLocks/>
          </p:cNvGraphicFramePr>
          <p:nvPr>
            <p:extLst>
              <p:ext uri="{D42A27DB-BD31-4B8C-83A1-F6EECF244321}">
                <p14:modId xmlns:p14="http://schemas.microsoft.com/office/powerpoint/2010/main" val="414714228"/>
              </p:ext>
            </p:extLst>
          </p:nvPr>
        </p:nvGraphicFramePr>
        <p:xfrm>
          <a:off x="498376" y="1052736"/>
          <a:ext cx="850728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Rectangle 18"/>
          <p:cNvSpPr/>
          <p:nvPr/>
        </p:nvSpPr>
        <p:spPr>
          <a:xfrm>
            <a:off x="4225420" y="2242644"/>
            <a:ext cx="1008112"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err="1" smtClean="0"/>
              <a:t>AirBnB</a:t>
            </a:r>
            <a:endParaRPr lang="fr-FR" dirty="0" smtClean="0"/>
          </a:p>
          <a:p>
            <a:pPr algn="ctr"/>
            <a:r>
              <a:rPr lang="fr-FR" dirty="0" err="1" smtClean="0"/>
              <a:t>Trocky</a:t>
            </a:r>
            <a:endParaRPr lang="fr-FR" dirty="0"/>
          </a:p>
        </p:txBody>
      </p:sp>
      <p:sp>
        <p:nvSpPr>
          <p:cNvPr id="20" name="Rectangle 19"/>
          <p:cNvSpPr/>
          <p:nvPr/>
        </p:nvSpPr>
        <p:spPr>
          <a:xfrm>
            <a:off x="4355976" y="3952478"/>
            <a:ext cx="1008112"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err="1" smtClean="0"/>
              <a:t>Hotels</a:t>
            </a:r>
            <a:endParaRPr lang="fr-FR" dirty="0"/>
          </a:p>
        </p:txBody>
      </p:sp>
      <p:sp>
        <p:nvSpPr>
          <p:cNvPr id="21" name="Rectangle 20"/>
          <p:cNvSpPr/>
          <p:nvPr/>
        </p:nvSpPr>
        <p:spPr>
          <a:xfrm>
            <a:off x="5436096" y="1988840"/>
            <a:ext cx="1934022" cy="100811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Kayak</a:t>
            </a:r>
          </a:p>
          <a:p>
            <a:pPr algn="ctr"/>
            <a:r>
              <a:rPr lang="fr-FR" dirty="0" err="1" smtClean="0"/>
              <a:t>Tripadvisor</a:t>
            </a:r>
            <a:endParaRPr lang="fr-FR" dirty="0" smtClean="0"/>
          </a:p>
          <a:p>
            <a:pPr algn="ctr"/>
            <a:r>
              <a:rPr lang="fr-FR" dirty="0" err="1" smtClean="0"/>
              <a:t>Booking</a:t>
            </a:r>
            <a:endParaRPr lang="fr-FR" dirty="0"/>
          </a:p>
        </p:txBody>
      </p:sp>
      <p:sp>
        <p:nvSpPr>
          <p:cNvPr id="23" name="Rectangle 22"/>
          <p:cNvSpPr/>
          <p:nvPr/>
        </p:nvSpPr>
        <p:spPr>
          <a:xfrm>
            <a:off x="2843808" y="2008262"/>
            <a:ext cx="1008112"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Google</a:t>
            </a:r>
            <a:endParaRPr lang="fr-FR" dirty="0"/>
          </a:p>
        </p:txBody>
      </p:sp>
    </p:spTree>
    <p:extLst>
      <p:ext uri="{BB962C8B-B14F-4D97-AF65-F5344CB8AC3E}">
        <p14:creationId xmlns:p14="http://schemas.microsoft.com/office/powerpoint/2010/main" val="312601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checkerboard(across)">
                                      <p:cBhvr>
                                        <p:cTn id="10" dur="500"/>
                                        <p:tgtEl>
                                          <p:spTgt spid="20"/>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heckerboard(across)">
                                      <p:cBhvr>
                                        <p:cTn id="13" dur="500"/>
                                        <p:tgtEl>
                                          <p:spTgt spid="2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checkerboard(across)">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e 7"/>
          <p:cNvGrpSpPr/>
          <p:nvPr/>
        </p:nvGrpSpPr>
        <p:grpSpPr>
          <a:xfrm>
            <a:off x="1835696" y="1052736"/>
            <a:ext cx="5918914" cy="5191974"/>
            <a:chOff x="1600557" y="4928918"/>
            <a:chExt cx="5918914" cy="5191974"/>
          </a:xfrm>
        </p:grpSpPr>
        <p:sp>
          <p:nvSpPr>
            <p:cNvPr id="10" name="Forme libre 9"/>
            <p:cNvSpPr/>
            <p:nvPr/>
          </p:nvSpPr>
          <p:spPr>
            <a:xfrm>
              <a:off x="3702265" y="6732652"/>
              <a:ext cx="1742451" cy="1550100"/>
            </a:xfrm>
            <a:custGeom>
              <a:avLst/>
              <a:gdLst>
                <a:gd name="connsiteX0" fmla="*/ 0 w 1742451"/>
                <a:gd name="connsiteY0" fmla="*/ 775050 h 1550100"/>
                <a:gd name="connsiteX1" fmla="*/ 871226 w 1742451"/>
                <a:gd name="connsiteY1" fmla="*/ 0 h 1550100"/>
                <a:gd name="connsiteX2" fmla="*/ 1742452 w 1742451"/>
                <a:gd name="connsiteY2" fmla="*/ 775050 h 1550100"/>
                <a:gd name="connsiteX3" fmla="*/ 871226 w 1742451"/>
                <a:gd name="connsiteY3" fmla="*/ 1550100 h 1550100"/>
                <a:gd name="connsiteX4" fmla="*/ 0 w 1742451"/>
                <a:gd name="connsiteY4" fmla="*/ 775050 h 155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451" h="1550100">
                  <a:moveTo>
                    <a:pt x="0" y="775050"/>
                  </a:moveTo>
                  <a:cubicBezTo>
                    <a:pt x="0" y="347002"/>
                    <a:pt x="390061" y="0"/>
                    <a:pt x="871226" y="0"/>
                  </a:cubicBezTo>
                  <a:cubicBezTo>
                    <a:pt x="1352391" y="0"/>
                    <a:pt x="1742452" y="347002"/>
                    <a:pt x="1742452" y="775050"/>
                  </a:cubicBezTo>
                  <a:cubicBezTo>
                    <a:pt x="1742452" y="1203098"/>
                    <a:pt x="1352391" y="1550100"/>
                    <a:pt x="871226" y="1550100"/>
                  </a:cubicBezTo>
                  <a:cubicBezTo>
                    <a:pt x="390061" y="1550100"/>
                    <a:pt x="0" y="1203098"/>
                    <a:pt x="0" y="77505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606" tIns="238437" rIns="266606" bIns="238437" numCol="1" spcCol="1270" anchor="ctr" anchorCtr="0">
              <a:noAutofit/>
            </a:bodyPr>
            <a:lstStyle/>
            <a:p>
              <a:pPr lvl="0" algn="ctr" defTabSz="800100">
                <a:lnSpc>
                  <a:spcPct val="90000"/>
                </a:lnSpc>
                <a:spcBef>
                  <a:spcPct val="0"/>
                </a:spcBef>
                <a:spcAft>
                  <a:spcPct val="35000"/>
                </a:spcAft>
              </a:pPr>
              <a:r>
                <a:rPr lang="fr-FR" sz="1800" kern="1200" dirty="0" err="1" smtClean="0"/>
                <a:t>Internal</a:t>
              </a:r>
              <a:r>
                <a:rPr lang="fr-FR" sz="1800" kern="1200" dirty="0" smtClean="0"/>
                <a:t> </a:t>
              </a:r>
              <a:r>
                <a:rPr lang="fr-FR" sz="1800" kern="1200" dirty="0" err="1" smtClean="0"/>
                <a:t>rivalry</a:t>
              </a:r>
              <a:endParaRPr lang="fr-FR" sz="1800" kern="1200" dirty="0"/>
            </a:p>
          </p:txBody>
        </p:sp>
        <p:sp>
          <p:nvSpPr>
            <p:cNvPr id="11" name="Forme libre 10"/>
            <p:cNvSpPr/>
            <p:nvPr/>
          </p:nvSpPr>
          <p:spPr>
            <a:xfrm rot="16200008">
              <a:off x="4446676" y="6590727"/>
              <a:ext cx="253633" cy="30216"/>
            </a:xfrm>
            <a:custGeom>
              <a:avLst/>
              <a:gdLst>
                <a:gd name="connsiteX0" fmla="*/ 0 w 253633"/>
                <a:gd name="connsiteY0" fmla="*/ 15108 h 30216"/>
                <a:gd name="connsiteX1" fmla="*/ 253633 w 253633"/>
                <a:gd name="connsiteY1" fmla="*/ 15108 h 30216"/>
              </a:gdLst>
              <a:ahLst/>
              <a:cxnLst>
                <a:cxn ang="0">
                  <a:pos x="connsiteX0" y="connsiteY0"/>
                </a:cxn>
                <a:cxn ang="0">
                  <a:pos x="connsiteX1" y="connsiteY1"/>
                </a:cxn>
              </a:cxnLst>
              <a:rect l="l" t="t" r="r" b="b"/>
              <a:pathLst>
                <a:path w="253633" h="30216">
                  <a:moveTo>
                    <a:pt x="0" y="15108"/>
                  </a:moveTo>
                  <a:lnTo>
                    <a:pt x="253633" y="151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33176" tIns="8767" rIns="133175" bIns="8767" numCol="1" spcCol="1270" anchor="ctr" anchorCtr="0">
              <a:noAutofit/>
            </a:bodyPr>
            <a:lstStyle/>
            <a:p>
              <a:pPr lvl="0" algn="ctr" defTabSz="800100">
                <a:lnSpc>
                  <a:spcPct val="90000"/>
                </a:lnSpc>
                <a:spcBef>
                  <a:spcPct val="0"/>
                </a:spcBef>
                <a:spcAft>
                  <a:spcPct val="35000"/>
                </a:spcAft>
              </a:pPr>
              <a:endParaRPr lang="fr-FR" sz="1800" kern="1200"/>
            </a:p>
          </p:txBody>
        </p:sp>
        <p:sp>
          <p:nvSpPr>
            <p:cNvPr id="16" name="Forme libre 15"/>
            <p:cNvSpPr/>
            <p:nvPr/>
          </p:nvSpPr>
          <p:spPr>
            <a:xfrm>
              <a:off x="3702269" y="4928918"/>
              <a:ext cx="1742451" cy="1550100"/>
            </a:xfrm>
            <a:custGeom>
              <a:avLst/>
              <a:gdLst>
                <a:gd name="connsiteX0" fmla="*/ 0 w 1742451"/>
                <a:gd name="connsiteY0" fmla="*/ 775050 h 1550100"/>
                <a:gd name="connsiteX1" fmla="*/ 871226 w 1742451"/>
                <a:gd name="connsiteY1" fmla="*/ 0 h 1550100"/>
                <a:gd name="connsiteX2" fmla="*/ 1742452 w 1742451"/>
                <a:gd name="connsiteY2" fmla="*/ 775050 h 1550100"/>
                <a:gd name="connsiteX3" fmla="*/ 871226 w 1742451"/>
                <a:gd name="connsiteY3" fmla="*/ 1550100 h 1550100"/>
                <a:gd name="connsiteX4" fmla="*/ 0 w 1742451"/>
                <a:gd name="connsiteY4" fmla="*/ 775050 h 155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451" h="1550100">
                  <a:moveTo>
                    <a:pt x="0" y="775050"/>
                  </a:moveTo>
                  <a:cubicBezTo>
                    <a:pt x="0" y="347002"/>
                    <a:pt x="390061" y="0"/>
                    <a:pt x="871226" y="0"/>
                  </a:cubicBezTo>
                  <a:cubicBezTo>
                    <a:pt x="1352391" y="0"/>
                    <a:pt x="1742452" y="347002"/>
                    <a:pt x="1742452" y="775050"/>
                  </a:cubicBezTo>
                  <a:cubicBezTo>
                    <a:pt x="1742452" y="1203098"/>
                    <a:pt x="1352391" y="1550100"/>
                    <a:pt x="871226" y="1550100"/>
                  </a:cubicBezTo>
                  <a:cubicBezTo>
                    <a:pt x="390061" y="1550100"/>
                    <a:pt x="0" y="1203098"/>
                    <a:pt x="0" y="77505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606" tIns="238437" rIns="266606" bIns="238437"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New entrants</a:t>
              </a:r>
              <a:endParaRPr lang="fr-FR" sz="1800" kern="1200" dirty="0"/>
            </a:p>
          </p:txBody>
        </p:sp>
        <p:sp>
          <p:nvSpPr>
            <p:cNvPr id="18" name="Forme libre 17"/>
            <p:cNvSpPr/>
            <p:nvPr/>
          </p:nvSpPr>
          <p:spPr>
            <a:xfrm rot="45">
              <a:off x="5444716" y="7492608"/>
              <a:ext cx="332303" cy="30216"/>
            </a:xfrm>
            <a:custGeom>
              <a:avLst/>
              <a:gdLst>
                <a:gd name="connsiteX0" fmla="*/ 0 w 332303"/>
                <a:gd name="connsiteY0" fmla="*/ 15108 h 30216"/>
                <a:gd name="connsiteX1" fmla="*/ 332303 w 332303"/>
                <a:gd name="connsiteY1" fmla="*/ 15108 h 30216"/>
              </a:gdLst>
              <a:ahLst/>
              <a:cxnLst>
                <a:cxn ang="0">
                  <a:pos x="connsiteX0" y="connsiteY0"/>
                </a:cxn>
                <a:cxn ang="0">
                  <a:pos x="connsiteX1" y="connsiteY1"/>
                </a:cxn>
              </a:cxnLst>
              <a:rect l="l" t="t" r="r" b="b"/>
              <a:pathLst>
                <a:path w="332303" h="30216">
                  <a:moveTo>
                    <a:pt x="0" y="15108"/>
                  </a:moveTo>
                  <a:lnTo>
                    <a:pt x="332303" y="151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70545" tIns="6800" rIns="170542" bIns="6800" numCol="1" spcCol="1270" anchor="ctr" anchorCtr="0">
              <a:noAutofit/>
            </a:bodyPr>
            <a:lstStyle/>
            <a:p>
              <a:pPr lvl="0" algn="ctr" defTabSz="800100">
                <a:lnSpc>
                  <a:spcPct val="90000"/>
                </a:lnSpc>
                <a:spcBef>
                  <a:spcPct val="0"/>
                </a:spcBef>
                <a:spcAft>
                  <a:spcPct val="35000"/>
                </a:spcAft>
              </a:pPr>
              <a:endParaRPr lang="fr-FR" sz="1800" kern="1200"/>
            </a:p>
          </p:txBody>
        </p:sp>
        <p:sp>
          <p:nvSpPr>
            <p:cNvPr id="27" name="Forme libre 26"/>
            <p:cNvSpPr/>
            <p:nvPr/>
          </p:nvSpPr>
          <p:spPr>
            <a:xfrm>
              <a:off x="5777020" y="6732679"/>
              <a:ext cx="1742451" cy="1550100"/>
            </a:xfrm>
            <a:custGeom>
              <a:avLst/>
              <a:gdLst>
                <a:gd name="connsiteX0" fmla="*/ 0 w 1742451"/>
                <a:gd name="connsiteY0" fmla="*/ 775050 h 1550100"/>
                <a:gd name="connsiteX1" fmla="*/ 871226 w 1742451"/>
                <a:gd name="connsiteY1" fmla="*/ 0 h 1550100"/>
                <a:gd name="connsiteX2" fmla="*/ 1742452 w 1742451"/>
                <a:gd name="connsiteY2" fmla="*/ 775050 h 1550100"/>
                <a:gd name="connsiteX3" fmla="*/ 871226 w 1742451"/>
                <a:gd name="connsiteY3" fmla="*/ 1550100 h 1550100"/>
                <a:gd name="connsiteX4" fmla="*/ 0 w 1742451"/>
                <a:gd name="connsiteY4" fmla="*/ 775050 h 155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451" h="1550100">
                  <a:moveTo>
                    <a:pt x="0" y="775050"/>
                  </a:moveTo>
                  <a:cubicBezTo>
                    <a:pt x="0" y="347002"/>
                    <a:pt x="390061" y="0"/>
                    <a:pt x="871226" y="0"/>
                  </a:cubicBezTo>
                  <a:cubicBezTo>
                    <a:pt x="1352391" y="0"/>
                    <a:pt x="1742452" y="347002"/>
                    <a:pt x="1742452" y="775050"/>
                  </a:cubicBezTo>
                  <a:cubicBezTo>
                    <a:pt x="1742452" y="1203098"/>
                    <a:pt x="1352391" y="1550100"/>
                    <a:pt x="871226" y="1550100"/>
                  </a:cubicBezTo>
                  <a:cubicBezTo>
                    <a:pt x="390061" y="1550100"/>
                    <a:pt x="0" y="1203098"/>
                    <a:pt x="0" y="77505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606" tIns="238437" rIns="266606" bIns="238437"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Buyers</a:t>
              </a:r>
              <a:endParaRPr lang="fr-FR" sz="1800" kern="1200" dirty="0"/>
            </a:p>
          </p:txBody>
        </p:sp>
        <p:sp>
          <p:nvSpPr>
            <p:cNvPr id="28" name="Forme libre 27"/>
            <p:cNvSpPr/>
            <p:nvPr/>
          </p:nvSpPr>
          <p:spPr>
            <a:xfrm rot="5399996">
              <a:off x="4429472" y="8411664"/>
              <a:ext cx="288038" cy="30216"/>
            </a:xfrm>
            <a:custGeom>
              <a:avLst/>
              <a:gdLst>
                <a:gd name="connsiteX0" fmla="*/ 0 w 288038"/>
                <a:gd name="connsiteY0" fmla="*/ 15108 h 30216"/>
                <a:gd name="connsiteX1" fmla="*/ 288038 w 288038"/>
                <a:gd name="connsiteY1" fmla="*/ 15108 h 30216"/>
              </a:gdLst>
              <a:ahLst/>
              <a:cxnLst>
                <a:cxn ang="0">
                  <a:pos x="connsiteX0" y="connsiteY0"/>
                </a:cxn>
                <a:cxn ang="0">
                  <a:pos x="connsiteX1" y="connsiteY1"/>
                </a:cxn>
              </a:cxnLst>
              <a:rect l="l" t="t" r="r" b="b"/>
              <a:pathLst>
                <a:path w="288038" h="30216">
                  <a:moveTo>
                    <a:pt x="0" y="15108"/>
                  </a:moveTo>
                  <a:lnTo>
                    <a:pt x="288038" y="151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9519" tIns="7907" rIns="149517" bIns="7907" numCol="1" spcCol="1270" anchor="ctr" anchorCtr="0">
              <a:noAutofit/>
            </a:bodyPr>
            <a:lstStyle/>
            <a:p>
              <a:pPr lvl="0" algn="ctr" defTabSz="800100">
                <a:lnSpc>
                  <a:spcPct val="90000"/>
                </a:lnSpc>
                <a:spcBef>
                  <a:spcPct val="0"/>
                </a:spcBef>
                <a:spcAft>
                  <a:spcPct val="35000"/>
                </a:spcAft>
              </a:pPr>
              <a:endParaRPr lang="fr-FR" sz="1800" kern="1200"/>
            </a:p>
          </p:txBody>
        </p:sp>
        <p:sp>
          <p:nvSpPr>
            <p:cNvPr id="29" name="Forme libre 28"/>
            <p:cNvSpPr/>
            <p:nvPr/>
          </p:nvSpPr>
          <p:spPr>
            <a:xfrm>
              <a:off x="3702267" y="8570792"/>
              <a:ext cx="1742451" cy="1550100"/>
            </a:xfrm>
            <a:custGeom>
              <a:avLst/>
              <a:gdLst>
                <a:gd name="connsiteX0" fmla="*/ 0 w 1742451"/>
                <a:gd name="connsiteY0" fmla="*/ 775050 h 1550100"/>
                <a:gd name="connsiteX1" fmla="*/ 871226 w 1742451"/>
                <a:gd name="connsiteY1" fmla="*/ 0 h 1550100"/>
                <a:gd name="connsiteX2" fmla="*/ 1742452 w 1742451"/>
                <a:gd name="connsiteY2" fmla="*/ 775050 h 1550100"/>
                <a:gd name="connsiteX3" fmla="*/ 871226 w 1742451"/>
                <a:gd name="connsiteY3" fmla="*/ 1550100 h 1550100"/>
                <a:gd name="connsiteX4" fmla="*/ 0 w 1742451"/>
                <a:gd name="connsiteY4" fmla="*/ 775050 h 155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451" h="1550100">
                  <a:moveTo>
                    <a:pt x="0" y="775050"/>
                  </a:moveTo>
                  <a:cubicBezTo>
                    <a:pt x="0" y="347002"/>
                    <a:pt x="390061" y="0"/>
                    <a:pt x="871226" y="0"/>
                  </a:cubicBezTo>
                  <a:cubicBezTo>
                    <a:pt x="1352391" y="0"/>
                    <a:pt x="1742452" y="347002"/>
                    <a:pt x="1742452" y="775050"/>
                  </a:cubicBezTo>
                  <a:cubicBezTo>
                    <a:pt x="1742452" y="1203098"/>
                    <a:pt x="1352391" y="1550100"/>
                    <a:pt x="871226" y="1550100"/>
                  </a:cubicBezTo>
                  <a:cubicBezTo>
                    <a:pt x="390061" y="1550100"/>
                    <a:pt x="0" y="1203098"/>
                    <a:pt x="0" y="77505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606" tIns="238437" rIns="266606" bIns="238437" numCol="1" spcCol="1270" anchor="ctr" anchorCtr="0">
              <a:noAutofit/>
            </a:bodyPr>
            <a:lstStyle/>
            <a:p>
              <a:pPr lvl="0" algn="ctr" defTabSz="800100">
                <a:lnSpc>
                  <a:spcPct val="90000"/>
                </a:lnSpc>
                <a:spcBef>
                  <a:spcPct val="0"/>
                </a:spcBef>
                <a:spcAft>
                  <a:spcPct val="35000"/>
                </a:spcAft>
              </a:pPr>
              <a:r>
                <a:rPr lang="fr-FR" sz="1800" kern="1200" dirty="0" err="1" smtClean="0"/>
                <a:t>Threat</a:t>
              </a:r>
              <a:r>
                <a:rPr lang="fr-FR" sz="1800" kern="1200" dirty="0" smtClean="0"/>
                <a:t> of Substitutes</a:t>
              </a:r>
              <a:endParaRPr lang="fr-FR" sz="1800" kern="1200" dirty="0"/>
            </a:p>
          </p:txBody>
        </p:sp>
        <p:sp>
          <p:nvSpPr>
            <p:cNvPr id="30" name="Forme libre 29"/>
            <p:cNvSpPr/>
            <p:nvPr/>
          </p:nvSpPr>
          <p:spPr>
            <a:xfrm rot="21599989">
              <a:off x="3343009" y="7492597"/>
              <a:ext cx="359257" cy="30217"/>
            </a:xfrm>
            <a:custGeom>
              <a:avLst/>
              <a:gdLst>
                <a:gd name="connsiteX0" fmla="*/ 0 w 359256"/>
                <a:gd name="connsiteY0" fmla="*/ 15108 h 30216"/>
                <a:gd name="connsiteX1" fmla="*/ 359256 w 359256"/>
                <a:gd name="connsiteY1" fmla="*/ 15108 h 30216"/>
              </a:gdLst>
              <a:ahLst/>
              <a:cxnLst>
                <a:cxn ang="0">
                  <a:pos x="connsiteX0" y="connsiteY0"/>
                </a:cxn>
                <a:cxn ang="0">
                  <a:pos x="connsiteX1" y="connsiteY1"/>
                </a:cxn>
              </a:cxnLst>
              <a:rect l="l" t="t" r="r" b="b"/>
              <a:pathLst>
                <a:path w="359256" h="30216">
                  <a:moveTo>
                    <a:pt x="359256" y="15108"/>
                  </a:moveTo>
                  <a:lnTo>
                    <a:pt x="0" y="1510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3345" tIns="6127" rIns="183349" bIns="6127" numCol="1" spcCol="1270" anchor="ctr" anchorCtr="0">
              <a:noAutofit/>
            </a:bodyPr>
            <a:lstStyle/>
            <a:p>
              <a:pPr lvl="0" algn="ctr" defTabSz="800100">
                <a:lnSpc>
                  <a:spcPct val="90000"/>
                </a:lnSpc>
                <a:spcBef>
                  <a:spcPct val="0"/>
                </a:spcBef>
                <a:spcAft>
                  <a:spcPct val="35000"/>
                </a:spcAft>
              </a:pPr>
              <a:endParaRPr lang="fr-FR" sz="1800" kern="1200"/>
            </a:p>
          </p:txBody>
        </p:sp>
        <p:sp>
          <p:nvSpPr>
            <p:cNvPr id="31" name="Forme libre 30"/>
            <p:cNvSpPr/>
            <p:nvPr/>
          </p:nvSpPr>
          <p:spPr>
            <a:xfrm>
              <a:off x="1600557" y="6732659"/>
              <a:ext cx="1742451" cy="1550100"/>
            </a:xfrm>
            <a:custGeom>
              <a:avLst/>
              <a:gdLst>
                <a:gd name="connsiteX0" fmla="*/ 0 w 1742451"/>
                <a:gd name="connsiteY0" fmla="*/ 775050 h 1550100"/>
                <a:gd name="connsiteX1" fmla="*/ 871226 w 1742451"/>
                <a:gd name="connsiteY1" fmla="*/ 0 h 1550100"/>
                <a:gd name="connsiteX2" fmla="*/ 1742452 w 1742451"/>
                <a:gd name="connsiteY2" fmla="*/ 775050 h 1550100"/>
                <a:gd name="connsiteX3" fmla="*/ 871226 w 1742451"/>
                <a:gd name="connsiteY3" fmla="*/ 1550100 h 1550100"/>
                <a:gd name="connsiteX4" fmla="*/ 0 w 1742451"/>
                <a:gd name="connsiteY4" fmla="*/ 775050 h 155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451" h="1550100">
                  <a:moveTo>
                    <a:pt x="0" y="775050"/>
                  </a:moveTo>
                  <a:cubicBezTo>
                    <a:pt x="0" y="347002"/>
                    <a:pt x="390061" y="0"/>
                    <a:pt x="871226" y="0"/>
                  </a:cubicBezTo>
                  <a:cubicBezTo>
                    <a:pt x="1352391" y="0"/>
                    <a:pt x="1742452" y="347002"/>
                    <a:pt x="1742452" y="775050"/>
                  </a:cubicBezTo>
                  <a:cubicBezTo>
                    <a:pt x="1742452" y="1203098"/>
                    <a:pt x="1352391" y="1550100"/>
                    <a:pt x="871226" y="1550100"/>
                  </a:cubicBezTo>
                  <a:cubicBezTo>
                    <a:pt x="390061" y="1550100"/>
                    <a:pt x="0" y="1203098"/>
                    <a:pt x="0" y="77505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606" tIns="238437" rIns="266606" bIns="238437" numCol="1" spcCol="1270" anchor="ctr" anchorCtr="0">
              <a:noAutofit/>
            </a:bodyPr>
            <a:lstStyle/>
            <a:p>
              <a:pPr lvl="0" algn="ctr" defTabSz="800100">
                <a:lnSpc>
                  <a:spcPct val="90000"/>
                </a:lnSpc>
                <a:spcBef>
                  <a:spcPct val="0"/>
                </a:spcBef>
                <a:spcAft>
                  <a:spcPct val="35000"/>
                </a:spcAft>
              </a:pPr>
              <a:r>
                <a:rPr lang="fr-FR" sz="1800" kern="1200" dirty="0" err="1" smtClean="0"/>
                <a:t>Bargaining</a:t>
              </a:r>
              <a:r>
                <a:rPr lang="fr-FR" sz="1800" kern="1200" dirty="0" smtClean="0"/>
                <a:t> Power of </a:t>
              </a:r>
              <a:r>
                <a:rPr lang="fr-FR" sz="1800" kern="1200" dirty="0" err="1" smtClean="0"/>
                <a:t>Suppliers</a:t>
              </a:r>
              <a:endParaRPr lang="fr-FR" sz="1800" kern="1200" dirty="0"/>
            </a:p>
          </p:txBody>
        </p:sp>
      </p:grpSp>
      <p:sp>
        <p:nvSpPr>
          <p:cNvPr id="2" name="Titre 1"/>
          <p:cNvSpPr>
            <a:spLocks noGrp="1"/>
          </p:cNvSpPr>
          <p:nvPr>
            <p:ph type="title"/>
          </p:nvPr>
        </p:nvSpPr>
        <p:spPr>
          <a:xfrm>
            <a:off x="457200" y="274638"/>
            <a:ext cx="8229600" cy="778098"/>
          </a:xfrm>
        </p:spPr>
        <p:txBody>
          <a:bodyPr>
            <a:normAutofit/>
          </a:bodyPr>
          <a:lstStyle/>
          <a:p>
            <a:r>
              <a:rPr lang="fr-FR" sz="2800" dirty="0"/>
              <a:t>Technologies and industries: </a:t>
            </a:r>
            <a:r>
              <a:rPr lang="fr-FR" sz="2800" dirty="0" smtClean="0"/>
              <a:t> </a:t>
            </a:r>
            <a:r>
              <a:rPr lang="fr-FR" sz="2800" dirty="0" err="1" smtClean="0"/>
              <a:t>newspapers</a:t>
            </a:r>
            <a:endParaRPr lang="fr-FR" sz="2800" dirty="0"/>
          </a:p>
        </p:txBody>
      </p:sp>
      <p:sp>
        <p:nvSpPr>
          <p:cNvPr id="6" name="ZoneTexte 5"/>
          <p:cNvSpPr txBox="1"/>
          <p:nvPr/>
        </p:nvSpPr>
        <p:spPr>
          <a:xfrm>
            <a:off x="6948264" y="5661248"/>
            <a:ext cx="1798441" cy="369332"/>
          </a:xfrm>
          <a:prstGeom prst="rect">
            <a:avLst/>
          </a:prstGeom>
          <a:noFill/>
        </p:spPr>
        <p:txBody>
          <a:bodyPr wrap="none" rtlCol="0">
            <a:spAutoFit/>
          </a:bodyPr>
          <a:lstStyle/>
          <a:p>
            <a:r>
              <a:rPr lang="fr-FR" i="1" dirty="0" smtClean="0"/>
              <a:t>M.E. Porter, 1980</a:t>
            </a:r>
            <a:endParaRPr lang="fr-FR" i="1" dirty="0"/>
          </a:p>
        </p:txBody>
      </p:sp>
      <p:sp>
        <p:nvSpPr>
          <p:cNvPr id="23" name="Rectangle 22"/>
          <p:cNvSpPr/>
          <p:nvPr/>
        </p:nvSpPr>
        <p:spPr>
          <a:xfrm>
            <a:off x="3433348" y="2088225"/>
            <a:ext cx="1008112"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Google News</a:t>
            </a:r>
            <a:endParaRPr lang="fr-FR" dirty="0"/>
          </a:p>
        </p:txBody>
      </p:sp>
      <p:sp>
        <p:nvSpPr>
          <p:cNvPr id="24" name="Rectangle 23"/>
          <p:cNvSpPr/>
          <p:nvPr/>
        </p:nvSpPr>
        <p:spPr>
          <a:xfrm>
            <a:off x="3843334" y="4118538"/>
            <a:ext cx="2016224"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err="1" smtClean="0"/>
              <a:t>Traditional</a:t>
            </a:r>
            <a:r>
              <a:rPr lang="fr-FR" dirty="0" smtClean="0"/>
              <a:t> </a:t>
            </a:r>
            <a:r>
              <a:rPr lang="fr-FR" dirty="0" err="1" smtClean="0"/>
              <a:t>newspapers</a:t>
            </a:r>
            <a:endParaRPr lang="fr-FR" dirty="0"/>
          </a:p>
        </p:txBody>
      </p:sp>
      <p:sp>
        <p:nvSpPr>
          <p:cNvPr id="25" name="Rectangle 24"/>
          <p:cNvSpPr/>
          <p:nvPr/>
        </p:nvSpPr>
        <p:spPr>
          <a:xfrm>
            <a:off x="2889879" y="4871767"/>
            <a:ext cx="1376536" cy="57606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Robot</a:t>
            </a:r>
          </a:p>
          <a:p>
            <a:pPr algn="ctr"/>
            <a:r>
              <a:rPr lang="fr-FR" dirty="0" err="1" smtClean="0"/>
              <a:t>journalists</a:t>
            </a:r>
            <a:endParaRPr lang="fr-FR" dirty="0"/>
          </a:p>
        </p:txBody>
      </p:sp>
      <p:sp>
        <p:nvSpPr>
          <p:cNvPr id="26" name="Rectangle 25"/>
          <p:cNvSpPr/>
          <p:nvPr/>
        </p:nvSpPr>
        <p:spPr>
          <a:xfrm>
            <a:off x="4983248" y="1750590"/>
            <a:ext cx="1748992" cy="100811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err="1" smtClean="0"/>
              <a:t>Mediapart</a:t>
            </a:r>
            <a:endParaRPr lang="fr-FR" dirty="0" smtClean="0"/>
          </a:p>
          <a:p>
            <a:pPr algn="ctr"/>
            <a:r>
              <a:rPr lang="fr-FR" dirty="0" err="1" smtClean="0"/>
              <a:t>Huffington</a:t>
            </a:r>
            <a:r>
              <a:rPr lang="fr-FR" dirty="0" smtClean="0"/>
              <a:t> Post</a:t>
            </a:r>
            <a:endParaRPr lang="fr-FR" dirty="0"/>
          </a:p>
        </p:txBody>
      </p:sp>
    </p:spTree>
    <p:extLst>
      <p:ext uri="{BB962C8B-B14F-4D97-AF65-F5344CB8AC3E}">
        <p14:creationId xmlns:p14="http://schemas.microsoft.com/office/powerpoint/2010/main" val="196268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checkerboard(across)">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checkerboard(across)">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checkerboard(across)">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l="656" t="11375" b="6376"/>
          <a:stretch>
            <a:fillRect/>
          </a:stretch>
        </p:blipFill>
        <p:spPr bwMode="auto">
          <a:xfrm>
            <a:off x="-24608" y="620688"/>
            <a:ext cx="9168608" cy="5693167"/>
          </a:xfrm>
          <a:prstGeom prst="rect">
            <a:avLst/>
          </a:prstGeom>
          <a:noFill/>
          <a:ln w="9525">
            <a:noFill/>
            <a:miter lim="800000"/>
            <a:headEnd/>
            <a:tailEnd/>
          </a:ln>
        </p:spPr>
      </p:pic>
      <p:sp>
        <p:nvSpPr>
          <p:cNvPr id="5" name="ZoneTexte 4"/>
          <p:cNvSpPr txBox="1"/>
          <p:nvPr/>
        </p:nvSpPr>
        <p:spPr>
          <a:xfrm>
            <a:off x="0" y="0"/>
            <a:ext cx="9144000" cy="461665"/>
          </a:xfrm>
          <a:prstGeom prst="rect">
            <a:avLst/>
          </a:prstGeom>
          <a:noFill/>
        </p:spPr>
        <p:txBody>
          <a:bodyPr wrap="square" rtlCol="0">
            <a:spAutoFit/>
          </a:bodyPr>
          <a:lstStyle/>
          <a:p>
            <a:r>
              <a:rPr lang="fr-FR" sz="2400" dirty="0" smtClean="0"/>
              <a:t>I.E.: </a:t>
            </a:r>
            <a:r>
              <a:rPr lang="fr-FR" sz="2400" dirty="0" err="1" smtClean="0"/>
              <a:t>intermediaries</a:t>
            </a:r>
            <a:r>
              <a:rPr lang="fr-FR" sz="2400" dirty="0" smtClean="0"/>
              <a:t> </a:t>
            </a:r>
            <a:r>
              <a:rPr lang="fr-FR" sz="2400" dirty="0" err="1" smtClean="0"/>
              <a:t>between</a:t>
            </a:r>
            <a:r>
              <a:rPr lang="fr-FR" sz="2400" dirty="0" smtClean="0"/>
              <a:t> manufacturer and </a:t>
            </a:r>
            <a:r>
              <a:rPr lang="fr-FR" sz="2400" dirty="0" err="1" smtClean="0"/>
              <a:t>customers</a:t>
            </a:r>
            <a:r>
              <a:rPr lang="fr-FR" sz="2400" dirty="0" smtClean="0"/>
              <a:t> in the USA</a:t>
            </a:r>
            <a:endParaRPr lang="fr-FR" sz="2400" dirty="0"/>
          </a:p>
        </p:txBody>
      </p:sp>
      <p:sp>
        <p:nvSpPr>
          <p:cNvPr id="6" name="ZoneTexte 5"/>
          <p:cNvSpPr txBox="1"/>
          <p:nvPr/>
        </p:nvSpPr>
        <p:spPr>
          <a:xfrm>
            <a:off x="2987824" y="6488668"/>
            <a:ext cx="2736304" cy="369332"/>
          </a:xfrm>
          <a:prstGeom prst="rect">
            <a:avLst/>
          </a:prstGeom>
          <a:noFill/>
        </p:spPr>
        <p:txBody>
          <a:bodyPr wrap="square" rtlCol="0">
            <a:spAutoFit/>
          </a:bodyPr>
          <a:lstStyle/>
          <a:p>
            <a:r>
              <a:rPr lang="fr-FR" dirty="0" smtClean="0"/>
              <a:t>Source: Mobile </a:t>
            </a:r>
            <a:r>
              <a:rPr lang="fr-FR" dirty="0" err="1" smtClean="0"/>
              <a:t>Lumascape</a:t>
            </a:r>
            <a:endParaRPr lang="fr-FR" dirty="0"/>
          </a:p>
        </p:txBody>
      </p:sp>
    </p:spTree>
    <p:extLst>
      <p:ext uri="{BB962C8B-B14F-4D97-AF65-F5344CB8AC3E}">
        <p14:creationId xmlns:p14="http://schemas.microsoft.com/office/powerpoint/2010/main" val="29853186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75856" y="616042"/>
            <a:ext cx="2946640" cy="369332"/>
          </a:xfrm>
          <a:prstGeom prst="rect">
            <a:avLst/>
          </a:prstGeom>
        </p:spPr>
        <p:txBody>
          <a:bodyPr wrap="none">
            <a:spAutoFit/>
          </a:bodyPr>
          <a:lstStyle/>
          <a:p>
            <a:pPr algn="ctr"/>
            <a:r>
              <a:rPr lang="fr-FR" dirty="0"/>
              <a:t>Food and Restaurant </a:t>
            </a:r>
            <a:r>
              <a:rPr lang="fr-FR" dirty="0" err="1"/>
              <a:t>industry</a:t>
            </a:r>
            <a:endParaRPr lang="fr-FR" dirty="0"/>
          </a:p>
        </p:txBody>
      </p:sp>
      <p:pic>
        <p:nvPicPr>
          <p:cNvPr id="3076" name="Picture 4" descr="Afficher l'image d'orig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700808"/>
            <a:ext cx="5424537" cy="3622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1487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2050" name="Picture 2" descr="https://foodtechconnect.com/wp-content/uploads/2016/05/Food-Tech-and-Media-Industry-2016-Rosenheim-Advisors.png"/>
          <p:cNvPicPr>
            <a:picLocks noChangeAspect="1" noChangeArrowheads="1"/>
          </p:cNvPicPr>
          <p:nvPr/>
        </p:nvPicPr>
        <p:blipFill rotWithShape="1">
          <a:blip r:embed="rId2">
            <a:extLst>
              <a:ext uri="{28A0092B-C50C-407E-A947-70E740481C1C}">
                <a14:useLocalDpi xmlns:a14="http://schemas.microsoft.com/office/drawing/2010/main" val="0"/>
              </a:ext>
            </a:extLst>
          </a:blip>
          <a:srcRect t="9051"/>
          <a:stretch/>
        </p:blipFill>
        <p:spPr bwMode="auto">
          <a:xfrm>
            <a:off x="0" y="476672"/>
            <a:ext cx="9144000" cy="623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415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Challenges in the book </a:t>
            </a:r>
            <a:r>
              <a:rPr lang="fr-FR" dirty="0" err="1" smtClean="0"/>
              <a:t>editing</a:t>
            </a:r>
            <a:r>
              <a:rPr lang="fr-FR" dirty="0" smtClean="0"/>
              <a:t> </a:t>
            </a:r>
            <a:r>
              <a:rPr lang="fr-FR" dirty="0" err="1" smtClean="0"/>
              <a:t>industry</a:t>
            </a:r>
            <a:endParaRPr lang="fr-FR" dirty="0"/>
          </a:p>
        </p:txBody>
      </p:sp>
      <p:sp>
        <p:nvSpPr>
          <p:cNvPr id="3" name="Espace réservé du contenu 2"/>
          <p:cNvSpPr>
            <a:spLocks noGrp="1"/>
          </p:cNvSpPr>
          <p:nvPr>
            <p:ph idx="1"/>
          </p:nvPr>
        </p:nvSpPr>
        <p:spPr>
          <a:xfrm>
            <a:off x="457200" y="975815"/>
            <a:ext cx="8229600" cy="508969"/>
          </a:xfrm>
        </p:spPr>
        <p:txBody>
          <a:bodyPr>
            <a:normAutofit lnSpcReduction="10000"/>
          </a:bodyPr>
          <a:lstStyle/>
          <a:p>
            <a:pPr>
              <a:buNone/>
            </a:pPr>
            <a:endParaRPr lang="fr-FR" dirty="0" smtClean="0"/>
          </a:p>
          <a:p>
            <a:pPr>
              <a:buNone/>
            </a:pPr>
            <a:endParaRPr lang="fr-FR" dirty="0" smtClean="0"/>
          </a:p>
        </p:txBody>
      </p:sp>
      <p:grpSp>
        <p:nvGrpSpPr>
          <p:cNvPr id="9" name="Groupe 8"/>
          <p:cNvGrpSpPr/>
          <p:nvPr/>
        </p:nvGrpSpPr>
        <p:grpSpPr>
          <a:xfrm>
            <a:off x="35496" y="332656"/>
            <a:ext cx="8964488" cy="4104456"/>
            <a:chOff x="35496" y="332656"/>
            <a:chExt cx="8964488" cy="4104456"/>
          </a:xfrm>
        </p:grpSpPr>
        <p:graphicFrame>
          <p:nvGraphicFramePr>
            <p:cNvPr id="5" name="Diagramme 4"/>
            <p:cNvGraphicFramePr/>
            <p:nvPr/>
          </p:nvGraphicFramePr>
          <p:xfrm>
            <a:off x="1835696" y="332656"/>
            <a:ext cx="7164288"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Flèche droite à entaille 7"/>
            <p:cNvSpPr/>
            <p:nvPr/>
          </p:nvSpPr>
          <p:spPr>
            <a:xfrm>
              <a:off x="35496" y="1988840"/>
              <a:ext cx="2051720" cy="792088"/>
            </a:xfrm>
            <a:prstGeom prst="notchedRightArrow">
              <a:avLst>
                <a:gd name="adj1" fmla="val 100000"/>
                <a:gd name="adj2" fmla="val 525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err="1" smtClean="0"/>
                <a:t>Authors</a:t>
              </a:r>
              <a:endParaRPr lang="fr-FR" sz="2400" b="1" dirty="0"/>
            </a:p>
          </p:txBody>
        </p:sp>
      </p:grpSp>
      <p:sp>
        <p:nvSpPr>
          <p:cNvPr id="10" name="Ellipse 9"/>
          <p:cNvSpPr/>
          <p:nvPr/>
        </p:nvSpPr>
        <p:spPr>
          <a:xfrm>
            <a:off x="1763688" y="1628800"/>
            <a:ext cx="3672408"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C00000"/>
              </a:solidFill>
            </a:endParaRPr>
          </a:p>
          <a:p>
            <a:pPr algn="ctr"/>
            <a:endParaRPr lang="fr-FR" sz="2400" dirty="0" smtClean="0">
              <a:solidFill>
                <a:srgbClr val="C00000"/>
              </a:solidFill>
            </a:endParaRPr>
          </a:p>
          <a:p>
            <a:pPr algn="ctr"/>
            <a:endParaRPr lang="fr-FR" sz="2400" dirty="0" smtClean="0">
              <a:solidFill>
                <a:srgbClr val="C00000"/>
              </a:solidFill>
            </a:endParaRPr>
          </a:p>
          <a:p>
            <a:pPr algn="ctr"/>
            <a:r>
              <a:rPr lang="fr-FR" sz="2400" dirty="0" smtClean="0">
                <a:solidFill>
                  <a:srgbClr val="C00000"/>
                </a:solidFill>
              </a:rPr>
              <a:t>INCUMBENTS</a:t>
            </a:r>
            <a:endParaRPr lang="fr-FR" sz="2400" dirty="0">
              <a:solidFill>
                <a:srgbClr val="C00000"/>
              </a:solidFill>
            </a:endParaRPr>
          </a:p>
        </p:txBody>
      </p:sp>
      <p:sp>
        <p:nvSpPr>
          <p:cNvPr id="11" name="Ellipse 10"/>
          <p:cNvSpPr/>
          <p:nvPr/>
        </p:nvSpPr>
        <p:spPr>
          <a:xfrm>
            <a:off x="5364088" y="1700808"/>
            <a:ext cx="1952600"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C00000"/>
              </a:solidFill>
            </a:endParaRPr>
          </a:p>
          <a:p>
            <a:pPr algn="ctr"/>
            <a:endParaRPr lang="fr-FR" sz="2400" dirty="0" smtClean="0">
              <a:solidFill>
                <a:srgbClr val="C00000"/>
              </a:solidFill>
            </a:endParaRPr>
          </a:p>
          <a:p>
            <a:pPr algn="ctr"/>
            <a:endParaRPr lang="fr-FR" sz="2400" dirty="0" smtClean="0">
              <a:solidFill>
                <a:srgbClr val="C00000"/>
              </a:solidFill>
            </a:endParaRPr>
          </a:p>
          <a:p>
            <a:pPr algn="ctr"/>
            <a:r>
              <a:rPr lang="fr-FR" dirty="0" err="1" smtClean="0">
                <a:solidFill>
                  <a:srgbClr val="C00000"/>
                </a:solidFill>
              </a:rPr>
              <a:t>Distributors</a:t>
            </a:r>
            <a:endParaRPr lang="fr-FR" dirty="0">
              <a:solidFill>
                <a:srgbClr val="C00000"/>
              </a:solidFill>
            </a:endParaRPr>
          </a:p>
        </p:txBody>
      </p:sp>
      <p:sp>
        <p:nvSpPr>
          <p:cNvPr id="12" name="Ellipse 11"/>
          <p:cNvSpPr/>
          <p:nvPr/>
        </p:nvSpPr>
        <p:spPr>
          <a:xfrm>
            <a:off x="7191400" y="1700808"/>
            <a:ext cx="1701080"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dirty="0" smtClean="0">
              <a:solidFill>
                <a:srgbClr val="C00000"/>
              </a:solidFill>
            </a:endParaRPr>
          </a:p>
          <a:p>
            <a:pPr algn="ctr"/>
            <a:endParaRPr lang="fr-FR" sz="2400" dirty="0" smtClean="0">
              <a:solidFill>
                <a:srgbClr val="C00000"/>
              </a:solidFill>
            </a:endParaRPr>
          </a:p>
          <a:p>
            <a:pPr algn="ctr"/>
            <a:endParaRPr lang="fr-FR" sz="2400" dirty="0" smtClean="0">
              <a:solidFill>
                <a:srgbClr val="C00000"/>
              </a:solidFill>
            </a:endParaRPr>
          </a:p>
          <a:p>
            <a:pPr algn="ctr"/>
            <a:r>
              <a:rPr lang="fr-FR" dirty="0" err="1" smtClean="0">
                <a:solidFill>
                  <a:srgbClr val="C00000"/>
                </a:solidFill>
              </a:rPr>
              <a:t>Bookshops</a:t>
            </a:r>
            <a:endParaRPr lang="fr-FR" dirty="0">
              <a:solidFill>
                <a:srgbClr val="C00000"/>
              </a:solidFill>
            </a:endParaRPr>
          </a:p>
        </p:txBody>
      </p:sp>
      <p:sp>
        <p:nvSpPr>
          <p:cNvPr id="13" name="Flèche droite à entaille 12"/>
          <p:cNvSpPr/>
          <p:nvPr/>
        </p:nvSpPr>
        <p:spPr>
          <a:xfrm rot="16200000">
            <a:off x="3275856" y="3284984"/>
            <a:ext cx="648072" cy="360040"/>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4" name="ZoneTexte 13"/>
          <p:cNvSpPr txBox="1"/>
          <p:nvPr/>
        </p:nvSpPr>
        <p:spPr>
          <a:xfrm>
            <a:off x="3203848" y="3789040"/>
            <a:ext cx="838691" cy="369332"/>
          </a:xfrm>
          <a:prstGeom prst="rect">
            <a:avLst/>
          </a:prstGeom>
          <a:noFill/>
        </p:spPr>
        <p:txBody>
          <a:bodyPr wrap="none" rtlCol="0">
            <a:spAutoFit/>
          </a:bodyPr>
          <a:lstStyle/>
          <a:p>
            <a:r>
              <a:rPr lang="fr-FR" dirty="0" smtClean="0"/>
              <a:t>Power</a:t>
            </a:r>
            <a:endParaRPr lang="fr-FR" dirty="0"/>
          </a:p>
        </p:txBody>
      </p:sp>
      <p:sp>
        <p:nvSpPr>
          <p:cNvPr id="15" name="ZoneTexte 14"/>
          <p:cNvSpPr txBox="1"/>
          <p:nvPr/>
        </p:nvSpPr>
        <p:spPr>
          <a:xfrm>
            <a:off x="2771800" y="4149080"/>
            <a:ext cx="1922321" cy="369332"/>
          </a:xfrm>
          <a:prstGeom prst="rect">
            <a:avLst/>
          </a:prstGeom>
          <a:noFill/>
        </p:spPr>
        <p:txBody>
          <a:bodyPr wrap="none" rtlCol="0">
            <a:spAutoFit/>
          </a:bodyPr>
          <a:lstStyle/>
          <a:p>
            <a:r>
              <a:rPr lang="fr-FR" dirty="0" smtClean="0"/>
              <a:t>Power = </a:t>
            </a:r>
            <a:r>
              <a:rPr lang="fr-FR" dirty="0" err="1" smtClean="0"/>
              <a:t>margins</a:t>
            </a:r>
            <a:endParaRPr lang="fr-FR" dirty="0"/>
          </a:p>
        </p:txBody>
      </p:sp>
    </p:spTree>
    <p:extLst>
      <p:ext uri="{BB962C8B-B14F-4D97-AF65-F5344CB8AC3E}">
        <p14:creationId xmlns:p14="http://schemas.microsoft.com/office/powerpoint/2010/main" val="1628280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checkerboard(across)">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heckerboard(across)">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Lst>
  </p:timing>
</p:sld>
</file>

<file path=ppt/theme/theme1.xml><?xml version="1.0" encoding="utf-8"?>
<a:theme xmlns:a="http://schemas.openxmlformats.org/drawingml/2006/main" name="Modèle ppt espeme paysa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sonnalisé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Modèle-Présentation-Bachelor</Template>
  <TotalTime>4736</TotalTime>
  <Words>1147</Words>
  <Application>Microsoft Office PowerPoint</Application>
  <PresentationFormat>Affichage à l'écran (4:3)</PresentationFormat>
  <Paragraphs>164</Paragraphs>
  <Slides>22</Slides>
  <Notes>7</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22</vt:i4>
      </vt:variant>
    </vt:vector>
  </HeadingPairs>
  <TitlesOfParts>
    <vt:vector size="26" baseType="lpstr">
      <vt:lpstr>Arial</vt:lpstr>
      <vt:lpstr>Calibri</vt:lpstr>
      <vt:lpstr>Myriad</vt:lpstr>
      <vt:lpstr>Modèle ppt espeme paysage</vt:lpstr>
      <vt:lpstr> BBA Edhec E-commerce and Digital Business</vt:lpstr>
      <vt:lpstr>Technologies and industries</vt:lpstr>
      <vt:lpstr>Technologies and industries:  Taxis</vt:lpstr>
      <vt:lpstr>Technologies and industries:  Hotels</vt:lpstr>
      <vt:lpstr>Technologies and industries:  newspapers</vt:lpstr>
      <vt:lpstr>Présentation PowerPoint</vt:lpstr>
      <vt:lpstr>Présentation PowerPoint</vt:lpstr>
      <vt:lpstr>Présentation PowerPoint</vt:lpstr>
      <vt:lpstr>Challenges in the book editing industry</vt:lpstr>
      <vt:lpstr>Challenges in the book editing industry</vt:lpstr>
      <vt:lpstr>InfoTech</vt:lpstr>
      <vt:lpstr>Présentation PowerPoint</vt:lpstr>
      <vt:lpstr>Consumer Trends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StudioGlukoz</dc:creator>
  <cp:lastModifiedBy>MENVIELLE Loick</cp:lastModifiedBy>
  <cp:revision>76</cp:revision>
  <dcterms:created xsi:type="dcterms:W3CDTF">2010-11-04T09:28:01Z</dcterms:created>
  <dcterms:modified xsi:type="dcterms:W3CDTF">2016-09-23T11:43:01Z</dcterms:modified>
</cp:coreProperties>
</file>