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6" r:id="rId3"/>
    <p:sldId id="273" r:id="rId4"/>
    <p:sldId id="268" r:id="rId5"/>
    <p:sldId id="269" r:id="rId6"/>
    <p:sldId id="270" r:id="rId7"/>
    <p:sldId id="258" r:id="rId8"/>
    <p:sldId id="259" r:id="rId9"/>
    <p:sldId id="274" r:id="rId10"/>
    <p:sldId id="275" r:id="rId11"/>
    <p:sldId id="260" r:id="rId12"/>
    <p:sldId id="261" r:id="rId13"/>
    <p:sldId id="262" r:id="rId14"/>
    <p:sldId id="263" r:id="rId15"/>
    <p:sldId id="264" r:id="rId16"/>
    <p:sldId id="276" r:id="rId17"/>
    <p:sldId id="277" r:id="rId18"/>
    <p:sldId id="278" r:id="rId19"/>
    <p:sldId id="279" r:id="rId20"/>
    <p:sldId id="280" r:id="rId21"/>
    <p:sldId id="281" r:id="rId22"/>
    <p:sldId id="282" r:id="rId23"/>
    <p:sldId id="283" r:id="rId24"/>
    <p:sldId id="284" r:id="rId25"/>
    <p:sldId id="285" r:id="rId26"/>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3" d="100"/>
          <a:sy n="63" d="100"/>
        </p:scale>
        <p:origin x="-137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4610777A-287B-488F-9DBA-AA8FC63C3E81}" type="datetimeFigureOut">
              <a:rPr lang="fr-FR" smtClean="0"/>
              <a:pPr/>
              <a:t>31/05/2010</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ABCFE6A1-1907-480F-90AF-0B9642A89F23}"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4610777A-287B-488F-9DBA-AA8FC63C3E81}" type="datetimeFigureOut">
              <a:rPr lang="fr-FR" smtClean="0"/>
              <a:pPr/>
              <a:t>31/05/2010</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ABCFE6A1-1907-480F-90AF-0B9642A89F23}"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4610777A-287B-488F-9DBA-AA8FC63C3E81}" type="datetimeFigureOut">
              <a:rPr lang="fr-FR" smtClean="0"/>
              <a:pPr/>
              <a:t>31/05/2010</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ABCFE6A1-1907-480F-90AF-0B9642A89F23}"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4610777A-287B-488F-9DBA-AA8FC63C3E81}" type="datetimeFigureOut">
              <a:rPr lang="fr-FR" smtClean="0"/>
              <a:pPr/>
              <a:t>31/05/2010</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ABCFE6A1-1907-480F-90AF-0B9642A89F23}"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4610777A-287B-488F-9DBA-AA8FC63C3E81}" type="datetimeFigureOut">
              <a:rPr lang="fr-FR" smtClean="0"/>
              <a:pPr/>
              <a:t>31/05/2010</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ABCFE6A1-1907-480F-90AF-0B9642A89F23}" type="slidenum">
              <a:rPr lang="fr-FR" smtClean="0"/>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4610777A-287B-488F-9DBA-AA8FC63C3E81}" type="datetimeFigureOut">
              <a:rPr lang="fr-FR" smtClean="0"/>
              <a:pPr/>
              <a:t>31/05/2010</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ABCFE6A1-1907-480F-90AF-0B9642A89F23}"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4610777A-287B-488F-9DBA-AA8FC63C3E81}" type="datetimeFigureOut">
              <a:rPr lang="fr-FR" smtClean="0"/>
              <a:pPr/>
              <a:t>31/05/2010</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ABCFE6A1-1907-480F-90AF-0B9642A89F23}"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fld id="{4610777A-287B-488F-9DBA-AA8FC63C3E81}" type="datetimeFigureOut">
              <a:rPr lang="fr-FR" smtClean="0"/>
              <a:pPr/>
              <a:t>31/05/2010</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ABCFE6A1-1907-480F-90AF-0B9642A89F23}"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4610777A-287B-488F-9DBA-AA8FC63C3E81}" type="datetimeFigureOut">
              <a:rPr lang="fr-FR" smtClean="0"/>
              <a:pPr/>
              <a:t>31/05/2010</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ABCFE6A1-1907-480F-90AF-0B9642A89F23}"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4610777A-287B-488F-9DBA-AA8FC63C3E81}" type="datetimeFigureOut">
              <a:rPr lang="fr-FR" smtClean="0"/>
              <a:pPr/>
              <a:t>31/05/2010</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ABCFE6A1-1907-480F-90AF-0B9642A89F23}"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4610777A-287B-488F-9DBA-AA8FC63C3E81}" type="datetimeFigureOut">
              <a:rPr lang="fr-FR" smtClean="0"/>
              <a:pPr/>
              <a:t>31/05/2010</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ABCFE6A1-1907-480F-90AF-0B9642A89F23}" type="slidenum">
              <a:rPr lang="fr-FR" smtClean="0"/>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10777A-287B-488F-9DBA-AA8FC63C3E81}" type="datetimeFigureOut">
              <a:rPr lang="fr-FR" smtClean="0"/>
              <a:pPr/>
              <a:t>31/05/2010</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CFE6A1-1907-480F-90AF-0B9642A89F23}"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85800" y="357166"/>
            <a:ext cx="7772400" cy="2357453"/>
          </a:xfrm>
        </p:spPr>
        <p:txBody>
          <a:bodyPr>
            <a:normAutofit/>
          </a:bodyPr>
          <a:lstStyle/>
          <a:p>
            <a:pPr rtl="1"/>
            <a:r>
              <a:rPr lang="fr-FR" sz="2000" b="1" dirty="0" smtClean="0">
                <a:solidFill>
                  <a:srgbClr val="0070C0"/>
                </a:solidFill>
              </a:rPr>
              <a:t>Royaume du Maroc</a:t>
            </a:r>
            <a:br>
              <a:rPr lang="fr-FR" sz="2000" b="1" dirty="0" smtClean="0">
                <a:solidFill>
                  <a:srgbClr val="0070C0"/>
                </a:solidFill>
              </a:rPr>
            </a:br>
            <a:r>
              <a:rPr lang="fr-FR" sz="2000" b="1" dirty="0" smtClean="0">
                <a:solidFill>
                  <a:srgbClr val="0070C0"/>
                </a:solidFill>
              </a:rPr>
              <a:t>Ministère de l’Emploi et de la Formation Professionnelle</a:t>
            </a:r>
            <a:br>
              <a:rPr lang="fr-FR" sz="2000" b="1" dirty="0" smtClean="0">
                <a:solidFill>
                  <a:srgbClr val="0070C0"/>
                </a:solidFill>
              </a:rPr>
            </a:br>
            <a:r>
              <a:rPr lang="fr-FR" sz="2000" b="1" dirty="0" smtClean="0">
                <a:solidFill>
                  <a:srgbClr val="0070C0"/>
                </a:solidFill>
              </a:rPr>
              <a:t>- Département de la Formation Professionnelle -</a:t>
            </a:r>
            <a:r>
              <a:rPr lang="fr-FR" sz="2000" b="1" dirty="0" smtClean="0"/>
              <a:t/>
            </a:r>
            <a:br>
              <a:rPr lang="fr-FR" sz="2000" b="1" dirty="0" smtClean="0"/>
            </a:br>
            <a:r>
              <a:rPr lang="fr-FR" sz="2000" b="1" dirty="0" smtClean="0"/>
              <a:t> Délégation </a:t>
            </a:r>
            <a:r>
              <a:rPr lang="fr-FR" sz="2000" b="1" dirty="0" smtClean="0"/>
              <a:t>Régionale du Centre</a:t>
            </a:r>
            <a:endParaRPr lang="fr-FR" sz="2000" dirty="0"/>
          </a:p>
        </p:txBody>
      </p:sp>
      <p:sp>
        <p:nvSpPr>
          <p:cNvPr id="3" name="Sous-titre 2"/>
          <p:cNvSpPr>
            <a:spLocks noGrp="1"/>
          </p:cNvSpPr>
          <p:nvPr>
            <p:ph type="subTitle" idx="1"/>
          </p:nvPr>
        </p:nvSpPr>
        <p:spPr>
          <a:xfrm>
            <a:off x="857224" y="2714620"/>
            <a:ext cx="7215238" cy="642942"/>
          </a:xfrm>
        </p:spPr>
        <p:txBody>
          <a:bodyPr>
            <a:normAutofit fontScale="32500" lnSpcReduction="20000"/>
          </a:bodyPr>
          <a:lstStyle/>
          <a:p>
            <a:r>
              <a:rPr lang="fr-FR" sz="8600" b="1" u="sng" dirty="0" smtClean="0">
                <a:solidFill>
                  <a:srgbClr val="FF0000"/>
                </a:solidFill>
              </a:rPr>
              <a:t>Formation Professionnelle Privée</a:t>
            </a:r>
            <a:r>
              <a:rPr lang="fr-FR" sz="8600" b="1" dirty="0"/>
              <a:t> </a:t>
            </a:r>
            <a:endParaRPr lang="fr-FR" sz="8600" b="1" dirty="0" smtClean="0"/>
          </a:p>
          <a:p>
            <a:r>
              <a:rPr lang="fr-FR" b="1" dirty="0">
                <a:solidFill>
                  <a:schemeClr val="tx1"/>
                </a:solidFill>
              </a:rPr>
              <a:t> </a:t>
            </a:r>
            <a:endParaRPr lang="fr-FR" dirty="0">
              <a:solidFill>
                <a:schemeClr val="tx1"/>
              </a:solidFill>
            </a:endParaRPr>
          </a:p>
        </p:txBody>
      </p:sp>
      <p:sp>
        <p:nvSpPr>
          <p:cNvPr id="4" name="Plaque 3"/>
          <p:cNvSpPr/>
          <p:nvPr/>
        </p:nvSpPr>
        <p:spPr>
          <a:xfrm>
            <a:off x="1142976" y="3571876"/>
            <a:ext cx="6929486" cy="2714644"/>
          </a:xfrm>
          <a:prstGeom prst="bevel">
            <a:avLst/>
          </a:prstGeom>
          <a:ln w="317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b="1" dirty="0" smtClean="0">
                <a:solidFill>
                  <a:schemeClr val="tx1"/>
                </a:solidFill>
              </a:rPr>
              <a:t>Instruction d’un Dossier de Demande d’Autorisation pour l’ouverture et l’Exploitation d’un Etablissement de Formation Professionnelle Privée</a:t>
            </a:r>
            <a:endParaRPr lang="fr-FR" sz="28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u="sng" dirty="0" smtClean="0">
                <a:solidFill>
                  <a:srgbClr val="FF0000"/>
                </a:solidFill>
              </a:rPr>
              <a:t>Contenu d’un Dossier de Demande d’Autorisation</a:t>
            </a:r>
            <a:endParaRPr lang="fr-FR" dirty="0"/>
          </a:p>
        </p:txBody>
      </p:sp>
      <p:sp>
        <p:nvSpPr>
          <p:cNvPr id="3" name="Espace réservé du contenu 2"/>
          <p:cNvSpPr>
            <a:spLocks noGrp="1"/>
          </p:cNvSpPr>
          <p:nvPr>
            <p:ph idx="1"/>
          </p:nvPr>
        </p:nvSpPr>
        <p:spPr>
          <a:xfrm>
            <a:off x="457200" y="1600200"/>
            <a:ext cx="8229600" cy="4829196"/>
          </a:xfrm>
        </p:spPr>
        <p:txBody>
          <a:bodyPr>
            <a:normAutofit fontScale="92500" lnSpcReduction="20000"/>
          </a:bodyPr>
          <a:lstStyle/>
          <a:p>
            <a:pPr>
              <a:buNone/>
            </a:pPr>
            <a:r>
              <a:rPr lang="fr-FR" b="1" dirty="0" smtClean="0">
                <a:solidFill>
                  <a:srgbClr val="0070C0"/>
                </a:solidFill>
              </a:rPr>
              <a:t>B- Le Projet de Formation :</a:t>
            </a:r>
          </a:p>
          <a:p>
            <a:pPr lvl="0">
              <a:buNone/>
            </a:pPr>
            <a:r>
              <a:rPr lang="fr-FR" dirty="0" smtClean="0"/>
              <a:t>Ce document est établi sur la base des résultats de l’étude de faisabilité, et comprend:</a:t>
            </a:r>
          </a:p>
          <a:p>
            <a:pPr lvl="0">
              <a:buFont typeface="Wingdings" pitchFamily="2" charset="2"/>
              <a:buChar char="Ø"/>
            </a:pPr>
            <a:r>
              <a:rPr lang="fr-FR" sz="2600" dirty="0" smtClean="0"/>
              <a:t>L’Identification de l’établissement et du local;</a:t>
            </a:r>
          </a:p>
          <a:p>
            <a:pPr lvl="0">
              <a:buFont typeface="Wingdings" pitchFamily="2" charset="2"/>
              <a:buChar char="Ø"/>
            </a:pPr>
            <a:r>
              <a:rPr lang="fr-FR" sz="2600" dirty="0" smtClean="0"/>
              <a:t>Rappel des filières de formation retenues et description sommaire de ces filières;</a:t>
            </a:r>
          </a:p>
          <a:p>
            <a:pPr lvl="0">
              <a:buFont typeface="Wingdings" pitchFamily="2" charset="2"/>
              <a:buChar char="Ø"/>
            </a:pPr>
            <a:r>
              <a:rPr lang="fr-FR" sz="2600" dirty="0" smtClean="0"/>
              <a:t>Rappel du mode d’organisation administratif et pédagogique;</a:t>
            </a:r>
          </a:p>
          <a:p>
            <a:pPr lvl="0">
              <a:buFont typeface="Wingdings" pitchFamily="2" charset="2"/>
              <a:buChar char="Ø"/>
            </a:pPr>
            <a:r>
              <a:rPr lang="fr-FR" sz="2600" dirty="0" smtClean="0"/>
              <a:t>Présentation du plan d’investissement;</a:t>
            </a:r>
          </a:p>
          <a:p>
            <a:pPr>
              <a:buFont typeface="Wingdings" pitchFamily="2" charset="2"/>
              <a:buChar char="Ø"/>
            </a:pPr>
            <a:r>
              <a:rPr lang="fr-FR" sz="2600" dirty="0" smtClean="0"/>
              <a:t>Projet pédagogique </a:t>
            </a:r>
            <a:r>
              <a:rPr lang="fr-FR" sz="2800" dirty="0" smtClean="0"/>
              <a:t> (</a:t>
            </a:r>
            <a:r>
              <a:rPr lang="fr-FR" sz="2600" dirty="0" smtClean="0"/>
              <a:t>contenus des programmes de formation, besoins en locaux et équipements, besoins en personnels administratifs et pédagogiques ) ;</a:t>
            </a:r>
          </a:p>
          <a:p>
            <a:pPr algn="ctr">
              <a:buNone/>
            </a:pPr>
            <a:r>
              <a:rPr lang="fr-FR" sz="3500" dirty="0" smtClean="0"/>
              <a:t>  </a:t>
            </a:r>
            <a:r>
              <a:rPr lang="fr-FR" sz="2600" dirty="0" smtClean="0">
                <a:solidFill>
                  <a:srgbClr val="FF0000"/>
                </a:solidFill>
              </a:rPr>
              <a:t>(Voir guide de présentation)</a:t>
            </a:r>
          </a:p>
          <a:p>
            <a:pPr>
              <a:buNone/>
            </a:pPr>
            <a:endParaRPr lang="fr-FR" sz="2600"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u="sng" dirty="0" smtClean="0">
                <a:solidFill>
                  <a:srgbClr val="FF0000"/>
                </a:solidFill>
              </a:rPr>
              <a:t>Contenu d’un Dossier de Demande d’Autorisation</a:t>
            </a:r>
            <a:r>
              <a:rPr lang="fr-FR" dirty="0" smtClean="0"/>
              <a:t/>
            </a:r>
            <a:br>
              <a:rPr lang="fr-FR" dirty="0" smtClean="0"/>
            </a:br>
            <a:endParaRPr lang="fr-FR" dirty="0"/>
          </a:p>
        </p:txBody>
      </p:sp>
      <p:sp>
        <p:nvSpPr>
          <p:cNvPr id="3" name="Espace réservé du contenu 2"/>
          <p:cNvSpPr>
            <a:spLocks noGrp="1"/>
          </p:cNvSpPr>
          <p:nvPr>
            <p:ph idx="1"/>
          </p:nvPr>
        </p:nvSpPr>
        <p:spPr/>
        <p:txBody>
          <a:bodyPr>
            <a:normAutofit/>
          </a:bodyPr>
          <a:lstStyle/>
          <a:p>
            <a:pPr>
              <a:buNone/>
            </a:pPr>
            <a:r>
              <a:rPr lang="fr-FR" b="1" dirty="0" smtClean="0">
                <a:solidFill>
                  <a:srgbClr val="0070C0"/>
                </a:solidFill>
              </a:rPr>
              <a:t> C- Le Dossier Pédagogique :</a:t>
            </a:r>
          </a:p>
          <a:p>
            <a:pPr lvl="0">
              <a:buNone/>
            </a:pPr>
            <a:r>
              <a:rPr lang="fr-FR" b="1" dirty="0">
                <a:solidFill>
                  <a:srgbClr val="FF0000"/>
                </a:solidFill>
              </a:rPr>
              <a:t> </a:t>
            </a:r>
            <a:r>
              <a:rPr lang="fr-FR" dirty="0" smtClean="0"/>
              <a:t>Le dossier pédagogique contient :</a:t>
            </a:r>
          </a:p>
          <a:p>
            <a:pPr algn="just">
              <a:buFont typeface="Wingdings" pitchFamily="2" charset="2"/>
              <a:buChar char="Ø"/>
            </a:pPr>
            <a:r>
              <a:rPr lang="fr-FR" sz="2400" b="1" dirty="0" smtClean="0"/>
              <a:t>les plans programmes : </a:t>
            </a:r>
            <a:r>
              <a:rPr lang="fr-FR" sz="2400" dirty="0" smtClean="0"/>
              <a:t>(Dans le cas ou le programme de formation est disponible et développé selon l’APC, le promoteur aura à le récupérer auprès de l’administration  et dépose un engagement écrit pour l’appliquer); </a:t>
            </a:r>
          </a:p>
          <a:p>
            <a:pPr>
              <a:buFont typeface="Wingdings" pitchFamily="2" charset="2"/>
              <a:buChar char="Ø"/>
            </a:pPr>
            <a:r>
              <a:rPr lang="fr-FR" sz="2400" b="1" dirty="0" smtClean="0"/>
              <a:t>la liste des équipements </a:t>
            </a:r>
            <a:r>
              <a:rPr lang="fr-FR" sz="2400" dirty="0" smtClean="0"/>
              <a:t>technico-pédagogiques ;</a:t>
            </a:r>
          </a:p>
          <a:p>
            <a:pPr>
              <a:buFont typeface="Wingdings" pitchFamily="2" charset="2"/>
              <a:buChar char="Ø"/>
            </a:pPr>
            <a:r>
              <a:rPr lang="fr-FR" sz="2400" b="1" dirty="0" smtClean="0"/>
              <a:t>le système d'évaluation;</a:t>
            </a:r>
          </a:p>
          <a:p>
            <a:pPr>
              <a:buFont typeface="Wingdings" pitchFamily="2" charset="2"/>
              <a:buChar char="Ø"/>
            </a:pPr>
            <a:r>
              <a:rPr lang="fr-FR" sz="2400" b="1" dirty="0" smtClean="0"/>
              <a:t>le règlement intérieur.</a:t>
            </a:r>
            <a:endParaRPr lang="fr-FR" sz="2400" b="1"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sz="4000" b="1" u="sng" dirty="0" smtClean="0">
                <a:solidFill>
                  <a:srgbClr val="FF0000"/>
                </a:solidFill>
              </a:rPr>
              <a:t>Contenu d’un Dossier de Demande d’Autorisation</a:t>
            </a:r>
            <a:endParaRPr lang="fr-FR" sz="4000" dirty="0">
              <a:solidFill>
                <a:srgbClr val="0070C0"/>
              </a:solidFill>
            </a:endParaRPr>
          </a:p>
        </p:txBody>
      </p:sp>
      <p:sp>
        <p:nvSpPr>
          <p:cNvPr id="3" name="Espace réservé du contenu 2"/>
          <p:cNvSpPr>
            <a:spLocks noGrp="1"/>
          </p:cNvSpPr>
          <p:nvPr>
            <p:ph idx="1"/>
          </p:nvPr>
        </p:nvSpPr>
        <p:spPr/>
        <p:txBody>
          <a:bodyPr>
            <a:normAutofit fontScale="92500"/>
          </a:bodyPr>
          <a:lstStyle/>
          <a:p>
            <a:pPr>
              <a:buNone/>
            </a:pPr>
            <a:r>
              <a:rPr lang="fr-FR" b="1" dirty="0" smtClean="0">
                <a:solidFill>
                  <a:srgbClr val="0070C0"/>
                </a:solidFill>
              </a:rPr>
              <a:t> D-Le Dossier Administratif :</a:t>
            </a:r>
          </a:p>
          <a:p>
            <a:pPr>
              <a:buNone/>
            </a:pPr>
            <a:r>
              <a:rPr lang="fr-FR" dirty="0" smtClean="0"/>
              <a:t>Le dossier administratif comprend :</a:t>
            </a:r>
            <a:endParaRPr lang="fr-FR" b="1" dirty="0" smtClean="0">
              <a:solidFill>
                <a:srgbClr val="0070C0"/>
              </a:solidFill>
            </a:endParaRPr>
          </a:p>
          <a:p>
            <a:pPr marL="514350" indent="-514350">
              <a:buNone/>
            </a:pPr>
            <a:r>
              <a:rPr lang="fr-FR" sz="2800" dirty="0" smtClean="0">
                <a:solidFill>
                  <a:srgbClr val="0070C0"/>
                </a:solidFill>
              </a:rPr>
              <a:t>a) Les pièces relatives au </a:t>
            </a:r>
            <a:r>
              <a:rPr lang="fr-FR" sz="2800" b="1" dirty="0" smtClean="0">
                <a:solidFill>
                  <a:srgbClr val="0070C0"/>
                </a:solidFill>
              </a:rPr>
              <a:t>local </a:t>
            </a:r>
            <a:r>
              <a:rPr lang="fr-FR" sz="2800" dirty="0" smtClean="0">
                <a:solidFill>
                  <a:srgbClr val="0070C0"/>
                </a:solidFill>
              </a:rPr>
              <a:t>destiné à la formation ;</a:t>
            </a:r>
          </a:p>
          <a:p>
            <a:pPr marL="514350" indent="-514350">
              <a:buNone/>
            </a:pPr>
            <a:endParaRPr lang="fr-FR" sz="2800" dirty="0" smtClean="0">
              <a:solidFill>
                <a:srgbClr val="0070C0"/>
              </a:solidFill>
            </a:endParaRPr>
          </a:p>
          <a:p>
            <a:pPr marL="514350" indent="-514350">
              <a:buNone/>
            </a:pPr>
            <a:r>
              <a:rPr lang="fr-FR" sz="2800" dirty="0" smtClean="0">
                <a:solidFill>
                  <a:srgbClr val="0070C0"/>
                </a:solidFill>
              </a:rPr>
              <a:t>b) Les pièces administratives pour </a:t>
            </a:r>
            <a:r>
              <a:rPr lang="fr-FR" sz="2800" b="1" dirty="0" smtClean="0">
                <a:solidFill>
                  <a:srgbClr val="0070C0"/>
                </a:solidFill>
              </a:rPr>
              <a:t>le</a:t>
            </a:r>
            <a:r>
              <a:rPr lang="fr-FR" sz="2800" dirty="0" smtClean="0">
                <a:solidFill>
                  <a:srgbClr val="0070C0"/>
                </a:solidFill>
              </a:rPr>
              <a:t> </a:t>
            </a:r>
            <a:r>
              <a:rPr lang="fr-FR" sz="2800" b="1" dirty="0" smtClean="0">
                <a:solidFill>
                  <a:srgbClr val="0070C0"/>
                </a:solidFill>
              </a:rPr>
              <a:t>fondateur</a:t>
            </a:r>
            <a:r>
              <a:rPr lang="fr-FR" sz="2800" dirty="0" smtClean="0">
                <a:solidFill>
                  <a:srgbClr val="0070C0"/>
                </a:solidFill>
              </a:rPr>
              <a:t> ;</a:t>
            </a:r>
          </a:p>
          <a:p>
            <a:pPr marL="514350" indent="-514350">
              <a:buNone/>
            </a:pPr>
            <a:endParaRPr lang="fr-FR" sz="2800" dirty="0" smtClean="0">
              <a:solidFill>
                <a:srgbClr val="0070C0"/>
              </a:solidFill>
            </a:endParaRPr>
          </a:p>
          <a:p>
            <a:pPr marL="514350" indent="-514350">
              <a:buNone/>
            </a:pPr>
            <a:r>
              <a:rPr lang="fr-FR" sz="2800" dirty="0" smtClean="0">
                <a:solidFill>
                  <a:srgbClr val="0070C0"/>
                </a:solidFill>
              </a:rPr>
              <a:t>c) Les pièces administratives pour </a:t>
            </a:r>
            <a:r>
              <a:rPr lang="fr-FR" sz="2800" b="1" dirty="0" smtClean="0">
                <a:solidFill>
                  <a:srgbClr val="0070C0"/>
                </a:solidFill>
              </a:rPr>
              <a:t>le directeur</a:t>
            </a:r>
            <a:r>
              <a:rPr lang="fr-FR" sz="2800" dirty="0" smtClean="0">
                <a:solidFill>
                  <a:srgbClr val="0070C0"/>
                </a:solidFill>
              </a:rPr>
              <a:t> proposé ;</a:t>
            </a:r>
          </a:p>
          <a:p>
            <a:pPr marL="514350" indent="-514350">
              <a:buNone/>
            </a:pPr>
            <a:endParaRPr lang="fr-FR" sz="2800" dirty="0" smtClean="0">
              <a:solidFill>
                <a:srgbClr val="0070C0"/>
              </a:solidFill>
            </a:endParaRPr>
          </a:p>
          <a:p>
            <a:pPr marL="514350" indent="-514350">
              <a:buNone/>
            </a:pPr>
            <a:r>
              <a:rPr lang="fr-FR" sz="2800" dirty="0" smtClean="0">
                <a:solidFill>
                  <a:srgbClr val="0070C0"/>
                </a:solidFill>
              </a:rPr>
              <a:t>d) Les pièces administratives pour </a:t>
            </a:r>
            <a:r>
              <a:rPr lang="fr-FR" sz="2800" b="1" dirty="0" smtClean="0">
                <a:solidFill>
                  <a:srgbClr val="0070C0"/>
                </a:solidFill>
              </a:rPr>
              <a:t>le</a:t>
            </a:r>
            <a:r>
              <a:rPr lang="fr-FR" sz="2800" dirty="0" smtClean="0">
                <a:solidFill>
                  <a:srgbClr val="0070C0"/>
                </a:solidFill>
              </a:rPr>
              <a:t> </a:t>
            </a:r>
            <a:r>
              <a:rPr lang="fr-FR" sz="2800" b="1" dirty="0" smtClean="0">
                <a:solidFill>
                  <a:srgbClr val="0070C0"/>
                </a:solidFill>
              </a:rPr>
              <a:t>formateur</a:t>
            </a:r>
            <a:r>
              <a:rPr lang="fr-FR" sz="2800" dirty="0" smtClean="0">
                <a:solidFill>
                  <a:srgbClr val="0070C0"/>
                </a:solidFill>
              </a:rPr>
              <a:t> ;</a:t>
            </a:r>
          </a:p>
          <a:p>
            <a:pPr>
              <a:buNone/>
            </a:pPr>
            <a:endParaRPr lang="fr-FR" sz="3800" b="1" dirty="0" smtClean="0">
              <a:solidFill>
                <a:srgbClr val="FF0000"/>
              </a:solidFill>
            </a:endParaRPr>
          </a:p>
          <a:p>
            <a:pPr>
              <a:buNone/>
            </a:pPr>
            <a:endParaRPr lang="fr-FR"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600" b="1" dirty="0" smtClean="0">
                <a:solidFill>
                  <a:srgbClr val="0070C0"/>
                </a:solidFill>
              </a:rPr>
              <a:t>D-Le Dossier Administratif :</a:t>
            </a:r>
            <a:endParaRPr lang="fr-FR" sz="3600" dirty="0">
              <a:solidFill>
                <a:srgbClr val="0070C0"/>
              </a:solidFill>
            </a:endParaRPr>
          </a:p>
        </p:txBody>
      </p:sp>
      <p:sp>
        <p:nvSpPr>
          <p:cNvPr id="3" name="Espace réservé du contenu 2"/>
          <p:cNvSpPr>
            <a:spLocks noGrp="1"/>
          </p:cNvSpPr>
          <p:nvPr>
            <p:ph idx="1"/>
          </p:nvPr>
        </p:nvSpPr>
        <p:spPr>
          <a:xfrm>
            <a:off x="457200" y="1214422"/>
            <a:ext cx="8472518" cy="4911741"/>
          </a:xfrm>
        </p:spPr>
        <p:txBody>
          <a:bodyPr>
            <a:normAutofit/>
          </a:bodyPr>
          <a:lstStyle/>
          <a:p>
            <a:pPr marL="514350" indent="-514350">
              <a:buAutoNum type="alphaLcParenR"/>
            </a:pPr>
            <a:r>
              <a:rPr lang="fr-FR" sz="2800" b="1" dirty="0" smtClean="0">
                <a:solidFill>
                  <a:srgbClr val="0070C0"/>
                </a:solidFill>
              </a:rPr>
              <a:t>Pièces relatives au local destiné à la formation:</a:t>
            </a:r>
          </a:p>
          <a:p>
            <a:pPr marL="514350" indent="-514350">
              <a:buNone/>
            </a:pPr>
            <a:endParaRPr lang="fr-FR" sz="2800" b="1" dirty="0" smtClean="0">
              <a:solidFill>
                <a:srgbClr val="0070C0"/>
              </a:solidFill>
            </a:endParaRPr>
          </a:p>
          <a:p>
            <a:pPr marL="514350" indent="-514350">
              <a:buFont typeface="Wingdings" pitchFamily="2" charset="2"/>
              <a:buChar char="Ø"/>
            </a:pPr>
            <a:r>
              <a:rPr lang="fr-FR" sz="2400" dirty="0" smtClean="0"/>
              <a:t> le plan du local visé par les autorités locales compétentes ;</a:t>
            </a:r>
          </a:p>
          <a:p>
            <a:pPr marL="514350" indent="-514350">
              <a:buNone/>
            </a:pPr>
            <a:endParaRPr lang="fr-FR" sz="2400" dirty="0" smtClean="0"/>
          </a:p>
          <a:p>
            <a:pPr marL="457200" indent="-457200">
              <a:buFont typeface="Wingdings" pitchFamily="2" charset="2"/>
              <a:buChar char="Ø"/>
            </a:pPr>
            <a:r>
              <a:rPr lang="fr-FR" sz="2400" dirty="0" smtClean="0"/>
              <a:t> le certificat administratif de conformité délivré par les autorités locales compétentes ;</a:t>
            </a:r>
          </a:p>
          <a:p>
            <a:pPr marL="457200" indent="-457200">
              <a:buNone/>
            </a:pPr>
            <a:endParaRPr lang="fr-FR" sz="2400" dirty="0" smtClean="0"/>
          </a:p>
          <a:p>
            <a:pPr marL="457200" indent="-457200">
              <a:buFont typeface="Wingdings" pitchFamily="2" charset="2"/>
              <a:buChar char="Ø"/>
            </a:pPr>
            <a:r>
              <a:rPr lang="fr-FR" sz="2400" dirty="0" smtClean="0"/>
              <a:t> le certificat de propriété ou contrat de location légalisé, stipulant que le local est affecté à la formation professionnelle.</a:t>
            </a:r>
            <a:endParaRPr lang="fr-FR" sz="24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600" b="1" dirty="0" smtClean="0">
                <a:solidFill>
                  <a:srgbClr val="0070C0"/>
                </a:solidFill>
              </a:rPr>
              <a:t>D-Le Dossier Administratif :</a:t>
            </a:r>
            <a:endParaRPr lang="fr-FR" sz="3600" b="1" dirty="0">
              <a:solidFill>
                <a:srgbClr val="0070C0"/>
              </a:solidFill>
            </a:endParaRPr>
          </a:p>
        </p:txBody>
      </p:sp>
      <p:sp>
        <p:nvSpPr>
          <p:cNvPr id="3" name="Espace réservé du contenu 2"/>
          <p:cNvSpPr>
            <a:spLocks noGrp="1"/>
          </p:cNvSpPr>
          <p:nvPr>
            <p:ph idx="1"/>
          </p:nvPr>
        </p:nvSpPr>
        <p:spPr>
          <a:xfrm>
            <a:off x="214282" y="1428736"/>
            <a:ext cx="8643998" cy="4697427"/>
          </a:xfrm>
        </p:spPr>
        <p:txBody>
          <a:bodyPr>
            <a:normAutofit fontScale="47500" lnSpcReduction="20000"/>
          </a:bodyPr>
          <a:lstStyle/>
          <a:p>
            <a:pPr marL="514350" indent="-514350">
              <a:buNone/>
            </a:pPr>
            <a:r>
              <a:rPr lang="fr-FR" sz="5100" b="1" dirty="0" smtClean="0">
                <a:solidFill>
                  <a:srgbClr val="0070C0"/>
                </a:solidFill>
              </a:rPr>
              <a:t>b) Pièces administratives pour le fondateur ;</a:t>
            </a:r>
          </a:p>
          <a:p>
            <a:pPr>
              <a:buNone/>
            </a:pPr>
            <a:r>
              <a:rPr lang="fr-FR" sz="3800" b="1" dirty="0" smtClean="0">
                <a:solidFill>
                  <a:srgbClr val="FF0000"/>
                </a:solidFill>
              </a:rPr>
              <a:t>- Personne physique :</a:t>
            </a:r>
          </a:p>
          <a:p>
            <a:pPr>
              <a:buFont typeface="Wingdings" pitchFamily="2" charset="2"/>
              <a:buChar char="Ø"/>
            </a:pPr>
            <a:r>
              <a:rPr lang="fr-FR" sz="4200" dirty="0" smtClean="0"/>
              <a:t>un extrait du casier judiciaire, ou une fiche anthropométrique datant de moins de trois (3) mois ;</a:t>
            </a:r>
          </a:p>
          <a:p>
            <a:pPr>
              <a:buFont typeface="Wingdings" pitchFamily="2" charset="2"/>
              <a:buChar char="Ø"/>
            </a:pPr>
            <a:r>
              <a:rPr lang="fr-FR" sz="4200" dirty="0" smtClean="0"/>
              <a:t> une copie certifiée conforme de la carte d'identité nationale ;</a:t>
            </a:r>
          </a:p>
          <a:p>
            <a:pPr>
              <a:buFont typeface="Wingdings" pitchFamily="2" charset="2"/>
              <a:buChar char="Ø"/>
            </a:pPr>
            <a:r>
              <a:rPr lang="fr-FR" sz="4200" dirty="0" smtClean="0"/>
              <a:t>le certificat négatif pour la dénomination de l'établissement de formation</a:t>
            </a:r>
          </a:p>
          <a:p>
            <a:pPr>
              <a:buNone/>
            </a:pPr>
            <a:r>
              <a:rPr lang="fr-FR" sz="4200" dirty="0" smtClean="0"/>
              <a:t>        professionnelle privée.</a:t>
            </a:r>
            <a:endParaRPr lang="fr-FR" sz="3800" dirty="0" smtClean="0"/>
          </a:p>
          <a:p>
            <a:pPr>
              <a:buNone/>
            </a:pPr>
            <a:r>
              <a:rPr lang="fr-FR" sz="3800" b="1" dirty="0" smtClean="0">
                <a:solidFill>
                  <a:srgbClr val="FF0000"/>
                </a:solidFill>
              </a:rPr>
              <a:t>- Personne morale :</a:t>
            </a:r>
          </a:p>
          <a:p>
            <a:pPr>
              <a:buFont typeface="Wingdings" pitchFamily="2" charset="2"/>
              <a:buChar char="Ø"/>
            </a:pPr>
            <a:r>
              <a:rPr lang="fr-FR" sz="4200" dirty="0" smtClean="0"/>
              <a:t>statuts de la société légalisés et enregistrés et copie du récépissé du dépôt des statuts auprès du greffier ;</a:t>
            </a:r>
          </a:p>
          <a:p>
            <a:pPr>
              <a:buFont typeface="Wingdings" pitchFamily="2" charset="2"/>
              <a:buChar char="Ø"/>
            </a:pPr>
            <a:r>
              <a:rPr lang="fr-FR" sz="4200" dirty="0" smtClean="0"/>
              <a:t>procès-verbal de l'assemblée générale constitutive ;</a:t>
            </a:r>
          </a:p>
          <a:p>
            <a:pPr>
              <a:buFont typeface="Wingdings" pitchFamily="2" charset="2"/>
              <a:buChar char="Ø"/>
            </a:pPr>
            <a:r>
              <a:rPr lang="fr-FR" sz="4200" dirty="0" smtClean="0"/>
              <a:t>procès-verbal de l'assemblée générale désignant le gérant ou l'administrateur de la société ;</a:t>
            </a:r>
          </a:p>
          <a:p>
            <a:pPr>
              <a:buFont typeface="Wingdings" pitchFamily="2" charset="2"/>
              <a:buChar char="Ø"/>
            </a:pPr>
            <a:r>
              <a:rPr lang="fr-FR" sz="4200" dirty="0" smtClean="0"/>
              <a:t>les documents justifiant l'identité du gérant et ses pouvoirs dans la société.</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368280"/>
          </a:xfrm>
        </p:spPr>
        <p:txBody>
          <a:bodyPr>
            <a:normAutofit fontScale="90000"/>
          </a:bodyPr>
          <a:lstStyle/>
          <a:p>
            <a:r>
              <a:rPr lang="fr-FR" sz="3600" b="1" dirty="0" smtClean="0">
                <a:solidFill>
                  <a:srgbClr val="0070C0"/>
                </a:solidFill>
              </a:rPr>
              <a:t>D-Le Dossier Administratif :</a:t>
            </a:r>
            <a:endParaRPr lang="fr-FR" sz="3600" b="1" dirty="0"/>
          </a:p>
        </p:txBody>
      </p:sp>
      <p:sp>
        <p:nvSpPr>
          <p:cNvPr id="3" name="Espace réservé du contenu 2"/>
          <p:cNvSpPr>
            <a:spLocks noGrp="1"/>
          </p:cNvSpPr>
          <p:nvPr>
            <p:ph idx="1"/>
          </p:nvPr>
        </p:nvSpPr>
        <p:spPr>
          <a:xfrm>
            <a:off x="457200" y="928670"/>
            <a:ext cx="8229600" cy="5357850"/>
          </a:xfrm>
        </p:spPr>
        <p:txBody>
          <a:bodyPr>
            <a:normAutofit fontScale="25000" lnSpcReduction="20000"/>
          </a:bodyPr>
          <a:lstStyle/>
          <a:p>
            <a:pPr>
              <a:buNone/>
            </a:pPr>
            <a:r>
              <a:rPr lang="fr-FR" sz="8000" b="1" dirty="0" smtClean="0">
                <a:solidFill>
                  <a:srgbClr val="FF0000"/>
                </a:solidFill>
              </a:rPr>
              <a:t>   </a:t>
            </a:r>
            <a:r>
              <a:rPr lang="fr-FR" sz="8000" b="1" dirty="0" smtClean="0">
                <a:solidFill>
                  <a:srgbClr val="0070C0"/>
                </a:solidFill>
              </a:rPr>
              <a:t>c) Pièces administratives pour le directeur proposé :</a:t>
            </a:r>
            <a:endParaRPr lang="fr-FR" sz="8000" b="1" dirty="0" smtClean="0">
              <a:solidFill>
                <a:srgbClr val="FF0000"/>
              </a:solidFill>
            </a:endParaRPr>
          </a:p>
          <a:p>
            <a:pPr>
              <a:buFont typeface="Wingdings" pitchFamily="2" charset="2"/>
              <a:buChar char="Ø"/>
            </a:pPr>
            <a:r>
              <a:rPr lang="fr-FR" sz="8000" dirty="0" smtClean="0"/>
              <a:t>une demande d'autorisation de gestion ;</a:t>
            </a:r>
          </a:p>
          <a:p>
            <a:pPr>
              <a:buFont typeface="Wingdings" pitchFamily="2" charset="2"/>
              <a:buChar char="Ø"/>
            </a:pPr>
            <a:r>
              <a:rPr lang="fr-FR" sz="8000" dirty="0" smtClean="0"/>
              <a:t>le curriculum vitae du directeur, appuyé par les diplômes et attestations d'expérience dûment certifiés;</a:t>
            </a:r>
          </a:p>
          <a:p>
            <a:pPr>
              <a:buFont typeface="Wingdings" pitchFamily="2" charset="2"/>
              <a:buChar char="Ø"/>
            </a:pPr>
            <a:r>
              <a:rPr lang="fr-FR" sz="8000" dirty="0" smtClean="0"/>
              <a:t>une copie légalisée du contrat de recrutement conclu entre le fondateur et le directeur définissant le champ d'intervention de chacune des deux parties;</a:t>
            </a:r>
          </a:p>
          <a:p>
            <a:pPr>
              <a:buFont typeface="Wingdings" pitchFamily="2" charset="2"/>
              <a:buChar char="Ø"/>
            </a:pPr>
            <a:r>
              <a:rPr lang="fr-FR" sz="8000" dirty="0" smtClean="0"/>
              <a:t>une déclaration sur l'honneur légalisée du directeur s'engageant à se consacrer à plein temps à la gestion de l'établissement ;</a:t>
            </a:r>
          </a:p>
          <a:p>
            <a:pPr>
              <a:buFont typeface="Wingdings" pitchFamily="2" charset="2"/>
              <a:buChar char="Ø"/>
            </a:pPr>
            <a:r>
              <a:rPr lang="fr-FR" sz="8000" dirty="0" smtClean="0"/>
              <a:t>un certificat de résidence ou permis de séjour pour le directeur de nationalité étrangère;</a:t>
            </a:r>
          </a:p>
          <a:p>
            <a:pPr>
              <a:buFont typeface="Wingdings" pitchFamily="2" charset="2"/>
              <a:buChar char="Ø"/>
            </a:pPr>
            <a:r>
              <a:rPr lang="fr-FR" sz="8000" dirty="0" smtClean="0"/>
              <a:t>un extrait d'acte de naissance datant de moins de trois mois ;</a:t>
            </a:r>
          </a:p>
          <a:p>
            <a:pPr>
              <a:buFont typeface="Wingdings" pitchFamily="2" charset="2"/>
              <a:buChar char="Ø"/>
            </a:pPr>
            <a:r>
              <a:rPr lang="fr-FR" sz="8000" dirty="0" smtClean="0"/>
              <a:t>une (1) photo d'identité récente ;</a:t>
            </a:r>
          </a:p>
          <a:p>
            <a:pPr>
              <a:buFont typeface="Wingdings" pitchFamily="2" charset="2"/>
              <a:buChar char="Ø"/>
            </a:pPr>
            <a:r>
              <a:rPr lang="fr-FR" sz="8000" dirty="0" smtClean="0"/>
              <a:t>une copie certifiée conforme de la carte d'identité nationale ;</a:t>
            </a:r>
          </a:p>
          <a:p>
            <a:pPr>
              <a:buFont typeface="Wingdings" pitchFamily="2" charset="2"/>
              <a:buChar char="Ø"/>
            </a:pPr>
            <a:r>
              <a:rPr lang="fr-FR" sz="8000" dirty="0" smtClean="0"/>
              <a:t>un certificat d'aptitude physique datant de moins de trois (3) mois délivré par un médecin assermenté ou un médecin de la santé publique ;</a:t>
            </a:r>
          </a:p>
          <a:p>
            <a:pPr>
              <a:buFont typeface="Wingdings" pitchFamily="2" charset="2"/>
              <a:buChar char="Ø"/>
            </a:pPr>
            <a:r>
              <a:rPr lang="fr-FR" sz="8000" dirty="0" smtClean="0"/>
              <a:t>un extrait du casier judiciaire ou une fiche anthropométrique datant de moins de trois  (3) mois.</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511156"/>
          </a:xfrm>
        </p:spPr>
        <p:txBody>
          <a:bodyPr>
            <a:normAutofit fontScale="90000"/>
          </a:bodyPr>
          <a:lstStyle/>
          <a:p>
            <a:r>
              <a:rPr lang="fr-FR" b="1" dirty="0" smtClean="0">
                <a:solidFill>
                  <a:srgbClr val="0070C0"/>
                </a:solidFill>
              </a:rPr>
              <a:t>D-Le Dossier Administratif :</a:t>
            </a:r>
            <a:endParaRPr lang="fr-FR" dirty="0"/>
          </a:p>
        </p:txBody>
      </p:sp>
      <p:sp>
        <p:nvSpPr>
          <p:cNvPr id="3" name="Espace réservé du contenu 2"/>
          <p:cNvSpPr>
            <a:spLocks noGrp="1"/>
          </p:cNvSpPr>
          <p:nvPr>
            <p:ph idx="1"/>
          </p:nvPr>
        </p:nvSpPr>
        <p:spPr>
          <a:xfrm>
            <a:off x="457200" y="928670"/>
            <a:ext cx="8229600" cy="5500726"/>
          </a:xfrm>
        </p:spPr>
        <p:txBody>
          <a:bodyPr>
            <a:normAutofit/>
          </a:bodyPr>
          <a:lstStyle/>
          <a:p>
            <a:pPr>
              <a:buNone/>
            </a:pPr>
            <a:r>
              <a:rPr lang="fr-FR" sz="3600" b="1" dirty="0" smtClean="0">
                <a:solidFill>
                  <a:srgbClr val="0070C0"/>
                </a:solidFill>
              </a:rPr>
              <a:t> </a:t>
            </a:r>
            <a:r>
              <a:rPr lang="fr-FR" sz="2000" b="1" dirty="0" smtClean="0">
                <a:solidFill>
                  <a:srgbClr val="0070C0"/>
                </a:solidFill>
              </a:rPr>
              <a:t>d) Pièces administratives pour le formateur :</a:t>
            </a:r>
          </a:p>
          <a:p>
            <a:pPr>
              <a:buFont typeface="Wingdings" pitchFamily="2" charset="2"/>
              <a:buChar char="Ø"/>
            </a:pPr>
            <a:r>
              <a:rPr lang="fr-FR" sz="2200" dirty="0" smtClean="0"/>
              <a:t>le curriculum vitae du formateur appuyé par les diplômes et attestations d'expérience dûment certifiés.;</a:t>
            </a:r>
          </a:p>
          <a:p>
            <a:pPr>
              <a:buFont typeface="Wingdings" pitchFamily="2" charset="2"/>
              <a:buChar char="Ø"/>
            </a:pPr>
            <a:r>
              <a:rPr lang="fr-FR" sz="2200" dirty="0" smtClean="0"/>
              <a:t>l'acte d'engagement avec le fondateur ;</a:t>
            </a:r>
          </a:p>
          <a:p>
            <a:pPr>
              <a:buFont typeface="Wingdings" pitchFamily="2" charset="2"/>
              <a:buChar char="Ø"/>
            </a:pPr>
            <a:r>
              <a:rPr lang="fr-FR" sz="2200" dirty="0" smtClean="0"/>
              <a:t>une copie de la carte d'identité nationale ou du permis de séjour pour les formateurs de nationalité étrangère ;</a:t>
            </a:r>
          </a:p>
          <a:p>
            <a:pPr>
              <a:buFont typeface="Wingdings" pitchFamily="2" charset="2"/>
              <a:buChar char="Ø"/>
            </a:pPr>
            <a:r>
              <a:rPr lang="fr-FR" sz="2200" dirty="0" smtClean="0"/>
              <a:t>un extrait du casier judiciaire ou une fiche anthropométrique datant de moins de trois (3) mois ;</a:t>
            </a:r>
          </a:p>
          <a:p>
            <a:pPr>
              <a:buFont typeface="Wingdings" pitchFamily="2" charset="2"/>
              <a:buChar char="Ø"/>
            </a:pPr>
            <a:r>
              <a:rPr lang="fr-FR" sz="2200" dirty="0" smtClean="0"/>
              <a:t>un certificat d'aptitude physique datant de moins de trois (3) mois délivré par un médecin assermenté ou par les services compétents de la santé publique;</a:t>
            </a:r>
          </a:p>
          <a:p>
            <a:pPr>
              <a:buFont typeface="Wingdings" pitchFamily="2" charset="2"/>
              <a:buChar char="Ø"/>
            </a:pPr>
            <a:r>
              <a:rPr lang="fr-FR" sz="2200" dirty="0" smtClean="0"/>
              <a:t>un extrait d'acte de naissance.</a:t>
            </a:r>
            <a:endParaRPr lang="fr-FR" sz="22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85720" y="274638"/>
            <a:ext cx="8401080" cy="1143000"/>
          </a:xfrm>
        </p:spPr>
        <p:txBody>
          <a:bodyPr>
            <a:noAutofit/>
          </a:bodyPr>
          <a:lstStyle/>
          <a:p>
            <a:r>
              <a:rPr lang="fr-FR" sz="2800" b="1" dirty="0" smtClean="0">
                <a:solidFill>
                  <a:srgbClr val="FF0000"/>
                </a:solidFill>
              </a:rPr>
              <a:t>Conditions générales de création et d'exploitation</a:t>
            </a:r>
            <a:br>
              <a:rPr lang="fr-FR" sz="2800" b="1" dirty="0" smtClean="0">
                <a:solidFill>
                  <a:srgbClr val="FF0000"/>
                </a:solidFill>
              </a:rPr>
            </a:br>
            <a:r>
              <a:rPr lang="fr-FR" sz="2800" b="1" dirty="0" smtClean="0">
                <a:solidFill>
                  <a:srgbClr val="FF0000"/>
                </a:solidFill>
              </a:rPr>
              <a:t>des établissements de formation professionnelle privée</a:t>
            </a:r>
            <a:endParaRPr lang="fr-FR" sz="2800" dirty="0">
              <a:solidFill>
                <a:srgbClr val="FF0000"/>
              </a:solidFill>
            </a:endParaRPr>
          </a:p>
        </p:txBody>
      </p:sp>
      <p:sp>
        <p:nvSpPr>
          <p:cNvPr id="3" name="Espace réservé du contenu 2"/>
          <p:cNvSpPr>
            <a:spLocks noGrp="1"/>
          </p:cNvSpPr>
          <p:nvPr>
            <p:ph idx="1"/>
          </p:nvPr>
        </p:nvSpPr>
        <p:spPr>
          <a:xfrm>
            <a:off x="285720" y="1428736"/>
            <a:ext cx="8643998" cy="4697427"/>
          </a:xfrm>
        </p:spPr>
        <p:txBody>
          <a:bodyPr>
            <a:normAutofit fontScale="92500" lnSpcReduction="10000"/>
          </a:bodyPr>
          <a:lstStyle/>
          <a:p>
            <a:endParaRPr lang="fr-FR" sz="2400" b="1" dirty="0" smtClean="0"/>
          </a:p>
          <a:p>
            <a:r>
              <a:rPr lang="fr-FR" sz="2400" b="1" dirty="0" smtClean="0"/>
              <a:t>Les projets </a:t>
            </a:r>
            <a:r>
              <a:rPr lang="fr-FR" sz="2400" dirty="0" smtClean="0"/>
              <a:t>de création et d'exploitation d’EFPP doivent </a:t>
            </a:r>
            <a:r>
              <a:rPr lang="fr-FR" sz="2400" b="1" dirty="0" smtClean="0"/>
              <a:t>satisfaire</a:t>
            </a:r>
            <a:r>
              <a:rPr lang="fr-FR" sz="2400" dirty="0" smtClean="0"/>
              <a:t> aux </a:t>
            </a:r>
            <a:r>
              <a:rPr lang="fr-FR" sz="2400" b="1" dirty="0" smtClean="0"/>
              <a:t>conditions générales relatives aux </a:t>
            </a:r>
            <a:r>
              <a:rPr lang="fr-FR" sz="2400" dirty="0" smtClean="0"/>
              <a:t>:</a:t>
            </a:r>
          </a:p>
          <a:p>
            <a:pPr marL="457200" indent="-457200">
              <a:buFont typeface="+mj-lt"/>
              <a:buAutoNum type="arabicPeriod"/>
            </a:pPr>
            <a:r>
              <a:rPr lang="fr-FR" sz="2400" b="1" dirty="0" smtClean="0">
                <a:solidFill>
                  <a:srgbClr val="00B0F0"/>
                </a:solidFill>
              </a:rPr>
              <a:t>Locaux ;  </a:t>
            </a:r>
          </a:p>
          <a:p>
            <a:pPr marL="457200" indent="-457200">
              <a:buFont typeface="+mj-lt"/>
              <a:buAutoNum type="arabicPeriod"/>
            </a:pPr>
            <a:endParaRPr lang="fr-FR" sz="2400" b="1" dirty="0" smtClean="0">
              <a:solidFill>
                <a:srgbClr val="00B0F0"/>
              </a:solidFill>
            </a:endParaRPr>
          </a:p>
          <a:p>
            <a:pPr marL="457200" indent="-457200">
              <a:buFont typeface="+mj-lt"/>
              <a:buAutoNum type="arabicPeriod"/>
            </a:pPr>
            <a:r>
              <a:rPr lang="fr-FR" sz="2400" b="1" dirty="0" smtClean="0">
                <a:solidFill>
                  <a:srgbClr val="00B0F0"/>
                </a:solidFill>
              </a:rPr>
              <a:t>Matériel Technico-Pédagogique;</a:t>
            </a:r>
          </a:p>
          <a:p>
            <a:pPr marL="457200" indent="-457200">
              <a:buFont typeface="+mj-lt"/>
              <a:buAutoNum type="arabicPeriod"/>
            </a:pPr>
            <a:endParaRPr lang="fr-FR" sz="2400" b="1" dirty="0" smtClean="0">
              <a:solidFill>
                <a:srgbClr val="00B0F0"/>
              </a:solidFill>
            </a:endParaRPr>
          </a:p>
          <a:p>
            <a:pPr marL="457200" indent="-457200">
              <a:buFont typeface="+mj-lt"/>
              <a:buAutoNum type="arabicPeriod"/>
            </a:pPr>
            <a:r>
              <a:rPr lang="fr-FR" sz="2400" b="1" dirty="0" smtClean="0">
                <a:solidFill>
                  <a:srgbClr val="00B0F0"/>
                </a:solidFill>
              </a:rPr>
              <a:t>Niveaux et Durées de Formation, Conditions d‘Accès ;</a:t>
            </a:r>
          </a:p>
          <a:p>
            <a:pPr marL="457200" indent="-457200">
              <a:buFont typeface="+mj-lt"/>
              <a:buAutoNum type="arabicPeriod"/>
            </a:pPr>
            <a:endParaRPr lang="fr-FR" sz="2400" b="1" dirty="0" smtClean="0">
              <a:solidFill>
                <a:srgbClr val="00B0F0"/>
              </a:solidFill>
            </a:endParaRPr>
          </a:p>
          <a:p>
            <a:pPr marL="457200" indent="-457200">
              <a:buFont typeface="+mj-lt"/>
              <a:buAutoNum type="arabicPeriod"/>
            </a:pPr>
            <a:r>
              <a:rPr lang="fr-FR" sz="2400" b="1" dirty="0" smtClean="0">
                <a:solidFill>
                  <a:srgbClr val="00B0F0"/>
                </a:solidFill>
              </a:rPr>
              <a:t>Normes d’Encadrement Administratif et Pédagogique.</a:t>
            </a:r>
          </a:p>
          <a:p>
            <a:pPr marL="457200" indent="-457200">
              <a:buNone/>
            </a:pPr>
            <a:r>
              <a:rPr lang="fr-FR" sz="2400" b="1" dirty="0" smtClean="0">
                <a:solidFill>
                  <a:srgbClr val="00B0F0"/>
                </a:solidFill>
              </a:rPr>
              <a:t>       </a:t>
            </a:r>
            <a:r>
              <a:rPr lang="fr-FR" sz="2400" b="1" dirty="0" smtClean="0">
                <a:solidFill>
                  <a:srgbClr val="FF0000"/>
                </a:solidFill>
              </a:rPr>
              <a:t>4-1. Encadrement Administratif</a:t>
            </a:r>
          </a:p>
          <a:p>
            <a:pPr marL="457200" indent="-457200">
              <a:buNone/>
            </a:pPr>
            <a:r>
              <a:rPr lang="fr-FR" sz="2400" b="1" dirty="0" smtClean="0">
                <a:solidFill>
                  <a:srgbClr val="FF0000"/>
                </a:solidFill>
              </a:rPr>
              <a:t>       4-2. Formateurs / Intervenants</a:t>
            </a:r>
          </a:p>
          <a:p>
            <a:pPr marL="457200" indent="-457200">
              <a:buNone/>
            </a:pPr>
            <a:endParaRPr lang="fr-FR" sz="2400" b="1" dirty="0">
              <a:solidFill>
                <a:srgbClr val="00B0F0"/>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2400" b="1" dirty="0" smtClean="0">
                <a:solidFill>
                  <a:srgbClr val="FF0000"/>
                </a:solidFill>
              </a:rPr>
              <a:t>Conditions générales de création et d'exploitation</a:t>
            </a:r>
            <a:br>
              <a:rPr lang="fr-FR" sz="2400" b="1" dirty="0" smtClean="0">
                <a:solidFill>
                  <a:srgbClr val="FF0000"/>
                </a:solidFill>
              </a:rPr>
            </a:br>
            <a:r>
              <a:rPr lang="fr-FR" sz="2400" b="1" dirty="0" smtClean="0">
                <a:solidFill>
                  <a:srgbClr val="FF0000"/>
                </a:solidFill>
              </a:rPr>
              <a:t>des établissements de formation professionnelle privée</a:t>
            </a:r>
            <a:endParaRPr lang="fr-FR" sz="2400" dirty="0"/>
          </a:p>
        </p:txBody>
      </p:sp>
      <p:sp>
        <p:nvSpPr>
          <p:cNvPr id="3" name="Espace réservé du contenu 2"/>
          <p:cNvSpPr>
            <a:spLocks noGrp="1"/>
          </p:cNvSpPr>
          <p:nvPr>
            <p:ph idx="1"/>
          </p:nvPr>
        </p:nvSpPr>
        <p:spPr>
          <a:xfrm>
            <a:off x="457200" y="1357298"/>
            <a:ext cx="8229600" cy="4768865"/>
          </a:xfrm>
        </p:spPr>
        <p:txBody>
          <a:bodyPr>
            <a:normAutofit/>
          </a:bodyPr>
          <a:lstStyle/>
          <a:p>
            <a:pPr marL="514350" indent="-514350">
              <a:buAutoNum type="arabicPeriod"/>
            </a:pPr>
            <a:r>
              <a:rPr lang="fr-FR" sz="2400" b="1" dirty="0" smtClean="0">
                <a:solidFill>
                  <a:srgbClr val="00B0F0"/>
                </a:solidFill>
              </a:rPr>
              <a:t>Locaux :</a:t>
            </a:r>
          </a:p>
          <a:p>
            <a:pPr marL="514350" indent="-514350">
              <a:buNone/>
            </a:pPr>
            <a:r>
              <a:rPr lang="fr-FR" sz="2000" b="1" dirty="0" smtClean="0"/>
              <a:t>Les locaux abritant la formation doivent satisfaire principalement les conditions suivantes:</a:t>
            </a:r>
          </a:p>
          <a:p>
            <a:r>
              <a:rPr lang="fr-FR" sz="2000" dirty="0" smtClean="0"/>
              <a:t>avoir au moins deux salles de formation, dont une réservée strictement aux travaux pratiques ;</a:t>
            </a:r>
          </a:p>
          <a:p>
            <a:r>
              <a:rPr lang="fr-FR" sz="2000" dirty="0" smtClean="0"/>
              <a:t>avoir un bloc administratif composé d'un bureau de directeur, d'un espace d'accueil et d'information et d'un bureau d'administration pouvant contenir les dossiers des stagiaires et des formateurs et les équipements réservés à la gestion courante ; </a:t>
            </a:r>
          </a:p>
          <a:p>
            <a:r>
              <a:rPr lang="fr-FR" sz="2000" dirty="0" smtClean="0"/>
              <a:t>être dotés d'un bloc sanitaire, et de deux blocs séparés lorsque l'établissement est  mixte;</a:t>
            </a:r>
          </a:p>
          <a:p>
            <a:r>
              <a:rPr lang="fr-FR" sz="2000" dirty="0" smtClean="0"/>
              <a:t>avoir un tableau d'affichage contenant, en permanence, le règlement intérieur et les emplois du temps de l'année en cours et la liste des stagiaires par filière ;</a:t>
            </a:r>
            <a:endParaRPr lang="fr-FR" sz="20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2400" b="1" dirty="0" smtClean="0">
                <a:solidFill>
                  <a:srgbClr val="FF0000"/>
                </a:solidFill>
              </a:rPr>
              <a:t>Conditions générales de création et d'exploitation</a:t>
            </a:r>
            <a:br>
              <a:rPr lang="fr-FR" sz="2400" b="1" dirty="0" smtClean="0">
                <a:solidFill>
                  <a:srgbClr val="FF0000"/>
                </a:solidFill>
              </a:rPr>
            </a:br>
            <a:r>
              <a:rPr lang="fr-FR" sz="2400" b="1" dirty="0" smtClean="0">
                <a:solidFill>
                  <a:srgbClr val="FF0000"/>
                </a:solidFill>
              </a:rPr>
              <a:t>des établissements de formation professionnelle privée</a:t>
            </a:r>
            <a:endParaRPr lang="fr-FR" sz="2400" dirty="0"/>
          </a:p>
        </p:txBody>
      </p:sp>
      <p:sp>
        <p:nvSpPr>
          <p:cNvPr id="3" name="Espace réservé du contenu 2"/>
          <p:cNvSpPr>
            <a:spLocks noGrp="1"/>
          </p:cNvSpPr>
          <p:nvPr>
            <p:ph idx="1"/>
          </p:nvPr>
        </p:nvSpPr>
        <p:spPr>
          <a:xfrm>
            <a:off x="457200" y="1428736"/>
            <a:ext cx="8229600" cy="4697427"/>
          </a:xfrm>
        </p:spPr>
        <p:txBody>
          <a:bodyPr/>
          <a:lstStyle/>
          <a:p>
            <a:pPr>
              <a:buNone/>
            </a:pPr>
            <a:r>
              <a:rPr lang="fr-FR" sz="2400" b="1" dirty="0" smtClean="0">
                <a:solidFill>
                  <a:srgbClr val="00B0F0"/>
                </a:solidFill>
              </a:rPr>
              <a:t>1. Locaux:           Ratio espace/stagiaire requis</a:t>
            </a:r>
          </a:p>
          <a:p>
            <a:pPr>
              <a:buNone/>
            </a:pPr>
            <a:endParaRPr lang="fr-FR" dirty="0"/>
          </a:p>
        </p:txBody>
      </p:sp>
      <p:graphicFrame>
        <p:nvGraphicFramePr>
          <p:cNvPr id="4" name="Tableau 3"/>
          <p:cNvGraphicFramePr>
            <a:graphicFrameLocks noGrp="1"/>
          </p:cNvGraphicFramePr>
          <p:nvPr/>
        </p:nvGraphicFramePr>
        <p:xfrm>
          <a:off x="428596" y="2071678"/>
          <a:ext cx="8215370" cy="4307344"/>
        </p:xfrm>
        <a:graphic>
          <a:graphicData uri="http://schemas.openxmlformats.org/drawingml/2006/table">
            <a:tbl>
              <a:tblPr firstRow="1" bandRow="1">
                <a:tableStyleId>{5C22544A-7EE6-4342-B048-85BDC9FD1C3A}</a:tableStyleId>
              </a:tblPr>
              <a:tblGrid>
                <a:gridCol w="4000528"/>
                <a:gridCol w="2143140"/>
                <a:gridCol w="2071702"/>
              </a:tblGrid>
              <a:tr h="571504">
                <a:tc rowSpan="2">
                  <a:txBody>
                    <a:bodyPr/>
                    <a:lstStyle/>
                    <a:p>
                      <a:pPr algn="ctr"/>
                      <a:r>
                        <a:rPr lang="fr-FR" sz="2400" dirty="0" smtClean="0"/>
                        <a:t>Secteur</a:t>
                      </a:r>
                      <a:endParaRPr lang="fr-FR" sz="2400" dirty="0"/>
                    </a:p>
                  </a:txBody>
                  <a:tcPr/>
                </a:tc>
                <a:tc gridSpan="2">
                  <a:txBody>
                    <a:bodyPr/>
                    <a:lstStyle/>
                    <a:p>
                      <a:pPr algn="ctr"/>
                      <a:r>
                        <a:rPr lang="fr-FR" sz="2400" dirty="0" smtClean="0"/>
                        <a:t>Superficie Pédagogique</a:t>
                      </a:r>
                      <a:endParaRPr lang="fr-FR" sz="2400" dirty="0"/>
                    </a:p>
                  </a:txBody>
                  <a:tcPr/>
                </a:tc>
                <a:tc hMerge="1">
                  <a:txBody>
                    <a:bodyPr/>
                    <a:lstStyle/>
                    <a:p>
                      <a:endParaRPr lang="fr-FR" dirty="0"/>
                    </a:p>
                  </a:txBody>
                  <a:tcPr/>
                </a:tc>
              </a:tr>
              <a:tr h="491136">
                <a:tc vMerge="1">
                  <a:txBody>
                    <a:bodyPr/>
                    <a:lstStyle/>
                    <a:p>
                      <a:endParaRPr lang="fr-FR" dirty="0"/>
                    </a:p>
                  </a:txBody>
                  <a:tcPr/>
                </a:tc>
                <a:tc>
                  <a:txBody>
                    <a:bodyPr/>
                    <a:lstStyle/>
                    <a:p>
                      <a:r>
                        <a:rPr lang="fr-FR" b="1" dirty="0" smtClean="0"/>
                        <a:t>Salles de Cours (m²)</a:t>
                      </a:r>
                      <a:endParaRPr lang="fr-FR" b="1" dirty="0"/>
                    </a:p>
                  </a:txBody>
                  <a:tcPr/>
                </a:tc>
                <a:tc>
                  <a:txBody>
                    <a:bodyPr/>
                    <a:lstStyle/>
                    <a:p>
                      <a:r>
                        <a:rPr lang="fr-FR" b="1" dirty="0" smtClean="0"/>
                        <a:t>Salle de TP</a:t>
                      </a:r>
                      <a:r>
                        <a:rPr lang="fr-FR" b="1" baseline="0" dirty="0" smtClean="0"/>
                        <a:t> +TD (m</a:t>
                      </a:r>
                      <a:r>
                        <a:rPr lang="fr-FR" b="1" dirty="0" smtClean="0"/>
                        <a:t>²)</a:t>
                      </a:r>
                      <a:endParaRPr lang="fr-FR" b="1" dirty="0"/>
                    </a:p>
                  </a:txBody>
                  <a:tcPr/>
                </a:tc>
              </a:tr>
              <a:tr h="491136">
                <a:tc>
                  <a:txBody>
                    <a:bodyPr/>
                    <a:lstStyle/>
                    <a:p>
                      <a:r>
                        <a:rPr lang="fr-FR" b="1" dirty="0" smtClean="0">
                          <a:solidFill>
                            <a:schemeClr val="tx1"/>
                          </a:solidFill>
                        </a:rPr>
                        <a:t>Informatique, Administration et Gestion</a:t>
                      </a:r>
                      <a:endParaRPr lang="fr-FR" b="1" dirty="0">
                        <a:solidFill>
                          <a:schemeClr val="tx1"/>
                        </a:solidFill>
                      </a:endParaRPr>
                    </a:p>
                  </a:txBody>
                  <a:tcPr/>
                </a:tc>
                <a:tc>
                  <a:txBody>
                    <a:bodyPr/>
                    <a:lstStyle/>
                    <a:p>
                      <a:pPr algn="ctr"/>
                      <a:r>
                        <a:rPr lang="fr-FR" dirty="0" smtClean="0"/>
                        <a:t>1.4</a:t>
                      </a:r>
                      <a:endParaRPr lang="fr-FR" dirty="0"/>
                    </a:p>
                  </a:txBody>
                  <a:tcPr/>
                </a:tc>
                <a:tc>
                  <a:txBody>
                    <a:bodyPr/>
                    <a:lstStyle/>
                    <a:p>
                      <a:pPr algn="ctr"/>
                      <a:r>
                        <a:rPr lang="fr-FR" dirty="0" smtClean="0"/>
                        <a:t>1.8</a:t>
                      </a:r>
                      <a:endParaRPr lang="fr-FR" dirty="0"/>
                    </a:p>
                  </a:txBody>
                  <a:tcPr/>
                </a:tc>
              </a:tr>
              <a:tr h="491136">
                <a:tc>
                  <a:txBody>
                    <a:bodyPr/>
                    <a:lstStyle/>
                    <a:p>
                      <a:r>
                        <a:rPr lang="fr-FR" b="1" dirty="0" smtClean="0">
                          <a:solidFill>
                            <a:schemeClr val="tx1"/>
                          </a:solidFill>
                        </a:rPr>
                        <a:t>Coiffure</a:t>
                      </a:r>
                      <a:r>
                        <a:rPr lang="fr-FR" b="1" baseline="0" dirty="0" smtClean="0">
                          <a:solidFill>
                            <a:schemeClr val="tx1"/>
                          </a:solidFill>
                        </a:rPr>
                        <a:t>  / Esthétique</a:t>
                      </a:r>
                      <a:endParaRPr lang="fr-FR" b="1" dirty="0">
                        <a:solidFill>
                          <a:schemeClr val="tx1"/>
                        </a:solidFill>
                      </a:endParaRPr>
                    </a:p>
                  </a:txBody>
                  <a:tcPr/>
                </a:tc>
                <a:tc>
                  <a:txBody>
                    <a:bodyPr/>
                    <a:lstStyle/>
                    <a:p>
                      <a:pPr algn="ctr"/>
                      <a:r>
                        <a:rPr lang="fr-FR" dirty="0" smtClean="0"/>
                        <a:t>1.4</a:t>
                      </a:r>
                      <a:endParaRPr lang="fr-FR" dirty="0"/>
                    </a:p>
                  </a:txBody>
                  <a:tcPr/>
                </a:tc>
                <a:tc>
                  <a:txBody>
                    <a:bodyPr/>
                    <a:lstStyle/>
                    <a:p>
                      <a:pPr algn="ctr"/>
                      <a:r>
                        <a:rPr lang="fr-FR" dirty="0" smtClean="0"/>
                        <a:t>2</a:t>
                      </a:r>
                      <a:endParaRPr lang="fr-FR" dirty="0"/>
                    </a:p>
                  </a:txBody>
                  <a:tcPr/>
                </a:tc>
              </a:tr>
              <a:tr h="491136">
                <a:tc>
                  <a:txBody>
                    <a:bodyPr/>
                    <a:lstStyle/>
                    <a:p>
                      <a:r>
                        <a:rPr lang="fr-FR" b="1" dirty="0" err="1" smtClean="0">
                          <a:solidFill>
                            <a:schemeClr val="tx1"/>
                          </a:solidFill>
                        </a:rPr>
                        <a:t>Textille</a:t>
                      </a:r>
                      <a:r>
                        <a:rPr lang="fr-FR" b="1" dirty="0" smtClean="0">
                          <a:solidFill>
                            <a:schemeClr val="tx1"/>
                          </a:solidFill>
                        </a:rPr>
                        <a:t> /Habillement et Cuir</a:t>
                      </a:r>
                      <a:endParaRPr lang="fr-FR" b="1" dirty="0">
                        <a:solidFill>
                          <a:schemeClr val="tx1"/>
                        </a:solidFill>
                      </a:endParaRPr>
                    </a:p>
                  </a:txBody>
                  <a:tcPr/>
                </a:tc>
                <a:tc>
                  <a:txBody>
                    <a:bodyPr/>
                    <a:lstStyle/>
                    <a:p>
                      <a:pPr algn="ctr"/>
                      <a:r>
                        <a:rPr lang="fr-FR" dirty="0" smtClean="0"/>
                        <a:t>1.4</a:t>
                      </a:r>
                      <a:endParaRPr lang="fr-FR" dirty="0"/>
                    </a:p>
                  </a:txBody>
                  <a:tcPr/>
                </a:tc>
                <a:tc>
                  <a:txBody>
                    <a:bodyPr/>
                    <a:lstStyle/>
                    <a:p>
                      <a:pPr algn="ctr"/>
                      <a:r>
                        <a:rPr lang="fr-FR" dirty="0" smtClean="0"/>
                        <a:t>2</a:t>
                      </a:r>
                      <a:endParaRPr lang="fr-FR" dirty="0"/>
                    </a:p>
                  </a:txBody>
                  <a:tcPr/>
                </a:tc>
              </a:tr>
              <a:tr h="491136">
                <a:tc>
                  <a:txBody>
                    <a:bodyPr/>
                    <a:lstStyle/>
                    <a:p>
                      <a:r>
                        <a:rPr lang="fr-FR" b="1" dirty="0" smtClean="0">
                          <a:solidFill>
                            <a:schemeClr val="tx1"/>
                          </a:solidFill>
                        </a:rPr>
                        <a:t>Génie Electrique, Mécanique et Thermique</a:t>
                      </a:r>
                      <a:endParaRPr lang="fr-FR" b="1" dirty="0">
                        <a:solidFill>
                          <a:schemeClr val="tx1"/>
                        </a:solidFill>
                      </a:endParaRPr>
                    </a:p>
                  </a:txBody>
                  <a:tcPr/>
                </a:tc>
                <a:tc>
                  <a:txBody>
                    <a:bodyPr/>
                    <a:lstStyle/>
                    <a:p>
                      <a:pPr algn="ctr"/>
                      <a:r>
                        <a:rPr lang="fr-FR" dirty="0" smtClean="0"/>
                        <a:t>1.4</a:t>
                      </a:r>
                      <a:endParaRPr lang="fr-FR" dirty="0"/>
                    </a:p>
                  </a:txBody>
                  <a:tcPr/>
                </a:tc>
                <a:tc>
                  <a:txBody>
                    <a:bodyPr/>
                    <a:lstStyle/>
                    <a:p>
                      <a:pPr algn="ctr"/>
                      <a:r>
                        <a:rPr lang="fr-FR" dirty="0" smtClean="0"/>
                        <a:t>2.5</a:t>
                      </a:r>
                      <a:endParaRPr lang="fr-FR" dirty="0"/>
                    </a:p>
                  </a:txBody>
                  <a:tcPr/>
                </a:tc>
              </a:tr>
              <a:tr h="491136">
                <a:tc>
                  <a:txBody>
                    <a:bodyPr/>
                    <a:lstStyle/>
                    <a:p>
                      <a:r>
                        <a:rPr lang="fr-FR" b="1" dirty="0" smtClean="0">
                          <a:solidFill>
                            <a:schemeClr val="tx1"/>
                          </a:solidFill>
                        </a:rPr>
                        <a:t>Tourisme et Hôtellerie</a:t>
                      </a:r>
                      <a:endParaRPr lang="fr-FR" b="1" dirty="0">
                        <a:solidFill>
                          <a:schemeClr val="tx1"/>
                        </a:solidFill>
                      </a:endParaRPr>
                    </a:p>
                  </a:txBody>
                  <a:tcPr/>
                </a:tc>
                <a:tc>
                  <a:txBody>
                    <a:bodyPr/>
                    <a:lstStyle/>
                    <a:p>
                      <a:pPr algn="ctr"/>
                      <a:r>
                        <a:rPr lang="fr-FR" dirty="0" smtClean="0"/>
                        <a:t>1.4</a:t>
                      </a:r>
                      <a:endParaRPr lang="fr-FR" dirty="0"/>
                    </a:p>
                  </a:txBody>
                  <a:tcPr/>
                </a:tc>
                <a:tc>
                  <a:txBody>
                    <a:bodyPr/>
                    <a:lstStyle/>
                    <a:p>
                      <a:pPr algn="ctr"/>
                      <a:r>
                        <a:rPr lang="fr-FR" dirty="0" smtClean="0"/>
                        <a:t>2.5</a:t>
                      </a:r>
                      <a:endParaRPr lang="fr-FR" dirty="0"/>
                    </a:p>
                  </a:txBody>
                  <a:tcPr/>
                </a:tc>
              </a:tr>
              <a:tr h="491136">
                <a:tc>
                  <a:txBody>
                    <a:bodyPr/>
                    <a:lstStyle/>
                    <a:p>
                      <a:r>
                        <a:rPr lang="fr-FR" b="1" dirty="0" smtClean="0">
                          <a:solidFill>
                            <a:schemeClr val="tx1"/>
                          </a:solidFill>
                        </a:rPr>
                        <a:t>Paramédical</a:t>
                      </a:r>
                      <a:r>
                        <a:rPr lang="fr-FR" b="1" baseline="0" dirty="0" smtClean="0">
                          <a:solidFill>
                            <a:schemeClr val="tx1"/>
                          </a:solidFill>
                        </a:rPr>
                        <a:t> et Santé</a:t>
                      </a:r>
                      <a:endParaRPr lang="fr-FR" b="1" dirty="0">
                        <a:solidFill>
                          <a:schemeClr val="tx1"/>
                        </a:solidFill>
                      </a:endParaRPr>
                    </a:p>
                  </a:txBody>
                  <a:tcPr/>
                </a:tc>
                <a:tc>
                  <a:txBody>
                    <a:bodyPr/>
                    <a:lstStyle/>
                    <a:p>
                      <a:pPr algn="ctr"/>
                      <a:r>
                        <a:rPr lang="fr-FR" dirty="0" smtClean="0"/>
                        <a:t>1.4</a:t>
                      </a:r>
                      <a:endParaRPr lang="fr-FR" dirty="0"/>
                    </a:p>
                  </a:txBody>
                  <a:tcPr/>
                </a:tc>
                <a:tc>
                  <a:txBody>
                    <a:bodyPr/>
                    <a:lstStyle/>
                    <a:p>
                      <a:pPr algn="ctr"/>
                      <a:r>
                        <a:rPr lang="fr-FR" dirty="0" smtClean="0"/>
                        <a:t>2.5</a:t>
                      </a:r>
                      <a:endParaRPr lang="fr-FR" dirty="0"/>
                    </a:p>
                  </a:txBody>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sz="4000" b="1" dirty="0" smtClean="0"/>
              <a:t> </a:t>
            </a:r>
            <a:r>
              <a:rPr lang="fr-FR" b="1" u="sng" dirty="0" smtClean="0">
                <a:solidFill>
                  <a:srgbClr val="FF0000"/>
                </a:solidFill>
              </a:rPr>
              <a:t>Instruction d’un Dossier de Demande d‘Autorisation</a:t>
            </a:r>
            <a:endParaRPr lang="fr-FR" dirty="0"/>
          </a:p>
        </p:txBody>
      </p:sp>
      <p:sp>
        <p:nvSpPr>
          <p:cNvPr id="3" name="Espace réservé du contenu 2"/>
          <p:cNvSpPr>
            <a:spLocks noGrp="1"/>
          </p:cNvSpPr>
          <p:nvPr>
            <p:ph idx="1"/>
          </p:nvPr>
        </p:nvSpPr>
        <p:spPr/>
        <p:txBody>
          <a:bodyPr/>
          <a:lstStyle/>
          <a:p>
            <a:pPr algn="just">
              <a:buNone/>
            </a:pPr>
            <a:r>
              <a:rPr lang="fr-FR" b="1" dirty="0" smtClean="0"/>
              <a:t>   </a:t>
            </a:r>
          </a:p>
          <a:p>
            <a:pPr algn="just">
              <a:buNone/>
            </a:pPr>
            <a:r>
              <a:rPr lang="fr-FR" sz="2800" b="1" dirty="0" smtClean="0"/>
              <a:t>    L’Instruction d’un Dossier de Demande d’Autorisation est soumise aux dispositions de:</a:t>
            </a:r>
          </a:p>
          <a:p>
            <a:pPr>
              <a:buFontTx/>
              <a:buChar char="-"/>
            </a:pPr>
            <a:r>
              <a:rPr lang="fr-FR" b="1" dirty="0" smtClean="0"/>
              <a:t>La Loi 13.00;</a:t>
            </a:r>
          </a:p>
          <a:p>
            <a:pPr>
              <a:buNone/>
            </a:pPr>
            <a:r>
              <a:rPr lang="fr-FR" b="1" dirty="0" smtClean="0"/>
              <a:t>-  Cahier des charges fixant les conditions et la procédure d'attribution des autorisations.</a:t>
            </a:r>
            <a:endParaRPr lang="fr-FR" dirty="0" smtClean="0"/>
          </a:p>
          <a:p>
            <a:pPr>
              <a:buNone/>
            </a:pPr>
            <a:endParaRPr lang="fr-F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2400" b="1" dirty="0" smtClean="0">
                <a:solidFill>
                  <a:srgbClr val="FF0000"/>
                </a:solidFill>
              </a:rPr>
              <a:t>Conditions générales de création et d'exploitation</a:t>
            </a:r>
            <a:br>
              <a:rPr lang="fr-FR" sz="2400" b="1" dirty="0" smtClean="0">
                <a:solidFill>
                  <a:srgbClr val="FF0000"/>
                </a:solidFill>
              </a:rPr>
            </a:br>
            <a:r>
              <a:rPr lang="fr-FR" sz="2400" b="1" dirty="0" smtClean="0">
                <a:solidFill>
                  <a:srgbClr val="FF0000"/>
                </a:solidFill>
              </a:rPr>
              <a:t>des établissements de formation professionnelle privée</a:t>
            </a:r>
            <a:endParaRPr lang="fr-FR" sz="2400" dirty="0"/>
          </a:p>
        </p:txBody>
      </p:sp>
      <p:sp>
        <p:nvSpPr>
          <p:cNvPr id="3" name="Espace réservé du contenu 2"/>
          <p:cNvSpPr>
            <a:spLocks noGrp="1"/>
          </p:cNvSpPr>
          <p:nvPr>
            <p:ph idx="1"/>
          </p:nvPr>
        </p:nvSpPr>
        <p:spPr>
          <a:xfrm>
            <a:off x="457200" y="1357298"/>
            <a:ext cx="8229600" cy="5000660"/>
          </a:xfrm>
        </p:spPr>
        <p:txBody>
          <a:bodyPr>
            <a:normAutofit/>
          </a:bodyPr>
          <a:lstStyle/>
          <a:p>
            <a:pPr>
              <a:buNone/>
            </a:pPr>
            <a:r>
              <a:rPr lang="fr-FR" sz="2400" b="1" dirty="0" smtClean="0">
                <a:solidFill>
                  <a:srgbClr val="00B0F0"/>
                </a:solidFill>
              </a:rPr>
              <a:t>2. Matériel technico-pédagogique:</a:t>
            </a:r>
          </a:p>
          <a:p>
            <a:pPr>
              <a:buNone/>
            </a:pPr>
            <a:r>
              <a:rPr lang="fr-FR" sz="2600" dirty="0" smtClean="0"/>
              <a:t>     Le matériel technico-pédagogique, qui doit être mis à la disposition des stagiaires par leur formateur (machines, outillages, supports didactiques et matières d'</a:t>
            </a:r>
            <a:r>
              <a:rPr lang="fr-FR" sz="2600" dirty="0" err="1" smtClean="0"/>
              <a:t>oeuvre</a:t>
            </a:r>
            <a:r>
              <a:rPr lang="fr-FR" sz="2600" dirty="0" smtClean="0"/>
              <a:t>), doit correspondre:</a:t>
            </a:r>
          </a:p>
          <a:p>
            <a:pPr>
              <a:buFont typeface="Wingdings" pitchFamily="2" charset="2"/>
              <a:buChar char="Ø"/>
            </a:pPr>
            <a:r>
              <a:rPr lang="fr-FR" dirty="0" smtClean="0"/>
              <a:t> </a:t>
            </a:r>
            <a:r>
              <a:rPr lang="fr-FR" sz="2400" dirty="0" smtClean="0"/>
              <a:t>Aux types de matériels couramment utilisés dans la profession à laquelle les stagiaires vont être préparés ;</a:t>
            </a:r>
          </a:p>
          <a:p>
            <a:pPr>
              <a:buFont typeface="Wingdings" pitchFamily="2" charset="2"/>
              <a:buChar char="Ø"/>
            </a:pPr>
            <a:r>
              <a:rPr lang="fr-FR" sz="2400" dirty="0" smtClean="0"/>
              <a:t>Au minimum requis pour assurer à chaque stagiaire des manipulations et des travaux pratiques à raison de 40 % au moins de son temps total de formation.</a:t>
            </a:r>
          </a:p>
          <a:p>
            <a:pPr>
              <a:buNone/>
            </a:pPr>
            <a:r>
              <a:rPr lang="fr-FR" sz="2600" dirty="0" smtClean="0"/>
              <a:t>             </a:t>
            </a:r>
            <a:r>
              <a:rPr lang="fr-FR" sz="2600" dirty="0" smtClean="0">
                <a:solidFill>
                  <a:srgbClr val="FF0000"/>
                </a:solidFill>
              </a:rPr>
              <a:t>(Voir Fiches Normes des filières de formation)</a:t>
            </a:r>
            <a:endParaRPr lang="fr-FR" sz="2600" dirty="0">
              <a:solidFill>
                <a:srgbClr val="FF0000"/>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2400" b="1" dirty="0" smtClean="0">
                <a:solidFill>
                  <a:srgbClr val="FF0000"/>
                </a:solidFill>
              </a:rPr>
              <a:t>Conditions générales de création et d'exploitation</a:t>
            </a:r>
            <a:br>
              <a:rPr lang="fr-FR" sz="2400" b="1" dirty="0" smtClean="0">
                <a:solidFill>
                  <a:srgbClr val="FF0000"/>
                </a:solidFill>
              </a:rPr>
            </a:br>
            <a:r>
              <a:rPr lang="fr-FR" sz="2400" b="1" dirty="0" smtClean="0">
                <a:solidFill>
                  <a:srgbClr val="FF0000"/>
                </a:solidFill>
              </a:rPr>
              <a:t>des établissements de formation professionnelle privée</a:t>
            </a:r>
            <a:endParaRPr lang="fr-FR" sz="2400" dirty="0"/>
          </a:p>
        </p:txBody>
      </p:sp>
      <p:sp>
        <p:nvSpPr>
          <p:cNvPr id="3" name="Espace réservé du contenu 2"/>
          <p:cNvSpPr>
            <a:spLocks noGrp="1"/>
          </p:cNvSpPr>
          <p:nvPr>
            <p:ph idx="1"/>
          </p:nvPr>
        </p:nvSpPr>
        <p:spPr>
          <a:xfrm>
            <a:off x="457200" y="1285860"/>
            <a:ext cx="8229600" cy="5143536"/>
          </a:xfrm>
        </p:spPr>
        <p:txBody>
          <a:bodyPr>
            <a:normAutofit/>
          </a:bodyPr>
          <a:lstStyle/>
          <a:p>
            <a:pPr>
              <a:buNone/>
            </a:pPr>
            <a:r>
              <a:rPr lang="fr-FR" sz="2400" b="1" dirty="0" smtClean="0">
                <a:solidFill>
                  <a:srgbClr val="00B0F0"/>
                </a:solidFill>
              </a:rPr>
              <a:t>2. Matériel technico-pédagogique:</a:t>
            </a:r>
          </a:p>
          <a:p>
            <a:pPr>
              <a:buNone/>
            </a:pPr>
            <a:r>
              <a:rPr lang="fr-FR" sz="2400" b="1" dirty="0" smtClean="0">
                <a:solidFill>
                  <a:srgbClr val="00B0F0"/>
                </a:solidFill>
              </a:rPr>
              <a:t>    </a:t>
            </a:r>
            <a:r>
              <a:rPr lang="fr-FR" sz="2000" b="1" dirty="0" smtClean="0">
                <a:solidFill>
                  <a:srgbClr val="FF0000"/>
                </a:solidFill>
              </a:rPr>
              <a:t>Exemple:  </a:t>
            </a:r>
            <a:r>
              <a:rPr lang="fr-FR" sz="2000" dirty="0" smtClean="0"/>
              <a:t> </a:t>
            </a:r>
            <a:r>
              <a:rPr lang="fr-FR" sz="2000" dirty="0" smtClean="0">
                <a:solidFill>
                  <a:srgbClr val="FF0000"/>
                </a:solidFill>
              </a:rPr>
              <a:t>(Voir Fiches Normes des filières de formation)</a:t>
            </a:r>
            <a:endParaRPr lang="fr-FR" sz="2000" b="1" dirty="0" smtClean="0">
              <a:solidFill>
                <a:srgbClr val="FF0000"/>
              </a:solidFill>
            </a:endParaRPr>
          </a:p>
          <a:p>
            <a:pPr>
              <a:buNone/>
            </a:pPr>
            <a:endParaRPr lang="fr-FR" sz="2400" b="1" dirty="0" smtClean="0">
              <a:solidFill>
                <a:srgbClr val="00B0F0"/>
              </a:solidFill>
            </a:endParaRPr>
          </a:p>
          <a:p>
            <a:pPr>
              <a:buNone/>
            </a:pPr>
            <a:endParaRPr lang="fr-FR" sz="2400" b="1" dirty="0" smtClean="0">
              <a:solidFill>
                <a:srgbClr val="00B0F0"/>
              </a:solidFill>
            </a:endParaRPr>
          </a:p>
          <a:p>
            <a:pPr>
              <a:buNone/>
            </a:pPr>
            <a:endParaRPr lang="fr-FR" sz="2400" b="1" dirty="0" smtClean="0">
              <a:solidFill>
                <a:srgbClr val="00B0F0"/>
              </a:solidFill>
            </a:endParaRPr>
          </a:p>
          <a:p>
            <a:pPr>
              <a:buNone/>
            </a:pPr>
            <a:endParaRPr lang="fr-FR" sz="2400" b="1" dirty="0" smtClean="0">
              <a:solidFill>
                <a:srgbClr val="00B0F0"/>
              </a:solidFill>
            </a:endParaRPr>
          </a:p>
          <a:p>
            <a:pPr>
              <a:buNone/>
            </a:pPr>
            <a:endParaRPr lang="fr-FR" sz="2400" b="1" dirty="0" smtClean="0">
              <a:solidFill>
                <a:srgbClr val="00B0F0"/>
              </a:solidFill>
            </a:endParaRPr>
          </a:p>
          <a:p>
            <a:pPr algn="ctr">
              <a:buNone/>
            </a:pPr>
            <a:r>
              <a:rPr lang="fr-FR" sz="2400" dirty="0" smtClean="0">
                <a:solidFill>
                  <a:srgbClr val="FF0000"/>
                </a:solidFill>
              </a:rPr>
              <a:t>(Voir Catalogue des Normes)</a:t>
            </a:r>
            <a:endParaRPr lang="fr-FR" sz="2400" b="1" dirty="0" smtClean="0">
              <a:solidFill>
                <a:srgbClr val="00B0F0"/>
              </a:solidFill>
            </a:endParaRPr>
          </a:p>
        </p:txBody>
      </p:sp>
      <p:graphicFrame>
        <p:nvGraphicFramePr>
          <p:cNvPr id="4" name="Tableau 3"/>
          <p:cNvGraphicFramePr>
            <a:graphicFrameLocks noGrp="1"/>
          </p:cNvGraphicFramePr>
          <p:nvPr/>
        </p:nvGraphicFramePr>
        <p:xfrm>
          <a:off x="642910" y="2285992"/>
          <a:ext cx="7858180" cy="4316780"/>
        </p:xfrm>
        <a:graphic>
          <a:graphicData uri="http://schemas.openxmlformats.org/drawingml/2006/table">
            <a:tbl>
              <a:tblPr firstRow="1" bandRow="1">
                <a:tableStyleId>{5C22544A-7EE6-4342-B048-85BDC9FD1C3A}</a:tableStyleId>
              </a:tblPr>
              <a:tblGrid>
                <a:gridCol w="2928958"/>
                <a:gridCol w="4929222"/>
              </a:tblGrid>
              <a:tr h="642942">
                <a:tc>
                  <a:txBody>
                    <a:bodyPr/>
                    <a:lstStyle/>
                    <a:p>
                      <a:pPr algn="ctr"/>
                      <a:r>
                        <a:rPr lang="fr-FR" dirty="0" smtClean="0"/>
                        <a:t>Filière</a:t>
                      </a:r>
                      <a:endParaRPr lang="fr-FR" dirty="0"/>
                    </a:p>
                  </a:txBody>
                  <a:tcPr/>
                </a:tc>
                <a:tc>
                  <a:txBody>
                    <a:bodyPr/>
                    <a:lstStyle/>
                    <a:p>
                      <a:pPr algn="ctr"/>
                      <a:r>
                        <a:rPr lang="fr-FR" sz="1800" b="1" kern="1200" dirty="0" smtClean="0">
                          <a:solidFill>
                            <a:schemeClr val="lt1"/>
                          </a:solidFill>
                          <a:latin typeface="+mn-lt"/>
                          <a:ea typeface="+mn-ea"/>
                          <a:cs typeface="+mn-cs"/>
                        </a:rPr>
                        <a:t>Matériels et/ou supports de formation spécifiques obligatoires </a:t>
                      </a:r>
                      <a:endParaRPr lang="fr-FR" dirty="0"/>
                    </a:p>
                  </a:txBody>
                  <a:tcPr/>
                </a:tc>
              </a:tr>
              <a:tr h="2416999">
                <a:tc>
                  <a:txBody>
                    <a:bodyPr/>
                    <a:lstStyle/>
                    <a:p>
                      <a:pPr marL="0" algn="l" defTabSz="914400" rtl="0" eaLnBrk="1" latinLnBrk="0" hangingPunct="1"/>
                      <a:r>
                        <a:rPr lang="fr-FR" sz="1800" b="1" kern="1200" cap="all" dirty="0" smtClean="0">
                          <a:solidFill>
                            <a:schemeClr val="dk1"/>
                          </a:solidFill>
                          <a:latin typeface="+mn-lt"/>
                          <a:ea typeface="+mn-ea"/>
                          <a:cs typeface="+mn-cs"/>
                        </a:rPr>
                        <a:t>Electricien niveau Technicien</a:t>
                      </a:r>
                    </a:p>
                  </a:txBody>
                  <a:tcPr/>
                </a:tc>
                <a:tc>
                  <a:txBody>
                    <a:bodyPr/>
                    <a:lstStyle/>
                    <a:p>
                      <a:pPr lvl="0" rtl="0"/>
                      <a:r>
                        <a:rPr lang="fr-FR" sz="1800" kern="1200" dirty="0" smtClean="0">
                          <a:solidFill>
                            <a:schemeClr val="dk1"/>
                          </a:solidFill>
                          <a:latin typeface="+mn-lt"/>
                          <a:ea typeface="+mn-ea"/>
                          <a:cs typeface="+mn-cs"/>
                        </a:rPr>
                        <a:t>-oscilloscope: ratio 1 unité pour 4 stagiaires ;</a:t>
                      </a:r>
                    </a:p>
                    <a:p>
                      <a:pPr lvl="0"/>
                      <a:r>
                        <a:rPr lang="fr-FR" sz="1800" kern="1200" dirty="0" smtClean="0">
                          <a:solidFill>
                            <a:schemeClr val="dk1"/>
                          </a:solidFill>
                          <a:latin typeface="+mn-lt"/>
                          <a:ea typeface="+mn-ea"/>
                          <a:cs typeface="+mn-cs"/>
                        </a:rPr>
                        <a:t>- générateur de fonctions &amp; de fréquences: ratio 1 unité pour 4 stagiaires;</a:t>
                      </a:r>
                    </a:p>
                    <a:p>
                      <a:pPr lvl="0"/>
                      <a:r>
                        <a:rPr lang="fr-FR" sz="1800" kern="1200" dirty="0" smtClean="0">
                          <a:solidFill>
                            <a:schemeClr val="dk1"/>
                          </a:solidFill>
                          <a:latin typeface="+mn-lt"/>
                          <a:ea typeface="+mn-ea"/>
                          <a:cs typeface="+mn-cs"/>
                        </a:rPr>
                        <a:t>- Multimètre : 1 pour 4 stagiaires ;</a:t>
                      </a:r>
                    </a:p>
                    <a:p>
                      <a:pPr lvl="0"/>
                      <a:r>
                        <a:rPr lang="fr-FR" sz="1800" kern="1200" dirty="0" smtClean="0">
                          <a:solidFill>
                            <a:schemeClr val="dk1"/>
                          </a:solidFill>
                          <a:latin typeface="+mn-lt"/>
                          <a:ea typeface="+mn-ea"/>
                          <a:cs typeface="+mn-cs"/>
                        </a:rPr>
                        <a:t>- outillage approprié et autres appareils de mesure ou d’application;</a:t>
                      </a:r>
                    </a:p>
                    <a:p>
                      <a:pPr lvl="0"/>
                      <a:r>
                        <a:rPr lang="fr-FR" sz="1800" kern="1200" dirty="0" smtClean="0">
                          <a:solidFill>
                            <a:schemeClr val="dk1"/>
                          </a:solidFill>
                          <a:latin typeface="+mn-lt"/>
                          <a:ea typeface="+mn-ea"/>
                          <a:cs typeface="+mn-cs"/>
                        </a:rPr>
                        <a:t>- micro ordinateur : 1 unité par établissement</a:t>
                      </a:r>
                    </a:p>
                    <a:p>
                      <a:r>
                        <a:rPr lang="fr-FR" sz="1800" kern="1200" dirty="0" smtClean="0">
                          <a:solidFill>
                            <a:schemeClr val="dk1"/>
                          </a:solidFill>
                          <a:latin typeface="+mn-lt"/>
                          <a:ea typeface="+mn-ea"/>
                          <a:cs typeface="+mn-cs"/>
                        </a:rPr>
                        <a:t>-Internet.</a:t>
                      </a:r>
                      <a:endParaRPr lang="fr-FR" dirty="0"/>
                    </a:p>
                  </a:txBody>
                  <a:tcPr/>
                </a:tc>
              </a:tr>
              <a:tr h="1256839">
                <a:tc>
                  <a:txBody>
                    <a:bodyPr/>
                    <a:lstStyle/>
                    <a:p>
                      <a:r>
                        <a:rPr lang="fr-FR" sz="1800" b="1" kern="1200" cap="all" dirty="0" smtClean="0">
                          <a:solidFill>
                            <a:schemeClr val="dk1"/>
                          </a:solidFill>
                          <a:latin typeface="+mn-lt"/>
                          <a:ea typeface="+mn-ea"/>
                          <a:cs typeface="+mn-cs"/>
                        </a:rPr>
                        <a:t>TECHNICIEN EN GESTION INFORMATISEE</a:t>
                      </a:r>
                      <a:endParaRPr lang="fr-FR" dirty="0"/>
                    </a:p>
                  </a:txBody>
                  <a:tcPr/>
                </a:tc>
                <a:tc>
                  <a:txBody>
                    <a:bodyPr/>
                    <a:lstStyle/>
                    <a:p>
                      <a:pPr lvl="0" rtl="0"/>
                      <a:r>
                        <a:rPr lang="fr-FR" sz="1800" kern="1200" dirty="0" smtClean="0">
                          <a:solidFill>
                            <a:schemeClr val="dk1"/>
                          </a:solidFill>
                          <a:latin typeface="+mn-lt"/>
                          <a:ea typeface="+mn-ea"/>
                          <a:cs typeface="+mn-cs"/>
                        </a:rPr>
                        <a:t>-1 ordinateur  pour  10 stagiaires compte tenu du taux de roulement ;</a:t>
                      </a:r>
                    </a:p>
                    <a:p>
                      <a:pPr lvl="0"/>
                      <a:r>
                        <a:rPr lang="fr-FR" sz="1800" kern="1200" dirty="0" smtClean="0">
                          <a:solidFill>
                            <a:schemeClr val="dk1"/>
                          </a:solidFill>
                          <a:latin typeface="+mn-lt"/>
                          <a:ea typeface="+mn-ea"/>
                          <a:cs typeface="+mn-cs"/>
                        </a:rPr>
                        <a:t>-Réseau Internet;</a:t>
                      </a:r>
                    </a:p>
                    <a:p>
                      <a:r>
                        <a:rPr lang="fr-FR" sz="1800" kern="1200" dirty="0" smtClean="0">
                          <a:solidFill>
                            <a:schemeClr val="dk1"/>
                          </a:solidFill>
                          <a:latin typeface="+mn-lt"/>
                          <a:ea typeface="+mn-ea"/>
                          <a:cs typeface="+mn-cs"/>
                        </a:rPr>
                        <a:t>-Logiciels de gestion.</a:t>
                      </a:r>
                      <a:endParaRPr lang="fr-FR" dirty="0"/>
                    </a:p>
                  </a:txBody>
                  <a:tcPr/>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868346"/>
          </a:xfrm>
        </p:spPr>
        <p:txBody>
          <a:bodyPr>
            <a:normAutofit/>
          </a:bodyPr>
          <a:lstStyle/>
          <a:p>
            <a:r>
              <a:rPr lang="fr-FR" sz="2400" b="1" dirty="0" smtClean="0">
                <a:solidFill>
                  <a:srgbClr val="FF0000"/>
                </a:solidFill>
              </a:rPr>
              <a:t>Conditions générales de création et d'exploitation</a:t>
            </a:r>
            <a:br>
              <a:rPr lang="fr-FR" sz="2400" b="1" dirty="0" smtClean="0">
                <a:solidFill>
                  <a:srgbClr val="FF0000"/>
                </a:solidFill>
              </a:rPr>
            </a:br>
            <a:r>
              <a:rPr lang="fr-FR" sz="2400" b="1" dirty="0" smtClean="0">
                <a:solidFill>
                  <a:srgbClr val="FF0000"/>
                </a:solidFill>
              </a:rPr>
              <a:t>des établissements de formation professionnelle privée</a:t>
            </a:r>
            <a:endParaRPr lang="fr-FR" sz="2400" dirty="0"/>
          </a:p>
        </p:txBody>
      </p:sp>
      <p:sp>
        <p:nvSpPr>
          <p:cNvPr id="3" name="Espace réservé du contenu 2"/>
          <p:cNvSpPr>
            <a:spLocks noGrp="1"/>
          </p:cNvSpPr>
          <p:nvPr>
            <p:ph idx="1"/>
          </p:nvPr>
        </p:nvSpPr>
        <p:spPr>
          <a:xfrm>
            <a:off x="457200" y="1071546"/>
            <a:ext cx="8229600" cy="5500726"/>
          </a:xfrm>
        </p:spPr>
        <p:txBody>
          <a:bodyPr/>
          <a:lstStyle/>
          <a:p>
            <a:pPr>
              <a:buNone/>
            </a:pPr>
            <a:r>
              <a:rPr lang="fr-FR" sz="2400" b="1" dirty="0" smtClean="0">
                <a:solidFill>
                  <a:srgbClr val="00B0F0"/>
                </a:solidFill>
              </a:rPr>
              <a:t>3</a:t>
            </a:r>
            <a:r>
              <a:rPr lang="fr-FR" sz="2000" b="1" dirty="0" smtClean="0">
                <a:solidFill>
                  <a:srgbClr val="00B0F0"/>
                </a:solidFill>
              </a:rPr>
              <a:t>. Niveaux de formation, Conditions d'accès :</a:t>
            </a:r>
          </a:p>
          <a:p>
            <a:pPr>
              <a:buNone/>
            </a:pPr>
            <a:endParaRPr lang="fr-FR" sz="2400" b="1" dirty="0" smtClean="0">
              <a:solidFill>
                <a:srgbClr val="00B0F0"/>
              </a:solidFill>
            </a:endParaRPr>
          </a:p>
          <a:p>
            <a:pPr>
              <a:buNone/>
            </a:pPr>
            <a:endParaRPr lang="fr-FR" dirty="0"/>
          </a:p>
        </p:txBody>
      </p:sp>
      <p:graphicFrame>
        <p:nvGraphicFramePr>
          <p:cNvPr id="4" name="Tableau 3"/>
          <p:cNvGraphicFramePr>
            <a:graphicFrameLocks noGrp="1"/>
          </p:cNvGraphicFramePr>
          <p:nvPr/>
        </p:nvGraphicFramePr>
        <p:xfrm>
          <a:off x="500031" y="1571611"/>
          <a:ext cx="8072496" cy="4643471"/>
        </p:xfrm>
        <a:graphic>
          <a:graphicData uri="http://schemas.openxmlformats.org/drawingml/2006/table">
            <a:tbl>
              <a:tblPr firstRow="1" bandRow="1">
                <a:tableStyleId>{5C22544A-7EE6-4342-B048-85BDC9FD1C3A}</a:tableStyleId>
              </a:tblPr>
              <a:tblGrid>
                <a:gridCol w="1714515"/>
                <a:gridCol w="2714644"/>
                <a:gridCol w="3643337"/>
              </a:tblGrid>
              <a:tr h="733183">
                <a:tc>
                  <a:txBody>
                    <a:bodyPr/>
                    <a:lstStyle/>
                    <a:p>
                      <a:pPr algn="ctr"/>
                      <a:r>
                        <a:rPr lang="fr-FR" dirty="0" smtClean="0">
                          <a:solidFill>
                            <a:schemeClr val="tx1"/>
                          </a:solidFill>
                        </a:rPr>
                        <a:t>Niveau </a:t>
                      </a:r>
                      <a:r>
                        <a:rPr lang="fr-FR" baseline="0" dirty="0" smtClean="0">
                          <a:solidFill>
                            <a:schemeClr val="tx1"/>
                          </a:solidFill>
                        </a:rPr>
                        <a:t>  de  Formation</a:t>
                      </a:r>
                      <a:endParaRPr lang="fr-FR" dirty="0">
                        <a:solidFill>
                          <a:schemeClr val="tx1"/>
                        </a:solidFill>
                      </a:endParaRPr>
                    </a:p>
                  </a:txBody>
                  <a:tcPr/>
                </a:tc>
                <a:tc>
                  <a:txBody>
                    <a:bodyPr/>
                    <a:lstStyle/>
                    <a:p>
                      <a:pPr algn="ctr"/>
                      <a:r>
                        <a:rPr lang="fr-FR" dirty="0" smtClean="0">
                          <a:solidFill>
                            <a:schemeClr val="tx1"/>
                          </a:solidFill>
                        </a:rPr>
                        <a:t>Durée  de Formation</a:t>
                      </a:r>
                      <a:endParaRPr lang="fr-FR" dirty="0">
                        <a:solidFill>
                          <a:schemeClr val="tx1"/>
                        </a:solidFill>
                      </a:endParaRPr>
                    </a:p>
                  </a:txBody>
                  <a:tcPr/>
                </a:tc>
                <a:tc>
                  <a:txBody>
                    <a:bodyPr/>
                    <a:lstStyle/>
                    <a:p>
                      <a:pPr algn="ctr"/>
                      <a:r>
                        <a:rPr lang="fr-FR" dirty="0" smtClean="0">
                          <a:solidFill>
                            <a:schemeClr val="tx1"/>
                          </a:solidFill>
                        </a:rPr>
                        <a:t>Conditions  d’Accès</a:t>
                      </a:r>
                      <a:endParaRPr lang="fr-FR" dirty="0">
                        <a:solidFill>
                          <a:schemeClr val="tx1"/>
                        </a:solidFill>
                      </a:endParaRPr>
                    </a:p>
                  </a:txBody>
                  <a:tcPr/>
                </a:tc>
              </a:tr>
              <a:tr h="1042742">
                <a:tc>
                  <a:txBody>
                    <a:bodyPr/>
                    <a:lstStyle/>
                    <a:p>
                      <a:r>
                        <a:rPr lang="fr-FR" b="1" dirty="0" smtClean="0">
                          <a:solidFill>
                            <a:srgbClr val="FF0000"/>
                          </a:solidFill>
                        </a:rPr>
                        <a:t>Technicien Spécialisé</a:t>
                      </a:r>
                      <a:endParaRPr lang="fr-FR" b="1" dirty="0">
                        <a:solidFill>
                          <a:srgbClr val="FF0000"/>
                        </a:solidFill>
                      </a:endParaRPr>
                    </a:p>
                  </a:txBody>
                  <a:tcPr/>
                </a:tc>
                <a:tc>
                  <a:txBody>
                    <a:bodyPr/>
                    <a:lstStyle/>
                    <a:p>
                      <a:r>
                        <a:rPr lang="fr-FR" sz="1800" b="1" kern="1200" baseline="0" dirty="0" smtClean="0">
                          <a:solidFill>
                            <a:schemeClr val="dk1"/>
                          </a:solidFill>
                          <a:latin typeface="+mn-lt"/>
                          <a:ea typeface="+mn-ea"/>
                          <a:cs typeface="+mn-cs"/>
                        </a:rPr>
                        <a:t>2000 heures  </a:t>
                      </a:r>
                      <a:r>
                        <a:rPr lang="fr-FR" sz="1800" kern="1200" baseline="0" dirty="0" smtClean="0">
                          <a:solidFill>
                            <a:schemeClr val="dk1"/>
                          </a:solidFill>
                          <a:latin typeface="+mn-lt"/>
                          <a:ea typeface="+mn-ea"/>
                          <a:cs typeface="+mn-cs"/>
                        </a:rPr>
                        <a:t>dont 240h de stage et suivis de stage</a:t>
                      </a:r>
                    </a:p>
                  </a:txBody>
                  <a:tcPr/>
                </a:tc>
                <a:tc>
                  <a:txBody>
                    <a:bodyPr/>
                    <a:lstStyle/>
                    <a:p>
                      <a:r>
                        <a:rPr lang="fr-FR" baseline="0" dirty="0" smtClean="0"/>
                        <a:t>BAC et plus ou </a:t>
                      </a:r>
                      <a:r>
                        <a:rPr lang="fr-FR" baseline="0" dirty="0" err="1" smtClean="0"/>
                        <a:t>ou</a:t>
                      </a:r>
                      <a:r>
                        <a:rPr lang="fr-FR" baseline="0" dirty="0" smtClean="0"/>
                        <a:t> titulaire d’un diplôme de Technicien du même sous-secteur</a:t>
                      </a:r>
                      <a:endParaRPr lang="fr-FR" dirty="0"/>
                    </a:p>
                  </a:txBody>
                  <a:tcPr/>
                </a:tc>
              </a:tr>
              <a:tr h="1042742">
                <a:tc>
                  <a:txBody>
                    <a:bodyPr/>
                    <a:lstStyle/>
                    <a:p>
                      <a:r>
                        <a:rPr lang="fr-FR" b="1" dirty="0" smtClean="0">
                          <a:solidFill>
                            <a:srgbClr val="FF0000"/>
                          </a:solidFill>
                        </a:rPr>
                        <a:t>Technicien</a:t>
                      </a:r>
                      <a:endParaRPr lang="fr-FR" b="1" dirty="0">
                        <a:solidFill>
                          <a:srgbClr val="FF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b="1" kern="1200" baseline="0" dirty="0" smtClean="0">
                          <a:solidFill>
                            <a:schemeClr val="dk1"/>
                          </a:solidFill>
                          <a:latin typeface="+mn-lt"/>
                          <a:ea typeface="+mn-ea"/>
                          <a:cs typeface="+mn-cs"/>
                        </a:rPr>
                        <a:t>2000 heures  </a:t>
                      </a:r>
                      <a:r>
                        <a:rPr lang="fr-FR" sz="1800" kern="1200" baseline="0" dirty="0" smtClean="0">
                          <a:solidFill>
                            <a:schemeClr val="dk1"/>
                          </a:solidFill>
                          <a:latin typeface="+mn-lt"/>
                          <a:ea typeface="+mn-ea"/>
                          <a:cs typeface="+mn-cs"/>
                        </a:rPr>
                        <a:t>dont 240h de stage et suivis de stage</a:t>
                      </a:r>
                      <a:endParaRPr lang="fr-FR"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Niveau </a:t>
                      </a:r>
                      <a:r>
                        <a:rPr lang="fr-FR" baseline="0" dirty="0" smtClean="0"/>
                        <a:t>BAC et plus ou titulaire d’un certificat de Qualification du même sous-secteur</a:t>
                      </a:r>
                      <a:endParaRPr lang="fr-FR" dirty="0"/>
                    </a:p>
                  </a:txBody>
                  <a:tcPr/>
                </a:tc>
              </a:tr>
              <a:tr h="1042742">
                <a:tc>
                  <a:txBody>
                    <a:bodyPr/>
                    <a:lstStyle/>
                    <a:p>
                      <a:r>
                        <a:rPr lang="fr-FR" b="1" dirty="0" smtClean="0">
                          <a:solidFill>
                            <a:srgbClr val="FF0000"/>
                          </a:solidFill>
                        </a:rPr>
                        <a:t>Qualification</a:t>
                      </a:r>
                      <a:endParaRPr lang="fr-FR" b="1" dirty="0">
                        <a:solidFill>
                          <a:srgbClr val="FF0000"/>
                        </a:solidFill>
                      </a:endParaRPr>
                    </a:p>
                  </a:txBody>
                  <a:tcPr/>
                </a:tc>
                <a:tc>
                  <a:txBody>
                    <a:bodyPr/>
                    <a:lstStyle/>
                    <a:p>
                      <a:r>
                        <a:rPr lang="fr-FR" sz="1800" b="1" kern="1200" baseline="0" dirty="0" smtClean="0">
                          <a:solidFill>
                            <a:schemeClr val="dk1"/>
                          </a:solidFill>
                          <a:latin typeface="+mn-lt"/>
                          <a:ea typeface="+mn-ea"/>
                          <a:cs typeface="+mn-cs"/>
                        </a:rPr>
                        <a:t>1400 heures </a:t>
                      </a:r>
                      <a:r>
                        <a:rPr lang="fr-FR" sz="1800" kern="1200" baseline="0" dirty="0" smtClean="0">
                          <a:solidFill>
                            <a:schemeClr val="dk1"/>
                          </a:solidFill>
                          <a:latin typeface="+mn-lt"/>
                          <a:ea typeface="+mn-ea"/>
                          <a:cs typeface="+mn-cs"/>
                        </a:rPr>
                        <a:t>dont 240h de stage et suivis de stage</a:t>
                      </a:r>
                      <a:endParaRPr lang="fr-FR" dirty="0"/>
                    </a:p>
                  </a:txBody>
                  <a:tcPr/>
                </a:tc>
                <a:tc>
                  <a:txBody>
                    <a:bodyPr/>
                    <a:lstStyle/>
                    <a:p>
                      <a:r>
                        <a:rPr lang="fr-FR" dirty="0" smtClean="0"/>
                        <a:t>Niveau</a:t>
                      </a:r>
                      <a:r>
                        <a:rPr lang="fr-FR" baseline="0" dirty="0" smtClean="0"/>
                        <a:t>  </a:t>
                      </a:r>
                      <a:r>
                        <a:rPr lang="fr-FR" dirty="0" smtClean="0"/>
                        <a:t>9</a:t>
                      </a:r>
                      <a:r>
                        <a:rPr lang="fr-FR" baseline="30000" dirty="0" smtClean="0"/>
                        <a:t>ème</a:t>
                      </a:r>
                      <a:r>
                        <a:rPr lang="fr-FR" dirty="0" smtClean="0"/>
                        <a:t> AF</a:t>
                      </a:r>
                      <a:r>
                        <a:rPr lang="fr-FR" baseline="0" dirty="0" smtClean="0"/>
                        <a:t> et plus ou titulaire d’un certificat de Spécialisation du même secteur</a:t>
                      </a:r>
                      <a:endParaRPr lang="fr-FR" dirty="0"/>
                    </a:p>
                  </a:txBody>
                  <a:tcPr/>
                </a:tc>
              </a:tr>
              <a:tr h="782062">
                <a:tc>
                  <a:txBody>
                    <a:bodyPr/>
                    <a:lstStyle/>
                    <a:p>
                      <a:r>
                        <a:rPr lang="fr-FR" b="1" dirty="0" smtClean="0">
                          <a:solidFill>
                            <a:srgbClr val="FF0000"/>
                          </a:solidFill>
                        </a:rPr>
                        <a:t>Spécialisation</a:t>
                      </a:r>
                      <a:endParaRPr lang="fr-FR" b="1" dirty="0">
                        <a:solidFill>
                          <a:srgbClr val="FF0000"/>
                        </a:solidFill>
                      </a:endParaRPr>
                    </a:p>
                  </a:txBody>
                  <a:tcPr/>
                </a:tc>
                <a:tc>
                  <a:txBody>
                    <a:bodyPr/>
                    <a:lstStyle/>
                    <a:p>
                      <a:r>
                        <a:rPr lang="fr-FR" b="1" dirty="0" smtClean="0"/>
                        <a:t>1100 heures</a:t>
                      </a:r>
                      <a:r>
                        <a:rPr lang="fr-FR" b="1" baseline="0" dirty="0" smtClean="0"/>
                        <a:t> </a:t>
                      </a:r>
                      <a:r>
                        <a:rPr lang="fr-FR" sz="1800" kern="1200" baseline="0" dirty="0" smtClean="0">
                          <a:solidFill>
                            <a:schemeClr val="dk1"/>
                          </a:solidFill>
                          <a:latin typeface="+mn-lt"/>
                          <a:ea typeface="+mn-ea"/>
                          <a:cs typeface="+mn-cs"/>
                        </a:rPr>
                        <a:t>dont 240h de stage et suivis de stage</a:t>
                      </a:r>
                      <a:endParaRPr lang="fr-FR" dirty="0"/>
                    </a:p>
                  </a:txBody>
                  <a:tcPr/>
                </a:tc>
                <a:tc>
                  <a:txBody>
                    <a:bodyPr/>
                    <a:lstStyle/>
                    <a:p>
                      <a:r>
                        <a:rPr lang="fr-FR" dirty="0" smtClean="0"/>
                        <a:t>Niveau</a:t>
                      </a:r>
                      <a:r>
                        <a:rPr lang="fr-FR" baseline="0" dirty="0" smtClean="0"/>
                        <a:t> 6</a:t>
                      </a:r>
                      <a:r>
                        <a:rPr lang="fr-FR" baseline="30000" dirty="0" smtClean="0"/>
                        <a:t>ème</a:t>
                      </a:r>
                      <a:r>
                        <a:rPr lang="fr-FR" baseline="0" dirty="0" smtClean="0"/>
                        <a:t> AF  et plus</a:t>
                      </a:r>
                      <a:endParaRPr lang="fr-FR" dirty="0"/>
                    </a:p>
                  </a:txBody>
                  <a:tcPr/>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14290"/>
            <a:ext cx="8229600" cy="714380"/>
          </a:xfrm>
        </p:spPr>
        <p:txBody>
          <a:bodyPr>
            <a:normAutofit fontScale="90000"/>
          </a:bodyPr>
          <a:lstStyle/>
          <a:p>
            <a:r>
              <a:rPr lang="fr-FR" sz="2400" b="1" dirty="0" smtClean="0">
                <a:solidFill>
                  <a:srgbClr val="FF0000"/>
                </a:solidFill>
              </a:rPr>
              <a:t>Conditions générales de création et d'exploitation</a:t>
            </a:r>
            <a:br>
              <a:rPr lang="fr-FR" sz="2400" b="1" dirty="0" smtClean="0">
                <a:solidFill>
                  <a:srgbClr val="FF0000"/>
                </a:solidFill>
              </a:rPr>
            </a:br>
            <a:r>
              <a:rPr lang="fr-FR" sz="2400" b="1" dirty="0" smtClean="0">
                <a:solidFill>
                  <a:srgbClr val="FF0000"/>
                </a:solidFill>
              </a:rPr>
              <a:t>des établissements de formation professionnelle privée</a:t>
            </a:r>
            <a:endParaRPr lang="fr-FR" sz="2400" dirty="0"/>
          </a:p>
        </p:txBody>
      </p:sp>
      <p:sp>
        <p:nvSpPr>
          <p:cNvPr id="3" name="Espace réservé du contenu 2"/>
          <p:cNvSpPr>
            <a:spLocks noGrp="1"/>
          </p:cNvSpPr>
          <p:nvPr>
            <p:ph idx="1"/>
          </p:nvPr>
        </p:nvSpPr>
        <p:spPr>
          <a:xfrm>
            <a:off x="457200" y="1000108"/>
            <a:ext cx="8229600" cy="5126055"/>
          </a:xfrm>
        </p:spPr>
        <p:txBody>
          <a:bodyPr/>
          <a:lstStyle/>
          <a:p>
            <a:pPr>
              <a:buNone/>
            </a:pPr>
            <a:endParaRPr lang="fr-FR" sz="2000" b="1" dirty="0" smtClean="0">
              <a:solidFill>
                <a:srgbClr val="00B0F0"/>
              </a:solidFill>
            </a:endParaRPr>
          </a:p>
          <a:p>
            <a:pPr>
              <a:buNone/>
            </a:pPr>
            <a:r>
              <a:rPr lang="fr-FR" sz="2000" b="1" dirty="0" smtClean="0">
                <a:solidFill>
                  <a:srgbClr val="00B0F0"/>
                </a:solidFill>
              </a:rPr>
              <a:t>4. Normes d’Encadrement Administratif et Pédagogique :</a:t>
            </a:r>
          </a:p>
          <a:p>
            <a:pPr>
              <a:buNone/>
            </a:pPr>
            <a:r>
              <a:rPr lang="fr-FR" sz="2000" b="1" dirty="0" smtClean="0">
                <a:solidFill>
                  <a:srgbClr val="00B0F0"/>
                </a:solidFill>
              </a:rPr>
              <a:t> </a:t>
            </a:r>
            <a:r>
              <a:rPr lang="fr-FR" sz="2000" b="1" dirty="0" smtClean="0">
                <a:solidFill>
                  <a:srgbClr val="FF0000"/>
                </a:solidFill>
              </a:rPr>
              <a:t>4-1. Encadrement Administratif</a:t>
            </a:r>
            <a:endParaRPr lang="fr-FR" sz="2000" b="1" dirty="0" smtClean="0">
              <a:solidFill>
                <a:srgbClr val="00B0F0"/>
              </a:solidFill>
            </a:endParaRPr>
          </a:p>
          <a:p>
            <a:pPr>
              <a:buNone/>
            </a:pPr>
            <a:endParaRPr lang="fr-FR" sz="2000" b="1" dirty="0" smtClean="0">
              <a:solidFill>
                <a:srgbClr val="FF0000"/>
              </a:solidFill>
            </a:endParaRPr>
          </a:p>
          <a:p>
            <a:pPr>
              <a:buNone/>
            </a:pPr>
            <a:endParaRPr lang="fr-FR" sz="2000" b="1" dirty="0" smtClean="0">
              <a:solidFill>
                <a:srgbClr val="FF0000"/>
              </a:solidFill>
            </a:endParaRPr>
          </a:p>
          <a:p>
            <a:pPr>
              <a:buNone/>
            </a:pPr>
            <a:endParaRPr lang="fr-FR" dirty="0"/>
          </a:p>
        </p:txBody>
      </p:sp>
      <p:graphicFrame>
        <p:nvGraphicFramePr>
          <p:cNvPr id="4" name="Tableau 3"/>
          <p:cNvGraphicFramePr>
            <a:graphicFrameLocks noGrp="1"/>
          </p:cNvGraphicFramePr>
          <p:nvPr/>
        </p:nvGraphicFramePr>
        <p:xfrm>
          <a:off x="500034" y="2357430"/>
          <a:ext cx="8072493" cy="3857651"/>
        </p:xfrm>
        <a:graphic>
          <a:graphicData uri="http://schemas.openxmlformats.org/drawingml/2006/table">
            <a:tbl>
              <a:tblPr firstRow="1" bandRow="1">
                <a:tableStyleId>{5C22544A-7EE6-4342-B048-85BDC9FD1C3A}</a:tableStyleId>
              </a:tblPr>
              <a:tblGrid>
                <a:gridCol w="1614499"/>
                <a:gridCol w="3767163"/>
                <a:gridCol w="2690831"/>
              </a:tblGrid>
              <a:tr h="843063">
                <a:tc>
                  <a:txBody>
                    <a:bodyPr/>
                    <a:lstStyle/>
                    <a:p>
                      <a:endParaRPr lang="fr-FR" dirty="0"/>
                    </a:p>
                  </a:txBody>
                  <a:tcPr/>
                </a:tc>
                <a:tc>
                  <a:txBody>
                    <a:bodyPr/>
                    <a:lstStyle/>
                    <a:p>
                      <a:pPr algn="ctr"/>
                      <a:r>
                        <a:rPr lang="fr-FR" sz="2800" b="1" kern="1200" dirty="0" smtClean="0">
                          <a:solidFill>
                            <a:schemeClr val="tx1"/>
                          </a:solidFill>
                          <a:latin typeface="+mn-lt"/>
                          <a:ea typeface="+mn-ea"/>
                          <a:cs typeface="+mn-cs"/>
                        </a:rPr>
                        <a:t>Qualification</a:t>
                      </a:r>
                      <a:endParaRPr lang="fr-FR" sz="2800" b="1" dirty="0">
                        <a:solidFill>
                          <a:schemeClr val="tx1"/>
                        </a:solidFill>
                      </a:endParaRPr>
                    </a:p>
                  </a:txBody>
                  <a:tcPr/>
                </a:tc>
                <a:tc>
                  <a:txBody>
                    <a:bodyPr/>
                    <a:lstStyle/>
                    <a:p>
                      <a:pPr algn="ctr"/>
                      <a:r>
                        <a:rPr lang="fr-FR" sz="2800" b="1" kern="1200" dirty="0" smtClean="0">
                          <a:solidFill>
                            <a:schemeClr val="tx1"/>
                          </a:solidFill>
                          <a:latin typeface="+mn-lt"/>
                          <a:ea typeface="+mn-ea"/>
                          <a:cs typeface="+mn-cs"/>
                        </a:rPr>
                        <a:t>Expériences</a:t>
                      </a:r>
                      <a:endParaRPr lang="fr-FR" sz="2800" b="1" dirty="0">
                        <a:solidFill>
                          <a:schemeClr val="tx1"/>
                        </a:solidFill>
                      </a:endParaRPr>
                    </a:p>
                  </a:txBody>
                  <a:tcPr/>
                </a:tc>
              </a:tr>
              <a:tr h="1507294">
                <a:tc>
                  <a:txBody>
                    <a:bodyPr/>
                    <a:lstStyle/>
                    <a:p>
                      <a:r>
                        <a:rPr lang="fr-FR" sz="2000" b="1" dirty="0" smtClean="0">
                          <a:solidFill>
                            <a:srgbClr val="FF0000"/>
                          </a:solidFill>
                        </a:rPr>
                        <a:t> Directeur</a:t>
                      </a:r>
                      <a:r>
                        <a:rPr lang="fr-FR" sz="2000" b="1" baseline="0" dirty="0" smtClean="0">
                          <a:solidFill>
                            <a:srgbClr val="FF0000"/>
                          </a:solidFill>
                        </a:rPr>
                        <a:t> Pédagogique</a:t>
                      </a:r>
                      <a:endParaRPr lang="fr-FR" sz="2000" b="1" dirty="0">
                        <a:solidFill>
                          <a:srgbClr val="FF0000"/>
                        </a:solidFill>
                      </a:endParaRPr>
                    </a:p>
                  </a:txBody>
                  <a:tcPr>
                    <a:solidFill>
                      <a:schemeClr val="accent5">
                        <a:lumMod val="60000"/>
                        <a:lumOff val="40000"/>
                      </a:schemeClr>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fr-FR" sz="1800" b="0" kern="1200" dirty="0" smtClean="0">
                          <a:solidFill>
                            <a:schemeClr val="dk1"/>
                          </a:solidFill>
                          <a:latin typeface="+mn-lt"/>
                          <a:ea typeface="+mn-ea"/>
                          <a:cs typeface="+mn-cs"/>
                        </a:rPr>
                        <a:t>Diplôme ou certificat reconnu justifiant que le niveau de formation du Directeur est supérieur à celui  dispensé par l’EFPP (Art 25 - loi 13.00)</a:t>
                      </a:r>
                      <a:endParaRPr lang="fr-FR" sz="1800" b="1" kern="1200" dirty="0" smtClean="0">
                        <a:solidFill>
                          <a:schemeClr val="dk1"/>
                        </a:solidFill>
                        <a:latin typeface="+mn-lt"/>
                        <a:ea typeface="+mn-ea"/>
                        <a:cs typeface="+mn-cs"/>
                      </a:endParaRPr>
                    </a:p>
                    <a:p>
                      <a:pPr algn="just"/>
                      <a:endParaRPr lang="fr-FR" dirty="0"/>
                    </a:p>
                  </a:txBody>
                  <a:tcPr>
                    <a:solidFill>
                      <a:schemeClr val="accent5">
                        <a:lumMod val="40000"/>
                        <a:lumOff val="60000"/>
                      </a:schemeClr>
                    </a:solidFill>
                  </a:tcPr>
                </a:tc>
                <a:tc>
                  <a:txBody>
                    <a:bodyPr/>
                    <a:lstStyle/>
                    <a:p>
                      <a:pPr algn="just"/>
                      <a:r>
                        <a:rPr lang="fr-FR" sz="1800" kern="1200" dirty="0" smtClean="0">
                          <a:solidFill>
                            <a:schemeClr val="dk1"/>
                          </a:solidFill>
                          <a:latin typeface="+mn-lt"/>
                          <a:ea typeface="+mn-ea"/>
                          <a:cs typeface="+mn-cs"/>
                        </a:rPr>
                        <a:t>+ 5 ans d’expérience dans la fonction de directeur ou de formateur à plein temps (Art 25-loi 13.00)</a:t>
                      </a:r>
                      <a:endParaRPr lang="fr-FR" dirty="0"/>
                    </a:p>
                  </a:txBody>
                  <a:tcPr>
                    <a:solidFill>
                      <a:schemeClr val="accent5">
                        <a:lumMod val="40000"/>
                        <a:lumOff val="60000"/>
                      </a:schemeClr>
                    </a:solidFill>
                  </a:tcPr>
                </a:tc>
              </a:tr>
              <a:tr h="1507294">
                <a:tc>
                  <a:txBody>
                    <a:bodyPr/>
                    <a:lstStyle/>
                    <a:p>
                      <a:r>
                        <a:rPr lang="fr-FR" sz="2000" b="1" dirty="0" smtClean="0">
                          <a:solidFill>
                            <a:srgbClr val="FF0000"/>
                          </a:solidFill>
                        </a:rPr>
                        <a:t>Directeur Adjoint /Site</a:t>
                      </a:r>
                      <a:endParaRPr lang="fr-FR" sz="2000" b="1" dirty="0">
                        <a:solidFill>
                          <a:srgbClr val="FF0000"/>
                        </a:solidFill>
                      </a:endParaRPr>
                    </a:p>
                  </a:txBody>
                  <a:tcPr>
                    <a:solidFill>
                      <a:schemeClr val="accent5">
                        <a:lumMod val="60000"/>
                        <a:lumOff val="40000"/>
                      </a:schemeClr>
                    </a:solidFill>
                  </a:tcPr>
                </a:tc>
                <a:tc>
                  <a:txBody>
                    <a:bodyPr/>
                    <a:lstStyle/>
                    <a:p>
                      <a:pPr algn="just"/>
                      <a:r>
                        <a:rPr lang="fr-FR" sz="1800" kern="1200" dirty="0" smtClean="0">
                          <a:solidFill>
                            <a:schemeClr val="dk1"/>
                          </a:solidFill>
                          <a:latin typeface="+mn-lt"/>
                          <a:ea typeface="+mn-ea"/>
                          <a:cs typeface="+mn-cs"/>
                        </a:rPr>
                        <a:t>Diplôme au moins égal au niveau supérieur dispensé par le Site (Art 14, cahier des charges)</a:t>
                      </a:r>
                      <a:endParaRPr lang="fr-FR" dirty="0"/>
                    </a:p>
                  </a:txBody>
                  <a:tcPr>
                    <a:solidFill>
                      <a:schemeClr val="accent5">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kern="1200" dirty="0" smtClean="0">
                          <a:solidFill>
                            <a:schemeClr val="dk1"/>
                          </a:solidFill>
                          <a:latin typeface="+mn-lt"/>
                          <a:ea typeface="+mn-ea"/>
                          <a:cs typeface="+mn-cs"/>
                        </a:rPr>
                        <a:t>+ 3 ans d’expérience professionnelle.</a:t>
                      </a:r>
                    </a:p>
                    <a:p>
                      <a:endParaRPr lang="fr-FR" dirty="0"/>
                    </a:p>
                  </a:txBody>
                  <a:tcPr>
                    <a:solidFill>
                      <a:schemeClr val="accent5">
                        <a:lumMod val="40000"/>
                        <a:lumOff val="60000"/>
                      </a:schemeClr>
                    </a:solidFill>
                  </a:tcPr>
                </a:tc>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28596" y="214290"/>
            <a:ext cx="8229600" cy="654032"/>
          </a:xfrm>
        </p:spPr>
        <p:txBody>
          <a:bodyPr>
            <a:normAutofit fontScale="90000"/>
          </a:bodyPr>
          <a:lstStyle/>
          <a:p>
            <a:r>
              <a:rPr lang="fr-FR" sz="2400" b="1" dirty="0" smtClean="0">
                <a:solidFill>
                  <a:srgbClr val="FF0000"/>
                </a:solidFill>
              </a:rPr>
              <a:t>Conditions générales de création et d'exploitation</a:t>
            </a:r>
            <a:br>
              <a:rPr lang="fr-FR" sz="2400" b="1" dirty="0" smtClean="0">
                <a:solidFill>
                  <a:srgbClr val="FF0000"/>
                </a:solidFill>
              </a:rPr>
            </a:br>
            <a:r>
              <a:rPr lang="fr-FR" sz="2400" b="1" dirty="0" smtClean="0">
                <a:solidFill>
                  <a:srgbClr val="FF0000"/>
                </a:solidFill>
              </a:rPr>
              <a:t>des établissements de formation professionnelle privée</a:t>
            </a:r>
            <a:endParaRPr lang="fr-FR" sz="2400" dirty="0"/>
          </a:p>
        </p:txBody>
      </p:sp>
      <p:sp>
        <p:nvSpPr>
          <p:cNvPr id="3" name="Espace réservé du contenu 2"/>
          <p:cNvSpPr>
            <a:spLocks noGrp="1"/>
          </p:cNvSpPr>
          <p:nvPr>
            <p:ph idx="1"/>
          </p:nvPr>
        </p:nvSpPr>
        <p:spPr>
          <a:xfrm>
            <a:off x="457200" y="928670"/>
            <a:ext cx="8229600" cy="5197493"/>
          </a:xfrm>
        </p:spPr>
        <p:txBody>
          <a:bodyPr/>
          <a:lstStyle/>
          <a:p>
            <a:pPr>
              <a:buNone/>
            </a:pPr>
            <a:r>
              <a:rPr lang="fr-FR" sz="2000" b="1" dirty="0" smtClean="0">
                <a:solidFill>
                  <a:srgbClr val="00B0F0"/>
                </a:solidFill>
              </a:rPr>
              <a:t>4. Normes d’Encadrement Administratif et Pédagogique :</a:t>
            </a:r>
          </a:p>
          <a:p>
            <a:pPr>
              <a:buNone/>
            </a:pPr>
            <a:r>
              <a:rPr lang="fr-FR" sz="2000" b="1" dirty="0" smtClean="0">
                <a:solidFill>
                  <a:srgbClr val="00B0F0"/>
                </a:solidFill>
              </a:rPr>
              <a:t> </a:t>
            </a:r>
            <a:r>
              <a:rPr lang="fr-FR" sz="2000" b="1" dirty="0" smtClean="0">
                <a:solidFill>
                  <a:srgbClr val="FF0000"/>
                </a:solidFill>
              </a:rPr>
              <a:t>4-2. Formateurs / Intervenants:</a:t>
            </a:r>
            <a:endParaRPr lang="fr-FR" dirty="0"/>
          </a:p>
        </p:txBody>
      </p:sp>
      <p:graphicFrame>
        <p:nvGraphicFramePr>
          <p:cNvPr id="4" name="Tableau 3"/>
          <p:cNvGraphicFramePr>
            <a:graphicFrameLocks noGrp="1"/>
          </p:cNvGraphicFramePr>
          <p:nvPr/>
        </p:nvGraphicFramePr>
        <p:xfrm>
          <a:off x="428596" y="1813182"/>
          <a:ext cx="8286808" cy="4632636"/>
        </p:xfrm>
        <a:graphic>
          <a:graphicData uri="http://schemas.openxmlformats.org/drawingml/2006/table">
            <a:tbl>
              <a:tblPr firstRow="1" bandRow="1">
                <a:tableStyleId>{5C22544A-7EE6-4342-B048-85BDC9FD1C3A}</a:tableStyleId>
              </a:tblPr>
              <a:tblGrid>
                <a:gridCol w="1785950"/>
                <a:gridCol w="3447823"/>
                <a:gridCol w="1599209"/>
                <a:gridCol w="1453826"/>
              </a:tblGrid>
              <a:tr h="620751">
                <a:tc gridSpan="4">
                  <a:txBody>
                    <a:bodyPr/>
                    <a:lstStyle/>
                    <a:p>
                      <a:pPr algn="ctr"/>
                      <a:r>
                        <a:rPr lang="fr-FR" sz="1800" b="1" kern="1200" dirty="0" smtClean="0">
                          <a:solidFill>
                            <a:schemeClr val="lt1"/>
                          </a:solidFill>
                          <a:latin typeface="+mn-lt"/>
                          <a:ea typeface="+mn-ea"/>
                          <a:cs typeface="+mn-cs"/>
                        </a:rPr>
                        <a:t>Qualification technique et pédagogique des Formateurs / intervenants </a:t>
                      </a:r>
                    </a:p>
                    <a:p>
                      <a:pPr algn="ctr"/>
                      <a:r>
                        <a:rPr lang="fr-FR" sz="1800" b="1" kern="1200" dirty="0" smtClean="0">
                          <a:solidFill>
                            <a:schemeClr val="lt1"/>
                          </a:solidFill>
                          <a:latin typeface="+mn-lt"/>
                          <a:ea typeface="+mn-ea"/>
                          <a:cs typeface="+mn-cs"/>
                        </a:rPr>
                        <a:t>(Article 17 - cahier des charges)</a:t>
                      </a:r>
                      <a:endParaRPr lang="fr-FR" dirty="0"/>
                    </a:p>
                  </a:txBody>
                  <a:tcPr/>
                </a:tc>
                <a:tc hMerge="1">
                  <a:txBody>
                    <a:bodyPr/>
                    <a:lstStyle/>
                    <a:p>
                      <a:endParaRPr lang="fr-FR" dirty="0"/>
                    </a:p>
                  </a:txBody>
                  <a:tcPr/>
                </a:tc>
                <a:tc hMerge="1">
                  <a:txBody>
                    <a:bodyPr/>
                    <a:lstStyle/>
                    <a:p>
                      <a:endParaRPr lang="fr-FR" dirty="0"/>
                    </a:p>
                  </a:txBody>
                  <a:tcPr/>
                </a:tc>
                <a:tc hMerge="1">
                  <a:txBody>
                    <a:bodyPr/>
                    <a:lstStyle/>
                    <a:p>
                      <a:endParaRPr lang="fr-FR" dirty="0"/>
                    </a:p>
                  </a:txBody>
                  <a:tcPr/>
                </a:tc>
              </a:tr>
              <a:tr h="798108">
                <a:tc>
                  <a:txBody>
                    <a:bodyPr/>
                    <a:lstStyle/>
                    <a:p>
                      <a:pPr marL="21590" algn="ctr">
                        <a:spcAft>
                          <a:spcPts val="0"/>
                        </a:spcAft>
                      </a:pPr>
                      <a:r>
                        <a:rPr lang="fr-FR" sz="1800" b="1" dirty="0">
                          <a:solidFill>
                            <a:srgbClr val="000080"/>
                          </a:solidFill>
                          <a:latin typeface="Times New Roman"/>
                          <a:ea typeface="Times New Roman"/>
                          <a:cs typeface="Traditional Arabic"/>
                        </a:rPr>
                        <a:t>Niveau maximal enseigné</a:t>
                      </a:r>
                      <a:endParaRPr lang="fr-FR" sz="1800" dirty="0">
                        <a:latin typeface="Marin"/>
                        <a:ea typeface="Times New Roman"/>
                        <a:cs typeface="Traditional Arabic"/>
                      </a:endParaRPr>
                    </a:p>
                  </a:txBody>
                  <a:tcPr marL="44450" marR="44450" marT="0" marB="0" anchor="ctr">
                    <a:solidFill>
                      <a:schemeClr val="tx2">
                        <a:lumMod val="40000"/>
                        <a:lumOff val="60000"/>
                      </a:schemeClr>
                    </a:solidFill>
                  </a:tcPr>
                </a:tc>
                <a:tc>
                  <a:txBody>
                    <a:bodyPr/>
                    <a:lstStyle/>
                    <a:p>
                      <a:pPr indent="20955" algn="ctr">
                        <a:spcAft>
                          <a:spcPts val="0"/>
                        </a:spcAft>
                      </a:pPr>
                      <a:r>
                        <a:rPr lang="fr-FR" sz="1800" b="1" dirty="0">
                          <a:solidFill>
                            <a:srgbClr val="000080"/>
                          </a:solidFill>
                          <a:latin typeface="Times New Roman"/>
                          <a:ea typeface="Times New Roman"/>
                          <a:cs typeface="Traditional Arabic"/>
                        </a:rPr>
                        <a:t>Diplôme</a:t>
                      </a:r>
                      <a:endParaRPr lang="fr-FR" sz="1800" dirty="0">
                        <a:latin typeface="Marin"/>
                        <a:ea typeface="Times New Roman"/>
                        <a:cs typeface="Traditional Arabic"/>
                      </a:endParaRPr>
                    </a:p>
                  </a:txBody>
                  <a:tcPr marL="44450" marR="44450" marT="0" marB="0" anchor="ctr">
                    <a:solidFill>
                      <a:schemeClr val="tx2">
                        <a:lumMod val="40000"/>
                        <a:lumOff val="60000"/>
                      </a:schemeClr>
                    </a:solidFill>
                  </a:tcPr>
                </a:tc>
                <a:tc>
                  <a:txBody>
                    <a:bodyPr/>
                    <a:lstStyle/>
                    <a:p>
                      <a:pPr algn="ctr">
                        <a:spcAft>
                          <a:spcPts val="0"/>
                        </a:spcAft>
                      </a:pPr>
                      <a:r>
                        <a:rPr lang="fr-FR" sz="1800" b="1" dirty="0">
                          <a:solidFill>
                            <a:srgbClr val="000080"/>
                          </a:solidFill>
                          <a:latin typeface="Times New Roman"/>
                          <a:ea typeface="Times New Roman"/>
                          <a:cs typeface="Traditional Arabic"/>
                        </a:rPr>
                        <a:t>Expérience Professionnelle minimale</a:t>
                      </a:r>
                      <a:endParaRPr lang="fr-FR" sz="1800" dirty="0">
                        <a:latin typeface="Marin"/>
                        <a:ea typeface="Times New Roman"/>
                        <a:cs typeface="Traditional Arabic"/>
                      </a:endParaRPr>
                    </a:p>
                  </a:txBody>
                  <a:tcPr marL="44450" marR="44450" marT="0" marB="0" anchor="ctr">
                    <a:solidFill>
                      <a:schemeClr val="tx2">
                        <a:lumMod val="40000"/>
                        <a:lumOff val="60000"/>
                      </a:schemeClr>
                    </a:solidFill>
                  </a:tcPr>
                </a:tc>
                <a:tc>
                  <a:txBody>
                    <a:bodyPr/>
                    <a:lstStyle/>
                    <a:p>
                      <a:pPr indent="21590" algn="ctr">
                        <a:spcAft>
                          <a:spcPts val="0"/>
                        </a:spcAft>
                      </a:pPr>
                      <a:r>
                        <a:rPr lang="fr-FR" sz="1800" b="1" dirty="0">
                          <a:solidFill>
                            <a:srgbClr val="000080"/>
                          </a:solidFill>
                          <a:latin typeface="Times New Roman"/>
                          <a:ea typeface="Times New Roman"/>
                          <a:cs typeface="Traditional Arabic"/>
                        </a:rPr>
                        <a:t>Formation pédagogique minimale</a:t>
                      </a:r>
                      <a:endParaRPr lang="fr-FR" sz="1800" dirty="0">
                        <a:latin typeface="Marin"/>
                        <a:ea typeface="Times New Roman"/>
                        <a:cs typeface="Traditional Arabic"/>
                      </a:endParaRPr>
                    </a:p>
                  </a:txBody>
                  <a:tcPr marL="44450" marR="44450" marT="0" marB="0" anchor="ctr">
                    <a:solidFill>
                      <a:schemeClr val="tx2">
                        <a:lumMod val="40000"/>
                        <a:lumOff val="60000"/>
                      </a:schemeClr>
                    </a:solidFill>
                  </a:tcPr>
                </a:tc>
              </a:tr>
              <a:tr h="528266">
                <a:tc rowSpan="2">
                  <a:txBody>
                    <a:bodyPr/>
                    <a:lstStyle/>
                    <a:p>
                      <a:pPr algn="ctr">
                        <a:spcAft>
                          <a:spcPts val="0"/>
                        </a:spcAft>
                      </a:pPr>
                      <a:endParaRPr lang="fr-FR" sz="1800" dirty="0">
                        <a:solidFill>
                          <a:srgbClr val="FF0000"/>
                        </a:solidFill>
                        <a:latin typeface="Marin"/>
                        <a:ea typeface="Times New Roman"/>
                        <a:cs typeface="Traditional Arabic"/>
                      </a:endParaRPr>
                    </a:p>
                    <a:p>
                      <a:pPr algn="ctr">
                        <a:spcAft>
                          <a:spcPts val="0"/>
                        </a:spcAft>
                      </a:pPr>
                      <a:r>
                        <a:rPr lang="fr-FR" sz="1800" b="1" dirty="0">
                          <a:solidFill>
                            <a:srgbClr val="FF0000"/>
                          </a:solidFill>
                          <a:latin typeface="Times New Roman"/>
                          <a:ea typeface="Times New Roman"/>
                          <a:cs typeface="Traditional Arabic"/>
                        </a:rPr>
                        <a:t>Technicien spécialisé</a:t>
                      </a:r>
                      <a:endParaRPr lang="fr-FR" sz="1800" dirty="0">
                        <a:solidFill>
                          <a:srgbClr val="FF0000"/>
                        </a:solidFill>
                        <a:latin typeface="Marin"/>
                        <a:ea typeface="Times New Roman"/>
                        <a:cs typeface="Traditional Arabic"/>
                      </a:endParaRPr>
                    </a:p>
                  </a:txBody>
                  <a:tcPr marL="44450" marR="44450" marT="0" marB="0">
                    <a:solidFill>
                      <a:schemeClr val="tx2">
                        <a:lumMod val="40000"/>
                        <a:lumOff val="60000"/>
                      </a:schemeClr>
                    </a:solidFill>
                  </a:tcPr>
                </a:tc>
                <a:tc>
                  <a:txBody>
                    <a:bodyPr/>
                    <a:lstStyle/>
                    <a:p>
                      <a:pPr>
                        <a:spcAft>
                          <a:spcPts val="0"/>
                        </a:spcAft>
                      </a:pPr>
                      <a:r>
                        <a:rPr lang="fr-FR" sz="1400" b="1" dirty="0">
                          <a:solidFill>
                            <a:schemeClr val="tx1"/>
                          </a:solidFill>
                          <a:latin typeface="Times New Roman"/>
                          <a:ea typeface="Times New Roman"/>
                          <a:cs typeface="Traditional Arabic"/>
                        </a:rPr>
                        <a:t>- diplôme 2ème cycle de l’enseignement supérieur.</a:t>
                      </a:r>
                      <a:endParaRPr lang="fr-FR" sz="1400" dirty="0">
                        <a:solidFill>
                          <a:schemeClr val="tx1"/>
                        </a:solidFill>
                        <a:latin typeface="Marin"/>
                        <a:ea typeface="Times New Roman"/>
                        <a:cs typeface="Traditional Arabic"/>
                      </a:endParaRPr>
                    </a:p>
                  </a:txBody>
                  <a:tcPr marL="44450" marR="44450" marT="0" marB="0">
                    <a:solidFill>
                      <a:schemeClr val="accent4">
                        <a:lumMod val="60000"/>
                        <a:lumOff val="40000"/>
                      </a:schemeClr>
                    </a:solidFill>
                  </a:tcPr>
                </a:tc>
                <a:tc>
                  <a:txBody>
                    <a:bodyPr/>
                    <a:lstStyle/>
                    <a:p>
                      <a:pPr algn="ctr">
                        <a:spcAft>
                          <a:spcPts val="0"/>
                        </a:spcAft>
                      </a:pPr>
                      <a:r>
                        <a:rPr lang="fr-FR" sz="1600" b="1" dirty="0">
                          <a:solidFill>
                            <a:schemeClr val="tx1"/>
                          </a:solidFill>
                          <a:latin typeface="Times New Roman"/>
                          <a:ea typeface="Times New Roman"/>
                          <a:cs typeface="Traditional Arabic"/>
                        </a:rPr>
                        <a:t>1 an</a:t>
                      </a:r>
                      <a:endParaRPr lang="fr-FR" sz="1600" dirty="0">
                        <a:solidFill>
                          <a:schemeClr val="tx1"/>
                        </a:solidFill>
                        <a:latin typeface="Marin"/>
                        <a:ea typeface="Times New Roman"/>
                        <a:cs typeface="Traditional Arabic"/>
                      </a:endParaRPr>
                    </a:p>
                  </a:txBody>
                  <a:tcPr marL="44450" marR="44450" marT="0" marB="0">
                    <a:solidFill>
                      <a:schemeClr val="accent4">
                        <a:lumMod val="60000"/>
                        <a:lumOff val="40000"/>
                      </a:schemeClr>
                    </a:solidFill>
                  </a:tcPr>
                </a:tc>
                <a:tc>
                  <a:txBody>
                    <a:bodyPr/>
                    <a:lstStyle/>
                    <a:p>
                      <a:pPr algn="ctr">
                        <a:spcAft>
                          <a:spcPts val="0"/>
                        </a:spcAft>
                      </a:pPr>
                      <a:r>
                        <a:rPr lang="fr-FR" sz="1600" b="1" dirty="0">
                          <a:solidFill>
                            <a:schemeClr val="tx1"/>
                          </a:solidFill>
                          <a:latin typeface="Times New Roman"/>
                          <a:ea typeface="Times New Roman"/>
                          <a:cs typeface="Traditional Arabic"/>
                        </a:rPr>
                        <a:t>2 mois</a:t>
                      </a:r>
                      <a:endParaRPr lang="fr-FR" sz="1600" dirty="0">
                        <a:solidFill>
                          <a:schemeClr val="tx1"/>
                        </a:solidFill>
                        <a:latin typeface="Marin"/>
                        <a:ea typeface="Times New Roman"/>
                        <a:cs typeface="Traditional Arabic"/>
                      </a:endParaRPr>
                    </a:p>
                  </a:txBody>
                  <a:tcPr marL="44450" marR="44450" marT="0" marB="0">
                    <a:solidFill>
                      <a:schemeClr val="accent4">
                        <a:lumMod val="60000"/>
                        <a:lumOff val="40000"/>
                      </a:schemeClr>
                    </a:solidFill>
                  </a:tcPr>
                </a:tc>
              </a:tr>
              <a:tr h="528266">
                <a:tc vMerge="1">
                  <a:txBody>
                    <a:bodyPr/>
                    <a:lstStyle/>
                    <a:p>
                      <a:endParaRPr lang="fr-FR"/>
                    </a:p>
                  </a:txBody>
                  <a:tcPr/>
                </a:tc>
                <a:tc>
                  <a:txBody>
                    <a:bodyPr/>
                    <a:lstStyle/>
                    <a:p>
                      <a:pPr>
                        <a:spcAft>
                          <a:spcPts val="0"/>
                        </a:spcAft>
                      </a:pPr>
                      <a:r>
                        <a:rPr lang="fr-FR" sz="1400" b="1" dirty="0">
                          <a:solidFill>
                            <a:schemeClr val="tx1"/>
                          </a:solidFill>
                          <a:latin typeface="Times New Roman"/>
                          <a:ea typeface="Times New Roman"/>
                          <a:cs typeface="Traditional Arabic"/>
                        </a:rPr>
                        <a:t>- Ou un diplôme de Technicien Spécialisé (DTS) ou un diplôme équivalent</a:t>
                      </a:r>
                      <a:endParaRPr lang="fr-FR" sz="1400" dirty="0">
                        <a:solidFill>
                          <a:schemeClr val="tx1"/>
                        </a:solidFill>
                        <a:latin typeface="Marin"/>
                        <a:ea typeface="Times New Roman"/>
                        <a:cs typeface="Traditional Arabic"/>
                      </a:endParaRPr>
                    </a:p>
                  </a:txBody>
                  <a:tcPr marL="44450" marR="44450" marT="0" marB="0">
                    <a:solidFill>
                      <a:schemeClr val="accent4">
                        <a:lumMod val="60000"/>
                        <a:lumOff val="40000"/>
                      </a:schemeClr>
                    </a:solidFill>
                  </a:tcPr>
                </a:tc>
                <a:tc>
                  <a:txBody>
                    <a:bodyPr/>
                    <a:lstStyle/>
                    <a:p>
                      <a:pPr algn="ctr">
                        <a:spcAft>
                          <a:spcPts val="0"/>
                        </a:spcAft>
                      </a:pPr>
                      <a:r>
                        <a:rPr lang="fr-FR" sz="1600" b="1" dirty="0">
                          <a:solidFill>
                            <a:schemeClr val="tx1"/>
                          </a:solidFill>
                          <a:latin typeface="Times New Roman"/>
                          <a:ea typeface="Times New Roman"/>
                          <a:cs typeface="Traditional Arabic"/>
                        </a:rPr>
                        <a:t>2 ans</a:t>
                      </a:r>
                      <a:endParaRPr lang="fr-FR" sz="1600" dirty="0">
                        <a:solidFill>
                          <a:schemeClr val="tx1"/>
                        </a:solidFill>
                        <a:latin typeface="Marin"/>
                        <a:ea typeface="Times New Roman"/>
                        <a:cs typeface="Traditional Arabic"/>
                      </a:endParaRPr>
                    </a:p>
                  </a:txBody>
                  <a:tcPr marL="44450" marR="44450" marT="0" marB="0">
                    <a:solidFill>
                      <a:schemeClr val="accent4">
                        <a:lumMod val="60000"/>
                        <a:lumOff val="40000"/>
                      </a:schemeClr>
                    </a:solidFill>
                  </a:tcPr>
                </a:tc>
                <a:tc>
                  <a:txBody>
                    <a:bodyPr/>
                    <a:lstStyle/>
                    <a:p>
                      <a:pPr algn="ctr">
                        <a:spcAft>
                          <a:spcPts val="0"/>
                        </a:spcAft>
                      </a:pPr>
                      <a:r>
                        <a:rPr lang="fr-FR" sz="1600" b="1" dirty="0">
                          <a:solidFill>
                            <a:schemeClr val="tx1"/>
                          </a:solidFill>
                          <a:latin typeface="Times New Roman"/>
                          <a:ea typeface="Times New Roman"/>
                          <a:cs typeface="Traditional Arabic"/>
                        </a:rPr>
                        <a:t>2 mois</a:t>
                      </a:r>
                      <a:endParaRPr lang="fr-FR" sz="1600" dirty="0">
                        <a:solidFill>
                          <a:schemeClr val="tx1"/>
                        </a:solidFill>
                        <a:latin typeface="Marin"/>
                        <a:ea typeface="Times New Roman"/>
                        <a:cs typeface="Traditional Arabic"/>
                      </a:endParaRPr>
                    </a:p>
                  </a:txBody>
                  <a:tcPr marL="44450" marR="44450" marT="0" marB="0">
                    <a:solidFill>
                      <a:schemeClr val="accent4">
                        <a:lumMod val="60000"/>
                        <a:lumOff val="40000"/>
                      </a:schemeClr>
                    </a:solidFill>
                  </a:tcPr>
                </a:tc>
              </a:tr>
              <a:tr h="528266">
                <a:tc rowSpan="2">
                  <a:txBody>
                    <a:bodyPr/>
                    <a:lstStyle/>
                    <a:p>
                      <a:pPr algn="ctr">
                        <a:spcAft>
                          <a:spcPts val="0"/>
                        </a:spcAft>
                      </a:pPr>
                      <a:endParaRPr lang="fr-FR" sz="1800" dirty="0">
                        <a:solidFill>
                          <a:srgbClr val="FF0000"/>
                        </a:solidFill>
                        <a:latin typeface="Marin"/>
                        <a:ea typeface="Times New Roman"/>
                        <a:cs typeface="Traditional Arabic"/>
                      </a:endParaRPr>
                    </a:p>
                    <a:p>
                      <a:pPr algn="ctr">
                        <a:spcAft>
                          <a:spcPts val="0"/>
                        </a:spcAft>
                      </a:pPr>
                      <a:r>
                        <a:rPr lang="fr-FR" sz="1800" b="1" dirty="0">
                          <a:solidFill>
                            <a:srgbClr val="FF0000"/>
                          </a:solidFill>
                          <a:latin typeface="Times New Roman"/>
                          <a:ea typeface="Times New Roman"/>
                          <a:cs typeface="Traditional Arabic"/>
                        </a:rPr>
                        <a:t>Technicien</a:t>
                      </a:r>
                      <a:endParaRPr lang="fr-FR" sz="1800" dirty="0">
                        <a:solidFill>
                          <a:srgbClr val="FF0000"/>
                        </a:solidFill>
                        <a:latin typeface="Marin"/>
                        <a:ea typeface="Times New Roman"/>
                        <a:cs typeface="Traditional Arabic"/>
                      </a:endParaRPr>
                    </a:p>
                  </a:txBody>
                  <a:tcPr marL="44450" marR="44450" marT="0" marB="0">
                    <a:solidFill>
                      <a:schemeClr val="tx2">
                        <a:lumMod val="40000"/>
                        <a:lumOff val="60000"/>
                      </a:schemeClr>
                    </a:solidFill>
                  </a:tcPr>
                </a:tc>
                <a:tc>
                  <a:txBody>
                    <a:bodyPr/>
                    <a:lstStyle/>
                    <a:p>
                      <a:pPr>
                        <a:spcAft>
                          <a:spcPts val="0"/>
                        </a:spcAft>
                      </a:pPr>
                      <a:r>
                        <a:rPr lang="fr-FR" sz="1400" b="1" dirty="0">
                          <a:solidFill>
                            <a:schemeClr val="tx1"/>
                          </a:solidFill>
                          <a:latin typeface="Times New Roman"/>
                          <a:ea typeface="Times New Roman"/>
                          <a:cs typeface="Traditional Arabic"/>
                        </a:rPr>
                        <a:t>- un diplôme de Technicien Spécialisé (DTS) ou un diplôme équivalent</a:t>
                      </a:r>
                      <a:endParaRPr lang="fr-FR" sz="1400" dirty="0">
                        <a:solidFill>
                          <a:schemeClr val="tx1"/>
                        </a:solidFill>
                        <a:latin typeface="Marin"/>
                        <a:ea typeface="Times New Roman"/>
                        <a:cs typeface="Traditional Arabic"/>
                      </a:endParaRPr>
                    </a:p>
                  </a:txBody>
                  <a:tcPr marL="44450" marR="44450" marT="0" marB="0">
                    <a:solidFill>
                      <a:schemeClr val="accent4">
                        <a:lumMod val="60000"/>
                        <a:lumOff val="40000"/>
                      </a:schemeClr>
                    </a:solidFill>
                  </a:tcPr>
                </a:tc>
                <a:tc>
                  <a:txBody>
                    <a:bodyPr/>
                    <a:lstStyle/>
                    <a:p>
                      <a:pPr algn="ctr">
                        <a:spcAft>
                          <a:spcPts val="0"/>
                        </a:spcAft>
                      </a:pPr>
                      <a:r>
                        <a:rPr lang="fr-FR" sz="1600" b="1" dirty="0">
                          <a:solidFill>
                            <a:schemeClr val="tx1"/>
                          </a:solidFill>
                          <a:latin typeface="Times New Roman"/>
                          <a:ea typeface="Times New Roman"/>
                          <a:cs typeface="Traditional Arabic"/>
                        </a:rPr>
                        <a:t>1 an</a:t>
                      </a:r>
                      <a:endParaRPr lang="fr-FR" sz="1600" dirty="0">
                        <a:solidFill>
                          <a:schemeClr val="tx1"/>
                        </a:solidFill>
                        <a:latin typeface="Marin"/>
                        <a:ea typeface="Times New Roman"/>
                        <a:cs typeface="Traditional Arabic"/>
                      </a:endParaRPr>
                    </a:p>
                  </a:txBody>
                  <a:tcPr marL="44450" marR="44450" marT="0" marB="0">
                    <a:solidFill>
                      <a:schemeClr val="accent4">
                        <a:lumMod val="60000"/>
                        <a:lumOff val="40000"/>
                      </a:schemeClr>
                    </a:solidFill>
                  </a:tcPr>
                </a:tc>
                <a:tc>
                  <a:txBody>
                    <a:bodyPr/>
                    <a:lstStyle/>
                    <a:p>
                      <a:pPr algn="ctr">
                        <a:spcAft>
                          <a:spcPts val="0"/>
                        </a:spcAft>
                      </a:pPr>
                      <a:r>
                        <a:rPr lang="fr-FR" sz="1600" b="1" dirty="0">
                          <a:solidFill>
                            <a:schemeClr val="tx1"/>
                          </a:solidFill>
                          <a:latin typeface="Times New Roman"/>
                          <a:ea typeface="Times New Roman"/>
                          <a:cs typeface="Traditional Arabic"/>
                        </a:rPr>
                        <a:t>2 mois</a:t>
                      </a:r>
                      <a:endParaRPr lang="fr-FR" sz="1600" dirty="0">
                        <a:solidFill>
                          <a:schemeClr val="tx1"/>
                        </a:solidFill>
                        <a:latin typeface="Marin"/>
                        <a:ea typeface="Times New Roman"/>
                        <a:cs typeface="Traditional Arabic"/>
                      </a:endParaRPr>
                    </a:p>
                  </a:txBody>
                  <a:tcPr marL="44450" marR="44450" marT="0" marB="0">
                    <a:solidFill>
                      <a:schemeClr val="accent4">
                        <a:lumMod val="60000"/>
                        <a:lumOff val="40000"/>
                      </a:schemeClr>
                    </a:solidFill>
                  </a:tcPr>
                </a:tc>
              </a:tr>
              <a:tr h="528266">
                <a:tc vMerge="1">
                  <a:txBody>
                    <a:bodyPr/>
                    <a:lstStyle/>
                    <a:p>
                      <a:endParaRPr lang="fr-FR"/>
                    </a:p>
                  </a:txBody>
                  <a:tcPr/>
                </a:tc>
                <a:tc>
                  <a:txBody>
                    <a:bodyPr/>
                    <a:lstStyle/>
                    <a:p>
                      <a:pPr>
                        <a:spcAft>
                          <a:spcPts val="0"/>
                        </a:spcAft>
                      </a:pPr>
                      <a:r>
                        <a:rPr lang="fr-FR" sz="1400" b="1" dirty="0">
                          <a:solidFill>
                            <a:schemeClr val="tx1"/>
                          </a:solidFill>
                          <a:latin typeface="Times New Roman"/>
                          <a:ea typeface="Times New Roman"/>
                          <a:cs typeface="Traditional Arabic"/>
                        </a:rPr>
                        <a:t>- Ou un diplôme de technicien ou un diplôme équivalent</a:t>
                      </a:r>
                      <a:endParaRPr lang="fr-FR" sz="1400" dirty="0">
                        <a:solidFill>
                          <a:schemeClr val="tx1"/>
                        </a:solidFill>
                        <a:latin typeface="Marin"/>
                        <a:ea typeface="Times New Roman"/>
                        <a:cs typeface="Traditional Arabic"/>
                      </a:endParaRPr>
                    </a:p>
                  </a:txBody>
                  <a:tcPr marL="44450" marR="44450" marT="0" marB="0">
                    <a:solidFill>
                      <a:schemeClr val="accent4">
                        <a:lumMod val="60000"/>
                        <a:lumOff val="40000"/>
                      </a:schemeClr>
                    </a:solidFill>
                  </a:tcPr>
                </a:tc>
                <a:tc>
                  <a:txBody>
                    <a:bodyPr/>
                    <a:lstStyle/>
                    <a:p>
                      <a:pPr algn="ctr">
                        <a:spcAft>
                          <a:spcPts val="0"/>
                        </a:spcAft>
                      </a:pPr>
                      <a:r>
                        <a:rPr lang="fr-FR" sz="1600" b="1" dirty="0">
                          <a:solidFill>
                            <a:schemeClr val="tx1"/>
                          </a:solidFill>
                          <a:latin typeface="Times New Roman"/>
                          <a:ea typeface="Times New Roman"/>
                          <a:cs typeface="Traditional Arabic"/>
                        </a:rPr>
                        <a:t>2 ans</a:t>
                      </a:r>
                      <a:endParaRPr lang="fr-FR" sz="1600" dirty="0">
                        <a:solidFill>
                          <a:schemeClr val="tx1"/>
                        </a:solidFill>
                        <a:latin typeface="Marin"/>
                        <a:ea typeface="Times New Roman"/>
                        <a:cs typeface="Traditional Arabic"/>
                      </a:endParaRPr>
                    </a:p>
                  </a:txBody>
                  <a:tcPr marL="44450" marR="44450" marT="0" marB="0">
                    <a:solidFill>
                      <a:schemeClr val="accent4">
                        <a:lumMod val="60000"/>
                        <a:lumOff val="40000"/>
                      </a:schemeClr>
                    </a:solidFill>
                  </a:tcPr>
                </a:tc>
                <a:tc>
                  <a:txBody>
                    <a:bodyPr/>
                    <a:lstStyle/>
                    <a:p>
                      <a:pPr algn="ctr">
                        <a:spcAft>
                          <a:spcPts val="0"/>
                        </a:spcAft>
                      </a:pPr>
                      <a:r>
                        <a:rPr lang="fr-FR" sz="1600" b="1" dirty="0">
                          <a:solidFill>
                            <a:schemeClr val="tx1"/>
                          </a:solidFill>
                          <a:latin typeface="Times New Roman"/>
                          <a:ea typeface="Times New Roman"/>
                          <a:cs typeface="Traditional Arabic"/>
                        </a:rPr>
                        <a:t>2 mois</a:t>
                      </a:r>
                      <a:endParaRPr lang="fr-FR" sz="1600" dirty="0">
                        <a:solidFill>
                          <a:schemeClr val="tx1"/>
                        </a:solidFill>
                        <a:latin typeface="Marin"/>
                        <a:ea typeface="Times New Roman"/>
                        <a:cs typeface="Traditional Arabic"/>
                      </a:endParaRPr>
                    </a:p>
                  </a:txBody>
                  <a:tcPr marL="44450" marR="44450" marT="0" marB="0">
                    <a:solidFill>
                      <a:schemeClr val="accent4">
                        <a:lumMod val="60000"/>
                        <a:lumOff val="40000"/>
                      </a:schemeClr>
                    </a:solidFill>
                  </a:tcPr>
                </a:tc>
              </a:tr>
              <a:tr h="528266">
                <a:tc rowSpan="2">
                  <a:txBody>
                    <a:bodyPr/>
                    <a:lstStyle/>
                    <a:p>
                      <a:pPr algn="ctr">
                        <a:spcAft>
                          <a:spcPts val="0"/>
                        </a:spcAft>
                      </a:pPr>
                      <a:endParaRPr lang="fr-FR" sz="1800" dirty="0">
                        <a:solidFill>
                          <a:srgbClr val="FF0000"/>
                        </a:solidFill>
                        <a:latin typeface="Marin"/>
                        <a:ea typeface="Times New Roman"/>
                        <a:cs typeface="Traditional Arabic"/>
                      </a:endParaRPr>
                    </a:p>
                    <a:p>
                      <a:pPr algn="ctr">
                        <a:spcAft>
                          <a:spcPts val="0"/>
                        </a:spcAft>
                      </a:pPr>
                      <a:r>
                        <a:rPr lang="fr-FR" sz="1800" b="1" dirty="0">
                          <a:solidFill>
                            <a:srgbClr val="FF0000"/>
                          </a:solidFill>
                          <a:latin typeface="Times New Roman"/>
                          <a:ea typeface="Times New Roman"/>
                          <a:cs typeface="Traditional Arabic"/>
                        </a:rPr>
                        <a:t>Qualification et Spécialisation</a:t>
                      </a:r>
                      <a:endParaRPr lang="fr-FR" sz="1800" dirty="0">
                        <a:solidFill>
                          <a:srgbClr val="FF0000"/>
                        </a:solidFill>
                        <a:latin typeface="Marin"/>
                        <a:ea typeface="Times New Roman"/>
                        <a:cs typeface="Traditional Arabic"/>
                      </a:endParaRPr>
                    </a:p>
                  </a:txBody>
                  <a:tcPr marL="44450" marR="44450" marT="0" marB="0">
                    <a:solidFill>
                      <a:schemeClr val="tx2">
                        <a:lumMod val="40000"/>
                        <a:lumOff val="60000"/>
                      </a:schemeClr>
                    </a:solidFill>
                  </a:tcPr>
                </a:tc>
                <a:tc>
                  <a:txBody>
                    <a:bodyPr/>
                    <a:lstStyle/>
                    <a:p>
                      <a:pPr>
                        <a:spcAft>
                          <a:spcPts val="0"/>
                        </a:spcAft>
                      </a:pPr>
                      <a:r>
                        <a:rPr lang="fr-FR" sz="1400" b="1" dirty="0">
                          <a:solidFill>
                            <a:schemeClr val="tx1"/>
                          </a:solidFill>
                          <a:latin typeface="Times New Roman"/>
                          <a:ea typeface="Times New Roman"/>
                          <a:cs typeface="Traditional Arabic"/>
                        </a:rPr>
                        <a:t>- un diplôme de technicien ou un diplôme équivalent</a:t>
                      </a:r>
                      <a:endParaRPr lang="fr-FR" sz="1400" dirty="0">
                        <a:solidFill>
                          <a:schemeClr val="tx1"/>
                        </a:solidFill>
                        <a:latin typeface="Marin"/>
                        <a:ea typeface="Times New Roman"/>
                        <a:cs typeface="Traditional Arabic"/>
                      </a:endParaRPr>
                    </a:p>
                  </a:txBody>
                  <a:tcPr marL="44450" marR="44450" marT="0" marB="0">
                    <a:solidFill>
                      <a:schemeClr val="accent4">
                        <a:lumMod val="60000"/>
                        <a:lumOff val="40000"/>
                      </a:schemeClr>
                    </a:solidFill>
                  </a:tcPr>
                </a:tc>
                <a:tc>
                  <a:txBody>
                    <a:bodyPr/>
                    <a:lstStyle/>
                    <a:p>
                      <a:pPr algn="ctr">
                        <a:spcAft>
                          <a:spcPts val="0"/>
                        </a:spcAft>
                      </a:pPr>
                      <a:r>
                        <a:rPr lang="fr-FR" sz="1600" b="1" dirty="0">
                          <a:solidFill>
                            <a:schemeClr val="tx1"/>
                          </a:solidFill>
                          <a:latin typeface="Times New Roman"/>
                          <a:ea typeface="Times New Roman"/>
                          <a:cs typeface="Traditional Arabic"/>
                        </a:rPr>
                        <a:t>1 an</a:t>
                      </a:r>
                      <a:endParaRPr lang="fr-FR" sz="1600" dirty="0">
                        <a:solidFill>
                          <a:schemeClr val="tx1"/>
                        </a:solidFill>
                        <a:latin typeface="Marin"/>
                        <a:ea typeface="Times New Roman"/>
                        <a:cs typeface="Traditional Arabic"/>
                      </a:endParaRPr>
                    </a:p>
                  </a:txBody>
                  <a:tcPr marL="44450" marR="44450" marT="0" marB="0">
                    <a:solidFill>
                      <a:schemeClr val="accent4">
                        <a:lumMod val="60000"/>
                        <a:lumOff val="40000"/>
                      </a:schemeClr>
                    </a:solidFill>
                  </a:tcPr>
                </a:tc>
                <a:tc>
                  <a:txBody>
                    <a:bodyPr/>
                    <a:lstStyle/>
                    <a:p>
                      <a:pPr algn="ctr">
                        <a:spcAft>
                          <a:spcPts val="0"/>
                        </a:spcAft>
                      </a:pPr>
                      <a:r>
                        <a:rPr lang="fr-FR" sz="1600" b="1" dirty="0">
                          <a:solidFill>
                            <a:schemeClr val="tx1"/>
                          </a:solidFill>
                          <a:latin typeface="Times New Roman"/>
                          <a:ea typeface="Times New Roman"/>
                          <a:cs typeface="Traditional Arabic"/>
                        </a:rPr>
                        <a:t>2 mois</a:t>
                      </a:r>
                      <a:endParaRPr lang="fr-FR" sz="1600" dirty="0">
                        <a:solidFill>
                          <a:schemeClr val="tx1"/>
                        </a:solidFill>
                        <a:latin typeface="Marin"/>
                        <a:ea typeface="Times New Roman"/>
                        <a:cs typeface="Traditional Arabic"/>
                      </a:endParaRPr>
                    </a:p>
                  </a:txBody>
                  <a:tcPr marL="44450" marR="44450" marT="0" marB="0">
                    <a:solidFill>
                      <a:schemeClr val="accent4">
                        <a:lumMod val="60000"/>
                        <a:lumOff val="40000"/>
                      </a:schemeClr>
                    </a:solidFill>
                  </a:tcPr>
                </a:tc>
              </a:tr>
              <a:tr h="528266">
                <a:tc vMerge="1">
                  <a:txBody>
                    <a:bodyPr/>
                    <a:lstStyle/>
                    <a:p>
                      <a:endParaRPr lang="fr-FR"/>
                    </a:p>
                  </a:txBody>
                  <a:tcPr/>
                </a:tc>
                <a:tc>
                  <a:txBody>
                    <a:bodyPr/>
                    <a:lstStyle/>
                    <a:p>
                      <a:pPr>
                        <a:spcAft>
                          <a:spcPts val="0"/>
                        </a:spcAft>
                      </a:pPr>
                      <a:r>
                        <a:rPr lang="fr-FR" sz="1400" b="1" dirty="0">
                          <a:solidFill>
                            <a:schemeClr val="tx1"/>
                          </a:solidFill>
                          <a:latin typeface="Times New Roman"/>
                          <a:ea typeface="Times New Roman"/>
                          <a:cs typeface="Traditional Arabic"/>
                        </a:rPr>
                        <a:t>- Ou un certificat de qualification  professionnelle</a:t>
                      </a:r>
                      <a:endParaRPr lang="fr-FR" sz="1400" dirty="0">
                        <a:solidFill>
                          <a:schemeClr val="tx1"/>
                        </a:solidFill>
                        <a:latin typeface="Marin"/>
                        <a:ea typeface="Times New Roman"/>
                        <a:cs typeface="Traditional Arabic"/>
                      </a:endParaRPr>
                    </a:p>
                  </a:txBody>
                  <a:tcPr marL="44450" marR="44450" marT="0" marB="0">
                    <a:solidFill>
                      <a:schemeClr val="accent4">
                        <a:lumMod val="60000"/>
                        <a:lumOff val="40000"/>
                      </a:schemeClr>
                    </a:solidFill>
                  </a:tcPr>
                </a:tc>
                <a:tc>
                  <a:txBody>
                    <a:bodyPr/>
                    <a:lstStyle/>
                    <a:p>
                      <a:pPr algn="ctr">
                        <a:spcAft>
                          <a:spcPts val="0"/>
                        </a:spcAft>
                      </a:pPr>
                      <a:r>
                        <a:rPr lang="fr-FR" sz="1600" b="1" dirty="0">
                          <a:solidFill>
                            <a:schemeClr val="tx1"/>
                          </a:solidFill>
                          <a:latin typeface="Times New Roman"/>
                          <a:ea typeface="Times New Roman"/>
                          <a:cs typeface="Traditional Arabic"/>
                        </a:rPr>
                        <a:t>2 ans</a:t>
                      </a:r>
                      <a:endParaRPr lang="fr-FR" sz="1600" dirty="0">
                        <a:solidFill>
                          <a:schemeClr val="tx1"/>
                        </a:solidFill>
                        <a:latin typeface="Marin"/>
                        <a:ea typeface="Times New Roman"/>
                        <a:cs typeface="Traditional Arabic"/>
                      </a:endParaRPr>
                    </a:p>
                  </a:txBody>
                  <a:tcPr marL="44450" marR="44450" marT="0" marB="0">
                    <a:solidFill>
                      <a:schemeClr val="accent4">
                        <a:lumMod val="60000"/>
                        <a:lumOff val="40000"/>
                      </a:schemeClr>
                    </a:solidFill>
                  </a:tcPr>
                </a:tc>
                <a:tc>
                  <a:txBody>
                    <a:bodyPr/>
                    <a:lstStyle/>
                    <a:p>
                      <a:pPr algn="ctr">
                        <a:spcAft>
                          <a:spcPts val="0"/>
                        </a:spcAft>
                      </a:pPr>
                      <a:r>
                        <a:rPr lang="fr-FR" sz="1600" b="1" dirty="0">
                          <a:solidFill>
                            <a:schemeClr val="tx1"/>
                          </a:solidFill>
                          <a:latin typeface="Times New Roman"/>
                          <a:ea typeface="Times New Roman"/>
                          <a:cs typeface="Traditional Arabic"/>
                        </a:rPr>
                        <a:t>2 mois</a:t>
                      </a:r>
                      <a:endParaRPr lang="fr-FR" sz="1600" dirty="0">
                        <a:solidFill>
                          <a:schemeClr val="tx1"/>
                        </a:solidFill>
                        <a:latin typeface="Marin"/>
                        <a:ea typeface="Times New Roman"/>
                        <a:cs typeface="Traditional Arabic"/>
                      </a:endParaRPr>
                    </a:p>
                  </a:txBody>
                  <a:tcPr marL="44450" marR="44450" marT="0" marB="0">
                    <a:solidFill>
                      <a:schemeClr val="accent4">
                        <a:lumMod val="60000"/>
                        <a:lumOff val="40000"/>
                      </a:schemeClr>
                    </a:solidFill>
                  </a:tcPr>
                </a:tc>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14290"/>
            <a:ext cx="8229600" cy="428628"/>
          </a:xfrm>
        </p:spPr>
        <p:txBody>
          <a:bodyPr>
            <a:noAutofit/>
          </a:bodyPr>
          <a:lstStyle/>
          <a:p>
            <a:r>
              <a:rPr lang="fr-FR" sz="1600" b="1" dirty="0" smtClean="0">
                <a:solidFill>
                  <a:srgbClr val="FF0000"/>
                </a:solidFill>
              </a:rPr>
              <a:t>Conditions générales de création et d'exploitation</a:t>
            </a:r>
            <a:br>
              <a:rPr lang="fr-FR" sz="1600" b="1" dirty="0" smtClean="0">
                <a:solidFill>
                  <a:srgbClr val="FF0000"/>
                </a:solidFill>
              </a:rPr>
            </a:br>
            <a:r>
              <a:rPr lang="fr-FR" sz="1600" b="1" dirty="0" smtClean="0">
                <a:solidFill>
                  <a:srgbClr val="FF0000"/>
                </a:solidFill>
              </a:rPr>
              <a:t>des établissements de formation professionnelle privée</a:t>
            </a:r>
            <a:endParaRPr lang="fr-FR" sz="1600" dirty="0"/>
          </a:p>
        </p:txBody>
      </p:sp>
      <p:sp>
        <p:nvSpPr>
          <p:cNvPr id="3" name="Espace réservé du contenu 2"/>
          <p:cNvSpPr>
            <a:spLocks noGrp="1"/>
          </p:cNvSpPr>
          <p:nvPr>
            <p:ph idx="1"/>
          </p:nvPr>
        </p:nvSpPr>
        <p:spPr>
          <a:xfrm>
            <a:off x="457200" y="714356"/>
            <a:ext cx="8229600" cy="5411807"/>
          </a:xfrm>
        </p:spPr>
        <p:txBody>
          <a:bodyPr>
            <a:normAutofit/>
          </a:bodyPr>
          <a:lstStyle/>
          <a:p>
            <a:pPr>
              <a:buNone/>
            </a:pPr>
            <a:r>
              <a:rPr lang="fr-FR" sz="1600" b="1" dirty="0" smtClean="0">
                <a:solidFill>
                  <a:srgbClr val="00B0F0"/>
                </a:solidFill>
              </a:rPr>
              <a:t>4. Normes d’Encadrement Administratif et Pédagogique :</a:t>
            </a:r>
            <a:endParaRPr lang="fr-FR" sz="1600" dirty="0" smtClean="0"/>
          </a:p>
          <a:p>
            <a:pPr>
              <a:buNone/>
            </a:pPr>
            <a:r>
              <a:rPr lang="fr-FR" sz="1600" b="1" dirty="0" smtClean="0">
                <a:solidFill>
                  <a:srgbClr val="FF0000"/>
                </a:solidFill>
              </a:rPr>
              <a:t> 4-2. Formateurs / Intervenants: </a:t>
            </a:r>
            <a:endParaRPr lang="fr-FR" sz="1600" dirty="0"/>
          </a:p>
        </p:txBody>
      </p:sp>
      <p:graphicFrame>
        <p:nvGraphicFramePr>
          <p:cNvPr id="4" name="Tableau 3"/>
          <p:cNvGraphicFramePr>
            <a:graphicFrameLocks noGrp="1"/>
          </p:cNvGraphicFramePr>
          <p:nvPr/>
        </p:nvGraphicFramePr>
        <p:xfrm>
          <a:off x="428596" y="1500171"/>
          <a:ext cx="8001056" cy="4929224"/>
        </p:xfrm>
        <a:graphic>
          <a:graphicData uri="http://schemas.openxmlformats.org/drawingml/2006/table">
            <a:tbl>
              <a:tblPr firstRow="1" bandRow="1">
                <a:tableStyleId>{5C22544A-7EE6-4342-B048-85BDC9FD1C3A}</a:tableStyleId>
              </a:tblPr>
              <a:tblGrid>
                <a:gridCol w="4000528"/>
                <a:gridCol w="4000528"/>
              </a:tblGrid>
              <a:tr h="502038">
                <a:tc>
                  <a:txBody>
                    <a:bodyPr/>
                    <a:lstStyle/>
                    <a:p>
                      <a:pPr algn="ctr">
                        <a:lnSpc>
                          <a:spcPct val="150000"/>
                        </a:lnSpc>
                        <a:spcAft>
                          <a:spcPts val="0"/>
                        </a:spcAft>
                        <a:tabLst>
                          <a:tab pos="1595120" algn="ctr"/>
                        </a:tabLst>
                      </a:pPr>
                      <a:r>
                        <a:rPr lang="fr-FR" sz="1400" b="1" dirty="0" smtClean="0">
                          <a:solidFill>
                            <a:schemeClr val="bg1"/>
                          </a:solidFill>
                          <a:latin typeface="Times New Roman"/>
                          <a:ea typeface="Times New Roman"/>
                          <a:cs typeface="Traditional Arabic"/>
                        </a:rPr>
                        <a:t>RATIO    A     NORMALISER</a:t>
                      </a:r>
                      <a:endParaRPr lang="fr-FR" sz="1400" dirty="0">
                        <a:solidFill>
                          <a:schemeClr val="bg1"/>
                        </a:solidFill>
                        <a:latin typeface="Marin"/>
                        <a:ea typeface="Times New Roman"/>
                        <a:cs typeface="Traditional Arabic"/>
                      </a:endParaRPr>
                    </a:p>
                  </a:txBody>
                  <a:tcPr marL="76200" marR="76200" marT="0" marB="0"/>
                </a:tc>
                <a:tc>
                  <a:txBody>
                    <a:bodyPr/>
                    <a:lstStyle/>
                    <a:p>
                      <a:pPr algn="ctr">
                        <a:lnSpc>
                          <a:spcPct val="150000"/>
                        </a:lnSpc>
                        <a:spcAft>
                          <a:spcPts val="0"/>
                        </a:spcAft>
                      </a:pPr>
                      <a:r>
                        <a:rPr lang="fr-FR" sz="1400" b="1" dirty="0">
                          <a:solidFill>
                            <a:schemeClr val="bg1"/>
                          </a:solidFill>
                          <a:latin typeface="Times New Roman"/>
                          <a:ea typeface="Times New Roman"/>
                          <a:cs typeface="Traditional Arabic"/>
                        </a:rPr>
                        <a:t>NORME</a:t>
                      </a:r>
                      <a:endParaRPr lang="fr-FR" sz="1400" dirty="0">
                        <a:solidFill>
                          <a:schemeClr val="bg1"/>
                        </a:solidFill>
                        <a:latin typeface="Marin"/>
                        <a:ea typeface="Times New Roman"/>
                        <a:cs typeface="Traditional Arabic"/>
                      </a:endParaRPr>
                    </a:p>
                  </a:txBody>
                  <a:tcPr marL="76200" marR="76200" marT="0" marB="0"/>
                </a:tc>
              </a:tr>
              <a:tr h="994659">
                <a:tc>
                  <a:txBody>
                    <a:bodyPr/>
                    <a:lstStyle/>
                    <a:p>
                      <a:pPr algn="ctr">
                        <a:lnSpc>
                          <a:spcPct val="150000"/>
                        </a:lnSpc>
                        <a:spcAft>
                          <a:spcPts val="0"/>
                        </a:spcAft>
                        <a:tabLst>
                          <a:tab pos="3190240" algn="r"/>
                        </a:tabLst>
                      </a:pPr>
                      <a:r>
                        <a:rPr lang="fr-FR" sz="1400" b="1" spc="-100" dirty="0">
                          <a:solidFill>
                            <a:schemeClr val="tx1"/>
                          </a:solidFill>
                          <a:latin typeface="Times New Roman"/>
                          <a:ea typeface="Times New Roman"/>
                          <a:cs typeface="Traditional Arabic"/>
                        </a:rPr>
                        <a:t>RATIO </a:t>
                      </a:r>
                      <a:r>
                        <a:rPr lang="fr-FR" sz="1400" b="1" spc="-100" dirty="0" smtClean="0">
                          <a:solidFill>
                            <a:schemeClr val="tx1"/>
                          </a:solidFill>
                          <a:latin typeface="Times New Roman"/>
                          <a:ea typeface="Times New Roman"/>
                          <a:cs typeface="Traditional Arabic"/>
                        </a:rPr>
                        <a:t>  FORMATEURS  PERMANENTS </a:t>
                      </a:r>
                      <a:r>
                        <a:rPr lang="fr-FR" sz="1400" b="1" spc="-100" dirty="0">
                          <a:solidFill>
                            <a:schemeClr val="tx1"/>
                          </a:solidFill>
                          <a:latin typeface="Times New Roman"/>
                          <a:ea typeface="Times New Roman"/>
                          <a:cs typeface="Traditional Arabic"/>
                        </a:rPr>
                        <a:t>/ INTERVENANTS </a:t>
                      </a:r>
                      <a:endParaRPr lang="fr-FR" sz="1400" b="1" dirty="0">
                        <a:solidFill>
                          <a:schemeClr val="tx1"/>
                        </a:solidFill>
                        <a:latin typeface="Marin"/>
                        <a:ea typeface="Times New Roman"/>
                        <a:cs typeface="Traditional Arabic"/>
                      </a:endParaRPr>
                    </a:p>
                  </a:txBody>
                  <a:tcPr marL="76200" marR="76200" marT="0" marB="0"/>
                </a:tc>
                <a:tc>
                  <a:txBody>
                    <a:bodyPr/>
                    <a:lstStyle/>
                    <a:p>
                      <a:pPr algn="ctr">
                        <a:lnSpc>
                          <a:spcPct val="150000"/>
                        </a:lnSpc>
                        <a:spcAft>
                          <a:spcPts val="0"/>
                        </a:spcAft>
                        <a:tabLst>
                          <a:tab pos="-457200" algn="l"/>
                        </a:tabLst>
                      </a:pPr>
                      <a:r>
                        <a:rPr lang="fr-FR" sz="1800" b="1" spc="-30" dirty="0">
                          <a:solidFill>
                            <a:srgbClr val="FF0000"/>
                          </a:solidFill>
                          <a:latin typeface="Times New Roman"/>
                          <a:ea typeface="Times New Roman"/>
                          <a:cs typeface="Traditional Arabic"/>
                        </a:rPr>
                        <a:t>1</a:t>
                      </a:r>
                      <a:r>
                        <a:rPr lang="fr-FR" sz="1800" b="1" spc="-30" dirty="0">
                          <a:solidFill>
                            <a:srgbClr val="000080"/>
                          </a:solidFill>
                          <a:latin typeface="Times New Roman"/>
                          <a:ea typeface="Times New Roman"/>
                          <a:cs typeface="Traditional Arabic"/>
                        </a:rPr>
                        <a:t> permanent pour</a:t>
                      </a:r>
                      <a:r>
                        <a:rPr lang="fr-FR" sz="1800" b="1" spc="-30" dirty="0">
                          <a:solidFill>
                            <a:srgbClr val="00FFFF"/>
                          </a:solidFill>
                          <a:latin typeface="Times New Roman"/>
                          <a:ea typeface="Times New Roman"/>
                          <a:cs typeface="Traditional Arabic"/>
                        </a:rPr>
                        <a:t> </a:t>
                      </a:r>
                      <a:r>
                        <a:rPr lang="fr-FR" sz="1800" b="1" spc="-30" dirty="0">
                          <a:solidFill>
                            <a:srgbClr val="FF0000"/>
                          </a:solidFill>
                          <a:latin typeface="Times New Roman"/>
                          <a:ea typeface="Times New Roman"/>
                          <a:cs typeface="Traditional Arabic"/>
                        </a:rPr>
                        <a:t>2 </a:t>
                      </a:r>
                      <a:r>
                        <a:rPr lang="fr-FR" sz="1800" b="1" spc="-30" dirty="0">
                          <a:solidFill>
                            <a:srgbClr val="000080"/>
                          </a:solidFill>
                          <a:latin typeface="Times New Roman"/>
                          <a:ea typeface="Times New Roman"/>
                          <a:cs typeface="Traditional Arabic"/>
                        </a:rPr>
                        <a:t>intervenants </a:t>
                      </a:r>
                      <a:endParaRPr lang="fr-FR" sz="1800" dirty="0">
                        <a:latin typeface="Marin"/>
                        <a:ea typeface="Times New Roman"/>
                        <a:cs typeface="Traditional Arabic"/>
                      </a:endParaRPr>
                    </a:p>
                  </a:txBody>
                  <a:tcPr marL="76200" marR="76200" marT="0" marB="0"/>
                </a:tc>
              </a:tr>
              <a:tr h="994659">
                <a:tc>
                  <a:txBody>
                    <a:bodyPr/>
                    <a:lstStyle/>
                    <a:p>
                      <a:pPr algn="ctr">
                        <a:lnSpc>
                          <a:spcPct val="150000"/>
                        </a:lnSpc>
                        <a:spcAft>
                          <a:spcPts val="0"/>
                        </a:spcAft>
                        <a:tabLst>
                          <a:tab pos="3190240" algn="r"/>
                        </a:tabLst>
                      </a:pPr>
                      <a:r>
                        <a:rPr lang="fr-FR" sz="1400" b="1" spc="-100" dirty="0">
                          <a:solidFill>
                            <a:schemeClr val="tx1"/>
                          </a:solidFill>
                          <a:latin typeface="Times New Roman"/>
                          <a:ea typeface="Times New Roman"/>
                          <a:cs typeface="Traditional Arabic"/>
                        </a:rPr>
                        <a:t>RATIO GLOBAL</a:t>
                      </a:r>
                      <a:endParaRPr lang="fr-FR" sz="1400" b="1" dirty="0">
                        <a:solidFill>
                          <a:schemeClr val="tx1"/>
                        </a:solidFill>
                        <a:latin typeface="Marin"/>
                        <a:ea typeface="Times New Roman"/>
                        <a:cs typeface="Traditional Arabic"/>
                      </a:endParaRPr>
                    </a:p>
                    <a:p>
                      <a:pPr algn="ctr">
                        <a:lnSpc>
                          <a:spcPct val="150000"/>
                        </a:lnSpc>
                        <a:spcAft>
                          <a:spcPts val="0"/>
                        </a:spcAft>
                        <a:tabLst>
                          <a:tab pos="3190240" algn="r"/>
                        </a:tabLst>
                      </a:pPr>
                      <a:r>
                        <a:rPr lang="fr-FR" sz="1400" b="1" spc="-100" dirty="0">
                          <a:solidFill>
                            <a:schemeClr val="tx1"/>
                          </a:solidFill>
                          <a:latin typeface="Times New Roman"/>
                          <a:ea typeface="Times New Roman"/>
                          <a:cs typeface="Traditional Arabic"/>
                        </a:rPr>
                        <a:t>FORMATEURS / STAGIAIRES</a:t>
                      </a:r>
                      <a:endParaRPr lang="fr-FR" sz="1400" b="1" dirty="0">
                        <a:solidFill>
                          <a:schemeClr val="tx1"/>
                        </a:solidFill>
                        <a:latin typeface="Marin"/>
                        <a:ea typeface="Times New Roman"/>
                        <a:cs typeface="Traditional Arabic"/>
                      </a:endParaRPr>
                    </a:p>
                  </a:txBody>
                  <a:tcPr marL="76200" marR="76200" marT="0" marB="0"/>
                </a:tc>
                <a:tc>
                  <a:txBody>
                    <a:bodyPr/>
                    <a:lstStyle/>
                    <a:p>
                      <a:pPr algn="ctr">
                        <a:lnSpc>
                          <a:spcPct val="150000"/>
                        </a:lnSpc>
                        <a:spcAft>
                          <a:spcPts val="0"/>
                        </a:spcAft>
                        <a:tabLst>
                          <a:tab pos="-457200" algn="l"/>
                        </a:tabLst>
                      </a:pPr>
                      <a:r>
                        <a:rPr lang="fr-FR" sz="1800" b="1" spc="-30" dirty="0">
                          <a:solidFill>
                            <a:srgbClr val="FF0000"/>
                          </a:solidFill>
                          <a:latin typeface="Times New Roman"/>
                          <a:ea typeface="Times New Roman"/>
                          <a:cs typeface="Traditional Arabic"/>
                        </a:rPr>
                        <a:t>1</a:t>
                      </a:r>
                      <a:r>
                        <a:rPr lang="fr-FR" sz="1800" b="1" spc="-30" dirty="0">
                          <a:solidFill>
                            <a:srgbClr val="000080"/>
                          </a:solidFill>
                          <a:latin typeface="Times New Roman"/>
                          <a:ea typeface="Times New Roman"/>
                          <a:cs typeface="Traditional Arabic"/>
                        </a:rPr>
                        <a:t> permanent pour</a:t>
                      </a:r>
                      <a:r>
                        <a:rPr lang="fr-FR" sz="1800" b="1" spc="-30" dirty="0">
                          <a:solidFill>
                            <a:srgbClr val="00FFFF"/>
                          </a:solidFill>
                          <a:latin typeface="Times New Roman"/>
                          <a:ea typeface="Times New Roman"/>
                          <a:cs typeface="Traditional Arabic"/>
                        </a:rPr>
                        <a:t> </a:t>
                      </a:r>
                      <a:r>
                        <a:rPr lang="fr-FR" sz="1800" b="1" spc="-30" dirty="0">
                          <a:solidFill>
                            <a:srgbClr val="FF0000"/>
                          </a:solidFill>
                          <a:latin typeface="Times New Roman"/>
                          <a:ea typeface="Times New Roman"/>
                          <a:cs typeface="Traditional Arabic"/>
                        </a:rPr>
                        <a:t>20 </a:t>
                      </a:r>
                      <a:r>
                        <a:rPr lang="fr-FR" sz="1800" b="1" spc="-30" dirty="0">
                          <a:solidFill>
                            <a:srgbClr val="000080"/>
                          </a:solidFill>
                          <a:latin typeface="Times New Roman"/>
                          <a:ea typeface="Times New Roman"/>
                          <a:cs typeface="Traditional Arabic"/>
                        </a:rPr>
                        <a:t>stagiaires</a:t>
                      </a:r>
                      <a:endParaRPr lang="fr-FR" sz="1800" dirty="0">
                        <a:latin typeface="Marin"/>
                        <a:ea typeface="Times New Roman"/>
                        <a:cs typeface="Traditional Arabic"/>
                      </a:endParaRPr>
                    </a:p>
                    <a:p>
                      <a:pPr algn="ctr">
                        <a:lnSpc>
                          <a:spcPct val="150000"/>
                        </a:lnSpc>
                        <a:spcAft>
                          <a:spcPts val="0"/>
                        </a:spcAft>
                        <a:tabLst>
                          <a:tab pos="-457200" algn="l"/>
                        </a:tabLst>
                      </a:pPr>
                      <a:r>
                        <a:rPr lang="fr-FR" sz="1800" b="1" spc="-30" dirty="0">
                          <a:solidFill>
                            <a:srgbClr val="FF0000"/>
                          </a:solidFill>
                          <a:latin typeface="Times New Roman"/>
                          <a:ea typeface="Times New Roman"/>
                          <a:cs typeface="Traditional Arabic"/>
                        </a:rPr>
                        <a:t>1</a:t>
                      </a:r>
                      <a:r>
                        <a:rPr lang="fr-FR" sz="1800" b="1" spc="-30" dirty="0">
                          <a:solidFill>
                            <a:srgbClr val="000080"/>
                          </a:solidFill>
                          <a:latin typeface="Times New Roman"/>
                          <a:ea typeface="Times New Roman"/>
                          <a:cs typeface="Traditional Arabic"/>
                        </a:rPr>
                        <a:t> intervenant pour</a:t>
                      </a:r>
                      <a:r>
                        <a:rPr lang="fr-FR" sz="1800" b="1" spc="-30" dirty="0">
                          <a:solidFill>
                            <a:srgbClr val="00FFFF"/>
                          </a:solidFill>
                          <a:latin typeface="Times New Roman"/>
                          <a:ea typeface="Times New Roman"/>
                          <a:cs typeface="Traditional Arabic"/>
                        </a:rPr>
                        <a:t> </a:t>
                      </a:r>
                      <a:r>
                        <a:rPr lang="fr-FR" sz="1800" b="1" spc="-30" dirty="0">
                          <a:solidFill>
                            <a:srgbClr val="FF0000"/>
                          </a:solidFill>
                          <a:latin typeface="Times New Roman"/>
                          <a:ea typeface="Times New Roman"/>
                          <a:cs typeface="Traditional Arabic"/>
                        </a:rPr>
                        <a:t>10 </a:t>
                      </a:r>
                      <a:r>
                        <a:rPr lang="fr-FR" sz="1800" b="1" spc="-30" dirty="0">
                          <a:solidFill>
                            <a:srgbClr val="000080"/>
                          </a:solidFill>
                          <a:latin typeface="Times New Roman"/>
                          <a:ea typeface="Times New Roman"/>
                          <a:cs typeface="Traditional Arabic"/>
                        </a:rPr>
                        <a:t>stagiaires</a:t>
                      </a:r>
                      <a:endParaRPr lang="fr-FR" sz="1800" dirty="0">
                        <a:latin typeface="Marin"/>
                        <a:ea typeface="Times New Roman"/>
                        <a:cs typeface="Traditional Arabic"/>
                      </a:endParaRPr>
                    </a:p>
                  </a:txBody>
                  <a:tcPr marL="76200" marR="76200" marT="0" marB="0"/>
                </a:tc>
              </a:tr>
              <a:tr h="1218934">
                <a:tc>
                  <a:txBody>
                    <a:bodyPr/>
                    <a:lstStyle/>
                    <a:p>
                      <a:pPr algn="ctr">
                        <a:lnSpc>
                          <a:spcPct val="150000"/>
                        </a:lnSpc>
                        <a:spcAft>
                          <a:spcPts val="0"/>
                        </a:spcAft>
                        <a:tabLst>
                          <a:tab pos="3190240" algn="r"/>
                        </a:tabLst>
                      </a:pPr>
                      <a:r>
                        <a:rPr lang="fr-FR" sz="1400" b="1" spc="-100" dirty="0">
                          <a:solidFill>
                            <a:schemeClr val="tx1"/>
                          </a:solidFill>
                          <a:latin typeface="Times New Roman"/>
                          <a:ea typeface="Times New Roman"/>
                          <a:cs typeface="Traditional Arabic"/>
                        </a:rPr>
                        <a:t>DISPONIBILITE POTENTIELLE</a:t>
                      </a:r>
                      <a:endParaRPr lang="fr-FR" sz="1400" b="1" dirty="0">
                        <a:solidFill>
                          <a:schemeClr val="tx1"/>
                        </a:solidFill>
                        <a:latin typeface="Marin"/>
                        <a:ea typeface="Times New Roman"/>
                        <a:cs typeface="Traditional Arabic"/>
                      </a:endParaRPr>
                    </a:p>
                    <a:p>
                      <a:pPr algn="ctr">
                        <a:lnSpc>
                          <a:spcPct val="150000"/>
                        </a:lnSpc>
                        <a:spcAft>
                          <a:spcPts val="0"/>
                        </a:spcAft>
                        <a:tabLst>
                          <a:tab pos="3190240" algn="r"/>
                        </a:tabLst>
                      </a:pPr>
                      <a:r>
                        <a:rPr lang="fr-FR" sz="1400" b="1" spc="-100" dirty="0">
                          <a:solidFill>
                            <a:schemeClr val="tx1"/>
                          </a:solidFill>
                          <a:latin typeface="Times New Roman"/>
                          <a:ea typeface="Times New Roman"/>
                          <a:cs typeface="Traditional Arabic"/>
                        </a:rPr>
                        <a:t>DES FORMATEURS PERMANENTS </a:t>
                      </a:r>
                      <a:endParaRPr lang="fr-FR" sz="1400" b="1" dirty="0">
                        <a:solidFill>
                          <a:schemeClr val="tx1"/>
                        </a:solidFill>
                        <a:latin typeface="Marin"/>
                        <a:ea typeface="Times New Roman"/>
                        <a:cs typeface="Traditional Arabic"/>
                      </a:endParaRPr>
                    </a:p>
                  </a:txBody>
                  <a:tcPr marL="76200" marR="76200" marT="0" marB="0"/>
                </a:tc>
                <a:tc>
                  <a:txBody>
                    <a:bodyPr/>
                    <a:lstStyle/>
                    <a:p>
                      <a:pPr algn="ctr">
                        <a:lnSpc>
                          <a:spcPct val="150000"/>
                        </a:lnSpc>
                        <a:spcAft>
                          <a:spcPts val="0"/>
                        </a:spcAft>
                        <a:tabLst>
                          <a:tab pos="-457200" algn="l"/>
                        </a:tabLst>
                      </a:pPr>
                      <a:r>
                        <a:rPr lang="fr-FR" sz="1800" b="1" spc="-30" dirty="0">
                          <a:solidFill>
                            <a:srgbClr val="FF0000"/>
                          </a:solidFill>
                          <a:latin typeface="Times New Roman"/>
                          <a:ea typeface="Times New Roman"/>
                          <a:cs typeface="Traditional Arabic"/>
                        </a:rPr>
                        <a:t>24 </a:t>
                      </a:r>
                      <a:r>
                        <a:rPr lang="fr-FR" sz="1800" b="1" spc="-30" dirty="0">
                          <a:solidFill>
                            <a:srgbClr val="000080"/>
                          </a:solidFill>
                          <a:latin typeface="Times New Roman"/>
                          <a:ea typeface="Times New Roman"/>
                          <a:cs typeface="Traditional Arabic"/>
                        </a:rPr>
                        <a:t>H/semaine</a:t>
                      </a:r>
                      <a:endParaRPr lang="fr-FR" sz="1800" dirty="0">
                        <a:latin typeface="Marin"/>
                        <a:ea typeface="Times New Roman"/>
                        <a:cs typeface="Traditional Arabic"/>
                      </a:endParaRPr>
                    </a:p>
                    <a:p>
                      <a:pPr algn="ctr">
                        <a:lnSpc>
                          <a:spcPct val="150000"/>
                        </a:lnSpc>
                        <a:spcAft>
                          <a:spcPts val="0"/>
                        </a:spcAft>
                        <a:tabLst>
                          <a:tab pos="-457200" algn="l"/>
                        </a:tabLst>
                      </a:pPr>
                      <a:r>
                        <a:rPr lang="fr-FR" sz="1800" b="1" spc="-30" dirty="0">
                          <a:solidFill>
                            <a:srgbClr val="FF0000"/>
                          </a:solidFill>
                          <a:latin typeface="Times New Roman"/>
                          <a:ea typeface="Times New Roman"/>
                          <a:cs typeface="Traditional Arabic"/>
                        </a:rPr>
                        <a:t>100 </a:t>
                      </a:r>
                      <a:r>
                        <a:rPr lang="fr-FR" sz="1800" b="1" spc="-30" dirty="0">
                          <a:solidFill>
                            <a:srgbClr val="000080"/>
                          </a:solidFill>
                          <a:latin typeface="Times New Roman"/>
                          <a:ea typeface="Times New Roman"/>
                          <a:cs typeface="Traditional Arabic"/>
                        </a:rPr>
                        <a:t>H/mois</a:t>
                      </a:r>
                      <a:endParaRPr lang="fr-FR" sz="1800" dirty="0">
                        <a:latin typeface="Marin"/>
                        <a:ea typeface="Times New Roman"/>
                        <a:cs typeface="Traditional Arabic"/>
                      </a:endParaRPr>
                    </a:p>
                  </a:txBody>
                  <a:tcPr marL="76200" marR="76200" marT="0" marB="0"/>
                </a:tc>
              </a:tr>
              <a:tr h="1218934">
                <a:tc>
                  <a:txBody>
                    <a:bodyPr/>
                    <a:lstStyle/>
                    <a:p>
                      <a:pPr algn="ctr">
                        <a:lnSpc>
                          <a:spcPct val="150000"/>
                        </a:lnSpc>
                        <a:spcAft>
                          <a:spcPts val="0"/>
                        </a:spcAft>
                        <a:tabLst>
                          <a:tab pos="3190240" algn="r"/>
                        </a:tabLst>
                      </a:pPr>
                      <a:r>
                        <a:rPr lang="fr-FR" sz="1400" b="1" spc="-100" dirty="0">
                          <a:solidFill>
                            <a:schemeClr val="tx1"/>
                          </a:solidFill>
                          <a:latin typeface="Times New Roman"/>
                          <a:ea typeface="Times New Roman"/>
                          <a:cs typeface="Traditional Arabic"/>
                        </a:rPr>
                        <a:t>DISPONIBILITE POTENTIELLE</a:t>
                      </a:r>
                      <a:endParaRPr lang="fr-FR" sz="1400" b="1" dirty="0">
                        <a:solidFill>
                          <a:schemeClr val="tx1"/>
                        </a:solidFill>
                        <a:latin typeface="Marin"/>
                        <a:ea typeface="Times New Roman"/>
                        <a:cs typeface="Traditional Arabic"/>
                      </a:endParaRPr>
                    </a:p>
                    <a:p>
                      <a:pPr algn="ctr">
                        <a:lnSpc>
                          <a:spcPct val="150000"/>
                        </a:lnSpc>
                        <a:spcAft>
                          <a:spcPts val="0"/>
                        </a:spcAft>
                        <a:tabLst>
                          <a:tab pos="3190240" algn="r"/>
                        </a:tabLst>
                      </a:pPr>
                      <a:r>
                        <a:rPr lang="fr-FR" sz="1400" b="1" spc="-100" dirty="0">
                          <a:solidFill>
                            <a:schemeClr val="tx1"/>
                          </a:solidFill>
                          <a:latin typeface="Times New Roman"/>
                          <a:ea typeface="Times New Roman"/>
                          <a:cs typeface="Traditional Arabic"/>
                        </a:rPr>
                        <a:t>DES FORMATEURS </a:t>
                      </a:r>
                      <a:r>
                        <a:rPr lang="fr-FR" sz="1400" b="1" spc="-100" dirty="0" smtClean="0">
                          <a:solidFill>
                            <a:schemeClr val="tx1"/>
                          </a:solidFill>
                          <a:latin typeface="Times New Roman"/>
                          <a:ea typeface="Times New Roman"/>
                          <a:cs typeface="Traditional Arabic"/>
                        </a:rPr>
                        <a:t>INTERVENANTS</a:t>
                      </a:r>
                      <a:endParaRPr lang="fr-FR" sz="1400" b="1" dirty="0">
                        <a:solidFill>
                          <a:schemeClr val="tx1"/>
                        </a:solidFill>
                        <a:latin typeface="Marin"/>
                        <a:ea typeface="Times New Roman"/>
                        <a:cs typeface="Traditional Arabic"/>
                      </a:endParaRPr>
                    </a:p>
                  </a:txBody>
                  <a:tcPr marL="76200" marR="76200" marT="0" marB="0"/>
                </a:tc>
                <a:tc>
                  <a:txBody>
                    <a:bodyPr/>
                    <a:lstStyle/>
                    <a:p>
                      <a:pPr algn="ctr">
                        <a:lnSpc>
                          <a:spcPct val="150000"/>
                        </a:lnSpc>
                        <a:spcAft>
                          <a:spcPts val="0"/>
                        </a:spcAft>
                        <a:tabLst>
                          <a:tab pos="-457200" algn="l"/>
                        </a:tabLst>
                      </a:pPr>
                      <a:r>
                        <a:rPr lang="fr-FR" sz="1800" b="1" spc="-30" dirty="0">
                          <a:solidFill>
                            <a:srgbClr val="FF0000"/>
                          </a:solidFill>
                          <a:latin typeface="Times New Roman"/>
                          <a:ea typeface="Times New Roman"/>
                          <a:cs typeface="Traditional Arabic"/>
                        </a:rPr>
                        <a:t>8</a:t>
                      </a:r>
                      <a:r>
                        <a:rPr lang="fr-FR" sz="1800" b="1" spc="-30" dirty="0">
                          <a:solidFill>
                            <a:srgbClr val="00FFFF"/>
                          </a:solidFill>
                          <a:latin typeface="Times New Roman"/>
                          <a:ea typeface="Times New Roman"/>
                          <a:cs typeface="Traditional Arabic"/>
                        </a:rPr>
                        <a:t> </a:t>
                      </a:r>
                      <a:r>
                        <a:rPr lang="fr-FR" sz="1800" b="1" spc="-30" dirty="0">
                          <a:solidFill>
                            <a:srgbClr val="000080"/>
                          </a:solidFill>
                          <a:latin typeface="Times New Roman"/>
                          <a:ea typeface="Times New Roman"/>
                          <a:cs typeface="Traditional Arabic"/>
                        </a:rPr>
                        <a:t>H/semaine</a:t>
                      </a:r>
                      <a:endParaRPr lang="fr-FR" sz="1800" dirty="0">
                        <a:latin typeface="Marin"/>
                        <a:ea typeface="Times New Roman"/>
                        <a:cs typeface="Traditional Arabic"/>
                      </a:endParaRPr>
                    </a:p>
                    <a:p>
                      <a:pPr algn="ctr">
                        <a:lnSpc>
                          <a:spcPct val="150000"/>
                        </a:lnSpc>
                        <a:spcAft>
                          <a:spcPts val="0"/>
                        </a:spcAft>
                        <a:tabLst>
                          <a:tab pos="-457200" algn="l"/>
                        </a:tabLst>
                      </a:pPr>
                      <a:r>
                        <a:rPr lang="fr-FR" sz="1800" b="1" spc="-30" dirty="0">
                          <a:solidFill>
                            <a:srgbClr val="FF0000"/>
                          </a:solidFill>
                          <a:latin typeface="Times New Roman"/>
                          <a:ea typeface="Times New Roman"/>
                          <a:cs typeface="Traditional Arabic"/>
                        </a:rPr>
                        <a:t>32</a:t>
                      </a:r>
                      <a:r>
                        <a:rPr lang="fr-FR" sz="1800" b="1" spc="-30" dirty="0">
                          <a:solidFill>
                            <a:srgbClr val="00FFFF"/>
                          </a:solidFill>
                          <a:latin typeface="Times New Roman"/>
                          <a:ea typeface="Times New Roman"/>
                          <a:cs typeface="Traditional Arabic"/>
                        </a:rPr>
                        <a:t> </a:t>
                      </a:r>
                      <a:r>
                        <a:rPr lang="fr-FR" sz="1800" b="1" spc="-30" dirty="0">
                          <a:solidFill>
                            <a:srgbClr val="000080"/>
                          </a:solidFill>
                          <a:latin typeface="Times New Roman"/>
                          <a:ea typeface="Times New Roman"/>
                          <a:cs typeface="Traditional Arabic"/>
                        </a:rPr>
                        <a:t>H/mois</a:t>
                      </a:r>
                      <a:endParaRPr lang="fr-FR" sz="1800" dirty="0">
                        <a:latin typeface="Marin"/>
                        <a:ea typeface="Times New Roman"/>
                        <a:cs typeface="Traditional Arabic"/>
                      </a:endParaRPr>
                    </a:p>
                  </a:txBody>
                  <a:tcPr marL="76200" marR="76200" marT="0" marB="0"/>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28596" y="285728"/>
            <a:ext cx="8372476" cy="1143000"/>
          </a:xfrm>
        </p:spPr>
        <p:txBody>
          <a:bodyPr>
            <a:normAutofit fontScale="90000"/>
          </a:bodyPr>
          <a:lstStyle/>
          <a:p>
            <a:r>
              <a:rPr lang="fr-FR" sz="3200" b="1" dirty="0" smtClean="0"/>
              <a:t> </a:t>
            </a:r>
            <a:r>
              <a:rPr lang="fr-FR" sz="3600" b="1" u="sng" dirty="0" smtClean="0">
                <a:solidFill>
                  <a:srgbClr val="FF0000"/>
                </a:solidFill>
              </a:rPr>
              <a:t>Instruction d’un Dossier de Demande d‘Autorisation</a:t>
            </a:r>
            <a:endParaRPr lang="fr-FR" sz="3600" u="sng" dirty="0">
              <a:solidFill>
                <a:srgbClr val="FF0000"/>
              </a:solidFill>
            </a:endParaRPr>
          </a:p>
        </p:txBody>
      </p:sp>
      <p:sp>
        <p:nvSpPr>
          <p:cNvPr id="3" name="Espace réservé du contenu 2"/>
          <p:cNvSpPr>
            <a:spLocks noGrp="1"/>
          </p:cNvSpPr>
          <p:nvPr>
            <p:ph idx="1"/>
          </p:nvPr>
        </p:nvSpPr>
        <p:spPr>
          <a:xfrm>
            <a:off x="357158" y="1357298"/>
            <a:ext cx="8429684" cy="4768865"/>
          </a:xfrm>
        </p:spPr>
        <p:txBody>
          <a:bodyPr>
            <a:normAutofit/>
          </a:bodyPr>
          <a:lstStyle/>
          <a:p>
            <a:pPr algn="just">
              <a:buNone/>
            </a:pPr>
            <a:r>
              <a:rPr lang="fr-FR" dirty="0" smtClean="0"/>
              <a:t>    </a:t>
            </a:r>
            <a:r>
              <a:rPr lang="fr-FR" sz="2400" dirty="0" smtClean="0"/>
              <a:t>Un </a:t>
            </a:r>
            <a:r>
              <a:rPr lang="fr-FR" sz="2400" b="1" dirty="0" smtClean="0"/>
              <a:t>Dossier de Demande d‘Autorisation </a:t>
            </a:r>
            <a:r>
              <a:rPr lang="fr-FR" sz="2400" dirty="0" smtClean="0"/>
              <a:t>d‘Ouverture et d‘Exploitation d'un Etablissement de Formation Professionnelle Privée </a:t>
            </a:r>
            <a:r>
              <a:rPr lang="fr-FR" sz="2400" b="1" dirty="0" smtClean="0"/>
              <a:t>Comprend</a:t>
            </a:r>
            <a:r>
              <a:rPr lang="fr-FR" sz="2400" dirty="0" smtClean="0"/>
              <a:t>:</a:t>
            </a:r>
          </a:p>
          <a:p>
            <a:pPr algn="just">
              <a:buNone/>
            </a:pPr>
            <a:endParaRPr lang="fr-FR" sz="2400" dirty="0" smtClean="0">
              <a:solidFill>
                <a:srgbClr val="0070C0"/>
              </a:solidFill>
            </a:endParaRPr>
          </a:p>
          <a:p>
            <a:pPr marL="514350" indent="-514350">
              <a:buFont typeface="+mj-lt"/>
              <a:buAutoNum type="alphaUcPeriod"/>
            </a:pPr>
            <a:r>
              <a:rPr lang="fr-FR" sz="3000" b="1" dirty="0" smtClean="0">
                <a:solidFill>
                  <a:srgbClr val="0070C0"/>
                </a:solidFill>
              </a:rPr>
              <a:t> L’Etude de Faisabilité ;</a:t>
            </a:r>
          </a:p>
          <a:p>
            <a:pPr marL="514350" indent="-514350">
              <a:buFont typeface="+mj-lt"/>
              <a:buAutoNum type="alphaUcPeriod"/>
            </a:pPr>
            <a:r>
              <a:rPr lang="fr-FR" sz="3000" b="1" dirty="0" smtClean="0">
                <a:solidFill>
                  <a:srgbClr val="0070C0"/>
                </a:solidFill>
              </a:rPr>
              <a:t> Le Projet de Formation ;</a:t>
            </a:r>
          </a:p>
          <a:p>
            <a:pPr marL="514350" indent="-514350">
              <a:buFont typeface="+mj-lt"/>
              <a:buAutoNum type="alphaUcPeriod"/>
            </a:pPr>
            <a:r>
              <a:rPr lang="fr-FR" sz="3000" b="1" dirty="0" smtClean="0">
                <a:solidFill>
                  <a:srgbClr val="0070C0"/>
                </a:solidFill>
              </a:rPr>
              <a:t> Le Dossier Pédagogique ;</a:t>
            </a:r>
          </a:p>
          <a:p>
            <a:pPr marL="514350" indent="-514350">
              <a:buFont typeface="+mj-lt"/>
              <a:buAutoNum type="alphaUcPeriod"/>
            </a:pPr>
            <a:r>
              <a:rPr lang="fr-FR" sz="3000" b="1" dirty="0" smtClean="0">
                <a:solidFill>
                  <a:srgbClr val="0070C0"/>
                </a:solidFill>
              </a:rPr>
              <a:t> Le Dossier Administratif ;</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511156"/>
          </a:xfrm>
        </p:spPr>
        <p:txBody>
          <a:bodyPr>
            <a:noAutofit/>
          </a:bodyPr>
          <a:lstStyle/>
          <a:p>
            <a:r>
              <a:rPr lang="fr-FR" sz="3600" u="sng" dirty="0" smtClean="0">
                <a:solidFill>
                  <a:srgbClr val="FF0000"/>
                </a:solidFill>
              </a:rPr>
              <a:t>Procédure d’Autorisation d’un EFPP</a:t>
            </a:r>
            <a:endParaRPr lang="fr-FR" sz="3600" u="sng" dirty="0">
              <a:solidFill>
                <a:srgbClr val="FF0000"/>
              </a:solidFill>
            </a:endParaRPr>
          </a:p>
        </p:txBody>
      </p:sp>
      <p:sp>
        <p:nvSpPr>
          <p:cNvPr id="3" name="Espace réservé du contenu 2"/>
          <p:cNvSpPr>
            <a:spLocks noGrp="1"/>
          </p:cNvSpPr>
          <p:nvPr>
            <p:ph idx="1"/>
          </p:nvPr>
        </p:nvSpPr>
        <p:spPr>
          <a:xfrm>
            <a:off x="214282" y="928670"/>
            <a:ext cx="8643998" cy="5197493"/>
          </a:xfrm>
        </p:spPr>
        <p:txBody>
          <a:bodyPr/>
          <a:lstStyle/>
          <a:p>
            <a:pPr>
              <a:buNone/>
            </a:pPr>
            <a:r>
              <a:rPr lang="fr-FR" dirty="0" smtClean="0"/>
              <a:t>         </a:t>
            </a:r>
            <a:r>
              <a:rPr lang="fr-FR"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Etape 1</a:t>
            </a:r>
            <a:endParaRPr lang="fr-FR"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 name="Rectangle 3"/>
          <p:cNvSpPr/>
          <p:nvPr/>
        </p:nvSpPr>
        <p:spPr>
          <a:xfrm>
            <a:off x="357158" y="1500174"/>
            <a:ext cx="2857520" cy="1285884"/>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fr-FR" b="1" dirty="0" smtClean="0">
                <a:solidFill>
                  <a:schemeClr val="tx1"/>
                </a:solidFill>
              </a:rPr>
              <a:t>Accueil ,Orientation du Promoteur  et Remise d’un Cahier des Charges </a:t>
            </a:r>
            <a:endParaRPr lang="fr-FR" b="1" dirty="0">
              <a:solidFill>
                <a:schemeClr val="tx1"/>
              </a:solidFill>
            </a:endParaRPr>
          </a:p>
        </p:txBody>
      </p:sp>
      <p:sp>
        <p:nvSpPr>
          <p:cNvPr id="5" name="Flèche droite 4"/>
          <p:cNvSpPr/>
          <p:nvPr/>
        </p:nvSpPr>
        <p:spPr>
          <a:xfrm>
            <a:off x="3286116" y="2000240"/>
            <a:ext cx="428628" cy="2143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Rectangle 5"/>
          <p:cNvSpPr/>
          <p:nvPr/>
        </p:nvSpPr>
        <p:spPr>
          <a:xfrm>
            <a:off x="357158" y="3857628"/>
            <a:ext cx="2786082" cy="2214578"/>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endParaRPr lang="fr-FR" dirty="0" smtClean="0"/>
          </a:p>
          <a:p>
            <a:r>
              <a:rPr lang="fr-FR" b="1" dirty="0" smtClean="0">
                <a:solidFill>
                  <a:schemeClr val="tx1"/>
                </a:solidFill>
              </a:rPr>
              <a:t>Le Promoteur Dépose une Demande Jointe d’un Dossier (en  7 exemplaires) Composé de : </a:t>
            </a:r>
            <a:endParaRPr lang="fr-FR" b="1" dirty="0" smtClean="0">
              <a:solidFill>
                <a:srgbClr val="0070C0"/>
              </a:solidFill>
            </a:endParaRPr>
          </a:p>
          <a:p>
            <a:r>
              <a:rPr lang="fr-FR" b="1" dirty="0" smtClean="0">
                <a:solidFill>
                  <a:srgbClr val="0070C0"/>
                </a:solidFill>
              </a:rPr>
              <a:t>A- l’Etude de Faisabilité .</a:t>
            </a:r>
          </a:p>
          <a:p>
            <a:r>
              <a:rPr lang="fr-FR" b="1" dirty="0" smtClean="0">
                <a:solidFill>
                  <a:srgbClr val="0070C0"/>
                </a:solidFill>
              </a:rPr>
              <a:t>B- Le Projet de Formation </a:t>
            </a:r>
          </a:p>
          <a:p>
            <a:pPr>
              <a:buFontTx/>
              <a:buChar char="-"/>
            </a:pPr>
            <a:endParaRPr lang="fr-FR" dirty="0"/>
          </a:p>
        </p:txBody>
      </p:sp>
      <p:sp>
        <p:nvSpPr>
          <p:cNvPr id="9" name="Rectangle 8"/>
          <p:cNvSpPr/>
          <p:nvPr/>
        </p:nvSpPr>
        <p:spPr>
          <a:xfrm>
            <a:off x="642910" y="3214687"/>
            <a:ext cx="1928826" cy="584775"/>
          </a:xfrm>
          <a:prstGeom prst="rect">
            <a:avLst/>
          </a:prstGeom>
        </p:spPr>
        <p:txBody>
          <a:bodyPr wrap="square">
            <a:spAutoFit/>
          </a:bodyPr>
          <a:lstStyle/>
          <a:p>
            <a:r>
              <a:rPr lang="fr-FR" sz="3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Etape 2</a:t>
            </a:r>
            <a:endParaRPr lang="fr-FR" sz="3200" dirty="0"/>
          </a:p>
        </p:txBody>
      </p:sp>
      <p:sp>
        <p:nvSpPr>
          <p:cNvPr id="11" name="Flèche vers le bas 10"/>
          <p:cNvSpPr/>
          <p:nvPr/>
        </p:nvSpPr>
        <p:spPr>
          <a:xfrm>
            <a:off x="1357290" y="2786058"/>
            <a:ext cx="500066" cy="50006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Rectangle à coins arrondis 11"/>
          <p:cNvSpPr/>
          <p:nvPr/>
        </p:nvSpPr>
        <p:spPr>
          <a:xfrm>
            <a:off x="3857620" y="928670"/>
            <a:ext cx="4643470" cy="2428892"/>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endParaRPr lang="fr-FR" b="1" dirty="0" smtClean="0"/>
          </a:p>
          <a:p>
            <a:r>
              <a:rPr lang="fr-FR" b="1" u="sng" dirty="0" smtClean="0">
                <a:solidFill>
                  <a:srgbClr val="00B0F0"/>
                </a:solidFill>
              </a:rPr>
              <a:t>L’Orientation du Promoteur sur la base de :</a:t>
            </a:r>
          </a:p>
          <a:p>
            <a:pPr marL="342900" indent="-342900">
              <a:buFont typeface="+mj-lt"/>
              <a:buAutoNum type="arabicPeriod"/>
            </a:pPr>
            <a:r>
              <a:rPr lang="fr-FR" b="1" dirty="0" smtClean="0"/>
              <a:t>Besoins de la région en matière de formation;</a:t>
            </a:r>
          </a:p>
          <a:p>
            <a:pPr marL="342900" indent="-342900">
              <a:buFont typeface="+mj-lt"/>
              <a:buAutoNum type="arabicPeriod"/>
            </a:pPr>
            <a:r>
              <a:rPr lang="fr-FR" b="1" dirty="0" smtClean="0"/>
              <a:t> Dispositions de La Loi 13.00;</a:t>
            </a:r>
          </a:p>
          <a:p>
            <a:pPr marL="342900" indent="-342900">
              <a:buFont typeface="+mj-lt"/>
              <a:buAutoNum type="arabicPeriod"/>
            </a:pPr>
            <a:r>
              <a:rPr lang="fr-FR" b="1" dirty="0" smtClean="0"/>
              <a:t>Dispositions du Cahier des charges fixant les conditions et la procédure d'attribution des autorisations.</a:t>
            </a:r>
            <a:endParaRPr lang="fr-FR" dirty="0" smtClean="0"/>
          </a:p>
          <a:p>
            <a:pPr algn="ctr"/>
            <a:endParaRPr lang="fr-FR" dirty="0"/>
          </a:p>
        </p:txBody>
      </p:sp>
      <p:sp>
        <p:nvSpPr>
          <p:cNvPr id="13" name="Rectangle à coins arrondis 12"/>
          <p:cNvSpPr/>
          <p:nvPr/>
        </p:nvSpPr>
        <p:spPr>
          <a:xfrm>
            <a:off x="3857620" y="3857628"/>
            <a:ext cx="4572032" cy="235745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L="342900" indent="-342900"/>
            <a:r>
              <a:rPr lang="fr-FR" b="1" u="sng" dirty="0" smtClean="0">
                <a:solidFill>
                  <a:srgbClr val="00B0F0"/>
                </a:solidFill>
              </a:rPr>
              <a:t>L’Evaluation de la recevabilité de du  dossier</a:t>
            </a:r>
          </a:p>
          <a:p>
            <a:pPr marL="342900" indent="-342900"/>
            <a:r>
              <a:rPr lang="fr-FR" b="1" u="sng" dirty="0" smtClean="0">
                <a:solidFill>
                  <a:srgbClr val="00B0F0"/>
                </a:solidFill>
              </a:rPr>
              <a:t>se fait  sur  les baes suivantes : </a:t>
            </a:r>
          </a:p>
          <a:p>
            <a:pPr marL="342900" indent="-342900"/>
            <a:endParaRPr lang="fr-FR" b="1" u="sng" dirty="0" smtClean="0"/>
          </a:p>
          <a:p>
            <a:pPr marL="342900" indent="-342900"/>
            <a:r>
              <a:rPr lang="fr-FR" b="1" dirty="0" smtClean="0"/>
              <a:t>-pertinence des données;</a:t>
            </a:r>
          </a:p>
          <a:p>
            <a:pPr marL="342900" indent="-342900"/>
            <a:r>
              <a:rPr lang="fr-FR" b="1" dirty="0" smtClean="0"/>
              <a:t>-cohérence des composantes;</a:t>
            </a:r>
          </a:p>
          <a:p>
            <a:pPr marL="342900" indent="-342900"/>
            <a:r>
              <a:rPr lang="fr-FR" b="1" dirty="0" smtClean="0"/>
              <a:t>-conformité par rapport aux normes et guide de présentation;</a:t>
            </a:r>
          </a:p>
        </p:txBody>
      </p:sp>
      <p:sp>
        <p:nvSpPr>
          <p:cNvPr id="14" name="Flèche droite 13"/>
          <p:cNvSpPr/>
          <p:nvPr/>
        </p:nvSpPr>
        <p:spPr>
          <a:xfrm>
            <a:off x="3286116" y="5072074"/>
            <a:ext cx="428628" cy="2143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600" u="sng" dirty="0" smtClean="0">
                <a:solidFill>
                  <a:srgbClr val="FF0000"/>
                </a:solidFill>
              </a:rPr>
              <a:t>Procédure d’Autorisation d’un EFPP</a:t>
            </a:r>
            <a:endParaRPr lang="fr-FR" sz="3600" dirty="0"/>
          </a:p>
        </p:txBody>
      </p:sp>
      <p:sp>
        <p:nvSpPr>
          <p:cNvPr id="3" name="Espace réservé du contenu 2"/>
          <p:cNvSpPr>
            <a:spLocks noGrp="1"/>
          </p:cNvSpPr>
          <p:nvPr>
            <p:ph idx="1"/>
          </p:nvPr>
        </p:nvSpPr>
        <p:spPr>
          <a:xfrm>
            <a:off x="457200" y="1285860"/>
            <a:ext cx="8229600" cy="4840303"/>
          </a:xfrm>
        </p:spPr>
        <p:txBody>
          <a:bodyPr/>
          <a:lstStyle/>
          <a:p>
            <a:pPr>
              <a:buNone/>
            </a:pPr>
            <a:r>
              <a:rPr lang="fr-FR"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Etape 3</a:t>
            </a:r>
            <a:endParaRPr lang="fr-FR" dirty="0"/>
          </a:p>
        </p:txBody>
      </p:sp>
      <p:sp>
        <p:nvSpPr>
          <p:cNvPr id="5" name="Rectangle 4"/>
          <p:cNvSpPr/>
          <p:nvPr/>
        </p:nvSpPr>
        <p:spPr>
          <a:xfrm>
            <a:off x="214282" y="1857364"/>
            <a:ext cx="3500462" cy="2214578"/>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sz="2000" b="1" dirty="0" smtClean="0"/>
          </a:p>
          <a:p>
            <a:pPr algn="ctr"/>
            <a:r>
              <a:rPr lang="fr-FR" sz="2000" b="1" dirty="0" smtClean="0"/>
              <a:t>Convocation  et Remise d’un exemplaire du dossier  aux Membre de la </a:t>
            </a:r>
            <a:r>
              <a:rPr lang="fr-FR" sz="2000" b="1" dirty="0" smtClean="0">
                <a:solidFill>
                  <a:schemeClr val="tx1"/>
                </a:solidFill>
              </a:rPr>
              <a:t>Commission Régionale Interprofessionnelle de la Formation Professionnelle Privée  </a:t>
            </a:r>
          </a:p>
          <a:p>
            <a:pPr algn="ctr"/>
            <a:r>
              <a:rPr lang="fr-FR" sz="2000" b="1" dirty="0" smtClean="0">
                <a:solidFill>
                  <a:srgbClr val="00B0F0"/>
                </a:solidFill>
              </a:rPr>
              <a:t>( CRIFPP )</a:t>
            </a:r>
          </a:p>
          <a:p>
            <a:pPr algn="ctr"/>
            <a:endParaRPr lang="fr-FR" dirty="0"/>
          </a:p>
        </p:txBody>
      </p:sp>
      <p:sp>
        <p:nvSpPr>
          <p:cNvPr id="6" name="Flèche droite 5"/>
          <p:cNvSpPr/>
          <p:nvPr/>
        </p:nvSpPr>
        <p:spPr>
          <a:xfrm>
            <a:off x="3786182" y="2928934"/>
            <a:ext cx="428628" cy="2143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Rectangle à coins arrondis 6"/>
          <p:cNvSpPr/>
          <p:nvPr/>
        </p:nvSpPr>
        <p:spPr>
          <a:xfrm>
            <a:off x="4214810" y="1785926"/>
            <a:ext cx="4357718" cy="235745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fr-FR" sz="2000" b="1" dirty="0" smtClean="0"/>
              <a:t>La  </a:t>
            </a:r>
            <a:r>
              <a:rPr lang="fr-FR" sz="2000" b="1" dirty="0" smtClean="0">
                <a:solidFill>
                  <a:srgbClr val="00B0F0"/>
                </a:solidFill>
              </a:rPr>
              <a:t>CRIFPP </a:t>
            </a:r>
            <a:r>
              <a:rPr lang="fr-FR" sz="2000" b="1" dirty="0" smtClean="0">
                <a:solidFill>
                  <a:schemeClr val="tx1"/>
                </a:solidFill>
              </a:rPr>
              <a:t>est Composée de:</a:t>
            </a:r>
          </a:p>
          <a:p>
            <a:pPr>
              <a:buFontTx/>
              <a:buChar char="-"/>
            </a:pPr>
            <a:r>
              <a:rPr lang="fr-FR" sz="2000" b="1" dirty="0" smtClean="0">
                <a:solidFill>
                  <a:schemeClr val="tx1"/>
                </a:solidFill>
              </a:rPr>
              <a:t>Le Délégué Régional de la FP en tant que Président;</a:t>
            </a:r>
          </a:p>
          <a:p>
            <a:pPr>
              <a:buFontTx/>
              <a:buChar char="-"/>
            </a:pPr>
            <a:r>
              <a:rPr lang="fr-FR" sz="2000" b="1" dirty="0" smtClean="0">
                <a:solidFill>
                  <a:schemeClr val="tx1"/>
                </a:solidFill>
              </a:rPr>
              <a:t> Représentants  des chambres Professionnelles;</a:t>
            </a:r>
          </a:p>
          <a:p>
            <a:pPr>
              <a:buFontTx/>
              <a:buChar char="-"/>
            </a:pPr>
            <a:r>
              <a:rPr lang="fr-FR" sz="2000" b="1" dirty="0" smtClean="0">
                <a:solidFill>
                  <a:schemeClr val="tx1"/>
                </a:solidFill>
              </a:rPr>
              <a:t> Représentants des associations d’EFPP</a:t>
            </a:r>
            <a:endParaRPr lang="fr-FR" sz="2000" dirty="0"/>
          </a:p>
        </p:txBody>
      </p:sp>
      <p:sp>
        <p:nvSpPr>
          <p:cNvPr id="8" name="Flèche vers le bas 7"/>
          <p:cNvSpPr/>
          <p:nvPr/>
        </p:nvSpPr>
        <p:spPr>
          <a:xfrm>
            <a:off x="3857620" y="4357694"/>
            <a:ext cx="214314" cy="28575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à coins arrondis 8"/>
          <p:cNvSpPr/>
          <p:nvPr/>
        </p:nvSpPr>
        <p:spPr>
          <a:xfrm>
            <a:off x="571472" y="4786322"/>
            <a:ext cx="8001056" cy="78581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fr-FR" sz="2000" b="1" dirty="0" smtClean="0"/>
              <a:t>La  </a:t>
            </a:r>
            <a:r>
              <a:rPr lang="fr-FR" sz="2000" b="1" dirty="0" smtClean="0">
                <a:solidFill>
                  <a:srgbClr val="00B0F0"/>
                </a:solidFill>
              </a:rPr>
              <a:t>CRIFPP </a:t>
            </a:r>
            <a:r>
              <a:rPr lang="fr-FR" sz="2000" b="1" dirty="0" smtClean="0">
                <a:solidFill>
                  <a:schemeClr val="tx1"/>
                </a:solidFill>
              </a:rPr>
              <a:t>se réunis pour émettre </a:t>
            </a:r>
            <a:r>
              <a:rPr lang="fr-FR" sz="2000" dirty="0" smtClean="0"/>
              <a:t>des avis sur les demandes d'autorisations déposées </a:t>
            </a:r>
          </a:p>
          <a:p>
            <a:endParaRPr lang="fr-FR"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600" u="sng" dirty="0" smtClean="0">
                <a:solidFill>
                  <a:srgbClr val="FF0000"/>
                </a:solidFill>
              </a:rPr>
              <a:t>Procédure d’Autorisation d’un EFPP</a:t>
            </a:r>
            <a:endParaRPr lang="fr-FR" sz="3600" dirty="0"/>
          </a:p>
        </p:txBody>
      </p:sp>
      <p:sp>
        <p:nvSpPr>
          <p:cNvPr id="3" name="Espace réservé du contenu 2"/>
          <p:cNvSpPr>
            <a:spLocks noGrp="1"/>
          </p:cNvSpPr>
          <p:nvPr>
            <p:ph idx="1"/>
          </p:nvPr>
        </p:nvSpPr>
        <p:spPr>
          <a:xfrm>
            <a:off x="457200" y="1285860"/>
            <a:ext cx="8229600" cy="4840303"/>
          </a:xfrm>
        </p:spPr>
        <p:txBody>
          <a:bodyPr/>
          <a:lstStyle/>
          <a:p>
            <a:pPr>
              <a:buNone/>
            </a:pPr>
            <a:r>
              <a:rPr lang="fr-FR"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p>
          <a:p>
            <a:pPr>
              <a:buNone/>
            </a:pPr>
            <a:r>
              <a:rPr lang="fr-FR"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Etape 4        </a:t>
            </a:r>
            <a:endParaRPr lang="fr-FR" dirty="0"/>
          </a:p>
        </p:txBody>
      </p:sp>
      <p:sp>
        <p:nvSpPr>
          <p:cNvPr id="4" name="Rectangle 3"/>
          <p:cNvSpPr/>
          <p:nvPr/>
        </p:nvSpPr>
        <p:spPr>
          <a:xfrm>
            <a:off x="500034" y="2857496"/>
            <a:ext cx="3357586" cy="107157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fr-FR" b="1" dirty="0" smtClean="0"/>
              <a:t>Information Ecrite des Promoteur sur l’Avis de la CRIFPP </a:t>
            </a:r>
            <a:endParaRPr lang="fr-FR" b="1" dirty="0"/>
          </a:p>
        </p:txBody>
      </p:sp>
      <p:sp>
        <p:nvSpPr>
          <p:cNvPr id="5" name="Rectangle à coins arrondis 4"/>
          <p:cNvSpPr/>
          <p:nvPr/>
        </p:nvSpPr>
        <p:spPr>
          <a:xfrm>
            <a:off x="4500562" y="2285992"/>
            <a:ext cx="4143404" cy="2643206"/>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fr-FR" b="1" dirty="0" smtClean="0"/>
              <a:t>Les Promoteurs ayant un Avis favorable  (Accord de principe) sont invités à Compléter le </a:t>
            </a:r>
            <a:r>
              <a:rPr lang="fr-FR" b="1" dirty="0" smtClean="0">
                <a:solidFill>
                  <a:srgbClr val="0070C0"/>
                </a:solidFill>
              </a:rPr>
              <a:t>Dossier de Demande d’Autorisation (DDA) </a:t>
            </a:r>
            <a:r>
              <a:rPr lang="fr-FR" b="1" dirty="0" smtClean="0"/>
              <a:t>par :</a:t>
            </a:r>
            <a:endParaRPr lang="fr-FR" sz="2400" b="1" dirty="0" smtClean="0">
              <a:solidFill>
                <a:srgbClr val="0070C0"/>
              </a:solidFill>
            </a:endParaRPr>
          </a:p>
          <a:p>
            <a:r>
              <a:rPr lang="fr-FR" sz="2400" b="1" dirty="0" smtClean="0">
                <a:solidFill>
                  <a:srgbClr val="0070C0"/>
                </a:solidFill>
              </a:rPr>
              <a:t>B - Le Dossier Pédagogique;</a:t>
            </a:r>
          </a:p>
          <a:p>
            <a:r>
              <a:rPr lang="fr-FR" sz="2400" b="1" dirty="0" smtClean="0">
                <a:solidFill>
                  <a:srgbClr val="0070C0"/>
                </a:solidFill>
              </a:rPr>
              <a:t>C - Le Dossier Administratif ;</a:t>
            </a:r>
          </a:p>
          <a:p>
            <a:endParaRPr lang="fr-FR" b="1" dirty="0"/>
          </a:p>
        </p:txBody>
      </p:sp>
      <p:sp>
        <p:nvSpPr>
          <p:cNvPr id="6" name="Flèche droite 5"/>
          <p:cNvSpPr/>
          <p:nvPr/>
        </p:nvSpPr>
        <p:spPr>
          <a:xfrm>
            <a:off x="3929058" y="3357562"/>
            <a:ext cx="500066" cy="14287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pPr lvl="0"/>
            <a:r>
              <a:rPr lang="fr-FR" sz="3600" u="sng" dirty="0" smtClean="0">
                <a:solidFill>
                  <a:srgbClr val="FF0000"/>
                </a:solidFill>
              </a:rPr>
              <a:t>Procédure d’Autorisation d’un EFPP</a:t>
            </a:r>
            <a:endParaRPr lang="fr-FR" sz="3600" dirty="0">
              <a:solidFill>
                <a:srgbClr val="0070C0"/>
              </a:solidFill>
            </a:endParaRPr>
          </a:p>
        </p:txBody>
      </p:sp>
      <p:sp>
        <p:nvSpPr>
          <p:cNvPr id="3" name="Espace réservé du contenu 2"/>
          <p:cNvSpPr>
            <a:spLocks noGrp="1"/>
          </p:cNvSpPr>
          <p:nvPr>
            <p:ph idx="1"/>
          </p:nvPr>
        </p:nvSpPr>
        <p:spPr>
          <a:xfrm>
            <a:off x="457200" y="1142984"/>
            <a:ext cx="8229600" cy="4983179"/>
          </a:xfrm>
        </p:spPr>
        <p:txBody>
          <a:bodyPr>
            <a:normAutofit/>
          </a:bodyPr>
          <a:lstStyle/>
          <a:p>
            <a:pPr marL="514350" lvl="0" indent="-514350">
              <a:buNone/>
            </a:pPr>
            <a:r>
              <a:rPr lang="fr-F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fr-FR"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Etape 5</a:t>
            </a:r>
            <a:endParaRPr lang="fr-FR" dirty="0" smtClean="0">
              <a:solidFill>
                <a:srgbClr val="FF0000"/>
              </a:solidFill>
            </a:endParaRPr>
          </a:p>
          <a:p>
            <a:pPr marL="514350" lvl="0" indent="-514350">
              <a:buNone/>
            </a:pPr>
            <a:endParaRPr lang="fr-FR" sz="2800" dirty="0"/>
          </a:p>
          <a:p>
            <a:pPr marL="514350" indent="-514350">
              <a:buNone/>
            </a:pPr>
            <a:endParaRPr lang="fr-F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marL="514350" indent="-514350">
              <a:buNone/>
            </a:pPr>
            <a:r>
              <a:rPr lang="fr-F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p>
          <a:p>
            <a:pPr marL="514350" indent="-514350">
              <a:buNone/>
            </a:pPr>
            <a:r>
              <a:rPr lang="fr-F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endParaRPr lang="fr-FR" sz="2800" dirty="0"/>
          </a:p>
        </p:txBody>
      </p:sp>
      <p:sp>
        <p:nvSpPr>
          <p:cNvPr id="4" name="Rectangle 3"/>
          <p:cNvSpPr/>
          <p:nvPr/>
        </p:nvSpPr>
        <p:spPr>
          <a:xfrm>
            <a:off x="1714480" y="1714488"/>
            <a:ext cx="4786346" cy="928694"/>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fr-FR" sz="2400" b="1" dirty="0" smtClean="0"/>
              <a:t>Le promoteur dépose le DDA contre récépissé  </a:t>
            </a:r>
            <a:endParaRPr lang="fr-FR" sz="2400" b="1" dirty="0">
              <a:solidFill>
                <a:srgbClr val="0070C0"/>
              </a:solidFill>
            </a:endParaRPr>
          </a:p>
        </p:txBody>
      </p:sp>
      <p:sp>
        <p:nvSpPr>
          <p:cNvPr id="6" name="Flèche vers le bas 5"/>
          <p:cNvSpPr/>
          <p:nvPr/>
        </p:nvSpPr>
        <p:spPr>
          <a:xfrm>
            <a:off x="4000496" y="2643182"/>
            <a:ext cx="142876" cy="28575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Rectangle 6"/>
          <p:cNvSpPr/>
          <p:nvPr/>
        </p:nvSpPr>
        <p:spPr>
          <a:xfrm>
            <a:off x="571472" y="3857628"/>
            <a:ext cx="7286676" cy="1143008"/>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fr-FR" sz="2400" b="1" dirty="0" smtClean="0"/>
              <a:t>Examen du dossier et vérification, sur les lieux, des</a:t>
            </a:r>
          </a:p>
          <a:p>
            <a:pPr algn="ctr"/>
            <a:r>
              <a:rPr lang="fr-FR" sz="2400" b="1" dirty="0" smtClean="0"/>
              <a:t>conditions de réalisation du projet et l'établissement du Procès-verbal de conformité</a:t>
            </a:r>
            <a:endParaRPr lang="fr-FR" sz="2400" b="1" dirty="0"/>
          </a:p>
        </p:txBody>
      </p:sp>
      <p:sp>
        <p:nvSpPr>
          <p:cNvPr id="8" name="Flèche vers le bas 7"/>
          <p:cNvSpPr/>
          <p:nvPr/>
        </p:nvSpPr>
        <p:spPr>
          <a:xfrm>
            <a:off x="4000496" y="3429000"/>
            <a:ext cx="142876" cy="28575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Rectangle 9"/>
          <p:cNvSpPr/>
          <p:nvPr/>
        </p:nvSpPr>
        <p:spPr>
          <a:xfrm>
            <a:off x="3143240" y="2857496"/>
            <a:ext cx="1928826" cy="584775"/>
          </a:xfrm>
          <a:prstGeom prst="rect">
            <a:avLst/>
          </a:prstGeom>
        </p:spPr>
        <p:txBody>
          <a:bodyPr wrap="square">
            <a:spAutoFit/>
          </a:bodyPr>
          <a:lstStyle/>
          <a:p>
            <a:r>
              <a:rPr lang="fr-FR" sz="3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Etape 6</a:t>
            </a:r>
            <a:endParaRPr lang="fr-FR" sz="3200" dirty="0"/>
          </a:p>
        </p:txBody>
      </p:sp>
      <p:sp>
        <p:nvSpPr>
          <p:cNvPr id="11" name="Rectangle 10"/>
          <p:cNvSpPr/>
          <p:nvPr/>
        </p:nvSpPr>
        <p:spPr>
          <a:xfrm>
            <a:off x="2000232" y="5429264"/>
            <a:ext cx="4143404" cy="1000132"/>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fr-FR" sz="3600" b="1" dirty="0" smtClean="0"/>
              <a:t>Autorisation</a:t>
            </a:r>
          </a:p>
        </p:txBody>
      </p:sp>
      <p:sp>
        <p:nvSpPr>
          <p:cNvPr id="12" name="Flèche vers le bas 11"/>
          <p:cNvSpPr/>
          <p:nvPr/>
        </p:nvSpPr>
        <p:spPr>
          <a:xfrm>
            <a:off x="4000496" y="5072074"/>
            <a:ext cx="142876" cy="28575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r>
              <a:rPr lang="fr-FR" sz="3600" b="1" u="sng" dirty="0" smtClean="0">
                <a:solidFill>
                  <a:srgbClr val="FF0000"/>
                </a:solidFill>
              </a:rPr>
              <a:t>Contenu d’un Dossier de Demande d’Autorisation</a:t>
            </a:r>
            <a:endParaRPr lang="fr-FR" sz="3600" u="sng" dirty="0">
              <a:solidFill>
                <a:srgbClr val="FF0000"/>
              </a:solidFill>
            </a:endParaRPr>
          </a:p>
        </p:txBody>
      </p:sp>
      <p:sp>
        <p:nvSpPr>
          <p:cNvPr id="3" name="Espace réservé du contenu 2"/>
          <p:cNvSpPr>
            <a:spLocks noGrp="1"/>
          </p:cNvSpPr>
          <p:nvPr>
            <p:ph idx="1"/>
          </p:nvPr>
        </p:nvSpPr>
        <p:spPr/>
        <p:txBody>
          <a:bodyPr>
            <a:normAutofit/>
          </a:bodyPr>
          <a:lstStyle/>
          <a:p>
            <a:pPr lvl="0">
              <a:buNone/>
            </a:pPr>
            <a:r>
              <a:rPr lang="fr-FR" sz="2800" b="1" dirty="0" smtClean="0"/>
              <a:t>Le dossier de demande d’autorisation pour l’ouverture et l’exploitation d’un EFPP se compose de:</a:t>
            </a:r>
          </a:p>
          <a:p>
            <a:pPr lvl="0">
              <a:buNone/>
            </a:pPr>
            <a:endParaRPr lang="fr-FR" sz="2800" b="1" dirty="0" smtClean="0"/>
          </a:p>
          <a:p>
            <a:pPr marL="514350" indent="-514350">
              <a:buFont typeface="+mj-lt"/>
              <a:buAutoNum type="alphaUcPeriod"/>
            </a:pPr>
            <a:r>
              <a:rPr lang="fr-FR" sz="3000" b="1" dirty="0" smtClean="0">
                <a:solidFill>
                  <a:srgbClr val="0070C0"/>
                </a:solidFill>
              </a:rPr>
              <a:t> L’Etude de Faisabilité ;</a:t>
            </a:r>
          </a:p>
          <a:p>
            <a:pPr marL="514350" indent="-514350">
              <a:buFont typeface="+mj-lt"/>
              <a:buAutoNum type="alphaUcPeriod"/>
            </a:pPr>
            <a:r>
              <a:rPr lang="fr-FR" sz="3000" b="1" dirty="0" smtClean="0">
                <a:solidFill>
                  <a:srgbClr val="0070C0"/>
                </a:solidFill>
              </a:rPr>
              <a:t> Le Projet de Formation ;</a:t>
            </a:r>
          </a:p>
          <a:p>
            <a:pPr marL="514350" indent="-514350">
              <a:buFont typeface="+mj-lt"/>
              <a:buAutoNum type="alphaUcPeriod"/>
            </a:pPr>
            <a:r>
              <a:rPr lang="fr-FR" sz="3000" b="1" dirty="0" smtClean="0">
                <a:solidFill>
                  <a:srgbClr val="0070C0"/>
                </a:solidFill>
              </a:rPr>
              <a:t> Le Dossier Pédagogique ;</a:t>
            </a:r>
          </a:p>
          <a:p>
            <a:pPr marL="514350" indent="-514350">
              <a:buFont typeface="+mj-lt"/>
              <a:buAutoNum type="alphaUcPeriod"/>
            </a:pPr>
            <a:r>
              <a:rPr lang="fr-FR" sz="3000" b="1" dirty="0" smtClean="0">
                <a:solidFill>
                  <a:srgbClr val="0070C0"/>
                </a:solidFill>
              </a:rPr>
              <a:t> Le Dossier Administratif ;</a:t>
            </a:r>
          </a:p>
          <a:p>
            <a:pPr lvl="0">
              <a:buNone/>
            </a:pPr>
            <a:endParaRPr lang="fr-FR" sz="28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u="sng" dirty="0" smtClean="0">
                <a:solidFill>
                  <a:srgbClr val="FF0000"/>
                </a:solidFill>
              </a:rPr>
              <a:t>Contenu d’un Dossier de Demande d’Autorisation</a:t>
            </a:r>
            <a:endParaRPr lang="fr-FR" dirty="0"/>
          </a:p>
        </p:txBody>
      </p:sp>
      <p:sp>
        <p:nvSpPr>
          <p:cNvPr id="3" name="Espace réservé du contenu 2"/>
          <p:cNvSpPr>
            <a:spLocks noGrp="1"/>
          </p:cNvSpPr>
          <p:nvPr>
            <p:ph idx="1"/>
          </p:nvPr>
        </p:nvSpPr>
        <p:spPr/>
        <p:txBody>
          <a:bodyPr/>
          <a:lstStyle/>
          <a:p>
            <a:pPr>
              <a:buNone/>
            </a:pPr>
            <a:r>
              <a:rPr lang="fr-FR" b="1" dirty="0" smtClean="0">
                <a:solidFill>
                  <a:srgbClr val="0070C0"/>
                </a:solidFill>
              </a:rPr>
              <a:t>A- l’Etude de Faisabilité :</a:t>
            </a:r>
          </a:p>
          <a:p>
            <a:pPr>
              <a:buNone/>
            </a:pPr>
            <a:r>
              <a:rPr lang="fr-FR" dirty="0" smtClean="0"/>
              <a:t>Les éléments de contenu sont :</a:t>
            </a:r>
          </a:p>
          <a:p>
            <a:pPr lvl="0">
              <a:buFont typeface="Wingdings" pitchFamily="2" charset="2"/>
              <a:buChar char="Ø"/>
            </a:pPr>
            <a:r>
              <a:rPr lang="fr-FR" sz="2400" dirty="0" smtClean="0"/>
              <a:t>Caractéristiques socio économique du secteur visé, dans le marché cible (local, régional ou national) ;</a:t>
            </a:r>
          </a:p>
          <a:p>
            <a:pPr>
              <a:buFont typeface="Wingdings" pitchFamily="2" charset="2"/>
              <a:buChar char="Ø"/>
            </a:pPr>
            <a:r>
              <a:rPr lang="fr-FR" sz="2400" dirty="0" smtClean="0"/>
              <a:t>Besoins du secteur en RH ;</a:t>
            </a:r>
          </a:p>
          <a:p>
            <a:pPr>
              <a:buFont typeface="Wingdings" pitchFamily="2" charset="2"/>
              <a:buChar char="Ø"/>
            </a:pPr>
            <a:r>
              <a:rPr lang="fr-FR" sz="2400" dirty="0" smtClean="0"/>
              <a:t>Informations sur le dispositif de formation existant ;</a:t>
            </a:r>
          </a:p>
          <a:p>
            <a:pPr>
              <a:buFont typeface="Wingdings" pitchFamily="2" charset="2"/>
              <a:buChar char="Ø"/>
            </a:pPr>
            <a:r>
              <a:rPr lang="fr-FR" sz="2400" dirty="0" smtClean="0"/>
              <a:t>Présentation du dispositif de formation à mettre en place .</a:t>
            </a:r>
          </a:p>
          <a:p>
            <a:pPr lvl="0">
              <a:buNone/>
            </a:pPr>
            <a:endParaRPr lang="fr-FR" sz="2400" dirty="0" smtClean="0"/>
          </a:p>
          <a:p>
            <a:pPr algn="ctr">
              <a:buNone/>
            </a:pPr>
            <a:r>
              <a:rPr lang="fr-FR" dirty="0" smtClean="0"/>
              <a:t>(Voir guide de présentation )</a:t>
            </a:r>
            <a:endParaRPr lang="fr-FR"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2144</TotalTime>
  <Words>1873</Words>
  <Application>Microsoft Office PowerPoint</Application>
  <PresentationFormat>Affichage à l'écran (4:3)</PresentationFormat>
  <Paragraphs>298</Paragraphs>
  <Slides>25</Slides>
  <Notes>0</Notes>
  <HiddenSlides>0</HiddenSlides>
  <MMClips>0</MMClips>
  <ScaleCrop>false</ScaleCrop>
  <HeadingPairs>
    <vt:vector size="4" baseType="variant">
      <vt:variant>
        <vt:lpstr>Thème</vt:lpstr>
      </vt:variant>
      <vt:variant>
        <vt:i4>1</vt:i4>
      </vt:variant>
      <vt:variant>
        <vt:lpstr>Titres des diapositives</vt:lpstr>
      </vt:variant>
      <vt:variant>
        <vt:i4>25</vt:i4>
      </vt:variant>
    </vt:vector>
  </HeadingPairs>
  <TitlesOfParts>
    <vt:vector size="26" baseType="lpstr">
      <vt:lpstr>Thème Office</vt:lpstr>
      <vt:lpstr>Royaume du Maroc Ministère de l’Emploi et de la Formation Professionnelle - Département de la Formation Professionnelle -  Délégation Régionale du Centre</vt:lpstr>
      <vt:lpstr> Instruction d’un Dossier de Demande d‘Autorisation</vt:lpstr>
      <vt:lpstr> Instruction d’un Dossier de Demande d‘Autorisation</vt:lpstr>
      <vt:lpstr>Procédure d’Autorisation d’un EFPP</vt:lpstr>
      <vt:lpstr>Procédure d’Autorisation d’un EFPP</vt:lpstr>
      <vt:lpstr>Procédure d’Autorisation d’un EFPP</vt:lpstr>
      <vt:lpstr>Procédure d’Autorisation d’un EFPP</vt:lpstr>
      <vt:lpstr>Contenu d’un Dossier de Demande d’Autorisation</vt:lpstr>
      <vt:lpstr>Contenu d’un Dossier de Demande d’Autorisation</vt:lpstr>
      <vt:lpstr>Contenu d’un Dossier de Demande d’Autorisation</vt:lpstr>
      <vt:lpstr>Contenu d’un Dossier de Demande d’Autorisation </vt:lpstr>
      <vt:lpstr>Contenu d’un Dossier de Demande d’Autorisation</vt:lpstr>
      <vt:lpstr>D-Le Dossier Administratif :</vt:lpstr>
      <vt:lpstr>D-Le Dossier Administratif :</vt:lpstr>
      <vt:lpstr>D-Le Dossier Administratif :</vt:lpstr>
      <vt:lpstr>D-Le Dossier Administratif :</vt:lpstr>
      <vt:lpstr>Conditions générales de création et d'exploitation des établissements de formation professionnelle privée</vt:lpstr>
      <vt:lpstr>Conditions générales de création et d'exploitation des établissements de formation professionnelle privée</vt:lpstr>
      <vt:lpstr>Conditions générales de création et d'exploitation des établissements de formation professionnelle privée</vt:lpstr>
      <vt:lpstr>Conditions générales de création et d'exploitation des établissements de formation professionnelle privée</vt:lpstr>
      <vt:lpstr>Conditions générales de création et d'exploitation des établissements de formation professionnelle privée</vt:lpstr>
      <vt:lpstr>Conditions générales de création et d'exploitation des établissements de formation professionnelle privée</vt:lpstr>
      <vt:lpstr>Conditions générales de création et d'exploitation des établissements de formation professionnelle privée</vt:lpstr>
      <vt:lpstr>Conditions générales de création et d'exploitation des établissements de formation professionnelle privée</vt:lpstr>
      <vt:lpstr>Conditions générales de création et d'exploitation des établissements de formation professionnelle privée</vt:lpstr>
    </vt:vector>
  </TitlesOfParts>
  <Company>DRFP-CASABLANCA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Royaume du Maroc Ministère de l’Emploi et de la Formation Professionnelle - Département de la Formation Professionnelle -  </dc:title>
  <dc:creator>SADKI MOUNIR</dc:creator>
  <cp:lastModifiedBy>mounir</cp:lastModifiedBy>
  <cp:revision>184</cp:revision>
  <dcterms:created xsi:type="dcterms:W3CDTF">2009-11-09T09:21:37Z</dcterms:created>
  <dcterms:modified xsi:type="dcterms:W3CDTF">2010-05-31T08:59:06Z</dcterms:modified>
</cp:coreProperties>
</file>