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3"/>
  </p:notesMasterIdLst>
  <p:sldIdLst>
    <p:sldId id="256" r:id="rId3"/>
    <p:sldId id="268" r:id="rId4"/>
    <p:sldId id="269" r:id="rId5"/>
    <p:sldId id="270" r:id="rId6"/>
    <p:sldId id="271" r:id="rId7"/>
    <p:sldId id="272" r:id="rId8"/>
    <p:sldId id="273" r:id="rId9"/>
    <p:sldId id="274" r:id="rId10"/>
    <p:sldId id="275" r:id="rId11"/>
    <p:sldId id="27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F3BCFBC-212A-4136-B6AA-31062681E452}">
          <p14:sldIdLst>
            <p14:sldId id="256"/>
            <p14:sldId id="268"/>
            <p14:sldId id="269"/>
            <p14:sldId id="270"/>
          </p14:sldIdLst>
        </p14:section>
        <p14:section name="Section sans titre" id="{B39F6214-FD20-4164-9150-30E0E338DA28}">
          <p14:sldIdLst>
            <p14:sldId id="271"/>
            <p14:sldId id="27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18B"/>
    <a:srgbClr val="FF5920"/>
    <a:srgbClr val="FF8E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5" autoAdjust="0"/>
    <p:restoredTop sz="90461" autoAdjust="0"/>
  </p:normalViewPr>
  <p:slideViewPr>
    <p:cSldViewPr snapToGrid="0">
      <p:cViewPr varScale="1">
        <p:scale>
          <a:sx n="61" d="100"/>
          <a:sy n="61" d="100"/>
        </p:scale>
        <p:origin x="93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0BFEF-56DA-4087-BAF6-40EBB66CF003}" type="datetimeFigureOut">
              <a:rPr lang="fr-FR" smtClean="0"/>
              <a:t>22/09/2016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B2D3D-E61C-4C34-ACEA-69C75626D24C}" type="slidenum">
              <a:rPr lang="fr-FR" smtClean="0"/>
              <a:t>‹N°›</a:t>
            </a:fld>
            <a:endParaRPr lang="fr-FR"/>
          </a:p>
        </p:txBody>
      </p:sp>
    </p:spTree>
    <p:extLst>
      <p:ext uri="{BB962C8B-B14F-4D97-AF65-F5344CB8AC3E}">
        <p14:creationId xmlns:p14="http://schemas.microsoft.com/office/powerpoint/2010/main" val="313450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FB2D3D-E61C-4C34-ACEA-69C75626D24C}" type="slidenum">
              <a:rPr lang="fr-FR" smtClean="0"/>
              <a:t>1</a:t>
            </a:fld>
            <a:endParaRPr lang="fr-FR"/>
          </a:p>
        </p:txBody>
      </p:sp>
    </p:spTree>
    <p:extLst>
      <p:ext uri="{BB962C8B-B14F-4D97-AF65-F5344CB8AC3E}">
        <p14:creationId xmlns:p14="http://schemas.microsoft.com/office/powerpoint/2010/main" val="131522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a:t>
            </a:r>
            <a:r>
              <a:rPr lang="en-US" sz="1200" kern="1200" dirty="0" err="1">
                <a:solidFill>
                  <a:schemeClr val="tx1"/>
                </a:solidFill>
                <a:effectLst/>
                <a:latin typeface="+mn-lt"/>
                <a:ea typeface="+mn-ea"/>
                <a:cs typeface="+mn-cs"/>
              </a:rPr>
              <a:t>brick’n’mortar</a:t>
            </a:r>
            <a:r>
              <a:rPr lang="en-US" sz="1200" kern="1200" dirty="0">
                <a:solidFill>
                  <a:schemeClr val="tx1"/>
                </a:solidFill>
                <a:effectLst/>
                <a:latin typeface="+mn-lt"/>
                <a:ea typeface="+mn-ea"/>
                <a:cs typeface="+mn-cs"/>
              </a:rPr>
              <a:t> company, we chose the French ready-to-wear company </a:t>
            </a:r>
            <a:r>
              <a:rPr lang="en-US" sz="1200" kern="1200" dirty="0" err="1">
                <a:solidFill>
                  <a:schemeClr val="tx1"/>
                </a:solidFill>
                <a:effectLst/>
                <a:latin typeface="+mn-lt"/>
                <a:ea typeface="+mn-ea"/>
                <a:cs typeface="+mn-cs"/>
              </a:rPr>
              <a:t>Comptoir</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Cotonniers</a:t>
            </a:r>
            <a:r>
              <a:rPr lang="en-US" sz="1200" kern="1200" dirty="0">
                <a:solidFill>
                  <a:schemeClr val="tx1"/>
                </a:solidFill>
                <a:effectLst/>
                <a:latin typeface="+mn-lt"/>
                <a:ea typeface="+mn-ea"/>
                <a:cs typeface="+mn-cs"/>
              </a:rPr>
              <a:t>.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give a brief presentation of the company to set the context. It was founded in 1995 in Toulouse and since the beginning the company has always chosen the innovation. For example, </a:t>
            </a:r>
            <a:r>
              <a:rPr lang="en-US" sz="1200" kern="1200" dirty="0" err="1">
                <a:solidFill>
                  <a:schemeClr val="tx1"/>
                </a:solidFill>
                <a:effectLst/>
                <a:latin typeface="+mn-lt"/>
                <a:ea typeface="+mn-ea"/>
                <a:cs typeface="+mn-cs"/>
              </a:rPr>
              <a:t>CdC</a:t>
            </a:r>
            <a:r>
              <a:rPr lang="en-US" sz="1200" kern="1200" dirty="0">
                <a:solidFill>
                  <a:schemeClr val="tx1"/>
                </a:solidFill>
                <a:effectLst/>
                <a:latin typeface="+mn-lt"/>
                <a:ea typeface="+mn-ea"/>
                <a:cs typeface="+mn-cs"/>
              </a:rPr>
              <a:t> was the first ready-to-wear company to go on the affordable luxury market. In 2005, the company was taken over by the Fast Retailing Group. In 2015, the company made a turnover of 166 million euros (15% came from </a:t>
            </a:r>
            <a:r>
              <a:rPr lang="en-US" sz="1200" kern="1200" dirty="0" err="1">
                <a:solidFill>
                  <a:schemeClr val="tx1"/>
                </a:solidFill>
                <a:effectLst/>
                <a:latin typeface="+mn-lt"/>
                <a:ea typeface="+mn-ea"/>
                <a:cs typeface="+mn-cs"/>
              </a:rPr>
              <a:t>CdC</a:t>
            </a:r>
            <a:r>
              <a:rPr lang="en-US" sz="1200" kern="1200" dirty="0">
                <a:solidFill>
                  <a:schemeClr val="tx1"/>
                </a:solidFill>
                <a:effectLst/>
                <a:latin typeface="+mn-lt"/>
                <a:ea typeface="+mn-ea"/>
                <a:cs typeface="+mn-cs"/>
              </a:rPr>
              <a:t> website) and had more than 400 physical stores worldwide. </a:t>
            </a:r>
            <a:r>
              <a:rPr lang="en-US" sz="1200" kern="1200" dirty="0" err="1">
                <a:solidFill>
                  <a:schemeClr val="tx1"/>
                </a:solidFill>
                <a:effectLst/>
                <a:latin typeface="+mn-lt"/>
                <a:ea typeface="+mn-ea"/>
                <a:cs typeface="+mn-cs"/>
              </a:rPr>
              <a:t>Comptoir</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cotonniers</a:t>
            </a:r>
            <a:r>
              <a:rPr lang="en-US" sz="1200" kern="1200" dirty="0">
                <a:solidFill>
                  <a:schemeClr val="tx1"/>
                </a:solidFill>
                <a:effectLst/>
                <a:latin typeface="+mn-lt"/>
                <a:ea typeface="+mn-ea"/>
                <a:cs typeface="+mn-cs"/>
              </a:rPr>
              <a:t> started its digital transformation in 2005 with Valerie </a:t>
            </a:r>
            <a:r>
              <a:rPr lang="en-US" sz="1200" kern="1200" dirty="0" err="1">
                <a:solidFill>
                  <a:schemeClr val="tx1"/>
                </a:solidFill>
                <a:effectLst/>
                <a:latin typeface="+mn-lt"/>
                <a:ea typeface="+mn-ea"/>
                <a:cs typeface="+mn-cs"/>
              </a:rPr>
              <a:t>Dassier</a:t>
            </a:r>
            <a:r>
              <a:rPr lang="en-US" sz="1200" kern="1200" dirty="0">
                <a:solidFill>
                  <a:schemeClr val="tx1"/>
                </a:solidFill>
                <a:effectLst/>
                <a:latin typeface="+mn-lt"/>
                <a:ea typeface="+mn-ea"/>
                <a:cs typeface="+mn-cs"/>
              </a:rPr>
              <a:t> at the head of the marketing and digital department, and we are going to see how and why.</a:t>
            </a:r>
            <a:endParaRPr lang="fr-FR"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core strategy of the company is of course to increase sales by gaining new clients and retaining the existent ones. In order to do so the company had to adapt to the new consumers’ behavior and to develop solutions to fulfill its clients’ new expectations. </a:t>
            </a:r>
            <a:endParaRPr lang="fr-FR" sz="120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1CFB2D3D-E61C-4C34-ACEA-69C75626D24C}" type="slidenum">
              <a:rPr lang="fr-FR" smtClean="0"/>
              <a:t>2</a:t>
            </a:fld>
            <a:endParaRPr lang="fr-FR"/>
          </a:p>
        </p:txBody>
      </p:sp>
    </p:spTree>
    <p:extLst>
      <p:ext uri="{BB962C8B-B14F-4D97-AF65-F5344CB8AC3E}">
        <p14:creationId xmlns:p14="http://schemas.microsoft.com/office/powerpoint/2010/main" val="299480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new customers what do they want? They want to save time. They want to be able to search info or to buy a </a:t>
            </a:r>
            <a:r>
              <a:rPr lang="en-US" sz="1200" kern="1200" dirty="0" err="1">
                <a:solidFill>
                  <a:schemeClr val="tx1"/>
                </a:solidFill>
                <a:effectLst/>
                <a:latin typeface="+mn-lt"/>
                <a:ea typeface="+mn-ea"/>
                <a:cs typeface="+mn-cs"/>
              </a:rPr>
              <a:t>CdC</a:t>
            </a:r>
            <a:r>
              <a:rPr lang="en-US" sz="1200" kern="1200" dirty="0">
                <a:solidFill>
                  <a:schemeClr val="tx1"/>
                </a:solidFill>
                <a:effectLst/>
                <a:latin typeface="+mn-lt"/>
                <a:ea typeface="+mn-ea"/>
                <a:cs typeface="+mn-cs"/>
              </a:rPr>
              <a:t> product anywhere at any time. So it can be at home from a tablet or at work during the break from a laptop or from a smartphone. The new clients are looking for personalization and consideration. And finally they don’t just buy a product but they also buy the brand identity that comes with it so they need to feel inspired. </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Facing those new characteristics, </a:t>
            </a:r>
            <a:r>
              <a:rPr lang="en-US" sz="1200" kern="1200" dirty="0" err="1">
                <a:solidFill>
                  <a:schemeClr val="tx1"/>
                </a:solidFill>
                <a:effectLst/>
                <a:latin typeface="+mn-lt"/>
                <a:ea typeface="+mn-ea"/>
                <a:cs typeface="+mn-cs"/>
              </a:rPr>
              <a:t>CdC</a:t>
            </a:r>
            <a:r>
              <a:rPr lang="en-US" sz="1200" kern="1200" dirty="0">
                <a:solidFill>
                  <a:schemeClr val="tx1"/>
                </a:solidFill>
                <a:effectLst/>
                <a:latin typeface="+mn-lt"/>
                <a:ea typeface="+mn-ea"/>
                <a:cs typeface="+mn-cs"/>
              </a:rPr>
              <a:t> chose to develop digital strategies because it was implied by its clients’ new needs (to be connected with the brand anywhere at any time).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CFB2D3D-E61C-4C34-ACEA-69C75626D24C}" type="slidenum">
              <a:rPr lang="fr-FR" smtClean="0"/>
              <a:t>3</a:t>
            </a:fld>
            <a:endParaRPr lang="fr-FR"/>
          </a:p>
        </p:txBody>
      </p:sp>
    </p:spTree>
    <p:extLst>
      <p:ext uri="{BB962C8B-B14F-4D97-AF65-F5344CB8AC3E}">
        <p14:creationId xmlns:p14="http://schemas.microsoft.com/office/powerpoint/2010/main" val="259902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conclusion we clearly see that CDC objective is not to replace the physical stores by the website and the digital solutions but to use the digital to optimize the client’s experience. The strategy is </a:t>
            </a:r>
            <a:r>
              <a:rPr lang="en-US" sz="1200" kern="1200" dirty="0" err="1">
                <a:solidFill>
                  <a:schemeClr val="tx1"/>
                </a:solidFill>
                <a:effectLst/>
                <a:latin typeface="+mn-lt"/>
                <a:ea typeface="+mn-ea"/>
                <a:cs typeface="+mn-cs"/>
              </a:rPr>
              <a:t>omnichannel</a:t>
            </a:r>
            <a:r>
              <a:rPr lang="en-US" sz="1200" kern="1200" dirty="0">
                <a:solidFill>
                  <a:schemeClr val="tx1"/>
                </a:solidFill>
                <a:effectLst/>
                <a:latin typeface="+mn-lt"/>
                <a:ea typeface="+mn-ea"/>
                <a:cs typeface="+mn-cs"/>
              </a:rPr>
              <a:t> and the physical store is essential. All the contact points are used and connected. The client can search info on its smartphone, reserve a product on the website and pick it up at the physical store later to try it on and buy it.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CFB2D3D-E61C-4C34-ACEA-69C75626D24C}" type="slidenum">
              <a:rPr lang="fr-FR" smtClean="0"/>
              <a:t>4</a:t>
            </a:fld>
            <a:endParaRPr lang="fr-FR"/>
          </a:p>
        </p:txBody>
      </p:sp>
    </p:spTree>
    <p:extLst>
      <p:ext uri="{BB962C8B-B14F-4D97-AF65-F5344CB8AC3E}">
        <p14:creationId xmlns:p14="http://schemas.microsoft.com/office/powerpoint/2010/main" val="39863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218AEB-68BC-024C-BF22-9939A1590121}" type="slidenum">
              <a:rPr lang="fr-FR" smtClean="0"/>
              <a:t>5</a:t>
            </a:fld>
            <a:endParaRPr lang="fr-FR"/>
          </a:p>
        </p:txBody>
      </p:sp>
    </p:spTree>
    <p:extLst>
      <p:ext uri="{BB962C8B-B14F-4D97-AF65-F5344CB8AC3E}">
        <p14:creationId xmlns:p14="http://schemas.microsoft.com/office/powerpoint/2010/main" val="399603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218AEB-68BC-024C-BF22-9939A1590121}" type="slidenum">
              <a:rPr lang="fr-FR" smtClean="0"/>
              <a:t>6</a:t>
            </a:fld>
            <a:endParaRPr lang="fr-FR"/>
          </a:p>
        </p:txBody>
      </p:sp>
    </p:spTree>
    <p:extLst>
      <p:ext uri="{BB962C8B-B14F-4D97-AF65-F5344CB8AC3E}">
        <p14:creationId xmlns:p14="http://schemas.microsoft.com/office/powerpoint/2010/main" val="424499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218AEB-68BC-024C-BF22-9939A1590121}" type="slidenum">
              <a:rPr lang="fr-FR" smtClean="0"/>
              <a:t>8</a:t>
            </a:fld>
            <a:endParaRPr lang="fr-FR"/>
          </a:p>
        </p:txBody>
      </p:sp>
    </p:spTree>
    <p:extLst>
      <p:ext uri="{BB962C8B-B14F-4D97-AF65-F5344CB8AC3E}">
        <p14:creationId xmlns:p14="http://schemas.microsoft.com/office/powerpoint/2010/main" val="25405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218AEB-68BC-024C-BF22-9939A1590121}" type="slidenum">
              <a:rPr lang="fr-FR" smtClean="0"/>
              <a:t>9</a:t>
            </a:fld>
            <a:endParaRPr lang="fr-FR"/>
          </a:p>
        </p:txBody>
      </p:sp>
    </p:spTree>
    <p:extLst>
      <p:ext uri="{BB962C8B-B14F-4D97-AF65-F5344CB8AC3E}">
        <p14:creationId xmlns:p14="http://schemas.microsoft.com/office/powerpoint/2010/main" val="408060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1218AEB-68BC-024C-BF22-9939A1590121}" type="slidenum">
              <a:rPr lang="fr-FR" smtClean="0"/>
              <a:t>10</a:t>
            </a:fld>
            <a:endParaRPr lang="fr-FR"/>
          </a:p>
        </p:txBody>
      </p:sp>
    </p:spTree>
    <p:extLst>
      <p:ext uri="{BB962C8B-B14F-4D97-AF65-F5344CB8AC3E}">
        <p14:creationId xmlns:p14="http://schemas.microsoft.com/office/powerpoint/2010/main" val="295169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a:p>
        </p:txBody>
      </p:sp>
      <p:sp>
        <p:nvSpPr>
          <p:cNvPr id="4" name="Espace réservé de la date 3"/>
          <p:cNvSpPr>
            <a:spLocks noGrp="1"/>
          </p:cNvSpPr>
          <p:nvPr>
            <p:ph type="dt" sz="half" idx="10"/>
          </p:nvPr>
        </p:nvSpPr>
        <p:spPr/>
        <p:txBody>
          <a:bodyPr/>
          <a:lstStyle/>
          <a:p>
            <a:fld id="{5A069CB8-F204-4D06-B913-C5A26A89888A}" type="datetimeFigureOut">
              <a:rPr lang="en-US" smtClean="0"/>
              <a:t>9/22/2016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68877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e la date 3"/>
          <p:cNvSpPr>
            <a:spLocks noGrp="1"/>
          </p:cNvSpPr>
          <p:nvPr>
            <p:ph type="dt" sz="half" idx="10"/>
          </p:nvPr>
        </p:nvSpPr>
        <p:spPr/>
        <p:txBody>
          <a:bodyPr/>
          <a:lstStyle/>
          <a:p>
            <a:fld id="{D30BB376-B19C-488D-ABEB-03C7E6E9E3E0}" type="datetimeFigureOut">
              <a:rPr lang="en-US" smtClean="0"/>
              <a:t>9/22/2016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29637A9-119A-49DA-BD12-AAC58B377D80}" type="slidenum">
              <a:rPr lang="en-US" smtClean="0"/>
              <a:t>‹N°›</a:t>
            </a:fld>
            <a:endParaRPr lang="en-US" dirty="0"/>
          </a:p>
        </p:txBody>
      </p:sp>
    </p:spTree>
    <p:extLst>
      <p:ext uri="{BB962C8B-B14F-4D97-AF65-F5344CB8AC3E}">
        <p14:creationId xmlns:p14="http://schemas.microsoft.com/office/powerpoint/2010/main" val="416951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86F077B-A50F-4D64-8574-E2D6A98A5553}" type="datetimeFigureOut">
              <a:rPr lang="en-US" smtClean="0"/>
              <a:t>9/22/2016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763027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5" name="Espace réservé de la date 4"/>
          <p:cNvSpPr>
            <a:spLocks noGrp="1"/>
          </p:cNvSpPr>
          <p:nvPr>
            <p:ph type="dt" sz="half" idx="10"/>
          </p:nvPr>
        </p:nvSpPr>
        <p:spPr/>
        <p:txBody>
          <a:bodyPr/>
          <a:lstStyle/>
          <a:p>
            <a:fld id="{7D9E2A62-1983-43A1-A163-D8AA46534C80}" type="datetimeFigureOut">
              <a:rPr lang="en-US" smtClean="0"/>
              <a:t>9/22/2016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19291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7" name="Espace réservé de la date 6"/>
          <p:cNvSpPr>
            <a:spLocks noGrp="1"/>
          </p:cNvSpPr>
          <p:nvPr>
            <p:ph type="dt" sz="half" idx="10"/>
          </p:nvPr>
        </p:nvSpPr>
        <p:spPr/>
        <p:txBody>
          <a:bodyPr/>
          <a:lstStyle/>
          <a:p>
            <a:fld id="{898F3E3B-34E3-4345-B2A1-994B83598A9C}" type="datetimeFigureOut">
              <a:rPr lang="en-US" smtClean="0"/>
              <a:t>9/22/2016</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974462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e la date 2"/>
          <p:cNvSpPr>
            <a:spLocks noGrp="1"/>
          </p:cNvSpPr>
          <p:nvPr>
            <p:ph type="dt" sz="half" idx="10"/>
          </p:nvPr>
        </p:nvSpPr>
        <p:spPr/>
        <p:txBody>
          <a:bodyPr/>
          <a:lstStyle/>
          <a:p>
            <a:fld id="{FD816C96-82A1-4D77-8ADA-627AC6FE3D65}" type="datetimeFigureOut">
              <a:rPr lang="en-US" smtClean="0"/>
              <a:t>9/22/2016</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239051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D102C1E-28F2-47E9-802D-339E64E2F920}" type="datetimeFigureOut">
              <a:rPr lang="en-US" smtClean="0"/>
              <a:t>9/22/2016</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38344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4271A48-F18A-45B3-BC05-1E27DA3F88AF}" type="datetimeFigureOut">
              <a:rPr lang="en-US" smtClean="0"/>
              <a:t>9/22/2016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5274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5B747F8-9654-4282-85D2-65F41AAE7A75}" type="datetimeFigureOut">
              <a:rPr lang="en-US" smtClean="0"/>
              <a:t>9/22/2016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809183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e la date 3"/>
          <p:cNvSpPr>
            <a:spLocks noGrp="1"/>
          </p:cNvSpPr>
          <p:nvPr>
            <p:ph type="dt" sz="half" idx="10"/>
          </p:nvPr>
        </p:nvSpPr>
        <p:spPr/>
        <p:txBody>
          <a:bodyPr/>
          <a:lstStyle/>
          <a:p>
            <a:fld id="{50B6E300-0A13-4A81-945A-7333C271A069}" type="datetimeFigureOut">
              <a:rPr lang="en-US" smtClean="0"/>
              <a:t>9/22/2016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3285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e la date 3"/>
          <p:cNvSpPr>
            <a:spLocks noGrp="1"/>
          </p:cNvSpPr>
          <p:nvPr>
            <p:ph type="dt" sz="half" idx="10"/>
          </p:nvPr>
        </p:nvSpPr>
        <p:spPr/>
        <p:txBody>
          <a:bodyPr/>
          <a:lstStyle/>
          <a:p>
            <a:fld id="{34671962-1EA4-46E7-BCB0-F36CE46D1A59}" type="datetimeFigureOut">
              <a:rPr lang="en-US" smtClean="0"/>
              <a:t>9/22/2016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13507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86F077B-A50F-4D64-8574-E2D6A98A5553}" type="datetimeFigureOut">
              <a:rPr lang="en-US" dirty="0"/>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9/22/2016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9/22/2016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9/22/2016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9/22/2016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5B747F8-9654-4282-85D2-65F41AAE7A75}" type="datetimeFigureOut">
              <a:rPr lang="en-US" dirty="0"/>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9/22/2016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5B261-8843-42D1-AAFC-05E20E2D9B97}" type="datetimeFigureOut">
              <a:rPr lang="en-US" smtClean="0"/>
              <a:t>9/22/2016</a:t>
            </a:fld>
            <a:endParaRPr lang="en-US"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81220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tiff"/><Relationship Id="rId5" Type="http://schemas.openxmlformats.org/officeDocument/2006/relationships/image" Target="../media/image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endParaRPr lang="fr-FR" sz="7800" dirty="0">
              <a:solidFill>
                <a:schemeClr val="bg1"/>
              </a:solidFill>
            </a:endParaRPr>
          </a:p>
        </p:txBody>
      </p:sp>
      <p:pic>
        <p:nvPicPr>
          <p:cNvPr id="1026" name="Picture 2"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r="2104"/>
          <a:stretch/>
        </p:blipFill>
        <p:spPr bwMode="auto">
          <a:xfrm>
            <a:off x="5303520" y="0"/>
            <a:ext cx="6888480" cy="4362994"/>
          </a:xfrm>
          <a:prstGeom prst="rect">
            <a:avLst/>
          </a:prstGeom>
          <a:noFill/>
          <a:extLst>
            <a:ext uri="{909E8E84-426E-40DD-AFC4-6F175D3DCCD1}">
              <a14:hiddenFill xmlns:a14="http://schemas.microsoft.com/office/drawing/2010/main">
                <a:solidFill>
                  <a:srgbClr val="FFFFFF"/>
                </a:solidFill>
              </a14:hiddenFill>
            </a:ext>
          </a:extLst>
        </p:spPr>
      </p:pic>
      <p:sp>
        <p:nvSpPr>
          <p:cNvPr id="3" name="Sous-titre 2"/>
          <p:cNvSpPr>
            <a:spLocks noGrp="1"/>
          </p:cNvSpPr>
          <p:nvPr>
            <p:ph type="subTitle" idx="1"/>
          </p:nvPr>
        </p:nvSpPr>
        <p:spPr>
          <a:xfrm>
            <a:off x="142107" y="4542513"/>
            <a:ext cx="11919264" cy="1692824"/>
          </a:xfrm>
        </p:spPr>
        <p:txBody>
          <a:bodyPr>
            <a:normAutofit lnSpcReduction="10000"/>
          </a:bodyPr>
          <a:lstStyle/>
          <a:p>
            <a:r>
              <a:rPr lang="fr-FR" b="1" dirty="0">
                <a:solidFill>
                  <a:schemeClr val="accent2">
                    <a:lumMod val="75000"/>
                  </a:schemeClr>
                </a:solidFill>
              </a:rPr>
              <a:t>Business model and </a:t>
            </a:r>
            <a:r>
              <a:rPr lang="fr-FR" b="1" dirty="0" err="1">
                <a:solidFill>
                  <a:schemeClr val="accent2">
                    <a:lumMod val="75000"/>
                  </a:schemeClr>
                </a:solidFill>
              </a:rPr>
              <a:t>Strategy</a:t>
            </a:r>
            <a:r>
              <a:rPr lang="fr-FR" b="1" dirty="0">
                <a:solidFill>
                  <a:schemeClr val="accent2">
                    <a:lumMod val="75000"/>
                  </a:schemeClr>
                </a:solidFill>
              </a:rPr>
              <a:t> IN THE RETAIL SECTOR</a:t>
            </a:r>
          </a:p>
          <a:p>
            <a:r>
              <a:rPr lang="fr-FR" sz="1800" b="1" dirty="0">
                <a:solidFill>
                  <a:schemeClr val="accent2">
                    <a:lumMod val="75000"/>
                  </a:schemeClr>
                </a:solidFill>
              </a:rPr>
              <a:t>Comptoir des cotonniers vs </a:t>
            </a:r>
            <a:r>
              <a:rPr lang="fr-FR" sz="1800" b="1" dirty="0" err="1">
                <a:solidFill>
                  <a:schemeClr val="accent2">
                    <a:lumMod val="75000"/>
                  </a:schemeClr>
                </a:solidFill>
              </a:rPr>
              <a:t>Zalando</a:t>
            </a:r>
            <a:endParaRPr lang="fr-FR" sz="1800" b="1" dirty="0">
              <a:solidFill>
                <a:schemeClr val="accent2">
                  <a:lumMod val="75000"/>
                </a:schemeClr>
              </a:solidFill>
            </a:endParaRPr>
          </a:p>
          <a:p>
            <a:endParaRPr lang="fr-FR" sz="1800" b="1" dirty="0">
              <a:solidFill>
                <a:schemeClr val="accent2">
                  <a:lumMod val="75000"/>
                </a:schemeClr>
              </a:solidFill>
            </a:endParaRPr>
          </a:p>
          <a:p>
            <a:pPr algn="ctr"/>
            <a:r>
              <a:rPr lang="fr-FR" sz="1800" b="1" cap="none" dirty="0">
                <a:solidFill>
                  <a:schemeClr val="accent2">
                    <a:lumMod val="60000"/>
                    <a:lumOff val="40000"/>
                  </a:schemeClr>
                </a:solidFill>
              </a:rPr>
              <a:t>Bertrand Marquette – Valentin Maurice – </a:t>
            </a:r>
            <a:r>
              <a:rPr lang="fr-FR" sz="1800" b="1" cap="none" dirty="0" err="1">
                <a:solidFill>
                  <a:schemeClr val="accent2">
                    <a:lumMod val="60000"/>
                    <a:lumOff val="40000"/>
                  </a:schemeClr>
                </a:solidFill>
              </a:rPr>
              <a:t>Lory</a:t>
            </a:r>
            <a:r>
              <a:rPr lang="fr-FR" sz="1800" b="1" cap="none" dirty="0">
                <a:solidFill>
                  <a:schemeClr val="accent2">
                    <a:lumMod val="60000"/>
                    <a:lumOff val="40000"/>
                  </a:schemeClr>
                </a:solidFill>
              </a:rPr>
              <a:t> </a:t>
            </a:r>
            <a:r>
              <a:rPr lang="fr-FR" sz="1800" b="1" cap="none" dirty="0" err="1">
                <a:solidFill>
                  <a:schemeClr val="accent2">
                    <a:lumMod val="60000"/>
                    <a:lumOff val="40000"/>
                  </a:schemeClr>
                </a:solidFill>
              </a:rPr>
              <a:t>Montagnon</a:t>
            </a:r>
            <a:r>
              <a:rPr lang="fr-FR" sz="1800" b="1" cap="none" dirty="0">
                <a:solidFill>
                  <a:schemeClr val="accent2">
                    <a:lumMod val="60000"/>
                    <a:lumOff val="40000"/>
                  </a:schemeClr>
                </a:solidFill>
              </a:rPr>
              <a:t> – Julie </a:t>
            </a:r>
            <a:r>
              <a:rPr lang="fr-FR" sz="1800" b="1" cap="none" dirty="0" err="1">
                <a:solidFill>
                  <a:schemeClr val="accent2">
                    <a:lumMod val="60000"/>
                    <a:lumOff val="40000"/>
                  </a:schemeClr>
                </a:solidFill>
              </a:rPr>
              <a:t>Pellestor</a:t>
            </a:r>
            <a:r>
              <a:rPr lang="fr-FR" sz="1800" b="1" cap="none" dirty="0">
                <a:solidFill>
                  <a:schemeClr val="accent2">
                    <a:lumMod val="60000"/>
                    <a:lumOff val="40000"/>
                  </a:schemeClr>
                </a:solidFill>
              </a:rPr>
              <a:t> – Camille Sgubbi</a:t>
            </a:r>
          </a:p>
          <a:p>
            <a:endParaRPr lang="fr-FR" dirty="0">
              <a:solidFill>
                <a:schemeClr val="bg1"/>
              </a:solidFill>
            </a:endParaRPr>
          </a:p>
        </p:txBody>
      </p:sp>
      <p:pic>
        <p:nvPicPr>
          <p:cNvPr id="1028" name="Picture 4" descr="Afficher l'image d'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l="15049" t="5080" r="5668" b="5777"/>
          <a:stretch/>
        </p:blipFill>
        <p:spPr bwMode="auto">
          <a:xfrm>
            <a:off x="0" y="0"/>
            <a:ext cx="6087291" cy="436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11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en arc 18"/>
          <p:cNvCxnSpPr/>
          <p:nvPr/>
        </p:nvCxnSpPr>
        <p:spPr>
          <a:xfrm>
            <a:off x="8108559" y="4789964"/>
            <a:ext cx="1784928" cy="990253"/>
          </a:xfrm>
          <a:prstGeom prst="curvedConnector3">
            <a:avLst>
              <a:gd name="adj1" fmla="val 37647"/>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p:nvPr/>
        </p:nvCxnSpPr>
        <p:spPr>
          <a:xfrm>
            <a:off x="8051509" y="5271880"/>
            <a:ext cx="1773896" cy="874159"/>
          </a:xfrm>
          <a:prstGeom prst="curvedConnector3">
            <a:avLst>
              <a:gd name="adj1" fmla="val -1005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a:off x="8178465" y="4428806"/>
            <a:ext cx="2227385" cy="463771"/>
          </a:xfrm>
          <a:prstGeom prst="curvedConnector3">
            <a:avLst>
              <a:gd name="adj1" fmla="val 40149"/>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stretch>
            <a:fillRect/>
          </a:stretch>
        </p:blipFill>
        <p:spPr>
          <a:xfrm>
            <a:off x="3432445" y="284371"/>
            <a:ext cx="5327109" cy="1023804"/>
          </a:xfrm>
          <a:prstGeom prst="rect">
            <a:avLst/>
          </a:prstGeom>
        </p:spPr>
      </p:pic>
      <p:sp>
        <p:nvSpPr>
          <p:cNvPr id="3" name="ZoneTexte 2"/>
          <p:cNvSpPr txBox="1"/>
          <p:nvPr/>
        </p:nvSpPr>
        <p:spPr>
          <a:xfrm>
            <a:off x="0" y="1439251"/>
            <a:ext cx="12192000" cy="769441"/>
          </a:xfrm>
          <a:prstGeom prst="rect">
            <a:avLst/>
          </a:prstGeom>
          <a:noFill/>
        </p:spPr>
        <p:txBody>
          <a:bodyPr wrap="square" rtlCol="0">
            <a:spAutoFit/>
          </a:bodyPr>
          <a:lstStyle/>
          <a:p>
            <a:pPr algn="ctr"/>
            <a:r>
              <a:rPr lang="fr-FR" sz="4400" dirty="0"/>
              <a:t>Digital </a:t>
            </a:r>
            <a:r>
              <a:rPr lang="fr-FR" sz="4400" dirty="0" err="1"/>
              <a:t>strategies</a:t>
            </a:r>
            <a:endParaRPr lang="fr-FR" sz="4400" dirty="0"/>
          </a:p>
        </p:txBody>
      </p:sp>
      <p:grpSp>
        <p:nvGrpSpPr>
          <p:cNvPr id="8" name="Groupe 7"/>
          <p:cNvGrpSpPr/>
          <p:nvPr/>
        </p:nvGrpSpPr>
        <p:grpSpPr>
          <a:xfrm>
            <a:off x="-1" y="-2"/>
            <a:ext cx="12192001" cy="2946402"/>
            <a:chOff x="-1" y="-2"/>
            <a:chExt cx="12192001" cy="2946402"/>
          </a:xfrm>
        </p:grpSpPr>
        <p:sp>
          <p:nvSpPr>
            <p:cNvPr id="4" name="Rectangle 3"/>
            <p:cNvSpPr/>
            <p:nvPr/>
          </p:nvSpPr>
          <p:spPr>
            <a:xfrm>
              <a:off x="0" y="0"/>
              <a:ext cx="12192000" cy="2946400"/>
            </a:xfrm>
            <a:prstGeom prst="rect">
              <a:avLst/>
            </a:prstGeom>
            <a:solidFill>
              <a:srgbClr val="E86A21"/>
            </a:solid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rot="5400000">
              <a:off x="209958" y="-209961"/>
              <a:ext cx="2098127" cy="2518046"/>
            </a:xfrm>
            <a:prstGeom prst="rtTriangle">
              <a:avLst/>
            </a:prstGeom>
            <a:solidFill>
              <a:srgbClr val="B04008"/>
            </a:solidFill>
            <a:ln>
              <a:solidFill>
                <a:srgbClr val="B04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9201" y="-219207"/>
            <a:ext cx="2190497" cy="2628905"/>
          </a:xfrm>
          <a:prstGeom prst="rtTriangle">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303" y="203200"/>
            <a:ext cx="3881108" cy="767691"/>
          </a:xfrm>
          <a:prstGeom prst="rect">
            <a:avLst/>
          </a:prstGeom>
        </p:spPr>
      </p:pic>
      <p:sp>
        <p:nvSpPr>
          <p:cNvPr id="16" name="ZoneTexte 15"/>
          <p:cNvSpPr txBox="1"/>
          <p:nvPr/>
        </p:nvSpPr>
        <p:spPr>
          <a:xfrm>
            <a:off x="0" y="5937396"/>
            <a:ext cx="7983427" cy="923330"/>
          </a:xfrm>
          <a:prstGeom prst="rect">
            <a:avLst/>
          </a:prstGeom>
          <a:noFill/>
        </p:spPr>
        <p:txBody>
          <a:bodyPr wrap="square" rtlCol="0">
            <a:spAutoFit/>
          </a:bodyPr>
          <a:lstStyle/>
          <a:p>
            <a:r>
              <a:rPr lang="fr-FR" sz="5400" dirty="0">
                <a:solidFill>
                  <a:srgbClr val="E86A31"/>
                </a:solidFill>
                <a:latin typeface="Verdana" charset="0"/>
                <a:ea typeface="Verdana" charset="0"/>
                <a:cs typeface="Verdana" charset="0"/>
              </a:rPr>
              <a:t>Customer </a:t>
            </a:r>
            <a:r>
              <a:rPr lang="fr-FR" sz="5400" dirty="0" err="1">
                <a:solidFill>
                  <a:srgbClr val="E86A31"/>
                </a:solidFill>
                <a:latin typeface="Verdana" charset="0"/>
                <a:ea typeface="Verdana" charset="0"/>
                <a:cs typeface="Verdana" charset="0"/>
              </a:rPr>
              <a:t>knowledge</a:t>
            </a:r>
            <a:endParaRPr lang="fr-FR" sz="5400" dirty="0">
              <a:solidFill>
                <a:srgbClr val="E86A31"/>
              </a:solidFill>
              <a:latin typeface="Verdana" charset="0"/>
              <a:ea typeface="Verdana" charset="0"/>
              <a:cs typeface="Verdana" charset="0"/>
            </a:endParaRPr>
          </a:p>
        </p:txBody>
      </p:sp>
      <p:pic>
        <p:nvPicPr>
          <p:cNvPr id="5" name="Image 4"/>
          <p:cNvPicPr>
            <a:picLocks noChangeAspect="1"/>
          </p:cNvPicPr>
          <p:nvPr/>
        </p:nvPicPr>
        <p:blipFill>
          <a:blip r:embed="rId6"/>
          <a:stretch>
            <a:fillRect/>
          </a:stretch>
        </p:blipFill>
        <p:spPr>
          <a:xfrm>
            <a:off x="4500067" y="1282700"/>
            <a:ext cx="6489700" cy="5575300"/>
          </a:xfrm>
          <a:prstGeom prst="rect">
            <a:avLst/>
          </a:prstGeom>
        </p:spPr>
      </p:pic>
    </p:spTree>
    <p:extLst>
      <p:ext uri="{BB962C8B-B14F-4D97-AF65-F5344CB8AC3E}">
        <p14:creationId xmlns:p14="http://schemas.microsoft.com/office/powerpoint/2010/main" val="100556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l="-26" t="5080" r="44" b="5777"/>
          <a:stretch/>
        </p:blipFill>
        <p:spPr bwMode="auto">
          <a:xfrm>
            <a:off x="574765" y="0"/>
            <a:ext cx="11146971" cy="6335392"/>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191589" y="244954"/>
            <a:ext cx="2281645" cy="2123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French </a:t>
            </a:r>
            <a:r>
              <a:rPr lang="fr-FR" dirty="0" err="1"/>
              <a:t>ready</a:t>
            </a:r>
            <a:r>
              <a:rPr lang="fr-FR" dirty="0"/>
              <a:t>-to-wear-</a:t>
            </a:r>
            <a:r>
              <a:rPr lang="fr-FR" dirty="0" err="1"/>
              <a:t>company</a:t>
            </a:r>
            <a:r>
              <a:rPr lang="fr-FR" dirty="0"/>
              <a:t> </a:t>
            </a:r>
            <a:r>
              <a:rPr lang="fr-FR" dirty="0" err="1"/>
              <a:t>founded</a:t>
            </a:r>
            <a:r>
              <a:rPr lang="fr-FR" dirty="0"/>
              <a:t> in 1995</a:t>
            </a:r>
          </a:p>
        </p:txBody>
      </p:sp>
      <p:sp>
        <p:nvSpPr>
          <p:cNvPr id="7" name="Ellipse 6"/>
          <p:cNvSpPr/>
          <p:nvPr/>
        </p:nvSpPr>
        <p:spPr>
          <a:xfrm>
            <a:off x="1332411" y="1694375"/>
            <a:ext cx="1959428" cy="1838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Focused</a:t>
            </a:r>
            <a:r>
              <a:rPr lang="fr-FR" dirty="0"/>
              <a:t> on innovation and disruption</a:t>
            </a:r>
          </a:p>
        </p:txBody>
      </p:sp>
      <p:sp>
        <p:nvSpPr>
          <p:cNvPr id="10" name="Ellipse 9"/>
          <p:cNvSpPr/>
          <p:nvPr/>
        </p:nvSpPr>
        <p:spPr>
          <a:xfrm>
            <a:off x="304802" y="3198176"/>
            <a:ext cx="2429692" cy="2307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2015, turnover of 166 million euros (15% made on </a:t>
            </a:r>
            <a:r>
              <a:rPr lang="en-US" dirty="0" err="1"/>
              <a:t>CdC</a:t>
            </a:r>
            <a:r>
              <a:rPr lang="en-US" dirty="0"/>
              <a:t> website)</a:t>
            </a:r>
            <a:endParaRPr lang="fr-FR" dirty="0"/>
          </a:p>
        </p:txBody>
      </p:sp>
      <p:pic>
        <p:nvPicPr>
          <p:cNvPr id="11" name="Image 10" descr="Afficher l'image d'origine"/>
          <p:cNvPicPr/>
          <p:nvPr/>
        </p:nvPicPr>
        <p:blipFill>
          <a:blip r:embed="rId4">
            <a:extLst>
              <a:ext uri="{28A0092B-C50C-407E-A947-70E740481C1C}">
                <a14:useLocalDpi xmlns:a14="http://schemas.microsoft.com/office/drawing/2010/main" val="0"/>
              </a:ext>
            </a:extLst>
          </a:blip>
          <a:srcRect/>
          <a:stretch>
            <a:fillRect/>
          </a:stretch>
        </p:blipFill>
        <p:spPr bwMode="auto">
          <a:xfrm>
            <a:off x="3462055" y="18671"/>
            <a:ext cx="5760720" cy="2746375"/>
          </a:xfrm>
          <a:prstGeom prst="rect">
            <a:avLst/>
          </a:prstGeom>
          <a:noFill/>
          <a:ln>
            <a:noFill/>
          </a:ln>
        </p:spPr>
      </p:pic>
      <p:sp>
        <p:nvSpPr>
          <p:cNvPr id="13" name="Ellipse 12"/>
          <p:cNvSpPr/>
          <p:nvPr/>
        </p:nvSpPr>
        <p:spPr>
          <a:xfrm>
            <a:off x="3998197" y="602161"/>
            <a:ext cx="393700" cy="393700"/>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Calibri" panose="020F0502020204030204" pitchFamily="34" charset="0"/>
                <a:cs typeface="Times New Roman" panose="02020603050405020304" pitchFamily="18" charset="0"/>
              </a:rPr>
              <a:t>8</a:t>
            </a:r>
          </a:p>
        </p:txBody>
      </p:sp>
      <p:sp>
        <p:nvSpPr>
          <p:cNvPr id="15" name="Ellipse 14"/>
          <p:cNvSpPr/>
          <p:nvPr/>
        </p:nvSpPr>
        <p:spPr>
          <a:xfrm>
            <a:off x="6150242" y="322167"/>
            <a:ext cx="478790" cy="332105"/>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Calibri" panose="020F0502020204030204" pitchFamily="34" charset="0"/>
                <a:cs typeface="Times New Roman" panose="02020603050405020304" pitchFamily="18" charset="0"/>
              </a:rPr>
              <a:t>96</a:t>
            </a:r>
          </a:p>
        </p:txBody>
      </p:sp>
      <p:sp>
        <p:nvSpPr>
          <p:cNvPr id="14" name="Ellipse 13"/>
          <p:cNvSpPr/>
          <p:nvPr/>
        </p:nvSpPr>
        <p:spPr>
          <a:xfrm>
            <a:off x="5781219" y="456111"/>
            <a:ext cx="577850" cy="342900"/>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Calibri" panose="020F0502020204030204" pitchFamily="34" charset="0"/>
                <a:cs typeface="Times New Roman" panose="02020603050405020304" pitchFamily="18" charset="0"/>
              </a:rPr>
              <a:t>227 </a:t>
            </a:r>
          </a:p>
        </p:txBody>
      </p:sp>
      <p:sp>
        <p:nvSpPr>
          <p:cNvPr id="16" name="Ellipse 15"/>
          <p:cNvSpPr/>
          <p:nvPr/>
        </p:nvSpPr>
        <p:spPr>
          <a:xfrm>
            <a:off x="8204871" y="564061"/>
            <a:ext cx="482600" cy="431800"/>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Calibri" panose="020F0502020204030204" pitchFamily="34" charset="0"/>
                <a:cs typeface="Times New Roman" panose="02020603050405020304" pitchFamily="18" charset="0"/>
              </a:rPr>
              <a:t>45</a:t>
            </a:r>
          </a:p>
        </p:txBody>
      </p:sp>
      <p:sp>
        <p:nvSpPr>
          <p:cNvPr id="17" name="ZoneTexte 16"/>
          <p:cNvSpPr txBox="1"/>
          <p:nvPr/>
        </p:nvSpPr>
        <p:spPr>
          <a:xfrm>
            <a:off x="3973721" y="2729988"/>
            <a:ext cx="4737387" cy="338554"/>
          </a:xfrm>
          <a:prstGeom prst="rect">
            <a:avLst/>
          </a:prstGeom>
          <a:solidFill>
            <a:schemeClr val="bg1"/>
          </a:solidFill>
        </p:spPr>
        <p:txBody>
          <a:bodyPr wrap="none" rtlCol="0">
            <a:spAutoFit/>
          </a:bodyPr>
          <a:lstStyle/>
          <a:p>
            <a:pPr algn="ctr"/>
            <a:r>
              <a:rPr lang="fr-FR" sz="1600" b="1" dirty="0">
                <a:solidFill>
                  <a:schemeClr val="accent2"/>
                </a:solidFill>
              </a:rPr>
              <a:t>Comptoir des Cotonniers </a:t>
            </a:r>
            <a:r>
              <a:rPr lang="fr-FR" sz="1600" b="1" dirty="0" err="1">
                <a:solidFill>
                  <a:schemeClr val="accent2"/>
                </a:solidFill>
              </a:rPr>
              <a:t>physical</a:t>
            </a:r>
            <a:r>
              <a:rPr lang="fr-FR" sz="1600" b="1" dirty="0">
                <a:solidFill>
                  <a:schemeClr val="accent2"/>
                </a:solidFill>
              </a:rPr>
              <a:t> distribution in 2015</a:t>
            </a:r>
          </a:p>
        </p:txBody>
      </p:sp>
      <p:sp>
        <p:nvSpPr>
          <p:cNvPr id="18" name="Ellipse 17"/>
          <p:cNvSpPr/>
          <p:nvPr/>
        </p:nvSpPr>
        <p:spPr>
          <a:xfrm>
            <a:off x="8849104" y="2898990"/>
            <a:ext cx="2258450" cy="2252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Digital transformation </a:t>
            </a:r>
            <a:r>
              <a:rPr lang="fr-FR" dirty="0" err="1"/>
              <a:t>since</a:t>
            </a:r>
            <a:r>
              <a:rPr lang="fr-FR" dirty="0"/>
              <a:t> 2005</a:t>
            </a:r>
          </a:p>
        </p:txBody>
      </p:sp>
      <p:sp>
        <p:nvSpPr>
          <p:cNvPr id="19" name="Ellipse 18"/>
          <p:cNvSpPr/>
          <p:nvPr/>
        </p:nvSpPr>
        <p:spPr>
          <a:xfrm>
            <a:off x="4195046" y="3365589"/>
            <a:ext cx="2879521" cy="2630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Company</a:t>
            </a:r>
            <a:r>
              <a:rPr lang="fr-FR" dirty="0"/>
              <a:t> </a:t>
            </a:r>
            <a:r>
              <a:rPr lang="fr-FR" dirty="0" err="1"/>
              <a:t>strategy</a:t>
            </a:r>
            <a:r>
              <a:rPr lang="fr-FR" dirty="0"/>
              <a:t> : </a:t>
            </a:r>
            <a:r>
              <a:rPr lang="fr-FR" dirty="0" err="1"/>
              <a:t>increasing</a:t>
            </a:r>
            <a:r>
              <a:rPr lang="fr-FR" dirty="0"/>
              <a:t> sales by </a:t>
            </a:r>
            <a:r>
              <a:rPr lang="fr-FR" dirty="0" err="1"/>
              <a:t>gaining</a:t>
            </a:r>
            <a:r>
              <a:rPr lang="fr-FR" dirty="0"/>
              <a:t> new clients and </a:t>
            </a:r>
            <a:r>
              <a:rPr lang="fr-FR" dirty="0" err="1"/>
              <a:t>retaining</a:t>
            </a:r>
            <a:r>
              <a:rPr lang="fr-FR" dirty="0"/>
              <a:t> existent </a:t>
            </a:r>
            <a:r>
              <a:rPr lang="fr-FR" dirty="0" err="1"/>
              <a:t>ones</a:t>
            </a:r>
            <a:endParaRPr lang="fr-FR" dirty="0"/>
          </a:p>
        </p:txBody>
      </p:sp>
    </p:spTree>
    <p:extLst>
      <p:ext uri="{BB962C8B-B14F-4D97-AF65-F5344CB8AC3E}">
        <p14:creationId xmlns:p14="http://schemas.microsoft.com/office/powerpoint/2010/main" val="3681897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l="-26" t="5080" r="44" b="5777"/>
          <a:stretch/>
        </p:blipFill>
        <p:spPr bwMode="auto">
          <a:xfrm>
            <a:off x="574765" y="0"/>
            <a:ext cx="11146971" cy="63353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585410" y="147198"/>
            <a:ext cx="5082139" cy="523220"/>
          </a:xfrm>
          <a:prstGeom prst="rect">
            <a:avLst/>
          </a:prstGeom>
          <a:solidFill>
            <a:schemeClr val="accent2"/>
          </a:solidFill>
          <a:ln w="28575">
            <a:solidFill>
              <a:schemeClr val="bg2"/>
            </a:solidFill>
          </a:ln>
        </p:spPr>
        <p:txBody>
          <a:bodyPr wrap="square" rtlCol="0">
            <a:spAutoFit/>
          </a:bodyPr>
          <a:lstStyle/>
          <a:p>
            <a:pPr algn="ctr"/>
            <a:r>
              <a:rPr lang="fr-FR" sz="2800" b="1" dirty="0" err="1">
                <a:solidFill>
                  <a:schemeClr val="bg2"/>
                </a:solidFill>
              </a:rPr>
              <a:t>Consumers</a:t>
            </a:r>
            <a:r>
              <a:rPr lang="fr-FR" sz="2800" b="1" dirty="0">
                <a:solidFill>
                  <a:schemeClr val="bg2"/>
                </a:solidFill>
              </a:rPr>
              <a:t>’ new expectations</a:t>
            </a:r>
          </a:p>
        </p:txBody>
      </p:sp>
      <p:sp>
        <p:nvSpPr>
          <p:cNvPr id="6" name="ZoneTexte 5"/>
          <p:cNvSpPr txBox="1"/>
          <p:nvPr/>
        </p:nvSpPr>
        <p:spPr>
          <a:xfrm>
            <a:off x="3621502" y="1011981"/>
            <a:ext cx="5009949" cy="2451953"/>
          </a:xfrm>
          <a:prstGeom prst="rect">
            <a:avLst/>
          </a:prstGeom>
          <a:solidFill>
            <a:schemeClr val="bg2"/>
          </a:solidFill>
          <a:ln w="28575">
            <a:solidFill>
              <a:schemeClr val="accent2"/>
            </a:solidFill>
          </a:ln>
        </p:spPr>
        <p:txBody>
          <a:bodyPr wrap="square" rtlCol="0">
            <a:spAutoFit/>
          </a:bodyPr>
          <a:lstStyle/>
          <a:p>
            <a:pPr marL="285750" indent="-285750" algn="ctr">
              <a:spcAft>
                <a:spcPts val="1000"/>
              </a:spcAft>
              <a:buFontTx/>
              <a:buChar char="-"/>
            </a:pPr>
            <a:r>
              <a:rPr lang="fr-FR" sz="2000" b="1" dirty="0">
                <a:solidFill>
                  <a:schemeClr val="accent2"/>
                </a:solidFill>
              </a:rPr>
              <a:t>Save time</a:t>
            </a:r>
          </a:p>
          <a:p>
            <a:pPr marL="285750" indent="-285750" algn="ctr">
              <a:spcAft>
                <a:spcPts val="1000"/>
              </a:spcAft>
              <a:buFontTx/>
              <a:buChar char="-"/>
            </a:pPr>
            <a:r>
              <a:rPr lang="fr-FR" sz="2000" b="1" dirty="0" err="1">
                <a:solidFill>
                  <a:schemeClr val="accent2"/>
                </a:solidFill>
              </a:rPr>
              <a:t>Consideration</a:t>
            </a:r>
            <a:endParaRPr lang="fr-FR" sz="2000" b="1" dirty="0">
              <a:solidFill>
                <a:schemeClr val="accent2"/>
              </a:solidFill>
            </a:endParaRPr>
          </a:p>
          <a:p>
            <a:pPr marL="285750" indent="-285750" algn="ctr">
              <a:spcAft>
                <a:spcPts val="1000"/>
              </a:spcAft>
              <a:buFontTx/>
              <a:buChar char="-"/>
            </a:pPr>
            <a:r>
              <a:rPr lang="fr-FR" sz="2000" b="1" dirty="0" err="1">
                <a:solidFill>
                  <a:schemeClr val="accent2"/>
                </a:solidFill>
              </a:rPr>
              <a:t>Personalization</a:t>
            </a:r>
            <a:endParaRPr lang="fr-FR" sz="2000" b="1" dirty="0">
              <a:solidFill>
                <a:schemeClr val="accent2"/>
              </a:solidFill>
            </a:endParaRPr>
          </a:p>
          <a:p>
            <a:pPr marL="285750" indent="-285750" algn="ctr">
              <a:spcAft>
                <a:spcPts val="1000"/>
              </a:spcAft>
              <a:buFontTx/>
              <a:buChar char="-"/>
            </a:pPr>
            <a:r>
              <a:rPr lang="fr-FR" sz="2000" b="1" dirty="0">
                <a:solidFill>
                  <a:schemeClr val="accent2"/>
                </a:solidFill>
              </a:rPr>
              <a:t>Inspiration</a:t>
            </a:r>
          </a:p>
          <a:p>
            <a:pPr marL="285750" indent="-285750" algn="ctr">
              <a:buFontTx/>
              <a:buChar char="-"/>
            </a:pPr>
            <a:r>
              <a:rPr lang="fr-FR" sz="2000" b="1" dirty="0">
                <a:solidFill>
                  <a:schemeClr val="accent2"/>
                </a:solidFill>
              </a:rPr>
              <a:t>Be </a:t>
            </a:r>
            <a:r>
              <a:rPr lang="fr-FR" sz="2000" b="1" dirty="0" err="1">
                <a:solidFill>
                  <a:schemeClr val="accent2"/>
                </a:solidFill>
              </a:rPr>
              <a:t>connected</a:t>
            </a:r>
            <a:r>
              <a:rPr lang="fr-FR" sz="2000" b="1" dirty="0">
                <a:solidFill>
                  <a:schemeClr val="accent2"/>
                </a:solidFill>
              </a:rPr>
              <a:t> </a:t>
            </a:r>
            <a:r>
              <a:rPr lang="fr-FR" sz="2000" b="1" dirty="0" err="1">
                <a:solidFill>
                  <a:schemeClr val="accent2"/>
                </a:solidFill>
              </a:rPr>
              <a:t>with</a:t>
            </a:r>
            <a:r>
              <a:rPr lang="fr-FR" sz="2000" b="1" dirty="0">
                <a:solidFill>
                  <a:schemeClr val="accent2"/>
                </a:solidFill>
              </a:rPr>
              <a:t> the brand </a:t>
            </a:r>
            <a:r>
              <a:rPr lang="fr-FR" sz="2000" b="1" dirty="0" err="1">
                <a:solidFill>
                  <a:schemeClr val="accent2"/>
                </a:solidFill>
              </a:rPr>
              <a:t>anywhere</a:t>
            </a:r>
            <a:r>
              <a:rPr lang="fr-FR" sz="2000" b="1" dirty="0">
                <a:solidFill>
                  <a:schemeClr val="accent2"/>
                </a:solidFill>
              </a:rPr>
              <a:t> at </a:t>
            </a:r>
            <a:r>
              <a:rPr lang="fr-FR" sz="2000" b="1" dirty="0" err="1">
                <a:solidFill>
                  <a:schemeClr val="accent2"/>
                </a:solidFill>
              </a:rPr>
              <a:t>anytime</a:t>
            </a:r>
            <a:endParaRPr lang="fr-FR" sz="2000" b="1" dirty="0">
              <a:solidFill>
                <a:schemeClr val="accent2"/>
              </a:solidFill>
            </a:endParaRPr>
          </a:p>
        </p:txBody>
      </p:sp>
      <p:sp>
        <p:nvSpPr>
          <p:cNvPr id="9" name="Flèche : bas 8"/>
          <p:cNvSpPr/>
          <p:nvPr/>
        </p:nvSpPr>
        <p:spPr>
          <a:xfrm>
            <a:off x="5883554" y="3629513"/>
            <a:ext cx="529389" cy="702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643275" y="4497736"/>
            <a:ext cx="5009949" cy="707886"/>
          </a:xfrm>
          <a:prstGeom prst="rect">
            <a:avLst/>
          </a:prstGeom>
          <a:solidFill>
            <a:schemeClr val="bg2"/>
          </a:solidFill>
          <a:ln w="28575">
            <a:solidFill>
              <a:schemeClr val="accent2"/>
            </a:solidFill>
          </a:ln>
        </p:spPr>
        <p:txBody>
          <a:bodyPr wrap="square" rtlCol="0">
            <a:spAutoFit/>
          </a:bodyPr>
          <a:lstStyle/>
          <a:p>
            <a:pPr marL="285750" indent="-285750" algn="ctr">
              <a:buFontTx/>
              <a:buChar char="-"/>
            </a:pPr>
            <a:r>
              <a:rPr lang="fr-FR" sz="2000" b="1" dirty="0" err="1">
                <a:solidFill>
                  <a:schemeClr val="accent2"/>
                </a:solidFill>
              </a:rPr>
              <a:t>Developing</a:t>
            </a:r>
            <a:r>
              <a:rPr lang="fr-FR" sz="2000" b="1" dirty="0">
                <a:solidFill>
                  <a:schemeClr val="accent2"/>
                </a:solidFill>
              </a:rPr>
              <a:t> digital solutions to </a:t>
            </a:r>
            <a:r>
              <a:rPr lang="fr-FR" sz="2000" b="1" dirty="0" err="1">
                <a:solidFill>
                  <a:schemeClr val="accent2"/>
                </a:solidFill>
              </a:rPr>
              <a:t>fulfill</a:t>
            </a:r>
            <a:r>
              <a:rPr lang="fr-FR" sz="2000" b="1" dirty="0">
                <a:solidFill>
                  <a:schemeClr val="accent2"/>
                </a:solidFill>
              </a:rPr>
              <a:t> </a:t>
            </a:r>
            <a:r>
              <a:rPr lang="fr-FR" sz="2000" b="1" dirty="0" err="1">
                <a:solidFill>
                  <a:schemeClr val="accent2"/>
                </a:solidFill>
              </a:rPr>
              <a:t>those</a:t>
            </a:r>
            <a:r>
              <a:rPr lang="fr-FR" sz="2000" b="1" dirty="0">
                <a:solidFill>
                  <a:schemeClr val="accent2"/>
                </a:solidFill>
              </a:rPr>
              <a:t> new </a:t>
            </a:r>
            <a:r>
              <a:rPr lang="fr-FR" sz="2000" b="1" dirty="0" err="1">
                <a:solidFill>
                  <a:schemeClr val="accent2"/>
                </a:solidFill>
              </a:rPr>
              <a:t>needs</a:t>
            </a:r>
            <a:endParaRPr lang="fr-FR" sz="2000" b="1" dirty="0">
              <a:solidFill>
                <a:schemeClr val="accent2"/>
              </a:solidFill>
            </a:endParaRPr>
          </a:p>
        </p:txBody>
      </p:sp>
    </p:spTree>
    <p:extLst>
      <p:ext uri="{BB962C8B-B14F-4D97-AF65-F5344CB8AC3E}">
        <p14:creationId xmlns:p14="http://schemas.microsoft.com/office/powerpoint/2010/main" val="312168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Picture 4"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l="-26" t="5080" r="44" b="5777"/>
          <a:stretch/>
        </p:blipFill>
        <p:spPr bwMode="auto">
          <a:xfrm>
            <a:off x="574765" y="0"/>
            <a:ext cx="11146971" cy="63353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522830463"/>
              </p:ext>
            </p:extLst>
          </p:nvPr>
        </p:nvGraphicFramePr>
        <p:xfrm>
          <a:off x="2155370" y="379102"/>
          <a:ext cx="7985760" cy="5577188"/>
        </p:xfrm>
        <a:graphic>
          <a:graphicData uri="http://schemas.openxmlformats.org/drawingml/2006/table">
            <a:tbl>
              <a:tblPr firstRow="1" firstCol="1" bandRow="1">
                <a:tableStyleId>{5C22544A-7EE6-4342-B048-85BDC9FD1C3A}</a:tableStyleId>
              </a:tblPr>
              <a:tblGrid>
                <a:gridCol w="2661332">
                  <a:extLst>
                    <a:ext uri="{9D8B030D-6E8A-4147-A177-3AD203B41FA5}">
                      <a16:colId xmlns:a16="http://schemas.microsoft.com/office/drawing/2014/main" val="1721521472"/>
                    </a:ext>
                  </a:extLst>
                </a:gridCol>
                <a:gridCol w="2662214">
                  <a:extLst>
                    <a:ext uri="{9D8B030D-6E8A-4147-A177-3AD203B41FA5}">
                      <a16:colId xmlns:a16="http://schemas.microsoft.com/office/drawing/2014/main" val="2563787912"/>
                    </a:ext>
                  </a:extLst>
                </a:gridCol>
                <a:gridCol w="2662214">
                  <a:extLst>
                    <a:ext uri="{9D8B030D-6E8A-4147-A177-3AD203B41FA5}">
                      <a16:colId xmlns:a16="http://schemas.microsoft.com/office/drawing/2014/main" val="1995873285"/>
                    </a:ext>
                  </a:extLst>
                </a:gridCol>
              </a:tblGrid>
              <a:tr h="457199">
                <a:tc>
                  <a:txBody>
                    <a:bodyPr/>
                    <a:lstStyle/>
                    <a:p>
                      <a:pPr>
                        <a:lnSpc>
                          <a:spcPct val="107000"/>
                        </a:lnSpc>
                        <a:spcAft>
                          <a:spcPts val="0"/>
                        </a:spcAft>
                      </a:pPr>
                      <a:r>
                        <a:rPr lang="en-US" sz="1800">
                          <a:effectLst/>
                        </a:rPr>
                        <a:t>Digital solutions</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Functions</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rPr>
                        <a:t>Objectives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6148391"/>
                  </a:ext>
                </a:extLst>
              </a:tr>
              <a:tr h="959100">
                <a:tc>
                  <a:txBody>
                    <a:bodyPr/>
                    <a:lstStyle/>
                    <a:p>
                      <a:pPr>
                        <a:lnSpc>
                          <a:spcPct val="107000"/>
                        </a:lnSpc>
                        <a:spcAft>
                          <a:spcPts val="0"/>
                        </a:spcAft>
                      </a:pPr>
                      <a:r>
                        <a:rPr lang="en-US" sz="1400">
                          <a:effectLst/>
                        </a:rPr>
                        <a:t>Tablets in physical stores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e-catalogue, ordering products non available in stores, pre-reservation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Use of the digital to optimize the client’s experience in store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037030"/>
                  </a:ext>
                </a:extLst>
              </a:tr>
              <a:tr h="1283587">
                <a:tc>
                  <a:txBody>
                    <a:bodyPr/>
                    <a:lstStyle/>
                    <a:p>
                      <a:pPr>
                        <a:lnSpc>
                          <a:spcPct val="107000"/>
                        </a:lnSpc>
                        <a:spcAft>
                          <a:spcPts val="0"/>
                        </a:spcAft>
                      </a:pPr>
                      <a:r>
                        <a:rPr lang="en-US" sz="1400" dirty="0" err="1">
                          <a:effectLst/>
                        </a:rPr>
                        <a:t>CdC</a:t>
                      </a:r>
                      <a:r>
                        <a:rPr lang="en-US" sz="1400" dirty="0">
                          <a:effectLst/>
                        </a:rPr>
                        <a:t> website (optimized for laptops, smartphones and tablets)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e-commerce, products’ availability in stores, e-catalogue, click and collect, e-reservation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Use of the digital to optimize the client’s experience (need to save time and to be connected)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8794388"/>
                  </a:ext>
                </a:extLst>
              </a:tr>
              <a:tr h="634615">
                <a:tc>
                  <a:txBody>
                    <a:bodyPr/>
                    <a:lstStyle/>
                    <a:p>
                      <a:pPr>
                        <a:lnSpc>
                          <a:spcPct val="107000"/>
                        </a:lnSpc>
                        <a:spcAft>
                          <a:spcPts val="0"/>
                        </a:spcAft>
                      </a:pPr>
                      <a:r>
                        <a:rPr lang="en-US" sz="1400" dirty="0">
                          <a:effectLst/>
                        </a:rPr>
                        <a:t>Blog</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Inspirational posts (looks, lifestyle, activities…)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a:effectLst/>
                        </a:rPr>
                        <a:t>Reinforce the brand image and meet the need for inspiration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2174681"/>
                  </a:ext>
                </a:extLst>
              </a:tr>
              <a:tr h="959100">
                <a:tc>
                  <a:txBody>
                    <a:bodyPr/>
                    <a:lstStyle/>
                    <a:p>
                      <a:pPr>
                        <a:lnSpc>
                          <a:spcPct val="107000"/>
                        </a:lnSpc>
                        <a:spcAft>
                          <a:spcPts val="0"/>
                        </a:spcAft>
                      </a:pPr>
                      <a:r>
                        <a:rPr lang="en-US" sz="1400">
                          <a:effectLst/>
                        </a:rPr>
                        <a:t>Social networks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a:effectLst/>
                        </a:rPr>
                        <a:t>Clients’ opinions and feedbacks, company news and inspirational posts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a:effectLst/>
                        </a:rPr>
                        <a:t>Reinforce the brand community and meet the need for consideration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964325"/>
                  </a:ext>
                </a:extLst>
              </a:tr>
              <a:tr h="1283587">
                <a:tc>
                  <a:txBody>
                    <a:bodyPr/>
                    <a:lstStyle/>
                    <a:p>
                      <a:pPr>
                        <a:lnSpc>
                          <a:spcPct val="107000"/>
                        </a:lnSpc>
                        <a:spcAft>
                          <a:spcPts val="0"/>
                        </a:spcAft>
                      </a:pPr>
                      <a:r>
                        <a:rPr lang="en-US" sz="1400">
                          <a:effectLst/>
                        </a:rPr>
                        <a:t>Fast shopping</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Get info or buy a product anywhere from its smartphone (bus shelters, tables of a coffee shop…)</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Bring the products to the consumer and increase the brand’s visibility thanks to the disruption effect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3837493"/>
                  </a:ext>
                </a:extLst>
              </a:tr>
            </a:tbl>
          </a:graphicData>
        </a:graphic>
      </p:graphicFrame>
    </p:spTree>
    <p:extLst>
      <p:ext uri="{BB962C8B-B14F-4D97-AF65-F5344CB8AC3E}">
        <p14:creationId xmlns:p14="http://schemas.microsoft.com/office/powerpoint/2010/main" val="140775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 y="1"/>
            <a:ext cx="12191999" cy="685799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221" y="3857297"/>
            <a:ext cx="3521502" cy="1828799"/>
          </a:xfrm>
          <a:prstGeom prst="roundRect">
            <a:avLst/>
          </a:prstGeom>
        </p:spPr>
      </p:pic>
      <p:pic>
        <p:nvPicPr>
          <p:cNvPr id="11" name="Image 10"/>
          <p:cNvPicPr>
            <a:picLocks noChangeAspect="1"/>
          </p:cNvPicPr>
          <p:nvPr/>
        </p:nvPicPr>
        <p:blipFill>
          <a:blip r:embed="rId5"/>
          <a:stretch>
            <a:fillRect/>
          </a:stretch>
        </p:blipFill>
        <p:spPr>
          <a:xfrm rot="1036043">
            <a:off x="4301260" y="4037389"/>
            <a:ext cx="689638" cy="689638"/>
          </a:xfrm>
          <a:prstGeom prst="rect">
            <a:avLst/>
          </a:prstGeom>
        </p:spPr>
      </p:pic>
      <p:pic>
        <p:nvPicPr>
          <p:cNvPr id="13" name="Image 12"/>
          <p:cNvPicPr>
            <a:picLocks noChangeAspect="1"/>
          </p:cNvPicPr>
          <p:nvPr/>
        </p:nvPicPr>
        <p:blipFill rotWithShape="1">
          <a:blip r:embed="rId6"/>
          <a:srcRect l="3714" t="4034" r="5519" b="5986"/>
          <a:stretch/>
        </p:blipFill>
        <p:spPr>
          <a:xfrm rot="858594">
            <a:off x="7745308" y="3705667"/>
            <a:ext cx="612402" cy="607101"/>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 y="5356842"/>
            <a:ext cx="3329122" cy="658507"/>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314" y="4745877"/>
            <a:ext cx="1662314" cy="1662314"/>
          </a:xfrm>
          <a:prstGeom prst="rect">
            <a:avLst/>
          </a:prstGeom>
        </p:spPr>
      </p:pic>
      <p:cxnSp>
        <p:nvCxnSpPr>
          <p:cNvPr id="19" name="Connecteur en arc 18"/>
          <p:cNvCxnSpPr/>
          <p:nvPr/>
        </p:nvCxnSpPr>
        <p:spPr>
          <a:xfrm>
            <a:off x="8108559" y="4789964"/>
            <a:ext cx="1784928" cy="990253"/>
          </a:xfrm>
          <a:prstGeom prst="curvedConnector3">
            <a:avLst>
              <a:gd name="adj1" fmla="val 37647"/>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p:nvPr/>
        </p:nvCxnSpPr>
        <p:spPr>
          <a:xfrm>
            <a:off x="8051509" y="5271880"/>
            <a:ext cx="1773896" cy="874159"/>
          </a:xfrm>
          <a:prstGeom prst="curvedConnector3">
            <a:avLst>
              <a:gd name="adj1" fmla="val -1005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rc 31"/>
          <p:cNvCxnSpPr/>
          <p:nvPr/>
        </p:nvCxnSpPr>
        <p:spPr>
          <a:xfrm rot="16200000" flipH="1">
            <a:off x="8279998" y="3221899"/>
            <a:ext cx="2799988" cy="775670"/>
          </a:xfrm>
          <a:prstGeom prst="curvedConnector3">
            <a:avLst>
              <a:gd name="adj1" fmla="val 5000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6425" y="4915441"/>
            <a:ext cx="825406" cy="1304507"/>
          </a:xfrm>
          <a:prstGeom prst="rect">
            <a:avLst/>
          </a:prstGeom>
        </p:spPr>
      </p:pic>
      <p:cxnSp>
        <p:nvCxnSpPr>
          <p:cNvPr id="26" name="Connecteur en arc 25"/>
          <p:cNvCxnSpPr/>
          <p:nvPr/>
        </p:nvCxnSpPr>
        <p:spPr>
          <a:xfrm>
            <a:off x="8178465" y="4428806"/>
            <a:ext cx="2227385" cy="463771"/>
          </a:xfrm>
          <a:prstGeom prst="curvedConnector3">
            <a:avLst>
              <a:gd name="adj1" fmla="val 40149"/>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94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 y="-2"/>
            <a:ext cx="12192001" cy="2946402"/>
            <a:chOff x="-1" y="-2"/>
            <a:chExt cx="12192001" cy="2946402"/>
          </a:xfrm>
        </p:grpSpPr>
        <p:sp>
          <p:nvSpPr>
            <p:cNvPr id="10" name="Rectangle 9"/>
            <p:cNvSpPr/>
            <p:nvPr/>
          </p:nvSpPr>
          <p:spPr>
            <a:xfrm>
              <a:off x="0" y="0"/>
              <a:ext cx="12192000" cy="2946400"/>
            </a:xfrm>
            <a:prstGeom prst="rect">
              <a:avLst/>
            </a:prstGeom>
            <a:solidFill>
              <a:srgbClr val="E86A21"/>
            </a:solid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rectangle 10"/>
            <p:cNvSpPr/>
            <p:nvPr/>
          </p:nvSpPr>
          <p:spPr>
            <a:xfrm rot="5400000">
              <a:off x="209958" y="-209961"/>
              <a:ext cx="2098127" cy="2518046"/>
            </a:xfrm>
            <a:prstGeom prst="rtTriangle">
              <a:avLst/>
            </a:prstGeom>
            <a:solidFill>
              <a:srgbClr val="B04008"/>
            </a:solidFill>
            <a:ln>
              <a:solidFill>
                <a:srgbClr val="B04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303" y="203200"/>
            <a:ext cx="3881108" cy="767691"/>
          </a:xfrm>
          <a:prstGeom prst="rect">
            <a:avLst/>
          </a:prstGeom>
        </p:spPr>
      </p:pic>
      <p:pic>
        <p:nvPicPr>
          <p:cNvPr id="2052"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9201" y="-219207"/>
            <a:ext cx="2190497" cy="2628905"/>
          </a:xfrm>
          <a:prstGeom prst="rtTriangle">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12" y="3475384"/>
            <a:ext cx="1663700" cy="16637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88612" y="5248175"/>
            <a:ext cx="1663700" cy="584775"/>
          </a:xfrm>
          <a:prstGeom prst="rect">
            <a:avLst/>
          </a:prstGeom>
          <a:noFill/>
        </p:spPr>
        <p:txBody>
          <a:bodyPr wrap="square" rtlCol="0">
            <a:spAutoFit/>
          </a:bodyPr>
          <a:lstStyle/>
          <a:p>
            <a:pPr algn="ctr"/>
            <a:r>
              <a:rPr lang="fr-FR" sz="3200" dirty="0">
                <a:solidFill>
                  <a:srgbClr val="E86A21"/>
                </a:solidFill>
                <a:latin typeface="Trebuchet MS" panose="020B0603020202020204" pitchFamily="34" charset="0"/>
              </a:rPr>
              <a:t>2008</a:t>
            </a:r>
            <a:endParaRPr lang="fr-FR" sz="3600" dirty="0">
              <a:solidFill>
                <a:srgbClr val="E86A21"/>
              </a:solidFill>
              <a:latin typeface="Trebuchet MS" panose="020B0603020202020204" pitchFamily="34" charset="0"/>
            </a:endParaRPr>
          </a:p>
        </p:txBody>
      </p:sp>
      <p:sp>
        <p:nvSpPr>
          <p:cNvPr id="25" name="Rectangle 24"/>
          <p:cNvSpPr/>
          <p:nvPr/>
        </p:nvSpPr>
        <p:spPr>
          <a:xfrm>
            <a:off x="3447086" y="5248177"/>
            <a:ext cx="2300630" cy="584775"/>
          </a:xfrm>
          <a:prstGeom prst="rect">
            <a:avLst/>
          </a:prstGeom>
        </p:spPr>
        <p:txBody>
          <a:bodyPr wrap="none">
            <a:spAutoFit/>
          </a:bodyPr>
          <a:lstStyle/>
          <a:p>
            <a:pPr algn="ctr"/>
            <a:r>
              <a:rPr lang="en-GB" sz="3200" dirty="0">
                <a:solidFill>
                  <a:srgbClr val="E86A21"/>
                </a:solidFill>
                <a:latin typeface="Trebuchet MS" panose="020B0603020202020204" pitchFamily="34" charset="0"/>
              </a:rPr>
              <a:t>Pure Player</a:t>
            </a:r>
          </a:p>
        </p:txBody>
      </p:sp>
      <p:sp>
        <p:nvSpPr>
          <p:cNvPr id="30" name="AutoShape 20" descr="Afficher l'image d'origin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70" name="Picture 22" descr="http://plainicon.com/dboard/userprod/2800_a1826/prod_thumb/plainicon.com-46458-256px-4df.png"/>
          <p:cNvPicPr>
            <a:picLocks noChangeAspect="1" noChangeArrowheads="1"/>
          </p:cNvPicPr>
          <p:nvPr/>
        </p:nvPicPr>
        <p:blipFill rotWithShape="1">
          <a:blip r:embed="rId6">
            <a:extLst>
              <a:ext uri="{28A0092B-C50C-407E-A947-70E740481C1C}">
                <a14:useLocalDpi xmlns:a14="http://schemas.microsoft.com/office/drawing/2010/main" val="0"/>
              </a:ext>
            </a:extLst>
          </a:blip>
          <a:srcRect t="11573" b="10525"/>
          <a:stretch/>
        </p:blipFill>
        <p:spPr bwMode="auto">
          <a:xfrm>
            <a:off x="6497110" y="3429000"/>
            <a:ext cx="2217689" cy="172763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www.itab.se/Global/Local%20web%20pages/ITAB%20NL/fashion%20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9103" y="3475384"/>
            <a:ext cx="1599409" cy="159940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825552" y="5077821"/>
            <a:ext cx="1634807" cy="1077218"/>
          </a:xfrm>
          <a:prstGeom prst="rect">
            <a:avLst/>
          </a:prstGeom>
        </p:spPr>
        <p:txBody>
          <a:bodyPr wrap="none">
            <a:spAutoFit/>
          </a:bodyPr>
          <a:lstStyle/>
          <a:p>
            <a:pPr algn="ctr"/>
            <a:r>
              <a:rPr lang="en-GB" sz="3200" dirty="0">
                <a:solidFill>
                  <a:srgbClr val="E86A21"/>
                </a:solidFill>
                <a:latin typeface="Trebuchet MS" panose="020B0603020202020204" pitchFamily="34" charset="0"/>
              </a:rPr>
              <a:t>Online </a:t>
            </a:r>
          </a:p>
          <a:p>
            <a:pPr algn="ctr"/>
            <a:r>
              <a:rPr lang="en-GB" sz="3200" dirty="0">
                <a:solidFill>
                  <a:srgbClr val="E86A21"/>
                </a:solidFill>
                <a:latin typeface="Trebuchet MS" panose="020B0603020202020204" pitchFamily="34" charset="0"/>
              </a:rPr>
              <a:t>Retailer</a:t>
            </a:r>
            <a:endParaRPr lang="fr-FR" sz="3200" dirty="0">
              <a:solidFill>
                <a:srgbClr val="E86A21"/>
              </a:solidFill>
              <a:latin typeface="Trebuchet MS" panose="020B0603020202020204" pitchFamily="34" charset="0"/>
            </a:endParaRPr>
          </a:p>
        </p:txBody>
      </p:sp>
      <p:pic>
        <p:nvPicPr>
          <p:cNvPr id="2080" name="Picture 32" descr="revenue_icon.png (286×2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2181" y="3581400"/>
            <a:ext cx="1581481" cy="158148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9410359" y="5248177"/>
            <a:ext cx="2601103" cy="584775"/>
          </a:xfrm>
          <a:prstGeom prst="rect">
            <a:avLst/>
          </a:prstGeom>
        </p:spPr>
        <p:txBody>
          <a:bodyPr wrap="square">
            <a:spAutoFit/>
          </a:bodyPr>
          <a:lstStyle/>
          <a:p>
            <a:pPr algn="ctr"/>
            <a:r>
              <a:rPr lang="en-GB" sz="3200" dirty="0">
                <a:solidFill>
                  <a:srgbClr val="E86A21"/>
                </a:solidFill>
                <a:latin typeface="Trebuchet MS" panose="020B0603020202020204" pitchFamily="34" charset="0"/>
              </a:rPr>
              <a:t>3 billion € </a:t>
            </a:r>
            <a:endParaRPr lang="fr-FR" sz="3200" dirty="0">
              <a:solidFill>
                <a:srgbClr val="E86A21"/>
              </a:solidFill>
              <a:latin typeface="Trebuchet MS" panose="020B0603020202020204" pitchFamily="34" charset="0"/>
            </a:endParaRPr>
          </a:p>
        </p:txBody>
      </p:sp>
      <p:sp>
        <p:nvSpPr>
          <p:cNvPr id="48" name="Rectangle : coins arrondis 47"/>
          <p:cNvSpPr/>
          <p:nvPr/>
        </p:nvSpPr>
        <p:spPr>
          <a:xfrm>
            <a:off x="9248128" y="3276599"/>
            <a:ext cx="2788007" cy="2815666"/>
          </a:xfrm>
          <a:prstGeom prst="roundRect">
            <a:avLst/>
          </a:prstGeom>
          <a:no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 coins arrondis 49"/>
          <p:cNvSpPr/>
          <p:nvPr/>
        </p:nvSpPr>
        <p:spPr>
          <a:xfrm>
            <a:off x="6196505" y="3276599"/>
            <a:ext cx="2788007" cy="2815666"/>
          </a:xfrm>
          <a:prstGeom prst="roundRect">
            <a:avLst/>
          </a:prstGeom>
          <a:no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 coins arrondis 50"/>
          <p:cNvSpPr/>
          <p:nvPr/>
        </p:nvSpPr>
        <p:spPr>
          <a:xfrm>
            <a:off x="3140803" y="3276599"/>
            <a:ext cx="2788007" cy="2815666"/>
          </a:xfrm>
          <a:prstGeom prst="roundRect">
            <a:avLst/>
          </a:prstGeom>
          <a:no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p:cNvSpPr/>
          <p:nvPr/>
        </p:nvSpPr>
        <p:spPr>
          <a:xfrm>
            <a:off x="108320" y="3276599"/>
            <a:ext cx="2788007" cy="2815666"/>
          </a:xfrm>
          <a:prstGeom prst="roundRect">
            <a:avLst/>
          </a:prstGeom>
          <a:no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259021" y="2074380"/>
            <a:ext cx="5831457" cy="1107996"/>
          </a:xfrm>
          <a:prstGeom prst="rect">
            <a:avLst/>
          </a:prstGeom>
          <a:noFill/>
        </p:spPr>
        <p:txBody>
          <a:bodyPr wrap="square" rtlCol="0">
            <a:spAutoFit/>
          </a:bodyPr>
          <a:lstStyle/>
          <a:p>
            <a:r>
              <a:rPr lang="fr-FR" sz="6600" dirty="0">
                <a:solidFill>
                  <a:schemeClr val="bg1"/>
                </a:solidFill>
                <a:latin typeface="Verdana" charset="0"/>
                <a:ea typeface="Verdana" charset="0"/>
                <a:cs typeface="Verdana" charset="0"/>
              </a:rPr>
              <a:t>Introduction</a:t>
            </a: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208" y="3954357"/>
            <a:ext cx="435935" cy="86229"/>
          </a:xfrm>
          <a:prstGeom prst="rect">
            <a:avLst/>
          </a:prstGeom>
        </p:spPr>
      </p:pic>
    </p:spTree>
    <p:extLst>
      <p:ext uri="{BB962C8B-B14F-4D97-AF65-F5344CB8AC3E}">
        <p14:creationId xmlns:p14="http://schemas.microsoft.com/office/powerpoint/2010/main" val="2729613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9204" y="-219204"/>
            <a:ext cx="2190497" cy="2628905"/>
          </a:xfrm>
          <a:prstGeom prst="rtTriangle">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clrChange>
              <a:clrFrom>
                <a:srgbClr val="B04008"/>
              </a:clrFrom>
              <a:clrTo>
                <a:srgbClr val="B04008">
                  <a:alpha val="0"/>
                </a:srgbClr>
              </a:clrTo>
            </a:clrChange>
          </a:blip>
          <a:stretch>
            <a:fillRect/>
          </a:stretch>
        </p:blipFill>
        <p:spPr>
          <a:xfrm>
            <a:off x="0" y="0"/>
            <a:ext cx="12192000" cy="6399061"/>
          </a:xfrm>
          <a:prstGeom prst="rect">
            <a:avLst/>
          </a:prstGeom>
        </p:spPr>
      </p:pic>
      <p:sp>
        <p:nvSpPr>
          <p:cNvPr id="4" name="ZoneTexte 3"/>
          <p:cNvSpPr txBox="1"/>
          <p:nvPr/>
        </p:nvSpPr>
        <p:spPr>
          <a:xfrm>
            <a:off x="0" y="5937396"/>
            <a:ext cx="5831457" cy="923330"/>
          </a:xfrm>
          <a:prstGeom prst="rect">
            <a:avLst/>
          </a:prstGeom>
          <a:noFill/>
        </p:spPr>
        <p:txBody>
          <a:bodyPr wrap="square" rtlCol="0">
            <a:spAutoFit/>
          </a:bodyPr>
          <a:lstStyle/>
          <a:p>
            <a:r>
              <a:rPr lang="fr-FR" sz="5400" dirty="0" err="1">
                <a:solidFill>
                  <a:srgbClr val="E86A31"/>
                </a:solidFill>
                <a:latin typeface="Verdana" charset="0"/>
                <a:ea typeface="Verdana" charset="0"/>
                <a:cs typeface="Verdana" charset="0"/>
              </a:rPr>
              <a:t>Techno</a:t>
            </a:r>
            <a:r>
              <a:rPr lang="fr-FR" sz="4800" dirty="0" err="1">
                <a:solidFill>
                  <a:srgbClr val="E86A31"/>
                </a:solidFill>
                <a:latin typeface="Verdana" charset="0"/>
                <a:ea typeface="Verdana" charset="0"/>
                <a:cs typeface="Verdana" charset="0"/>
              </a:rPr>
              <a:t>l</a:t>
            </a:r>
            <a:r>
              <a:rPr lang="fr-FR" sz="5400" dirty="0" err="1">
                <a:solidFill>
                  <a:srgbClr val="E86A31"/>
                </a:solidFill>
                <a:latin typeface="Verdana" charset="0"/>
                <a:ea typeface="Verdana" charset="0"/>
                <a:cs typeface="Verdana" charset="0"/>
              </a:rPr>
              <a:t>ogy</a:t>
            </a:r>
            <a:endParaRPr lang="fr-FR" sz="5400" dirty="0">
              <a:solidFill>
                <a:srgbClr val="E86A31"/>
              </a:solidFill>
              <a:latin typeface="Verdana" charset="0"/>
              <a:ea typeface="Verdana" charset="0"/>
              <a:cs typeface="Verdana" charset="0"/>
            </a:endParaRPr>
          </a:p>
        </p:txBody>
      </p:sp>
    </p:spTree>
    <p:extLst>
      <p:ext uri="{BB962C8B-B14F-4D97-AF65-F5344CB8AC3E}">
        <p14:creationId xmlns:p14="http://schemas.microsoft.com/office/powerpoint/2010/main" val="231909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314" y="4745877"/>
            <a:ext cx="1662314" cy="1662314"/>
          </a:xfrm>
          <a:prstGeom prst="rect">
            <a:avLst/>
          </a:prstGeom>
        </p:spPr>
      </p:pic>
      <p:cxnSp>
        <p:nvCxnSpPr>
          <p:cNvPr id="19" name="Connecteur en arc 18"/>
          <p:cNvCxnSpPr/>
          <p:nvPr/>
        </p:nvCxnSpPr>
        <p:spPr>
          <a:xfrm>
            <a:off x="8108559" y="4789964"/>
            <a:ext cx="1784928" cy="990253"/>
          </a:xfrm>
          <a:prstGeom prst="curvedConnector3">
            <a:avLst>
              <a:gd name="adj1" fmla="val 37647"/>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p:nvPr/>
        </p:nvCxnSpPr>
        <p:spPr>
          <a:xfrm>
            <a:off x="8051509" y="5271880"/>
            <a:ext cx="1773896" cy="874159"/>
          </a:xfrm>
          <a:prstGeom prst="curvedConnector3">
            <a:avLst>
              <a:gd name="adj1" fmla="val -1005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rc 31"/>
          <p:cNvCxnSpPr/>
          <p:nvPr/>
        </p:nvCxnSpPr>
        <p:spPr>
          <a:xfrm rot="16200000" flipH="1">
            <a:off x="8279998" y="3221899"/>
            <a:ext cx="2799988" cy="775670"/>
          </a:xfrm>
          <a:prstGeom prst="curvedConnector3">
            <a:avLst>
              <a:gd name="adj1" fmla="val 5000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a:off x="8178465" y="4428806"/>
            <a:ext cx="2227385" cy="463771"/>
          </a:xfrm>
          <a:prstGeom prst="curvedConnector3">
            <a:avLst>
              <a:gd name="adj1" fmla="val 40149"/>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432445" y="284371"/>
            <a:ext cx="5327109" cy="1023804"/>
          </a:xfrm>
          <a:prstGeom prst="rect">
            <a:avLst/>
          </a:prstGeom>
        </p:spPr>
      </p:pic>
      <p:sp>
        <p:nvSpPr>
          <p:cNvPr id="3" name="ZoneTexte 2"/>
          <p:cNvSpPr txBox="1"/>
          <p:nvPr/>
        </p:nvSpPr>
        <p:spPr>
          <a:xfrm>
            <a:off x="0" y="1439251"/>
            <a:ext cx="12192000" cy="769441"/>
          </a:xfrm>
          <a:prstGeom prst="rect">
            <a:avLst/>
          </a:prstGeom>
          <a:noFill/>
        </p:spPr>
        <p:txBody>
          <a:bodyPr wrap="square" rtlCol="0">
            <a:spAutoFit/>
          </a:bodyPr>
          <a:lstStyle/>
          <a:p>
            <a:pPr algn="ctr"/>
            <a:r>
              <a:rPr lang="fr-FR" sz="4400" dirty="0"/>
              <a:t>Digital </a:t>
            </a:r>
            <a:r>
              <a:rPr lang="fr-FR" sz="4400" dirty="0" err="1"/>
              <a:t>strategies</a:t>
            </a:r>
            <a:endParaRPr lang="fr-FR" sz="4400" dirty="0"/>
          </a:p>
        </p:txBody>
      </p:sp>
      <p:grpSp>
        <p:nvGrpSpPr>
          <p:cNvPr id="8" name="Groupe 7"/>
          <p:cNvGrpSpPr/>
          <p:nvPr/>
        </p:nvGrpSpPr>
        <p:grpSpPr>
          <a:xfrm>
            <a:off x="-1" y="-2"/>
            <a:ext cx="12192001" cy="2946402"/>
            <a:chOff x="-1" y="-2"/>
            <a:chExt cx="12192001" cy="2946402"/>
          </a:xfrm>
        </p:grpSpPr>
        <p:sp>
          <p:nvSpPr>
            <p:cNvPr id="4" name="Rectangle 3"/>
            <p:cNvSpPr/>
            <p:nvPr/>
          </p:nvSpPr>
          <p:spPr>
            <a:xfrm>
              <a:off x="0" y="0"/>
              <a:ext cx="12192000" cy="2946400"/>
            </a:xfrm>
            <a:prstGeom prst="rect">
              <a:avLst/>
            </a:prstGeom>
            <a:solidFill>
              <a:srgbClr val="E86A21"/>
            </a:solid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rot="5400000">
              <a:off x="209958" y="-209961"/>
              <a:ext cx="2098127" cy="2518046"/>
            </a:xfrm>
            <a:prstGeom prst="rtTriangle">
              <a:avLst/>
            </a:prstGeom>
            <a:solidFill>
              <a:srgbClr val="B04008"/>
            </a:solidFill>
            <a:ln>
              <a:solidFill>
                <a:srgbClr val="B04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p:cNvPicPr>
            <a:picLocks noChangeAspect="1"/>
          </p:cNvPicPr>
          <p:nvPr/>
        </p:nvPicPr>
        <p:blipFill>
          <a:blip r:embed="rId5"/>
          <a:stretch>
            <a:fillRect/>
          </a:stretch>
        </p:blipFill>
        <p:spPr>
          <a:xfrm>
            <a:off x="7134183" y="5053815"/>
            <a:ext cx="5053585" cy="1493971"/>
          </a:xfrm>
          <a:prstGeom prst="rect">
            <a:avLst/>
          </a:prstGeom>
        </p:spPr>
      </p:pic>
      <p:pic>
        <p:nvPicPr>
          <p:cNvPr id="17"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9201" y="-219207"/>
            <a:ext cx="2190497" cy="2628905"/>
          </a:xfrm>
          <a:prstGeom prst="rtTriangle">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9303" y="203200"/>
            <a:ext cx="3881108" cy="767691"/>
          </a:xfrm>
          <a:prstGeom prst="rect">
            <a:avLst/>
          </a:prstGeom>
        </p:spPr>
      </p:pic>
      <p:sp>
        <p:nvSpPr>
          <p:cNvPr id="20" name="ZoneTexte 19"/>
          <p:cNvSpPr txBox="1"/>
          <p:nvPr/>
        </p:nvSpPr>
        <p:spPr>
          <a:xfrm>
            <a:off x="0" y="5937396"/>
            <a:ext cx="5831457" cy="923330"/>
          </a:xfrm>
          <a:prstGeom prst="rect">
            <a:avLst/>
          </a:prstGeom>
          <a:noFill/>
        </p:spPr>
        <p:txBody>
          <a:bodyPr wrap="square" rtlCol="0">
            <a:spAutoFit/>
          </a:bodyPr>
          <a:lstStyle/>
          <a:p>
            <a:r>
              <a:rPr lang="fr-FR" sz="5400" dirty="0" err="1">
                <a:solidFill>
                  <a:srgbClr val="E86A31"/>
                </a:solidFill>
                <a:latin typeface="Verdana" charset="0"/>
                <a:ea typeface="Verdana" charset="0"/>
                <a:cs typeface="Verdana" charset="0"/>
              </a:rPr>
              <a:t>Logistic</a:t>
            </a:r>
            <a:endParaRPr lang="fr-FR" sz="5400" dirty="0">
              <a:solidFill>
                <a:srgbClr val="E86A31"/>
              </a:solidFill>
              <a:latin typeface="Verdana" charset="0"/>
              <a:ea typeface="Verdana" charset="0"/>
              <a:cs typeface="Verdana" charset="0"/>
            </a:endParaRPr>
          </a:p>
        </p:txBody>
      </p:sp>
      <p:sp>
        <p:nvSpPr>
          <p:cNvPr id="6" name="Ellipse 5"/>
          <p:cNvSpPr/>
          <p:nvPr/>
        </p:nvSpPr>
        <p:spPr>
          <a:xfrm>
            <a:off x="2066544" y="2271665"/>
            <a:ext cx="805262" cy="6747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64438" y="-18201"/>
            <a:ext cx="8043476" cy="6858000"/>
            <a:chOff x="464438" y="-48795"/>
            <a:chExt cx="8043476" cy="6858000"/>
          </a:xfrm>
        </p:grpSpPr>
        <p:pic>
          <p:nvPicPr>
            <p:cNvPr id="9" name="Image 8"/>
            <p:cNvPicPr>
              <a:picLocks noChangeAspect="1"/>
            </p:cNvPicPr>
            <p:nvPr/>
          </p:nvPicPr>
          <p:blipFill>
            <a:blip r:embed="rId8">
              <a:clrChange>
                <a:clrFrom>
                  <a:srgbClr val="FFFFFF"/>
                </a:clrFrom>
                <a:clrTo>
                  <a:srgbClr val="FFFFFF">
                    <a:alpha val="0"/>
                  </a:srgbClr>
                </a:clrTo>
              </a:clrChange>
            </a:blip>
            <a:stretch>
              <a:fillRect/>
            </a:stretch>
          </p:blipFill>
          <p:spPr>
            <a:xfrm>
              <a:off x="464438" y="-48795"/>
              <a:ext cx="8043476" cy="6858000"/>
            </a:xfrm>
            <a:prstGeom prst="rect">
              <a:avLst/>
            </a:prstGeom>
          </p:spPr>
        </p:pic>
        <p:pic>
          <p:nvPicPr>
            <p:cNvPr id="21" name="Imag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5970">
              <a:off x="1534939" y="3452170"/>
              <a:ext cx="961727" cy="205148"/>
            </a:xfrm>
            <a:prstGeom prst="rect">
              <a:avLst/>
            </a:prstGeom>
            <a:scene3d>
              <a:camera prst="isometricOffAxis1Top"/>
              <a:lightRig rig="threePt" dir="t"/>
            </a:scene3d>
          </p:spPr>
        </p:pic>
        <p:pic>
          <p:nvPicPr>
            <p:cNvPr id="22" name="Imag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9010">
              <a:off x="2345593" y="1205995"/>
              <a:ext cx="743954" cy="117712"/>
            </a:xfrm>
            <a:prstGeom prst="rect">
              <a:avLst/>
            </a:prstGeom>
          </p:spPr>
        </p:pic>
        <p:pic>
          <p:nvPicPr>
            <p:cNvPr id="25" name="Imag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9235">
              <a:off x="3865094" y="1394486"/>
              <a:ext cx="685809" cy="108512"/>
            </a:xfrm>
            <a:prstGeom prst="rect">
              <a:avLst/>
            </a:prstGeom>
          </p:spPr>
        </p:pic>
      </p:grpSp>
    </p:spTree>
    <p:extLst>
      <p:ext uri="{BB962C8B-B14F-4D97-AF65-F5344CB8AC3E}">
        <p14:creationId xmlns:p14="http://schemas.microsoft.com/office/powerpoint/2010/main" val="35828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en arc 18"/>
          <p:cNvCxnSpPr/>
          <p:nvPr/>
        </p:nvCxnSpPr>
        <p:spPr>
          <a:xfrm>
            <a:off x="8108559" y="4789964"/>
            <a:ext cx="1784928" cy="990253"/>
          </a:xfrm>
          <a:prstGeom prst="curvedConnector3">
            <a:avLst>
              <a:gd name="adj1" fmla="val 37647"/>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p:nvPr/>
        </p:nvCxnSpPr>
        <p:spPr>
          <a:xfrm>
            <a:off x="8051509" y="5271880"/>
            <a:ext cx="1773896" cy="874159"/>
          </a:xfrm>
          <a:prstGeom prst="curvedConnector3">
            <a:avLst>
              <a:gd name="adj1" fmla="val -10050"/>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a:off x="8178465" y="4428806"/>
            <a:ext cx="2227385" cy="463771"/>
          </a:xfrm>
          <a:prstGeom prst="curvedConnector3">
            <a:avLst>
              <a:gd name="adj1" fmla="val 40149"/>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stretch>
            <a:fillRect/>
          </a:stretch>
        </p:blipFill>
        <p:spPr>
          <a:xfrm>
            <a:off x="3432445" y="284371"/>
            <a:ext cx="5327109" cy="1023804"/>
          </a:xfrm>
          <a:prstGeom prst="rect">
            <a:avLst/>
          </a:prstGeom>
        </p:spPr>
      </p:pic>
      <p:sp>
        <p:nvSpPr>
          <p:cNvPr id="3" name="ZoneTexte 2"/>
          <p:cNvSpPr txBox="1"/>
          <p:nvPr/>
        </p:nvSpPr>
        <p:spPr>
          <a:xfrm>
            <a:off x="0" y="1439251"/>
            <a:ext cx="12192000" cy="769441"/>
          </a:xfrm>
          <a:prstGeom prst="rect">
            <a:avLst/>
          </a:prstGeom>
          <a:noFill/>
        </p:spPr>
        <p:txBody>
          <a:bodyPr wrap="square" rtlCol="0">
            <a:spAutoFit/>
          </a:bodyPr>
          <a:lstStyle/>
          <a:p>
            <a:pPr algn="ctr"/>
            <a:r>
              <a:rPr lang="fr-FR" sz="4400" dirty="0"/>
              <a:t>Digital </a:t>
            </a:r>
            <a:r>
              <a:rPr lang="fr-FR" sz="4400" dirty="0" err="1"/>
              <a:t>strategies</a:t>
            </a:r>
            <a:endParaRPr lang="fr-FR" sz="4400" dirty="0"/>
          </a:p>
        </p:txBody>
      </p:sp>
      <p:grpSp>
        <p:nvGrpSpPr>
          <p:cNvPr id="8" name="Groupe 7"/>
          <p:cNvGrpSpPr/>
          <p:nvPr/>
        </p:nvGrpSpPr>
        <p:grpSpPr>
          <a:xfrm>
            <a:off x="-1" y="-2"/>
            <a:ext cx="12192001" cy="2946402"/>
            <a:chOff x="-1" y="-2"/>
            <a:chExt cx="12192001" cy="2946402"/>
          </a:xfrm>
        </p:grpSpPr>
        <p:sp>
          <p:nvSpPr>
            <p:cNvPr id="4" name="Rectangle 3"/>
            <p:cNvSpPr/>
            <p:nvPr/>
          </p:nvSpPr>
          <p:spPr>
            <a:xfrm>
              <a:off x="0" y="0"/>
              <a:ext cx="12192000" cy="2946400"/>
            </a:xfrm>
            <a:prstGeom prst="rect">
              <a:avLst/>
            </a:prstGeom>
            <a:solidFill>
              <a:srgbClr val="E86A21"/>
            </a:solidFill>
            <a:ln>
              <a:solidFill>
                <a:srgbClr val="E86A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rot="5400000">
              <a:off x="209958" y="-209961"/>
              <a:ext cx="2098127" cy="2518046"/>
            </a:xfrm>
            <a:prstGeom prst="rtTriangle">
              <a:avLst/>
            </a:prstGeom>
            <a:solidFill>
              <a:srgbClr val="B04008"/>
            </a:solidFill>
            <a:ln>
              <a:solidFill>
                <a:srgbClr val="B04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9201" y="-219207"/>
            <a:ext cx="2190497" cy="2628905"/>
          </a:xfrm>
          <a:prstGeom prst="rtTriangle">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303" y="203200"/>
            <a:ext cx="3881108" cy="767691"/>
          </a:xfrm>
          <a:prstGeom prst="rect">
            <a:avLst/>
          </a:prstGeom>
        </p:spPr>
      </p:pic>
      <p:sp>
        <p:nvSpPr>
          <p:cNvPr id="16" name="ZoneTexte 15"/>
          <p:cNvSpPr txBox="1"/>
          <p:nvPr/>
        </p:nvSpPr>
        <p:spPr>
          <a:xfrm>
            <a:off x="0" y="5937396"/>
            <a:ext cx="5831457" cy="923330"/>
          </a:xfrm>
          <a:prstGeom prst="rect">
            <a:avLst/>
          </a:prstGeom>
          <a:noFill/>
        </p:spPr>
        <p:txBody>
          <a:bodyPr wrap="square" rtlCol="0">
            <a:spAutoFit/>
          </a:bodyPr>
          <a:lstStyle/>
          <a:p>
            <a:r>
              <a:rPr lang="fr-FR" sz="5400" dirty="0">
                <a:solidFill>
                  <a:srgbClr val="E86A31"/>
                </a:solidFill>
                <a:latin typeface="Verdana" charset="0"/>
                <a:ea typeface="Verdana" charset="0"/>
                <a:cs typeface="Verdana" charset="0"/>
              </a:rPr>
              <a:t>Promotion</a:t>
            </a:r>
          </a:p>
        </p:txBody>
      </p:sp>
      <p:pic>
        <p:nvPicPr>
          <p:cNvPr id="9" name="Image 8"/>
          <p:cNvPicPr>
            <a:picLocks noChangeAspect="1"/>
          </p:cNvPicPr>
          <p:nvPr/>
        </p:nvPicPr>
        <p:blipFill>
          <a:blip r:embed="rId6"/>
          <a:stretch>
            <a:fillRect/>
          </a:stretch>
        </p:blipFill>
        <p:spPr>
          <a:xfrm>
            <a:off x="0" y="1215852"/>
            <a:ext cx="12192000" cy="4426295"/>
          </a:xfrm>
          <a:prstGeom prst="rect">
            <a:avLst/>
          </a:prstGeom>
        </p:spPr>
      </p:pic>
      <p:pic>
        <p:nvPicPr>
          <p:cNvPr id="15" name="Image 14"/>
          <p:cNvPicPr>
            <a:picLocks noChangeAspect="1"/>
          </p:cNvPicPr>
          <p:nvPr/>
        </p:nvPicPr>
        <p:blipFill>
          <a:blip r:embed="rId7">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8673197" y="3792485"/>
            <a:ext cx="765379" cy="151394"/>
          </a:xfrm>
          <a:prstGeom prst="rect">
            <a:avLst/>
          </a:prstGeom>
        </p:spPr>
      </p:pic>
      <p:pic>
        <p:nvPicPr>
          <p:cNvPr id="1026" name="Picture 2" descr="http://www.ju2framboise.com/wp-content/uploads/2013/12/logo-zaland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0783" y="1496356"/>
            <a:ext cx="1138520" cy="32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27858"/>
      </p:ext>
    </p:extLst>
  </p:cSld>
  <p:clrMapOvr>
    <a:masterClrMapping/>
  </p:clrMapOvr>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TM02900769[[fn=Rétrospective]]</Template>
  <TotalTime>2660</TotalTime>
  <Words>691</Words>
  <Application>Microsoft Office PowerPoint</Application>
  <PresentationFormat>Grand écran</PresentationFormat>
  <Paragraphs>68</Paragraphs>
  <Slides>10</Slides>
  <Notes>9</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10</vt:i4>
      </vt:variant>
    </vt:vector>
  </HeadingPairs>
  <TitlesOfParts>
    <vt:vector size="18" baseType="lpstr">
      <vt:lpstr>Arial</vt:lpstr>
      <vt:lpstr>Calibri</vt:lpstr>
      <vt:lpstr>Calibri Light</vt:lpstr>
      <vt:lpstr>Times New Roman</vt:lpstr>
      <vt:lpstr>Trebuchet MS</vt:lpstr>
      <vt:lpstr>Verdana</vt:lpstr>
      <vt:lpstr>Rétrospective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Comptoir des Cotonniers</dc:title>
  <dc:creator>camille sgubbi</dc:creator>
  <cp:lastModifiedBy>Valentin MAURICE</cp:lastModifiedBy>
  <cp:revision>203</cp:revision>
  <dcterms:created xsi:type="dcterms:W3CDTF">2016-04-27T13:03:27Z</dcterms:created>
  <dcterms:modified xsi:type="dcterms:W3CDTF">2016-09-22T11:34:22Z</dcterms:modified>
</cp:coreProperties>
</file>