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60" r:id="rId3"/>
    <p:sldId id="256" r:id="rId4"/>
    <p:sldId id="258" r:id="rId5"/>
    <p:sldId id="259" r:id="rId6"/>
    <p:sldId id="261" r:id="rId7"/>
    <p:sldId id="262" r:id="rId8"/>
    <p:sldId id="264" r:id="rId9"/>
    <p:sldId id="263" r:id="rId10"/>
    <p:sldId id="272" r:id="rId11"/>
    <p:sldId id="266" r:id="rId12"/>
    <p:sldId id="268" r:id="rId13"/>
    <p:sldId id="265" r:id="rId14"/>
    <p:sldId id="269" r:id="rId15"/>
    <p:sldId id="267" r:id="rId16"/>
    <p:sldId id="271" r:id="rId17"/>
    <p:sldId id="270" r:id="rId18"/>
    <p:sldId id="273" r:id="rId19"/>
    <p:sldId id="274" r:id="rId20"/>
    <p:sldId id="275" r:id="rId21"/>
    <p:sldId id="276" r:id="rId22"/>
    <p:sldId id="277" r:id="rId23"/>
    <p:sldId id="278" r:id="rId24"/>
    <p:sldId id="27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987" autoAdjust="0"/>
    <p:restoredTop sz="94660"/>
  </p:normalViewPr>
  <p:slideViewPr>
    <p:cSldViewPr snapToGrid="0">
      <p:cViewPr varScale="1">
        <p:scale>
          <a:sx n="12" d="100"/>
          <a:sy n="12" d="100"/>
        </p:scale>
        <p:origin x="-2754"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7C5509-2779-43DE-AB6D-9200F0F193F6}" type="datetimeFigureOut">
              <a:rPr lang="fr-FR" smtClean="0"/>
              <a:t>19/06/2015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C572AC-19A8-4ADA-9BC9-86A6D3813375}" type="slidenum">
              <a:rPr lang="fr-FR" smtClean="0"/>
              <a:t>‹N°›</a:t>
            </a:fld>
            <a:endParaRPr lang="fr-FR"/>
          </a:p>
        </p:txBody>
      </p:sp>
    </p:spTree>
    <p:extLst>
      <p:ext uri="{BB962C8B-B14F-4D97-AF65-F5344CB8AC3E}">
        <p14:creationId xmlns:p14="http://schemas.microsoft.com/office/powerpoint/2010/main" val="343544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31747"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fr-FR" smtClean="0"/>
          </a:p>
        </p:txBody>
      </p:sp>
      <p:sp>
        <p:nvSpPr>
          <p:cNvPr id="31748" name="Espace réservé du numéro de diapositiv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DBA671-5BFB-44C0-8541-CF7B6C23C53A}" type="slidenum">
              <a:rPr lang="fr-FR"/>
              <a:pPr/>
              <a:t>1</a:t>
            </a:fld>
            <a:endParaRPr lang="fr-FR"/>
          </a:p>
        </p:txBody>
      </p:sp>
    </p:spTree>
    <p:extLst>
      <p:ext uri="{BB962C8B-B14F-4D97-AF65-F5344CB8AC3E}">
        <p14:creationId xmlns:p14="http://schemas.microsoft.com/office/powerpoint/2010/main" val="3911061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13E5000-DB36-479D-8E81-CE69C0252431}" type="datetimeFigureOut">
              <a:rPr lang="fr-FR" smtClean="0"/>
              <a:t>19/06/2015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598535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3E5000-DB36-479D-8E81-CE69C0252431}" type="datetimeFigureOut">
              <a:rPr lang="fr-FR" smtClean="0"/>
              <a:t>19/06/2015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4212899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13E5000-DB36-479D-8E81-CE69C0252431}" type="datetimeFigureOut">
              <a:rPr lang="fr-FR" smtClean="0"/>
              <a:t>19/06/2015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1964734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13E5000-DB36-479D-8E81-CE69C0252431}" type="datetimeFigureOut">
              <a:rPr lang="fr-FR" smtClean="0"/>
              <a:t>19/06/2015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4110842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13E5000-DB36-479D-8E81-CE69C0252431}" type="datetimeFigureOut">
              <a:rPr lang="fr-FR" smtClean="0"/>
              <a:t>19/06/2015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116346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13E5000-DB36-479D-8E81-CE69C0252431}" type="datetimeFigureOut">
              <a:rPr lang="fr-FR" smtClean="0"/>
              <a:t>19/06/2015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117650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13E5000-DB36-479D-8E81-CE69C0252431}" type="datetimeFigureOut">
              <a:rPr lang="fr-FR" smtClean="0"/>
              <a:t>19/06/2015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285600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3E5000-DB36-479D-8E81-CE69C0252431}" type="datetimeFigureOut">
              <a:rPr lang="fr-FR" smtClean="0"/>
              <a:t>19/06/2015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4293843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3E5000-DB36-479D-8E81-CE69C0252431}" type="datetimeFigureOut">
              <a:rPr lang="fr-FR" smtClean="0"/>
              <a:t>19/06/2015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100642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3E5000-DB36-479D-8E81-CE69C0252431}" type="datetimeFigureOut">
              <a:rPr lang="fr-FR" smtClean="0"/>
              <a:t>19/06/2015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59093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3E5000-DB36-479D-8E81-CE69C0252431}" type="datetimeFigureOut">
              <a:rPr lang="fr-FR" smtClean="0"/>
              <a:t>19/06/2015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798610-2ADE-4C3C-8B61-77A849AC02CE}" type="slidenum">
              <a:rPr lang="fr-FR" smtClean="0"/>
              <a:t>‹N°›</a:t>
            </a:fld>
            <a:endParaRPr lang="fr-FR"/>
          </a:p>
        </p:txBody>
      </p:sp>
    </p:spTree>
    <p:extLst>
      <p:ext uri="{BB962C8B-B14F-4D97-AF65-F5344CB8AC3E}">
        <p14:creationId xmlns:p14="http://schemas.microsoft.com/office/powerpoint/2010/main" val="4024986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3E5000-DB36-479D-8E81-CE69C0252431}" type="datetimeFigureOut">
              <a:rPr lang="fr-FR" smtClean="0"/>
              <a:t>19/06/2015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798610-2ADE-4C3C-8B61-77A849AC02CE}" type="slidenum">
              <a:rPr lang="fr-FR" smtClean="0"/>
              <a:t>‹N°›</a:t>
            </a:fld>
            <a:endParaRPr lang="fr-FR"/>
          </a:p>
        </p:txBody>
      </p:sp>
    </p:spTree>
    <p:extLst>
      <p:ext uri="{BB962C8B-B14F-4D97-AF65-F5344CB8AC3E}">
        <p14:creationId xmlns:p14="http://schemas.microsoft.com/office/powerpoint/2010/main" val="218344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re 1"/>
          <p:cNvSpPr>
            <a:spLocks noGrp="1"/>
          </p:cNvSpPr>
          <p:nvPr>
            <p:ph type="ctrTitle"/>
          </p:nvPr>
        </p:nvSpPr>
        <p:spPr>
          <a:xfrm>
            <a:off x="254001" y="1475847"/>
            <a:ext cx="11751732" cy="1341964"/>
          </a:xfrm>
        </p:spPr>
        <p:txBody>
          <a:bodyPr>
            <a:normAutofit/>
          </a:bodyPr>
          <a:lstStyle/>
          <a:p>
            <a:r>
              <a:rPr lang="fr-FR" sz="4000" dirty="0" smtClean="0"/>
              <a:t>Recommandations de la SFBC sur la biologie d’urgence</a:t>
            </a:r>
            <a:br>
              <a:rPr lang="fr-FR" sz="4000" dirty="0" smtClean="0"/>
            </a:br>
            <a:r>
              <a:rPr lang="fr-FR" sz="4000" i="1" dirty="0" smtClean="0"/>
              <a:t>SFBC guidelines on </a:t>
            </a:r>
            <a:r>
              <a:rPr lang="fr-FR" sz="4000" i="1" dirty="0" err="1" smtClean="0"/>
              <a:t>critical</a:t>
            </a:r>
            <a:r>
              <a:rPr lang="fr-FR" sz="4000" i="1" dirty="0" smtClean="0"/>
              <a:t> care </a:t>
            </a:r>
            <a:r>
              <a:rPr lang="fr-FR" sz="4000" i="1" dirty="0" err="1" smtClean="0"/>
              <a:t>testing</a:t>
            </a:r>
            <a:endParaRPr lang="fr-FR" sz="4000" i="1" dirty="0" smtClean="0"/>
          </a:p>
        </p:txBody>
      </p:sp>
      <p:sp>
        <p:nvSpPr>
          <p:cNvPr id="3075" name="Sous-titre 2"/>
          <p:cNvSpPr>
            <a:spLocks noGrp="1"/>
          </p:cNvSpPr>
          <p:nvPr>
            <p:ph type="subTitle" idx="1"/>
          </p:nvPr>
        </p:nvSpPr>
        <p:spPr>
          <a:xfrm>
            <a:off x="1992313" y="2924176"/>
            <a:ext cx="7772400" cy="2665413"/>
          </a:xfrm>
        </p:spPr>
        <p:txBody>
          <a:bodyPr>
            <a:normAutofit fontScale="92500" lnSpcReduction="10000"/>
          </a:bodyPr>
          <a:lstStyle/>
          <a:p>
            <a:r>
              <a:rPr lang="fr-FR" b="1" dirty="0">
                <a:solidFill>
                  <a:schemeClr val="tx2"/>
                </a:solidFill>
              </a:rPr>
              <a:t>Michel Vaubourdolle</a:t>
            </a:r>
          </a:p>
          <a:p>
            <a:r>
              <a:rPr lang="fr-FR" dirty="0"/>
              <a:t>Pôle de Biologie  Médicale et Pathologie</a:t>
            </a:r>
          </a:p>
          <a:p>
            <a:r>
              <a:rPr lang="fr-FR" dirty="0"/>
              <a:t>Site Saint-Antoine  –  HUEP – AP-HP – Paris</a:t>
            </a:r>
          </a:p>
          <a:p>
            <a:endParaRPr lang="fr-FR" dirty="0"/>
          </a:p>
          <a:p>
            <a:r>
              <a:rPr lang="fr-FR" dirty="0"/>
              <a:t>Animateur du Groupe de Travail SFBC </a:t>
            </a:r>
            <a:br>
              <a:rPr lang="fr-FR" dirty="0"/>
            </a:br>
            <a:r>
              <a:rPr lang="fr-FR" dirty="0"/>
              <a:t>« Accréditation des laboratoires de Biologie Médicale » </a:t>
            </a:r>
            <a:endParaRPr lang="fr-FR" dirty="0" smtClean="0"/>
          </a:p>
          <a:p>
            <a:r>
              <a:rPr lang="fr-FR" dirty="0" smtClean="0"/>
              <a:t>EFLM ISO/</a:t>
            </a:r>
            <a:r>
              <a:rPr lang="fr-FR" dirty="0" err="1" smtClean="0"/>
              <a:t>Accreditation</a:t>
            </a:r>
            <a:r>
              <a:rPr lang="fr-FR" dirty="0" smtClean="0"/>
              <a:t> WG chairman</a:t>
            </a:r>
            <a:endParaRPr lang="fr-FR" dirty="0"/>
          </a:p>
        </p:txBody>
      </p:sp>
      <p:sp>
        <p:nvSpPr>
          <p:cNvPr id="3076" name="ZoneTexte 8"/>
          <p:cNvSpPr txBox="1">
            <a:spLocks noChangeArrowheads="1"/>
          </p:cNvSpPr>
          <p:nvPr/>
        </p:nvSpPr>
        <p:spPr bwMode="auto">
          <a:xfrm>
            <a:off x="2204347" y="6215063"/>
            <a:ext cx="7838877" cy="369332"/>
          </a:xfrm>
          <a:prstGeom prst="rect">
            <a:avLst/>
          </a:prstGeom>
          <a:noFill/>
          <a:ln w="9525">
            <a:noFill/>
            <a:miter lim="800000"/>
            <a:headEnd/>
            <a:tailEnd/>
          </a:ln>
        </p:spPr>
        <p:txBody>
          <a:bodyPr wrap="none">
            <a:spAutoFit/>
          </a:bodyPr>
          <a:lstStyle/>
          <a:p>
            <a:pPr algn="ctr"/>
            <a:r>
              <a:rPr lang="en-US" dirty="0" smtClean="0">
                <a:latin typeface="Calibri" pitchFamily="34" charset="0"/>
              </a:rPr>
              <a:t>6</a:t>
            </a:r>
            <a:r>
              <a:rPr lang="en-US" baseline="30000" dirty="0" smtClean="0">
                <a:latin typeface="Calibri" pitchFamily="34" charset="0"/>
              </a:rPr>
              <a:t>th</a:t>
            </a:r>
            <a:r>
              <a:rPr lang="en-US" dirty="0" smtClean="0">
                <a:latin typeface="Calibri" pitchFamily="34" charset="0"/>
              </a:rPr>
              <a:t> International Symposium “Critical care testing and blood gases” – 19/06/2015</a:t>
            </a:r>
            <a:endParaRPr lang="en-US" dirty="0">
              <a:latin typeface="Calibri" pitchFamily="34" charset="0"/>
            </a:endParaRPr>
          </a:p>
        </p:txBody>
      </p:sp>
      <p:pic>
        <p:nvPicPr>
          <p:cNvPr id="3077" name="Image 3"/>
          <p:cNvPicPr>
            <a:picLocks noChangeAspect="1" noChangeArrowheads="1"/>
          </p:cNvPicPr>
          <p:nvPr/>
        </p:nvPicPr>
        <p:blipFill>
          <a:blip r:embed="rId3" cstate="print"/>
          <a:srcRect/>
          <a:stretch>
            <a:fillRect/>
          </a:stretch>
        </p:blipFill>
        <p:spPr bwMode="auto">
          <a:xfrm>
            <a:off x="4596610" y="390167"/>
            <a:ext cx="3054350" cy="560388"/>
          </a:xfrm>
          <a:prstGeom prst="rect">
            <a:avLst/>
          </a:prstGeom>
          <a:noFill/>
          <a:ln w="9525">
            <a:noFill/>
            <a:miter lim="800000"/>
            <a:headEnd/>
            <a:tailEnd/>
          </a:ln>
        </p:spPr>
      </p:pic>
      <p:pic>
        <p:nvPicPr>
          <p:cNvPr id="3078" name="Image 9" descr="NewlogoSFBC.jpg"/>
          <p:cNvPicPr>
            <a:picLocks noChangeAspect="1"/>
          </p:cNvPicPr>
          <p:nvPr/>
        </p:nvPicPr>
        <p:blipFill>
          <a:blip r:embed="rId4" cstate="print"/>
          <a:srcRect/>
          <a:stretch>
            <a:fillRect/>
          </a:stretch>
        </p:blipFill>
        <p:spPr bwMode="auto">
          <a:xfrm>
            <a:off x="9152467" y="188912"/>
            <a:ext cx="1261533" cy="1249135"/>
          </a:xfrm>
          <a:prstGeom prst="rect">
            <a:avLst/>
          </a:prstGeom>
          <a:noFill/>
          <a:ln w="9525">
            <a:noFill/>
            <a:miter lim="800000"/>
            <a:headEnd/>
            <a:tailEnd/>
          </a:ln>
        </p:spPr>
      </p:pic>
      <p:pic>
        <p:nvPicPr>
          <p:cNvPr id="3079" name="Image 10" descr="logoHUPE"/>
          <p:cNvPicPr>
            <a:picLocks noChangeAspect="1" noChangeArrowheads="1"/>
          </p:cNvPicPr>
          <p:nvPr/>
        </p:nvPicPr>
        <p:blipFill>
          <a:blip r:embed="rId5" cstate="print"/>
          <a:srcRect/>
          <a:stretch>
            <a:fillRect/>
          </a:stretch>
        </p:blipFill>
        <p:spPr bwMode="auto">
          <a:xfrm>
            <a:off x="1000493" y="220718"/>
            <a:ext cx="2407708" cy="1185521"/>
          </a:xfrm>
          <a:prstGeom prst="rect">
            <a:avLst/>
          </a:prstGeom>
          <a:noFill/>
          <a:ln w="9525">
            <a:noFill/>
            <a:miter lim="800000"/>
            <a:headEnd/>
            <a:tailEnd/>
          </a:ln>
        </p:spPr>
      </p:pic>
    </p:spTree>
    <p:extLst>
      <p:ext uri="{BB962C8B-B14F-4D97-AF65-F5344CB8AC3E}">
        <p14:creationId xmlns:p14="http://schemas.microsoft.com/office/powerpoint/2010/main" val="30826688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Contexte</a:t>
            </a:r>
            <a:endParaRPr lang="fr-FR" b="1" dirty="0">
              <a:solidFill>
                <a:schemeClr val="accent5">
                  <a:lumMod val="75000"/>
                </a:schemeClr>
              </a:solidFill>
            </a:endParaRPr>
          </a:p>
        </p:txBody>
      </p:sp>
      <p:sp>
        <p:nvSpPr>
          <p:cNvPr id="3" name="Espace réservé du contenu 2"/>
          <p:cNvSpPr>
            <a:spLocks noGrp="1"/>
          </p:cNvSpPr>
          <p:nvPr>
            <p:ph idx="1"/>
          </p:nvPr>
        </p:nvSpPr>
        <p:spPr/>
        <p:txBody>
          <a:bodyPr/>
          <a:lstStyle/>
          <a:p>
            <a:r>
              <a:rPr lang="fr-FR" dirty="0" smtClean="0"/>
              <a:t>Loi du 30 Mai 2013</a:t>
            </a:r>
            <a:endParaRPr lang="fr-FR" dirty="0"/>
          </a:p>
          <a:p>
            <a:pPr lvl="1"/>
            <a:r>
              <a:rPr lang="fr-FR" i="1" dirty="0" smtClean="0"/>
              <a:t>Les </a:t>
            </a:r>
            <a:r>
              <a:rPr lang="fr-FR" i="1" dirty="0"/>
              <a:t>examens de biologie médicale, y compris dans les situations d'urgence, sont réalisés dans des délais compatibles avec l'état de l'art, conformément aux informations dont dispose le biologiste sur l'état de santé du </a:t>
            </a:r>
            <a:r>
              <a:rPr lang="fr-FR" i="1" dirty="0" smtClean="0"/>
              <a:t>patient … </a:t>
            </a:r>
          </a:p>
          <a:p>
            <a:pPr lvl="1"/>
            <a:r>
              <a:rPr lang="fr-FR" i="1" dirty="0" smtClean="0"/>
              <a:t>La </a:t>
            </a:r>
            <a:r>
              <a:rPr lang="fr-FR" i="1" dirty="0"/>
              <a:t>liste des examens réputés urgents ainsi que les conditions de réalisation et de rendu des résultats sont fixées par arrêté </a:t>
            </a:r>
            <a:r>
              <a:rPr lang="fr-FR" i="1" dirty="0" smtClean="0"/>
              <a:t>…</a:t>
            </a:r>
            <a:endParaRPr lang="fr-FR" i="1" dirty="0"/>
          </a:p>
          <a:p>
            <a:r>
              <a:rPr lang="fr-FR" dirty="0"/>
              <a:t>La </a:t>
            </a:r>
            <a:r>
              <a:rPr lang="fr-FR" dirty="0" smtClean="0"/>
              <a:t>SFBC, </a:t>
            </a:r>
            <a:r>
              <a:rPr lang="fr-FR" dirty="0"/>
              <a:t>société savante multidisciplinaire, déjà engagée dans l’accompagnement des </a:t>
            </a:r>
            <a:r>
              <a:rPr lang="fr-FR" dirty="0" smtClean="0"/>
              <a:t>LBM </a:t>
            </a:r>
            <a:r>
              <a:rPr lang="fr-FR" dirty="0"/>
              <a:t>vers l’accréditation, est fondée à proposer </a:t>
            </a:r>
            <a:r>
              <a:rPr lang="fr-FR" dirty="0" smtClean="0"/>
              <a:t>des recommandations sur les conditions de réalisation des examens de Biologie Médicale demandés en urgence</a:t>
            </a:r>
            <a:endParaRPr lang="fr-FR" dirty="0"/>
          </a:p>
        </p:txBody>
      </p:sp>
    </p:spTree>
    <p:extLst>
      <p:ext uri="{BB962C8B-B14F-4D97-AF65-F5344CB8AC3E}">
        <p14:creationId xmlns:p14="http://schemas.microsoft.com/office/powerpoint/2010/main" val="3765517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r>
              <a:rPr lang="fr-FR" b="1" dirty="0" smtClean="0">
                <a:solidFill>
                  <a:schemeClr val="accent5">
                    <a:lumMod val="75000"/>
                  </a:schemeClr>
                </a:solidFill>
              </a:rPr>
              <a:t>Objectifs du groupe de travail</a:t>
            </a:r>
            <a:endParaRPr lang="fr-FR" b="1" dirty="0">
              <a:solidFill>
                <a:schemeClr val="accent5">
                  <a:lumMod val="75000"/>
                </a:schemeClr>
              </a:solidFill>
            </a:endParaRPr>
          </a:p>
        </p:txBody>
      </p:sp>
      <p:sp>
        <p:nvSpPr>
          <p:cNvPr id="5" name="Espace réservé du contenu 4"/>
          <p:cNvSpPr>
            <a:spLocks noGrp="1"/>
          </p:cNvSpPr>
          <p:nvPr>
            <p:ph idx="1"/>
          </p:nvPr>
        </p:nvSpPr>
        <p:spPr/>
        <p:txBody>
          <a:bodyPr/>
          <a:lstStyle/>
          <a:p>
            <a:r>
              <a:rPr lang="fr-FR" dirty="0" smtClean="0"/>
              <a:t>Etablir </a:t>
            </a:r>
            <a:r>
              <a:rPr lang="fr-FR" dirty="0"/>
              <a:t>une liste minimale consensuelle des examens de biologie médicale  pouvant être réalisés en urgence (examens de biologie médicale délocalisés exclus</a:t>
            </a:r>
            <a:r>
              <a:rPr lang="fr-FR" dirty="0" smtClean="0"/>
              <a:t>) </a:t>
            </a:r>
          </a:p>
          <a:p>
            <a:r>
              <a:rPr lang="fr-FR" dirty="0" smtClean="0"/>
              <a:t>Proposer des </a:t>
            </a:r>
            <a:r>
              <a:rPr lang="fr-FR" dirty="0"/>
              <a:t>recommandations en termes d’assurance qualité, de dialogue </a:t>
            </a:r>
            <a:r>
              <a:rPr lang="fr-FR" dirty="0" err="1"/>
              <a:t>clinicobiologique</a:t>
            </a:r>
            <a:r>
              <a:rPr lang="fr-FR" dirty="0"/>
              <a:t>, de délais et de conditions de </a:t>
            </a:r>
            <a:r>
              <a:rPr lang="fr-FR" dirty="0" smtClean="0"/>
              <a:t>réalisation</a:t>
            </a:r>
          </a:p>
          <a:p>
            <a:r>
              <a:rPr lang="fr-FR" dirty="0" smtClean="0"/>
              <a:t>Publier un article dans les Annales de Biologie Clinique avant fin 2015</a:t>
            </a:r>
            <a:endParaRPr lang="fr-FR" dirty="0"/>
          </a:p>
          <a:p>
            <a:r>
              <a:rPr lang="fr-FR" dirty="0" smtClean="0"/>
              <a:t>Le groupe comprend </a:t>
            </a:r>
            <a:r>
              <a:rPr lang="fr-FR" dirty="0"/>
              <a:t>des biologistes représentant les différents modes d’exercice, privés et publics de la biologie </a:t>
            </a:r>
            <a:r>
              <a:rPr lang="fr-FR" dirty="0" smtClean="0"/>
              <a:t>d’urgence et  </a:t>
            </a:r>
            <a:r>
              <a:rPr lang="fr-FR" dirty="0"/>
              <a:t>s’appuie sur les travaux préalables du groupe « Accréditation des </a:t>
            </a:r>
            <a:r>
              <a:rPr lang="fr-FR" dirty="0" smtClean="0"/>
              <a:t>LBM » </a:t>
            </a:r>
            <a:endParaRPr lang="fr-FR" dirty="0"/>
          </a:p>
        </p:txBody>
      </p:sp>
    </p:spTree>
    <p:extLst>
      <p:ext uri="{BB962C8B-B14F-4D97-AF65-F5344CB8AC3E}">
        <p14:creationId xmlns:p14="http://schemas.microsoft.com/office/powerpoint/2010/main" val="2024131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Composition du groupe de travail</a:t>
            </a:r>
            <a:endParaRPr lang="fr-FR" b="1" dirty="0">
              <a:solidFill>
                <a:schemeClr val="accent5">
                  <a:lumMod val="75000"/>
                </a:schemeClr>
              </a:solidFill>
            </a:endParaRPr>
          </a:p>
        </p:txBody>
      </p:sp>
      <p:sp>
        <p:nvSpPr>
          <p:cNvPr id="3" name="Espace réservé du contenu 2"/>
          <p:cNvSpPr>
            <a:spLocks noGrp="1"/>
          </p:cNvSpPr>
          <p:nvPr>
            <p:ph idx="1"/>
          </p:nvPr>
        </p:nvSpPr>
        <p:spPr/>
        <p:txBody>
          <a:bodyPr>
            <a:normAutofit lnSpcReduction="10000"/>
          </a:bodyPr>
          <a:lstStyle/>
          <a:p>
            <a:r>
              <a:rPr lang="fr-FR" dirty="0" smtClean="0"/>
              <a:t>Coordonnateur : </a:t>
            </a:r>
          </a:p>
          <a:p>
            <a:pPr lvl="1"/>
            <a:r>
              <a:rPr lang="fr-FR" dirty="0" smtClean="0"/>
              <a:t>Michel Vaubourdolle, Paris</a:t>
            </a:r>
          </a:p>
          <a:p>
            <a:r>
              <a:rPr lang="fr-FR" dirty="0" smtClean="0"/>
              <a:t>Membres :</a:t>
            </a:r>
          </a:p>
          <a:p>
            <a:pPr lvl="1"/>
            <a:r>
              <a:rPr lang="fr-FR" dirty="0" smtClean="0"/>
              <a:t>Jean Claude Alvarez, Paris</a:t>
            </a:r>
          </a:p>
          <a:p>
            <a:pPr lvl="1"/>
            <a:r>
              <a:rPr lang="fr-FR" dirty="0" smtClean="0"/>
              <a:t>Françoise Barbé, Nancy</a:t>
            </a:r>
          </a:p>
          <a:p>
            <a:pPr lvl="1"/>
            <a:r>
              <a:rPr lang="fr-FR" dirty="0" smtClean="0"/>
              <a:t>Jean-Louis </a:t>
            </a:r>
            <a:r>
              <a:rPr lang="fr-FR" dirty="0" err="1" smtClean="0"/>
              <a:t>Beaudeux</a:t>
            </a:r>
            <a:r>
              <a:rPr lang="fr-FR" dirty="0" smtClean="0"/>
              <a:t>, Paris</a:t>
            </a:r>
          </a:p>
          <a:p>
            <a:pPr lvl="1"/>
            <a:r>
              <a:rPr lang="fr-FR" dirty="0" smtClean="0"/>
              <a:t>Elodie </a:t>
            </a:r>
            <a:r>
              <a:rPr lang="fr-FR" dirty="0" err="1" smtClean="0"/>
              <a:t>Boissier</a:t>
            </a:r>
            <a:r>
              <a:rPr lang="fr-FR" dirty="0" smtClean="0"/>
              <a:t>, Nantes</a:t>
            </a:r>
          </a:p>
          <a:p>
            <a:pPr lvl="1"/>
            <a:r>
              <a:rPr lang="fr-FR" dirty="0" smtClean="0"/>
              <a:t>Hélène </a:t>
            </a:r>
            <a:r>
              <a:rPr lang="fr-FR" dirty="0" err="1" smtClean="0"/>
              <a:t>Caillon</a:t>
            </a:r>
            <a:r>
              <a:rPr lang="fr-FR" dirty="0" smtClean="0"/>
              <a:t>, Nantes</a:t>
            </a:r>
          </a:p>
          <a:p>
            <a:pPr lvl="1"/>
            <a:r>
              <a:rPr lang="fr-FR" dirty="0" smtClean="0"/>
              <a:t>Philippe </a:t>
            </a:r>
            <a:r>
              <a:rPr lang="fr-FR" dirty="0" err="1" smtClean="0"/>
              <a:t>Chatron</a:t>
            </a:r>
            <a:r>
              <a:rPr lang="fr-FR" dirty="0" smtClean="0"/>
              <a:t>, Clermont-Ferrand</a:t>
            </a:r>
          </a:p>
          <a:p>
            <a:pPr lvl="1"/>
            <a:r>
              <a:rPr lang="fr-FR" dirty="0" smtClean="0"/>
              <a:t>Marie-Laure Joly-Guillou, Angers</a:t>
            </a:r>
          </a:p>
          <a:p>
            <a:pPr lvl="1"/>
            <a:r>
              <a:rPr lang="fr-FR" dirty="0" smtClean="0"/>
              <a:t>Agnes Mailloux, Paris</a:t>
            </a:r>
          </a:p>
        </p:txBody>
      </p:sp>
    </p:spTree>
    <p:extLst>
      <p:ext uri="{BB962C8B-B14F-4D97-AF65-F5344CB8AC3E}">
        <p14:creationId xmlns:p14="http://schemas.microsoft.com/office/powerpoint/2010/main" val="4173196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Aspects réglementaires et normatifs</a:t>
            </a:r>
            <a:endParaRPr lang="en-US" b="1" dirty="0">
              <a:solidFill>
                <a:schemeClr val="accent5">
                  <a:lumMod val="75000"/>
                </a:schemeClr>
              </a:solidFill>
            </a:endParaRPr>
          </a:p>
        </p:txBody>
      </p:sp>
      <p:sp>
        <p:nvSpPr>
          <p:cNvPr id="5" name="Espace réservé du contenu 4"/>
          <p:cNvSpPr>
            <a:spLocks noGrp="1"/>
          </p:cNvSpPr>
          <p:nvPr>
            <p:ph idx="1"/>
          </p:nvPr>
        </p:nvSpPr>
        <p:spPr/>
        <p:txBody>
          <a:bodyPr/>
          <a:lstStyle/>
          <a:p>
            <a:r>
              <a:rPr lang="fr-FR" dirty="0" smtClean="0"/>
              <a:t>Législation – Réglementation</a:t>
            </a:r>
          </a:p>
          <a:p>
            <a:pPr lvl="1"/>
            <a:r>
              <a:rPr lang="fr-FR" dirty="0" smtClean="0"/>
              <a:t>Textes sur la Biologie Médicale</a:t>
            </a:r>
          </a:p>
          <a:p>
            <a:pPr lvl="1"/>
            <a:r>
              <a:rPr lang="fr-FR" dirty="0" smtClean="0"/>
              <a:t>Situations particulières</a:t>
            </a:r>
          </a:p>
          <a:p>
            <a:pPr lvl="2"/>
            <a:r>
              <a:rPr lang="fr-FR" dirty="0" smtClean="0"/>
              <a:t>Dialyse </a:t>
            </a:r>
            <a:r>
              <a:rPr lang="fr-FR" dirty="0"/>
              <a:t>rénale, chirurgie cardiaque, structures d’urgence, chirurgie </a:t>
            </a:r>
            <a:r>
              <a:rPr lang="fr-FR" dirty="0" smtClean="0"/>
              <a:t>esthétique</a:t>
            </a:r>
          </a:p>
          <a:p>
            <a:pPr lvl="2"/>
            <a:r>
              <a:rPr lang="fr-FR" dirty="0" smtClean="0"/>
              <a:t>« accès </a:t>
            </a:r>
            <a:r>
              <a:rPr lang="fr-FR" dirty="0"/>
              <a:t>en permanence et sans délai aux examens de biologie médicale ainsi qu'aux professionnels compétents de la biologie </a:t>
            </a:r>
            <a:r>
              <a:rPr lang="fr-FR" dirty="0" smtClean="0"/>
              <a:t>médicale »</a:t>
            </a:r>
          </a:p>
          <a:p>
            <a:pPr lvl="2"/>
            <a:r>
              <a:rPr lang="fr-FR" dirty="0" smtClean="0"/>
              <a:t>« dans </a:t>
            </a:r>
            <a:r>
              <a:rPr lang="fr-FR" dirty="0"/>
              <a:t>des délais compatibles avec les impératifs de </a:t>
            </a:r>
            <a:r>
              <a:rPr lang="fr-FR" dirty="0" smtClean="0"/>
              <a:t>sécurité »</a:t>
            </a:r>
          </a:p>
          <a:p>
            <a:pPr lvl="2"/>
            <a:r>
              <a:rPr lang="fr-FR" dirty="0" smtClean="0"/>
              <a:t>Ou « avec </a:t>
            </a:r>
            <a:r>
              <a:rPr lang="fr-FR" dirty="0"/>
              <a:t>l'urgence </a:t>
            </a:r>
            <a:r>
              <a:rPr lang="fr-FR" dirty="0" smtClean="0"/>
              <a:t>vitale » </a:t>
            </a:r>
            <a:endParaRPr lang="fr-FR" dirty="0"/>
          </a:p>
          <a:p>
            <a:r>
              <a:rPr lang="fr-FR" dirty="0" smtClean="0"/>
              <a:t>Normes et accréditation</a:t>
            </a:r>
          </a:p>
          <a:p>
            <a:pPr lvl="1"/>
            <a:r>
              <a:rPr lang="fr-FR" dirty="0"/>
              <a:t>norme NF EN ISO 15189 </a:t>
            </a:r>
            <a:endParaRPr lang="fr-FR" dirty="0" smtClean="0"/>
          </a:p>
          <a:p>
            <a:pPr lvl="1"/>
            <a:r>
              <a:rPr lang="fr-FR" dirty="0" smtClean="0"/>
              <a:t>documents </a:t>
            </a:r>
            <a:r>
              <a:rPr lang="fr-FR" dirty="0"/>
              <a:t>Cofrac (SH-REF02, SH-REF04) </a:t>
            </a:r>
          </a:p>
        </p:txBody>
      </p:sp>
    </p:spTree>
    <p:extLst>
      <p:ext uri="{BB962C8B-B14F-4D97-AF65-F5344CB8AC3E}">
        <p14:creationId xmlns:p14="http://schemas.microsoft.com/office/powerpoint/2010/main" val="734343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Périmètre de la biologie d’urgence</a:t>
            </a:r>
            <a:endParaRPr lang="fr-FR" b="1" dirty="0">
              <a:solidFill>
                <a:schemeClr val="accent5">
                  <a:lumMod val="75000"/>
                </a:schemeClr>
              </a:solidFill>
            </a:endParaRPr>
          </a:p>
        </p:txBody>
      </p:sp>
      <p:sp>
        <p:nvSpPr>
          <p:cNvPr id="3" name="Espace réservé du contenu 2"/>
          <p:cNvSpPr>
            <a:spLocks noGrp="1"/>
          </p:cNvSpPr>
          <p:nvPr>
            <p:ph idx="1"/>
          </p:nvPr>
        </p:nvSpPr>
        <p:spPr/>
        <p:txBody>
          <a:bodyPr>
            <a:normAutofit lnSpcReduction="10000"/>
          </a:bodyPr>
          <a:lstStyle/>
          <a:p>
            <a:r>
              <a:rPr lang="fr-FR" i="1" dirty="0"/>
              <a:t>L’urgence médicale est définie par toute circonstance qui, par sa survenue ou sa découverte, introduit ou laisse supposer un risque fonctionnel ou vital si une action médicale n’est pas entreprise immédiatement. Sa survenue est brutale, imprévue (douleur aiguë, malaise, traumatisme, détresse médicale,…). La réponse apportée doit être </a:t>
            </a:r>
            <a:r>
              <a:rPr lang="fr-FR" i="1" dirty="0" smtClean="0"/>
              <a:t>rapide.</a:t>
            </a:r>
          </a:p>
          <a:p>
            <a:r>
              <a:rPr lang="fr-FR" dirty="0" smtClean="0"/>
              <a:t>Urgences vitale – relative – organisationnelle – biologique</a:t>
            </a:r>
          </a:p>
          <a:p>
            <a:r>
              <a:rPr lang="fr-FR" dirty="0" smtClean="0"/>
              <a:t>Contextes</a:t>
            </a:r>
          </a:p>
          <a:p>
            <a:pPr lvl="1"/>
            <a:r>
              <a:rPr lang="fr-FR" dirty="0" smtClean="0"/>
              <a:t>Établissements de santé MCO</a:t>
            </a:r>
          </a:p>
          <a:p>
            <a:pPr lvl="1"/>
            <a:r>
              <a:rPr lang="fr-FR" dirty="0" smtClean="0"/>
              <a:t>Autres établissements de santé</a:t>
            </a:r>
          </a:p>
          <a:p>
            <a:pPr lvl="1"/>
            <a:r>
              <a:rPr lang="fr-FR" dirty="0" smtClean="0"/>
              <a:t>En ville</a:t>
            </a:r>
            <a:endParaRPr lang="fr-FR" dirty="0"/>
          </a:p>
        </p:txBody>
      </p:sp>
    </p:spTree>
    <p:extLst>
      <p:ext uri="{BB962C8B-B14F-4D97-AF65-F5344CB8AC3E}">
        <p14:creationId xmlns:p14="http://schemas.microsoft.com/office/powerpoint/2010/main" val="2188286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r>
              <a:rPr lang="fr-FR" b="1" dirty="0" smtClean="0">
                <a:solidFill>
                  <a:schemeClr val="accent5">
                    <a:lumMod val="75000"/>
                  </a:schemeClr>
                </a:solidFill>
              </a:rPr>
              <a:t>Réponses LBM</a:t>
            </a:r>
            <a:endParaRPr lang="fr-FR" b="1" dirty="0">
              <a:solidFill>
                <a:schemeClr val="accent5">
                  <a:lumMod val="75000"/>
                </a:schemeClr>
              </a:solidFill>
            </a:endParaRPr>
          </a:p>
        </p:txBody>
      </p:sp>
      <p:sp>
        <p:nvSpPr>
          <p:cNvPr id="5" name="Espace réservé du contenu 4"/>
          <p:cNvSpPr>
            <a:spLocks noGrp="1"/>
          </p:cNvSpPr>
          <p:nvPr>
            <p:ph idx="1"/>
          </p:nvPr>
        </p:nvSpPr>
        <p:spPr/>
        <p:txBody>
          <a:bodyPr/>
          <a:lstStyle/>
          <a:p>
            <a:r>
              <a:rPr lang="fr-FR" dirty="0" smtClean="0"/>
              <a:t>Contraintes locales</a:t>
            </a:r>
          </a:p>
          <a:p>
            <a:pPr lvl="1"/>
            <a:r>
              <a:rPr lang="fr-FR" dirty="0" smtClean="0"/>
              <a:t>Éloignement, transport, PPS</a:t>
            </a:r>
          </a:p>
          <a:p>
            <a:r>
              <a:rPr lang="fr-FR" dirty="0" smtClean="0"/>
              <a:t>Politique qualité</a:t>
            </a:r>
          </a:p>
          <a:p>
            <a:pPr lvl="1"/>
            <a:r>
              <a:rPr lang="fr-FR" dirty="0" smtClean="0"/>
              <a:t>Prévoir les objectifs en matière de biologie d’urgence</a:t>
            </a:r>
          </a:p>
          <a:p>
            <a:r>
              <a:rPr lang="fr-FR" dirty="0" smtClean="0"/>
              <a:t>Circuit spécifique</a:t>
            </a:r>
          </a:p>
          <a:p>
            <a:pPr lvl="1"/>
            <a:r>
              <a:rPr lang="fr-FR" dirty="0" smtClean="0"/>
              <a:t>Processus distinct de A à Z</a:t>
            </a:r>
          </a:p>
          <a:p>
            <a:pPr lvl="1"/>
            <a:r>
              <a:rPr lang="fr-FR" dirty="0" smtClean="0"/>
              <a:t>Parfois laboratoire dédié en cas de flux important</a:t>
            </a:r>
          </a:p>
          <a:p>
            <a:r>
              <a:rPr lang="fr-FR" dirty="0" smtClean="0"/>
              <a:t>Cas des sites satellites distants</a:t>
            </a:r>
          </a:p>
          <a:p>
            <a:pPr lvl="1"/>
            <a:r>
              <a:rPr lang="fr-FR" dirty="0" smtClean="0"/>
              <a:t>Logistique spécifique ou analytique disponible sur site</a:t>
            </a:r>
            <a:endParaRPr lang="fr-FR" dirty="0"/>
          </a:p>
        </p:txBody>
      </p:sp>
    </p:spTree>
    <p:extLst>
      <p:ext uri="{BB962C8B-B14F-4D97-AF65-F5344CB8AC3E}">
        <p14:creationId xmlns:p14="http://schemas.microsoft.com/office/powerpoint/2010/main" val="1170734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Analyse de risque</a:t>
            </a:r>
            <a:endParaRPr lang="fr-FR" b="1" dirty="0">
              <a:solidFill>
                <a:schemeClr val="accent5">
                  <a:lumMod val="75000"/>
                </a:schemeClr>
              </a:solidFill>
            </a:endParaRPr>
          </a:p>
        </p:txBody>
      </p:sp>
      <p:sp>
        <p:nvSpPr>
          <p:cNvPr id="3" name="Espace réservé du contenu 2"/>
          <p:cNvSpPr>
            <a:spLocks noGrp="1"/>
          </p:cNvSpPr>
          <p:nvPr>
            <p:ph sz="half" idx="1"/>
          </p:nvPr>
        </p:nvSpPr>
        <p:spPr>
          <a:xfrm>
            <a:off x="838200" y="1849904"/>
            <a:ext cx="4407568" cy="4351338"/>
          </a:xfrm>
        </p:spPr>
        <p:txBody>
          <a:bodyPr/>
          <a:lstStyle/>
          <a:p>
            <a:r>
              <a:rPr lang="fr-FR" dirty="0" smtClean="0"/>
              <a:t>Identifier les risques</a:t>
            </a:r>
          </a:p>
          <a:p>
            <a:r>
              <a:rPr lang="fr-FR" dirty="0" smtClean="0"/>
              <a:t>Hiérarchiser </a:t>
            </a:r>
            <a:br>
              <a:rPr lang="fr-FR" dirty="0" smtClean="0"/>
            </a:br>
            <a:r>
              <a:rPr lang="fr-FR" dirty="0" smtClean="0"/>
              <a:t>(occurrence, criticité)</a:t>
            </a:r>
          </a:p>
          <a:p>
            <a:r>
              <a:rPr lang="fr-FR" dirty="0" smtClean="0"/>
              <a:t>Plans d’action</a:t>
            </a:r>
          </a:p>
          <a:p>
            <a:r>
              <a:rPr lang="fr-FR" dirty="0" smtClean="0"/>
              <a:t>Suivi</a:t>
            </a:r>
          </a:p>
          <a:p>
            <a:r>
              <a:rPr lang="fr-FR" dirty="0" smtClean="0"/>
              <a:t>Audit</a:t>
            </a:r>
          </a:p>
          <a:p>
            <a:r>
              <a:rPr lang="fr-FR" dirty="0" smtClean="0"/>
              <a:t>Indicateurs</a:t>
            </a:r>
            <a:endParaRPr lang="fr-FR" dirty="0"/>
          </a:p>
        </p:txBody>
      </p:sp>
      <p:pic>
        <p:nvPicPr>
          <p:cNvPr id="4" name="Image 3"/>
          <p:cNvPicPr>
            <a:picLocks noChangeAspect="1"/>
          </p:cNvPicPr>
          <p:nvPr/>
        </p:nvPicPr>
        <p:blipFill>
          <a:blip r:embed="rId2"/>
          <a:stretch>
            <a:fillRect/>
          </a:stretch>
        </p:blipFill>
        <p:spPr>
          <a:xfrm>
            <a:off x="4503822" y="1690688"/>
            <a:ext cx="7455048" cy="4303225"/>
          </a:xfrm>
          <a:prstGeom prst="rect">
            <a:avLst/>
          </a:prstGeom>
        </p:spPr>
      </p:pic>
    </p:spTree>
    <p:extLst>
      <p:ext uri="{BB962C8B-B14F-4D97-AF65-F5344CB8AC3E}">
        <p14:creationId xmlns:p14="http://schemas.microsoft.com/office/powerpoint/2010/main" val="365362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0"/>
            <a:ext cx="10515600" cy="1325563"/>
          </a:xfrm>
        </p:spPr>
        <p:txBody>
          <a:bodyPr/>
          <a:lstStyle/>
          <a:p>
            <a:r>
              <a:rPr lang="fr-FR" b="1" dirty="0" smtClean="0">
                <a:solidFill>
                  <a:schemeClr val="accent5">
                    <a:lumMod val="75000"/>
                  </a:schemeClr>
                </a:solidFill>
              </a:rPr>
              <a:t>Processus de l’examen urgent</a:t>
            </a:r>
            <a:endParaRPr lang="fr-FR" b="1" dirty="0">
              <a:solidFill>
                <a:schemeClr val="accent5">
                  <a:lumMod val="75000"/>
                </a:schemeClr>
              </a:solidFill>
            </a:endParaRPr>
          </a:p>
        </p:txBody>
      </p:sp>
      <p:pic>
        <p:nvPicPr>
          <p:cNvPr id="1026" name="Diagramm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2" y="1443789"/>
            <a:ext cx="3983706" cy="5414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au 3"/>
          <p:cNvGraphicFramePr>
            <a:graphicFrameLocks noGrp="1"/>
          </p:cNvGraphicFramePr>
          <p:nvPr>
            <p:extLst>
              <p:ext uri="{D42A27DB-BD31-4B8C-83A1-F6EECF244321}">
                <p14:modId xmlns:p14="http://schemas.microsoft.com/office/powerpoint/2010/main" val="1957417991"/>
              </p:ext>
            </p:extLst>
          </p:nvPr>
        </p:nvGraphicFramePr>
        <p:xfrm>
          <a:off x="5910078" y="1097858"/>
          <a:ext cx="5367522" cy="5625739"/>
        </p:xfrm>
        <a:graphic>
          <a:graphicData uri="http://schemas.openxmlformats.org/drawingml/2006/table">
            <a:tbl>
              <a:tblPr firstRow="1" firstCol="1" bandRow="1" bandCol="1">
                <a:tableStyleId>{5C22544A-7EE6-4342-B048-85BDC9FD1C3A}</a:tableStyleId>
              </a:tblPr>
              <a:tblGrid>
                <a:gridCol w="2001937"/>
                <a:gridCol w="3365585"/>
              </a:tblGrid>
              <a:tr h="329890">
                <a:tc>
                  <a:txBody>
                    <a:bodyPr/>
                    <a:lstStyle/>
                    <a:p>
                      <a:pPr>
                        <a:lnSpc>
                          <a:spcPct val="115000"/>
                        </a:lnSpc>
                        <a:spcAft>
                          <a:spcPts val="0"/>
                        </a:spcAft>
                      </a:pPr>
                      <a:r>
                        <a:rPr lang="fr-FR" sz="1200" dirty="0">
                          <a:effectLst/>
                        </a:rPr>
                        <a:t>Risque</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nchor="ctr"/>
                </a:tc>
                <a:tc>
                  <a:txBody>
                    <a:bodyPr/>
                    <a:lstStyle/>
                    <a:p>
                      <a:pPr>
                        <a:lnSpc>
                          <a:spcPct val="115000"/>
                        </a:lnSpc>
                        <a:spcAft>
                          <a:spcPts val="0"/>
                        </a:spcAft>
                      </a:pPr>
                      <a:r>
                        <a:rPr lang="fr-FR" sz="1200" dirty="0">
                          <a:effectLst/>
                        </a:rPr>
                        <a:t>Eléments de maîtrise</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nchor="ctr"/>
                </a:tc>
              </a:tr>
              <a:tr h="670523">
                <a:tc>
                  <a:txBody>
                    <a:bodyPr/>
                    <a:lstStyle/>
                    <a:p>
                      <a:pPr>
                        <a:lnSpc>
                          <a:spcPct val="115000"/>
                        </a:lnSpc>
                        <a:spcAft>
                          <a:spcPts val="0"/>
                        </a:spcAft>
                      </a:pPr>
                      <a:r>
                        <a:rPr lang="fr-FR" sz="1200">
                          <a:effectLst/>
                        </a:rPr>
                        <a:t>Non-respect des </a:t>
                      </a:r>
                    </a:p>
                    <a:p>
                      <a:pPr>
                        <a:lnSpc>
                          <a:spcPct val="115000"/>
                        </a:lnSpc>
                        <a:spcAft>
                          <a:spcPts val="0"/>
                        </a:spcAft>
                      </a:pPr>
                      <a:r>
                        <a:rPr lang="fr-FR" sz="1200">
                          <a:effectLst/>
                        </a:rPr>
                        <a:t>besoins cliniques</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a:effectLst/>
                        </a:rPr>
                        <a:t>Suivi des indicateurs</a:t>
                      </a:r>
                    </a:p>
                    <a:p>
                      <a:pPr>
                        <a:lnSpc>
                          <a:spcPct val="115000"/>
                        </a:lnSpc>
                        <a:spcAft>
                          <a:spcPts val="0"/>
                        </a:spcAft>
                      </a:pPr>
                      <a:r>
                        <a:rPr lang="fr-FR" sz="1200">
                          <a:effectLst/>
                        </a:rPr>
                        <a:t>Enquêtes de satisfaction</a:t>
                      </a:r>
                    </a:p>
                    <a:p>
                      <a:pPr>
                        <a:lnSpc>
                          <a:spcPct val="115000"/>
                        </a:lnSpc>
                        <a:spcAft>
                          <a:spcPts val="0"/>
                        </a:spcAft>
                      </a:pPr>
                      <a:r>
                        <a:rPr lang="fr-FR" sz="1200">
                          <a:effectLst/>
                        </a:rPr>
                        <a:t>Contrat clinicobiologique</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r h="701836">
                <a:tc>
                  <a:txBody>
                    <a:bodyPr/>
                    <a:lstStyle/>
                    <a:p>
                      <a:pPr>
                        <a:lnSpc>
                          <a:spcPct val="115000"/>
                        </a:lnSpc>
                        <a:spcAft>
                          <a:spcPts val="0"/>
                        </a:spcAft>
                      </a:pPr>
                      <a:r>
                        <a:rPr lang="fr-FR" sz="1200">
                          <a:effectLst/>
                        </a:rPr>
                        <a:t>Augmentation des </a:t>
                      </a:r>
                    </a:p>
                    <a:p>
                      <a:pPr>
                        <a:lnSpc>
                          <a:spcPct val="115000"/>
                        </a:lnSpc>
                        <a:spcAft>
                          <a:spcPts val="0"/>
                        </a:spcAft>
                      </a:pPr>
                      <a:r>
                        <a:rPr lang="fr-FR" sz="1200">
                          <a:effectLst/>
                        </a:rPr>
                        <a:t>délais</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dirty="0">
                          <a:effectLst/>
                        </a:rPr>
                        <a:t>Manuel de prélèvements</a:t>
                      </a:r>
                    </a:p>
                    <a:p>
                      <a:pPr>
                        <a:lnSpc>
                          <a:spcPct val="115000"/>
                        </a:lnSpc>
                        <a:spcAft>
                          <a:spcPts val="0"/>
                        </a:spcAft>
                      </a:pPr>
                      <a:r>
                        <a:rPr lang="fr-FR" sz="1200" dirty="0">
                          <a:effectLst/>
                        </a:rPr>
                        <a:t>Suivi des indicateurs</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r h="823216">
                <a:tc>
                  <a:txBody>
                    <a:bodyPr/>
                    <a:lstStyle/>
                    <a:p>
                      <a:pPr>
                        <a:lnSpc>
                          <a:spcPct val="115000"/>
                        </a:lnSpc>
                        <a:spcAft>
                          <a:spcPts val="0"/>
                        </a:spcAft>
                      </a:pPr>
                      <a:r>
                        <a:rPr lang="fr-FR" sz="1200">
                          <a:effectLst/>
                        </a:rPr>
                        <a:t>Augmentation des </a:t>
                      </a:r>
                    </a:p>
                    <a:p>
                      <a:pPr>
                        <a:lnSpc>
                          <a:spcPct val="115000"/>
                        </a:lnSpc>
                        <a:spcAft>
                          <a:spcPts val="0"/>
                        </a:spcAft>
                      </a:pPr>
                      <a:r>
                        <a:rPr lang="fr-FR" sz="1200">
                          <a:effectLst/>
                        </a:rPr>
                        <a:t>délais</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dirty="0">
                          <a:effectLst/>
                        </a:rPr>
                        <a:t>Contrat prestataire transport</a:t>
                      </a:r>
                    </a:p>
                    <a:p>
                      <a:pPr>
                        <a:lnSpc>
                          <a:spcPct val="115000"/>
                        </a:lnSpc>
                        <a:spcAft>
                          <a:spcPts val="0"/>
                        </a:spcAft>
                      </a:pPr>
                      <a:r>
                        <a:rPr lang="fr-FR" sz="1200" dirty="0">
                          <a:effectLst/>
                        </a:rPr>
                        <a:t>Suivi des indicateurs</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r h="764384">
                <a:tc>
                  <a:txBody>
                    <a:bodyPr/>
                    <a:lstStyle/>
                    <a:p>
                      <a:pPr>
                        <a:lnSpc>
                          <a:spcPct val="115000"/>
                        </a:lnSpc>
                        <a:spcAft>
                          <a:spcPts val="0"/>
                        </a:spcAft>
                      </a:pPr>
                      <a:r>
                        <a:rPr lang="fr-FR" sz="1200">
                          <a:effectLst/>
                        </a:rPr>
                        <a:t>Augmentation des </a:t>
                      </a:r>
                    </a:p>
                    <a:p>
                      <a:pPr>
                        <a:lnSpc>
                          <a:spcPct val="115000"/>
                        </a:lnSpc>
                        <a:spcAft>
                          <a:spcPts val="0"/>
                        </a:spcAft>
                      </a:pPr>
                      <a:r>
                        <a:rPr lang="fr-FR" sz="1200">
                          <a:effectLst/>
                        </a:rPr>
                        <a:t>délais</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a:effectLst/>
                        </a:rPr>
                        <a:t>Procédure spécifique de </a:t>
                      </a:r>
                    </a:p>
                    <a:p>
                      <a:pPr>
                        <a:lnSpc>
                          <a:spcPct val="115000"/>
                        </a:lnSpc>
                        <a:spcAft>
                          <a:spcPts val="0"/>
                        </a:spcAft>
                      </a:pPr>
                      <a:r>
                        <a:rPr lang="fr-FR" sz="1200">
                          <a:effectLst/>
                        </a:rPr>
                        <a:t>traitement des demandes </a:t>
                      </a:r>
                    </a:p>
                    <a:p>
                      <a:pPr>
                        <a:lnSpc>
                          <a:spcPct val="115000"/>
                        </a:lnSpc>
                        <a:spcAft>
                          <a:spcPts val="0"/>
                        </a:spcAft>
                      </a:pPr>
                      <a:r>
                        <a:rPr lang="fr-FR" sz="1200">
                          <a:effectLst/>
                        </a:rPr>
                        <a:t>en urgence</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r h="894031">
                <a:tc>
                  <a:txBody>
                    <a:bodyPr/>
                    <a:lstStyle/>
                    <a:p>
                      <a:pPr>
                        <a:lnSpc>
                          <a:spcPct val="115000"/>
                        </a:lnSpc>
                        <a:spcAft>
                          <a:spcPts val="0"/>
                        </a:spcAft>
                      </a:pPr>
                      <a:r>
                        <a:rPr lang="fr-FR" sz="1200">
                          <a:effectLst/>
                        </a:rPr>
                        <a:t>Augmentation des </a:t>
                      </a:r>
                    </a:p>
                    <a:p>
                      <a:pPr>
                        <a:lnSpc>
                          <a:spcPct val="115000"/>
                        </a:lnSpc>
                        <a:spcAft>
                          <a:spcPts val="0"/>
                        </a:spcAft>
                      </a:pPr>
                      <a:r>
                        <a:rPr lang="fr-FR" sz="1200">
                          <a:effectLst/>
                        </a:rPr>
                        <a:t>délais</a:t>
                      </a:r>
                    </a:p>
                    <a:p>
                      <a:pPr>
                        <a:lnSpc>
                          <a:spcPct val="115000"/>
                        </a:lnSpc>
                        <a:spcAft>
                          <a:spcPts val="0"/>
                        </a:spcAft>
                      </a:pPr>
                      <a:r>
                        <a:rPr lang="fr-FR" sz="1200">
                          <a:effectLst/>
                        </a:rPr>
                        <a:t>Séries non encadrées</a:t>
                      </a:r>
                    </a:p>
                    <a:p>
                      <a:pPr>
                        <a:lnSpc>
                          <a:spcPct val="115000"/>
                        </a:lnSpc>
                        <a:spcAft>
                          <a:spcPts val="0"/>
                        </a:spcAft>
                      </a:pPr>
                      <a:r>
                        <a:rPr lang="fr-FR" sz="1200">
                          <a:effectLst/>
                        </a:rPr>
                        <a:t>par 2 CQ conformes</a:t>
                      </a:r>
                      <a:endParaRPr lang="fr-FR" sz="120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dirty="0">
                          <a:effectLst/>
                        </a:rPr>
                        <a:t>Procédure spécifique de </a:t>
                      </a:r>
                      <a:r>
                        <a:rPr lang="fr-FR" sz="1200" dirty="0" smtClean="0">
                          <a:effectLst/>
                        </a:rPr>
                        <a:t>traitement </a:t>
                      </a:r>
                      <a:r>
                        <a:rPr lang="fr-FR" sz="1200" dirty="0">
                          <a:effectLst/>
                        </a:rPr>
                        <a:t>des demandes </a:t>
                      </a:r>
                    </a:p>
                    <a:p>
                      <a:pPr>
                        <a:lnSpc>
                          <a:spcPct val="115000"/>
                        </a:lnSpc>
                        <a:spcAft>
                          <a:spcPts val="0"/>
                        </a:spcAft>
                      </a:pPr>
                      <a:r>
                        <a:rPr lang="fr-FR" sz="1200" dirty="0">
                          <a:effectLst/>
                        </a:rPr>
                        <a:t>en urgence</a:t>
                      </a:r>
                    </a:p>
                    <a:p>
                      <a:pPr>
                        <a:lnSpc>
                          <a:spcPct val="115000"/>
                        </a:lnSpc>
                        <a:spcAft>
                          <a:spcPts val="0"/>
                        </a:spcAft>
                      </a:pPr>
                      <a:r>
                        <a:rPr lang="fr-FR" sz="1200" dirty="0">
                          <a:effectLst/>
                        </a:rPr>
                        <a:t>Fréquence CQ en </a:t>
                      </a:r>
                      <a:r>
                        <a:rPr lang="fr-FR" sz="1200" dirty="0" smtClean="0">
                          <a:effectLst/>
                        </a:rPr>
                        <a:t>fonction de </a:t>
                      </a:r>
                      <a:r>
                        <a:rPr lang="fr-FR" sz="1200" dirty="0">
                          <a:effectLst/>
                        </a:rPr>
                        <a:t>l’analyse de risque</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r h="670523">
                <a:tc>
                  <a:txBody>
                    <a:bodyPr/>
                    <a:lstStyle/>
                    <a:p>
                      <a:pPr>
                        <a:lnSpc>
                          <a:spcPct val="115000"/>
                        </a:lnSpc>
                        <a:spcAft>
                          <a:spcPts val="0"/>
                        </a:spcAft>
                      </a:pPr>
                      <a:r>
                        <a:rPr lang="fr-FR" sz="1200" dirty="0">
                          <a:effectLst/>
                        </a:rPr>
                        <a:t>Augmentation des </a:t>
                      </a:r>
                    </a:p>
                    <a:p>
                      <a:pPr>
                        <a:lnSpc>
                          <a:spcPct val="115000"/>
                        </a:lnSpc>
                        <a:spcAft>
                          <a:spcPts val="0"/>
                        </a:spcAft>
                      </a:pPr>
                      <a:r>
                        <a:rPr lang="fr-FR" sz="1200" dirty="0">
                          <a:effectLst/>
                        </a:rPr>
                        <a:t>délais</a:t>
                      </a:r>
                    </a:p>
                    <a:p>
                      <a:pPr>
                        <a:lnSpc>
                          <a:spcPct val="115000"/>
                        </a:lnSpc>
                        <a:spcAft>
                          <a:spcPts val="0"/>
                        </a:spcAft>
                      </a:pPr>
                      <a:r>
                        <a:rPr lang="fr-FR" sz="1200" dirty="0">
                          <a:effectLst/>
                        </a:rPr>
                        <a:t>Rendu de résultats </a:t>
                      </a:r>
                      <a:r>
                        <a:rPr lang="fr-FR" sz="1200" dirty="0" smtClean="0">
                          <a:effectLst/>
                        </a:rPr>
                        <a:t>erronés</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dirty="0">
                          <a:effectLst/>
                        </a:rPr>
                        <a:t>Procédure spécifique de </a:t>
                      </a:r>
                    </a:p>
                    <a:p>
                      <a:pPr>
                        <a:lnSpc>
                          <a:spcPct val="115000"/>
                        </a:lnSpc>
                        <a:spcAft>
                          <a:spcPts val="0"/>
                        </a:spcAft>
                      </a:pPr>
                      <a:r>
                        <a:rPr lang="fr-FR" sz="1200" dirty="0">
                          <a:effectLst/>
                        </a:rPr>
                        <a:t>validation des examens </a:t>
                      </a:r>
                      <a:r>
                        <a:rPr lang="fr-FR" sz="1200" dirty="0" smtClean="0">
                          <a:effectLst/>
                        </a:rPr>
                        <a:t>urgents</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r h="771336">
                <a:tc>
                  <a:txBody>
                    <a:bodyPr/>
                    <a:lstStyle/>
                    <a:p>
                      <a:pPr>
                        <a:lnSpc>
                          <a:spcPct val="115000"/>
                        </a:lnSpc>
                        <a:spcAft>
                          <a:spcPts val="0"/>
                        </a:spcAft>
                      </a:pPr>
                      <a:r>
                        <a:rPr lang="fr-FR" sz="1200" dirty="0">
                          <a:effectLst/>
                        </a:rPr>
                        <a:t>Augmentation des </a:t>
                      </a:r>
                    </a:p>
                    <a:p>
                      <a:pPr>
                        <a:lnSpc>
                          <a:spcPct val="115000"/>
                        </a:lnSpc>
                        <a:spcAft>
                          <a:spcPts val="0"/>
                        </a:spcAft>
                      </a:pPr>
                      <a:r>
                        <a:rPr lang="fr-FR" sz="1200" dirty="0">
                          <a:effectLst/>
                        </a:rPr>
                        <a:t>délais</a:t>
                      </a:r>
                    </a:p>
                    <a:p>
                      <a:pPr>
                        <a:lnSpc>
                          <a:spcPct val="115000"/>
                        </a:lnSpc>
                        <a:spcAft>
                          <a:spcPts val="0"/>
                        </a:spcAft>
                      </a:pPr>
                      <a:r>
                        <a:rPr lang="fr-FR" sz="1200" dirty="0">
                          <a:effectLst/>
                        </a:rPr>
                        <a:t>Rendu de résultats </a:t>
                      </a:r>
                      <a:r>
                        <a:rPr lang="fr-FR" sz="1200" dirty="0" smtClean="0">
                          <a:effectLst/>
                        </a:rPr>
                        <a:t>erronés</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c>
                  <a:txBody>
                    <a:bodyPr/>
                    <a:lstStyle/>
                    <a:p>
                      <a:pPr>
                        <a:lnSpc>
                          <a:spcPct val="115000"/>
                        </a:lnSpc>
                        <a:spcAft>
                          <a:spcPts val="0"/>
                        </a:spcAft>
                      </a:pPr>
                      <a:r>
                        <a:rPr lang="fr-FR" sz="1200" dirty="0">
                          <a:effectLst/>
                        </a:rPr>
                        <a:t>Transmission électronique </a:t>
                      </a:r>
                    </a:p>
                    <a:p>
                      <a:pPr>
                        <a:lnSpc>
                          <a:spcPct val="115000"/>
                        </a:lnSpc>
                        <a:spcAft>
                          <a:spcPts val="0"/>
                        </a:spcAft>
                      </a:pPr>
                      <a:r>
                        <a:rPr lang="fr-FR" sz="1200" dirty="0">
                          <a:effectLst/>
                        </a:rPr>
                        <a:t>(ou fax) après qualification </a:t>
                      </a:r>
                    </a:p>
                    <a:p>
                      <a:pPr>
                        <a:lnSpc>
                          <a:spcPct val="115000"/>
                        </a:lnSpc>
                        <a:spcAft>
                          <a:spcPts val="0"/>
                        </a:spcAft>
                      </a:pPr>
                      <a:r>
                        <a:rPr lang="fr-FR" sz="1200" dirty="0">
                          <a:effectLst/>
                        </a:rPr>
                        <a:t>des interfaces</a:t>
                      </a:r>
                      <a:endParaRPr lang="fr-FR"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909" marR="42909" marT="0" marB="0"/>
                </a:tc>
              </a:tr>
            </a:tbl>
          </a:graphicData>
        </a:graphic>
      </p:graphicFrame>
    </p:spTree>
    <p:extLst>
      <p:ext uri="{BB962C8B-B14F-4D97-AF65-F5344CB8AC3E}">
        <p14:creationId xmlns:p14="http://schemas.microsoft.com/office/powerpoint/2010/main" val="13855009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Recommandations de prescription</a:t>
            </a:r>
            <a:endParaRPr lang="fr-FR" b="1" dirty="0">
              <a:solidFill>
                <a:schemeClr val="accent5">
                  <a:lumMod val="75000"/>
                </a:schemeClr>
              </a:solidFill>
            </a:endParaRPr>
          </a:p>
        </p:txBody>
      </p:sp>
      <p:sp>
        <p:nvSpPr>
          <p:cNvPr id="3" name="Espace réservé du contenu 2"/>
          <p:cNvSpPr>
            <a:spLocks noGrp="1"/>
          </p:cNvSpPr>
          <p:nvPr>
            <p:ph idx="1"/>
          </p:nvPr>
        </p:nvSpPr>
        <p:spPr/>
        <p:txBody>
          <a:bodyPr>
            <a:normAutofit fontScale="92500" lnSpcReduction="20000"/>
          </a:bodyPr>
          <a:lstStyle/>
          <a:p>
            <a:r>
              <a:rPr lang="fr-FR" dirty="0" smtClean="0"/>
              <a:t>Sociétés savantes</a:t>
            </a:r>
          </a:p>
          <a:p>
            <a:pPr lvl="1"/>
            <a:r>
              <a:rPr lang="fr-FR" dirty="0" smtClean="0"/>
              <a:t>SFMU, CNGOF, SFAR, SRLF</a:t>
            </a:r>
          </a:p>
          <a:p>
            <a:r>
              <a:rPr lang="fr-FR" dirty="0" smtClean="0"/>
              <a:t>HAS</a:t>
            </a:r>
          </a:p>
          <a:p>
            <a:r>
              <a:rPr lang="fr-FR" dirty="0" smtClean="0"/>
              <a:t>Microbiologie d’urgence</a:t>
            </a:r>
          </a:p>
          <a:p>
            <a:pPr lvl="1"/>
            <a:r>
              <a:rPr lang="fr-FR" dirty="0" smtClean="0"/>
              <a:t>Définition de l’urgence en infectieux</a:t>
            </a:r>
          </a:p>
          <a:p>
            <a:pPr lvl="1"/>
            <a:r>
              <a:rPr lang="fr-FR" dirty="0" smtClean="0"/>
              <a:t>Etat de l’art – 4 catégories</a:t>
            </a:r>
          </a:p>
          <a:p>
            <a:pPr lvl="1"/>
            <a:r>
              <a:rPr lang="fr-FR" dirty="0" smtClean="0"/>
              <a:t>Urgences virologiques</a:t>
            </a:r>
          </a:p>
          <a:p>
            <a:pPr lvl="1"/>
            <a:r>
              <a:rPr lang="fr-FR" dirty="0" smtClean="0"/>
              <a:t>Urgences </a:t>
            </a:r>
            <a:r>
              <a:rPr lang="fr-FR" dirty="0" err="1" smtClean="0"/>
              <a:t>parasitomycologiques</a:t>
            </a:r>
            <a:endParaRPr lang="fr-FR" dirty="0" smtClean="0"/>
          </a:p>
          <a:p>
            <a:r>
              <a:rPr lang="fr-FR" dirty="0" smtClean="0"/>
              <a:t>Biochimie d’urgence</a:t>
            </a:r>
          </a:p>
          <a:p>
            <a:r>
              <a:rPr lang="fr-FR" dirty="0" smtClean="0"/>
              <a:t>Hématologie d’urgence</a:t>
            </a:r>
          </a:p>
          <a:p>
            <a:r>
              <a:rPr lang="fr-FR" dirty="0" smtClean="0"/>
              <a:t>Immunohématologie du receveur</a:t>
            </a:r>
          </a:p>
          <a:p>
            <a:r>
              <a:rPr lang="fr-FR" dirty="0" smtClean="0"/>
              <a:t>Pharmacotoxicologie</a:t>
            </a:r>
            <a:endParaRPr lang="fr-FR" dirty="0"/>
          </a:p>
        </p:txBody>
      </p:sp>
    </p:spTree>
    <p:extLst>
      <p:ext uri="{BB962C8B-B14F-4D97-AF65-F5344CB8AC3E}">
        <p14:creationId xmlns:p14="http://schemas.microsoft.com/office/powerpoint/2010/main" val="3928351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a:solidFill>
                  <a:schemeClr val="accent5">
                    <a:lumMod val="75000"/>
                  </a:schemeClr>
                </a:solidFill>
              </a:rPr>
              <a:t>Liste minimale d’ examens réalisables par tout LBM </a:t>
            </a:r>
            <a:r>
              <a:rPr lang="fr-FR" b="1" dirty="0" smtClean="0">
                <a:solidFill>
                  <a:schemeClr val="accent5">
                    <a:lumMod val="75000"/>
                  </a:schemeClr>
                </a:solidFill>
              </a:rPr>
              <a:t>acceptant </a:t>
            </a:r>
            <a:r>
              <a:rPr lang="fr-FR" b="1" dirty="0">
                <a:solidFill>
                  <a:schemeClr val="accent5">
                    <a:lumMod val="75000"/>
                  </a:schemeClr>
                </a:solidFill>
              </a:rPr>
              <a:t>les </a:t>
            </a:r>
            <a:r>
              <a:rPr lang="fr-FR" b="1" dirty="0" smtClean="0">
                <a:solidFill>
                  <a:schemeClr val="accent5">
                    <a:lumMod val="75000"/>
                  </a:schemeClr>
                </a:solidFill>
              </a:rPr>
              <a:t>urgences (1)</a:t>
            </a:r>
            <a:endParaRPr lang="fr-FR" b="1" dirty="0">
              <a:solidFill>
                <a:schemeClr val="accent5">
                  <a:lumMod val="75000"/>
                </a:schemeClr>
              </a:solidFill>
            </a:endParaRPr>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3179992569"/>
              </p:ext>
            </p:extLst>
          </p:nvPr>
        </p:nvGraphicFramePr>
        <p:xfrm>
          <a:off x="1016000" y="2153943"/>
          <a:ext cx="10007600" cy="4179595"/>
        </p:xfrm>
        <a:graphic>
          <a:graphicData uri="http://schemas.openxmlformats.org/drawingml/2006/table">
            <a:tbl>
              <a:tblPr firstRow="1" firstCol="1" bandRow="1" bandCol="1">
                <a:tableStyleId>{5C22544A-7EE6-4342-B048-85BDC9FD1C3A}</a:tableStyleId>
              </a:tblPr>
              <a:tblGrid>
                <a:gridCol w="1830987"/>
                <a:gridCol w="4207568"/>
                <a:gridCol w="1323015"/>
                <a:gridCol w="1323015"/>
                <a:gridCol w="1323015"/>
              </a:tblGrid>
              <a:tr h="1086653">
                <a:tc>
                  <a:txBody>
                    <a:bodyPr/>
                    <a:lstStyle/>
                    <a:p>
                      <a:pPr>
                        <a:lnSpc>
                          <a:spcPct val="115000"/>
                        </a:lnSpc>
                        <a:spcAft>
                          <a:spcPts val="0"/>
                        </a:spcAft>
                      </a:pPr>
                      <a:r>
                        <a:rPr lang="fr-FR" sz="1600" dirty="0">
                          <a:effectLst/>
                        </a:rPr>
                        <a:t>Domaine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Examen</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Echantillon</a:t>
                      </a:r>
                      <a:r>
                        <a:rPr lang="fr-FR" sz="1600" baseline="30000">
                          <a:effectLst/>
                        </a:rPr>
                        <a:t>1</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Délai</a:t>
                      </a:r>
                      <a:r>
                        <a:rPr lang="fr-FR" sz="1600" baseline="30000">
                          <a:effectLst/>
                        </a:rPr>
                        <a:t>2</a:t>
                      </a:r>
                      <a:r>
                        <a:rPr lang="fr-FR" sz="1600">
                          <a:effectLst/>
                        </a:rPr>
                        <a:t> Urgence vitale</a:t>
                      </a:r>
                      <a:r>
                        <a:rPr lang="fr-FR" sz="1600" baseline="30000">
                          <a:effectLst/>
                        </a:rPr>
                        <a:t>5</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Délai</a:t>
                      </a:r>
                      <a:r>
                        <a:rPr lang="fr-FR" sz="1600" baseline="30000">
                          <a:effectLst/>
                        </a:rPr>
                        <a:t>2 </a:t>
                      </a:r>
                      <a:r>
                        <a:rPr lang="fr-FR" sz="1600">
                          <a:effectLst/>
                        </a:rPr>
                        <a:t>Urgence relative</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r>
              <a:tr h="569198">
                <a:tc>
                  <a:txBody>
                    <a:bodyPr/>
                    <a:lstStyle/>
                    <a:p>
                      <a:pPr>
                        <a:lnSpc>
                          <a:spcPct val="115000"/>
                        </a:lnSpc>
                        <a:spcAft>
                          <a:spcPts val="0"/>
                        </a:spcAft>
                      </a:pPr>
                      <a:r>
                        <a:rPr lang="fr-FR" sz="1600">
                          <a:effectLst/>
                        </a:rPr>
                        <a:t>Hématologie</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Numération</a:t>
                      </a:r>
                    </a:p>
                    <a:p>
                      <a:pPr>
                        <a:lnSpc>
                          <a:spcPct val="115000"/>
                        </a:lnSpc>
                        <a:spcAft>
                          <a:spcPts val="0"/>
                        </a:spcAft>
                      </a:pPr>
                      <a:r>
                        <a:rPr lang="fr-FR" sz="1600" dirty="0">
                          <a:effectLst/>
                        </a:rPr>
                        <a:t>Hémogramme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1 tube sang veineux EDTA</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&lt; 10 min</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&lt; 20 minutes</a:t>
                      </a:r>
                    </a:p>
                    <a:p>
                      <a:pPr>
                        <a:lnSpc>
                          <a:spcPct val="115000"/>
                        </a:lnSpc>
                        <a:spcAft>
                          <a:spcPts val="0"/>
                        </a:spcAft>
                      </a:pPr>
                      <a:r>
                        <a:rPr lang="fr-FR" sz="1600">
                          <a:effectLst/>
                        </a:rPr>
                        <a:t>&lt; 60 minutes</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1034906">
                <a:tc>
                  <a:txBody>
                    <a:bodyPr/>
                    <a:lstStyle/>
                    <a:p>
                      <a:pPr>
                        <a:lnSpc>
                          <a:spcPct val="115000"/>
                        </a:lnSpc>
                        <a:spcAft>
                          <a:spcPts val="0"/>
                        </a:spcAft>
                      </a:pPr>
                      <a:r>
                        <a:rPr lang="fr-FR" sz="1600">
                          <a:effectLst/>
                        </a:rPr>
                        <a:t>Hémostase</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Temps de Quick (TP) </a:t>
                      </a:r>
                    </a:p>
                    <a:p>
                      <a:pPr>
                        <a:lnSpc>
                          <a:spcPct val="115000"/>
                        </a:lnSpc>
                        <a:spcAft>
                          <a:spcPts val="0"/>
                        </a:spcAft>
                      </a:pPr>
                      <a:r>
                        <a:rPr lang="fr-FR" sz="1600" dirty="0">
                          <a:effectLst/>
                        </a:rPr>
                        <a:t>Temps de céphaline activée (TCA)</a:t>
                      </a:r>
                    </a:p>
                    <a:p>
                      <a:pPr>
                        <a:lnSpc>
                          <a:spcPct val="115000"/>
                        </a:lnSpc>
                        <a:spcAft>
                          <a:spcPts val="0"/>
                        </a:spcAft>
                      </a:pPr>
                      <a:r>
                        <a:rPr lang="fr-FR" sz="1600" dirty="0">
                          <a:effectLst/>
                        </a:rPr>
                        <a:t>Fibrinogène</a:t>
                      </a:r>
                    </a:p>
                    <a:p>
                      <a:pPr>
                        <a:lnSpc>
                          <a:spcPct val="115000"/>
                        </a:lnSpc>
                        <a:spcAft>
                          <a:spcPts val="0"/>
                        </a:spcAft>
                      </a:pPr>
                      <a:r>
                        <a:rPr lang="fr-FR" sz="1600" dirty="0">
                          <a:effectLst/>
                        </a:rPr>
                        <a:t>D-dimères</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1 tube sang veineux Citrate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&lt; 30 min</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&lt; 60 minutes</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1293634">
                <a:tc>
                  <a:txBody>
                    <a:bodyPr/>
                    <a:lstStyle/>
                    <a:p>
                      <a:pPr>
                        <a:lnSpc>
                          <a:spcPct val="115000"/>
                        </a:lnSpc>
                        <a:spcAft>
                          <a:spcPts val="0"/>
                        </a:spcAft>
                      </a:pPr>
                      <a:r>
                        <a:rPr lang="fr-FR" sz="1600">
                          <a:effectLst/>
                        </a:rPr>
                        <a:t>Immuno</a:t>
                      </a:r>
                    </a:p>
                    <a:p>
                      <a:pPr>
                        <a:lnSpc>
                          <a:spcPct val="115000"/>
                        </a:lnSpc>
                        <a:spcAft>
                          <a:spcPts val="0"/>
                        </a:spcAft>
                      </a:pPr>
                      <a:r>
                        <a:rPr lang="fr-FR" sz="1600">
                          <a:effectLst/>
                        </a:rPr>
                        <a:t>hématologie</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Groupe sanguin phénotype</a:t>
                      </a:r>
                      <a:r>
                        <a:rPr lang="fr-FR" sz="1600" baseline="30000">
                          <a:effectLst/>
                        </a:rPr>
                        <a:t>3</a:t>
                      </a:r>
                      <a:endParaRPr lang="fr-FR" sz="1600">
                        <a:effectLst/>
                      </a:endParaRPr>
                    </a:p>
                    <a:p>
                      <a:pPr>
                        <a:lnSpc>
                          <a:spcPct val="115000"/>
                        </a:lnSpc>
                        <a:spcAft>
                          <a:spcPts val="0"/>
                        </a:spcAft>
                      </a:pPr>
                      <a:r>
                        <a:rPr lang="fr-FR" sz="1600">
                          <a:effectLst/>
                        </a:rPr>
                        <a:t>Recherche des anticorps irréguliers et identification</a:t>
                      </a:r>
                    </a:p>
                    <a:p>
                      <a:pPr>
                        <a:lnSpc>
                          <a:spcPct val="115000"/>
                        </a:lnSpc>
                        <a:spcAft>
                          <a:spcPts val="0"/>
                        </a:spcAft>
                      </a:pPr>
                      <a:r>
                        <a:rPr lang="fr-FR" sz="1600">
                          <a:effectLst/>
                        </a:rPr>
                        <a:t>Test de compatibilité</a:t>
                      </a:r>
                    </a:p>
                    <a:p>
                      <a:pPr>
                        <a:lnSpc>
                          <a:spcPct val="115000"/>
                        </a:lnSpc>
                        <a:spcAft>
                          <a:spcPts val="0"/>
                        </a:spcAft>
                      </a:pPr>
                      <a:r>
                        <a:rPr lang="fr-FR" sz="1600">
                          <a:effectLst/>
                        </a:rPr>
                        <a:t>Test direct à l’antiglobuline</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1 tube sang veineux EDTA</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&lt; 120 minutes</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bl>
          </a:graphicData>
        </a:graphic>
      </p:graphicFrame>
    </p:spTree>
    <p:extLst>
      <p:ext uri="{BB962C8B-B14F-4D97-AF65-F5344CB8AC3E}">
        <p14:creationId xmlns:p14="http://schemas.microsoft.com/office/powerpoint/2010/main" val="3453772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chemeClr val="accent5">
                    <a:lumMod val="75000"/>
                  </a:schemeClr>
                </a:solidFill>
              </a:rPr>
              <a:t>Liste complémentaire des examens réalisables en urgence en fonction du contexte </a:t>
            </a:r>
            <a:r>
              <a:rPr lang="fr-FR" b="1" dirty="0" smtClean="0">
                <a:solidFill>
                  <a:schemeClr val="accent5">
                    <a:lumMod val="75000"/>
                  </a:schemeClr>
                </a:solidFill>
              </a:rPr>
              <a:t>clinique (1)</a:t>
            </a:r>
            <a:endParaRPr lang="fr-FR" b="1" dirty="0">
              <a:solidFill>
                <a:schemeClr val="accent5">
                  <a:lumMod val="75000"/>
                </a:scheme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1391898535"/>
              </p:ext>
            </p:extLst>
          </p:nvPr>
        </p:nvGraphicFramePr>
        <p:xfrm>
          <a:off x="1600198" y="2147168"/>
          <a:ext cx="8891338" cy="4041966"/>
        </p:xfrm>
        <a:graphic>
          <a:graphicData uri="http://schemas.openxmlformats.org/drawingml/2006/table">
            <a:tbl>
              <a:tblPr firstRow="1" firstCol="1" bandRow="1" bandCol="1">
                <a:tableStyleId>{5C22544A-7EE6-4342-B048-85BDC9FD1C3A}</a:tableStyleId>
              </a:tblPr>
              <a:tblGrid>
                <a:gridCol w="1452891"/>
                <a:gridCol w="3819273"/>
                <a:gridCol w="1835687"/>
                <a:gridCol w="1783487"/>
              </a:tblGrid>
              <a:tr h="509228">
                <a:tc>
                  <a:txBody>
                    <a:bodyPr/>
                    <a:lstStyle/>
                    <a:p>
                      <a:pPr>
                        <a:lnSpc>
                          <a:spcPct val="115000"/>
                        </a:lnSpc>
                        <a:spcAft>
                          <a:spcPts val="0"/>
                        </a:spcAft>
                      </a:pPr>
                      <a:r>
                        <a:rPr lang="fr-FR" sz="1800" dirty="0">
                          <a:effectLst/>
                        </a:rPr>
                        <a:t>Domaine</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a:effectLst/>
                        </a:rPr>
                        <a:t>Examen</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a:effectLst/>
                        </a:rPr>
                        <a:t>Echantillon</a:t>
                      </a:r>
                      <a:r>
                        <a:rPr lang="fr-FR" sz="1800" baseline="30000">
                          <a:effectLst/>
                        </a:rPr>
                        <a:t>1</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a:effectLst/>
                        </a:rPr>
                        <a:t>Délai</a:t>
                      </a:r>
                      <a:r>
                        <a:rPr lang="fr-FR" sz="1800" baseline="30000">
                          <a:effectLst/>
                        </a:rPr>
                        <a:t>2</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r>
              <a:tr h="2068278">
                <a:tc>
                  <a:txBody>
                    <a:bodyPr/>
                    <a:lstStyle/>
                    <a:p>
                      <a:pPr>
                        <a:lnSpc>
                          <a:spcPct val="115000"/>
                        </a:lnSpc>
                        <a:spcAft>
                          <a:spcPts val="0"/>
                        </a:spcAft>
                      </a:pPr>
                      <a:r>
                        <a:rPr lang="fr-FR" sz="1800">
                          <a:effectLst/>
                        </a:rPr>
                        <a:t>Hématologie</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dirty="0" err="1">
                          <a:effectLst/>
                        </a:rPr>
                        <a:t>Schizocytes</a:t>
                      </a:r>
                      <a:endParaRPr lang="fr-FR" sz="1800" dirty="0">
                        <a:effectLst/>
                      </a:endParaRPr>
                    </a:p>
                    <a:p>
                      <a:pPr>
                        <a:lnSpc>
                          <a:spcPct val="115000"/>
                        </a:lnSpc>
                        <a:spcAft>
                          <a:spcPts val="0"/>
                        </a:spcAft>
                      </a:pPr>
                      <a:r>
                        <a:rPr lang="fr-FR" sz="1800" dirty="0">
                          <a:effectLst/>
                        </a:rPr>
                        <a:t>Recherche de cellules anormales</a:t>
                      </a:r>
                    </a:p>
                    <a:p>
                      <a:pPr>
                        <a:lnSpc>
                          <a:spcPct val="115000"/>
                        </a:lnSpc>
                        <a:spcAft>
                          <a:spcPts val="1000"/>
                        </a:spcAft>
                      </a:pPr>
                      <a:r>
                        <a:rPr lang="fr-FR" sz="1800" dirty="0">
                          <a:effectLst/>
                        </a:rPr>
                        <a:t>Réticulocytes</a:t>
                      </a:r>
                    </a:p>
                    <a:p>
                      <a:pPr>
                        <a:lnSpc>
                          <a:spcPct val="115000"/>
                        </a:lnSpc>
                        <a:spcAft>
                          <a:spcPts val="0"/>
                        </a:spcAft>
                      </a:pPr>
                      <a:r>
                        <a:rPr lang="fr-FR" sz="1800" dirty="0">
                          <a:effectLst/>
                        </a:rPr>
                        <a:t>Test de Kleihauer</a:t>
                      </a:r>
                      <a:r>
                        <a:rPr lang="fr-FR" sz="1800" baseline="30000" dirty="0">
                          <a:effectLst/>
                        </a:rPr>
                        <a:t>3</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1000"/>
                        </a:spcAft>
                      </a:pPr>
                      <a:r>
                        <a:rPr lang="fr-FR" sz="1800" dirty="0">
                          <a:effectLst/>
                        </a:rPr>
                        <a:t>1 tube sang veineux EDTA</a:t>
                      </a:r>
                    </a:p>
                    <a:p>
                      <a:pPr>
                        <a:lnSpc>
                          <a:spcPct val="115000"/>
                        </a:lnSpc>
                        <a:spcAft>
                          <a:spcPts val="0"/>
                        </a:spcAft>
                      </a:pPr>
                      <a:r>
                        <a:rPr lang="fr-FR" sz="1800" dirty="0">
                          <a:effectLst/>
                        </a:rPr>
                        <a:t>1 tube sang veineux EDTA</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1000"/>
                        </a:spcAft>
                      </a:pPr>
                      <a:r>
                        <a:rPr lang="fr-FR" sz="1800">
                          <a:effectLst/>
                        </a:rPr>
                        <a:t>&lt; 60 minutes</a:t>
                      </a:r>
                    </a:p>
                    <a:p>
                      <a:pPr>
                        <a:lnSpc>
                          <a:spcPct val="115000"/>
                        </a:lnSpc>
                        <a:spcAft>
                          <a:spcPts val="1000"/>
                        </a:spcAft>
                      </a:pPr>
                      <a:r>
                        <a:rPr lang="fr-FR" sz="1800">
                          <a:effectLst/>
                        </a:rPr>
                        <a:t> </a:t>
                      </a:r>
                    </a:p>
                    <a:p>
                      <a:pPr>
                        <a:lnSpc>
                          <a:spcPct val="115000"/>
                        </a:lnSpc>
                        <a:spcAft>
                          <a:spcPts val="0"/>
                        </a:spcAft>
                      </a:pPr>
                      <a:r>
                        <a:rPr lang="fr-FR" sz="1800">
                          <a:effectLst/>
                        </a:rPr>
                        <a:t>&lt; 6 h</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r>
              <a:tr h="1464460">
                <a:tc>
                  <a:txBody>
                    <a:bodyPr/>
                    <a:lstStyle/>
                    <a:p>
                      <a:pPr>
                        <a:lnSpc>
                          <a:spcPct val="115000"/>
                        </a:lnSpc>
                        <a:spcAft>
                          <a:spcPts val="0"/>
                        </a:spcAft>
                      </a:pPr>
                      <a:r>
                        <a:rPr lang="fr-FR" sz="1800">
                          <a:effectLst/>
                        </a:rPr>
                        <a:t>Hémostase</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dirty="0">
                          <a:effectLst/>
                        </a:rPr>
                        <a:t>Facteurs II, V, VII et X</a:t>
                      </a:r>
                    </a:p>
                    <a:p>
                      <a:pPr>
                        <a:lnSpc>
                          <a:spcPct val="115000"/>
                        </a:lnSpc>
                        <a:spcAft>
                          <a:spcPts val="0"/>
                        </a:spcAft>
                      </a:pPr>
                      <a:r>
                        <a:rPr lang="fr-FR" sz="1800" dirty="0">
                          <a:effectLst/>
                        </a:rPr>
                        <a:t>Facteurs VIII, IX et XI</a:t>
                      </a:r>
                    </a:p>
                    <a:p>
                      <a:pPr>
                        <a:lnSpc>
                          <a:spcPct val="115000"/>
                        </a:lnSpc>
                        <a:spcAft>
                          <a:spcPts val="0"/>
                        </a:spcAft>
                      </a:pPr>
                      <a:r>
                        <a:rPr lang="fr-FR" sz="1800" dirty="0">
                          <a:effectLst/>
                        </a:rPr>
                        <a:t>Facteur de </a:t>
                      </a:r>
                      <a:r>
                        <a:rPr lang="fr-FR" sz="1800" dirty="0" err="1">
                          <a:effectLst/>
                        </a:rPr>
                        <a:t>Willebrand</a:t>
                      </a:r>
                      <a:endParaRPr lang="fr-FR" sz="1800" dirty="0">
                        <a:effectLst/>
                      </a:endParaRPr>
                    </a:p>
                    <a:p>
                      <a:pPr>
                        <a:lnSpc>
                          <a:spcPct val="115000"/>
                        </a:lnSpc>
                        <a:spcAft>
                          <a:spcPts val="0"/>
                        </a:spcAft>
                      </a:pPr>
                      <a:r>
                        <a:rPr lang="fr-FR" sz="1800" dirty="0">
                          <a:effectLst/>
                        </a:rPr>
                        <a:t>Activité anti-</a:t>
                      </a:r>
                      <a:r>
                        <a:rPr lang="fr-FR" sz="1800" dirty="0" err="1">
                          <a:effectLst/>
                        </a:rPr>
                        <a:t>Xa</a:t>
                      </a:r>
                      <a:r>
                        <a:rPr lang="fr-FR" sz="1800" dirty="0">
                          <a:effectLst/>
                        </a:rPr>
                        <a:t> héparine</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0"/>
                        </a:spcAft>
                      </a:pPr>
                      <a:r>
                        <a:rPr lang="fr-FR" sz="1800" dirty="0">
                          <a:effectLst/>
                        </a:rPr>
                        <a:t>1 tube sang veineux Citrate</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0"/>
                        </a:spcAft>
                      </a:pPr>
                      <a:r>
                        <a:rPr lang="fr-FR" sz="1800" dirty="0">
                          <a:effectLst/>
                        </a:rPr>
                        <a:t>&lt; 120 minutes</a:t>
                      </a:r>
                    </a:p>
                    <a:p>
                      <a:pPr>
                        <a:lnSpc>
                          <a:spcPct val="115000"/>
                        </a:lnSpc>
                        <a:spcAft>
                          <a:spcPts val="0"/>
                        </a:spcAft>
                      </a:pPr>
                      <a:r>
                        <a:rPr lang="fr-FR" sz="1800" dirty="0">
                          <a:effectLst/>
                        </a:rPr>
                        <a:t> </a:t>
                      </a:r>
                    </a:p>
                    <a:p>
                      <a:pPr>
                        <a:lnSpc>
                          <a:spcPct val="115000"/>
                        </a:lnSpc>
                        <a:spcAft>
                          <a:spcPts val="0"/>
                        </a:spcAft>
                      </a:pPr>
                      <a:r>
                        <a:rPr lang="fr-FR" sz="1800" dirty="0">
                          <a:effectLst/>
                        </a:rPr>
                        <a:t> </a:t>
                      </a:r>
                    </a:p>
                    <a:p>
                      <a:pPr>
                        <a:lnSpc>
                          <a:spcPct val="115000"/>
                        </a:lnSpc>
                        <a:spcAft>
                          <a:spcPts val="0"/>
                        </a:spcAft>
                      </a:pPr>
                      <a:r>
                        <a:rPr lang="fr-FR" sz="1800" dirty="0">
                          <a:effectLst/>
                        </a:rPr>
                        <a:t> </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r>
            </a:tbl>
          </a:graphicData>
        </a:graphic>
      </p:graphicFrame>
    </p:spTree>
    <p:extLst>
      <p:ext uri="{BB962C8B-B14F-4D97-AF65-F5344CB8AC3E}">
        <p14:creationId xmlns:p14="http://schemas.microsoft.com/office/powerpoint/2010/main" val="1060589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a:solidFill>
                  <a:schemeClr val="accent5">
                    <a:lumMod val="75000"/>
                  </a:schemeClr>
                </a:solidFill>
              </a:rPr>
              <a:t>Liste minimale d’ examens réalisables par tout LBM </a:t>
            </a:r>
            <a:r>
              <a:rPr lang="fr-FR" b="1" dirty="0" smtClean="0">
                <a:solidFill>
                  <a:schemeClr val="accent5">
                    <a:lumMod val="75000"/>
                  </a:schemeClr>
                </a:solidFill>
              </a:rPr>
              <a:t>acceptant </a:t>
            </a:r>
            <a:r>
              <a:rPr lang="fr-FR" b="1" dirty="0">
                <a:solidFill>
                  <a:schemeClr val="accent5">
                    <a:lumMod val="75000"/>
                  </a:schemeClr>
                </a:solidFill>
              </a:rPr>
              <a:t>les </a:t>
            </a:r>
            <a:r>
              <a:rPr lang="fr-FR" b="1" dirty="0" smtClean="0">
                <a:solidFill>
                  <a:schemeClr val="accent5">
                    <a:lumMod val="75000"/>
                  </a:schemeClr>
                </a:solidFill>
              </a:rPr>
              <a:t>urgences (2)</a:t>
            </a:r>
            <a:endParaRPr lang="fr-FR" b="1" dirty="0">
              <a:solidFill>
                <a:schemeClr val="accent5">
                  <a:lumMod val="75000"/>
                </a:schemeClr>
              </a:solidFill>
            </a:endParaRPr>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2733902004"/>
              </p:ext>
            </p:extLst>
          </p:nvPr>
        </p:nvGraphicFramePr>
        <p:xfrm>
          <a:off x="643468" y="1705750"/>
          <a:ext cx="10710332" cy="4996145"/>
        </p:xfrm>
        <a:graphic>
          <a:graphicData uri="http://schemas.openxmlformats.org/drawingml/2006/table">
            <a:tbl>
              <a:tblPr firstRow="1" firstCol="1" bandRow="1" bandCol="1">
                <a:tableStyleId>{5C22544A-7EE6-4342-B048-85BDC9FD1C3A}</a:tableStyleId>
              </a:tblPr>
              <a:tblGrid>
                <a:gridCol w="1325583"/>
                <a:gridCol w="4389558"/>
                <a:gridCol w="1493225"/>
                <a:gridCol w="1199034"/>
                <a:gridCol w="2302932"/>
              </a:tblGrid>
              <a:tr h="496124">
                <a:tc>
                  <a:txBody>
                    <a:bodyPr/>
                    <a:lstStyle/>
                    <a:p>
                      <a:pPr>
                        <a:lnSpc>
                          <a:spcPct val="115000"/>
                        </a:lnSpc>
                        <a:spcAft>
                          <a:spcPts val="0"/>
                        </a:spcAft>
                      </a:pPr>
                      <a:r>
                        <a:rPr lang="fr-FR" sz="1400" dirty="0">
                          <a:effectLst/>
                        </a:rPr>
                        <a:t>Domaine</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400">
                          <a:effectLst/>
                        </a:rPr>
                        <a:t>Examen</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400">
                          <a:effectLst/>
                        </a:rPr>
                        <a:t>Echantillon</a:t>
                      </a:r>
                      <a:r>
                        <a:rPr lang="fr-FR" sz="1400" baseline="30000">
                          <a:effectLst/>
                        </a:rPr>
                        <a:t>1</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400" dirty="0" smtClean="0">
                          <a:effectLst/>
                        </a:rPr>
                        <a:t>Délai</a:t>
                      </a:r>
                      <a:r>
                        <a:rPr lang="fr-FR" sz="1400" baseline="30000" dirty="0" smtClean="0">
                          <a:effectLst/>
                        </a:rPr>
                        <a:t>2</a:t>
                      </a:r>
                      <a:r>
                        <a:rPr lang="fr-FR" sz="1400" dirty="0" smtClean="0">
                          <a:effectLst/>
                        </a:rPr>
                        <a:t> </a:t>
                      </a:r>
                    </a:p>
                    <a:p>
                      <a:pPr>
                        <a:lnSpc>
                          <a:spcPct val="115000"/>
                        </a:lnSpc>
                        <a:spcAft>
                          <a:spcPts val="0"/>
                        </a:spcAft>
                      </a:pPr>
                      <a:r>
                        <a:rPr lang="fr-FR" sz="1400" dirty="0" smtClean="0">
                          <a:effectLst/>
                        </a:rPr>
                        <a:t>Urgence vitale</a:t>
                      </a:r>
                      <a:r>
                        <a:rPr lang="fr-FR" sz="1400" baseline="30000" dirty="0" smtClean="0">
                          <a:effectLst/>
                        </a:rPr>
                        <a:t>5</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400" dirty="0">
                          <a:effectLst/>
                        </a:rPr>
                        <a:t>Délai</a:t>
                      </a:r>
                      <a:r>
                        <a:rPr lang="fr-FR" sz="1400" baseline="30000" dirty="0">
                          <a:effectLst/>
                        </a:rPr>
                        <a:t>2 </a:t>
                      </a:r>
                      <a:endParaRPr lang="fr-FR" sz="1400" baseline="30000" dirty="0" smtClean="0">
                        <a:effectLst/>
                      </a:endParaRPr>
                    </a:p>
                    <a:p>
                      <a:pPr>
                        <a:lnSpc>
                          <a:spcPct val="115000"/>
                        </a:lnSpc>
                        <a:spcAft>
                          <a:spcPts val="0"/>
                        </a:spcAft>
                      </a:pPr>
                      <a:r>
                        <a:rPr lang="fr-FR" sz="1400" dirty="0" smtClean="0">
                          <a:effectLst/>
                        </a:rPr>
                        <a:t>Urgence </a:t>
                      </a:r>
                      <a:r>
                        <a:rPr lang="fr-FR" sz="1400" dirty="0">
                          <a:effectLst/>
                        </a:rPr>
                        <a:t>relative</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r>
              <a:tr h="1096875">
                <a:tc rowSpan="5">
                  <a:txBody>
                    <a:bodyPr/>
                    <a:lstStyle/>
                    <a:p>
                      <a:pPr>
                        <a:lnSpc>
                          <a:spcPct val="115000"/>
                        </a:lnSpc>
                        <a:spcAft>
                          <a:spcPts val="0"/>
                        </a:spcAft>
                      </a:pPr>
                      <a:r>
                        <a:rPr lang="fr-FR" sz="1400" dirty="0">
                          <a:effectLst/>
                        </a:rPr>
                        <a:t>Biochimie</a:t>
                      </a:r>
                    </a:p>
                    <a:p>
                      <a:pPr>
                        <a:lnSpc>
                          <a:spcPct val="115000"/>
                        </a:lnSpc>
                        <a:spcAft>
                          <a:spcPts val="0"/>
                        </a:spcAft>
                      </a:pPr>
                      <a:r>
                        <a:rPr lang="fr-FR" sz="1400" dirty="0">
                          <a:effectLst/>
                        </a:rPr>
                        <a:t> </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400" dirty="0">
                          <a:effectLst/>
                        </a:rPr>
                        <a:t>Bilan sur sang artériel</a:t>
                      </a:r>
                    </a:p>
                    <a:p>
                      <a:pPr>
                        <a:lnSpc>
                          <a:spcPct val="115000"/>
                        </a:lnSpc>
                        <a:spcAft>
                          <a:spcPts val="0"/>
                        </a:spcAft>
                      </a:pPr>
                      <a:r>
                        <a:rPr lang="fr-FR" sz="1400" dirty="0">
                          <a:effectLst/>
                        </a:rPr>
                        <a:t>Gaz du sang (GDS), CO-oxymétrie : hémoglobine, carboxyhémoglobine, méthémoglobine</a:t>
                      </a:r>
                    </a:p>
                    <a:p>
                      <a:pPr>
                        <a:lnSpc>
                          <a:spcPct val="115000"/>
                        </a:lnSpc>
                        <a:spcAft>
                          <a:spcPts val="0"/>
                        </a:spcAft>
                      </a:pPr>
                      <a:r>
                        <a:rPr lang="fr-FR" sz="1400" dirty="0">
                          <a:effectLst/>
                        </a:rPr>
                        <a:t>Electrolytes sur sang total (si compris dans GDS, sinon 60 minutes): sodium, potassium, calcium ionisé, lactate </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dirty="0">
                          <a:effectLst/>
                        </a:rPr>
                        <a:t>1 seringue adaptée sang artériel</a:t>
                      </a:r>
                    </a:p>
                    <a:p>
                      <a:pPr>
                        <a:lnSpc>
                          <a:spcPct val="115000"/>
                        </a:lnSpc>
                        <a:spcAft>
                          <a:spcPts val="0"/>
                        </a:spcAft>
                      </a:pPr>
                      <a:r>
                        <a:rPr lang="fr-FR" sz="1400" dirty="0">
                          <a:effectLst/>
                        </a:rPr>
                        <a:t> </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a:effectLst/>
                        </a:rPr>
                        <a:t>&lt; 10 minutes</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a:effectLst/>
                        </a:rPr>
                        <a:t>&lt; 30 minutes</a:t>
                      </a:r>
                    </a:p>
                    <a:p>
                      <a:pPr>
                        <a:lnSpc>
                          <a:spcPct val="115000"/>
                        </a:lnSpc>
                        <a:spcAft>
                          <a:spcPts val="0"/>
                        </a:spcAft>
                      </a:pPr>
                      <a:r>
                        <a:rPr lang="fr-FR" sz="1400">
                          <a:effectLst/>
                        </a:rPr>
                        <a:t> </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1555653">
                <a:tc vMerge="1">
                  <a:txBody>
                    <a:bodyPr/>
                    <a:lstStyle/>
                    <a:p>
                      <a:endParaRPr lang="fr-FR"/>
                    </a:p>
                  </a:txBody>
                  <a:tcPr/>
                </a:tc>
                <a:tc>
                  <a:txBody>
                    <a:bodyPr/>
                    <a:lstStyle/>
                    <a:p>
                      <a:pPr>
                        <a:lnSpc>
                          <a:spcPct val="115000"/>
                        </a:lnSpc>
                        <a:spcAft>
                          <a:spcPts val="0"/>
                        </a:spcAft>
                      </a:pPr>
                      <a:r>
                        <a:rPr lang="fr-FR" sz="1400" dirty="0">
                          <a:effectLst/>
                        </a:rPr>
                        <a:t>Bilan plasmatique et/ou sérique (si possible sur un seul échantillon) : </a:t>
                      </a:r>
                      <a:r>
                        <a:rPr lang="fr-FR" sz="1400" dirty="0" smtClean="0">
                          <a:effectLst/>
                        </a:rPr>
                        <a:t>Ionogramme </a:t>
                      </a:r>
                      <a:r>
                        <a:rPr lang="fr-FR" sz="1400" dirty="0">
                          <a:effectLst/>
                        </a:rPr>
                        <a:t>(sodium, potassium, chlore, CO2T, protides), glucose, urée, créatinine, lactate, calcium, bilirubine totale et directe, enzymes (créatine kinase CK, aspartate </a:t>
                      </a:r>
                      <a:r>
                        <a:rPr lang="fr-FR" sz="1400" dirty="0" err="1">
                          <a:effectLst/>
                        </a:rPr>
                        <a:t>aminotransférase</a:t>
                      </a:r>
                      <a:r>
                        <a:rPr lang="fr-FR" sz="1400" dirty="0">
                          <a:effectLst/>
                        </a:rPr>
                        <a:t> ASAT,  alanine </a:t>
                      </a:r>
                      <a:r>
                        <a:rPr lang="fr-FR" sz="1400" dirty="0" err="1">
                          <a:effectLst/>
                        </a:rPr>
                        <a:t>aminotransférase</a:t>
                      </a:r>
                      <a:r>
                        <a:rPr lang="fr-FR" sz="1400" dirty="0">
                          <a:effectLst/>
                        </a:rPr>
                        <a:t> ALAT, lipase</a:t>
                      </a:r>
                      <a:r>
                        <a:rPr lang="fr-FR" sz="1400" dirty="0" smtClean="0">
                          <a:effectLst/>
                        </a:rPr>
                        <a:t>), C-réactive </a:t>
                      </a:r>
                      <a:r>
                        <a:rPr lang="fr-FR" sz="1400" dirty="0">
                          <a:effectLst/>
                        </a:rPr>
                        <a:t>protéine (CRP)</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rowSpan="3">
                  <a:txBody>
                    <a:bodyPr/>
                    <a:lstStyle/>
                    <a:p>
                      <a:pPr>
                        <a:lnSpc>
                          <a:spcPct val="115000"/>
                        </a:lnSpc>
                        <a:spcAft>
                          <a:spcPts val="0"/>
                        </a:spcAft>
                      </a:pPr>
                      <a:r>
                        <a:rPr lang="fr-FR" sz="1400" dirty="0">
                          <a:effectLst/>
                        </a:rPr>
                        <a:t>1 échantillon par origine de prélèvement en fonction des contraintes analytiques</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dirty="0">
                          <a:effectLst/>
                        </a:rPr>
                        <a:t> </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dirty="0">
                          <a:effectLst/>
                        </a:rPr>
                        <a:t>&lt; 60 minutes</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679853">
                <a:tc vMerge="1">
                  <a:txBody>
                    <a:bodyPr/>
                    <a:lstStyle/>
                    <a:p>
                      <a:endParaRPr lang="fr-FR"/>
                    </a:p>
                  </a:txBody>
                  <a:tcPr/>
                </a:tc>
                <a:tc>
                  <a:txBody>
                    <a:bodyPr/>
                    <a:lstStyle/>
                    <a:p>
                      <a:pPr>
                        <a:lnSpc>
                          <a:spcPct val="115000"/>
                        </a:lnSpc>
                        <a:spcAft>
                          <a:spcPts val="0"/>
                        </a:spcAft>
                      </a:pPr>
                      <a:r>
                        <a:rPr lang="fr-FR" sz="1400" dirty="0">
                          <a:effectLst/>
                        </a:rPr>
                        <a:t>Marqueurs cardiaques : Troponine (T ou I) </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vMerge="1">
                  <a:txBody>
                    <a:bodyPr/>
                    <a:lstStyle/>
                    <a:p>
                      <a:endParaRPr lang="fr-FR"/>
                    </a:p>
                  </a:txBody>
                  <a:tcPr/>
                </a:tc>
                <a:tc>
                  <a:txBody>
                    <a:bodyPr/>
                    <a:lstStyle/>
                    <a:p>
                      <a:pPr>
                        <a:lnSpc>
                          <a:spcPct val="115000"/>
                        </a:lnSpc>
                        <a:spcAft>
                          <a:spcPts val="0"/>
                        </a:spcAft>
                      </a:pPr>
                      <a:r>
                        <a:rPr lang="fr-FR" sz="1400" dirty="0">
                          <a:effectLst/>
                        </a:rPr>
                        <a:t>&lt; 45 minutes</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dirty="0">
                          <a:effectLst/>
                        </a:rPr>
                        <a:t>&lt; 1h en suivi de chirurgie cardiaque ou  lorsqu’une dilution est requise</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468694">
                <a:tc vMerge="1">
                  <a:txBody>
                    <a:bodyPr/>
                    <a:lstStyle/>
                    <a:p>
                      <a:endParaRPr lang="fr-FR"/>
                    </a:p>
                  </a:txBody>
                  <a:tcPr/>
                </a:tc>
                <a:tc>
                  <a:txBody>
                    <a:bodyPr/>
                    <a:lstStyle/>
                    <a:p>
                      <a:pPr>
                        <a:lnSpc>
                          <a:spcPct val="115000"/>
                        </a:lnSpc>
                        <a:spcAft>
                          <a:spcPts val="0"/>
                        </a:spcAft>
                      </a:pPr>
                      <a:r>
                        <a:rPr lang="fr-FR" sz="1400" dirty="0">
                          <a:effectLst/>
                        </a:rPr>
                        <a:t>Hormonologie : gonadotrophine chorionique humaine totale (</a:t>
                      </a:r>
                      <a:r>
                        <a:rPr lang="fr-FR" sz="1400" dirty="0" err="1">
                          <a:effectLst/>
                        </a:rPr>
                        <a:t>hCG</a:t>
                      </a:r>
                      <a:r>
                        <a:rPr lang="fr-FR" sz="1400" dirty="0">
                          <a:effectLst/>
                        </a:rPr>
                        <a:t>)</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vMerge="1">
                  <a:txBody>
                    <a:bodyPr/>
                    <a:lstStyle/>
                    <a:p>
                      <a:endParaRPr lang="fr-FR"/>
                    </a:p>
                  </a:txBody>
                  <a:tcPr/>
                </a:tc>
                <a:tc>
                  <a:txBody>
                    <a:bodyPr/>
                    <a:lstStyle/>
                    <a:p>
                      <a:pPr>
                        <a:lnSpc>
                          <a:spcPct val="115000"/>
                        </a:lnSpc>
                        <a:spcAft>
                          <a:spcPts val="0"/>
                        </a:spcAft>
                      </a:pPr>
                      <a:r>
                        <a:rPr lang="fr-FR" sz="1400" dirty="0">
                          <a:effectLst/>
                        </a:rPr>
                        <a:t> </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dirty="0">
                          <a:effectLst/>
                        </a:rPr>
                        <a:t>&lt; 60 minutes</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438750">
                <a:tc vMerge="1">
                  <a:txBody>
                    <a:bodyPr/>
                    <a:lstStyle/>
                    <a:p>
                      <a:endParaRPr lang="fr-FR"/>
                    </a:p>
                  </a:txBody>
                  <a:tcPr/>
                </a:tc>
                <a:tc>
                  <a:txBody>
                    <a:bodyPr/>
                    <a:lstStyle/>
                    <a:p>
                      <a:pPr>
                        <a:lnSpc>
                          <a:spcPct val="115000"/>
                        </a:lnSpc>
                        <a:spcAft>
                          <a:spcPts val="0"/>
                        </a:spcAft>
                      </a:pPr>
                      <a:r>
                        <a:rPr lang="fr-FR" sz="1400" dirty="0">
                          <a:effectLst/>
                        </a:rPr>
                        <a:t>Biochimie du liquide cérébrospinal (LCS) : protéines, chlorure, glucose, lactate</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a:effectLst/>
                        </a:rPr>
                        <a:t>1 échantillon LCS</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a:effectLst/>
                        </a:rPr>
                        <a:t> </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400" dirty="0">
                          <a:effectLst/>
                        </a:rPr>
                        <a:t>&lt; 60 minutes</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bl>
          </a:graphicData>
        </a:graphic>
      </p:graphicFrame>
    </p:spTree>
    <p:extLst>
      <p:ext uri="{BB962C8B-B14F-4D97-AF65-F5344CB8AC3E}">
        <p14:creationId xmlns:p14="http://schemas.microsoft.com/office/powerpoint/2010/main" val="83294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chemeClr val="accent5">
                    <a:lumMod val="75000"/>
                  </a:schemeClr>
                </a:solidFill>
              </a:rPr>
              <a:t>Liste complémentaire des examens réalisables en urgence en fonction du contexte </a:t>
            </a:r>
            <a:r>
              <a:rPr lang="fr-FR" b="1" dirty="0" smtClean="0">
                <a:solidFill>
                  <a:schemeClr val="accent5">
                    <a:lumMod val="75000"/>
                  </a:schemeClr>
                </a:solidFill>
              </a:rPr>
              <a:t>clinique (2)</a:t>
            </a:r>
            <a:endParaRPr lang="fr-FR" b="1" dirty="0">
              <a:solidFill>
                <a:schemeClr val="accent5">
                  <a:lumMod val="75000"/>
                </a:schemeClr>
              </a:solidFill>
            </a:endParaRPr>
          </a:p>
        </p:txBody>
      </p:sp>
      <p:graphicFrame>
        <p:nvGraphicFramePr>
          <p:cNvPr id="5" name="Tableau 4"/>
          <p:cNvGraphicFramePr>
            <a:graphicFrameLocks noGrp="1"/>
          </p:cNvGraphicFramePr>
          <p:nvPr>
            <p:extLst>
              <p:ext uri="{D42A27DB-BD31-4B8C-83A1-F6EECF244321}">
                <p14:modId xmlns:p14="http://schemas.microsoft.com/office/powerpoint/2010/main" val="3386955125"/>
              </p:ext>
            </p:extLst>
          </p:nvPr>
        </p:nvGraphicFramePr>
        <p:xfrm>
          <a:off x="657725" y="1690688"/>
          <a:ext cx="10873874" cy="5112485"/>
        </p:xfrm>
        <a:graphic>
          <a:graphicData uri="http://schemas.openxmlformats.org/drawingml/2006/table">
            <a:tbl>
              <a:tblPr firstRow="1" firstCol="1" bandRow="1" bandCol="1">
                <a:tableStyleId>{5C22544A-7EE6-4342-B048-85BDC9FD1C3A}</a:tableStyleId>
              </a:tblPr>
              <a:tblGrid>
                <a:gridCol w="1265606"/>
                <a:gridCol w="6157312"/>
                <a:gridCol w="1725478"/>
                <a:gridCol w="1725478"/>
              </a:tblGrid>
              <a:tr h="380465">
                <a:tc>
                  <a:txBody>
                    <a:bodyPr/>
                    <a:lstStyle/>
                    <a:p>
                      <a:pPr>
                        <a:lnSpc>
                          <a:spcPct val="115000"/>
                        </a:lnSpc>
                        <a:spcAft>
                          <a:spcPts val="0"/>
                        </a:spcAft>
                      </a:pPr>
                      <a:r>
                        <a:rPr lang="fr-FR" sz="1400" dirty="0">
                          <a:effectLst/>
                        </a:rPr>
                        <a:t>Domaine</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400">
                          <a:effectLst/>
                        </a:rPr>
                        <a:t>Examen</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400">
                          <a:effectLst/>
                        </a:rPr>
                        <a:t>Echantillon</a:t>
                      </a:r>
                      <a:r>
                        <a:rPr lang="fr-FR" sz="1400" baseline="30000">
                          <a:effectLst/>
                        </a:rPr>
                        <a:t>1</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400">
                          <a:effectLst/>
                        </a:rPr>
                        <a:t>Délai</a:t>
                      </a:r>
                      <a:r>
                        <a:rPr lang="fr-FR" sz="1400" baseline="30000">
                          <a:effectLst/>
                        </a:rPr>
                        <a:t>2</a:t>
                      </a:r>
                      <a:endParaRPr lang="fr-FR" sz="14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r>
              <a:tr h="2158995">
                <a:tc rowSpan="3">
                  <a:txBody>
                    <a:bodyPr/>
                    <a:lstStyle/>
                    <a:p>
                      <a:pPr>
                        <a:lnSpc>
                          <a:spcPct val="115000"/>
                        </a:lnSpc>
                        <a:spcAft>
                          <a:spcPts val="0"/>
                        </a:spcAft>
                      </a:pPr>
                      <a:r>
                        <a:rPr lang="fr-FR" sz="1400" dirty="0">
                          <a:effectLst/>
                        </a:rPr>
                        <a:t>Biochimie</a:t>
                      </a:r>
                      <a:endParaRPr lang="fr-F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800" dirty="0">
                          <a:effectLst/>
                        </a:rPr>
                        <a:t>Bilan plasmatique et/ou sérique (si possible sur un seul échantillon) : </a:t>
                      </a:r>
                    </a:p>
                    <a:p>
                      <a:pPr>
                        <a:lnSpc>
                          <a:spcPct val="115000"/>
                        </a:lnSpc>
                        <a:spcAft>
                          <a:spcPts val="0"/>
                        </a:spcAft>
                      </a:pPr>
                      <a:r>
                        <a:rPr lang="fr-FR" sz="1800" dirty="0">
                          <a:effectLst/>
                        </a:rPr>
                        <a:t>calcium ionisé, magnésium, phosphore, acide urique, </a:t>
                      </a:r>
                      <a:r>
                        <a:rPr lang="fr-FR" sz="1800" dirty="0" err="1">
                          <a:effectLst/>
                        </a:rPr>
                        <a:t>osmolalité</a:t>
                      </a:r>
                      <a:r>
                        <a:rPr lang="fr-FR" sz="1800" dirty="0">
                          <a:effectLst/>
                        </a:rPr>
                        <a:t>, lactate déshydrogénase LDH</a:t>
                      </a:r>
                    </a:p>
                    <a:p>
                      <a:pPr>
                        <a:lnSpc>
                          <a:spcPct val="115000"/>
                        </a:lnSpc>
                        <a:spcAft>
                          <a:spcPts val="0"/>
                        </a:spcAft>
                      </a:pPr>
                      <a:r>
                        <a:rPr lang="fr-FR" sz="1800" dirty="0">
                          <a:effectLst/>
                        </a:rPr>
                        <a:t>Corps cétoniques (ou β-</a:t>
                      </a:r>
                      <a:r>
                        <a:rPr lang="fr-FR" sz="1800" dirty="0" err="1">
                          <a:effectLst/>
                        </a:rPr>
                        <a:t>hydroxybutyrate</a:t>
                      </a:r>
                      <a:r>
                        <a:rPr lang="fr-FR" sz="1800" dirty="0">
                          <a:effectLst/>
                        </a:rPr>
                        <a:t>), </a:t>
                      </a:r>
                      <a:r>
                        <a:rPr lang="fr-FR" sz="1800" dirty="0" err="1">
                          <a:effectLst/>
                        </a:rPr>
                        <a:t>ammoniémie</a:t>
                      </a:r>
                      <a:endParaRPr lang="fr-FR" sz="1800" dirty="0">
                        <a:effectLst/>
                      </a:endParaRPr>
                    </a:p>
                    <a:p>
                      <a:pPr>
                        <a:lnSpc>
                          <a:spcPct val="115000"/>
                        </a:lnSpc>
                        <a:spcAft>
                          <a:spcPts val="0"/>
                        </a:spcAft>
                      </a:pPr>
                      <a:r>
                        <a:rPr lang="fr-FR" sz="1800" dirty="0">
                          <a:effectLst/>
                        </a:rPr>
                        <a:t>Protéines : haptoglobine, albumine,</a:t>
                      </a:r>
                    </a:p>
                    <a:p>
                      <a:pPr>
                        <a:lnSpc>
                          <a:spcPct val="115000"/>
                        </a:lnSpc>
                        <a:spcAft>
                          <a:spcPts val="0"/>
                        </a:spcAft>
                      </a:pPr>
                      <a:r>
                        <a:rPr lang="fr-FR" sz="1800" dirty="0" err="1">
                          <a:effectLst/>
                        </a:rPr>
                        <a:t>procalcitonine</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rowSpan="2">
                  <a:txBody>
                    <a:bodyPr/>
                    <a:lstStyle/>
                    <a:p>
                      <a:pPr>
                        <a:lnSpc>
                          <a:spcPct val="115000"/>
                        </a:lnSpc>
                        <a:spcAft>
                          <a:spcPts val="0"/>
                        </a:spcAft>
                      </a:pPr>
                      <a:r>
                        <a:rPr lang="fr-FR" sz="1800">
                          <a:effectLst/>
                        </a:rPr>
                        <a:t>1 échantillon par origine de prélèvement en fonction des contraintes analytiques</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800">
                          <a:effectLst/>
                        </a:rPr>
                        <a:t>&lt; 60 minutes</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r>
              <a:tr h="1619245">
                <a:tc vMerge="1">
                  <a:txBody>
                    <a:bodyPr/>
                    <a:lstStyle/>
                    <a:p>
                      <a:endParaRPr lang="fr-FR"/>
                    </a:p>
                  </a:txBody>
                  <a:tcPr/>
                </a:tc>
                <a:tc>
                  <a:txBody>
                    <a:bodyPr/>
                    <a:lstStyle/>
                    <a:p>
                      <a:pPr>
                        <a:lnSpc>
                          <a:spcPct val="115000"/>
                        </a:lnSpc>
                        <a:spcAft>
                          <a:spcPts val="0"/>
                        </a:spcAft>
                      </a:pPr>
                      <a:r>
                        <a:rPr lang="fr-FR" sz="1800" dirty="0">
                          <a:effectLst/>
                        </a:rPr>
                        <a:t>Marqueurs cardiaques : </a:t>
                      </a:r>
                    </a:p>
                    <a:p>
                      <a:pPr>
                        <a:lnSpc>
                          <a:spcPct val="115000"/>
                        </a:lnSpc>
                        <a:spcAft>
                          <a:spcPts val="0"/>
                        </a:spcAft>
                      </a:pPr>
                      <a:r>
                        <a:rPr lang="fr-FR" sz="1800" dirty="0">
                          <a:effectLst/>
                        </a:rPr>
                        <a:t>BNP (Brain </a:t>
                      </a:r>
                      <a:r>
                        <a:rPr lang="fr-FR" sz="1800" dirty="0" err="1">
                          <a:effectLst/>
                        </a:rPr>
                        <a:t>natriuretic</a:t>
                      </a:r>
                      <a:r>
                        <a:rPr lang="fr-FR" sz="1800" dirty="0">
                          <a:effectLst/>
                        </a:rPr>
                        <a:t> Peptide) ou NT-</a:t>
                      </a:r>
                      <a:r>
                        <a:rPr lang="fr-FR" sz="1800" dirty="0" err="1">
                          <a:effectLst/>
                        </a:rPr>
                        <a:t>ProBNP</a:t>
                      </a:r>
                      <a:r>
                        <a:rPr lang="fr-FR" sz="1800" dirty="0">
                          <a:effectLst/>
                        </a:rPr>
                        <a:t> (N-terminal pro BNP), myoglobine</a:t>
                      </a:r>
                    </a:p>
                    <a:p>
                      <a:pPr>
                        <a:lnSpc>
                          <a:spcPct val="115000"/>
                        </a:lnSpc>
                        <a:spcAft>
                          <a:spcPts val="0"/>
                        </a:spcAft>
                      </a:pPr>
                      <a:r>
                        <a:rPr lang="fr-FR" sz="1800" dirty="0">
                          <a:effectLst/>
                        </a:rPr>
                        <a:t>Hormonologie : thyréostimuline (TSH), </a:t>
                      </a:r>
                      <a:r>
                        <a:rPr lang="fr-FR" sz="1800" dirty="0" err="1">
                          <a:effectLst/>
                        </a:rPr>
                        <a:t>tétra-iodothyronine</a:t>
                      </a:r>
                      <a:r>
                        <a:rPr lang="fr-FR" sz="1800" dirty="0">
                          <a:effectLst/>
                        </a:rPr>
                        <a:t> libre (T4L), cortisol, peptide C</a:t>
                      </a:r>
                    </a:p>
                    <a:p>
                      <a:pPr>
                        <a:lnSpc>
                          <a:spcPct val="115000"/>
                        </a:lnSpc>
                        <a:spcAft>
                          <a:spcPts val="0"/>
                        </a:spcAft>
                      </a:pPr>
                      <a:r>
                        <a:rPr lang="fr-FR" sz="1800" dirty="0">
                          <a:effectLst/>
                        </a:rPr>
                        <a:t>Marqueurs tumoraux : alpha-</a:t>
                      </a:r>
                      <a:r>
                        <a:rPr lang="fr-FR" sz="1800" dirty="0" err="1">
                          <a:effectLst/>
                        </a:rPr>
                        <a:t>foetoprotéine</a:t>
                      </a:r>
                      <a:r>
                        <a:rPr lang="fr-FR" sz="1800" dirty="0">
                          <a:effectLst/>
                        </a:rPr>
                        <a:t> (AFP)</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vMerge="1">
                  <a:txBody>
                    <a:bodyPr/>
                    <a:lstStyle/>
                    <a:p>
                      <a:endParaRPr lang="fr-FR"/>
                    </a:p>
                  </a:txBody>
                  <a:tcPr/>
                </a:tc>
                <a:tc>
                  <a:txBody>
                    <a:bodyPr/>
                    <a:lstStyle/>
                    <a:p>
                      <a:pPr>
                        <a:lnSpc>
                          <a:spcPct val="115000"/>
                        </a:lnSpc>
                        <a:spcAft>
                          <a:spcPts val="0"/>
                        </a:spcAft>
                      </a:pPr>
                      <a:r>
                        <a:rPr lang="fr-FR" sz="1800">
                          <a:effectLst/>
                        </a:rPr>
                        <a:t>&lt;60 minutes</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r>
              <a:tr h="593724">
                <a:tc vMerge="1">
                  <a:txBody>
                    <a:bodyPr/>
                    <a:lstStyle/>
                    <a:p>
                      <a:endParaRPr lang="fr-FR"/>
                    </a:p>
                  </a:txBody>
                  <a:tcPr/>
                </a:tc>
                <a:tc>
                  <a:txBody>
                    <a:bodyPr/>
                    <a:lstStyle/>
                    <a:p>
                      <a:pPr>
                        <a:lnSpc>
                          <a:spcPct val="115000"/>
                        </a:lnSpc>
                        <a:spcAft>
                          <a:spcPts val="0"/>
                        </a:spcAft>
                      </a:pPr>
                      <a:r>
                        <a:rPr lang="fr-FR" sz="1800">
                          <a:effectLst/>
                        </a:rPr>
                        <a:t>Bilan urinaire : sodium, potassium, urée, créatinine, protéines, glucose</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800" dirty="0">
                          <a:effectLst/>
                        </a:rPr>
                        <a:t>1 échantillon d’urines</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c>
                  <a:txBody>
                    <a:bodyPr/>
                    <a:lstStyle/>
                    <a:p>
                      <a:pPr>
                        <a:lnSpc>
                          <a:spcPct val="115000"/>
                        </a:lnSpc>
                        <a:spcAft>
                          <a:spcPts val="0"/>
                        </a:spcAft>
                      </a:pPr>
                      <a:r>
                        <a:rPr lang="fr-FR" sz="1800" dirty="0">
                          <a:effectLst/>
                        </a:rPr>
                        <a:t>&lt;60 minutes</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239" marR="63239" marT="0" marB="0"/>
                </a:tc>
              </a:tr>
            </a:tbl>
          </a:graphicData>
        </a:graphic>
      </p:graphicFrame>
    </p:spTree>
    <p:extLst>
      <p:ext uri="{BB962C8B-B14F-4D97-AF65-F5344CB8AC3E}">
        <p14:creationId xmlns:p14="http://schemas.microsoft.com/office/powerpoint/2010/main" val="1495311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a:solidFill>
                  <a:schemeClr val="accent5">
                    <a:lumMod val="75000"/>
                  </a:schemeClr>
                </a:solidFill>
              </a:rPr>
              <a:t>Liste minimale d’ examens réalisables par tout LBM </a:t>
            </a:r>
            <a:r>
              <a:rPr lang="fr-FR" b="1" dirty="0" smtClean="0">
                <a:solidFill>
                  <a:schemeClr val="accent5">
                    <a:lumMod val="75000"/>
                  </a:schemeClr>
                </a:solidFill>
              </a:rPr>
              <a:t>acceptant </a:t>
            </a:r>
            <a:r>
              <a:rPr lang="fr-FR" b="1" dirty="0">
                <a:solidFill>
                  <a:schemeClr val="accent5">
                    <a:lumMod val="75000"/>
                  </a:schemeClr>
                </a:solidFill>
              </a:rPr>
              <a:t>les </a:t>
            </a:r>
            <a:r>
              <a:rPr lang="fr-FR" b="1" dirty="0" smtClean="0">
                <a:solidFill>
                  <a:schemeClr val="accent5">
                    <a:lumMod val="75000"/>
                  </a:schemeClr>
                </a:solidFill>
              </a:rPr>
              <a:t>urgences (3)</a:t>
            </a:r>
            <a:endParaRPr lang="fr-FR" b="1" dirty="0">
              <a:solidFill>
                <a:schemeClr val="accent5">
                  <a:lumMod val="75000"/>
                </a:schemeClr>
              </a:solidFill>
            </a:endParaRPr>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1348443399"/>
              </p:ext>
            </p:extLst>
          </p:nvPr>
        </p:nvGraphicFramePr>
        <p:xfrm>
          <a:off x="609601" y="1815276"/>
          <a:ext cx="10744198" cy="4875686"/>
        </p:xfrm>
        <a:graphic>
          <a:graphicData uri="http://schemas.openxmlformats.org/drawingml/2006/table">
            <a:tbl>
              <a:tblPr firstRow="1" firstCol="1" bandRow="1" bandCol="1">
                <a:tableStyleId>{5C22544A-7EE6-4342-B048-85BDC9FD1C3A}</a:tableStyleId>
              </a:tblPr>
              <a:tblGrid>
                <a:gridCol w="1495909"/>
                <a:gridCol w="4798198"/>
                <a:gridCol w="1448866"/>
                <a:gridCol w="1208521"/>
                <a:gridCol w="1792704"/>
              </a:tblGrid>
              <a:tr h="806708">
                <a:tc>
                  <a:txBody>
                    <a:bodyPr/>
                    <a:lstStyle/>
                    <a:p>
                      <a:pPr>
                        <a:lnSpc>
                          <a:spcPct val="115000"/>
                        </a:lnSpc>
                        <a:spcAft>
                          <a:spcPts val="0"/>
                        </a:spcAft>
                      </a:pPr>
                      <a:r>
                        <a:rPr lang="fr-FR" sz="1600" dirty="0">
                          <a:effectLst/>
                        </a:rPr>
                        <a:t>Domaine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Examen</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a:effectLst/>
                        </a:rPr>
                        <a:t>Echantillon</a:t>
                      </a:r>
                      <a:r>
                        <a:rPr lang="fr-FR" sz="1600" baseline="30000">
                          <a:effectLst/>
                        </a:rPr>
                        <a:t>1</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Délai</a:t>
                      </a:r>
                      <a:r>
                        <a:rPr lang="fr-FR" sz="1600" baseline="30000" dirty="0">
                          <a:effectLst/>
                        </a:rPr>
                        <a:t>2</a:t>
                      </a:r>
                      <a:r>
                        <a:rPr lang="fr-FR" sz="1600" dirty="0">
                          <a:effectLst/>
                        </a:rPr>
                        <a:t> </a:t>
                      </a:r>
                      <a:endParaRPr lang="fr-FR" sz="1600" dirty="0" smtClean="0">
                        <a:effectLst/>
                      </a:endParaRPr>
                    </a:p>
                    <a:p>
                      <a:pPr>
                        <a:lnSpc>
                          <a:spcPct val="115000"/>
                        </a:lnSpc>
                        <a:spcAft>
                          <a:spcPts val="0"/>
                        </a:spcAft>
                      </a:pPr>
                      <a:r>
                        <a:rPr lang="fr-FR" sz="1600" dirty="0" smtClean="0">
                          <a:effectLst/>
                        </a:rPr>
                        <a:t>Urgence </a:t>
                      </a:r>
                      <a:r>
                        <a:rPr lang="fr-FR" sz="1600" dirty="0">
                          <a:effectLst/>
                        </a:rPr>
                        <a:t>vitale</a:t>
                      </a:r>
                      <a:r>
                        <a:rPr lang="fr-FR" sz="1600" baseline="30000" dirty="0">
                          <a:effectLst/>
                        </a:rPr>
                        <a:t>5</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Délai</a:t>
                      </a:r>
                      <a:r>
                        <a:rPr lang="fr-FR" sz="1600" baseline="30000" dirty="0">
                          <a:effectLst/>
                        </a:rPr>
                        <a:t>2 </a:t>
                      </a:r>
                      <a:endParaRPr lang="fr-FR" sz="1600" baseline="30000" dirty="0" smtClean="0">
                        <a:effectLst/>
                      </a:endParaRPr>
                    </a:p>
                    <a:p>
                      <a:pPr>
                        <a:lnSpc>
                          <a:spcPct val="115000"/>
                        </a:lnSpc>
                        <a:spcAft>
                          <a:spcPts val="0"/>
                        </a:spcAft>
                      </a:pPr>
                      <a:r>
                        <a:rPr lang="fr-FR" sz="1600" dirty="0" smtClean="0">
                          <a:effectLst/>
                        </a:rPr>
                        <a:t>Urgence </a:t>
                      </a:r>
                      <a:r>
                        <a:rPr lang="fr-FR" sz="1600" dirty="0">
                          <a:effectLst/>
                        </a:rPr>
                        <a:t>relative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r>
              <a:tr h="1362294">
                <a:tc>
                  <a:txBody>
                    <a:bodyPr/>
                    <a:lstStyle/>
                    <a:p>
                      <a:pPr>
                        <a:lnSpc>
                          <a:spcPct val="115000"/>
                        </a:lnSpc>
                        <a:spcAft>
                          <a:spcPts val="0"/>
                        </a:spcAft>
                      </a:pPr>
                      <a:r>
                        <a:rPr lang="fr-FR" sz="1600" dirty="0">
                          <a:effectLst/>
                        </a:rPr>
                        <a:t>Toxicologie/</a:t>
                      </a:r>
                    </a:p>
                    <a:p>
                      <a:pPr>
                        <a:lnSpc>
                          <a:spcPct val="115000"/>
                        </a:lnSpc>
                        <a:spcAft>
                          <a:spcPts val="0"/>
                        </a:spcAft>
                      </a:pPr>
                      <a:r>
                        <a:rPr lang="fr-FR" sz="1600" dirty="0">
                          <a:effectLst/>
                        </a:rPr>
                        <a:t>pharmacologie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Éthanol</a:t>
                      </a:r>
                    </a:p>
                    <a:p>
                      <a:pPr>
                        <a:lnSpc>
                          <a:spcPct val="115000"/>
                        </a:lnSpc>
                        <a:spcAft>
                          <a:spcPts val="0"/>
                        </a:spcAft>
                      </a:pPr>
                      <a:r>
                        <a:rPr lang="fr-FR" sz="1600" dirty="0">
                          <a:effectLst/>
                        </a:rPr>
                        <a:t>Recherche de </a:t>
                      </a:r>
                      <a:r>
                        <a:rPr lang="fr-FR" sz="1800" dirty="0">
                          <a:effectLst/>
                        </a:rPr>
                        <a:t>benzodiazépines</a:t>
                      </a:r>
                      <a:r>
                        <a:rPr lang="fr-FR" sz="1600" dirty="0">
                          <a:effectLst/>
                        </a:rPr>
                        <a:t>, antidépresseurs tricycliques, barbituriques, stupéfiants</a:t>
                      </a:r>
                    </a:p>
                    <a:p>
                      <a:pPr>
                        <a:lnSpc>
                          <a:spcPct val="115000"/>
                        </a:lnSpc>
                        <a:spcAft>
                          <a:spcPts val="0"/>
                        </a:spcAft>
                      </a:pPr>
                      <a:r>
                        <a:rPr lang="fr-FR" sz="1600" dirty="0" err="1">
                          <a:effectLst/>
                        </a:rPr>
                        <a:t>Digoxine</a:t>
                      </a:r>
                      <a:r>
                        <a:rPr lang="fr-FR" sz="1600" dirty="0">
                          <a:effectLst/>
                        </a:rPr>
                        <a:t>, acide </a:t>
                      </a:r>
                      <a:r>
                        <a:rPr lang="fr-FR" sz="1600" dirty="0" err="1">
                          <a:effectLst/>
                        </a:rPr>
                        <a:t>valproïque</a:t>
                      </a:r>
                      <a:r>
                        <a:rPr lang="fr-FR" sz="1600" dirty="0">
                          <a:effectLst/>
                        </a:rPr>
                        <a:t>, carbamazépine, </a:t>
                      </a:r>
                      <a:r>
                        <a:rPr lang="fr-FR" sz="1600" dirty="0" err="1">
                          <a:effectLst/>
                        </a:rPr>
                        <a:t>phénytoïne</a:t>
                      </a:r>
                      <a:r>
                        <a:rPr lang="fr-FR" sz="1600" dirty="0">
                          <a:effectLst/>
                        </a:rPr>
                        <a:t>, </a:t>
                      </a:r>
                      <a:r>
                        <a:rPr lang="fr-FR" sz="1600" dirty="0" smtClean="0">
                          <a:effectLst/>
                        </a:rPr>
                        <a:t>phénobarbital, paracétamol</a:t>
                      </a:r>
                      <a:r>
                        <a:rPr lang="fr-FR" sz="1600" dirty="0">
                          <a:effectLst/>
                        </a:rPr>
                        <a:t>, salicylés, lithium</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1 échantillon par origine de prélèvement lorsque c’est possible </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 </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a:effectLst/>
                        </a:rPr>
                        <a:t>&lt; 60 minutes</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1613416">
                <a:tc>
                  <a:txBody>
                    <a:bodyPr/>
                    <a:lstStyle/>
                    <a:p>
                      <a:pPr>
                        <a:lnSpc>
                          <a:spcPct val="115000"/>
                        </a:lnSpc>
                        <a:spcAft>
                          <a:spcPts val="0"/>
                        </a:spcAft>
                      </a:pPr>
                      <a:r>
                        <a:rPr lang="fr-FR" sz="1600">
                          <a:effectLst/>
                        </a:rPr>
                        <a:t>Microbiologie</a:t>
                      </a:r>
                      <a:r>
                        <a:rPr lang="fr-FR" sz="1600" baseline="30000">
                          <a:effectLst/>
                        </a:rPr>
                        <a:t>4</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Examen cytobactériologique (ECB) du LCS</a:t>
                      </a:r>
                    </a:p>
                    <a:p>
                      <a:pPr>
                        <a:lnSpc>
                          <a:spcPct val="115000"/>
                        </a:lnSpc>
                        <a:spcAft>
                          <a:spcPts val="0"/>
                        </a:spcAft>
                      </a:pPr>
                      <a:r>
                        <a:rPr lang="fr-FR" sz="1600" dirty="0">
                          <a:effectLst/>
                        </a:rPr>
                        <a:t>Recherche du paludisme sur lame et test unitaire antigénique</a:t>
                      </a:r>
                    </a:p>
                    <a:p>
                      <a:pPr>
                        <a:lnSpc>
                          <a:spcPct val="115000"/>
                        </a:lnSpc>
                        <a:spcAft>
                          <a:spcPts val="0"/>
                        </a:spcAft>
                      </a:pPr>
                      <a:r>
                        <a:rPr lang="fr-FR" sz="1600" dirty="0">
                          <a:effectLst/>
                        </a:rPr>
                        <a:t>Hémoculture</a:t>
                      </a:r>
                    </a:p>
                    <a:p>
                      <a:pPr>
                        <a:lnSpc>
                          <a:spcPct val="115000"/>
                        </a:lnSpc>
                        <a:spcAft>
                          <a:spcPts val="0"/>
                        </a:spcAft>
                      </a:pPr>
                      <a:r>
                        <a:rPr lang="fr-FR" sz="1600" dirty="0">
                          <a:effectLst/>
                        </a:rPr>
                        <a:t>ECB urinaire si enfant &lt; 3 ans et femme en maternité et suspicion de pyélonéphrite</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1 échantillon par origine de prélèvement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&lt; 60 minutes pour  </a:t>
                      </a:r>
                    </a:p>
                    <a:p>
                      <a:pPr>
                        <a:lnSpc>
                          <a:spcPct val="115000"/>
                        </a:lnSpc>
                        <a:spcAft>
                          <a:spcPts val="0"/>
                        </a:spcAft>
                      </a:pPr>
                      <a:r>
                        <a:rPr lang="fr-FR" sz="1600" dirty="0">
                          <a:effectLst/>
                        </a:rPr>
                        <a:t>un résultat partiel et /ou  un traitement pour des résultats complémentaires différés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r h="914810">
                <a:tc>
                  <a:txBody>
                    <a:bodyPr/>
                    <a:lstStyle/>
                    <a:p>
                      <a:pPr>
                        <a:lnSpc>
                          <a:spcPct val="115000"/>
                        </a:lnSpc>
                        <a:spcAft>
                          <a:spcPts val="0"/>
                        </a:spcAft>
                      </a:pPr>
                      <a:r>
                        <a:rPr lang="fr-FR" sz="1600">
                          <a:effectLst/>
                        </a:rPr>
                        <a:t>Sérologie</a:t>
                      </a:r>
                      <a:endParaRPr lang="fr-FR" sz="160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tc>
                <a:tc>
                  <a:txBody>
                    <a:bodyPr/>
                    <a:lstStyle/>
                    <a:p>
                      <a:pPr>
                        <a:lnSpc>
                          <a:spcPct val="115000"/>
                        </a:lnSpc>
                        <a:spcAft>
                          <a:spcPts val="0"/>
                        </a:spcAft>
                      </a:pPr>
                      <a:r>
                        <a:rPr lang="fr-FR" sz="1600" dirty="0">
                          <a:effectLst/>
                        </a:rPr>
                        <a:t>Sérologie VIH pour l'indication d'exposition au sang (AES) (sujet source, maternité,</a:t>
                      </a:r>
                    </a:p>
                    <a:p>
                      <a:pPr>
                        <a:lnSpc>
                          <a:spcPct val="115000"/>
                        </a:lnSpc>
                        <a:spcAft>
                          <a:spcPts val="0"/>
                        </a:spcAft>
                      </a:pPr>
                      <a:r>
                        <a:rPr lang="fr-FR" sz="1600" dirty="0">
                          <a:effectLst/>
                        </a:rPr>
                        <a:t>conformément à la réglementation</a:t>
                      </a:r>
                      <a:r>
                        <a:rPr lang="fr-FR" sz="1600" dirty="0" smtClean="0">
                          <a:effectLst/>
                        </a:rPr>
                        <a:t>)</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1 échantillon de sang (tube sans anticoagulant)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c>
                  <a:txBody>
                    <a:bodyPr/>
                    <a:lstStyle/>
                    <a:p>
                      <a:pPr>
                        <a:lnSpc>
                          <a:spcPct val="115000"/>
                        </a:lnSpc>
                        <a:spcAft>
                          <a:spcPts val="0"/>
                        </a:spcAft>
                      </a:pPr>
                      <a:r>
                        <a:rPr lang="fr-FR" sz="1600" dirty="0">
                          <a:effectLst/>
                        </a:rPr>
                        <a:t>&lt; 4 heures</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27463" marR="27463" marT="0" marB="0">
                    <a:solidFill>
                      <a:schemeClr val="accent1">
                        <a:lumMod val="20000"/>
                        <a:lumOff val="80000"/>
                      </a:schemeClr>
                    </a:solidFill>
                  </a:tcPr>
                </a:tc>
              </a:tr>
            </a:tbl>
          </a:graphicData>
        </a:graphic>
      </p:graphicFrame>
    </p:spTree>
    <p:extLst>
      <p:ext uri="{BB962C8B-B14F-4D97-AF65-F5344CB8AC3E}">
        <p14:creationId xmlns:p14="http://schemas.microsoft.com/office/powerpoint/2010/main" val="1428711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a:solidFill>
                  <a:schemeClr val="accent5">
                    <a:lumMod val="75000"/>
                  </a:schemeClr>
                </a:solidFill>
              </a:rPr>
              <a:t>Liste complémentaire des examens réalisables en urgence en fonction du contexte </a:t>
            </a:r>
            <a:r>
              <a:rPr lang="fr-FR" b="1" dirty="0" smtClean="0">
                <a:solidFill>
                  <a:schemeClr val="accent5">
                    <a:lumMod val="75000"/>
                  </a:schemeClr>
                </a:solidFill>
              </a:rPr>
              <a:t>clinique (3)</a:t>
            </a:r>
            <a:endParaRPr lang="fr-FR" b="1" dirty="0">
              <a:solidFill>
                <a:schemeClr val="accent5">
                  <a:lumMod val="75000"/>
                </a:scheme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2233757391"/>
              </p:ext>
            </p:extLst>
          </p:nvPr>
        </p:nvGraphicFramePr>
        <p:xfrm>
          <a:off x="882316" y="1902951"/>
          <a:ext cx="10471484" cy="4451604"/>
        </p:xfrm>
        <a:graphic>
          <a:graphicData uri="http://schemas.openxmlformats.org/drawingml/2006/table">
            <a:tbl>
              <a:tblPr firstRow="1" firstCol="1" bandRow="1" bandCol="1">
                <a:tableStyleId>{5C22544A-7EE6-4342-B048-85BDC9FD1C3A}</a:tableStyleId>
              </a:tblPr>
              <a:tblGrid>
                <a:gridCol w="2277663"/>
                <a:gridCol w="4460021"/>
                <a:gridCol w="2053389"/>
                <a:gridCol w="1680411"/>
              </a:tblGrid>
              <a:tr h="264734">
                <a:tc>
                  <a:txBody>
                    <a:bodyPr/>
                    <a:lstStyle/>
                    <a:p>
                      <a:pPr>
                        <a:lnSpc>
                          <a:spcPct val="115000"/>
                        </a:lnSpc>
                        <a:spcAft>
                          <a:spcPts val="0"/>
                        </a:spcAft>
                      </a:pPr>
                      <a:r>
                        <a:rPr lang="fr-FR" sz="1800" dirty="0">
                          <a:effectLst/>
                        </a:rPr>
                        <a:t>Domaine</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a:effectLst/>
                        </a:rPr>
                        <a:t>Examen</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a:effectLst/>
                        </a:rPr>
                        <a:t>Echantillon</a:t>
                      </a:r>
                      <a:r>
                        <a:rPr lang="fr-FR" sz="1800" baseline="30000">
                          <a:effectLst/>
                        </a:rPr>
                        <a:t>1</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a:effectLst/>
                        </a:rPr>
                        <a:t>Délai</a:t>
                      </a:r>
                      <a:r>
                        <a:rPr lang="fr-FR" sz="1800" baseline="30000">
                          <a:effectLst/>
                        </a:rPr>
                        <a:t>2</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r>
              <a:tr h="794203">
                <a:tc>
                  <a:txBody>
                    <a:bodyPr/>
                    <a:lstStyle/>
                    <a:p>
                      <a:pPr>
                        <a:lnSpc>
                          <a:spcPct val="115000"/>
                        </a:lnSpc>
                        <a:spcAft>
                          <a:spcPts val="0"/>
                        </a:spcAft>
                      </a:pPr>
                      <a:r>
                        <a:rPr lang="fr-FR" sz="1800" dirty="0">
                          <a:effectLst/>
                        </a:rPr>
                        <a:t>Toxicologie/</a:t>
                      </a:r>
                    </a:p>
                    <a:p>
                      <a:pPr>
                        <a:lnSpc>
                          <a:spcPct val="115000"/>
                        </a:lnSpc>
                        <a:spcAft>
                          <a:spcPts val="0"/>
                        </a:spcAft>
                      </a:pPr>
                      <a:r>
                        <a:rPr lang="fr-FR" sz="1800" dirty="0">
                          <a:effectLst/>
                        </a:rPr>
                        <a:t>pharmacologie</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dirty="0">
                          <a:effectLst/>
                        </a:rPr>
                        <a:t>Méprobamate, méthanol, théophylline, Méthotrexate®</a:t>
                      </a:r>
                    </a:p>
                    <a:p>
                      <a:pPr>
                        <a:lnSpc>
                          <a:spcPct val="115000"/>
                        </a:lnSpc>
                        <a:spcAft>
                          <a:spcPts val="0"/>
                        </a:spcAft>
                      </a:pPr>
                      <a:r>
                        <a:rPr lang="fr-FR" sz="1800" dirty="0" err="1">
                          <a:effectLst/>
                        </a:rPr>
                        <a:t>Amikacine</a:t>
                      </a:r>
                      <a:r>
                        <a:rPr lang="fr-FR" sz="1800" dirty="0">
                          <a:effectLst/>
                        </a:rPr>
                        <a:t>, gentamycine, </a:t>
                      </a:r>
                      <a:r>
                        <a:rPr lang="fr-FR" sz="1800" dirty="0" smtClean="0">
                          <a:effectLst/>
                        </a:rPr>
                        <a:t>vancomycine</a:t>
                      </a:r>
                      <a:r>
                        <a:rPr lang="fr-FR" sz="1800" dirty="0">
                          <a:effectLst/>
                        </a:rPr>
                        <a:t> </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0"/>
                        </a:spcAft>
                      </a:pPr>
                      <a:r>
                        <a:rPr lang="fr-FR" sz="1600" dirty="0">
                          <a:effectLst/>
                        </a:rPr>
                        <a:t>1 échantillon par origine de </a:t>
                      </a:r>
                      <a:r>
                        <a:rPr lang="fr-FR" sz="1600" dirty="0" smtClean="0">
                          <a:effectLst/>
                        </a:rPr>
                        <a:t>prélèvement </a:t>
                      </a:r>
                      <a:r>
                        <a:rPr lang="fr-FR" sz="1600" dirty="0">
                          <a:effectLst/>
                        </a:rPr>
                        <a:t>lorsque c’est possible </a:t>
                      </a: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0"/>
                        </a:spcAft>
                      </a:pPr>
                      <a:r>
                        <a:rPr lang="fr-FR" sz="1800">
                          <a:effectLst/>
                        </a:rPr>
                        <a:t>&lt; 60 minutes</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r>
              <a:tr h="3182880">
                <a:tc>
                  <a:txBody>
                    <a:bodyPr/>
                    <a:lstStyle/>
                    <a:p>
                      <a:pPr>
                        <a:lnSpc>
                          <a:spcPct val="115000"/>
                        </a:lnSpc>
                        <a:spcAft>
                          <a:spcPts val="0"/>
                        </a:spcAft>
                      </a:pPr>
                      <a:r>
                        <a:rPr lang="fr-FR" sz="1800">
                          <a:effectLst/>
                        </a:rPr>
                        <a:t>Microbiologie</a:t>
                      </a:r>
                      <a:r>
                        <a:rPr lang="fr-FR" sz="1800" baseline="30000">
                          <a:effectLst/>
                        </a:rPr>
                        <a:t>3</a:t>
                      </a:r>
                      <a:endParaRPr lang="fr-FR" sz="180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tc>
                <a:tc>
                  <a:txBody>
                    <a:bodyPr/>
                    <a:lstStyle/>
                    <a:p>
                      <a:pPr>
                        <a:lnSpc>
                          <a:spcPct val="115000"/>
                        </a:lnSpc>
                        <a:spcAft>
                          <a:spcPts val="0"/>
                        </a:spcAft>
                      </a:pPr>
                      <a:r>
                        <a:rPr lang="fr-FR" sz="1800" dirty="0">
                          <a:effectLst/>
                        </a:rPr>
                        <a:t>Sérologies réglementaires pour la qualification des donneurs d'organes : VIH, HTLV, VHB, VHC, CMV, EBV, toxoplasmose, syphilis</a:t>
                      </a:r>
                    </a:p>
                    <a:p>
                      <a:pPr>
                        <a:lnSpc>
                          <a:spcPct val="115000"/>
                        </a:lnSpc>
                        <a:spcAft>
                          <a:spcPts val="0"/>
                        </a:spcAft>
                      </a:pPr>
                      <a:r>
                        <a:rPr lang="en-US" sz="1800" dirty="0" err="1">
                          <a:effectLst/>
                        </a:rPr>
                        <a:t>Anticorps</a:t>
                      </a:r>
                      <a:r>
                        <a:rPr lang="en-US" sz="1800" dirty="0">
                          <a:effectLst/>
                        </a:rPr>
                        <a:t> IgM anti-VHA*, </a:t>
                      </a:r>
                      <a:r>
                        <a:rPr lang="en-US" sz="1800" dirty="0" err="1">
                          <a:effectLst/>
                        </a:rPr>
                        <a:t>antigène</a:t>
                      </a:r>
                      <a:r>
                        <a:rPr lang="en-US" sz="1800" dirty="0">
                          <a:effectLst/>
                        </a:rPr>
                        <a:t> HBs (</a:t>
                      </a:r>
                      <a:r>
                        <a:rPr lang="en-US" sz="1800" dirty="0" err="1">
                          <a:effectLst/>
                        </a:rPr>
                        <a:t>AgHBs</a:t>
                      </a:r>
                      <a:r>
                        <a:rPr lang="en-US" sz="1800" dirty="0">
                          <a:effectLst/>
                        </a:rPr>
                        <a:t>), IgM anti-</a:t>
                      </a:r>
                      <a:r>
                        <a:rPr lang="en-US" sz="1800" dirty="0" err="1">
                          <a:effectLst/>
                        </a:rPr>
                        <a:t>HBc</a:t>
                      </a:r>
                      <a:r>
                        <a:rPr lang="en-US" sz="1800" dirty="0">
                          <a:effectLst/>
                        </a:rPr>
                        <a:t>, anti-VHC</a:t>
                      </a:r>
                      <a:endParaRPr lang="fr-FR" sz="1800" dirty="0">
                        <a:effectLst/>
                      </a:endParaRPr>
                    </a:p>
                    <a:p>
                      <a:pPr>
                        <a:lnSpc>
                          <a:spcPct val="115000"/>
                        </a:lnSpc>
                        <a:spcAft>
                          <a:spcPts val="0"/>
                        </a:spcAft>
                      </a:pPr>
                      <a:r>
                        <a:rPr lang="fr-FR" sz="1800" dirty="0">
                          <a:effectLst/>
                        </a:rPr>
                        <a:t>Légionellose : antigène urinaire</a:t>
                      </a:r>
                    </a:p>
                    <a:p>
                      <a:pPr>
                        <a:lnSpc>
                          <a:spcPct val="115000"/>
                        </a:lnSpc>
                        <a:spcAft>
                          <a:spcPts val="0"/>
                        </a:spcAft>
                      </a:pPr>
                      <a:r>
                        <a:rPr lang="fr-FR" sz="1800" dirty="0">
                          <a:effectLst/>
                        </a:rPr>
                        <a:t>ECB liquide de dialyse péritonéale</a:t>
                      </a:r>
                    </a:p>
                    <a:p>
                      <a:pPr>
                        <a:lnSpc>
                          <a:spcPct val="115000"/>
                        </a:lnSpc>
                        <a:spcAft>
                          <a:spcPts val="0"/>
                        </a:spcAft>
                      </a:pPr>
                      <a:r>
                        <a:rPr lang="fr-FR" sz="1800" dirty="0">
                          <a:effectLst/>
                        </a:rPr>
                        <a:t>ECB d'autres échantillons microbiologiques en fonction du contexte </a:t>
                      </a:r>
                      <a:r>
                        <a:rPr lang="fr-FR" sz="1800" dirty="0" smtClean="0">
                          <a:effectLst/>
                        </a:rPr>
                        <a:t>clinique</a:t>
                      </a:r>
                      <a:endParaRPr lang="fr-FR" sz="1800" dirty="0">
                        <a:effectLst/>
                      </a:endParaRPr>
                    </a:p>
                    <a:p>
                      <a:pPr>
                        <a:lnSpc>
                          <a:spcPct val="115000"/>
                        </a:lnSpc>
                        <a:spcAft>
                          <a:spcPts val="0"/>
                        </a:spcAft>
                      </a:pP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0"/>
                        </a:spcAft>
                      </a:pPr>
                      <a:r>
                        <a:rPr lang="fr-FR" sz="1800" dirty="0">
                          <a:effectLst/>
                        </a:rPr>
                        <a:t>1 échantillon par origine de prélèvement </a:t>
                      </a:r>
                      <a:endParaRPr lang="fr-FR"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c>
                  <a:txBody>
                    <a:bodyPr/>
                    <a:lstStyle/>
                    <a:p>
                      <a:pPr>
                        <a:lnSpc>
                          <a:spcPct val="115000"/>
                        </a:lnSpc>
                        <a:spcAft>
                          <a:spcPts val="0"/>
                        </a:spcAft>
                      </a:pPr>
                      <a:r>
                        <a:rPr lang="fr-FR" sz="1800" dirty="0">
                          <a:effectLst/>
                        </a:rPr>
                        <a:t>&lt; 120 minutes </a:t>
                      </a:r>
                      <a:r>
                        <a:rPr lang="fr-FR" sz="1600" dirty="0">
                          <a:effectLst/>
                        </a:rPr>
                        <a:t>pour obtenir </a:t>
                      </a:r>
                    </a:p>
                    <a:p>
                      <a:pPr>
                        <a:lnSpc>
                          <a:spcPct val="115000"/>
                        </a:lnSpc>
                        <a:spcAft>
                          <a:spcPts val="0"/>
                        </a:spcAft>
                      </a:pPr>
                      <a:r>
                        <a:rPr lang="fr-FR" sz="1600" dirty="0">
                          <a:effectLst/>
                        </a:rPr>
                        <a:t>un résultat partiel et /ou  un traitement de l’échantillon en vue de résultats complémentaires différés</a:t>
                      </a:r>
                      <a:r>
                        <a:rPr lang="fr-FR" sz="1800" dirty="0">
                          <a:effectLst/>
                        </a:rPr>
                        <a:t> </a:t>
                      </a:r>
                    </a:p>
                    <a:p>
                      <a:pPr>
                        <a:lnSpc>
                          <a:spcPct val="115000"/>
                        </a:lnSpc>
                        <a:spcAft>
                          <a:spcPts val="0"/>
                        </a:spcAft>
                      </a:pPr>
                      <a:r>
                        <a:rPr lang="fr-FR" sz="1800" dirty="0">
                          <a:effectLst/>
                        </a:rPr>
                        <a:t> </a:t>
                      </a:r>
                    </a:p>
                    <a:p>
                      <a:pPr>
                        <a:lnSpc>
                          <a:spcPct val="115000"/>
                        </a:lnSpc>
                        <a:spcAft>
                          <a:spcPts val="0"/>
                        </a:spcAft>
                      </a:pPr>
                      <a:endParaRPr lang="fr-FR"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37567" marR="37567" marT="0" marB="0">
                    <a:solidFill>
                      <a:schemeClr val="accent1">
                        <a:lumMod val="20000"/>
                        <a:lumOff val="80000"/>
                      </a:schemeClr>
                    </a:solidFill>
                  </a:tcPr>
                </a:tc>
              </a:tr>
            </a:tbl>
          </a:graphicData>
        </a:graphic>
      </p:graphicFrame>
    </p:spTree>
    <p:extLst>
      <p:ext uri="{BB962C8B-B14F-4D97-AF65-F5344CB8AC3E}">
        <p14:creationId xmlns:p14="http://schemas.microsoft.com/office/powerpoint/2010/main" val="349958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Prélèvements et acheminement en urgence</a:t>
            </a:r>
            <a:endParaRPr lang="fr-FR" b="1" dirty="0">
              <a:solidFill>
                <a:schemeClr val="accent5">
                  <a:lumMod val="75000"/>
                </a:schemeClr>
              </a:solidFill>
            </a:endParaRPr>
          </a:p>
        </p:txBody>
      </p:sp>
      <p:sp>
        <p:nvSpPr>
          <p:cNvPr id="3" name="Espace réservé du contenu 2"/>
          <p:cNvSpPr>
            <a:spLocks noGrp="1"/>
          </p:cNvSpPr>
          <p:nvPr>
            <p:ph idx="1"/>
          </p:nvPr>
        </p:nvSpPr>
        <p:spPr/>
        <p:txBody>
          <a:bodyPr/>
          <a:lstStyle/>
          <a:p>
            <a:r>
              <a:rPr lang="fr-FR" dirty="0" smtClean="0"/>
              <a:t>Organisation des prélèvements</a:t>
            </a:r>
          </a:p>
          <a:p>
            <a:pPr lvl="1"/>
            <a:r>
              <a:rPr lang="fr-FR" dirty="0" smtClean="0"/>
              <a:t>Internes (maitrise directe) ou externes (contractualisation)</a:t>
            </a:r>
          </a:p>
          <a:p>
            <a:r>
              <a:rPr lang="fr-FR" dirty="0" smtClean="0"/>
              <a:t>Logistique et transport</a:t>
            </a:r>
          </a:p>
          <a:p>
            <a:pPr lvl="1"/>
            <a:r>
              <a:rPr lang="fr-FR" dirty="0" smtClean="0"/>
              <a:t>Interne (coursiers, système de transport)</a:t>
            </a:r>
          </a:p>
          <a:p>
            <a:pPr lvl="1"/>
            <a:r>
              <a:rPr lang="fr-FR" dirty="0" smtClean="0"/>
              <a:t>Externe (services supports, société externe)</a:t>
            </a:r>
          </a:p>
          <a:p>
            <a:r>
              <a:rPr lang="fr-FR" dirty="0" smtClean="0"/>
              <a:t>Urgences biologiques</a:t>
            </a:r>
          </a:p>
          <a:p>
            <a:pPr lvl="1"/>
            <a:r>
              <a:rPr lang="fr-FR" dirty="0" smtClean="0"/>
              <a:t>Délais fondés sur délai de conservation des examens</a:t>
            </a:r>
          </a:p>
          <a:p>
            <a:r>
              <a:rPr lang="fr-FR" dirty="0" smtClean="0"/>
              <a:t>Identification des demandes urgences</a:t>
            </a:r>
          </a:p>
          <a:p>
            <a:pPr lvl="1"/>
            <a:r>
              <a:rPr lang="fr-FR" dirty="0" smtClean="0"/>
              <a:t>Mise en évidence</a:t>
            </a:r>
            <a:endParaRPr lang="fr-FR" dirty="0"/>
          </a:p>
        </p:txBody>
      </p:sp>
    </p:spTree>
    <p:extLst>
      <p:ext uri="{BB962C8B-B14F-4D97-AF65-F5344CB8AC3E}">
        <p14:creationId xmlns:p14="http://schemas.microsoft.com/office/powerpoint/2010/main" val="2893678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p:txBody>
          <a:bodyPr/>
          <a:lstStyle/>
          <a:p>
            <a:r>
              <a:rPr lang="fr-FR" b="1" dirty="0" smtClean="0">
                <a:solidFill>
                  <a:schemeClr val="accent5">
                    <a:lumMod val="75000"/>
                  </a:schemeClr>
                </a:solidFill>
              </a:rPr>
              <a:t>Alerte au laboratoire</a:t>
            </a:r>
            <a:endParaRPr lang="fr-FR" b="1" dirty="0">
              <a:solidFill>
                <a:schemeClr val="accent5">
                  <a:lumMod val="75000"/>
                </a:schemeClr>
              </a:solidFill>
            </a:endParaRPr>
          </a:p>
        </p:txBody>
      </p:sp>
      <p:sp>
        <p:nvSpPr>
          <p:cNvPr id="5" name="Espace réservé du contenu 4"/>
          <p:cNvSpPr>
            <a:spLocks noGrp="1"/>
          </p:cNvSpPr>
          <p:nvPr>
            <p:ph idx="1"/>
          </p:nvPr>
        </p:nvSpPr>
        <p:spPr/>
        <p:txBody>
          <a:bodyPr/>
          <a:lstStyle/>
          <a:p>
            <a:r>
              <a:rPr lang="fr-FR" dirty="0" smtClean="0"/>
              <a:t>En ville ou loin du LBM</a:t>
            </a:r>
          </a:p>
          <a:p>
            <a:pPr lvl="1"/>
            <a:r>
              <a:rPr lang="fr-FR" dirty="0" smtClean="0"/>
              <a:t>Téléphone, avant prélèvement</a:t>
            </a:r>
          </a:p>
          <a:p>
            <a:r>
              <a:rPr lang="fr-FR" dirty="0" smtClean="0"/>
              <a:t>Au sein d’un établissement de santé avec LBM</a:t>
            </a:r>
          </a:p>
          <a:p>
            <a:pPr lvl="1"/>
            <a:r>
              <a:rPr lang="fr-FR" dirty="0" smtClean="0"/>
              <a:t>Bon de demande spécifique ou marquage</a:t>
            </a:r>
          </a:p>
          <a:p>
            <a:pPr lvl="1"/>
            <a:r>
              <a:rPr lang="fr-FR" dirty="0" smtClean="0"/>
              <a:t>Degré d’urgence</a:t>
            </a:r>
            <a:endParaRPr lang="fr-FR" dirty="0"/>
          </a:p>
        </p:txBody>
      </p:sp>
    </p:spTree>
    <p:extLst>
      <p:ext uri="{BB962C8B-B14F-4D97-AF65-F5344CB8AC3E}">
        <p14:creationId xmlns:p14="http://schemas.microsoft.com/office/powerpoint/2010/main" val="628965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Réception</a:t>
            </a:r>
            <a:endParaRPr lang="fr-FR" b="1" dirty="0">
              <a:solidFill>
                <a:schemeClr val="accent5">
                  <a:lumMod val="75000"/>
                </a:schemeClr>
              </a:solidFill>
            </a:endParaRPr>
          </a:p>
        </p:txBody>
      </p:sp>
      <p:sp>
        <p:nvSpPr>
          <p:cNvPr id="3" name="Espace réservé du contenu 2"/>
          <p:cNvSpPr>
            <a:spLocks noGrp="1"/>
          </p:cNvSpPr>
          <p:nvPr>
            <p:ph idx="1"/>
          </p:nvPr>
        </p:nvSpPr>
        <p:spPr/>
        <p:txBody>
          <a:bodyPr/>
          <a:lstStyle/>
          <a:p>
            <a:r>
              <a:rPr lang="fr-FR" dirty="0" smtClean="0"/>
              <a:t>Signalement – pas de dépôt « aveugle »</a:t>
            </a:r>
          </a:p>
          <a:p>
            <a:r>
              <a:rPr lang="fr-FR" dirty="0" smtClean="0"/>
              <a:t>Avertissement au niveau du secteur technique</a:t>
            </a:r>
          </a:p>
          <a:p>
            <a:r>
              <a:rPr lang="fr-FR" dirty="0" smtClean="0"/>
              <a:t>Orientation spécifique des échantillons</a:t>
            </a:r>
          </a:p>
          <a:p>
            <a:r>
              <a:rPr lang="fr-FR" dirty="0" smtClean="0"/>
              <a:t>Avis du biologiste parfois requis</a:t>
            </a:r>
          </a:p>
          <a:p>
            <a:r>
              <a:rPr lang="fr-FR" dirty="0" smtClean="0"/>
              <a:t>Traçabilité des opérations</a:t>
            </a:r>
            <a:endParaRPr lang="fr-FR" dirty="0"/>
          </a:p>
        </p:txBody>
      </p:sp>
    </p:spTree>
    <p:extLst>
      <p:ext uri="{BB962C8B-B14F-4D97-AF65-F5344CB8AC3E}">
        <p14:creationId xmlns:p14="http://schemas.microsoft.com/office/powerpoint/2010/main" val="574185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Phase analytique</a:t>
            </a:r>
            <a:endParaRPr lang="fr-FR" b="1" dirty="0">
              <a:solidFill>
                <a:schemeClr val="accent5">
                  <a:lumMod val="75000"/>
                </a:schemeClr>
              </a:solidFill>
            </a:endParaRPr>
          </a:p>
        </p:txBody>
      </p:sp>
      <p:sp>
        <p:nvSpPr>
          <p:cNvPr id="3" name="Espace réservé du contenu 2"/>
          <p:cNvSpPr>
            <a:spLocks noGrp="1"/>
          </p:cNvSpPr>
          <p:nvPr>
            <p:ph idx="1"/>
          </p:nvPr>
        </p:nvSpPr>
        <p:spPr/>
        <p:txBody>
          <a:bodyPr>
            <a:normAutofit lnSpcReduction="10000"/>
          </a:bodyPr>
          <a:lstStyle/>
          <a:p>
            <a:r>
              <a:rPr lang="fr-FR" dirty="0"/>
              <a:t>Traitement de </a:t>
            </a:r>
            <a:r>
              <a:rPr lang="fr-FR" dirty="0" smtClean="0"/>
              <a:t>l’échantillon</a:t>
            </a:r>
          </a:p>
          <a:p>
            <a:pPr lvl="1"/>
            <a:r>
              <a:rPr lang="fr-FR" dirty="0" smtClean="0"/>
              <a:t>Centrifugation (dédiée, rapide)</a:t>
            </a:r>
          </a:p>
          <a:p>
            <a:pPr lvl="1"/>
            <a:r>
              <a:rPr lang="fr-FR" dirty="0" smtClean="0"/>
              <a:t>Analyse (mode urgence, communication rapide)</a:t>
            </a:r>
            <a:endParaRPr lang="fr-FR" dirty="0"/>
          </a:p>
          <a:p>
            <a:r>
              <a:rPr lang="fr-FR" dirty="0"/>
              <a:t>Stratégie de contrôle de </a:t>
            </a:r>
            <a:r>
              <a:rPr lang="fr-FR" dirty="0" smtClean="0"/>
              <a:t>qualité</a:t>
            </a:r>
          </a:p>
          <a:p>
            <a:pPr lvl="1"/>
            <a:r>
              <a:rPr lang="fr-FR" dirty="0" smtClean="0"/>
              <a:t>Pas de série encadrée</a:t>
            </a:r>
          </a:p>
          <a:p>
            <a:pPr lvl="1"/>
            <a:r>
              <a:rPr lang="fr-FR" dirty="0" smtClean="0"/>
              <a:t>CAT en cas de CQ non conforme</a:t>
            </a:r>
            <a:endParaRPr lang="fr-FR" dirty="0"/>
          </a:p>
          <a:p>
            <a:r>
              <a:rPr lang="fr-FR" dirty="0"/>
              <a:t>Vérification </a:t>
            </a:r>
            <a:r>
              <a:rPr lang="fr-FR" dirty="0" smtClean="0"/>
              <a:t>technique</a:t>
            </a:r>
          </a:p>
          <a:p>
            <a:pPr lvl="1"/>
            <a:r>
              <a:rPr lang="fr-FR" dirty="0" smtClean="0"/>
              <a:t>Critères de ré analyse, critères d’alerte</a:t>
            </a:r>
            <a:endParaRPr lang="fr-FR" dirty="0"/>
          </a:p>
          <a:p>
            <a:r>
              <a:rPr lang="fr-FR" dirty="0"/>
              <a:t>Procédures </a:t>
            </a:r>
            <a:r>
              <a:rPr lang="fr-FR" dirty="0" smtClean="0"/>
              <a:t>dégradées</a:t>
            </a:r>
          </a:p>
          <a:p>
            <a:pPr lvl="1"/>
            <a:r>
              <a:rPr lang="fr-FR" dirty="0" smtClean="0"/>
              <a:t>Redondance, « Backup »</a:t>
            </a:r>
            <a:endParaRPr lang="fr-FR" dirty="0"/>
          </a:p>
          <a:p>
            <a:endParaRPr lang="fr-FR" dirty="0"/>
          </a:p>
        </p:txBody>
      </p:sp>
    </p:spTree>
    <p:extLst>
      <p:ext uri="{BB962C8B-B14F-4D97-AF65-F5344CB8AC3E}">
        <p14:creationId xmlns:p14="http://schemas.microsoft.com/office/powerpoint/2010/main" val="36884774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Validation - Transmission</a:t>
            </a:r>
            <a:endParaRPr lang="fr-FR" b="1" dirty="0">
              <a:solidFill>
                <a:schemeClr val="accent5">
                  <a:lumMod val="75000"/>
                </a:schemeClr>
              </a:solidFill>
            </a:endParaRPr>
          </a:p>
        </p:txBody>
      </p:sp>
      <p:sp>
        <p:nvSpPr>
          <p:cNvPr id="3" name="Espace réservé du contenu 2"/>
          <p:cNvSpPr>
            <a:spLocks noGrp="1"/>
          </p:cNvSpPr>
          <p:nvPr>
            <p:ph idx="1"/>
          </p:nvPr>
        </p:nvSpPr>
        <p:spPr/>
        <p:txBody>
          <a:bodyPr/>
          <a:lstStyle/>
          <a:p>
            <a:r>
              <a:rPr lang="fr-FR" dirty="0" smtClean="0"/>
              <a:t>Validation</a:t>
            </a:r>
          </a:p>
          <a:p>
            <a:pPr lvl="1"/>
            <a:r>
              <a:rPr lang="fr-FR" dirty="0" smtClean="0"/>
              <a:t>Principe : validation avant transmission</a:t>
            </a:r>
          </a:p>
          <a:p>
            <a:pPr lvl="1"/>
            <a:r>
              <a:rPr lang="fr-FR" dirty="0" smtClean="0"/>
              <a:t>Modalités dans l’intérêt du patient : présentiel, à distance, sans intervention directe</a:t>
            </a:r>
          </a:p>
          <a:p>
            <a:r>
              <a:rPr lang="fr-FR" dirty="0" smtClean="0"/>
              <a:t>Transmission</a:t>
            </a:r>
          </a:p>
          <a:p>
            <a:pPr lvl="1"/>
            <a:r>
              <a:rPr lang="fr-FR" dirty="0" smtClean="0"/>
              <a:t>Téléphone, Fax, Message électronique</a:t>
            </a:r>
          </a:p>
          <a:p>
            <a:pPr lvl="1"/>
            <a:r>
              <a:rPr lang="fr-FR" dirty="0" smtClean="0"/>
              <a:t>Convention de preuve, qualification des interfaces</a:t>
            </a:r>
            <a:endParaRPr lang="fr-FR" dirty="0"/>
          </a:p>
          <a:p>
            <a:pPr lvl="1"/>
            <a:endParaRPr lang="fr-FR" dirty="0" smtClean="0"/>
          </a:p>
          <a:p>
            <a:endParaRPr lang="fr-FR" dirty="0"/>
          </a:p>
        </p:txBody>
      </p:sp>
    </p:spTree>
    <p:extLst>
      <p:ext uri="{BB962C8B-B14F-4D97-AF65-F5344CB8AC3E}">
        <p14:creationId xmlns:p14="http://schemas.microsoft.com/office/powerpoint/2010/main" val="24693043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Management de la qualité</a:t>
            </a:r>
            <a:endParaRPr lang="fr-FR" b="1" dirty="0">
              <a:solidFill>
                <a:schemeClr val="accent5">
                  <a:lumMod val="75000"/>
                </a:schemeClr>
              </a:solidFill>
            </a:endParaRPr>
          </a:p>
        </p:txBody>
      </p:sp>
      <p:sp>
        <p:nvSpPr>
          <p:cNvPr id="3" name="Espace réservé du contenu 2"/>
          <p:cNvSpPr>
            <a:spLocks noGrp="1"/>
          </p:cNvSpPr>
          <p:nvPr>
            <p:ph idx="1"/>
          </p:nvPr>
        </p:nvSpPr>
        <p:spPr/>
        <p:txBody>
          <a:bodyPr/>
          <a:lstStyle/>
          <a:p>
            <a:r>
              <a:rPr lang="fr-FR" dirty="0" smtClean="0"/>
              <a:t>Notion de délai de rendu (TAT)</a:t>
            </a:r>
          </a:p>
          <a:p>
            <a:pPr lvl="1"/>
            <a:r>
              <a:rPr lang="fr-FR" dirty="0" smtClean="0"/>
              <a:t>Prélèvement – transmission = indicateur</a:t>
            </a:r>
          </a:p>
          <a:p>
            <a:pPr lvl="1"/>
            <a:r>
              <a:rPr lang="fr-FR" dirty="0" smtClean="0"/>
              <a:t>Autres délais pour affiner l’analyse</a:t>
            </a:r>
          </a:p>
          <a:p>
            <a:r>
              <a:rPr lang="fr-FR" dirty="0" smtClean="0"/>
              <a:t>Objectifs de délais</a:t>
            </a:r>
          </a:p>
          <a:p>
            <a:pPr lvl="1"/>
            <a:r>
              <a:rPr lang="fr-FR" dirty="0" smtClean="0"/>
              <a:t>Approche clinicobiologique locale (CME, COPS, contrats, etc..)</a:t>
            </a:r>
          </a:p>
          <a:p>
            <a:pPr lvl="1"/>
            <a:r>
              <a:rPr lang="fr-FR" dirty="0" smtClean="0"/>
              <a:t>Spécificités : microbiologie</a:t>
            </a:r>
          </a:p>
          <a:p>
            <a:r>
              <a:rPr lang="fr-FR" dirty="0" smtClean="0"/>
              <a:t>Traçabilité – Indicateurs</a:t>
            </a:r>
          </a:p>
          <a:p>
            <a:r>
              <a:rPr lang="fr-FR" dirty="0" smtClean="0"/>
              <a:t>Approche processus</a:t>
            </a:r>
          </a:p>
          <a:p>
            <a:r>
              <a:rPr lang="fr-FR" dirty="0" smtClean="0"/>
              <a:t>Dynamique qualité</a:t>
            </a:r>
          </a:p>
          <a:p>
            <a:pPr lvl="1"/>
            <a:endParaRPr lang="fr-FR" dirty="0"/>
          </a:p>
        </p:txBody>
      </p:sp>
    </p:spTree>
    <p:extLst>
      <p:ext uri="{BB962C8B-B14F-4D97-AF65-F5344CB8AC3E}">
        <p14:creationId xmlns:p14="http://schemas.microsoft.com/office/powerpoint/2010/main" val="32453147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Biologie délocalisée</a:t>
            </a:r>
            <a:endParaRPr lang="fr-FR" b="1" dirty="0">
              <a:solidFill>
                <a:schemeClr val="accent5">
                  <a:lumMod val="75000"/>
                </a:schemeClr>
              </a:solidFill>
            </a:endParaRPr>
          </a:p>
        </p:txBody>
      </p:sp>
      <p:sp>
        <p:nvSpPr>
          <p:cNvPr id="3" name="Espace réservé du contenu 2"/>
          <p:cNvSpPr>
            <a:spLocks noGrp="1"/>
          </p:cNvSpPr>
          <p:nvPr>
            <p:ph idx="1"/>
          </p:nvPr>
        </p:nvSpPr>
        <p:spPr/>
        <p:txBody>
          <a:bodyPr/>
          <a:lstStyle/>
          <a:p>
            <a:r>
              <a:rPr lang="fr-FR" dirty="0" smtClean="0"/>
              <a:t>Apport à la biologie d’urgence</a:t>
            </a:r>
          </a:p>
          <a:p>
            <a:r>
              <a:rPr lang="fr-FR" dirty="0" smtClean="0"/>
              <a:t>Urgence microbiologique</a:t>
            </a:r>
          </a:p>
          <a:p>
            <a:pPr lvl="1"/>
            <a:r>
              <a:rPr lang="fr-FR" dirty="0" smtClean="0"/>
              <a:t>Tests par organes, BM miniaturisée</a:t>
            </a:r>
            <a:endParaRPr lang="fr-FR" dirty="0"/>
          </a:p>
          <a:p>
            <a:r>
              <a:rPr lang="fr-FR" dirty="0" smtClean="0"/>
              <a:t>Biochimie d’urgence</a:t>
            </a:r>
          </a:p>
          <a:p>
            <a:pPr lvl="1"/>
            <a:r>
              <a:rPr lang="fr-FR" dirty="0" smtClean="0"/>
              <a:t>GDS, CRP, marqueurs cardiaques</a:t>
            </a:r>
          </a:p>
          <a:p>
            <a:r>
              <a:rPr lang="fr-FR" dirty="0" smtClean="0"/>
              <a:t>Hématologie d’urgence</a:t>
            </a:r>
          </a:p>
          <a:p>
            <a:pPr lvl="1"/>
            <a:r>
              <a:rPr lang="fr-FR" dirty="0" smtClean="0"/>
              <a:t>Hémoglobine, hémostase (ACT), TEG</a:t>
            </a:r>
            <a:endParaRPr lang="fr-FR" dirty="0"/>
          </a:p>
        </p:txBody>
      </p:sp>
    </p:spTree>
    <p:extLst>
      <p:ext uri="{BB962C8B-B14F-4D97-AF65-F5344CB8AC3E}">
        <p14:creationId xmlns:p14="http://schemas.microsoft.com/office/powerpoint/2010/main" val="95839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chemeClr val="accent5">
                    <a:lumMod val="75000"/>
                  </a:schemeClr>
                </a:solidFill>
              </a:rPr>
              <a:t>Conclusions - Perspectives</a:t>
            </a:r>
            <a:endParaRPr lang="fr-FR" b="1" dirty="0">
              <a:solidFill>
                <a:schemeClr val="accent5">
                  <a:lumMod val="75000"/>
                </a:schemeClr>
              </a:solidFill>
            </a:endParaRPr>
          </a:p>
        </p:txBody>
      </p:sp>
      <p:sp>
        <p:nvSpPr>
          <p:cNvPr id="3" name="Espace réservé du contenu 2"/>
          <p:cNvSpPr>
            <a:spLocks noGrp="1"/>
          </p:cNvSpPr>
          <p:nvPr>
            <p:ph idx="1"/>
          </p:nvPr>
        </p:nvSpPr>
        <p:spPr/>
        <p:txBody>
          <a:bodyPr>
            <a:normAutofit lnSpcReduction="10000"/>
          </a:bodyPr>
          <a:lstStyle/>
          <a:p>
            <a:r>
              <a:rPr lang="fr-FR" dirty="0" smtClean="0"/>
              <a:t>Contexte d’« </a:t>
            </a:r>
            <a:r>
              <a:rPr lang="fr-FR" dirty="0" err="1" smtClean="0"/>
              <a:t>hyperconcentration</a:t>
            </a:r>
            <a:r>
              <a:rPr lang="fr-FR" dirty="0" smtClean="0"/>
              <a:t> » des LBM</a:t>
            </a:r>
          </a:p>
          <a:p>
            <a:pPr lvl="1"/>
            <a:r>
              <a:rPr lang="fr-FR" dirty="0" smtClean="0"/>
              <a:t>Eloignement, plateaux techniques, optimisation du personnel en PPS</a:t>
            </a:r>
          </a:p>
          <a:p>
            <a:pPr lvl="1"/>
            <a:r>
              <a:rPr lang="fr-FR" dirty="0" smtClean="0"/>
              <a:t>Augmentation des délais de rendu</a:t>
            </a:r>
          </a:p>
          <a:p>
            <a:r>
              <a:rPr lang="fr-FR" dirty="0" smtClean="0"/>
              <a:t>Biologie d’urgence doit être maintenue</a:t>
            </a:r>
          </a:p>
          <a:p>
            <a:pPr lvl="1"/>
            <a:r>
              <a:rPr lang="fr-FR" dirty="0" smtClean="0"/>
              <a:t>Répondre aux besoins cliniques croissants</a:t>
            </a:r>
          </a:p>
          <a:p>
            <a:pPr lvl="2"/>
            <a:r>
              <a:rPr lang="fr-FR" dirty="0" smtClean="0"/>
              <a:t>Quantitatifs (nombre d’examens) et qualitatifs (nature d’examens, délais)</a:t>
            </a:r>
          </a:p>
          <a:p>
            <a:pPr lvl="1"/>
            <a:r>
              <a:rPr lang="fr-FR" dirty="0" smtClean="0"/>
              <a:t>Rôle de la biologie médicale dans le diagnostic et la thérapeutique en urgence</a:t>
            </a:r>
          </a:p>
          <a:p>
            <a:r>
              <a:rPr lang="fr-FR" dirty="0" smtClean="0"/>
              <a:t>Mieux cadrer les objectifs des LBM multisites assurant des urgences</a:t>
            </a:r>
          </a:p>
          <a:p>
            <a:pPr lvl="1"/>
            <a:r>
              <a:rPr lang="fr-FR" dirty="0" smtClean="0"/>
              <a:t>Notion de site satellite – Activité analytique minimum </a:t>
            </a:r>
          </a:p>
          <a:p>
            <a:pPr lvl="1"/>
            <a:r>
              <a:rPr lang="fr-FR" dirty="0" smtClean="0"/>
              <a:t>Contrats </a:t>
            </a:r>
            <a:r>
              <a:rPr lang="fr-FR" dirty="0" err="1" smtClean="0"/>
              <a:t>clinicobiologiques</a:t>
            </a:r>
            <a:r>
              <a:rPr lang="fr-FR" dirty="0" smtClean="0"/>
              <a:t> et accréditation</a:t>
            </a:r>
          </a:p>
          <a:p>
            <a:pPr lvl="1"/>
            <a:r>
              <a:rPr lang="fr-FR" dirty="0" smtClean="0"/>
              <a:t>Développement de la biologie délocalisée – ne répond pas à tous les besoins</a:t>
            </a:r>
            <a:endParaRPr lang="fr-FR" dirty="0"/>
          </a:p>
        </p:txBody>
      </p:sp>
    </p:spTree>
    <p:extLst>
      <p:ext uri="{BB962C8B-B14F-4D97-AF65-F5344CB8AC3E}">
        <p14:creationId xmlns:p14="http://schemas.microsoft.com/office/powerpoint/2010/main" val="68998403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1443</Words>
  <Application>Microsoft Office PowerPoint</Application>
  <PresentationFormat>Personnalisé</PresentationFormat>
  <Paragraphs>348</Paragraphs>
  <Slides>24</Slides>
  <Notes>1</Notes>
  <HiddenSlides>0</HiddenSlides>
  <MMClips>0</MMClips>
  <ScaleCrop>false</ScaleCrop>
  <HeadingPairs>
    <vt:vector size="4" baseType="variant">
      <vt:variant>
        <vt:lpstr>Thème</vt:lpstr>
      </vt:variant>
      <vt:variant>
        <vt:i4>1</vt:i4>
      </vt:variant>
      <vt:variant>
        <vt:lpstr>Titres des diapositives</vt:lpstr>
      </vt:variant>
      <vt:variant>
        <vt:i4>24</vt:i4>
      </vt:variant>
    </vt:vector>
  </HeadingPairs>
  <TitlesOfParts>
    <vt:vector size="25" baseType="lpstr">
      <vt:lpstr>Thème Office</vt:lpstr>
      <vt:lpstr>Recommandations de la SFBC sur la biologie d’urgence SFBC guidelines on critical care testing</vt:lpstr>
      <vt:lpstr>Contexte</vt:lpstr>
      <vt:lpstr>Objectifs du groupe de travail</vt:lpstr>
      <vt:lpstr>Composition du groupe de travail</vt:lpstr>
      <vt:lpstr>Aspects réglementaires et normatifs</vt:lpstr>
      <vt:lpstr>Périmètre de la biologie d’urgence</vt:lpstr>
      <vt:lpstr>Réponses LBM</vt:lpstr>
      <vt:lpstr>Analyse de risque</vt:lpstr>
      <vt:lpstr>Processus de l’examen urgent</vt:lpstr>
      <vt:lpstr>Recommandations de prescription</vt:lpstr>
      <vt:lpstr>Liste minimale d’ examens réalisables par tout LBM acceptant les urgences (1)</vt:lpstr>
      <vt:lpstr>Liste complémentaire des examens réalisables en urgence en fonction du contexte clinique (1)</vt:lpstr>
      <vt:lpstr>Liste minimale d’ examens réalisables par tout LBM acceptant les urgences (2)</vt:lpstr>
      <vt:lpstr>Liste complémentaire des examens réalisables en urgence en fonction du contexte clinique (2)</vt:lpstr>
      <vt:lpstr>Liste minimale d’ examens réalisables par tout LBM acceptant les urgences (3)</vt:lpstr>
      <vt:lpstr>Liste complémentaire des examens réalisables en urgence en fonction du contexte clinique (3)</vt:lpstr>
      <vt:lpstr>Prélèvements et acheminement en urgence</vt:lpstr>
      <vt:lpstr>Alerte au laboratoire</vt:lpstr>
      <vt:lpstr>Réception</vt:lpstr>
      <vt:lpstr>Phase analytique</vt:lpstr>
      <vt:lpstr>Validation - Transmission</vt:lpstr>
      <vt:lpstr>Management de la qualité</vt:lpstr>
      <vt:lpstr>Biologie délocalisée</vt:lpstr>
      <vt:lpstr>Conclusions - Perspectives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Recommandations de la SFBC sur la biologie d’urgence SFBC guidelines on critical care testing</dc:title>
  <dc:creator>567647</dc:creator>
  <cp:lastModifiedBy>Netdirect</cp:lastModifiedBy>
  <cp:revision>22</cp:revision>
  <dcterms:created xsi:type="dcterms:W3CDTF">2015-06-15T13:06:18Z</dcterms:created>
  <dcterms:modified xsi:type="dcterms:W3CDTF">2015-06-19T06:55:51Z</dcterms:modified>
</cp:coreProperties>
</file>