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11"/>
  </p:handoutMasterIdLst>
  <p:sldIdLst>
    <p:sldId id="256" r:id="rId2"/>
    <p:sldId id="264" r:id="rId3"/>
    <p:sldId id="257" r:id="rId4"/>
    <p:sldId id="258" r:id="rId5"/>
    <p:sldId id="259" r:id="rId6"/>
    <p:sldId id="260" r:id="rId7"/>
    <p:sldId id="261" r:id="rId8"/>
    <p:sldId id="262" r:id="rId9"/>
    <p:sldId id="263" r:id="rId10"/>
  </p:sldIdLst>
  <p:sldSz cx="9144000" cy="6858000" type="screen4x3"/>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F7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5" d="100"/>
          <a:sy n="85" d="100"/>
        </p:scale>
        <p:origin x="-936" y="6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15160B17-F306-43AD-B6AB-580F27E331DF}" type="datetimeFigureOut">
              <a:rPr lang="fr-FR" smtClean="0"/>
              <a:t>13/07/2016</a:t>
            </a:fld>
            <a:endParaRPr lang="fr-FR"/>
          </a:p>
        </p:txBody>
      </p:sp>
      <p:sp>
        <p:nvSpPr>
          <p:cNvPr id="4" name="Espace réservé du pied de page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D8629AD8-5D7E-494A-BF20-FDD04F1D6914}" type="slidenum">
              <a:rPr lang="fr-FR" smtClean="0"/>
              <a:t>‹N°›</a:t>
            </a:fld>
            <a:endParaRPr lang="fr-FR"/>
          </a:p>
        </p:txBody>
      </p:sp>
    </p:spTree>
    <p:extLst>
      <p:ext uri="{BB962C8B-B14F-4D97-AF65-F5344CB8AC3E}">
        <p14:creationId xmlns:p14="http://schemas.microsoft.com/office/powerpoint/2010/main" val="400939429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6F0DA8BB-0D18-469F-8022-DD923457DE3A}" type="datetimeFigureOut">
              <a:rPr lang="nl-BE" smtClean="0"/>
              <a:t>13/07/2016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smtClean="0"/>
              <a:t>13/07/2016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smtClean="0"/>
              <a:t>13/07/2016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smtClean="0"/>
              <a:t>13/07/2016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0DA8BB-0D18-469F-8022-DD923457DE3A}" type="datetimeFigureOut">
              <a:rPr lang="nl-BE" smtClean="0"/>
              <a:t>13/07/2016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6F0DA8BB-0D18-469F-8022-DD923457DE3A}" type="datetimeFigureOut">
              <a:rPr lang="nl-BE" smtClean="0"/>
              <a:t>13/07/2016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6F0DA8BB-0D18-469F-8022-DD923457DE3A}" type="datetimeFigureOut">
              <a:rPr lang="nl-BE" smtClean="0"/>
              <a:t>13/07/2016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6F0DA8BB-0D18-469F-8022-DD923457DE3A}" type="datetimeFigureOut">
              <a:rPr lang="nl-BE" smtClean="0"/>
              <a:t>13/07/2016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smtClean="0"/>
              <a:t>13/07/2016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smtClean="0"/>
              <a:t>13/07/2016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smtClean="0"/>
              <a:t>13/07/2016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smtClean="0"/>
              <a:t>‹N°›</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30DBB-9FD5-43E7-88F1-55A569E9525E}" type="datetimeFigureOut">
              <a:rPr lang="nl-BE" smtClean="0"/>
              <a:t>13/07/2016</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36665-E7E9-4861-9ADF-F11A47CBAD79}" type="slidenum">
              <a:rPr lang="nl-BE" smtClean="0"/>
              <a:t>‹N°›</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53500" cy="6734175"/>
          <a:chOff x="238125" y="152400"/>
          <a:chExt cx="8953500" cy="6734175"/>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1000" contrast="1000"/>
                    </a14:imgEffect>
                  </a14:imgLayer>
                </a14:imgProps>
              </a:ext>
              <a:ext uri="{28A0092B-C50C-407E-A947-70E740481C1C}">
                <a14:useLocalDpi xmlns:a14="http://schemas.microsoft.com/office/drawing/2010/main" val="0"/>
              </a:ext>
            </a:extLst>
          </a:blip>
          <a:srcRect/>
          <a:stretch>
            <a:fillRect/>
          </a:stretch>
        </p:blipFill>
        <p:spPr bwMode="auto">
          <a:xfrm>
            <a:off x="2" y="1"/>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lub Jumbo" descr="Club Jumb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363" y="6309320"/>
            <a:ext cx="1562100" cy="323850"/>
          </a:xfrm>
          <a:prstGeom prst="rect">
            <a:avLst/>
          </a:prstGeom>
        </p:spPr>
      </p:pic>
      <p:sp>
        <p:nvSpPr>
          <p:cNvPr id="8" name="ZoneTexte 7"/>
          <p:cNvSpPr txBox="1"/>
          <p:nvPr/>
        </p:nvSpPr>
        <p:spPr>
          <a:xfrm>
            <a:off x="275528" y="332656"/>
            <a:ext cx="8648700" cy="553998"/>
          </a:xfrm>
          <a:prstGeom prst="rect">
            <a:avLst/>
          </a:prstGeom>
        </p:spPr>
        <p:txBody>
          <a:bodyPr lIns="91440" tIns="45720" rIns="91440" bIns="45720" rtlCol="0">
            <a:spAutoFit/>
          </a:bodyPr>
          <a:lstStyle/>
          <a:p>
            <a:pPr marL="0" marR="0" lvl="0" indent="0" algn="ctr" fontAlgn="base"/>
            <a:r>
              <a:rPr lang="fr-FR" sz="3000" b="1" dirty="0" smtClean="0">
                <a:solidFill>
                  <a:srgbClr val="E74F90"/>
                </a:solidFill>
                <a:latin typeface="Brush Script Std"/>
              </a:rPr>
              <a:t>Le Club jumbo </a:t>
            </a:r>
            <a:r>
              <a:rPr lang="fr-FR" sz="3000" b="1" dirty="0" err="1" smtClean="0">
                <a:solidFill>
                  <a:srgbClr val="E74F90"/>
                </a:solidFill>
                <a:latin typeface="Brush Script Std"/>
              </a:rPr>
              <a:t>Pegasos</a:t>
            </a:r>
            <a:r>
              <a:rPr lang="fr-FR" sz="3000" b="1" dirty="0" smtClean="0">
                <a:solidFill>
                  <a:srgbClr val="E74F90"/>
                </a:solidFill>
                <a:latin typeface="Brush Script Std"/>
              </a:rPr>
              <a:t> Beach 4*</a:t>
            </a:r>
            <a:endParaRPr sz="3000" b="1" i="0" u="none" strike="noStrike" dirty="0">
              <a:solidFill>
                <a:srgbClr val="E74F90"/>
              </a:solidFill>
              <a:latin typeface="Brush Script St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53500" cy="6734175"/>
          <a:chOff x="238125" y="152400"/>
          <a:chExt cx="8953500" cy="6734175"/>
        </a:xfrm>
      </p:grpSpPr>
      <p:pic>
        <p:nvPicPr>
          <p:cNvPr id="3" name="Club Jumbo" descr="Club Jumb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8363" y="6309320"/>
            <a:ext cx="1562100" cy="323850"/>
          </a:xfrm>
          <a:prstGeom prst="rect">
            <a:avLst/>
          </a:prstGeom>
        </p:spPr>
      </p:pic>
      <p:sp>
        <p:nvSpPr>
          <p:cNvPr id="8" name="ZoneTexte 7"/>
          <p:cNvSpPr txBox="1"/>
          <p:nvPr/>
        </p:nvSpPr>
        <p:spPr>
          <a:xfrm>
            <a:off x="238125" y="1895475"/>
            <a:ext cx="8648700" cy="553998"/>
          </a:xfrm>
          <a:prstGeom prst="rect">
            <a:avLst/>
          </a:prstGeom>
        </p:spPr>
        <p:txBody>
          <a:bodyPr lIns="91440" tIns="45720" rIns="91440" bIns="45720" rtlCol="0">
            <a:spAutoFit/>
          </a:bodyPr>
          <a:lstStyle/>
          <a:p>
            <a:pPr marL="0" marR="0" lvl="0" indent="0" algn="ctr" fontAlgn="base"/>
            <a:r>
              <a:rPr lang="fr-FR" sz="3000" dirty="0" smtClean="0">
                <a:solidFill>
                  <a:srgbClr val="E74F90"/>
                </a:solidFill>
                <a:latin typeface="Brush Script Std"/>
              </a:rPr>
              <a:t>Le Club jumbo </a:t>
            </a:r>
            <a:r>
              <a:rPr lang="fr-FR" sz="3000" dirty="0" err="1" smtClean="0">
                <a:solidFill>
                  <a:srgbClr val="E74F90"/>
                </a:solidFill>
                <a:latin typeface="Brush Script Std"/>
              </a:rPr>
              <a:t>Pegasos</a:t>
            </a:r>
            <a:r>
              <a:rPr lang="fr-FR" sz="3000" dirty="0" smtClean="0">
                <a:solidFill>
                  <a:srgbClr val="E74F90"/>
                </a:solidFill>
                <a:latin typeface="Brush Script Std"/>
              </a:rPr>
              <a:t> Beach 4*</a:t>
            </a:r>
            <a:endParaRPr sz="3000" b="0" i="0" u="none" strike="noStrike" dirty="0">
              <a:solidFill>
                <a:srgbClr val="E74F90"/>
              </a:solidFill>
              <a:latin typeface="Brush Script Std"/>
            </a:endParaRPr>
          </a:p>
        </p:txBody>
      </p:sp>
      <p:sp>
        <p:nvSpPr>
          <p:cNvPr id="9" name="ZoneTexte 8"/>
          <p:cNvSpPr txBox="1"/>
          <p:nvPr/>
        </p:nvSpPr>
        <p:spPr>
          <a:xfrm>
            <a:off x="238125" y="2362200"/>
            <a:ext cx="8715375" cy="714375"/>
          </a:xfrm>
          <a:prstGeom prst="rect">
            <a:avLst/>
          </a:prstGeom>
        </p:spPr>
        <p:txBody>
          <a:bodyPr lIns="91440" tIns="45720" rIns="91440" bIns="45720" rtlCol="0">
            <a:normAutofit fontScale="95000"/>
          </a:bodyPr>
          <a:lstStyle/>
          <a:p>
            <a:pPr lvl="0" fontAlgn="base"/>
            <a:endParaRPr sz="1400" b="1" i="0" u="none" strike="noStrike" dirty="0">
              <a:solidFill>
                <a:srgbClr val="6C6F70"/>
              </a:solidFill>
              <a:latin typeface="Calibri"/>
            </a:endParaRPr>
          </a:p>
        </p:txBody>
      </p:sp>
      <p:sp>
        <p:nvSpPr>
          <p:cNvPr id="10" name="ZoneTexte 9"/>
          <p:cNvSpPr txBox="1"/>
          <p:nvPr/>
        </p:nvSpPr>
        <p:spPr>
          <a:xfrm>
            <a:off x="16148" y="2447962"/>
            <a:ext cx="4676775" cy="371475"/>
          </a:xfrm>
          <a:prstGeom prst="rect">
            <a:avLst/>
          </a:prstGeom>
        </p:spPr>
        <p:txBody>
          <a:bodyPr lIns="91440" tIns="45720" rIns="91440" bIns="45720" rtlCol="0">
            <a:normAutofit/>
          </a:bodyPr>
          <a:lstStyle/>
          <a:p>
            <a:pPr marL="0" marR="0" lvl="0" indent="0" algn="l" fontAlgn="base"/>
            <a:r>
              <a:rPr sz="1800" b="0" i="0" u="none" strike="noStrike" dirty="0" err="1">
                <a:solidFill>
                  <a:srgbClr val="E74F90"/>
                </a:solidFill>
                <a:latin typeface="Lucida Handwriting"/>
              </a:rPr>
              <a:t>L’hébergement</a:t>
            </a:r>
            <a:r>
              <a:rPr sz="1800" b="0" i="0" u="none" strike="noStrike" dirty="0">
                <a:solidFill>
                  <a:srgbClr val="E74F90"/>
                </a:solidFill>
                <a:latin typeface="Lucida Handwriting"/>
              </a:rPr>
              <a:t> </a:t>
            </a:r>
            <a:r>
              <a:rPr sz="1800" b="0" i="0" u="none" strike="noStrike" dirty="0" err="1">
                <a:solidFill>
                  <a:srgbClr val="E74F90"/>
                </a:solidFill>
                <a:latin typeface="Lucida Handwriting"/>
              </a:rPr>
              <a:t>que</a:t>
            </a:r>
            <a:r>
              <a:rPr sz="1800" b="0" i="0" u="none" strike="noStrike" dirty="0">
                <a:solidFill>
                  <a:srgbClr val="E74F90"/>
                </a:solidFill>
                <a:latin typeface="Lucida Handwriting"/>
              </a:rPr>
              <a:t> </a:t>
            </a:r>
            <a:r>
              <a:rPr sz="1800" b="0" i="0" u="none" strike="noStrike" dirty="0" err="1">
                <a:solidFill>
                  <a:srgbClr val="E74F90"/>
                </a:solidFill>
                <a:latin typeface="Lucida Handwriting"/>
              </a:rPr>
              <a:t>vous</a:t>
            </a:r>
            <a:r>
              <a:rPr sz="1800" b="0" i="0" u="none" strike="noStrike" dirty="0">
                <a:solidFill>
                  <a:srgbClr val="E74F90"/>
                </a:solidFill>
                <a:latin typeface="Lucida Handwriting"/>
              </a:rPr>
              <a:t> </a:t>
            </a:r>
            <a:r>
              <a:rPr sz="1800" b="0" i="0" u="none" strike="noStrike" dirty="0" err="1">
                <a:solidFill>
                  <a:srgbClr val="E74F90"/>
                </a:solidFill>
                <a:latin typeface="Lucida Handwriting"/>
              </a:rPr>
              <a:t>voulez</a:t>
            </a:r>
            <a:r>
              <a:rPr sz="1800" b="0" i="0" u="none" strike="noStrike" dirty="0">
                <a:solidFill>
                  <a:srgbClr val="E74F90"/>
                </a:solidFill>
                <a:latin typeface="Lucida Handwriting"/>
              </a:rPr>
              <a:t> :</a:t>
            </a:r>
          </a:p>
        </p:txBody>
      </p:sp>
      <p:sp>
        <p:nvSpPr>
          <p:cNvPr id="11" name="ZoneTexte 10"/>
          <p:cNvSpPr txBox="1"/>
          <p:nvPr/>
        </p:nvSpPr>
        <p:spPr>
          <a:xfrm>
            <a:off x="-1" y="2829078"/>
            <a:ext cx="5238413" cy="3259941"/>
          </a:xfrm>
          <a:prstGeom prst="rect">
            <a:avLst/>
          </a:prstGeom>
        </p:spPr>
        <p:txBody>
          <a:bodyPr lIns="91440" tIns="45720" rIns="91440" bIns="45720" rtlCol="0">
            <a:noAutofit/>
          </a:bodyPr>
          <a:lstStyle/>
          <a:p>
            <a:pPr lvl="0" algn="just" fontAlgn="base"/>
            <a:r>
              <a:rPr sz="1050" b="0" i="0" u="none" strike="noStrike" dirty="0">
                <a:solidFill>
                  <a:srgbClr val="6C6F70"/>
                </a:solidFill>
                <a:latin typeface="Calibri"/>
              </a:rPr>
              <a:t>Un </a:t>
            </a:r>
            <a:r>
              <a:rPr lang="fr-FR" sz="1050" b="0" i="0" u="none" strike="noStrike" dirty="0" smtClean="0">
                <a:solidFill>
                  <a:srgbClr val="6C6F70"/>
                </a:solidFill>
                <a:latin typeface="Calibri"/>
              </a:rPr>
              <a:t>agréable hôtel directement situé sur la très belle plage de </a:t>
            </a:r>
            <a:r>
              <a:rPr lang="fr-FR" sz="1050" b="0" i="0" u="none" strike="noStrike" dirty="0" err="1" smtClean="0">
                <a:solidFill>
                  <a:srgbClr val="6C6F70"/>
                </a:solidFill>
                <a:latin typeface="Calibri"/>
              </a:rPr>
              <a:t>Faliraki</a:t>
            </a:r>
            <a:r>
              <a:rPr lang="fr-FR" sz="1050" b="0" i="0" u="none" strike="noStrike" dirty="0" smtClean="0">
                <a:solidFill>
                  <a:srgbClr val="6C6F70"/>
                </a:solidFill>
                <a:latin typeface="Calibri"/>
              </a:rPr>
              <a:t>.</a:t>
            </a:r>
          </a:p>
          <a:p>
            <a:pPr lvl="0" algn="just" fontAlgn="base"/>
            <a:r>
              <a:rPr lang="fr-FR" sz="1050" b="0" i="0" u="none" strike="noStrike" dirty="0" smtClean="0">
                <a:solidFill>
                  <a:srgbClr val="6C6F70"/>
                </a:solidFill>
                <a:latin typeface="Calibri"/>
              </a:rPr>
              <a:t>390 chambres réparties dans deux bâtiments. </a:t>
            </a:r>
            <a:r>
              <a:rPr sz="1050" b="0" i="0" u="none" strike="noStrike" dirty="0" err="1" smtClean="0">
                <a:solidFill>
                  <a:srgbClr val="6C6F70"/>
                </a:solidFill>
                <a:latin typeface="Calibri"/>
              </a:rPr>
              <a:t>Toutes</a:t>
            </a:r>
            <a:r>
              <a:rPr lang="fr-FR" sz="1050" b="0" i="0" u="none" strike="noStrike" dirty="0" smtClean="0">
                <a:solidFill>
                  <a:srgbClr val="6C6F70"/>
                </a:solidFill>
                <a:latin typeface="Calibri"/>
              </a:rPr>
              <a:t> ont une décoration soignée. Elles</a:t>
            </a:r>
            <a:r>
              <a:rPr sz="1050" b="0" i="0" u="none" strike="noStrike" dirty="0" smtClean="0">
                <a:solidFill>
                  <a:srgbClr val="6C6F70"/>
                </a:solidFill>
                <a:latin typeface="Calibri"/>
              </a:rPr>
              <a:t> </a:t>
            </a:r>
            <a:r>
              <a:rPr sz="1050" b="0" i="0" u="none" strike="noStrike" dirty="0" err="1">
                <a:solidFill>
                  <a:srgbClr val="6C6F70"/>
                </a:solidFill>
                <a:latin typeface="Calibri"/>
              </a:rPr>
              <a:t>disposent</a:t>
            </a:r>
            <a:r>
              <a:rPr sz="1050" b="0" i="0" u="none" strike="noStrike" dirty="0">
                <a:solidFill>
                  <a:srgbClr val="6C6F70"/>
                </a:solidFill>
                <a:latin typeface="Calibri"/>
              </a:rPr>
              <a:t> </a:t>
            </a:r>
            <a:r>
              <a:rPr sz="1050" b="0" i="0" u="none" strike="noStrike" dirty="0" smtClean="0">
                <a:solidFill>
                  <a:srgbClr val="6C6F70"/>
                </a:solidFill>
                <a:latin typeface="Calibri"/>
              </a:rPr>
              <a:t>de</a:t>
            </a:r>
            <a:r>
              <a:rPr lang="fr-FR" sz="1050" b="0" i="0" u="none" strike="noStrike" dirty="0" smtClean="0">
                <a:solidFill>
                  <a:srgbClr val="6C6F70"/>
                </a:solidFill>
                <a:latin typeface="Calibri"/>
              </a:rPr>
              <a:t> baignoire ou douche, </a:t>
            </a:r>
            <a:r>
              <a:rPr sz="1050" b="0" i="0" u="none" strike="noStrike" dirty="0" smtClean="0">
                <a:solidFill>
                  <a:srgbClr val="6C6F70"/>
                </a:solidFill>
                <a:latin typeface="Calibri"/>
              </a:rPr>
              <a:t> </a:t>
            </a:r>
            <a:r>
              <a:rPr sz="1050" b="0" i="0" u="none" strike="noStrike" dirty="0" err="1">
                <a:solidFill>
                  <a:srgbClr val="6C6F70"/>
                </a:solidFill>
                <a:latin typeface="Calibri"/>
              </a:rPr>
              <a:t>sèche-cheveux</a:t>
            </a:r>
            <a:r>
              <a:rPr sz="1050" b="0" i="0" u="none" strike="noStrike" dirty="0">
                <a:solidFill>
                  <a:srgbClr val="6C6F70"/>
                </a:solidFill>
                <a:latin typeface="Calibri"/>
              </a:rPr>
              <a:t>, </a:t>
            </a:r>
            <a:r>
              <a:rPr sz="1050" b="0" i="0" u="none" strike="noStrike" dirty="0" err="1">
                <a:solidFill>
                  <a:srgbClr val="6C6F70"/>
                </a:solidFill>
                <a:latin typeface="Calibri"/>
              </a:rPr>
              <a:t>climatisation</a:t>
            </a:r>
            <a:r>
              <a:rPr sz="1050" b="0" i="0" u="none" strike="noStrike" dirty="0">
                <a:solidFill>
                  <a:srgbClr val="6C6F70"/>
                </a:solidFill>
                <a:latin typeface="Calibri"/>
              </a:rPr>
              <a:t>, </a:t>
            </a:r>
            <a:r>
              <a:rPr sz="1050" b="0" i="0" u="none" strike="noStrike" dirty="0" err="1">
                <a:solidFill>
                  <a:srgbClr val="6C6F70"/>
                </a:solidFill>
                <a:latin typeface="Calibri"/>
              </a:rPr>
              <a:t>réfrigérateur</a:t>
            </a:r>
            <a:r>
              <a:rPr sz="1050" b="0" i="0" u="none" strike="noStrike" dirty="0">
                <a:solidFill>
                  <a:srgbClr val="6C6F70"/>
                </a:solidFill>
                <a:latin typeface="Calibri"/>
              </a:rPr>
              <a:t>, TV satellite, </a:t>
            </a:r>
            <a:r>
              <a:rPr sz="1050" b="0" i="0" u="none" strike="noStrike" dirty="0" err="1">
                <a:solidFill>
                  <a:srgbClr val="6C6F70"/>
                </a:solidFill>
                <a:latin typeface="Calibri"/>
              </a:rPr>
              <a:t>téléphone</a:t>
            </a:r>
            <a:r>
              <a:rPr sz="1050" b="0" i="0" u="none" strike="noStrike" dirty="0">
                <a:solidFill>
                  <a:srgbClr val="6C6F70"/>
                </a:solidFill>
                <a:latin typeface="Calibri"/>
              </a:rPr>
              <a:t> et </a:t>
            </a:r>
            <a:r>
              <a:rPr sz="1050" b="0" i="0" u="none" strike="noStrike" dirty="0" err="1">
                <a:solidFill>
                  <a:srgbClr val="6C6F70"/>
                </a:solidFill>
                <a:latin typeface="Calibri"/>
              </a:rPr>
              <a:t>coffre</a:t>
            </a:r>
            <a:r>
              <a:rPr sz="1050" b="0" i="0" u="none" strike="noStrike" dirty="0">
                <a:solidFill>
                  <a:srgbClr val="6C6F70"/>
                </a:solidFill>
                <a:latin typeface="Calibri"/>
              </a:rPr>
              <a:t> (</a:t>
            </a:r>
            <a:r>
              <a:rPr sz="1050" b="0" i="0" u="none" strike="noStrike" dirty="0" err="1">
                <a:solidFill>
                  <a:srgbClr val="6C6F70"/>
                </a:solidFill>
                <a:latin typeface="Calibri"/>
              </a:rPr>
              <a:t>payants</a:t>
            </a:r>
            <a:r>
              <a:rPr sz="1050" b="0" i="0" u="none" strike="noStrike" dirty="0">
                <a:solidFill>
                  <a:srgbClr val="6C6F70"/>
                </a:solidFill>
                <a:latin typeface="Calibri"/>
              </a:rPr>
              <a:t>), </a:t>
            </a:r>
            <a:r>
              <a:rPr sz="1050" b="0" i="0" u="none" strike="noStrike" dirty="0" err="1">
                <a:solidFill>
                  <a:srgbClr val="6C6F70"/>
                </a:solidFill>
                <a:latin typeface="Calibri"/>
              </a:rPr>
              <a:t>Wi-fi</a:t>
            </a:r>
            <a:r>
              <a:rPr sz="1050" b="0" i="0" u="none" strike="noStrike" dirty="0">
                <a:solidFill>
                  <a:srgbClr val="6C6F70"/>
                </a:solidFill>
                <a:latin typeface="Calibri"/>
              </a:rPr>
              <a:t> </a:t>
            </a:r>
            <a:r>
              <a:rPr sz="1050" b="0" i="0" u="none" strike="noStrike" dirty="0" err="1">
                <a:solidFill>
                  <a:srgbClr val="6C6F70"/>
                </a:solidFill>
                <a:latin typeface="Calibri"/>
              </a:rPr>
              <a:t>gratuit</a:t>
            </a:r>
            <a:r>
              <a:rPr sz="1050" b="0" i="0" u="none" strike="noStrike" dirty="0">
                <a:solidFill>
                  <a:srgbClr val="6C6F70"/>
                </a:solidFill>
                <a:latin typeface="Calibri"/>
              </a:rPr>
              <a:t>, </a:t>
            </a:r>
            <a:r>
              <a:rPr sz="1050" b="0" i="0" u="none" strike="noStrike" dirty="0" err="1">
                <a:solidFill>
                  <a:srgbClr val="6C6F70"/>
                </a:solidFill>
                <a:latin typeface="Calibri"/>
              </a:rPr>
              <a:t>balcon</a:t>
            </a:r>
            <a:r>
              <a:rPr sz="1050" b="0" i="0" u="none" strike="noStrike" dirty="0">
                <a:solidFill>
                  <a:srgbClr val="6C6F70"/>
                </a:solidFill>
                <a:latin typeface="Calibri"/>
              </a:rPr>
              <a:t> </a:t>
            </a:r>
            <a:r>
              <a:rPr sz="1050" b="0" i="0" u="none" strike="noStrike" dirty="0" err="1">
                <a:solidFill>
                  <a:srgbClr val="6C6F70"/>
                </a:solidFill>
                <a:latin typeface="Calibri"/>
              </a:rPr>
              <a:t>ou</a:t>
            </a:r>
            <a:r>
              <a:rPr sz="1050" b="0" i="0" u="none" strike="noStrike" dirty="0">
                <a:solidFill>
                  <a:srgbClr val="6C6F70"/>
                </a:solidFill>
                <a:latin typeface="Calibri"/>
              </a:rPr>
              <a:t> </a:t>
            </a:r>
            <a:r>
              <a:rPr sz="1050" b="0" i="0" u="none" strike="noStrike" dirty="0" err="1">
                <a:solidFill>
                  <a:srgbClr val="6C6F70"/>
                </a:solidFill>
                <a:latin typeface="Calibri"/>
              </a:rPr>
              <a:t>terrasse</a:t>
            </a:r>
            <a:r>
              <a:rPr sz="1050" b="0" i="0" u="none" strike="noStrike" dirty="0">
                <a:solidFill>
                  <a:srgbClr val="6C6F70"/>
                </a:solidFill>
                <a:latin typeface="Calibri"/>
              </a:rPr>
              <a:t>. </a:t>
            </a:r>
            <a:endParaRPr lang="fr-FR" sz="1050" b="0" i="0" u="none" strike="noStrike" dirty="0" smtClean="0">
              <a:solidFill>
                <a:srgbClr val="6C6F70"/>
              </a:solidFill>
              <a:latin typeface="Calibri"/>
            </a:endParaRPr>
          </a:p>
          <a:p>
            <a:pPr lvl="0" algn="just" fontAlgn="base"/>
            <a:endParaRPr lang="fr-FR" sz="1050" b="0" i="0" u="none" strike="noStrike" dirty="0" smtClean="0">
              <a:solidFill>
                <a:srgbClr val="6C6F70"/>
              </a:solidFill>
              <a:latin typeface="Calibri"/>
            </a:endParaRPr>
          </a:p>
          <a:p>
            <a:pPr lvl="0" algn="just" fontAlgn="base"/>
            <a:r>
              <a:rPr lang="fr-FR" sz="1050" b="1" dirty="0" smtClean="0">
                <a:solidFill>
                  <a:srgbClr val="6C6F70"/>
                </a:solidFill>
                <a:latin typeface="Calibri"/>
              </a:rPr>
              <a:t>• </a:t>
            </a:r>
            <a:r>
              <a:rPr sz="1050" b="1" i="0" u="none" strike="noStrike" dirty="0" err="1" smtClean="0">
                <a:solidFill>
                  <a:srgbClr val="6C6F70"/>
                </a:solidFill>
                <a:latin typeface="Calibri"/>
              </a:rPr>
              <a:t>Chambres</a:t>
            </a:r>
            <a:r>
              <a:rPr sz="1050" b="1" i="0" u="none" strike="noStrike" dirty="0" smtClean="0">
                <a:solidFill>
                  <a:srgbClr val="6C6F70"/>
                </a:solidFill>
                <a:latin typeface="Calibri"/>
              </a:rPr>
              <a:t> </a:t>
            </a:r>
            <a:r>
              <a:rPr sz="1050" b="1" i="0" u="none" strike="noStrike" dirty="0">
                <a:solidFill>
                  <a:srgbClr val="6C6F70"/>
                </a:solidFill>
                <a:latin typeface="Calibri"/>
              </a:rPr>
              <a:t>doubles </a:t>
            </a:r>
            <a:r>
              <a:rPr sz="1050" b="1" i="0" u="none" strike="noStrike" dirty="0" smtClean="0">
                <a:solidFill>
                  <a:srgbClr val="6C6F70"/>
                </a:solidFill>
                <a:latin typeface="Calibri"/>
              </a:rPr>
              <a:t>standard</a:t>
            </a:r>
            <a:r>
              <a:rPr lang="fr-FR" sz="1050" b="1" i="0" u="none" strike="noStrike" dirty="0" smtClean="0">
                <a:solidFill>
                  <a:srgbClr val="6C6F70"/>
                </a:solidFill>
                <a:latin typeface="Calibri"/>
              </a:rPr>
              <a:t> </a:t>
            </a:r>
            <a:r>
              <a:rPr lang="fr-FR" sz="1050" b="0" i="0" u="none" strike="noStrike" dirty="0" smtClean="0">
                <a:solidFill>
                  <a:srgbClr val="6C6F70"/>
                </a:solidFill>
                <a:latin typeface="Calibri"/>
              </a:rPr>
              <a:t>de 25m2</a:t>
            </a:r>
            <a:r>
              <a:rPr sz="1050" b="0" i="0" u="none" strike="noStrike" dirty="0" smtClean="0">
                <a:solidFill>
                  <a:srgbClr val="6C6F70"/>
                </a:solidFill>
                <a:latin typeface="Calibri"/>
              </a:rPr>
              <a:t> </a:t>
            </a:r>
            <a:r>
              <a:rPr lang="fr-FR" sz="1050" b="0" i="0" u="none" strike="noStrike" dirty="0" smtClean="0">
                <a:solidFill>
                  <a:srgbClr val="6C6F70"/>
                </a:solidFill>
                <a:latin typeface="Calibri"/>
              </a:rPr>
              <a:t> côté arrière-pays, o</a:t>
            </a:r>
            <a:r>
              <a:rPr sz="1050" b="0" i="0" u="none" strike="noStrike" dirty="0" smtClean="0">
                <a:solidFill>
                  <a:srgbClr val="6C6F70"/>
                </a:solidFill>
                <a:latin typeface="Calibri"/>
              </a:rPr>
              <a:t>u </a:t>
            </a:r>
            <a:r>
              <a:rPr sz="1050" b="0" i="0" u="none" strike="noStrike" dirty="0">
                <a:solidFill>
                  <a:srgbClr val="6C6F70"/>
                </a:solidFill>
                <a:latin typeface="Calibri"/>
              </a:rPr>
              <a:t>à usage </a:t>
            </a:r>
            <a:r>
              <a:rPr sz="1050" b="0" i="0" u="none" strike="noStrike" dirty="0" err="1">
                <a:solidFill>
                  <a:srgbClr val="6C6F70"/>
                </a:solidFill>
                <a:latin typeface="Calibri"/>
              </a:rPr>
              <a:t>individuel</a:t>
            </a:r>
            <a:r>
              <a:rPr sz="1050" b="0" i="0" u="none" strike="noStrike" dirty="0">
                <a:solidFill>
                  <a:srgbClr val="6C6F70"/>
                </a:solidFill>
                <a:latin typeface="Calibri"/>
              </a:rPr>
              <a:t> </a:t>
            </a:r>
            <a:r>
              <a:rPr lang="fr-FR" sz="1050" b="0" i="0" u="none" strike="noStrike" dirty="0" smtClean="0">
                <a:solidFill>
                  <a:srgbClr val="6C6F70"/>
                </a:solidFill>
                <a:latin typeface="Calibri"/>
              </a:rPr>
              <a:t> </a:t>
            </a:r>
            <a:r>
              <a:rPr sz="1050" b="0" i="0" u="none" strike="noStrike" dirty="0" smtClean="0">
                <a:solidFill>
                  <a:srgbClr val="6C6F70"/>
                </a:solidFill>
                <a:latin typeface="Calibri"/>
              </a:rPr>
              <a:t>(</a:t>
            </a:r>
            <a:r>
              <a:rPr sz="1050" b="0" i="0" u="none" strike="noStrike" dirty="0">
                <a:solidFill>
                  <a:srgbClr val="6C6F70"/>
                </a:solidFill>
                <a:latin typeface="Calibri"/>
              </a:rPr>
              <a:t>max. 2 ad. et 1 </a:t>
            </a:r>
            <a:r>
              <a:rPr sz="1050" b="0" i="0" u="none" strike="noStrike" dirty="0" err="1">
                <a:solidFill>
                  <a:srgbClr val="6C6F70"/>
                </a:solidFill>
                <a:latin typeface="Calibri"/>
              </a:rPr>
              <a:t>enf</a:t>
            </a:r>
            <a:r>
              <a:rPr sz="1050" b="0" i="0" u="none" strike="noStrike" dirty="0">
                <a:solidFill>
                  <a:srgbClr val="6C6F70"/>
                </a:solidFill>
                <a:latin typeface="Calibri"/>
              </a:rPr>
              <a:t>. </a:t>
            </a:r>
            <a:r>
              <a:rPr sz="1050" b="0" i="0" u="none" strike="noStrike" dirty="0" err="1">
                <a:solidFill>
                  <a:srgbClr val="6C6F70"/>
                </a:solidFill>
                <a:latin typeface="Calibri"/>
              </a:rPr>
              <a:t>ou</a:t>
            </a:r>
            <a:r>
              <a:rPr sz="1050" b="0" i="0" u="none" strike="noStrike" dirty="0">
                <a:solidFill>
                  <a:srgbClr val="6C6F70"/>
                </a:solidFill>
                <a:latin typeface="Calibri"/>
              </a:rPr>
              <a:t> 3 ad</a:t>
            </a:r>
            <a:r>
              <a:rPr sz="1050" b="0" i="0" u="none" strike="noStrike" dirty="0" smtClean="0">
                <a:solidFill>
                  <a:srgbClr val="6C6F70"/>
                </a:solidFill>
                <a:latin typeface="Calibri"/>
              </a:rPr>
              <a:t>.</a:t>
            </a:r>
            <a:r>
              <a:rPr lang="fr-FR" sz="1050" b="0" i="0" u="none" strike="noStrike" dirty="0" smtClean="0">
                <a:solidFill>
                  <a:srgbClr val="6C6F70"/>
                </a:solidFill>
                <a:latin typeface="Calibri"/>
              </a:rPr>
              <a:t> – Type C</a:t>
            </a:r>
            <a:r>
              <a:rPr sz="1050" b="0" i="0" u="none" strike="noStrike" dirty="0" smtClean="0">
                <a:solidFill>
                  <a:srgbClr val="6C6F70"/>
                </a:solidFill>
                <a:latin typeface="Calibri"/>
              </a:rPr>
              <a:t>). </a:t>
            </a:r>
            <a:endParaRPr lang="fr-FR" sz="1050" b="0" i="0" u="none" strike="noStrike" dirty="0" smtClean="0">
              <a:solidFill>
                <a:srgbClr val="6C6F70"/>
              </a:solidFill>
              <a:latin typeface="Calibri"/>
            </a:endParaRPr>
          </a:p>
          <a:p>
            <a:pPr lvl="0" algn="just" fontAlgn="base"/>
            <a:r>
              <a:rPr lang="fr-FR" sz="1050" b="1" dirty="0" smtClean="0">
                <a:solidFill>
                  <a:srgbClr val="6C6F70"/>
                </a:solidFill>
              </a:rPr>
              <a:t>• Chambres </a:t>
            </a:r>
            <a:r>
              <a:rPr lang="fr-FR" sz="1050" b="1" dirty="0">
                <a:solidFill>
                  <a:srgbClr val="6C6F70"/>
                </a:solidFill>
              </a:rPr>
              <a:t>doubles standard </a:t>
            </a:r>
            <a:r>
              <a:rPr lang="fr-FR" sz="1050" b="1" dirty="0" smtClean="0">
                <a:solidFill>
                  <a:srgbClr val="6C6F70"/>
                </a:solidFill>
              </a:rPr>
              <a:t>vue mer</a:t>
            </a:r>
            <a:r>
              <a:rPr lang="fr-FR" sz="1050" dirty="0" smtClean="0">
                <a:solidFill>
                  <a:srgbClr val="6C6F70"/>
                </a:solidFill>
              </a:rPr>
              <a:t> de </a:t>
            </a:r>
            <a:r>
              <a:rPr lang="fr-FR" sz="1050" dirty="0">
                <a:solidFill>
                  <a:srgbClr val="6C6F70"/>
                </a:solidFill>
              </a:rPr>
              <a:t>25m2 </a:t>
            </a:r>
            <a:r>
              <a:rPr lang="fr-FR" sz="1050" dirty="0" smtClean="0">
                <a:solidFill>
                  <a:srgbClr val="6C6F70"/>
                </a:solidFill>
              </a:rPr>
              <a:t> </a:t>
            </a:r>
            <a:r>
              <a:rPr lang="fr-FR" sz="1050" dirty="0">
                <a:solidFill>
                  <a:srgbClr val="6C6F70"/>
                </a:solidFill>
              </a:rPr>
              <a:t>ou à usage individuel (max. 2 ad. et 1 </a:t>
            </a:r>
            <a:r>
              <a:rPr lang="fr-FR" sz="1050" dirty="0" err="1">
                <a:solidFill>
                  <a:srgbClr val="6C6F70"/>
                </a:solidFill>
              </a:rPr>
              <a:t>enf</a:t>
            </a:r>
            <a:r>
              <a:rPr lang="fr-FR" sz="1050" dirty="0">
                <a:solidFill>
                  <a:srgbClr val="6C6F70"/>
                </a:solidFill>
              </a:rPr>
              <a:t>. ou 3 ad</a:t>
            </a:r>
            <a:r>
              <a:rPr lang="fr-FR" sz="1050" dirty="0" smtClean="0">
                <a:solidFill>
                  <a:srgbClr val="6C6F70"/>
                </a:solidFill>
              </a:rPr>
              <a:t>. – Type D</a:t>
            </a:r>
            <a:r>
              <a:rPr lang="fr-FR" sz="1050" b="1" dirty="0" smtClean="0">
                <a:solidFill>
                  <a:srgbClr val="6C6F70"/>
                </a:solidFill>
              </a:rPr>
              <a:t>). </a:t>
            </a:r>
          </a:p>
          <a:p>
            <a:pPr lvl="0" algn="just" fontAlgn="base"/>
            <a:r>
              <a:rPr lang="fr-FR" sz="1050" b="1" i="0" u="none" strike="noStrike" dirty="0" smtClean="0">
                <a:solidFill>
                  <a:srgbClr val="6C6F70"/>
                </a:solidFill>
                <a:latin typeface="Calibri"/>
              </a:rPr>
              <a:t>• Chambres doubles supérieures</a:t>
            </a:r>
            <a:r>
              <a:rPr lang="fr-FR" sz="1050" dirty="0">
                <a:solidFill>
                  <a:srgbClr val="6C6F70"/>
                </a:solidFill>
              </a:rPr>
              <a:t> </a:t>
            </a:r>
            <a:r>
              <a:rPr lang="fr-FR" sz="1050" b="1" dirty="0" smtClean="0">
                <a:solidFill>
                  <a:srgbClr val="6C6F70"/>
                </a:solidFill>
              </a:rPr>
              <a:t>côté </a:t>
            </a:r>
            <a:r>
              <a:rPr lang="fr-FR" sz="1050" b="1" dirty="0">
                <a:solidFill>
                  <a:srgbClr val="6C6F70"/>
                </a:solidFill>
              </a:rPr>
              <a:t>arrière-pays</a:t>
            </a:r>
            <a:r>
              <a:rPr lang="fr-FR" sz="1050" b="1" i="0" u="none" strike="noStrike" dirty="0" smtClean="0">
                <a:solidFill>
                  <a:srgbClr val="6C6F70"/>
                </a:solidFill>
                <a:latin typeface="Calibri"/>
              </a:rPr>
              <a:t> </a:t>
            </a:r>
            <a:r>
              <a:rPr lang="fr-FR" sz="1050" b="0" i="0" u="none" strike="noStrike" dirty="0" smtClean="0">
                <a:solidFill>
                  <a:srgbClr val="6C6F70"/>
                </a:solidFill>
                <a:latin typeface="Calibri"/>
              </a:rPr>
              <a:t>de 25m2 avec bain ou douche (</a:t>
            </a:r>
            <a:r>
              <a:rPr lang="fr-FR" sz="1050" dirty="0" smtClean="0">
                <a:solidFill>
                  <a:srgbClr val="6C6F70"/>
                </a:solidFill>
              </a:rPr>
              <a:t>max. 2 ad. et 1 </a:t>
            </a:r>
            <a:r>
              <a:rPr lang="fr-FR" sz="1050" dirty="0" err="1" smtClean="0">
                <a:solidFill>
                  <a:srgbClr val="6C6F70"/>
                </a:solidFill>
              </a:rPr>
              <a:t>enf</a:t>
            </a:r>
            <a:r>
              <a:rPr lang="fr-FR" sz="1050" dirty="0" smtClean="0">
                <a:solidFill>
                  <a:srgbClr val="6C6F70"/>
                </a:solidFill>
              </a:rPr>
              <a:t>. ou 3 ad. – Type E). </a:t>
            </a:r>
          </a:p>
          <a:p>
            <a:pPr lvl="0" algn="just" fontAlgn="base"/>
            <a:r>
              <a:rPr lang="fr-FR" sz="1050" b="1" dirty="0" smtClean="0">
                <a:solidFill>
                  <a:srgbClr val="6C6F70"/>
                </a:solidFill>
              </a:rPr>
              <a:t>• Chambres </a:t>
            </a:r>
            <a:r>
              <a:rPr lang="fr-FR" sz="1050" b="1" dirty="0">
                <a:solidFill>
                  <a:srgbClr val="6C6F70"/>
                </a:solidFill>
              </a:rPr>
              <a:t>doubles supérieures </a:t>
            </a:r>
            <a:r>
              <a:rPr lang="fr-FR" sz="1050" b="1" dirty="0" smtClean="0">
                <a:solidFill>
                  <a:srgbClr val="6C6F70"/>
                </a:solidFill>
              </a:rPr>
              <a:t> vue mer </a:t>
            </a:r>
            <a:r>
              <a:rPr lang="fr-FR" sz="1050" dirty="0" smtClean="0">
                <a:solidFill>
                  <a:srgbClr val="6C6F70"/>
                </a:solidFill>
              </a:rPr>
              <a:t>de </a:t>
            </a:r>
            <a:r>
              <a:rPr lang="fr-FR" sz="1050" dirty="0">
                <a:solidFill>
                  <a:srgbClr val="6C6F70"/>
                </a:solidFill>
              </a:rPr>
              <a:t>25m2 avec bain ou </a:t>
            </a:r>
            <a:r>
              <a:rPr lang="fr-FR" sz="1050" dirty="0" smtClean="0">
                <a:solidFill>
                  <a:srgbClr val="6C6F70"/>
                </a:solidFill>
              </a:rPr>
              <a:t>douche (max. 2 ad. et 1 </a:t>
            </a:r>
            <a:r>
              <a:rPr lang="fr-FR" sz="1050" dirty="0" err="1" smtClean="0">
                <a:solidFill>
                  <a:srgbClr val="6C6F70"/>
                </a:solidFill>
              </a:rPr>
              <a:t>enf</a:t>
            </a:r>
            <a:r>
              <a:rPr lang="fr-FR" sz="1050" dirty="0" smtClean="0">
                <a:solidFill>
                  <a:srgbClr val="6C6F70"/>
                </a:solidFill>
              </a:rPr>
              <a:t>. ou 3 ad. – Type F). </a:t>
            </a:r>
            <a:endParaRPr lang="fr-FR" sz="1050" dirty="0" smtClean="0">
              <a:solidFill>
                <a:srgbClr val="6C6F70"/>
              </a:solidFill>
              <a:latin typeface="Calibri"/>
            </a:endParaRPr>
          </a:p>
          <a:p>
            <a:pPr algn="just" fontAlgn="base"/>
            <a:r>
              <a:rPr lang="fr-FR" sz="1050" dirty="0" smtClean="0">
                <a:solidFill>
                  <a:srgbClr val="6C6F70"/>
                </a:solidFill>
              </a:rPr>
              <a:t>• Dans le second bâtiment, les </a:t>
            </a:r>
            <a:r>
              <a:rPr lang="fr-FR" sz="1050" b="1" dirty="0" smtClean="0">
                <a:solidFill>
                  <a:srgbClr val="6C6F70"/>
                </a:solidFill>
              </a:rPr>
              <a:t>chambres doubles </a:t>
            </a:r>
            <a:r>
              <a:rPr lang="fr-FR" sz="1050" b="1" dirty="0" err="1" smtClean="0">
                <a:solidFill>
                  <a:srgbClr val="6C6F70"/>
                </a:solidFill>
              </a:rPr>
              <a:t>Deluxe</a:t>
            </a:r>
            <a:r>
              <a:rPr lang="fr-FR" sz="1050" b="1" dirty="0" smtClean="0">
                <a:solidFill>
                  <a:srgbClr val="6C6F70"/>
                </a:solidFill>
              </a:rPr>
              <a:t> vue mer </a:t>
            </a:r>
            <a:r>
              <a:rPr lang="fr-FR" sz="1050" dirty="0" smtClean="0">
                <a:solidFill>
                  <a:srgbClr val="6C6F70"/>
                </a:solidFill>
              </a:rPr>
              <a:t>de 25m2 mettent à votre disposition peignoir, pantoufles et nécessaire à café/thé. (max. 2 ad. et 1 </a:t>
            </a:r>
            <a:r>
              <a:rPr lang="fr-FR" sz="1050" dirty="0" err="1" smtClean="0">
                <a:solidFill>
                  <a:srgbClr val="6C6F70"/>
                </a:solidFill>
              </a:rPr>
              <a:t>enf</a:t>
            </a:r>
            <a:r>
              <a:rPr lang="fr-FR" sz="1050" dirty="0" smtClean="0">
                <a:solidFill>
                  <a:srgbClr val="6C6F70"/>
                </a:solidFill>
              </a:rPr>
              <a:t>. ou 3 ad. – Type B). </a:t>
            </a:r>
          </a:p>
          <a:p>
            <a:pPr algn="just" fontAlgn="base"/>
            <a:r>
              <a:rPr lang="fr-FR" sz="1050" b="1" dirty="0" smtClean="0">
                <a:solidFill>
                  <a:srgbClr val="6C6F70"/>
                </a:solidFill>
              </a:rPr>
              <a:t>• Chambres familles vue mer </a:t>
            </a:r>
            <a:r>
              <a:rPr lang="fr-FR" sz="1050" dirty="0">
                <a:solidFill>
                  <a:srgbClr val="6C6F70"/>
                </a:solidFill>
              </a:rPr>
              <a:t>composées de 2 pièces </a:t>
            </a:r>
            <a:r>
              <a:rPr lang="fr-FR" sz="1050" dirty="0" smtClean="0">
                <a:solidFill>
                  <a:srgbClr val="6C6F70"/>
                </a:solidFill>
              </a:rPr>
              <a:t>(max</a:t>
            </a:r>
            <a:r>
              <a:rPr lang="fr-FR" sz="1050" dirty="0">
                <a:solidFill>
                  <a:srgbClr val="6C6F70"/>
                </a:solidFill>
              </a:rPr>
              <a:t>. 2 ad. et 2 </a:t>
            </a:r>
            <a:r>
              <a:rPr lang="fr-FR" sz="1050" dirty="0" err="1">
                <a:solidFill>
                  <a:srgbClr val="6C6F70"/>
                </a:solidFill>
              </a:rPr>
              <a:t>enf</a:t>
            </a:r>
            <a:r>
              <a:rPr lang="fr-FR" sz="1050" dirty="0">
                <a:solidFill>
                  <a:srgbClr val="6C6F70"/>
                </a:solidFill>
              </a:rPr>
              <a:t>. ou 4 ad. – Type H).</a:t>
            </a:r>
            <a:endParaRPr lang="fr-FR" sz="1050" dirty="0"/>
          </a:p>
          <a:p>
            <a:pPr algn="just" fontAlgn="base"/>
            <a:endParaRPr lang="fr-FR" sz="1050" b="0" i="0" u="none" strike="noStrike" dirty="0" smtClean="0">
              <a:solidFill>
                <a:srgbClr val="6C6F70"/>
              </a:solidFill>
              <a:latin typeface="Calibri"/>
            </a:endParaRPr>
          </a:p>
          <a:p>
            <a:pPr algn="just" fontAlgn="base"/>
            <a:endParaRPr sz="1050" b="0" i="0" u="none" strike="noStrike" dirty="0">
              <a:solidFill>
                <a:srgbClr val="6C6F70"/>
              </a:solidFill>
              <a:latin typeface="Calibri"/>
            </a:endParaRPr>
          </a:p>
        </p:txBody>
      </p:sp>
      <p:sp>
        <p:nvSpPr>
          <p:cNvPr id="12" name="ZoneTexte 11"/>
          <p:cNvSpPr txBox="1"/>
          <p:nvPr/>
        </p:nvSpPr>
        <p:spPr>
          <a:xfrm>
            <a:off x="107504" y="5752612"/>
            <a:ext cx="4323990" cy="925986"/>
          </a:xfrm>
          <a:prstGeom prst="rect">
            <a:avLst/>
          </a:prstGeom>
          <a:ln w="12700" cap="flat" cmpd="sng" algn="ctr">
            <a:solidFill>
              <a:srgbClr val="E74F90"/>
            </a:solidFill>
            <a:prstDash val="solid"/>
            <a:round/>
            <a:headEnd type="none" w="med" len="med"/>
            <a:tailEnd type="none" w="med" len="med"/>
          </a:ln>
        </p:spPr>
        <p:txBody>
          <a:bodyPr wrap="square" lIns="91440" tIns="45720" rIns="91440" bIns="45720" rtlCol="0">
            <a:spAutoFit/>
          </a:bodyPr>
          <a:lstStyle/>
          <a:p>
            <a:pPr marL="0" marR="0" lvl="0" indent="0" algn="l" fontAlgn="base"/>
            <a:endParaRPr/>
          </a:p>
        </p:txBody>
      </p:sp>
      <p:sp>
        <p:nvSpPr>
          <p:cNvPr id="13" name="ZoneTexte 12"/>
          <p:cNvSpPr txBox="1"/>
          <p:nvPr/>
        </p:nvSpPr>
        <p:spPr>
          <a:xfrm>
            <a:off x="109053" y="5789159"/>
            <a:ext cx="3960440" cy="889439"/>
          </a:xfrm>
          <a:prstGeom prst="rect">
            <a:avLst/>
          </a:prstGeom>
        </p:spPr>
        <p:txBody>
          <a:bodyPr lIns="91440" tIns="45720" rIns="91440" bIns="45720" rtlCol="0">
            <a:normAutofit fontScale="62500" lnSpcReduction="20000"/>
          </a:bodyPr>
          <a:lstStyle/>
          <a:p>
            <a:pPr marL="0" marR="0" lvl="0" indent="0" algn="l" fontAlgn="base"/>
            <a:r>
              <a:rPr lang="fr-FR" dirty="0" smtClean="0">
                <a:solidFill>
                  <a:srgbClr val="E74F90"/>
                </a:solidFill>
                <a:latin typeface="Lucida Handwriting"/>
              </a:rPr>
              <a:t>Sa situation</a:t>
            </a:r>
            <a:r>
              <a:rPr sz="1800" b="0" i="0" u="none" strike="noStrike" dirty="0" smtClean="0">
                <a:solidFill>
                  <a:srgbClr val="E74F90"/>
                </a:solidFill>
                <a:latin typeface="Lucida Handwriting"/>
              </a:rPr>
              <a:t> :</a:t>
            </a:r>
            <a:endParaRPr lang="fr-FR" sz="1800" b="0" i="0" u="none" strike="noStrike" dirty="0" smtClean="0">
              <a:solidFill>
                <a:srgbClr val="E74F90"/>
              </a:solidFill>
              <a:latin typeface="Lucida Handwriting"/>
            </a:endParaRPr>
          </a:p>
          <a:p>
            <a:pPr fontAlgn="base"/>
            <a:endParaRPr lang="fr-FR" b="1" dirty="0" smtClean="0">
              <a:solidFill>
                <a:srgbClr val="6C6F70"/>
              </a:solidFill>
            </a:endParaRPr>
          </a:p>
          <a:p>
            <a:pPr fontAlgn="base"/>
            <a:r>
              <a:rPr lang="fr-FR" b="1" dirty="0" smtClean="0">
                <a:solidFill>
                  <a:srgbClr val="6C6F70"/>
                </a:solidFill>
              </a:rPr>
              <a:t>Ce </a:t>
            </a:r>
            <a:r>
              <a:rPr lang="fr-FR" b="1" dirty="0">
                <a:solidFill>
                  <a:srgbClr val="6C6F70"/>
                </a:solidFill>
              </a:rPr>
              <a:t>Club </a:t>
            </a:r>
            <a:r>
              <a:rPr lang="fr-FR" b="1" dirty="0" smtClean="0">
                <a:solidFill>
                  <a:srgbClr val="6C6F70"/>
                </a:solidFill>
              </a:rPr>
              <a:t>se trouve  </a:t>
            </a:r>
            <a:r>
              <a:rPr lang="fr-FR" b="1" dirty="0">
                <a:solidFill>
                  <a:srgbClr val="6C6F70"/>
                </a:solidFill>
              </a:rPr>
              <a:t>à </a:t>
            </a:r>
            <a:r>
              <a:rPr lang="fr-FR" b="1" dirty="0" smtClean="0">
                <a:solidFill>
                  <a:srgbClr val="6C6F70"/>
                </a:solidFill>
              </a:rPr>
              <a:t> seulement 2 </a:t>
            </a:r>
            <a:r>
              <a:rPr lang="fr-FR" b="1" dirty="0">
                <a:solidFill>
                  <a:srgbClr val="6C6F70"/>
                </a:solidFill>
              </a:rPr>
              <a:t>km du village de </a:t>
            </a:r>
            <a:r>
              <a:rPr lang="fr-FR" b="1" dirty="0" err="1">
                <a:solidFill>
                  <a:srgbClr val="6C6F70"/>
                </a:solidFill>
              </a:rPr>
              <a:t>Faliraki</a:t>
            </a:r>
            <a:r>
              <a:rPr lang="fr-FR" b="1" dirty="0">
                <a:solidFill>
                  <a:srgbClr val="6C6F70"/>
                </a:solidFill>
              </a:rPr>
              <a:t>  et à 200m petit centre commercial. La cité médiévale de Rhodes est à 13 km. L’aéroport se trouve à 19 km. </a:t>
            </a:r>
          </a:p>
          <a:p>
            <a:pPr marL="0" marR="0" lvl="0" indent="0" algn="l" fontAlgn="base"/>
            <a:endParaRPr sz="1800" b="0" i="0" u="none" strike="noStrike" dirty="0">
              <a:solidFill>
                <a:srgbClr val="E74F90"/>
              </a:solidFill>
              <a:latin typeface="Lucida Handwriting"/>
            </a:endParaRPr>
          </a:p>
        </p:txBody>
      </p:sp>
      <p:sp>
        <p:nvSpPr>
          <p:cNvPr id="14" name="ZoneTexte 13"/>
          <p:cNvSpPr txBox="1"/>
          <p:nvPr/>
        </p:nvSpPr>
        <p:spPr>
          <a:xfrm>
            <a:off x="2654917" y="5947370"/>
            <a:ext cx="4438650" cy="1047750"/>
          </a:xfrm>
          <a:prstGeom prst="rect">
            <a:avLst/>
          </a:prstGeom>
        </p:spPr>
        <p:txBody>
          <a:bodyPr lIns="91440" tIns="45720" rIns="91440" bIns="45720" rtlCol="0">
            <a:normAutofit/>
          </a:bodyPr>
          <a:lstStyle/>
          <a:p>
            <a:pPr marL="0" marR="0" lvl="0" indent="0" algn="l" fontAlgn="base"/>
            <a:endParaRPr sz="1200" b="1" i="0" u="none" strike="noStrike" dirty="0">
              <a:solidFill>
                <a:srgbClr val="6C6F70"/>
              </a:solidFill>
              <a:latin typeface="Calibri"/>
            </a:endParaRP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09434" y="76843"/>
            <a:ext cx="3146742" cy="184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descr="http://www.geobookings.com/data/accomodations/44cb960f6f4b4bc8bec99a3846d971fe.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4349" y="140015"/>
            <a:ext cx="2662048" cy="1774699"/>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234349" y="1677976"/>
            <a:ext cx="1614539" cy="215444"/>
          </a:xfrm>
          <a:prstGeom prst="rect">
            <a:avLst/>
          </a:prstGeom>
          <a:noFill/>
        </p:spPr>
        <p:txBody>
          <a:bodyPr wrap="square" rtlCol="0">
            <a:spAutoFit/>
          </a:bodyPr>
          <a:lstStyle/>
          <a:p>
            <a:r>
              <a:rPr lang="fr-FR" sz="800" dirty="0" smtClean="0"/>
              <a:t>Chambre double standard</a:t>
            </a:r>
          </a:p>
        </p:txBody>
      </p:sp>
      <p:pic>
        <p:nvPicPr>
          <p:cNvPr id="1046" name="Picture 2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17965" y="97520"/>
            <a:ext cx="2651769" cy="182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799" y="1689968"/>
            <a:ext cx="2017713"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088" y="2929082"/>
            <a:ext cx="3648733" cy="260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79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05875" cy="6734175"/>
          <a:chOff x="238125" y="152400"/>
          <a:chExt cx="8905875" cy="6734175"/>
        </a:xfrm>
      </p:grpSpPr>
      <p:pic>
        <p:nvPicPr>
          <p:cNvPr id="3" name="Club Jumbo" descr="Club Jumb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175" y="6348693"/>
            <a:ext cx="1562100" cy="323850"/>
          </a:xfrm>
          <a:prstGeom prst="rect">
            <a:avLst/>
          </a:prstGeom>
        </p:spPr>
      </p:pic>
      <p:sp>
        <p:nvSpPr>
          <p:cNvPr id="8" name="ZoneTexte 7"/>
          <p:cNvSpPr txBox="1"/>
          <p:nvPr/>
        </p:nvSpPr>
        <p:spPr>
          <a:xfrm>
            <a:off x="238125" y="1895475"/>
            <a:ext cx="8648700" cy="553998"/>
          </a:xfrm>
          <a:prstGeom prst="rect">
            <a:avLst/>
          </a:prstGeom>
        </p:spPr>
        <p:txBody>
          <a:bodyPr lIns="91440" tIns="45720" rIns="91440" bIns="45720" rtlCol="0">
            <a:spAutoFit/>
          </a:bodyPr>
          <a:lstStyle/>
          <a:p>
            <a:pPr marL="0" marR="0" lvl="0" indent="0" algn="ctr" fontAlgn="base"/>
            <a:r>
              <a:rPr lang="fr-FR" sz="3000" dirty="0" smtClean="0">
                <a:solidFill>
                  <a:srgbClr val="E74F90"/>
                </a:solidFill>
                <a:latin typeface="Brush Script Std"/>
              </a:rPr>
              <a:t>Le C</a:t>
            </a:r>
            <a:r>
              <a:rPr sz="3000" b="0" i="0" u="none" strike="noStrike" dirty="0" err="1" smtClean="0">
                <a:solidFill>
                  <a:srgbClr val="E74F90"/>
                </a:solidFill>
                <a:latin typeface="Brush Script Std"/>
              </a:rPr>
              <a:t>lub</a:t>
            </a:r>
            <a:r>
              <a:rPr sz="3000" b="0" i="0" u="none" strike="noStrike" dirty="0" smtClean="0">
                <a:solidFill>
                  <a:srgbClr val="E74F90"/>
                </a:solidFill>
                <a:latin typeface="Brush Script Std"/>
              </a:rPr>
              <a:t> </a:t>
            </a:r>
            <a:r>
              <a:rPr sz="3000" b="0" i="0" u="none" strike="noStrike" dirty="0">
                <a:solidFill>
                  <a:srgbClr val="E74F90"/>
                </a:solidFill>
                <a:latin typeface="Brush Script Std"/>
              </a:rPr>
              <a:t>jumbo </a:t>
            </a:r>
            <a:r>
              <a:rPr lang="fr-FR" sz="3000" b="0" i="0" u="none" strike="noStrike" dirty="0" err="1" smtClean="0">
                <a:solidFill>
                  <a:srgbClr val="E74F90"/>
                </a:solidFill>
                <a:latin typeface="Brush Script Std"/>
              </a:rPr>
              <a:t>Pegasos</a:t>
            </a:r>
            <a:r>
              <a:rPr lang="fr-FR" sz="3000" b="0" i="0" u="none" strike="noStrike" dirty="0" smtClean="0">
                <a:solidFill>
                  <a:srgbClr val="E74F90"/>
                </a:solidFill>
                <a:latin typeface="Brush Script Std"/>
              </a:rPr>
              <a:t> Beach</a:t>
            </a:r>
          </a:p>
        </p:txBody>
      </p:sp>
      <p:sp>
        <p:nvSpPr>
          <p:cNvPr id="9" name="ZoneTexte 8"/>
          <p:cNvSpPr txBox="1"/>
          <p:nvPr/>
        </p:nvSpPr>
        <p:spPr>
          <a:xfrm>
            <a:off x="217510" y="2669358"/>
            <a:ext cx="4438650" cy="371475"/>
          </a:xfrm>
          <a:prstGeom prst="rect">
            <a:avLst/>
          </a:prstGeom>
        </p:spPr>
        <p:txBody>
          <a:bodyPr lIns="91440" tIns="45720" rIns="91440" bIns="45720" rtlCol="0">
            <a:normAutofit fontScale="92500"/>
          </a:bodyPr>
          <a:lstStyle/>
          <a:p>
            <a:pPr marL="0" marR="0" lvl="0" indent="0" algn="l" fontAlgn="base"/>
            <a:r>
              <a:rPr sz="1800" b="0" i="0" u="none" strike="noStrike" dirty="0">
                <a:solidFill>
                  <a:srgbClr val="E74F90"/>
                </a:solidFill>
                <a:latin typeface="Lucida Handwriting"/>
              </a:rPr>
              <a:t>La </a:t>
            </a:r>
            <a:r>
              <a:rPr sz="1800" b="0" i="0" u="none" strike="noStrike" dirty="0" err="1">
                <a:solidFill>
                  <a:srgbClr val="E74F90"/>
                </a:solidFill>
                <a:latin typeface="Lucida Handwriting"/>
              </a:rPr>
              <a:t>restauration</a:t>
            </a:r>
            <a:r>
              <a:rPr sz="1800" b="0" i="0" u="none" strike="noStrike" dirty="0">
                <a:solidFill>
                  <a:srgbClr val="E74F90"/>
                </a:solidFill>
                <a:latin typeface="Lucida Handwriting"/>
              </a:rPr>
              <a:t> </a:t>
            </a:r>
            <a:r>
              <a:rPr sz="1800" b="0" i="0" u="none" strike="noStrike" dirty="0" err="1">
                <a:solidFill>
                  <a:srgbClr val="E74F90"/>
                </a:solidFill>
                <a:latin typeface="Lucida Handwriting"/>
              </a:rPr>
              <a:t>que</a:t>
            </a:r>
            <a:r>
              <a:rPr sz="1800" b="0" i="0" u="none" strike="noStrike" dirty="0">
                <a:solidFill>
                  <a:srgbClr val="E74F90"/>
                </a:solidFill>
                <a:latin typeface="Lucida Handwriting"/>
              </a:rPr>
              <a:t> </a:t>
            </a:r>
            <a:r>
              <a:rPr sz="1800" b="0" i="0" u="none" strike="noStrike" dirty="0" err="1">
                <a:solidFill>
                  <a:srgbClr val="E74F90"/>
                </a:solidFill>
                <a:latin typeface="Lucida Handwriting"/>
              </a:rPr>
              <a:t>vous</a:t>
            </a:r>
            <a:r>
              <a:rPr sz="1800" b="0" i="0" u="none" strike="noStrike" dirty="0">
                <a:solidFill>
                  <a:srgbClr val="E74F90"/>
                </a:solidFill>
                <a:latin typeface="Lucida Handwriting"/>
              </a:rPr>
              <a:t> </a:t>
            </a:r>
            <a:r>
              <a:rPr sz="1800" b="0" i="0" u="none" strike="noStrike" dirty="0" err="1">
                <a:solidFill>
                  <a:srgbClr val="E74F90"/>
                </a:solidFill>
                <a:latin typeface="Lucida Handwriting"/>
              </a:rPr>
              <a:t>aimez</a:t>
            </a:r>
            <a:r>
              <a:rPr sz="1800" b="0" i="0" u="none" strike="noStrike" dirty="0">
                <a:solidFill>
                  <a:srgbClr val="E74F90"/>
                </a:solidFill>
                <a:latin typeface="Lucida Handwriting"/>
              </a:rPr>
              <a:t> :</a:t>
            </a:r>
          </a:p>
        </p:txBody>
      </p:sp>
      <p:sp>
        <p:nvSpPr>
          <p:cNvPr id="10" name="ZoneTexte 9"/>
          <p:cNvSpPr txBox="1"/>
          <p:nvPr/>
        </p:nvSpPr>
        <p:spPr>
          <a:xfrm>
            <a:off x="217510" y="3224412"/>
            <a:ext cx="4438650" cy="2724868"/>
          </a:xfrm>
          <a:prstGeom prst="rect">
            <a:avLst/>
          </a:prstGeom>
        </p:spPr>
        <p:txBody>
          <a:bodyPr lIns="91440" tIns="45720" rIns="91440" bIns="45720" rtlCol="0">
            <a:normAutofit fontScale="95000"/>
          </a:bodyPr>
          <a:lstStyle/>
          <a:p>
            <a:pPr marL="0" marR="0" lvl="0" indent="0" algn="just" fontAlgn="base"/>
            <a:r>
              <a:rPr sz="1400" b="1" i="0" u="none" strike="noStrike" dirty="0">
                <a:solidFill>
                  <a:srgbClr val="6C6F70"/>
                </a:solidFill>
                <a:latin typeface="Calibri"/>
              </a:rPr>
              <a:t>La </a:t>
            </a:r>
            <a:r>
              <a:rPr sz="1400" b="1" i="0" u="none" strike="noStrike" dirty="0" err="1">
                <a:solidFill>
                  <a:srgbClr val="6C6F70"/>
                </a:solidFill>
                <a:latin typeface="Calibri"/>
              </a:rPr>
              <a:t>formule</a:t>
            </a:r>
            <a:r>
              <a:rPr sz="1400" b="1" i="0" u="none" strike="noStrike" dirty="0">
                <a:solidFill>
                  <a:srgbClr val="6C6F70"/>
                </a:solidFill>
                <a:latin typeface="Calibri"/>
              </a:rPr>
              <a:t> Tout </a:t>
            </a:r>
            <a:r>
              <a:rPr sz="1400" b="1" i="0" u="none" strike="noStrike" dirty="0" err="1">
                <a:solidFill>
                  <a:srgbClr val="6C6F70"/>
                </a:solidFill>
                <a:latin typeface="Calibri"/>
              </a:rPr>
              <a:t>compris</a:t>
            </a:r>
            <a:r>
              <a:rPr sz="1400" b="1" i="0" u="none" strike="noStrike" dirty="0">
                <a:solidFill>
                  <a:srgbClr val="6C6F70"/>
                </a:solidFill>
                <a:latin typeface="Calibri"/>
              </a:rPr>
              <a:t>. </a:t>
            </a:r>
            <a:r>
              <a:rPr lang="fr-FR" sz="1400" b="1" dirty="0" smtClean="0">
                <a:solidFill>
                  <a:srgbClr val="6C6F70"/>
                </a:solidFill>
                <a:latin typeface="Calibri"/>
              </a:rPr>
              <a:t>Le</a:t>
            </a:r>
            <a:r>
              <a:rPr sz="1400" b="1" i="0" u="none" strike="noStrike" dirty="0" smtClean="0">
                <a:solidFill>
                  <a:srgbClr val="6C6F70"/>
                </a:solidFill>
                <a:latin typeface="Calibri"/>
              </a:rPr>
              <a:t> </a:t>
            </a:r>
            <a:r>
              <a:rPr sz="1400" b="1" i="0" u="none" strike="noStrike" dirty="0">
                <a:solidFill>
                  <a:srgbClr val="6C6F70"/>
                </a:solidFill>
                <a:latin typeface="Calibri"/>
              </a:rPr>
              <a:t>restaurant </a:t>
            </a:r>
            <a:r>
              <a:rPr sz="1400" b="1" i="0" u="none" strike="noStrike" dirty="0" smtClean="0">
                <a:solidFill>
                  <a:srgbClr val="6C6F70"/>
                </a:solidFill>
                <a:latin typeface="Calibri"/>
              </a:rPr>
              <a:t>principal</a:t>
            </a:r>
            <a:r>
              <a:rPr lang="fr-FR" sz="1400" b="1" i="0" u="none" strike="noStrike" dirty="0" smtClean="0">
                <a:solidFill>
                  <a:srgbClr val="6C6F70"/>
                </a:solidFill>
                <a:latin typeface="Calibri"/>
              </a:rPr>
              <a:t> sert une cuisine internationale et</a:t>
            </a:r>
            <a:r>
              <a:rPr lang="fr-FR" sz="1400" b="1" dirty="0" smtClean="0">
                <a:solidFill>
                  <a:srgbClr val="6C6F70"/>
                </a:solidFill>
                <a:latin typeface="Calibri"/>
              </a:rPr>
              <a:t> des spécialités locales sous forme de buffets. Coin show-cooking. Le restaurant dispose d’une  grande terrasse extérieure de 230m2 qui peut accueillir environ 250 personnes,</a:t>
            </a:r>
          </a:p>
          <a:p>
            <a:pPr marL="0" marR="0" lvl="0" indent="0" algn="just" fontAlgn="base"/>
            <a:endParaRPr lang="fr-FR" sz="1400" b="1" dirty="0" smtClean="0">
              <a:solidFill>
                <a:srgbClr val="6C6F70"/>
              </a:solidFill>
              <a:latin typeface="Calibri"/>
            </a:endParaRPr>
          </a:p>
          <a:p>
            <a:pPr marL="0" marR="0" lvl="0" indent="0" algn="just" fontAlgn="base"/>
            <a:r>
              <a:rPr lang="fr-FR" sz="1400" b="1" dirty="0" smtClean="0">
                <a:solidFill>
                  <a:srgbClr val="6C6F70"/>
                </a:solidFill>
                <a:latin typeface="Calibri"/>
              </a:rPr>
              <a:t>Vous pourrez prendre un verre au bar de la piscine ouvert jusqu’à minuit ou au bar principal, ouvert de 16h jusqu’à 1h du matin (avec le AI inclus dans ces 2 bars </a:t>
            </a:r>
            <a:r>
              <a:rPr lang="fr-FR" sz="1400" b="1" dirty="0" err="1" smtClean="0">
                <a:solidFill>
                  <a:srgbClr val="6C6F70"/>
                </a:solidFill>
                <a:latin typeface="Calibri"/>
              </a:rPr>
              <a:t>jusqu</a:t>
            </a:r>
            <a:r>
              <a:rPr lang="fr-FR" sz="1400" b="1" dirty="0" smtClean="0">
                <a:solidFill>
                  <a:srgbClr val="6C6F70"/>
                </a:solidFill>
                <a:latin typeface="Calibri"/>
              </a:rPr>
              <a:t> à 23h30) </a:t>
            </a:r>
          </a:p>
          <a:p>
            <a:pPr lvl="0" algn="just" fontAlgn="base"/>
            <a:r>
              <a:rPr lang="fr-FR" sz="1400" b="1" dirty="0" smtClean="0">
                <a:solidFill>
                  <a:srgbClr val="6C6F70"/>
                </a:solidFill>
                <a:latin typeface="Calibri"/>
              </a:rPr>
              <a:t>Le snack-bar est ouvert de 9h30 à 17h30 pour une restauration rapide :  pizza, pates, hot </a:t>
            </a:r>
            <a:r>
              <a:rPr lang="fr-FR" sz="1400" b="1" dirty="0" err="1" smtClean="0">
                <a:solidFill>
                  <a:srgbClr val="6C6F70"/>
                </a:solidFill>
                <a:latin typeface="Calibri"/>
              </a:rPr>
              <a:t>dogs</a:t>
            </a:r>
            <a:r>
              <a:rPr lang="fr-FR" sz="1400" b="1" dirty="0" smtClean="0">
                <a:solidFill>
                  <a:srgbClr val="6C6F70"/>
                </a:solidFill>
                <a:latin typeface="Calibri"/>
              </a:rPr>
              <a:t> </a:t>
            </a:r>
            <a:r>
              <a:rPr lang="fr-FR" sz="1400" b="1" dirty="0">
                <a:solidFill>
                  <a:srgbClr val="6C6F70"/>
                </a:solidFill>
              </a:rPr>
              <a:t>, </a:t>
            </a:r>
            <a:r>
              <a:rPr lang="fr-FR" sz="1400" b="1" dirty="0" smtClean="0">
                <a:solidFill>
                  <a:srgbClr val="6C6F70"/>
                </a:solidFill>
              </a:rPr>
              <a:t>salades, </a:t>
            </a:r>
            <a:r>
              <a:rPr lang="fr-FR" sz="1400" b="1" dirty="0">
                <a:solidFill>
                  <a:srgbClr val="6C6F70"/>
                </a:solidFill>
              </a:rPr>
              <a:t>glaces,  desserts</a:t>
            </a:r>
            <a:r>
              <a:rPr lang="fr-FR" sz="1400" b="1" dirty="0" smtClean="0">
                <a:solidFill>
                  <a:srgbClr val="6C6F70"/>
                </a:solidFill>
              </a:rPr>
              <a:t>, et fruits.</a:t>
            </a:r>
            <a:endParaRPr lang="fr-FR" sz="1400" b="1" dirty="0" smtClean="0">
              <a:solidFill>
                <a:srgbClr val="6C6F70"/>
              </a:solidFill>
              <a:latin typeface="Calibri"/>
            </a:endParaRPr>
          </a:p>
          <a:p>
            <a:pPr marL="0" marR="0" lvl="0" indent="0" algn="just" fontAlgn="base"/>
            <a:r>
              <a:rPr lang="fr-FR" sz="1400" b="1" dirty="0" smtClean="0">
                <a:solidFill>
                  <a:srgbClr val="6C6F70"/>
                </a:solidFill>
                <a:latin typeface="Calibri"/>
              </a:rPr>
              <a:t>Room-service de 7h à 12h avec supplément. </a:t>
            </a:r>
          </a:p>
          <a:p>
            <a:pPr marL="0" marR="0" lvl="0" indent="0" algn="l" fontAlgn="base"/>
            <a:endParaRPr sz="1200" b="1" i="0" u="none" strike="noStrike" dirty="0">
              <a:solidFill>
                <a:srgbClr val="6C6F70"/>
              </a:solidFill>
              <a:latin typeface="Calibri"/>
            </a:endParaRPr>
          </a:p>
        </p:txBody>
      </p:sp>
      <p:pic>
        <p:nvPicPr>
          <p:cNvPr id="2050" name="Picture 2" descr="http://photo.thalasso-to.com/Hotel-pegasos-Restaurant.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3528" y="100247"/>
            <a:ext cx="2640421" cy="17616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media-cdn.tripadvisor.com/media/photo-s/0b/69/40/43/pegasos-beach-hotel.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6032" y="133190"/>
            <a:ext cx="2652886" cy="1770198"/>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2" descr="asset.24c7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AutoShape 14" descr="asset.24c7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64" name="Picture 16" descr="http://hotelandtennis.com/wp-content/uploads/2015/11/Pegasos-Hotel-Rhodes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86911" y="2562225"/>
            <a:ext cx="2690491" cy="3587321"/>
          </a:xfrm>
          <a:prstGeom prst="rect">
            <a:avLst/>
          </a:prstGeom>
          <a:noFill/>
          <a:extLst>
            <a:ext uri="{909E8E84-426E-40DD-AFC4-6F175D3DCCD1}">
              <a14:hiddenFill xmlns:a14="http://schemas.microsoft.com/office/drawing/2010/main">
                <a:solidFill>
                  <a:srgbClr val="FFFFFF"/>
                </a:solidFill>
              </a14:hiddenFill>
            </a:ext>
          </a:extLst>
        </p:spPr>
      </p:pic>
      <p:pic>
        <p:nvPicPr>
          <p:cNvPr id="14" name="Εικόνα 17" descr="C:\Users\user\Pictures\pegasos\ENTERTAINMENT\bar.jpg"/>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56176" y="133190"/>
            <a:ext cx="2376264" cy="1770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05875" cy="6734175"/>
          <a:chOff x="238125" y="152400"/>
          <a:chExt cx="8905875" cy="6734175"/>
        </a:xfrm>
      </p:grpSpPr>
      <p:pic>
        <p:nvPicPr>
          <p:cNvPr id="3" name="Club Jumbo" descr="Club Jumb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5675" y="6410325"/>
            <a:ext cx="1562100" cy="323850"/>
          </a:xfrm>
          <a:prstGeom prst="rect">
            <a:avLst/>
          </a:prstGeom>
        </p:spPr>
      </p:pic>
      <p:sp>
        <p:nvSpPr>
          <p:cNvPr id="8" name="ZoneTexte 7"/>
          <p:cNvSpPr txBox="1"/>
          <p:nvPr/>
        </p:nvSpPr>
        <p:spPr>
          <a:xfrm>
            <a:off x="238125" y="1895475"/>
            <a:ext cx="8648700" cy="553998"/>
          </a:xfrm>
          <a:prstGeom prst="rect">
            <a:avLst/>
          </a:prstGeom>
        </p:spPr>
        <p:txBody>
          <a:bodyPr lIns="91440" tIns="45720" rIns="91440" bIns="45720" rtlCol="0">
            <a:spAutoFit/>
          </a:bodyPr>
          <a:lstStyle/>
          <a:p>
            <a:pPr marL="0" marR="0" lvl="0" indent="0" algn="ctr" fontAlgn="base"/>
            <a:r>
              <a:rPr lang="fr-FR" sz="3000" dirty="0" smtClean="0">
                <a:solidFill>
                  <a:srgbClr val="E74F90"/>
                </a:solidFill>
                <a:latin typeface="Brush Script Std"/>
              </a:rPr>
              <a:t>Le C</a:t>
            </a:r>
            <a:r>
              <a:rPr sz="3000" b="0" i="0" u="none" strike="noStrike" dirty="0" err="1" smtClean="0">
                <a:solidFill>
                  <a:srgbClr val="E74F90"/>
                </a:solidFill>
                <a:latin typeface="Brush Script Std"/>
              </a:rPr>
              <a:t>lub</a:t>
            </a:r>
            <a:r>
              <a:rPr sz="3000" b="0" i="0" u="none" strike="noStrike" dirty="0" smtClean="0">
                <a:solidFill>
                  <a:srgbClr val="E74F90"/>
                </a:solidFill>
                <a:latin typeface="Brush Script Std"/>
              </a:rPr>
              <a:t> </a:t>
            </a:r>
            <a:r>
              <a:rPr sz="3000" b="0" i="0" u="none" strike="noStrike" dirty="0">
                <a:solidFill>
                  <a:srgbClr val="E74F90"/>
                </a:solidFill>
                <a:latin typeface="Brush Script Std"/>
              </a:rPr>
              <a:t>jumbo </a:t>
            </a:r>
            <a:r>
              <a:rPr lang="fr-FR" sz="3000" b="0" i="0" u="none" strike="noStrike" dirty="0" err="1" smtClean="0">
                <a:solidFill>
                  <a:srgbClr val="E74F90"/>
                </a:solidFill>
                <a:latin typeface="Brush Script Std"/>
              </a:rPr>
              <a:t>Pegasos</a:t>
            </a:r>
            <a:r>
              <a:rPr lang="fr-FR" sz="3000" b="0" i="0" u="none" strike="noStrike" dirty="0" smtClean="0">
                <a:solidFill>
                  <a:srgbClr val="E74F90"/>
                </a:solidFill>
                <a:latin typeface="Brush Script Std"/>
              </a:rPr>
              <a:t> Beach</a:t>
            </a:r>
            <a:endParaRPr sz="3000" b="0" i="0" u="none" strike="noStrike" dirty="0">
              <a:solidFill>
                <a:srgbClr val="E74F90"/>
              </a:solidFill>
              <a:latin typeface="Brush Script Std"/>
            </a:endParaRPr>
          </a:p>
        </p:txBody>
      </p:sp>
      <p:sp>
        <p:nvSpPr>
          <p:cNvPr id="9" name="ZoneTexte 8"/>
          <p:cNvSpPr txBox="1"/>
          <p:nvPr/>
        </p:nvSpPr>
        <p:spPr>
          <a:xfrm>
            <a:off x="238125" y="2667198"/>
            <a:ext cx="4438650" cy="371475"/>
          </a:xfrm>
          <a:prstGeom prst="rect">
            <a:avLst/>
          </a:prstGeom>
        </p:spPr>
        <p:txBody>
          <a:bodyPr lIns="91440" tIns="45720" rIns="91440" bIns="45720" rtlCol="0">
            <a:normAutofit/>
          </a:bodyPr>
          <a:lstStyle/>
          <a:p>
            <a:pPr marL="0" marR="0" lvl="0" indent="0" algn="l" fontAlgn="base"/>
            <a:r>
              <a:rPr sz="1800" b="0" i="0" u="none" strike="noStrike" dirty="0">
                <a:solidFill>
                  <a:srgbClr val="E74F90"/>
                </a:solidFill>
                <a:latin typeface="Lucida Handwriting"/>
              </a:rPr>
              <a:t>Les services </a:t>
            </a:r>
            <a:r>
              <a:rPr sz="1800" b="0" i="0" u="none" strike="noStrike" dirty="0" err="1">
                <a:solidFill>
                  <a:srgbClr val="E74F90"/>
                </a:solidFill>
                <a:latin typeface="Lucida Handwriting"/>
              </a:rPr>
              <a:t>dont</a:t>
            </a:r>
            <a:r>
              <a:rPr sz="1800" b="0" i="0" u="none" strike="noStrike" dirty="0">
                <a:solidFill>
                  <a:srgbClr val="E74F90"/>
                </a:solidFill>
                <a:latin typeface="Lucida Handwriting"/>
              </a:rPr>
              <a:t> </a:t>
            </a:r>
            <a:r>
              <a:rPr sz="1800" b="0" i="0" u="none" strike="noStrike" dirty="0" err="1">
                <a:solidFill>
                  <a:srgbClr val="E74F90"/>
                </a:solidFill>
                <a:latin typeface="Lucida Handwriting"/>
              </a:rPr>
              <a:t>vous</a:t>
            </a:r>
            <a:r>
              <a:rPr sz="1800" b="0" i="0" u="none" strike="noStrike" dirty="0">
                <a:solidFill>
                  <a:srgbClr val="E74F90"/>
                </a:solidFill>
                <a:latin typeface="Lucida Handwriting"/>
              </a:rPr>
              <a:t> </a:t>
            </a:r>
            <a:r>
              <a:rPr sz="1800" b="0" i="0" u="none" strike="noStrike" dirty="0" err="1">
                <a:solidFill>
                  <a:srgbClr val="E74F90"/>
                </a:solidFill>
                <a:latin typeface="Lucida Handwriting"/>
              </a:rPr>
              <a:t>disposez</a:t>
            </a:r>
            <a:r>
              <a:rPr sz="1800" b="0" i="0" u="none" strike="noStrike" dirty="0">
                <a:solidFill>
                  <a:srgbClr val="E74F90"/>
                </a:solidFill>
                <a:latin typeface="Lucida Handwriting"/>
              </a:rPr>
              <a:t> :</a:t>
            </a:r>
          </a:p>
        </p:txBody>
      </p:sp>
      <p:sp>
        <p:nvSpPr>
          <p:cNvPr id="10" name="ZoneTexte 9"/>
          <p:cNvSpPr txBox="1"/>
          <p:nvPr/>
        </p:nvSpPr>
        <p:spPr>
          <a:xfrm>
            <a:off x="238125" y="3101925"/>
            <a:ext cx="4438650" cy="1809750"/>
          </a:xfrm>
          <a:prstGeom prst="rect">
            <a:avLst/>
          </a:prstGeom>
        </p:spPr>
        <p:txBody>
          <a:bodyPr lIns="91440" tIns="45720" rIns="91440" bIns="45720" rtlCol="0">
            <a:normAutofit fontScale="87500" lnSpcReduction="20000"/>
          </a:bodyPr>
          <a:lstStyle/>
          <a:p>
            <a:pPr marL="0" marR="0" lvl="0" indent="0" algn="just" fontAlgn="base"/>
            <a:r>
              <a:rPr lang="fr-FR" sz="1600" b="0" i="0" u="none" strike="noStrike" dirty="0" smtClean="0">
                <a:solidFill>
                  <a:srgbClr val="6C6F70"/>
                </a:solidFill>
                <a:latin typeface="Calibri"/>
              </a:rPr>
              <a:t>1 piscine principale et 2 piscines pour enfants. Une jolie plage aménagée de c</a:t>
            </a:r>
            <a:r>
              <a:rPr lang="fr-FR" sz="1600" dirty="0" smtClean="0">
                <a:solidFill>
                  <a:srgbClr val="6C6F70"/>
                </a:solidFill>
                <a:latin typeface="Calibri"/>
              </a:rPr>
              <a:t>haises longues et de parasols inclus dans nos prix. </a:t>
            </a:r>
          </a:p>
          <a:p>
            <a:pPr algn="just" fontAlgn="base"/>
            <a:r>
              <a:rPr sz="1600" b="0" i="0" u="none" strike="noStrike" dirty="0" err="1" smtClean="0">
                <a:solidFill>
                  <a:srgbClr val="6C6F70"/>
                </a:solidFill>
                <a:latin typeface="Calibri"/>
              </a:rPr>
              <a:t>Wi-fi</a:t>
            </a:r>
            <a:r>
              <a:rPr sz="1600" b="0" i="0" u="none" strike="noStrike" dirty="0" smtClean="0">
                <a:solidFill>
                  <a:srgbClr val="6C6F70"/>
                </a:solidFill>
                <a:latin typeface="Calibri"/>
              </a:rPr>
              <a:t> </a:t>
            </a:r>
            <a:r>
              <a:rPr sz="1600" b="0" i="0" u="none" strike="noStrike" dirty="0" err="1">
                <a:solidFill>
                  <a:srgbClr val="6C6F70"/>
                </a:solidFill>
                <a:latin typeface="Calibri"/>
              </a:rPr>
              <a:t>gratuit</a:t>
            </a:r>
            <a:r>
              <a:rPr sz="1600" b="0" i="0" u="none" strike="noStrike" dirty="0">
                <a:solidFill>
                  <a:srgbClr val="6C6F70"/>
                </a:solidFill>
                <a:latin typeface="Calibri"/>
              </a:rPr>
              <a:t> </a:t>
            </a:r>
            <a:r>
              <a:rPr sz="1600" b="0" i="0" u="none" strike="noStrike" dirty="0" err="1">
                <a:solidFill>
                  <a:srgbClr val="6C6F70"/>
                </a:solidFill>
                <a:latin typeface="Calibri"/>
              </a:rPr>
              <a:t>dans</a:t>
            </a:r>
            <a:r>
              <a:rPr sz="1600" b="0" i="0" u="none" strike="noStrike" dirty="0">
                <a:solidFill>
                  <a:srgbClr val="6C6F70"/>
                </a:solidFill>
                <a:latin typeface="Calibri"/>
              </a:rPr>
              <a:t> tout </a:t>
            </a:r>
            <a:r>
              <a:rPr sz="1600" b="0" i="0" u="none" strike="noStrike" dirty="0" err="1">
                <a:solidFill>
                  <a:srgbClr val="6C6F70"/>
                </a:solidFill>
                <a:latin typeface="Calibri"/>
              </a:rPr>
              <a:t>l'hôtel</a:t>
            </a:r>
            <a:r>
              <a:rPr sz="1600" b="0" i="0" u="none" strike="noStrike" dirty="0">
                <a:solidFill>
                  <a:srgbClr val="6C6F70"/>
                </a:solidFill>
                <a:latin typeface="Calibri"/>
              </a:rPr>
              <a:t>. Avec participation </a:t>
            </a:r>
            <a:r>
              <a:rPr sz="1600" b="0" i="0" u="none" strike="noStrike" dirty="0" smtClean="0">
                <a:solidFill>
                  <a:srgbClr val="6C6F70"/>
                </a:solidFill>
                <a:latin typeface="Calibri"/>
              </a:rPr>
              <a:t>:</a:t>
            </a:r>
            <a:r>
              <a:rPr lang="fr-FR" sz="1600" b="0" i="0" u="none" strike="noStrike" dirty="0" smtClean="0">
                <a:solidFill>
                  <a:srgbClr val="6C6F70"/>
                </a:solidFill>
                <a:latin typeface="Calibri"/>
              </a:rPr>
              <a:t> </a:t>
            </a:r>
            <a:r>
              <a:rPr sz="1600" b="0" i="0" u="none" strike="noStrike" dirty="0" err="1" smtClean="0">
                <a:solidFill>
                  <a:srgbClr val="6C6F70"/>
                </a:solidFill>
                <a:latin typeface="Calibri"/>
              </a:rPr>
              <a:t>supérette</a:t>
            </a:r>
            <a:r>
              <a:rPr lang="fr-FR" sz="1600" b="0" i="0" u="none" strike="noStrike" dirty="0" smtClean="0">
                <a:solidFill>
                  <a:srgbClr val="6C6F70"/>
                </a:solidFill>
                <a:latin typeface="Calibri"/>
              </a:rPr>
              <a:t>, 2 boutiques</a:t>
            </a:r>
            <a:r>
              <a:rPr sz="1600" b="0" i="0" u="none" strike="noStrike" dirty="0" smtClean="0">
                <a:solidFill>
                  <a:srgbClr val="6C6F70"/>
                </a:solidFill>
                <a:latin typeface="Calibri"/>
              </a:rPr>
              <a:t>, </a:t>
            </a:r>
            <a:r>
              <a:rPr sz="1600" b="0" i="0" u="none" strike="noStrike" dirty="0" err="1" smtClean="0">
                <a:solidFill>
                  <a:srgbClr val="6C6F70"/>
                </a:solidFill>
                <a:latin typeface="Calibri"/>
              </a:rPr>
              <a:t>blanchisserie</a:t>
            </a:r>
            <a:r>
              <a:rPr lang="fr-FR" sz="1600" b="0" i="0" u="none" strike="noStrike" dirty="0" smtClean="0">
                <a:solidFill>
                  <a:srgbClr val="6C6F70"/>
                </a:solidFill>
                <a:latin typeface="Calibri"/>
              </a:rPr>
              <a:t>,</a:t>
            </a:r>
            <a:r>
              <a:rPr lang="fr-FR" sz="1600" dirty="0">
                <a:solidFill>
                  <a:srgbClr val="6C6F70"/>
                </a:solidFill>
              </a:rPr>
              <a:t> </a:t>
            </a:r>
            <a:r>
              <a:rPr lang="fr-FR" sz="1600" dirty="0" smtClean="0">
                <a:solidFill>
                  <a:srgbClr val="6C6F70"/>
                </a:solidFill>
              </a:rPr>
              <a:t>bagagerie, </a:t>
            </a:r>
            <a:r>
              <a:rPr lang="fr-FR" sz="1600" dirty="0">
                <a:solidFill>
                  <a:srgbClr val="6C6F70"/>
                </a:solidFill>
              </a:rPr>
              <a:t>1 salle de </a:t>
            </a:r>
            <a:r>
              <a:rPr lang="fr-FR" sz="1600" dirty="0" smtClean="0">
                <a:solidFill>
                  <a:srgbClr val="6C6F70"/>
                </a:solidFill>
              </a:rPr>
              <a:t>conférence d’une capacité de 250 personnes, 1 petit spa  avec 2 salles de massages, 1 salle d’</a:t>
            </a:r>
            <a:r>
              <a:rPr lang="fr-FR" sz="1600" dirty="0" err="1" smtClean="0">
                <a:solidFill>
                  <a:srgbClr val="6C6F70"/>
                </a:solidFill>
              </a:rPr>
              <a:t>hydromassage</a:t>
            </a:r>
            <a:r>
              <a:rPr lang="fr-FR" sz="1600" dirty="0" smtClean="0">
                <a:solidFill>
                  <a:srgbClr val="6C6F70"/>
                </a:solidFill>
              </a:rPr>
              <a:t> et un sauna.</a:t>
            </a:r>
            <a:endParaRPr lang="fr-FR" sz="1600" dirty="0">
              <a:solidFill>
                <a:srgbClr val="6C6F70"/>
              </a:solidFill>
            </a:endParaRPr>
          </a:p>
          <a:p>
            <a:pPr marL="0" marR="0" lvl="0" indent="0" algn="just" fontAlgn="base"/>
            <a:r>
              <a:rPr lang="fr-FR" sz="1600" b="0" i="0" u="none" strike="noStrike" dirty="0" smtClean="0">
                <a:solidFill>
                  <a:srgbClr val="6C6F70"/>
                </a:solidFill>
                <a:latin typeface="Calibri"/>
              </a:rPr>
              <a:t>Sur place, nos équipes sont joignables 7j/j et 24h/24. </a:t>
            </a:r>
            <a:endParaRPr sz="1600" b="0" i="0" u="none" strike="noStrike" dirty="0">
              <a:solidFill>
                <a:srgbClr val="6C6F70"/>
              </a:solidFill>
              <a:latin typeface="Calibri"/>
            </a:endParaRPr>
          </a:p>
        </p:txBody>
      </p:sp>
      <p:sp>
        <p:nvSpPr>
          <p:cNvPr id="11" name="ZoneTexte 10"/>
          <p:cNvSpPr txBox="1"/>
          <p:nvPr/>
        </p:nvSpPr>
        <p:spPr>
          <a:xfrm>
            <a:off x="223675" y="5249396"/>
            <a:ext cx="4438650" cy="1295400"/>
          </a:xfrm>
          <a:prstGeom prst="rect">
            <a:avLst/>
          </a:prstGeom>
          <a:ln w="12700" cap="flat" cmpd="sng" algn="ctr">
            <a:solidFill>
              <a:srgbClr val="E74F90"/>
            </a:solidFill>
            <a:prstDash val="solid"/>
            <a:round/>
            <a:headEnd type="none" w="med" len="med"/>
            <a:tailEnd type="none" w="med" len="med"/>
          </a:ln>
        </p:spPr>
        <p:txBody>
          <a:bodyPr lIns="91440" tIns="45720" rIns="91440" bIns="45720" rtlCol="0">
            <a:normAutofit/>
          </a:bodyPr>
          <a:lstStyle/>
          <a:p>
            <a:pPr marL="0" marR="0" lvl="0" indent="0" algn="l" fontAlgn="base"/>
            <a:endParaRPr/>
          </a:p>
        </p:txBody>
      </p:sp>
      <p:sp>
        <p:nvSpPr>
          <p:cNvPr id="12" name="ZoneTexte 11"/>
          <p:cNvSpPr txBox="1"/>
          <p:nvPr/>
        </p:nvSpPr>
        <p:spPr>
          <a:xfrm>
            <a:off x="223675" y="5372661"/>
            <a:ext cx="4438650" cy="342900"/>
          </a:xfrm>
          <a:prstGeom prst="rect">
            <a:avLst/>
          </a:prstGeom>
        </p:spPr>
        <p:txBody>
          <a:bodyPr lIns="91440" tIns="45720" rIns="91440" bIns="45720" rtlCol="0">
            <a:normAutofit fontScale="92500" lnSpcReduction="10000"/>
          </a:bodyPr>
          <a:lstStyle/>
          <a:p>
            <a:pPr marL="0" marR="0" lvl="0" indent="0" algn="l" fontAlgn="base"/>
            <a:r>
              <a:rPr sz="1800" b="0" i="0" u="none" strike="noStrike" dirty="0">
                <a:solidFill>
                  <a:srgbClr val="E74F90"/>
                </a:solidFill>
                <a:latin typeface="Lucida Handwriting"/>
              </a:rPr>
              <a:t>Bon à savoir </a:t>
            </a:r>
            <a:r>
              <a:rPr sz="1800" b="0" i="0" u="none" strike="noStrike" dirty="0" smtClean="0">
                <a:solidFill>
                  <a:srgbClr val="E74F90"/>
                </a:solidFill>
                <a:latin typeface="Lucida Handwriting"/>
              </a:rPr>
              <a:t>:</a:t>
            </a:r>
            <a:endParaRPr lang="fr-FR" sz="1800" b="0" i="0" u="none" strike="noStrike" dirty="0" smtClean="0">
              <a:solidFill>
                <a:srgbClr val="E74F90"/>
              </a:solidFill>
              <a:latin typeface="Lucida Handwriting"/>
            </a:endParaRPr>
          </a:p>
          <a:p>
            <a:pPr marL="0" marR="0" lvl="0" indent="0" algn="l" fontAlgn="base"/>
            <a:endParaRPr sz="1800" b="0" i="0" u="none" strike="noStrike" dirty="0">
              <a:solidFill>
                <a:srgbClr val="E74F90"/>
              </a:solidFill>
              <a:latin typeface="Lucida Handwriting"/>
            </a:endParaRPr>
          </a:p>
        </p:txBody>
      </p:sp>
      <p:sp>
        <p:nvSpPr>
          <p:cNvPr id="13" name="ZoneTexte 12"/>
          <p:cNvSpPr txBox="1"/>
          <p:nvPr/>
        </p:nvSpPr>
        <p:spPr>
          <a:xfrm>
            <a:off x="223675" y="5373221"/>
            <a:ext cx="4438650" cy="1047750"/>
          </a:xfrm>
          <a:prstGeom prst="rect">
            <a:avLst/>
          </a:prstGeom>
        </p:spPr>
        <p:txBody>
          <a:bodyPr lIns="91440" tIns="45720" rIns="91440" bIns="45720" rtlCol="0">
            <a:normAutofit fontScale="95000"/>
          </a:bodyPr>
          <a:lstStyle/>
          <a:p>
            <a:pPr marL="0" marR="0" lvl="0" indent="0" algn="l" fontAlgn="base"/>
            <a:endParaRPr sz="1200" b="1" i="0" u="none" strike="noStrike" dirty="0">
              <a:solidFill>
                <a:srgbClr val="6C6F70"/>
              </a:solidFill>
              <a:latin typeface="Calibri"/>
            </a:endParaRPr>
          </a:p>
        </p:txBody>
      </p:sp>
      <p:sp>
        <p:nvSpPr>
          <p:cNvPr id="15" name="ZoneTexte 14"/>
          <p:cNvSpPr txBox="1"/>
          <p:nvPr/>
        </p:nvSpPr>
        <p:spPr>
          <a:xfrm>
            <a:off x="309077" y="5748908"/>
            <a:ext cx="4238947" cy="461665"/>
          </a:xfrm>
          <a:prstGeom prst="rect">
            <a:avLst/>
          </a:prstGeom>
          <a:noFill/>
        </p:spPr>
        <p:txBody>
          <a:bodyPr wrap="square" rtlCol="0">
            <a:spAutoFit/>
          </a:bodyPr>
          <a:lstStyle/>
          <a:p>
            <a:r>
              <a:rPr lang="fr-FR" sz="1200" dirty="0" smtClean="0">
                <a:solidFill>
                  <a:schemeClr val="bg1">
                    <a:lumMod val="50000"/>
                  </a:schemeClr>
                </a:solidFill>
                <a:latin typeface="Lucida Handwriting" pitchFamily="66" charset="0"/>
              </a:rPr>
              <a:t>Arrêt de bus devant l’hôtel : liaisons pour </a:t>
            </a:r>
            <a:r>
              <a:rPr lang="fr-FR" sz="1200" dirty="0" err="1" smtClean="0">
                <a:solidFill>
                  <a:schemeClr val="bg1">
                    <a:lumMod val="50000"/>
                  </a:schemeClr>
                </a:solidFill>
                <a:latin typeface="Lucida Handwriting" pitchFamily="66" charset="0"/>
              </a:rPr>
              <a:t>Lindos</a:t>
            </a:r>
            <a:r>
              <a:rPr lang="fr-FR" sz="1200" dirty="0" smtClean="0">
                <a:solidFill>
                  <a:schemeClr val="bg1">
                    <a:lumMod val="50000"/>
                  </a:schemeClr>
                </a:solidFill>
                <a:latin typeface="Lucida Handwriting" pitchFamily="66" charset="0"/>
              </a:rPr>
              <a:t> et Rhodes (en supplément)</a:t>
            </a:r>
            <a:endParaRPr lang="fr-FR" sz="1200" dirty="0">
              <a:solidFill>
                <a:schemeClr val="bg1">
                  <a:lumMod val="50000"/>
                </a:schemeClr>
              </a:solidFill>
              <a:latin typeface="Lucida Handwriting" pitchFamily="66" charset="0"/>
            </a:endParaRPr>
          </a:p>
        </p:txBody>
      </p:sp>
      <p:pic>
        <p:nvPicPr>
          <p:cNvPr id="7175"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5351" y="2852936"/>
            <a:ext cx="3999377" cy="266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9550" y="128882"/>
            <a:ext cx="263366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141023"/>
            <a:ext cx="2600158" cy="175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882"/>
            <a:ext cx="2404999" cy="174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05875" cy="6734175"/>
          <a:chOff x="238125" y="152400"/>
          <a:chExt cx="8905875" cy="6734175"/>
        </a:xfrm>
      </p:grpSpPr>
      <p:pic>
        <p:nvPicPr>
          <p:cNvPr id="3" name="Club Jumbo" descr="Club Jumb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4725" y="6366062"/>
            <a:ext cx="1562100" cy="323850"/>
          </a:xfrm>
          <a:prstGeom prst="rect">
            <a:avLst/>
          </a:prstGeom>
        </p:spPr>
      </p:pic>
      <p:sp>
        <p:nvSpPr>
          <p:cNvPr id="8" name="ZoneTexte 7"/>
          <p:cNvSpPr txBox="1"/>
          <p:nvPr/>
        </p:nvSpPr>
        <p:spPr>
          <a:xfrm>
            <a:off x="238125" y="1895475"/>
            <a:ext cx="8648700" cy="553998"/>
          </a:xfrm>
          <a:prstGeom prst="rect">
            <a:avLst/>
          </a:prstGeom>
        </p:spPr>
        <p:txBody>
          <a:bodyPr lIns="91440" tIns="45720" rIns="91440" bIns="45720" rtlCol="0">
            <a:spAutoFit/>
          </a:bodyPr>
          <a:lstStyle/>
          <a:p>
            <a:pPr marL="0" marR="0" lvl="0" indent="0" algn="ctr" fontAlgn="base"/>
            <a:r>
              <a:rPr lang="fr-FR" sz="3000" dirty="0" smtClean="0">
                <a:solidFill>
                  <a:srgbClr val="E74F90"/>
                </a:solidFill>
                <a:latin typeface="Brush Script Std"/>
              </a:rPr>
              <a:t>Le C</a:t>
            </a:r>
            <a:r>
              <a:rPr sz="3000" b="0" i="0" u="none" strike="noStrike" dirty="0" err="1" smtClean="0">
                <a:solidFill>
                  <a:srgbClr val="E74F90"/>
                </a:solidFill>
                <a:latin typeface="Brush Script Std"/>
              </a:rPr>
              <a:t>lub</a:t>
            </a:r>
            <a:r>
              <a:rPr sz="3000" b="0" i="0" u="none" strike="noStrike" dirty="0" smtClean="0">
                <a:solidFill>
                  <a:srgbClr val="E74F90"/>
                </a:solidFill>
                <a:latin typeface="Brush Script Std"/>
              </a:rPr>
              <a:t> </a:t>
            </a:r>
            <a:r>
              <a:rPr sz="3000" b="0" i="0" u="none" strike="noStrike" dirty="0">
                <a:solidFill>
                  <a:srgbClr val="E74F90"/>
                </a:solidFill>
                <a:latin typeface="Brush Script Std"/>
              </a:rPr>
              <a:t>jumbo </a:t>
            </a:r>
            <a:r>
              <a:rPr lang="fr-FR" sz="3000" b="0" i="0" u="none" strike="noStrike" dirty="0" err="1" smtClean="0">
                <a:solidFill>
                  <a:srgbClr val="E74F90"/>
                </a:solidFill>
                <a:latin typeface="Brush Script Std"/>
              </a:rPr>
              <a:t>Pegasos</a:t>
            </a:r>
            <a:r>
              <a:rPr lang="fr-FR" sz="3000" b="0" i="0" u="none" strike="noStrike" dirty="0" smtClean="0">
                <a:solidFill>
                  <a:srgbClr val="E74F90"/>
                </a:solidFill>
                <a:latin typeface="Brush Script Std"/>
              </a:rPr>
              <a:t> Beach</a:t>
            </a:r>
            <a:endParaRPr sz="3000" b="0" i="0" u="none" strike="noStrike" dirty="0">
              <a:solidFill>
                <a:srgbClr val="E74F90"/>
              </a:solidFill>
              <a:latin typeface="Brush Script Std"/>
            </a:endParaRPr>
          </a:p>
        </p:txBody>
      </p:sp>
      <p:sp>
        <p:nvSpPr>
          <p:cNvPr id="9" name="ZoneTexte 8"/>
          <p:cNvSpPr txBox="1"/>
          <p:nvPr/>
        </p:nvSpPr>
        <p:spPr>
          <a:xfrm>
            <a:off x="246763" y="2933700"/>
            <a:ext cx="4438650" cy="371475"/>
          </a:xfrm>
          <a:prstGeom prst="rect">
            <a:avLst/>
          </a:prstGeom>
        </p:spPr>
        <p:txBody>
          <a:bodyPr lIns="91440" tIns="45720" rIns="91440" bIns="45720" rtlCol="0">
            <a:normAutofit/>
          </a:bodyPr>
          <a:lstStyle/>
          <a:p>
            <a:pPr marL="0" marR="0" lvl="0" indent="0" algn="l" fontAlgn="base"/>
            <a:r>
              <a:rPr sz="1800" b="0" i="0" u="none" strike="noStrike">
                <a:solidFill>
                  <a:srgbClr val="E74F90"/>
                </a:solidFill>
                <a:latin typeface="Lucida Handwriting"/>
              </a:rPr>
              <a:t>Pour vos enfants :</a:t>
            </a:r>
          </a:p>
        </p:txBody>
      </p:sp>
      <p:sp>
        <p:nvSpPr>
          <p:cNvPr id="10" name="ZoneTexte 9"/>
          <p:cNvSpPr txBox="1"/>
          <p:nvPr/>
        </p:nvSpPr>
        <p:spPr>
          <a:xfrm>
            <a:off x="238125" y="3573016"/>
            <a:ext cx="4438650" cy="1656184"/>
          </a:xfrm>
          <a:prstGeom prst="rect">
            <a:avLst/>
          </a:prstGeom>
        </p:spPr>
        <p:txBody>
          <a:bodyPr lIns="91440" tIns="45720" rIns="91440" bIns="45720" rtlCol="0">
            <a:normAutofit fontScale="95000"/>
          </a:bodyPr>
          <a:lstStyle/>
          <a:p>
            <a:pPr marL="0" marR="0" lvl="0" indent="0" algn="just" fontAlgn="base"/>
            <a:r>
              <a:rPr sz="1200" b="1" i="0" u="none" strike="noStrike" dirty="0" err="1">
                <a:solidFill>
                  <a:schemeClr val="tx1">
                    <a:lumMod val="65000"/>
                    <a:lumOff val="35000"/>
                  </a:schemeClr>
                </a:solidFill>
                <a:latin typeface="Calibri"/>
              </a:rPr>
              <a:t>Miniclub</a:t>
            </a:r>
            <a:r>
              <a:rPr sz="1200" b="1" i="0" u="none" strike="noStrike" dirty="0">
                <a:solidFill>
                  <a:schemeClr val="tx1">
                    <a:lumMod val="65000"/>
                    <a:lumOff val="35000"/>
                  </a:schemeClr>
                </a:solidFill>
                <a:latin typeface="Calibri"/>
              </a:rPr>
              <a:t> </a:t>
            </a:r>
            <a:r>
              <a:rPr sz="1200" b="1" i="0" u="none" strike="noStrike" dirty="0">
                <a:latin typeface="Calibri"/>
              </a:rPr>
              <a:t>(4 à 12 </a:t>
            </a:r>
            <a:r>
              <a:rPr sz="1200" b="1" i="0" u="none" strike="noStrike" dirty="0" err="1">
                <a:latin typeface="Calibri"/>
              </a:rPr>
              <a:t>ans</a:t>
            </a:r>
            <a:r>
              <a:rPr sz="1200" b="1" i="0" u="none" strike="noStrike" dirty="0">
                <a:latin typeface="Calibri"/>
              </a:rPr>
              <a:t>) et Club </a:t>
            </a:r>
            <a:r>
              <a:rPr sz="1200" b="1" i="0" u="none" strike="noStrike" dirty="0" err="1">
                <a:latin typeface="Calibri"/>
              </a:rPr>
              <a:t>Ados</a:t>
            </a:r>
            <a:r>
              <a:rPr sz="1200" b="1" i="0" u="none" strike="noStrike" dirty="0">
                <a:latin typeface="Calibri"/>
              </a:rPr>
              <a:t> (13 à 17 </a:t>
            </a:r>
            <a:r>
              <a:rPr sz="1200" b="1" i="0" u="none" strike="noStrike" dirty="0" err="1">
                <a:latin typeface="Calibri"/>
              </a:rPr>
              <a:t>ans</a:t>
            </a:r>
            <a:r>
              <a:rPr sz="1200" b="1" i="0" u="none" strike="noStrike" dirty="0">
                <a:latin typeface="Calibri"/>
              </a:rPr>
              <a:t>) </a:t>
            </a:r>
            <a:r>
              <a:rPr sz="1200" b="1" i="0" u="none" strike="noStrike" dirty="0">
                <a:solidFill>
                  <a:srgbClr val="FF0000"/>
                </a:solidFill>
                <a:latin typeface="Calibri"/>
              </a:rPr>
              <a:t>: </a:t>
            </a:r>
            <a:r>
              <a:rPr sz="1500" dirty="0" err="1">
                <a:solidFill>
                  <a:srgbClr val="6C6F70"/>
                </a:solidFill>
              </a:rPr>
              <a:t>accueil</a:t>
            </a:r>
            <a:r>
              <a:rPr sz="1500" dirty="0">
                <a:solidFill>
                  <a:srgbClr val="6C6F70"/>
                </a:solidFill>
              </a:rPr>
              <a:t> des </a:t>
            </a:r>
            <a:r>
              <a:rPr sz="1500" dirty="0" err="1">
                <a:solidFill>
                  <a:srgbClr val="6C6F70"/>
                </a:solidFill>
              </a:rPr>
              <a:t>enfants</a:t>
            </a:r>
            <a:r>
              <a:rPr sz="1500" dirty="0">
                <a:solidFill>
                  <a:srgbClr val="6C6F70"/>
                </a:solidFill>
              </a:rPr>
              <a:t> 6 </a:t>
            </a:r>
            <a:r>
              <a:rPr sz="1500" dirty="0" err="1">
                <a:solidFill>
                  <a:srgbClr val="6C6F70"/>
                </a:solidFill>
              </a:rPr>
              <a:t>jours</a:t>
            </a:r>
            <a:r>
              <a:rPr sz="1500" dirty="0">
                <a:solidFill>
                  <a:srgbClr val="6C6F70"/>
                </a:solidFill>
              </a:rPr>
              <a:t>/7 pendant les </a:t>
            </a:r>
            <a:r>
              <a:rPr sz="1500" dirty="0" err="1">
                <a:solidFill>
                  <a:srgbClr val="6C6F70"/>
                </a:solidFill>
              </a:rPr>
              <a:t>vacances</a:t>
            </a:r>
            <a:r>
              <a:rPr sz="1500" dirty="0">
                <a:solidFill>
                  <a:srgbClr val="6C6F70"/>
                </a:solidFill>
              </a:rPr>
              <a:t> </a:t>
            </a:r>
            <a:r>
              <a:rPr sz="1500" dirty="0" err="1">
                <a:solidFill>
                  <a:srgbClr val="6C6F70"/>
                </a:solidFill>
              </a:rPr>
              <a:t>scolaires</a:t>
            </a:r>
            <a:r>
              <a:rPr sz="1500" dirty="0">
                <a:solidFill>
                  <a:srgbClr val="6C6F70"/>
                </a:solidFill>
              </a:rPr>
              <a:t> de 9h30 à 12h30 et de 14h30 à 17h30. En </a:t>
            </a:r>
            <a:r>
              <a:rPr sz="1500" dirty="0" err="1">
                <a:solidFill>
                  <a:srgbClr val="6C6F70"/>
                </a:solidFill>
              </a:rPr>
              <a:t>juillet</a:t>
            </a:r>
            <a:r>
              <a:rPr sz="1500" dirty="0">
                <a:solidFill>
                  <a:srgbClr val="6C6F70"/>
                </a:solidFill>
              </a:rPr>
              <a:t> et en </a:t>
            </a:r>
            <a:r>
              <a:rPr sz="1500" dirty="0" err="1">
                <a:solidFill>
                  <a:srgbClr val="6C6F70"/>
                </a:solidFill>
              </a:rPr>
              <a:t>août</a:t>
            </a:r>
            <a:r>
              <a:rPr sz="1500" dirty="0">
                <a:solidFill>
                  <a:srgbClr val="6C6F70"/>
                </a:solidFill>
              </a:rPr>
              <a:t>, </a:t>
            </a:r>
            <a:r>
              <a:rPr sz="1500" dirty="0" err="1">
                <a:solidFill>
                  <a:srgbClr val="6C6F70"/>
                </a:solidFill>
              </a:rPr>
              <a:t>accueil</a:t>
            </a:r>
            <a:r>
              <a:rPr sz="1500" dirty="0">
                <a:solidFill>
                  <a:srgbClr val="6C6F70"/>
                </a:solidFill>
              </a:rPr>
              <a:t> des </a:t>
            </a:r>
            <a:r>
              <a:rPr sz="1500" dirty="0" err="1">
                <a:solidFill>
                  <a:srgbClr val="6C6F70"/>
                </a:solidFill>
              </a:rPr>
              <a:t>ados</a:t>
            </a:r>
            <a:r>
              <a:rPr sz="1500" dirty="0">
                <a:solidFill>
                  <a:srgbClr val="6C6F70"/>
                </a:solidFill>
              </a:rPr>
              <a:t> de 10h à 13h et de 15h à 18h avec un large </a:t>
            </a:r>
            <a:r>
              <a:rPr sz="1500" dirty="0" err="1">
                <a:solidFill>
                  <a:srgbClr val="6C6F70"/>
                </a:solidFill>
              </a:rPr>
              <a:t>programme</a:t>
            </a:r>
            <a:r>
              <a:rPr sz="1500" dirty="0">
                <a:solidFill>
                  <a:srgbClr val="6C6F70"/>
                </a:solidFill>
              </a:rPr>
              <a:t> </a:t>
            </a:r>
            <a:r>
              <a:rPr sz="1500" dirty="0" err="1">
                <a:solidFill>
                  <a:srgbClr val="6C6F70"/>
                </a:solidFill>
              </a:rPr>
              <a:t>d'activités</a:t>
            </a:r>
            <a:r>
              <a:rPr sz="1500" dirty="0">
                <a:solidFill>
                  <a:srgbClr val="6C6F70"/>
                </a:solidFill>
              </a:rPr>
              <a:t> </a:t>
            </a:r>
            <a:r>
              <a:rPr sz="1500" dirty="0" err="1">
                <a:solidFill>
                  <a:srgbClr val="6C6F70"/>
                </a:solidFill>
              </a:rPr>
              <a:t>ludiques</a:t>
            </a:r>
            <a:r>
              <a:rPr sz="1500" dirty="0">
                <a:solidFill>
                  <a:srgbClr val="6C6F70"/>
                </a:solidFill>
              </a:rPr>
              <a:t>, </a:t>
            </a:r>
            <a:r>
              <a:rPr sz="1500" dirty="0" err="1">
                <a:solidFill>
                  <a:srgbClr val="6C6F70"/>
                </a:solidFill>
              </a:rPr>
              <a:t>sportives</a:t>
            </a:r>
            <a:r>
              <a:rPr sz="1500" dirty="0">
                <a:solidFill>
                  <a:srgbClr val="6C6F70"/>
                </a:solidFill>
              </a:rPr>
              <a:t> et </a:t>
            </a:r>
            <a:r>
              <a:rPr sz="1500" dirty="0" err="1">
                <a:solidFill>
                  <a:srgbClr val="6C6F70"/>
                </a:solidFill>
              </a:rPr>
              <a:t>manuelles</a:t>
            </a:r>
            <a:r>
              <a:rPr sz="1500" dirty="0">
                <a:solidFill>
                  <a:srgbClr val="6C6F70"/>
                </a:solidFill>
              </a:rPr>
              <a:t>. À disposition :</a:t>
            </a:r>
            <a:r>
              <a:rPr lang="fr-FR" sz="1500" dirty="0">
                <a:solidFill>
                  <a:srgbClr val="6C6F70"/>
                </a:solidFill>
              </a:rPr>
              <a:t> aire de jeux,</a:t>
            </a:r>
            <a:r>
              <a:rPr sz="1500" dirty="0">
                <a:solidFill>
                  <a:srgbClr val="6C6F70"/>
                </a:solidFill>
              </a:rPr>
              <a:t> </a:t>
            </a:r>
            <a:r>
              <a:rPr lang="fr-FR" sz="1500" dirty="0">
                <a:solidFill>
                  <a:srgbClr val="6C6F70"/>
                </a:solidFill>
              </a:rPr>
              <a:t>1 piscine séparée </a:t>
            </a:r>
            <a:r>
              <a:rPr sz="1500" dirty="0">
                <a:solidFill>
                  <a:srgbClr val="6C6F70"/>
                </a:solidFill>
              </a:rPr>
              <a:t>avec toboggan</a:t>
            </a:r>
            <a:r>
              <a:rPr lang="fr-FR" sz="1200" b="1" dirty="0" smtClean="0">
                <a:solidFill>
                  <a:srgbClr val="6C6F70"/>
                </a:solidFill>
                <a:latin typeface="Calibri"/>
              </a:rPr>
              <a:t>.</a:t>
            </a:r>
            <a:endParaRPr sz="1200" b="1" i="0" u="none" strike="noStrike" dirty="0">
              <a:solidFill>
                <a:srgbClr val="6C6F70"/>
              </a:solidFill>
              <a:latin typeface="Calibri"/>
            </a:endParaRPr>
          </a:p>
        </p:txBody>
      </p:sp>
      <p:pic>
        <p:nvPicPr>
          <p:cNvPr id="3074" name="Picture 2" descr="http://www.millennium.gr/millennium_files/rhodes_photos/pegasos/pegasos_(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6775" y="2847427"/>
            <a:ext cx="4398755" cy="29347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ésultat de recherche d'images pour &quot;hotel pegasos beach rhodes pool children&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16838"/>
            <a:ext cx="2304256" cy="17527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media-cache-ak0.pinimg.com/236x/6c/38/b7/6c38b78e699c4af2fe66a20664249cb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03490"/>
            <a:ext cx="2386013" cy="1779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c.compos-juliot.fr/ImageRoot/AssetPush_highres/Approved/Classification_1_root/dal.root//lib.gen/lib.15326/dal.17243/dal.17442/dal.20402/asset.3f7f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167283"/>
            <a:ext cx="2594822" cy="1728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05875" cy="6734175"/>
          <a:chOff x="238125" y="152400"/>
          <a:chExt cx="8905875" cy="6734175"/>
        </a:xfrm>
      </p:grpSpPr>
      <p:pic>
        <p:nvPicPr>
          <p:cNvPr id="3" name="Club Jumbo" descr="Club Jumb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775" y="6410325"/>
            <a:ext cx="1562100" cy="323850"/>
          </a:xfrm>
          <a:prstGeom prst="rect">
            <a:avLst/>
          </a:prstGeom>
        </p:spPr>
      </p:pic>
      <p:sp>
        <p:nvSpPr>
          <p:cNvPr id="8" name="ZoneTexte 7"/>
          <p:cNvSpPr txBox="1"/>
          <p:nvPr/>
        </p:nvSpPr>
        <p:spPr>
          <a:xfrm>
            <a:off x="238125" y="1895475"/>
            <a:ext cx="8648700" cy="553998"/>
          </a:xfrm>
          <a:prstGeom prst="rect">
            <a:avLst/>
          </a:prstGeom>
        </p:spPr>
        <p:txBody>
          <a:bodyPr lIns="91440" tIns="45720" rIns="91440" bIns="45720" rtlCol="0">
            <a:spAutoFit/>
          </a:bodyPr>
          <a:lstStyle/>
          <a:p>
            <a:pPr marL="0" marR="0" lvl="0" indent="0" algn="ctr" fontAlgn="base"/>
            <a:r>
              <a:rPr lang="fr-FR" sz="3000" dirty="0" smtClean="0">
                <a:solidFill>
                  <a:srgbClr val="E74F90"/>
                </a:solidFill>
                <a:latin typeface="Brush Script Std"/>
              </a:rPr>
              <a:t>Le C</a:t>
            </a:r>
            <a:r>
              <a:rPr sz="3000" b="0" i="0" u="none" strike="noStrike" dirty="0" err="1" smtClean="0">
                <a:solidFill>
                  <a:srgbClr val="E74F90"/>
                </a:solidFill>
                <a:latin typeface="Brush Script Std"/>
              </a:rPr>
              <a:t>lub</a:t>
            </a:r>
            <a:r>
              <a:rPr sz="3000" b="0" i="0" u="none" strike="noStrike" dirty="0" smtClean="0">
                <a:solidFill>
                  <a:srgbClr val="E74F90"/>
                </a:solidFill>
                <a:latin typeface="Brush Script Std"/>
              </a:rPr>
              <a:t> </a:t>
            </a:r>
            <a:r>
              <a:rPr sz="3000" b="0" i="0" u="none" strike="noStrike" dirty="0">
                <a:solidFill>
                  <a:srgbClr val="E74F90"/>
                </a:solidFill>
                <a:latin typeface="Brush Script Std"/>
              </a:rPr>
              <a:t>jumbo </a:t>
            </a:r>
            <a:r>
              <a:rPr lang="fr-FR" sz="3000" b="0" i="0" u="none" strike="noStrike" dirty="0" err="1" smtClean="0">
                <a:solidFill>
                  <a:srgbClr val="E74F90"/>
                </a:solidFill>
                <a:latin typeface="Brush Script Std"/>
              </a:rPr>
              <a:t>Pegasos</a:t>
            </a:r>
            <a:r>
              <a:rPr lang="fr-FR" sz="3000" b="0" i="0" u="none" strike="noStrike" dirty="0" smtClean="0">
                <a:solidFill>
                  <a:srgbClr val="E74F90"/>
                </a:solidFill>
                <a:latin typeface="Brush Script Std"/>
              </a:rPr>
              <a:t> Beach</a:t>
            </a:r>
            <a:endParaRPr sz="3000" b="0" i="0" u="none" strike="noStrike" dirty="0">
              <a:solidFill>
                <a:srgbClr val="E74F90"/>
              </a:solidFill>
              <a:latin typeface="Brush Script Std"/>
            </a:endParaRPr>
          </a:p>
        </p:txBody>
      </p:sp>
      <p:sp>
        <p:nvSpPr>
          <p:cNvPr id="9" name="ZoneTexte 8"/>
          <p:cNvSpPr txBox="1"/>
          <p:nvPr/>
        </p:nvSpPr>
        <p:spPr>
          <a:xfrm>
            <a:off x="238125" y="2562225"/>
            <a:ext cx="4438650" cy="371475"/>
          </a:xfrm>
          <a:prstGeom prst="rect">
            <a:avLst/>
          </a:prstGeom>
        </p:spPr>
        <p:txBody>
          <a:bodyPr lIns="91440" tIns="45720" rIns="91440" bIns="45720" rtlCol="0">
            <a:normAutofit/>
          </a:bodyPr>
          <a:lstStyle/>
          <a:p>
            <a:pPr marL="0" marR="0" lvl="0" indent="0" algn="l" fontAlgn="base"/>
            <a:r>
              <a:rPr sz="1800" b="0" i="0" u="none" strike="noStrike">
                <a:solidFill>
                  <a:srgbClr val="E74F90"/>
                </a:solidFill>
                <a:latin typeface="Lucida Handwriting"/>
              </a:rPr>
              <a:t>L'Ambiance et le sport :</a:t>
            </a:r>
          </a:p>
        </p:txBody>
      </p:sp>
      <p:sp>
        <p:nvSpPr>
          <p:cNvPr id="10" name="ZoneTexte 9"/>
          <p:cNvSpPr txBox="1"/>
          <p:nvPr/>
        </p:nvSpPr>
        <p:spPr>
          <a:xfrm>
            <a:off x="238125" y="2933700"/>
            <a:ext cx="4438650" cy="1809750"/>
          </a:xfrm>
          <a:prstGeom prst="rect">
            <a:avLst/>
          </a:prstGeom>
        </p:spPr>
        <p:txBody>
          <a:bodyPr lIns="91440" tIns="45720" rIns="91440" bIns="45720" rtlCol="0">
            <a:normAutofit fontScale="95000"/>
          </a:bodyPr>
          <a:lstStyle/>
          <a:p>
            <a:pPr marL="0" marR="0" lvl="0" indent="0" fontAlgn="base"/>
            <a:r>
              <a:rPr sz="1200" b="0" i="0" u="none" strike="noStrike" dirty="0" err="1">
                <a:latin typeface="Calibri"/>
              </a:rPr>
              <a:t>Profitez</a:t>
            </a:r>
            <a:r>
              <a:rPr sz="1200" b="0" i="0" u="none" strike="noStrike" dirty="0">
                <a:latin typeface="Calibri"/>
              </a:rPr>
              <a:t> </a:t>
            </a:r>
            <a:r>
              <a:rPr sz="1200" b="0" i="0" u="none" strike="noStrike" dirty="0" err="1">
                <a:latin typeface="Calibri"/>
              </a:rPr>
              <a:t>d’une</a:t>
            </a:r>
            <a:r>
              <a:rPr sz="1200" b="0" i="0" u="none" strike="noStrike" dirty="0">
                <a:latin typeface="Calibri"/>
              </a:rPr>
              <a:t> </a:t>
            </a:r>
            <a:r>
              <a:rPr sz="1200" b="0" i="0" u="none" strike="noStrike" dirty="0" err="1">
                <a:latin typeface="Calibri"/>
              </a:rPr>
              <a:t>équipe</a:t>
            </a:r>
            <a:r>
              <a:rPr sz="1200" b="0" i="0" u="none" strike="noStrike" dirty="0">
                <a:latin typeface="Calibri"/>
              </a:rPr>
              <a:t> </a:t>
            </a:r>
            <a:r>
              <a:rPr sz="1200" b="0" i="0" u="none" strike="noStrike" dirty="0" err="1">
                <a:latin typeface="Calibri"/>
              </a:rPr>
              <a:t>d’animation</a:t>
            </a:r>
            <a:r>
              <a:rPr sz="1200" b="0" i="0" u="none" strike="noStrike" dirty="0">
                <a:latin typeface="Calibri"/>
              </a:rPr>
              <a:t> </a:t>
            </a:r>
            <a:r>
              <a:rPr sz="1200" b="0" i="0" u="none" strike="noStrike" dirty="0" err="1">
                <a:latin typeface="Calibri"/>
              </a:rPr>
              <a:t>qualifiée</a:t>
            </a:r>
            <a:r>
              <a:rPr sz="1200" b="0" i="0" u="none" strike="noStrike" dirty="0">
                <a:latin typeface="Calibri"/>
              </a:rPr>
              <a:t>, </a:t>
            </a:r>
            <a:r>
              <a:rPr sz="1200" b="0" i="0" u="none" strike="noStrike" dirty="0" err="1">
                <a:latin typeface="Calibri"/>
              </a:rPr>
              <a:t>nos</a:t>
            </a:r>
            <a:r>
              <a:rPr sz="1200" b="0" i="0" u="none" strike="noStrike" dirty="0">
                <a:latin typeface="Calibri"/>
              </a:rPr>
              <a:t> J’s </a:t>
            </a:r>
            <a:r>
              <a:rPr sz="1200" b="0" i="0" u="none" strike="noStrike" dirty="0" err="1">
                <a:latin typeface="Calibri"/>
              </a:rPr>
              <a:t>francophones</a:t>
            </a:r>
            <a:r>
              <a:rPr sz="1200" b="0" i="0" u="none" strike="noStrike" dirty="0">
                <a:latin typeface="Calibri"/>
              </a:rPr>
              <a:t> et </a:t>
            </a:r>
            <a:r>
              <a:rPr sz="1200" b="0" i="0" u="none" strike="noStrike" dirty="0" err="1">
                <a:latin typeface="Calibri"/>
              </a:rPr>
              <a:t>internationaux</a:t>
            </a:r>
            <a:r>
              <a:rPr sz="1200" b="0" i="0" u="none" strike="noStrike" dirty="0">
                <a:latin typeface="Calibri"/>
              </a:rPr>
              <a:t> </a:t>
            </a:r>
            <a:r>
              <a:rPr sz="1200" b="0" i="0" u="none" strike="noStrike" dirty="0" err="1">
                <a:latin typeface="Calibri"/>
              </a:rPr>
              <a:t>rythmeront</a:t>
            </a:r>
            <a:r>
              <a:rPr sz="1200" b="0" i="0" u="none" strike="noStrike" dirty="0">
                <a:latin typeface="Calibri"/>
              </a:rPr>
              <a:t> </a:t>
            </a:r>
            <a:r>
              <a:rPr sz="1200" b="0" i="0" u="none" strike="noStrike" dirty="0" err="1">
                <a:latin typeface="Calibri"/>
              </a:rPr>
              <a:t>vos</a:t>
            </a:r>
            <a:r>
              <a:rPr sz="1200" b="0" i="0" u="none" strike="noStrike" dirty="0">
                <a:latin typeface="Calibri"/>
              </a:rPr>
              <a:t> </a:t>
            </a:r>
            <a:r>
              <a:rPr sz="1200" b="0" i="0" u="none" strike="noStrike" dirty="0" err="1">
                <a:latin typeface="Calibri"/>
              </a:rPr>
              <a:t>journées</a:t>
            </a:r>
            <a:r>
              <a:rPr sz="1200" b="0" i="0" u="none" strike="noStrike" dirty="0">
                <a:latin typeface="Calibri"/>
              </a:rPr>
              <a:t> et soirées </a:t>
            </a:r>
            <a:r>
              <a:rPr sz="1200" b="0" i="0" u="none" strike="noStrike" dirty="0" err="1">
                <a:latin typeface="Calibri"/>
              </a:rPr>
              <a:t>autour</a:t>
            </a:r>
            <a:r>
              <a:rPr sz="1200" b="0" i="0" u="none" strike="noStrike" dirty="0">
                <a:latin typeface="Calibri"/>
              </a:rPr>
              <a:t> d’un large </a:t>
            </a:r>
            <a:r>
              <a:rPr sz="1200" b="0" i="0" u="none" strike="noStrike" dirty="0" err="1">
                <a:latin typeface="Calibri"/>
              </a:rPr>
              <a:t>programme</a:t>
            </a:r>
            <a:r>
              <a:rPr sz="1200" b="0" i="0" u="none" strike="noStrike" dirty="0">
                <a:latin typeface="Calibri"/>
              </a:rPr>
              <a:t> </a:t>
            </a:r>
            <a:r>
              <a:rPr sz="1200" b="0" i="0" u="none" strike="noStrike" dirty="0" err="1">
                <a:latin typeface="Calibri"/>
              </a:rPr>
              <a:t>d’activités</a:t>
            </a:r>
            <a:r>
              <a:rPr sz="1200" b="0" i="0" u="none" strike="noStrike" dirty="0">
                <a:latin typeface="Calibri"/>
              </a:rPr>
              <a:t> et </a:t>
            </a:r>
            <a:r>
              <a:rPr sz="1200" b="0" i="0" u="none" strike="noStrike" dirty="0" err="1">
                <a:latin typeface="Calibri"/>
              </a:rPr>
              <a:t>d’événements</a:t>
            </a:r>
            <a:r>
              <a:rPr sz="1200" b="0" i="0" u="none" strike="noStrike" dirty="0">
                <a:latin typeface="Calibri"/>
              </a:rPr>
              <a:t> </a:t>
            </a:r>
            <a:r>
              <a:rPr sz="1200" b="0" i="0" u="none" strike="noStrike" dirty="0" err="1">
                <a:latin typeface="Calibri"/>
              </a:rPr>
              <a:t>ludiques</a:t>
            </a:r>
            <a:r>
              <a:rPr sz="1200" b="0" i="0" u="none" strike="noStrike" dirty="0">
                <a:latin typeface="Calibri"/>
              </a:rPr>
              <a:t>, </a:t>
            </a:r>
            <a:r>
              <a:rPr sz="1200" b="0" i="0" u="none" strike="noStrike" dirty="0" err="1">
                <a:latin typeface="Calibri"/>
              </a:rPr>
              <a:t>sportifs</a:t>
            </a:r>
            <a:r>
              <a:rPr sz="1200" b="0" i="0" u="none" strike="noStrike" dirty="0">
                <a:latin typeface="Calibri"/>
              </a:rPr>
              <a:t> et </a:t>
            </a:r>
            <a:r>
              <a:rPr sz="1200" b="0" i="0" u="none" strike="noStrike" dirty="0" err="1">
                <a:latin typeface="Calibri"/>
              </a:rPr>
              <a:t>culturels</a:t>
            </a:r>
            <a:r>
              <a:rPr sz="1200" b="0" i="0" u="none" strike="noStrike" dirty="0">
                <a:latin typeface="Calibri"/>
              </a:rPr>
              <a:t> </a:t>
            </a:r>
            <a:r>
              <a:rPr sz="1200" b="0" i="0" u="none" strike="noStrike" dirty="0" err="1">
                <a:latin typeface="Calibri"/>
              </a:rPr>
              <a:t>dans</a:t>
            </a:r>
            <a:r>
              <a:rPr sz="1200" b="0" i="0" u="none" strike="noStrike" dirty="0">
                <a:latin typeface="Calibri"/>
              </a:rPr>
              <a:t> </a:t>
            </a:r>
            <a:r>
              <a:rPr sz="1200" b="0" i="0" u="none" strike="noStrike" dirty="0" err="1">
                <a:latin typeface="Calibri"/>
              </a:rPr>
              <a:t>une</a:t>
            </a:r>
            <a:r>
              <a:rPr sz="1200" b="0" i="0" u="none" strike="noStrike" dirty="0">
                <a:latin typeface="Calibri"/>
              </a:rPr>
              <a:t> </a:t>
            </a:r>
            <a:r>
              <a:rPr sz="1200" b="0" i="0" u="none" strike="noStrike" dirty="0" err="1">
                <a:latin typeface="Calibri"/>
              </a:rPr>
              <a:t>atmosphère</a:t>
            </a:r>
            <a:r>
              <a:rPr sz="1200" b="0" i="0" u="none" strike="noStrike" dirty="0">
                <a:latin typeface="Calibri"/>
              </a:rPr>
              <a:t> </a:t>
            </a:r>
            <a:r>
              <a:rPr sz="1200" b="0" i="0" u="none" strike="noStrike" dirty="0" err="1">
                <a:latin typeface="Calibri"/>
              </a:rPr>
              <a:t>décontractée</a:t>
            </a:r>
            <a:r>
              <a:rPr sz="1200" b="0" i="0" u="none" strike="noStrike" dirty="0">
                <a:latin typeface="Calibri"/>
              </a:rPr>
              <a:t> et </a:t>
            </a:r>
            <a:r>
              <a:rPr sz="1200" b="0" i="0" u="none" strike="noStrike" dirty="0" err="1">
                <a:latin typeface="Calibri"/>
              </a:rPr>
              <a:t>conviviale</a:t>
            </a:r>
            <a:r>
              <a:rPr sz="1200" b="0" i="0" u="none" strike="noStrike" dirty="0">
                <a:latin typeface="Calibri"/>
              </a:rPr>
              <a:t>. Au </a:t>
            </a:r>
            <a:r>
              <a:rPr sz="1200" b="0" i="0" u="none" strike="noStrike" dirty="0" err="1">
                <a:latin typeface="Calibri"/>
              </a:rPr>
              <a:t>programme</a:t>
            </a:r>
            <a:r>
              <a:rPr sz="1200" b="0" i="0" u="none" strike="noStrike" dirty="0">
                <a:latin typeface="Calibri"/>
              </a:rPr>
              <a:t>, </a:t>
            </a:r>
            <a:r>
              <a:rPr sz="1200" b="0" i="0" u="none" strike="noStrike" dirty="0" err="1">
                <a:latin typeface="Calibri"/>
              </a:rPr>
              <a:t>tournois</a:t>
            </a:r>
            <a:r>
              <a:rPr sz="1200" b="0" i="0" u="none" strike="noStrike" dirty="0">
                <a:latin typeface="Calibri"/>
              </a:rPr>
              <a:t> </a:t>
            </a:r>
            <a:r>
              <a:rPr sz="1200" b="0" i="0" u="none" strike="noStrike" dirty="0" err="1">
                <a:latin typeface="Calibri"/>
              </a:rPr>
              <a:t>sportifs</a:t>
            </a:r>
            <a:r>
              <a:rPr sz="1200" b="0" i="0" u="none" strike="noStrike" dirty="0">
                <a:latin typeface="Calibri"/>
              </a:rPr>
              <a:t>, </a:t>
            </a:r>
            <a:r>
              <a:rPr sz="1200" b="0" i="0" u="none" strike="noStrike" dirty="0" err="1">
                <a:latin typeface="Calibri"/>
              </a:rPr>
              <a:t>jeux</a:t>
            </a:r>
            <a:r>
              <a:rPr sz="1200" b="0" i="0" u="none" strike="noStrike" dirty="0">
                <a:latin typeface="Calibri"/>
              </a:rPr>
              <a:t> piscine, </a:t>
            </a:r>
            <a:r>
              <a:rPr sz="1200" b="0" i="0" u="none" strike="noStrike" dirty="0" err="1">
                <a:latin typeface="Calibri"/>
              </a:rPr>
              <a:t>Jumb’apéro</a:t>
            </a:r>
            <a:r>
              <a:rPr sz="1200" b="0" i="0" u="none" strike="noStrike" dirty="0">
                <a:latin typeface="Calibri"/>
              </a:rPr>
              <a:t>, </a:t>
            </a:r>
            <a:r>
              <a:rPr sz="1200" b="0" i="0" u="none" strike="noStrike" dirty="0" err="1">
                <a:latin typeface="Calibri"/>
              </a:rPr>
              <a:t>balades</a:t>
            </a:r>
            <a:r>
              <a:rPr sz="1200" b="0" i="0" u="none" strike="noStrike" dirty="0">
                <a:latin typeface="Calibri"/>
              </a:rPr>
              <a:t> </a:t>
            </a:r>
            <a:r>
              <a:rPr sz="1200" b="0" i="0" u="none" strike="noStrike" dirty="0" err="1">
                <a:latin typeface="Calibri"/>
              </a:rPr>
              <a:t>pédestres</a:t>
            </a:r>
            <a:r>
              <a:rPr sz="1200" b="0" i="0" u="none" strike="noStrike" dirty="0">
                <a:latin typeface="Calibri"/>
              </a:rPr>
              <a:t>, soirées à </a:t>
            </a:r>
            <a:r>
              <a:rPr sz="1200" b="0" i="0" u="none" strike="noStrike" dirty="0" err="1">
                <a:latin typeface="Calibri"/>
              </a:rPr>
              <a:t>thème</a:t>
            </a:r>
            <a:r>
              <a:rPr sz="1200" b="0" i="0" u="none" strike="noStrike" dirty="0">
                <a:latin typeface="Calibri"/>
              </a:rPr>
              <a:t>… On </a:t>
            </a:r>
            <a:r>
              <a:rPr sz="1200" b="0" i="0" u="none" strike="noStrike" dirty="0" err="1">
                <a:latin typeface="Calibri"/>
              </a:rPr>
              <a:t>vous</a:t>
            </a:r>
            <a:r>
              <a:rPr sz="1200" b="0" i="0" u="none" strike="noStrike" dirty="0">
                <a:latin typeface="Calibri"/>
              </a:rPr>
              <a:t> </a:t>
            </a:r>
            <a:r>
              <a:rPr sz="1200" b="0" i="0" u="none" strike="noStrike" dirty="0" err="1">
                <a:latin typeface="Calibri"/>
              </a:rPr>
              <a:t>réserve</a:t>
            </a:r>
            <a:r>
              <a:rPr sz="1200" b="0" i="0" u="none" strike="noStrike" dirty="0">
                <a:latin typeface="Calibri"/>
              </a:rPr>
              <a:t> </a:t>
            </a:r>
            <a:r>
              <a:rPr sz="1200" b="0" i="0" u="none" strike="noStrike" dirty="0" err="1">
                <a:latin typeface="Calibri"/>
              </a:rPr>
              <a:t>plein</a:t>
            </a:r>
            <a:r>
              <a:rPr sz="1200" b="0" i="0" u="none" strike="noStrike" dirty="0">
                <a:latin typeface="Calibri"/>
              </a:rPr>
              <a:t> de surprises… </a:t>
            </a:r>
            <a:r>
              <a:rPr sz="1200" b="0" i="0" u="none" strike="noStrike" dirty="0" err="1">
                <a:latin typeface="Calibri"/>
              </a:rPr>
              <a:t>N’oubliez</a:t>
            </a:r>
            <a:r>
              <a:rPr sz="1200" b="0" i="0" u="none" strike="noStrike" dirty="0">
                <a:latin typeface="Calibri"/>
              </a:rPr>
              <a:t> pas </a:t>
            </a:r>
            <a:r>
              <a:rPr sz="1200" b="0" i="0" u="none" strike="noStrike" dirty="0" err="1">
                <a:latin typeface="Calibri"/>
              </a:rPr>
              <a:t>votre</a:t>
            </a:r>
            <a:r>
              <a:rPr sz="1200" b="0" i="0" u="none" strike="noStrike" dirty="0">
                <a:latin typeface="Calibri"/>
              </a:rPr>
              <a:t> </a:t>
            </a:r>
            <a:r>
              <a:rPr sz="1200" b="0" i="0" u="none" strike="noStrike" dirty="0" err="1">
                <a:latin typeface="Calibri"/>
              </a:rPr>
              <a:t>tenue</a:t>
            </a:r>
            <a:r>
              <a:rPr sz="1200" b="0" i="0" u="none" strike="noStrike" dirty="0">
                <a:latin typeface="Calibri"/>
              </a:rPr>
              <a:t> blanche et rose pour la soirée Pink is beautiful.</a:t>
            </a:r>
            <a:r>
              <a:rPr dirty="0"/>
              <a:t/>
            </a:r>
            <a:br>
              <a:rPr dirty="0"/>
            </a:br>
            <a:r>
              <a:rPr sz="1200" b="1" i="0" u="none" strike="noStrike" dirty="0">
                <a:latin typeface="Calibri"/>
              </a:rPr>
              <a:t>Soirées à </a:t>
            </a:r>
            <a:r>
              <a:rPr sz="1200" b="1" i="0" u="none" strike="noStrike" dirty="0" err="1">
                <a:latin typeface="Calibri"/>
              </a:rPr>
              <a:t>thème</a:t>
            </a:r>
            <a:r>
              <a:rPr sz="1200" b="1" i="0" u="none" strike="noStrike" dirty="0">
                <a:latin typeface="Calibri"/>
              </a:rPr>
              <a:t> </a:t>
            </a:r>
            <a:r>
              <a:rPr lang="fr-FR" sz="1200" b="1" i="0" u="none" strike="noStrike" dirty="0" smtClean="0">
                <a:latin typeface="Calibri"/>
              </a:rPr>
              <a:t>2 fois par semaine et </a:t>
            </a:r>
            <a:r>
              <a:rPr sz="1200" b="1" i="0" u="none" strike="noStrike" dirty="0" smtClean="0">
                <a:latin typeface="Calibri"/>
              </a:rPr>
              <a:t> </a:t>
            </a:r>
            <a:r>
              <a:rPr lang="fr-FR" sz="1200" b="1" i="0" u="none" strike="noStrike" dirty="0" smtClean="0">
                <a:latin typeface="Calibri"/>
              </a:rPr>
              <a:t>L</a:t>
            </a:r>
            <a:r>
              <a:rPr sz="1200" b="1" i="0" u="none" strike="noStrike" dirty="0" err="1" smtClean="0">
                <a:latin typeface="Calibri"/>
              </a:rPr>
              <a:t>ive</a:t>
            </a:r>
            <a:r>
              <a:rPr sz="1200" b="1" i="0" u="none" strike="noStrike" dirty="0" smtClean="0">
                <a:latin typeface="Calibri"/>
              </a:rPr>
              <a:t> music</a:t>
            </a:r>
            <a:r>
              <a:rPr lang="fr-FR" sz="1200" b="1" i="0" u="none" strike="noStrike" dirty="0" smtClean="0">
                <a:latin typeface="Calibri"/>
              </a:rPr>
              <a:t> 3 fois par semaine.</a:t>
            </a:r>
            <a:endParaRPr sz="1200" b="1" i="0" u="none" strike="noStrike" dirty="0">
              <a:latin typeface="Calibri"/>
            </a:endParaRPr>
          </a:p>
        </p:txBody>
      </p:sp>
      <p:sp>
        <p:nvSpPr>
          <p:cNvPr id="11" name="ZoneTexte 10"/>
          <p:cNvSpPr txBox="1"/>
          <p:nvPr/>
        </p:nvSpPr>
        <p:spPr>
          <a:xfrm>
            <a:off x="238125" y="4857750"/>
            <a:ext cx="4438650" cy="1295400"/>
          </a:xfrm>
          <a:prstGeom prst="rect">
            <a:avLst/>
          </a:prstGeom>
          <a:ln w="12700" cap="flat" cmpd="sng" algn="ctr">
            <a:solidFill>
              <a:srgbClr val="E74F90"/>
            </a:solidFill>
            <a:prstDash val="solid"/>
            <a:round/>
            <a:headEnd type="none" w="med" len="med"/>
            <a:tailEnd type="none" w="med" len="med"/>
          </a:ln>
        </p:spPr>
        <p:txBody>
          <a:bodyPr lIns="91440" tIns="45720" rIns="91440" bIns="45720" rtlCol="0">
            <a:normAutofit/>
          </a:bodyPr>
          <a:lstStyle/>
          <a:p>
            <a:pPr marL="0" marR="0" lvl="0" indent="0" algn="l" fontAlgn="base"/>
            <a:endParaRPr/>
          </a:p>
        </p:txBody>
      </p:sp>
      <p:sp>
        <p:nvSpPr>
          <p:cNvPr id="12" name="ZoneTexte 11"/>
          <p:cNvSpPr txBox="1"/>
          <p:nvPr/>
        </p:nvSpPr>
        <p:spPr>
          <a:xfrm>
            <a:off x="238125" y="4857750"/>
            <a:ext cx="4438650" cy="342900"/>
          </a:xfrm>
          <a:prstGeom prst="rect">
            <a:avLst/>
          </a:prstGeom>
        </p:spPr>
        <p:txBody>
          <a:bodyPr lIns="91440" tIns="45720" rIns="91440" bIns="45720" rtlCol="0">
            <a:normAutofit fontScale="92500" lnSpcReduction="10000"/>
          </a:bodyPr>
          <a:lstStyle/>
          <a:p>
            <a:pPr marL="0" marR="0" lvl="0" indent="0" algn="l" fontAlgn="base"/>
            <a:r>
              <a:rPr sz="1800" b="0" i="0" u="none" strike="noStrike" dirty="0">
                <a:solidFill>
                  <a:srgbClr val="E74F90"/>
                </a:solidFill>
                <a:latin typeface="Lucida Handwriting"/>
              </a:rPr>
              <a:t>Les </a:t>
            </a:r>
            <a:r>
              <a:rPr sz="1800" b="0" i="0" u="none" strike="noStrike" dirty="0" err="1">
                <a:solidFill>
                  <a:srgbClr val="E74F90"/>
                </a:solidFill>
                <a:latin typeface="Lucida Handwriting"/>
              </a:rPr>
              <a:t>activités</a:t>
            </a:r>
            <a:r>
              <a:rPr sz="1800" b="0" i="0" u="none" strike="noStrike" dirty="0">
                <a:solidFill>
                  <a:srgbClr val="E74F90"/>
                </a:solidFill>
                <a:latin typeface="Lucida Handwriting"/>
              </a:rPr>
              <a:t> :</a:t>
            </a:r>
          </a:p>
        </p:txBody>
      </p:sp>
      <p:sp>
        <p:nvSpPr>
          <p:cNvPr id="13" name="ZoneTexte 12"/>
          <p:cNvSpPr txBox="1"/>
          <p:nvPr/>
        </p:nvSpPr>
        <p:spPr>
          <a:xfrm>
            <a:off x="238125" y="5143500"/>
            <a:ext cx="4438650" cy="1047750"/>
          </a:xfrm>
          <a:prstGeom prst="rect">
            <a:avLst/>
          </a:prstGeom>
        </p:spPr>
        <p:txBody>
          <a:bodyPr lIns="91440" tIns="45720" rIns="91440" bIns="45720" rtlCol="0">
            <a:normAutofit fontScale="95000"/>
          </a:bodyPr>
          <a:lstStyle/>
          <a:p>
            <a:pPr fontAlgn="base"/>
            <a:r>
              <a:rPr lang="fr-FR" sz="1200" b="1" i="0" u="none" strike="noStrike" dirty="0" smtClean="0">
                <a:solidFill>
                  <a:srgbClr val="6C6F70"/>
                </a:solidFill>
                <a:latin typeface="Calibri"/>
              </a:rPr>
              <a:t>Aérobic,  Fitness, Beach-volley,  tennis de table, </a:t>
            </a:r>
            <a:r>
              <a:rPr lang="fr-FR" sz="1200" b="1" dirty="0" smtClean="0">
                <a:solidFill>
                  <a:srgbClr val="6C6F70"/>
                </a:solidFill>
                <a:latin typeface="Calibri"/>
              </a:rPr>
              <a:t>  pétanque</a:t>
            </a:r>
            <a:endParaRPr lang="fr-FR" sz="1200" b="1" i="0" u="none" strike="noStrike" dirty="0" smtClean="0">
              <a:solidFill>
                <a:srgbClr val="6C6F70"/>
              </a:solidFill>
              <a:latin typeface="Calibri"/>
            </a:endParaRPr>
          </a:p>
          <a:p>
            <a:pPr fontAlgn="base"/>
            <a:r>
              <a:rPr lang="fr-FR" sz="1200" b="1" i="0" u="none" strike="noStrike" dirty="0" smtClean="0">
                <a:solidFill>
                  <a:srgbClr val="6C6F70"/>
                </a:solidFill>
                <a:latin typeface="Calibri"/>
              </a:rPr>
              <a:t>Avec participation: billard, 1 court de tennis. </a:t>
            </a:r>
          </a:p>
          <a:p>
            <a:pPr fontAlgn="base"/>
            <a:r>
              <a:rPr lang="fr-FR" sz="1200" b="1" dirty="0" smtClean="0">
                <a:solidFill>
                  <a:srgbClr val="6C6F70"/>
                </a:solidFill>
              </a:rPr>
              <a:t>Bien-être</a:t>
            </a:r>
            <a:r>
              <a:rPr lang="fr-FR" sz="1200" b="1" dirty="0">
                <a:solidFill>
                  <a:srgbClr val="6C6F70"/>
                </a:solidFill>
              </a:rPr>
              <a:t>: </a:t>
            </a:r>
            <a:r>
              <a:rPr lang="fr-FR" sz="1200" b="1" dirty="0" smtClean="0">
                <a:solidFill>
                  <a:srgbClr val="6C6F70"/>
                </a:solidFill>
              </a:rPr>
              <a:t>spa </a:t>
            </a:r>
            <a:r>
              <a:rPr lang="fr-FR" sz="1200" b="1" dirty="0" err="1" smtClean="0">
                <a:solidFill>
                  <a:srgbClr val="6C6F70"/>
                </a:solidFill>
              </a:rPr>
              <a:t>Aegeo</a:t>
            </a:r>
            <a:r>
              <a:rPr lang="fr-FR" sz="1200" b="1" dirty="0" smtClean="0">
                <a:solidFill>
                  <a:srgbClr val="6C6F70"/>
                </a:solidFill>
              </a:rPr>
              <a:t>  avec 2 </a:t>
            </a:r>
            <a:r>
              <a:rPr lang="fr-FR" sz="1200" b="1" dirty="0">
                <a:solidFill>
                  <a:srgbClr val="6C6F70"/>
                </a:solidFill>
              </a:rPr>
              <a:t>salles de massage, 1 salle </a:t>
            </a:r>
            <a:r>
              <a:rPr lang="fr-FR" sz="1200" b="1" dirty="0" smtClean="0">
                <a:solidFill>
                  <a:srgbClr val="6C6F70"/>
                </a:solidFill>
              </a:rPr>
              <a:t>d’hydro-massage </a:t>
            </a:r>
            <a:r>
              <a:rPr lang="fr-FR" sz="1200" b="1" dirty="0">
                <a:solidFill>
                  <a:srgbClr val="6C6F70"/>
                </a:solidFill>
              </a:rPr>
              <a:t>et un sauna. </a:t>
            </a:r>
            <a:r>
              <a:rPr lang="fr-FR" sz="1200" b="1" dirty="0" smtClean="0">
                <a:solidFill>
                  <a:srgbClr val="6C6F70"/>
                </a:solidFill>
              </a:rPr>
              <a:t>(</a:t>
            </a:r>
            <a:r>
              <a:rPr lang="fr-FR" sz="1200" b="1" dirty="0">
                <a:solidFill>
                  <a:srgbClr val="6C6F70"/>
                </a:solidFill>
              </a:rPr>
              <a:t>avec supplément)</a:t>
            </a:r>
          </a:p>
          <a:p>
            <a:pPr marL="0" marR="0" lvl="0" indent="0" algn="l" fontAlgn="base"/>
            <a:r>
              <a:rPr lang="fr-FR" sz="1200" b="1" i="0" u="none" strike="noStrike" dirty="0" smtClean="0">
                <a:solidFill>
                  <a:srgbClr val="6C6F70"/>
                </a:solidFill>
                <a:latin typeface="Calibri"/>
              </a:rPr>
              <a:t>Sports nautiques à l’extérieur de l’hôtel. </a:t>
            </a:r>
          </a:p>
        </p:txBody>
      </p:sp>
      <p:pic>
        <p:nvPicPr>
          <p:cNvPr id="4102" name="Picture 6" descr="Résultat de recherche d'images pour &quot;hotel pegasos beach rhodes beach volley&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031296"/>
            <a:ext cx="3572824" cy="2950836"/>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8" descr="Résultat de recherche d'images pour &quot;hotel pegasos beach rhode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AutoShape 10" descr="Résultat de recherche d'images pour &quot;hotel pegasos beach rhodes&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AutoShape 12" descr="Résultat de recherche d'images pour &quot;hotel pegasos beach rhodes&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12" name="Picture 16" descr="http://tc.compos-juliot.fr/ImageRoot/AssetPush_highres/Approved/Classification_1_root/dal.root//lib.gen/lib.15326/dal.17236/lib.98645/dal.98648/asset.293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5352" y="160337"/>
            <a:ext cx="2625679" cy="17564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084" y="160338"/>
            <a:ext cx="2688781" cy="170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169393"/>
            <a:ext cx="2760242" cy="170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53500" cy="6734175"/>
          <a:chOff x="238125" y="152400"/>
          <a:chExt cx="8953500" cy="6734175"/>
        </a:xfrm>
      </p:grpSpPr>
      <p:pic>
        <p:nvPicPr>
          <p:cNvPr id="3" name="Club Jumbo" descr="Club Jumb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6409204"/>
            <a:ext cx="1562100" cy="323850"/>
          </a:xfrm>
          <a:prstGeom prst="rect">
            <a:avLst/>
          </a:prstGeom>
        </p:spPr>
      </p:pic>
      <p:sp>
        <p:nvSpPr>
          <p:cNvPr id="7" name="ZoneTexte 6"/>
          <p:cNvSpPr txBox="1"/>
          <p:nvPr/>
        </p:nvSpPr>
        <p:spPr>
          <a:xfrm>
            <a:off x="203718" y="2456315"/>
            <a:ext cx="8648700" cy="553998"/>
          </a:xfrm>
          <a:prstGeom prst="rect">
            <a:avLst/>
          </a:prstGeom>
        </p:spPr>
        <p:txBody>
          <a:bodyPr lIns="91440" tIns="45720" rIns="91440" bIns="45720" rtlCol="0">
            <a:spAutoFit/>
          </a:bodyPr>
          <a:lstStyle/>
          <a:p>
            <a:pPr marL="0" marR="0" lvl="0" indent="0" algn="ctr" fontAlgn="base"/>
            <a:r>
              <a:rPr lang="fr-FR" sz="3000" dirty="0" smtClean="0">
                <a:solidFill>
                  <a:srgbClr val="E74F90"/>
                </a:solidFill>
                <a:latin typeface="Brush Script Std"/>
              </a:rPr>
              <a:t>        Le C</a:t>
            </a:r>
            <a:r>
              <a:rPr sz="3000" b="0" i="0" u="none" strike="noStrike" dirty="0" err="1" smtClean="0">
                <a:solidFill>
                  <a:srgbClr val="E74F90"/>
                </a:solidFill>
                <a:latin typeface="Brush Script Std"/>
              </a:rPr>
              <a:t>lub</a:t>
            </a:r>
            <a:r>
              <a:rPr sz="3000" b="0" i="0" u="none" strike="noStrike" dirty="0" smtClean="0">
                <a:solidFill>
                  <a:srgbClr val="E74F90"/>
                </a:solidFill>
                <a:latin typeface="Brush Script Std"/>
              </a:rPr>
              <a:t> </a:t>
            </a:r>
            <a:r>
              <a:rPr sz="3000" b="0" i="0" u="none" strike="noStrike" dirty="0">
                <a:solidFill>
                  <a:srgbClr val="E74F90"/>
                </a:solidFill>
                <a:latin typeface="Brush Script Std"/>
              </a:rPr>
              <a:t>jumbo </a:t>
            </a:r>
            <a:r>
              <a:rPr lang="fr-FR" sz="3000" b="0" i="0" u="none" strike="noStrike" dirty="0" err="1" smtClean="0">
                <a:solidFill>
                  <a:srgbClr val="E74F90"/>
                </a:solidFill>
                <a:latin typeface="Brush Script Std"/>
              </a:rPr>
              <a:t>Pegasos</a:t>
            </a:r>
            <a:r>
              <a:rPr lang="fr-FR" sz="3000" b="0" i="0" u="none" strike="noStrike" dirty="0" smtClean="0">
                <a:solidFill>
                  <a:srgbClr val="E74F90"/>
                </a:solidFill>
                <a:latin typeface="Brush Script Std"/>
              </a:rPr>
              <a:t> Beach</a:t>
            </a:r>
            <a:endParaRPr sz="3000" b="0" i="0" u="none" strike="noStrike" dirty="0">
              <a:solidFill>
                <a:srgbClr val="E74F90"/>
              </a:solidFill>
              <a:latin typeface="Brush Script Std"/>
            </a:endParaRPr>
          </a:p>
        </p:txBody>
      </p:sp>
      <p:sp>
        <p:nvSpPr>
          <p:cNvPr id="8" name="ZoneTexte 7"/>
          <p:cNvSpPr txBox="1"/>
          <p:nvPr/>
        </p:nvSpPr>
        <p:spPr>
          <a:xfrm>
            <a:off x="247488" y="3049797"/>
            <a:ext cx="8715375" cy="371475"/>
          </a:xfrm>
          <a:prstGeom prst="rect">
            <a:avLst/>
          </a:prstGeom>
        </p:spPr>
        <p:txBody>
          <a:bodyPr lIns="91440" tIns="45720" rIns="91440" bIns="45720" rtlCol="0">
            <a:normAutofit/>
          </a:bodyPr>
          <a:lstStyle/>
          <a:p>
            <a:pPr marL="0" marR="0" lvl="0" indent="0" algn="l" fontAlgn="base"/>
            <a:r>
              <a:rPr sz="1800" b="0" i="0" u="none" strike="noStrike" dirty="0">
                <a:solidFill>
                  <a:srgbClr val="E74F90"/>
                </a:solidFill>
                <a:latin typeface="Lucida Handwriting"/>
              </a:rPr>
              <a:t>Les excursions :</a:t>
            </a:r>
          </a:p>
        </p:txBody>
      </p:sp>
      <p:sp>
        <p:nvSpPr>
          <p:cNvPr id="9" name="ZoneTexte 8"/>
          <p:cNvSpPr txBox="1"/>
          <p:nvPr/>
        </p:nvSpPr>
        <p:spPr>
          <a:xfrm>
            <a:off x="238125" y="2933700"/>
            <a:ext cx="8715375" cy="3438525"/>
          </a:xfrm>
          <a:prstGeom prst="rect">
            <a:avLst/>
          </a:prstGeom>
        </p:spPr>
        <p:txBody>
          <a:bodyPr lIns="91440" tIns="45720" rIns="91440" bIns="45720" rtlCol="0">
            <a:normAutofit/>
          </a:bodyPr>
          <a:lstStyle/>
          <a:p>
            <a:pPr marL="0" marR="0" lvl="0" indent="0" algn="l" fontAlgn="base"/>
            <a:endParaRPr/>
          </a:p>
        </p:txBody>
      </p:sp>
      <p:sp>
        <p:nvSpPr>
          <p:cNvPr id="11" name="ZoneTexte 10"/>
          <p:cNvSpPr txBox="1"/>
          <p:nvPr/>
        </p:nvSpPr>
        <p:spPr>
          <a:xfrm>
            <a:off x="323528" y="2922907"/>
            <a:ext cx="8563297" cy="3877985"/>
          </a:xfrm>
          <a:prstGeom prst="rect">
            <a:avLst/>
          </a:prstGeom>
          <a:noFill/>
        </p:spPr>
        <p:txBody>
          <a:bodyPr wrap="square" rtlCol="0">
            <a:spAutoFit/>
          </a:bodyPr>
          <a:lstStyle/>
          <a:p>
            <a:endParaRPr lang="fr-FR" sz="1200" b="1" dirty="0" smtClean="0">
              <a:solidFill>
                <a:schemeClr val="bg1">
                  <a:lumMod val="50000"/>
                </a:schemeClr>
              </a:solidFill>
              <a:latin typeface="Lucida Handwriting" pitchFamily="66" charset="0"/>
            </a:endParaRPr>
          </a:p>
          <a:p>
            <a:pPr algn="just"/>
            <a:endParaRPr lang="fr-FR" sz="1200" b="1" dirty="0" smtClean="0">
              <a:solidFill>
                <a:schemeClr val="bg1">
                  <a:lumMod val="50000"/>
                </a:schemeClr>
              </a:solidFill>
              <a:latin typeface="Lucida Handwriting" pitchFamily="66" charset="0"/>
            </a:endParaRPr>
          </a:p>
          <a:p>
            <a:pPr algn="just"/>
            <a:endParaRPr lang="fr-FR" sz="1200" b="1" dirty="0">
              <a:solidFill>
                <a:schemeClr val="bg1">
                  <a:lumMod val="50000"/>
                </a:schemeClr>
              </a:solidFill>
              <a:latin typeface="Lucida Handwriting" pitchFamily="66" charset="0"/>
            </a:endParaRPr>
          </a:p>
          <a:p>
            <a:pPr algn="just"/>
            <a:r>
              <a:rPr lang="fr-FR" sz="1200" b="1" dirty="0" smtClean="0">
                <a:solidFill>
                  <a:schemeClr val="bg1">
                    <a:lumMod val="50000"/>
                  </a:schemeClr>
                </a:solidFill>
                <a:latin typeface="Lucida Handwriting" pitchFamily="66" charset="0"/>
              </a:rPr>
              <a:t> Excursion à </a:t>
            </a:r>
            <a:r>
              <a:rPr lang="fr-FR" sz="1200" b="1" dirty="0" err="1" smtClean="0">
                <a:solidFill>
                  <a:schemeClr val="bg1">
                    <a:lumMod val="50000"/>
                  </a:schemeClr>
                </a:solidFill>
                <a:latin typeface="Lucida Handwriting" pitchFamily="66" charset="0"/>
              </a:rPr>
              <a:t>Symi</a:t>
            </a:r>
            <a:r>
              <a:rPr lang="fr-FR" sz="1200" b="1" dirty="0" smtClean="0">
                <a:solidFill>
                  <a:schemeClr val="bg1">
                    <a:lumMod val="50000"/>
                  </a:schemeClr>
                </a:solidFill>
                <a:latin typeface="Lucida Handwriting" pitchFamily="66" charset="0"/>
              </a:rPr>
              <a:t> (journée)</a:t>
            </a:r>
          </a:p>
          <a:p>
            <a:pPr algn="just"/>
            <a:r>
              <a:rPr lang="fr-FR" sz="1200" dirty="0" smtClean="0">
                <a:solidFill>
                  <a:schemeClr val="bg1">
                    <a:lumMod val="50000"/>
                  </a:schemeClr>
                </a:solidFill>
                <a:latin typeface="Lucida Handwriting" pitchFamily="66" charset="0"/>
              </a:rPr>
              <a:t>Journée consacrée à la découverte de  l’île de </a:t>
            </a:r>
            <a:r>
              <a:rPr lang="fr-FR" sz="1200" dirty="0" err="1" smtClean="0">
                <a:solidFill>
                  <a:schemeClr val="bg1">
                    <a:lumMod val="50000"/>
                  </a:schemeClr>
                </a:solidFill>
                <a:latin typeface="Lucida Handwriting" pitchFamily="66" charset="0"/>
              </a:rPr>
              <a:t>Symi</a:t>
            </a:r>
            <a:r>
              <a:rPr lang="fr-FR" sz="1200" dirty="0" smtClean="0">
                <a:solidFill>
                  <a:schemeClr val="bg1">
                    <a:lumMod val="50000"/>
                  </a:schemeClr>
                </a:solidFill>
                <a:latin typeface="Lucida Handwriting" pitchFamily="66" charset="0"/>
              </a:rPr>
              <a:t> en car et en bateau: ses maisons de style vénitien réparties sur la colline lui donnent un décor unique et magique. Célèbre pour ses éponges naturelles et ses épices, les vendeurs vous montreront leurs meilleurs produits. En chemin, vous aurez l’opportunité de découvrir le monastère de </a:t>
            </a:r>
            <a:r>
              <a:rPr lang="fr-FR" sz="1200" dirty="0" err="1" smtClean="0">
                <a:solidFill>
                  <a:schemeClr val="bg1">
                    <a:lumMod val="50000"/>
                  </a:schemeClr>
                </a:solidFill>
                <a:latin typeface="Lucida Handwriting" pitchFamily="66" charset="0"/>
              </a:rPr>
              <a:t>Panormitis</a:t>
            </a:r>
            <a:r>
              <a:rPr lang="fr-FR" sz="1200" dirty="0" smtClean="0">
                <a:solidFill>
                  <a:schemeClr val="bg1">
                    <a:lumMod val="50000"/>
                  </a:schemeClr>
                </a:solidFill>
                <a:latin typeface="Lucida Handwriting" pitchFamily="66" charset="0"/>
              </a:rPr>
              <a:t>. </a:t>
            </a:r>
          </a:p>
          <a:p>
            <a:endParaRPr lang="fr-FR" sz="1200" dirty="0" smtClean="0">
              <a:solidFill>
                <a:schemeClr val="bg1">
                  <a:lumMod val="50000"/>
                </a:schemeClr>
              </a:solidFill>
              <a:latin typeface="Lucida Handwriting" pitchFamily="66" charset="0"/>
            </a:endParaRPr>
          </a:p>
          <a:p>
            <a:r>
              <a:rPr lang="fr-FR" sz="1200" b="1" dirty="0" smtClean="0">
                <a:solidFill>
                  <a:schemeClr val="bg1">
                    <a:lumMod val="50000"/>
                  </a:schemeClr>
                </a:solidFill>
                <a:latin typeface="Lucida Handwriting" pitchFamily="66" charset="0"/>
              </a:rPr>
              <a:t>• Tour de l’île (journée):</a:t>
            </a:r>
          </a:p>
          <a:p>
            <a:pPr algn="just"/>
            <a:r>
              <a:rPr lang="fr-FR" sz="1200" dirty="0" smtClean="0">
                <a:solidFill>
                  <a:schemeClr val="bg1">
                    <a:lumMod val="50000"/>
                  </a:schemeClr>
                </a:solidFill>
                <a:latin typeface="Lucida Handwriting" pitchFamily="66" charset="0"/>
              </a:rPr>
              <a:t>Découverte du plus beau village de l’île, </a:t>
            </a:r>
            <a:r>
              <a:rPr lang="fr-FR" sz="1200" dirty="0" err="1" smtClean="0">
                <a:solidFill>
                  <a:schemeClr val="bg1">
                    <a:lumMod val="50000"/>
                  </a:schemeClr>
                </a:solidFill>
                <a:latin typeface="Lucida Handwriting" pitchFamily="66" charset="0"/>
              </a:rPr>
              <a:t>Lindos</a:t>
            </a:r>
            <a:r>
              <a:rPr lang="fr-FR" sz="1200" dirty="0" smtClean="0">
                <a:solidFill>
                  <a:schemeClr val="bg1">
                    <a:lumMod val="50000"/>
                  </a:schemeClr>
                </a:solidFill>
                <a:latin typeface="Lucida Handwriting" pitchFamily="66" charset="0"/>
              </a:rPr>
              <a:t>. Tour guidé sur l’acropole, puis temps libre pour faire une promenade ou un peu de shopping. L’excursion continue par les villages de </a:t>
            </a:r>
            <a:r>
              <a:rPr lang="fr-FR" sz="1200" dirty="0" err="1" smtClean="0">
                <a:solidFill>
                  <a:schemeClr val="bg1">
                    <a:lumMod val="50000"/>
                  </a:schemeClr>
                </a:solidFill>
                <a:latin typeface="Lucida Handwriting" pitchFamily="66" charset="0"/>
              </a:rPr>
              <a:t>Vati</a:t>
            </a:r>
            <a:r>
              <a:rPr lang="fr-FR" sz="1200" dirty="0" smtClean="0">
                <a:solidFill>
                  <a:schemeClr val="bg1">
                    <a:lumMod val="50000"/>
                  </a:schemeClr>
                </a:solidFill>
                <a:latin typeface="Lucida Handwriting" pitchFamily="66" charset="0"/>
              </a:rPr>
              <a:t> et </a:t>
            </a:r>
            <a:r>
              <a:rPr lang="fr-FR" sz="1200" dirty="0" err="1" smtClean="0">
                <a:solidFill>
                  <a:schemeClr val="bg1">
                    <a:lumMod val="50000"/>
                  </a:schemeClr>
                </a:solidFill>
                <a:latin typeface="Lucida Handwriting" pitchFamily="66" charset="0"/>
              </a:rPr>
              <a:t>Apollakia</a:t>
            </a:r>
            <a:r>
              <a:rPr lang="fr-FR" sz="1200" dirty="0" smtClean="0">
                <a:solidFill>
                  <a:schemeClr val="bg1">
                    <a:lumMod val="50000"/>
                  </a:schemeClr>
                </a:solidFill>
                <a:latin typeface="Lucida Handwriting" pitchFamily="66" charset="0"/>
              </a:rPr>
              <a:t> pour rejoindre celui de </a:t>
            </a:r>
            <a:r>
              <a:rPr lang="fr-FR" sz="1200" dirty="0" err="1" smtClean="0">
                <a:solidFill>
                  <a:schemeClr val="bg1">
                    <a:lumMod val="50000"/>
                  </a:schemeClr>
                </a:solidFill>
                <a:latin typeface="Lucida Handwriting" pitchFamily="66" charset="0"/>
              </a:rPr>
              <a:t>Monolithos</a:t>
            </a:r>
            <a:r>
              <a:rPr lang="fr-FR" sz="1200" dirty="0" smtClean="0">
                <a:solidFill>
                  <a:schemeClr val="bg1">
                    <a:lumMod val="50000"/>
                  </a:schemeClr>
                </a:solidFill>
                <a:latin typeface="Lucida Handwriting" pitchFamily="66" charset="0"/>
              </a:rPr>
              <a:t> (arrêt-photo).</a:t>
            </a:r>
          </a:p>
          <a:p>
            <a:pPr algn="just"/>
            <a:r>
              <a:rPr lang="fr-FR" sz="1200" dirty="0" smtClean="0">
                <a:solidFill>
                  <a:schemeClr val="bg1">
                    <a:lumMod val="50000"/>
                  </a:schemeClr>
                </a:solidFill>
                <a:latin typeface="Lucida Handwriting" pitchFamily="66" charset="0"/>
              </a:rPr>
              <a:t>Dans le village de </a:t>
            </a:r>
            <a:r>
              <a:rPr lang="fr-FR" sz="1200" dirty="0" err="1" smtClean="0">
                <a:solidFill>
                  <a:schemeClr val="bg1">
                    <a:lumMod val="50000"/>
                  </a:schemeClr>
                </a:solidFill>
                <a:latin typeface="Lucida Handwriting" pitchFamily="66" charset="0"/>
              </a:rPr>
              <a:t>Siana</a:t>
            </a:r>
            <a:r>
              <a:rPr lang="fr-FR" sz="1200" dirty="0" smtClean="0">
                <a:solidFill>
                  <a:schemeClr val="bg1">
                    <a:lumMod val="50000"/>
                  </a:schemeClr>
                </a:solidFill>
                <a:latin typeface="Lucida Handwriting" pitchFamily="66" charset="0"/>
              </a:rPr>
              <a:t>, dégustation de miel et </a:t>
            </a:r>
            <a:r>
              <a:rPr lang="fr-FR" sz="1200" dirty="0" err="1" smtClean="0">
                <a:solidFill>
                  <a:schemeClr val="bg1">
                    <a:lumMod val="50000"/>
                  </a:schemeClr>
                </a:solidFill>
                <a:latin typeface="Lucida Handwriting" pitchFamily="66" charset="0"/>
              </a:rPr>
              <a:t>Souma</a:t>
            </a:r>
            <a:r>
              <a:rPr lang="fr-FR" sz="1200" dirty="0" smtClean="0">
                <a:solidFill>
                  <a:schemeClr val="bg1">
                    <a:lumMod val="50000"/>
                  </a:schemeClr>
                </a:solidFill>
                <a:latin typeface="Lucida Handwriting" pitchFamily="66" charset="0"/>
              </a:rPr>
              <a:t> (eau-de-vie locale).Découverte de la région vinicole et déjeuner à </a:t>
            </a:r>
            <a:r>
              <a:rPr lang="fr-FR" sz="1200" dirty="0" err="1" smtClean="0">
                <a:solidFill>
                  <a:schemeClr val="bg1">
                    <a:lumMod val="50000"/>
                  </a:schemeClr>
                </a:solidFill>
                <a:latin typeface="Lucida Handwriting" pitchFamily="66" charset="0"/>
              </a:rPr>
              <a:t>Embona</a:t>
            </a:r>
            <a:r>
              <a:rPr lang="fr-FR" sz="1200" dirty="0" smtClean="0">
                <a:solidFill>
                  <a:schemeClr val="bg1">
                    <a:lumMod val="50000"/>
                  </a:schemeClr>
                </a:solidFill>
                <a:latin typeface="Lucida Handwriting" pitchFamily="66" charset="0"/>
              </a:rPr>
              <a:t> (non inclus dans le prix). Dégustation de vins locaux et possibilité de visiter une maison traditionnelle. Visite guidée de la Vallée des Papillons (en haute-saison) ou du monastère de </a:t>
            </a:r>
            <a:r>
              <a:rPr lang="fr-FR" sz="1200" dirty="0" err="1" smtClean="0">
                <a:solidFill>
                  <a:schemeClr val="bg1">
                    <a:lumMod val="50000"/>
                  </a:schemeClr>
                </a:solidFill>
                <a:latin typeface="Lucida Handwriting" pitchFamily="66" charset="0"/>
              </a:rPr>
              <a:t>Filerimos</a:t>
            </a:r>
            <a:r>
              <a:rPr lang="fr-FR" sz="1200" dirty="0" smtClean="0">
                <a:solidFill>
                  <a:schemeClr val="bg1">
                    <a:lumMod val="50000"/>
                  </a:schemeClr>
                </a:solidFill>
                <a:latin typeface="Lucida Handwriting" pitchFamily="66" charset="0"/>
              </a:rPr>
              <a:t> (en basse-saison) et temps libre.</a:t>
            </a:r>
          </a:p>
          <a:p>
            <a:endParaRPr lang="fr-FR" sz="1200" dirty="0" smtClean="0">
              <a:solidFill>
                <a:schemeClr val="bg1">
                  <a:lumMod val="50000"/>
                </a:schemeClr>
              </a:solidFill>
              <a:latin typeface="Lucida Handwriting" pitchFamily="66" charset="0"/>
            </a:endParaRPr>
          </a:p>
          <a:p>
            <a:endParaRPr lang="fr-FR" sz="1200" dirty="0" smtClean="0">
              <a:solidFill>
                <a:schemeClr val="bg1">
                  <a:lumMod val="50000"/>
                </a:schemeClr>
              </a:solidFill>
              <a:latin typeface="Lucida Handwriting" pitchFamily="66" charset="0"/>
            </a:endParaRPr>
          </a:p>
          <a:p>
            <a:endParaRPr lang="fr-FR" dirty="0"/>
          </a:p>
        </p:txBody>
      </p:sp>
      <p:pic>
        <p:nvPicPr>
          <p:cNvPr id="5126"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00192" y="152400"/>
            <a:ext cx="2334021" cy="175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39" y="46979"/>
            <a:ext cx="2238613" cy="268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8285" y="476672"/>
            <a:ext cx="90581" cy="7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p:cNvSpPr txBox="1"/>
          <p:nvPr/>
        </p:nvSpPr>
        <p:spPr>
          <a:xfrm>
            <a:off x="1980610" y="405003"/>
            <a:ext cx="1331006" cy="215444"/>
          </a:xfrm>
          <a:prstGeom prst="rect">
            <a:avLst/>
          </a:prstGeom>
          <a:noFill/>
        </p:spPr>
        <p:txBody>
          <a:bodyPr wrap="square" rtlCol="0">
            <a:spAutoFit/>
          </a:bodyPr>
          <a:lstStyle/>
          <a:p>
            <a:r>
              <a:rPr lang="fr-FR" sz="800" dirty="0" smtClean="0">
                <a:solidFill>
                  <a:srgbClr val="FF33CC"/>
                </a:solidFill>
              </a:rPr>
              <a:t>Club jumbo </a:t>
            </a:r>
            <a:r>
              <a:rPr lang="fr-FR" sz="800" dirty="0" err="1" smtClean="0">
                <a:solidFill>
                  <a:srgbClr val="FF33CC"/>
                </a:solidFill>
              </a:rPr>
              <a:t>Pegasos</a:t>
            </a:r>
            <a:r>
              <a:rPr lang="fr-FR" sz="800" dirty="0" smtClean="0">
                <a:solidFill>
                  <a:srgbClr val="FF33CC"/>
                </a:solidFill>
              </a:rPr>
              <a:t> Beach</a:t>
            </a:r>
            <a:endParaRPr lang="fr-FR" sz="800" dirty="0">
              <a:solidFill>
                <a:srgbClr val="FF33CC"/>
              </a:solidFill>
            </a:endParaRPr>
          </a:p>
        </p:txBody>
      </p:sp>
      <p:pic>
        <p:nvPicPr>
          <p:cNvPr id="5129"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11616" y="155104"/>
            <a:ext cx="2626430" cy="175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05875" cy="6734175"/>
          <a:chOff x="238125" y="152400"/>
          <a:chExt cx="8905875" cy="6734175"/>
        </a:xfrm>
      </p:grpSpPr>
      <p:pic>
        <p:nvPicPr>
          <p:cNvPr id="3" name="Club Jumbo" descr="Club Jumb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6427694"/>
            <a:ext cx="1562100" cy="323850"/>
          </a:xfrm>
          <a:prstGeom prst="rect">
            <a:avLst/>
          </a:prstGeom>
        </p:spPr>
      </p:pic>
      <p:sp>
        <p:nvSpPr>
          <p:cNvPr id="7" name="ZoneTexte 6"/>
          <p:cNvSpPr txBox="1"/>
          <p:nvPr/>
        </p:nvSpPr>
        <p:spPr>
          <a:xfrm>
            <a:off x="238125" y="1895475"/>
            <a:ext cx="8648700" cy="553998"/>
          </a:xfrm>
          <a:prstGeom prst="rect">
            <a:avLst/>
          </a:prstGeom>
        </p:spPr>
        <p:txBody>
          <a:bodyPr lIns="91440" tIns="45720" rIns="91440" bIns="45720" rtlCol="0">
            <a:spAutoFit/>
          </a:bodyPr>
          <a:lstStyle/>
          <a:p>
            <a:pPr marL="0" marR="0" lvl="0" indent="0" algn="ctr" fontAlgn="base"/>
            <a:r>
              <a:rPr lang="fr-FR" sz="3000" dirty="0" smtClean="0">
                <a:solidFill>
                  <a:srgbClr val="E74F90"/>
                </a:solidFill>
                <a:latin typeface="Brush Script Std"/>
              </a:rPr>
              <a:t>Le C</a:t>
            </a:r>
            <a:r>
              <a:rPr sz="3000" b="0" i="0" u="none" strike="noStrike" dirty="0" err="1" smtClean="0">
                <a:solidFill>
                  <a:srgbClr val="E74F90"/>
                </a:solidFill>
                <a:latin typeface="Brush Script Std"/>
              </a:rPr>
              <a:t>lub</a:t>
            </a:r>
            <a:r>
              <a:rPr sz="3000" b="0" i="0" u="none" strike="noStrike" dirty="0" smtClean="0">
                <a:solidFill>
                  <a:srgbClr val="E74F90"/>
                </a:solidFill>
                <a:latin typeface="Brush Script Std"/>
              </a:rPr>
              <a:t> </a:t>
            </a:r>
            <a:r>
              <a:rPr sz="3000" b="0" i="0" u="none" strike="noStrike" dirty="0">
                <a:solidFill>
                  <a:srgbClr val="E74F90"/>
                </a:solidFill>
                <a:latin typeface="Brush Script Std"/>
              </a:rPr>
              <a:t>jumbo </a:t>
            </a:r>
            <a:r>
              <a:rPr lang="fr-FR" sz="3000" b="0" i="0" u="none" strike="noStrike" dirty="0" err="1" smtClean="0">
                <a:solidFill>
                  <a:srgbClr val="E74F90"/>
                </a:solidFill>
                <a:latin typeface="Brush Script Std"/>
              </a:rPr>
              <a:t>Pegasos</a:t>
            </a:r>
            <a:r>
              <a:rPr lang="fr-FR" sz="3000" b="0" i="0" u="none" strike="noStrike" dirty="0" smtClean="0">
                <a:solidFill>
                  <a:srgbClr val="E74F90"/>
                </a:solidFill>
                <a:latin typeface="Brush Script Std"/>
              </a:rPr>
              <a:t> Beach</a:t>
            </a:r>
            <a:endParaRPr sz="3000" b="0" i="0" u="none" strike="noStrike" dirty="0">
              <a:solidFill>
                <a:srgbClr val="E74F90"/>
              </a:solidFill>
              <a:latin typeface="Brush Script Std"/>
            </a:endParaRPr>
          </a:p>
        </p:txBody>
      </p:sp>
      <p:sp>
        <p:nvSpPr>
          <p:cNvPr id="8" name="ZoneTexte 7"/>
          <p:cNvSpPr txBox="1"/>
          <p:nvPr/>
        </p:nvSpPr>
        <p:spPr>
          <a:xfrm>
            <a:off x="238125" y="2667000"/>
            <a:ext cx="4267200" cy="371475"/>
          </a:xfrm>
          <a:prstGeom prst="rect">
            <a:avLst/>
          </a:prstGeom>
        </p:spPr>
        <p:txBody>
          <a:bodyPr lIns="91440" tIns="45720" rIns="91440" bIns="45720" rtlCol="0">
            <a:normAutofit/>
          </a:bodyPr>
          <a:lstStyle/>
          <a:p>
            <a:pPr marL="0" marR="0" lvl="0" indent="0" algn="l" fontAlgn="base"/>
            <a:r>
              <a:rPr sz="1800" b="0" i="0" u="none" strike="noStrike">
                <a:solidFill>
                  <a:srgbClr val="E74F90"/>
                </a:solidFill>
                <a:latin typeface="Lucida Handwriting"/>
              </a:rPr>
              <a:t>Composante tarifaire :</a:t>
            </a:r>
          </a:p>
        </p:txBody>
      </p:sp>
      <p:sp>
        <p:nvSpPr>
          <p:cNvPr id="9" name="ZoneTexte 8"/>
          <p:cNvSpPr txBox="1"/>
          <p:nvPr/>
        </p:nvSpPr>
        <p:spPr>
          <a:xfrm>
            <a:off x="238125" y="3048000"/>
            <a:ext cx="4267200" cy="3333750"/>
          </a:xfrm>
          <a:prstGeom prst="rect">
            <a:avLst/>
          </a:prstGeom>
        </p:spPr>
        <p:txBody>
          <a:bodyPr lIns="91440" tIns="45720" rIns="91440" bIns="45720" rtlCol="0">
            <a:normAutofit fontScale="80000" lnSpcReduction="10000"/>
          </a:bodyPr>
          <a:lstStyle/>
          <a:p>
            <a:pPr marL="0" marR="0" lvl="0" indent="0" algn="l" fontAlgn="base"/>
            <a:endParaRPr dirty="0"/>
          </a:p>
          <a:p>
            <a:pPr marL="0" marR="0" lvl="0" indent="0" algn="l" fontAlgn="base">
              <a:buFont typeface="Calibri"/>
              <a:buChar char="•"/>
            </a:pPr>
            <a:r>
              <a:rPr sz="1400" b="0" i="0" u="none" strike="noStrike" dirty="0">
                <a:solidFill>
                  <a:srgbClr val="6C6F70"/>
                </a:solidFill>
                <a:latin typeface="Calibri"/>
              </a:rPr>
              <a:t> Prix de base </a:t>
            </a:r>
            <a:r>
              <a:rPr sz="1400" b="0" i="0" u="none" strike="noStrike" dirty="0" err="1">
                <a:solidFill>
                  <a:srgbClr val="6C6F70"/>
                </a:solidFill>
                <a:latin typeface="Calibri"/>
              </a:rPr>
              <a:t>groupe</a:t>
            </a:r>
            <a:r>
              <a:rPr sz="1400" b="0" i="0" u="none" strike="noStrike" dirty="0">
                <a:solidFill>
                  <a:srgbClr val="6C6F70"/>
                </a:solidFill>
                <a:latin typeface="Calibri"/>
              </a:rPr>
              <a:t> :</a:t>
            </a:r>
          </a:p>
          <a:p>
            <a:pPr marL="0" marR="0" lvl="0" indent="0" algn="l" fontAlgn="base">
              <a:buFont typeface="Calibri"/>
              <a:buChar char="•"/>
            </a:pPr>
            <a:r>
              <a:rPr sz="1400" b="0" i="0" u="none" strike="noStrike" dirty="0">
                <a:solidFill>
                  <a:srgbClr val="6C6F70"/>
                </a:solidFill>
                <a:latin typeface="Calibri"/>
              </a:rPr>
              <a:t> </a:t>
            </a:r>
            <a:r>
              <a:rPr sz="1400" b="0" i="0" u="none" strike="noStrike" dirty="0" err="1">
                <a:solidFill>
                  <a:srgbClr val="6C6F70"/>
                </a:solidFill>
                <a:latin typeface="Calibri"/>
              </a:rPr>
              <a:t>Période</a:t>
            </a:r>
            <a:r>
              <a:rPr sz="1400" b="0" i="0" u="none" strike="noStrike" dirty="0">
                <a:solidFill>
                  <a:srgbClr val="6C6F70"/>
                </a:solidFill>
                <a:latin typeface="Calibri"/>
              </a:rPr>
              <a:t> du </a:t>
            </a:r>
            <a:r>
              <a:rPr lang="fr-FR" sz="1400" b="0" i="0" u="none" strike="noStrike" dirty="0" smtClean="0">
                <a:solidFill>
                  <a:srgbClr val="6C6F70"/>
                </a:solidFill>
                <a:latin typeface="Calibri"/>
              </a:rPr>
              <a:t>23/04</a:t>
            </a:r>
            <a:r>
              <a:rPr sz="1400" b="0" i="0" u="none" strike="noStrike" dirty="0" smtClean="0">
                <a:solidFill>
                  <a:srgbClr val="6C6F70"/>
                </a:solidFill>
                <a:latin typeface="Calibri"/>
              </a:rPr>
              <a:t>/201</a:t>
            </a:r>
            <a:r>
              <a:rPr lang="fr-FR" sz="1400" b="0" i="0" u="none" strike="noStrike" dirty="0" smtClean="0">
                <a:solidFill>
                  <a:srgbClr val="6C6F70"/>
                </a:solidFill>
                <a:latin typeface="Calibri"/>
              </a:rPr>
              <a:t>7</a:t>
            </a:r>
            <a:r>
              <a:rPr sz="1400" b="0" i="0" u="none" strike="noStrike" dirty="0" smtClean="0">
                <a:solidFill>
                  <a:srgbClr val="6C6F70"/>
                </a:solidFill>
                <a:latin typeface="Calibri"/>
              </a:rPr>
              <a:t> </a:t>
            </a:r>
            <a:r>
              <a:rPr lang="fr-FR" sz="1400" b="0" i="0" u="none" strike="noStrike" dirty="0" smtClean="0">
                <a:solidFill>
                  <a:srgbClr val="6C6F70"/>
                </a:solidFill>
                <a:latin typeface="Calibri"/>
              </a:rPr>
              <a:t>au</a:t>
            </a:r>
            <a:r>
              <a:rPr sz="1400" b="0" i="0" u="none" strike="noStrike" dirty="0" smtClean="0">
                <a:solidFill>
                  <a:srgbClr val="6C6F70"/>
                </a:solidFill>
                <a:latin typeface="Calibri"/>
              </a:rPr>
              <a:t> </a:t>
            </a:r>
            <a:r>
              <a:rPr lang="fr-FR" sz="1400" b="0" i="0" u="none" strike="noStrike" dirty="0" smtClean="0">
                <a:solidFill>
                  <a:srgbClr val="6C6F70"/>
                </a:solidFill>
                <a:latin typeface="Calibri"/>
              </a:rPr>
              <a:t>28/10</a:t>
            </a:r>
            <a:r>
              <a:rPr sz="1400" b="0" i="0" u="none" strike="noStrike" dirty="0" smtClean="0">
                <a:solidFill>
                  <a:srgbClr val="6C6F70"/>
                </a:solidFill>
                <a:latin typeface="Calibri"/>
              </a:rPr>
              <a:t>/201</a:t>
            </a:r>
            <a:r>
              <a:rPr lang="fr-FR" sz="1400" b="0" i="0" u="none" strike="noStrike" dirty="0" smtClean="0">
                <a:solidFill>
                  <a:srgbClr val="6C6F70"/>
                </a:solidFill>
                <a:latin typeface="Calibri"/>
              </a:rPr>
              <a:t>7</a:t>
            </a:r>
            <a:r>
              <a:rPr dirty="0"/>
              <a:t/>
            </a:r>
            <a:br>
              <a:rPr dirty="0"/>
            </a:br>
            <a:endParaRPr dirty="0"/>
          </a:p>
          <a:p>
            <a:pPr marL="0" marR="0" lvl="0" indent="0" algn="l" fontAlgn="base">
              <a:buFont typeface="Calibri"/>
              <a:buChar char="•"/>
            </a:pPr>
            <a:r>
              <a:rPr sz="1400" b="0" i="0" u="none" strike="noStrike" dirty="0">
                <a:solidFill>
                  <a:srgbClr val="6C6F70"/>
                </a:solidFill>
                <a:latin typeface="Calibri"/>
              </a:rPr>
              <a:t> </a:t>
            </a:r>
            <a:r>
              <a:rPr sz="1400" b="0" i="0" u="none" strike="noStrike" dirty="0" err="1">
                <a:solidFill>
                  <a:srgbClr val="6C6F70"/>
                </a:solidFill>
                <a:latin typeface="Calibri"/>
              </a:rPr>
              <a:t>Ce</a:t>
            </a:r>
            <a:r>
              <a:rPr sz="1400" b="0" i="0" u="none" strike="noStrike" dirty="0">
                <a:solidFill>
                  <a:srgbClr val="6C6F70"/>
                </a:solidFill>
                <a:latin typeface="Calibri"/>
              </a:rPr>
              <a:t> prix </a:t>
            </a:r>
            <a:r>
              <a:rPr sz="1400" b="0" i="0" u="none" strike="noStrike" dirty="0" err="1">
                <a:solidFill>
                  <a:srgbClr val="6C6F70"/>
                </a:solidFill>
                <a:latin typeface="Calibri"/>
              </a:rPr>
              <a:t>comprend</a:t>
            </a:r>
            <a:r>
              <a:rPr sz="1400" b="0" i="0" u="none" strike="noStrike" dirty="0">
                <a:solidFill>
                  <a:srgbClr val="6C6F70"/>
                </a:solidFill>
                <a:latin typeface="Calibri"/>
              </a:rPr>
              <a:t> :</a:t>
            </a:r>
            <a:r>
              <a:rPr dirty="0"/>
              <a:t/>
            </a:r>
            <a:br>
              <a:rPr dirty="0"/>
            </a:br>
            <a:endParaRPr dirty="0"/>
          </a:p>
          <a:p>
            <a:pPr marL="0" marR="0" lvl="0" indent="0" algn="l" fontAlgn="base"/>
            <a:r>
              <a:rPr sz="1400" b="0" i="0" u="none" strike="noStrike" dirty="0">
                <a:solidFill>
                  <a:srgbClr val="6C6F70"/>
                </a:solidFill>
                <a:latin typeface="Calibri"/>
              </a:rPr>
              <a:t>Le transport </a:t>
            </a:r>
            <a:r>
              <a:rPr sz="1400" b="0" i="0" u="none" strike="noStrike" dirty="0" err="1">
                <a:solidFill>
                  <a:srgbClr val="6C6F70"/>
                </a:solidFill>
                <a:latin typeface="Calibri"/>
              </a:rPr>
              <a:t>aérien</a:t>
            </a:r>
            <a:r>
              <a:rPr sz="1400" b="0" i="0" u="none" strike="noStrike" dirty="0">
                <a:solidFill>
                  <a:srgbClr val="6C6F70"/>
                </a:solidFill>
                <a:latin typeface="Calibri"/>
              </a:rPr>
              <a:t> </a:t>
            </a:r>
            <a:r>
              <a:rPr sz="1400" b="0" i="0" u="none" strike="noStrike" dirty="0" err="1">
                <a:solidFill>
                  <a:srgbClr val="6C6F70"/>
                </a:solidFill>
                <a:latin typeface="Calibri"/>
              </a:rPr>
              <a:t>aller</a:t>
            </a:r>
            <a:r>
              <a:rPr sz="1400" b="0" i="0" u="none" strike="noStrike" dirty="0">
                <a:solidFill>
                  <a:srgbClr val="6C6F70"/>
                </a:solidFill>
                <a:latin typeface="Calibri"/>
              </a:rPr>
              <a:t> et retour </a:t>
            </a:r>
            <a:r>
              <a:rPr sz="1400" b="0" i="0" u="none" strike="noStrike" dirty="0" err="1">
                <a:solidFill>
                  <a:srgbClr val="6C6F70"/>
                </a:solidFill>
                <a:latin typeface="Calibri"/>
              </a:rPr>
              <a:t>sur</a:t>
            </a:r>
            <a:r>
              <a:rPr sz="1400" b="0" i="0" u="none" strike="noStrike" dirty="0">
                <a:solidFill>
                  <a:srgbClr val="6C6F70"/>
                </a:solidFill>
                <a:latin typeface="Calibri"/>
              </a:rPr>
              <a:t> </a:t>
            </a:r>
            <a:r>
              <a:rPr sz="1400" b="0" i="0" u="none" strike="noStrike" dirty="0" err="1">
                <a:solidFill>
                  <a:srgbClr val="6C6F70"/>
                </a:solidFill>
                <a:latin typeface="Calibri"/>
              </a:rPr>
              <a:t>vol</a:t>
            </a:r>
            <a:r>
              <a:rPr sz="1400" b="0" i="0" u="none" strike="noStrike" dirty="0">
                <a:solidFill>
                  <a:srgbClr val="6C6F70"/>
                </a:solidFill>
                <a:latin typeface="Calibri"/>
              </a:rPr>
              <a:t> </a:t>
            </a:r>
            <a:r>
              <a:rPr sz="1400" b="0" i="0" u="none" strike="noStrike" dirty="0" err="1">
                <a:solidFill>
                  <a:srgbClr val="6C6F70"/>
                </a:solidFill>
                <a:latin typeface="Calibri"/>
              </a:rPr>
              <a:t>spécial</a:t>
            </a:r>
            <a:r>
              <a:rPr sz="1400" b="0" i="0" u="none" strike="noStrike" dirty="0">
                <a:solidFill>
                  <a:srgbClr val="6C6F70"/>
                </a:solidFill>
                <a:latin typeface="Calibri"/>
              </a:rPr>
              <a:t> </a:t>
            </a:r>
            <a:r>
              <a:rPr sz="1400" b="0" i="0" u="none" strike="noStrike" dirty="0" err="1">
                <a:solidFill>
                  <a:srgbClr val="6C6F70"/>
                </a:solidFill>
                <a:latin typeface="Calibri"/>
              </a:rPr>
              <a:t>ou</a:t>
            </a:r>
            <a:r>
              <a:rPr sz="1400" b="0" i="0" u="none" strike="noStrike" dirty="0">
                <a:solidFill>
                  <a:srgbClr val="6C6F70"/>
                </a:solidFill>
                <a:latin typeface="Calibri"/>
              </a:rPr>
              <a:t> </a:t>
            </a:r>
            <a:r>
              <a:rPr sz="1400" b="0" i="0" u="none" strike="noStrike" dirty="0" err="1">
                <a:solidFill>
                  <a:srgbClr val="6C6F70"/>
                </a:solidFill>
                <a:latin typeface="Calibri"/>
              </a:rPr>
              <a:t>régulier</a:t>
            </a:r>
            <a:r>
              <a:rPr sz="1400" b="0" i="0" u="none" strike="noStrike" dirty="0">
                <a:solidFill>
                  <a:srgbClr val="6C6F70"/>
                </a:solidFill>
                <a:latin typeface="Calibri"/>
              </a:rPr>
              <a:t>, les </a:t>
            </a:r>
            <a:r>
              <a:rPr sz="1400" b="0" i="0" u="none" strike="noStrike" dirty="0" err="1">
                <a:solidFill>
                  <a:srgbClr val="6C6F70"/>
                </a:solidFill>
                <a:latin typeface="Calibri"/>
              </a:rPr>
              <a:t>transferts</a:t>
            </a:r>
            <a:r>
              <a:rPr sz="1400" b="0" i="0" u="none" strike="noStrike" dirty="0">
                <a:solidFill>
                  <a:srgbClr val="6C6F70"/>
                </a:solidFill>
                <a:latin typeface="Calibri"/>
              </a:rPr>
              <a:t> </a:t>
            </a:r>
            <a:r>
              <a:rPr sz="1400" b="0" i="0" u="none" strike="noStrike" dirty="0" err="1">
                <a:solidFill>
                  <a:srgbClr val="6C6F70"/>
                </a:solidFill>
                <a:latin typeface="Calibri"/>
              </a:rPr>
              <a:t>aéroport</a:t>
            </a:r>
            <a:r>
              <a:rPr sz="1400" b="0" i="0" u="none" strike="noStrike" dirty="0">
                <a:solidFill>
                  <a:srgbClr val="6C6F70"/>
                </a:solidFill>
                <a:latin typeface="Calibri"/>
              </a:rPr>
              <a:t> – </a:t>
            </a:r>
            <a:r>
              <a:rPr sz="1400" b="0" i="0" u="none" strike="noStrike" dirty="0" err="1">
                <a:solidFill>
                  <a:srgbClr val="6C6F70"/>
                </a:solidFill>
                <a:latin typeface="Calibri"/>
              </a:rPr>
              <a:t>hôtel</a:t>
            </a:r>
            <a:r>
              <a:rPr sz="1400" b="0" i="0" u="none" strike="noStrike" dirty="0">
                <a:solidFill>
                  <a:srgbClr val="6C6F70"/>
                </a:solidFill>
                <a:latin typeface="Calibri"/>
              </a:rPr>
              <a:t> – </a:t>
            </a:r>
            <a:r>
              <a:rPr sz="1400" b="0" i="0" u="none" strike="noStrike" dirty="0" err="1">
                <a:solidFill>
                  <a:srgbClr val="6C6F70"/>
                </a:solidFill>
                <a:latin typeface="Calibri"/>
              </a:rPr>
              <a:t>aéroport</a:t>
            </a:r>
            <a:r>
              <a:rPr sz="1400" b="0" i="0" u="none" strike="noStrike" dirty="0">
                <a:solidFill>
                  <a:srgbClr val="6C6F70"/>
                </a:solidFill>
                <a:latin typeface="Calibri"/>
              </a:rPr>
              <a:t>, le </a:t>
            </a:r>
            <a:r>
              <a:rPr sz="1400" b="0" i="0" u="none" strike="noStrike" dirty="0" err="1">
                <a:solidFill>
                  <a:srgbClr val="6C6F70"/>
                </a:solidFill>
                <a:latin typeface="Calibri"/>
              </a:rPr>
              <a:t>logement</a:t>
            </a:r>
            <a:r>
              <a:rPr sz="1400" b="0" i="0" u="none" strike="noStrike" dirty="0">
                <a:solidFill>
                  <a:srgbClr val="6C6F70"/>
                </a:solidFill>
                <a:latin typeface="Calibri"/>
              </a:rPr>
              <a:t> en </a:t>
            </a:r>
            <a:r>
              <a:rPr sz="1400" b="0" i="0" u="none" strike="noStrike" dirty="0" err="1">
                <a:solidFill>
                  <a:srgbClr val="6C6F70"/>
                </a:solidFill>
                <a:latin typeface="Calibri"/>
              </a:rPr>
              <a:t>chambre</a:t>
            </a:r>
            <a:r>
              <a:rPr sz="1400" b="0" i="0" u="none" strike="noStrike" dirty="0">
                <a:solidFill>
                  <a:srgbClr val="6C6F70"/>
                </a:solidFill>
                <a:latin typeface="Calibri"/>
              </a:rPr>
              <a:t> double, la pension </a:t>
            </a:r>
            <a:r>
              <a:rPr sz="1400" b="0" i="0" u="none" strike="noStrike" dirty="0" err="1">
                <a:solidFill>
                  <a:srgbClr val="6C6F70"/>
                </a:solidFill>
                <a:latin typeface="Calibri"/>
              </a:rPr>
              <a:t>selon</a:t>
            </a:r>
            <a:r>
              <a:rPr sz="1400" b="0" i="0" u="none" strike="noStrike" dirty="0">
                <a:solidFill>
                  <a:srgbClr val="6C6F70"/>
                </a:solidFill>
                <a:latin typeface="Calibri"/>
              </a:rPr>
              <a:t> la </a:t>
            </a:r>
            <a:r>
              <a:rPr sz="1400" b="0" i="0" u="none" strike="noStrike" dirty="0" err="1">
                <a:solidFill>
                  <a:srgbClr val="6C6F70"/>
                </a:solidFill>
                <a:latin typeface="Calibri"/>
              </a:rPr>
              <a:t>formule</a:t>
            </a:r>
            <a:r>
              <a:rPr sz="1400" b="0" i="0" u="none" strike="noStrike" dirty="0">
                <a:solidFill>
                  <a:srgbClr val="6C6F70"/>
                </a:solidFill>
                <a:latin typeface="Calibri"/>
              </a:rPr>
              <a:t> </a:t>
            </a:r>
            <a:r>
              <a:rPr sz="1400" b="0" i="0" u="none" strike="noStrike" dirty="0" err="1">
                <a:solidFill>
                  <a:srgbClr val="6C6F70"/>
                </a:solidFill>
                <a:latin typeface="Calibri"/>
              </a:rPr>
              <a:t>proposée</a:t>
            </a:r>
            <a:r>
              <a:rPr sz="1400" b="0" i="0" u="none" strike="noStrike" dirty="0">
                <a:solidFill>
                  <a:srgbClr val="6C6F70"/>
                </a:solidFill>
                <a:latin typeface="Calibri"/>
              </a:rPr>
              <a:t>, </a:t>
            </a:r>
            <a:r>
              <a:rPr sz="1400" b="0" i="0" u="none" strike="noStrike" dirty="0" err="1">
                <a:solidFill>
                  <a:srgbClr val="6C6F70"/>
                </a:solidFill>
                <a:latin typeface="Calibri"/>
              </a:rPr>
              <a:t>l’accueil</a:t>
            </a:r>
            <a:r>
              <a:rPr sz="1400" b="0" i="0" u="none" strike="noStrike" dirty="0">
                <a:solidFill>
                  <a:srgbClr val="6C6F70"/>
                </a:solidFill>
                <a:latin typeface="Calibri"/>
              </a:rPr>
              <a:t> et </a:t>
            </a:r>
            <a:r>
              <a:rPr sz="1400" b="0" i="0" u="none" strike="noStrike" dirty="0" err="1">
                <a:solidFill>
                  <a:srgbClr val="6C6F70"/>
                </a:solidFill>
                <a:latin typeface="Calibri"/>
              </a:rPr>
              <a:t>l’assistance</a:t>
            </a:r>
            <a:r>
              <a:rPr sz="1400" b="0" i="0" u="none" strike="noStrike" dirty="0">
                <a:solidFill>
                  <a:srgbClr val="6C6F70"/>
                </a:solidFill>
                <a:latin typeface="Calibri"/>
              </a:rPr>
              <a:t> </a:t>
            </a:r>
            <a:r>
              <a:rPr sz="1400" b="0" i="0" u="none" strike="noStrike" dirty="0" err="1">
                <a:solidFill>
                  <a:srgbClr val="6C6F70"/>
                </a:solidFill>
                <a:latin typeface="Calibri"/>
              </a:rPr>
              <a:t>sur</a:t>
            </a:r>
            <a:r>
              <a:rPr sz="1400" b="0" i="0" u="none" strike="noStrike" dirty="0">
                <a:solidFill>
                  <a:srgbClr val="6C6F70"/>
                </a:solidFill>
                <a:latin typeface="Calibri"/>
              </a:rPr>
              <a:t> place, </a:t>
            </a:r>
            <a:r>
              <a:rPr sz="1400" b="0" i="0" u="none" strike="noStrike" dirty="0" err="1">
                <a:solidFill>
                  <a:srgbClr val="6C6F70"/>
                </a:solidFill>
                <a:latin typeface="Calibri"/>
              </a:rPr>
              <a:t>l’accès</a:t>
            </a:r>
            <a:r>
              <a:rPr sz="1400" b="0" i="0" u="none" strike="noStrike" dirty="0">
                <a:solidFill>
                  <a:srgbClr val="6C6F70"/>
                </a:solidFill>
                <a:latin typeface="Calibri"/>
              </a:rPr>
              <a:t> aux services et infrastructures de </a:t>
            </a:r>
            <a:r>
              <a:rPr sz="1400" b="0" i="0" u="none" strike="noStrike" dirty="0" err="1">
                <a:solidFill>
                  <a:srgbClr val="6C6F70"/>
                </a:solidFill>
                <a:latin typeface="Calibri"/>
              </a:rPr>
              <a:t>l’hôtel</a:t>
            </a:r>
            <a:r>
              <a:rPr sz="1400" b="0" i="0" u="none" strike="noStrike" dirty="0">
                <a:solidFill>
                  <a:srgbClr val="6C6F70"/>
                </a:solidFill>
                <a:latin typeface="Calibri"/>
              </a:rPr>
              <a:t> (</a:t>
            </a:r>
            <a:r>
              <a:rPr sz="1400" b="0" i="0" u="none" strike="noStrike" dirty="0" err="1">
                <a:solidFill>
                  <a:srgbClr val="6C6F70"/>
                </a:solidFill>
                <a:latin typeface="Calibri"/>
              </a:rPr>
              <a:t>sauf</a:t>
            </a:r>
            <a:r>
              <a:rPr sz="1400" b="0" i="0" u="none" strike="noStrike" dirty="0">
                <a:solidFill>
                  <a:srgbClr val="6C6F70"/>
                </a:solidFill>
                <a:latin typeface="Calibri"/>
              </a:rPr>
              <a:t> </a:t>
            </a:r>
            <a:r>
              <a:rPr sz="1400" b="0" i="0" u="none" strike="noStrike" dirty="0" err="1">
                <a:solidFill>
                  <a:srgbClr val="6C6F70"/>
                </a:solidFill>
                <a:latin typeface="Calibri"/>
              </a:rPr>
              <a:t>prestations</a:t>
            </a:r>
            <a:r>
              <a:rPr sz="1400" b="0" i="0" u="none" strike="noStrike" dirty="0">
                <a:solidFill>
                  <a:srgbClr val="6C6F70"/>
                </a:solidFill>
                <a:latin typeface="Calibri"/>
              </a:rPr>
              <a:t> </a:t>
            </a:r>
            <a:r>
              <a:rPr sz="1400" b="0" i="0" u="none" strike="noStrike" dirty="0" err="1">
                <a:solidFill>
                  <a:srgbClr val="6C6F70"/>
                </a:solidFill>
                <a:latin typeface="Calibri"/>
              </a:rPr>
              <a:t>facultatives</a:t>
            </a:r>
            <a:r>
              <a:rPr sz="1400" b="0" i="0" u="none" strike="noStrike" dirty="0">
                <a:solidFill>
                  <a:srgbClr val="6C6F70"/>
                </a:solidFill>
                <a:latin typeface="Calibri"/>
              </a:rPr>
              <a:t> en </a:t>
            </a:r>
            <a:r>
              <a:rPr sz="1400" b="0" i="0" u="none" strike="noStrike" dirty="0" err="1">
                <a:solidFill>
                  <a:srgbClr val="6C6F70"/>
                </a:solidFill>
                <a:latin typeface="Calibri"/>
              </a:rPr>
              <a:t>supplément</a:t>
            </a:r>
            <a:r>
              <a:rPr sz="1400" b="0" i="0" u="none" strike="noStrike" dirty="0">
                <a:solidFill>
                  <a:srgbClr val="6C6F70"/>
                </a:solidFill>
                <a:latin typeface="Calibri"/>
              </a:rPr>
              <a:t>), les </a:t>
            </a:r>
            <a:r>
              <a:rPr sz="1400" b="0" i="0" u="none" strike="noStrike" dirty="0" err="1">
                <a:solidFill>
                  <a:srgbClr val="6C6F70"/>
                </a:solidFill>
                <a:latin typeface="Calibri"/>
              </a:rPr>
              <a:t>frais</a:t>
            </a:r>
            <a:r>
              <a:rPr sz="1400" b="0" i="0" u="none" strike="noStrike" dirty="0">
                <a:solidFill>
                  <a:srgbClr val="6C6F70"/>
                </a:solidFill>
                <a:latin typeface="Calibri"/>
              </a:rPr>
              <a:t> de dossiers, les taxes </a:t>
            </a:r>
            <a:r>
              <a:rPr sz="1400" b="0" i="0" u="none" strike="noStrike" dirty="0" err="1">
                <a:solidFill>
                  <a:srgbClr val="6C6F70"/>
                </a:solidFill>
                <a:latin typeface="Calibri"/>
              </a:rPr>
              <a:t>d’aéroport</a:t>
            </a:r>
            <a:r>
              <a:rPr sz="1400" b="0" i="0" u="none" strike="noStrike" dirty="0">
                <a:solidFill>
                  <a:srgbClr val="6C6F70"/>
                </a:solidFill>
                <a:latin typeface="Calibri"/>
              </a:rPr>
              <a:t>, les taxes de </a:t>
            </a:r>
            <a:r>
              <a:rPr sz="1400" b="0" i="0" u="none" strike="noStrike" dirty="0" err="1">
                <a:solidFill>
                  <a:srgbClr val="6C6F70"/>
                </a:solidFill>
                <a:latin typeface="Calibri"/>
              </a:rPr>
              <a:t>sûreté</a:t>
            </a:r>
            <a:r>
              <a:rPr sz="1400" b="0" i="0" u="none" strike="noStrike" dirty="0">
                <a:solidFill>
                  <a:srgbClr val="6C6F70"/>
                </a:solidFill>
                <a:latin typeface="Calibri"/>
              </a:rPr>
              <a:t> et </a:t>
            </a:r>
            <a:r>
              <a:rPr sz="1400" b="0" i="0" u="none" strike="noStrike" dirty="0" err="1">
                <a:solidFill>
                  <a:srgbClr val="6C6F70"/>
                </a:solidFill>
                <a:latin typeface="Calibri"/>
              </a:rPr>
              <a:t>redevances</a:t>
            </a:r>
            <a:r>
              <a:rPr sz="1400" b="0" i="0" u="none" strike="noStrike" dirty="0">
                <a:solidFill>
                  <a:srgbClr val="6C6F70"/>
                </a:solidFill>
                <a:latin typeface="Calibri"/>
              </a:rPr>
              <a:t> </a:t>
            </a:r>
            <a:r>
              <a:rPr sz="1400" b="0" i="0" u="none" strike="noStrike" dirty="0" err="1">
                <a:solidFill>
                  <a:srgbClr val="6C6F70"/>
                </a:solidFill>
                <a:latin typeface="Calibri"/>
              </a:rPr>
              <a:t>passagers</a:t>
            </a:r>
            <a:r>
              <a:rPr sz="1400" b="0" i="0" u="none" strike="noStrike" dirty="0">
                <a:solidFill>
                  <a:srgbClr val="6C6F70"/>
                </a:solidFill>
                <a:latin typeface="Calibri"/>
              </a:rPr>
              <a:t>.</a:t>
            </a:r>
            <a:r>
              <a:rPr dirty="0"/>
              <a:t/>
            </a:r>
            <a:br>
              <a:rPr dirty="0"/>
            </a:br>
            <a:endParaRPr dirty="0"/>
          </a:p>
          <a:p>
            <a:pPr marL="0" marR="0" lvl="0" indent="0" algn="l" fontAlgn="base">
              <a:buFont typeface="Calibri"/>
              <a:buChar char="•"/>
            </a:pPr>
            <a:r>
              <a:rPr sz="1400" b="0" i="0" u="none" strike="noStrike" dirty="0">
                <a:solidFill>
                  <a:srgbClr val="6C6F70"/>
                </a:solidFill>
                <a:latin typeface="Calibri"/>
              </a:rPr>
              <a:t> </a:t>
            </a:r>
            <a:r>
              <a:rPr sz="1400" b="0" i="0" u="none" strike="noStrike" dirty="0" err="1">
                <a:solidFill>
                  <a:srgbClr val="6C6F70"/>
                </a:solidFill>
                <a:latin typeface="Calibri"/>
              </a:rPr>
              <a:t>Ce</a:t>
            </a:r>
            <a:r>
              <a:rPr sz="1400" b="0" i="0" u="none" strike="noStrike" dirty="0">
                <a:solidFill>
                  <a:srgbClr val="6C6F70"/>
                </a:solidFill>
                <a:latin typeface="Calibri"/>
              </a:rPr>
              <a:t> prix ne </a:t>
            </a:r>
            <a:r>
              <a:rPr sz="1400" b="0" i="0" u="none" strike="noStrike" dirty="0" err="1" smtClean="0">
                <a:solidFill>
                  <a:srgbClr val="6C6F70"/>
                </a:solidFill>
                <a:latin typeface="Calibri"/>
              </a:rPr>
              <a:t>comprend</a:t>
            </a:r>
            <a:r>
              <a:rPr sz="1400" b="0" i="0" u="none" strike="noStrike" dirty="0" smtClean="0">
                <a:solidFill>
                  <a:srgbClr val="6C6F70"/>
                </a:solidFill>
                <a:latin typeface="Calibri"/>
              </a:rPr>
              <a:t> </a:t>
            </a:r>
            <a:r>
              <a:rPr sz="1400" b="0" i="0" u="none" strike="noStrike" dirty="0">
                <a:solidFill>
                  <a:srgbClr val="6C6F70"/>
                </a:solidFill>
                <a:latin typeface="Calibri"/>
              </a:rPr>
              <a:t>pas :</a:t>
            </a:r>
            <a:r>
              <a:rPr dirty="0"/>
              <a:t/>
            </a:r>
            <a:br>
              <a:rPr dirty="0"/>
            </a:br>
            <a:endParaRPr dirty="0"/>
          </a:p>
          <a:p>
            <a:pPr marL="0" marR="0" lvl="0" indent="0" algn="l" fontAlgn="base"/>
            <a:r>
              <a:rPr sz="1400" b="0" i="0" u="none" strike="noStrike" dirty="0">
                <a:solidFill>
                  <a:srgbClr val="6C6F70"/>
                </a:solidFill>
                <a:latin typeface="Calibri"/>
              </a:rPr>
              <a:t>Les assurances annulation, </a:t>
            </a:r>
            <a:r>
              <a:rPr sz="1400" b="0" i="0" u="none" strike="noStrike" dirty="0" err="1">
                <a:solidFill>
                  <a:srgbClr val="6C6F70"/>
                </a:solidFill>
                <a:latin typeface="Calibri"/>
              </a:rPr>
              <a:t>rapatriement</a:t>
            </a:r>
            <a:r>
              <a:rPr sz="1400" b="0" i="0" u="none" strike="noStrike" dirty="0">
                <a:solidFill>
                  <a:srgbClr val="6C6F70"/>
                </a:solidFill>
                <a:latin typeface="Calibri"/>
              </a:rPr>
              <a:t> et </a:t>
            </a:r>
            <a:r>
              <a:rPr sz="1400" b="0" i="0" u="none" strike="noStrike" dirty="0" err="1">
                <a:solidFill>
                  <a:srgbClr val="6C6F70"/>
                </a:solidFill>
                <a:latin typeface="Calibri"/>
              </a:rPr>
              <a:t>bagages</a:t>
            </a:r>
            <a:r>
              <a:rPr sz="1400" b="0" i="0" u="none" strike="noStrike" dirty="0">
                <a:solidFill>
                  <a:srgbClr val="6C6F70"/>
                </a:solidFill>
                <a:latin typeface="Calibri"/>
              </a:rPr>
              <a:t>, les </a:t>
            </a:r>
            <a:r>
              <a:rPr sz="1400" b="0" i="0" u="none" strike="noStrike" dirty="0" err="1">
                <a:solidFill>
                  <a:srgbClr val="6C6F70"/>
                </a:solidFill>
                <a:latin typeface="Calibri"/>
              </a:rPr>
              <a:t>suppléments</a:t>
            </a:r>
            <a:r>
              <a:rPr sz="1400" b="0" i="0" u="none" strike="noStrike" dirty="0">
                <a:solidFill>
                  <a:srgbClr val="6C6F70"/>
                </a:solidFill>
                <a:latin typeface="Calibri"/>
              </a:rPr>
              <a:t>, les </a:t>
            </a:r>
            <a:r>
              <a:rPr sz="1400" b="0" i="0" u="none" strike="noStrike" dirty="0" err="1">
                <a:solidFill>
                  <a:srgbClr val="6C6F70"/>
                </a:solidFill>
                <a:latin typeface="Calibri"/>
              </a:rPr>
              <a:t>boissons</a:t>
            </a:r>
            <a:r>
              <a:rPr sz="1400" b="0" i="0" u="none" strike="noStrike" dirty="0">
                <a:solidFill>
                  <a:srgbClr val="6C6F70"/>
                </a:solidFill>
                <a:latin typeface="Calibri"/>
              </a:rPr>
              <a:t> (</a:t>
            </a:r>
            <a:r>
              <a:rPr sz="1400" b="0" i="0" u="none" strike="noStrike" dirty="0" err="1">
                <a:solidFill>
                  <a:srgbClr val="6C6F70"/>
                </a:solidFill>
                <a:latin typeface="Calibri"/>
              </a:rPr>
              <a:t>sauf</a:t>
            </a:r>
            <a:r>
              <a:rPr sz="1400" b="0" i="0" u="none" strike="noStrike" dirty="0">
                <a:solidFill>
                  <a:srgbClr val="6C6F70"/>
                </a:solidFill>
                <a:latin typeface="Calibri"/>
              </a:rPr>
              <a:t> en Tout </a:t>
            </a:r>
            <a:r>
              <a:rPr sz="1400" b="0" i="0" u="none" strike="noStrike" dirty="0" err="1">
                <a:solidFill>
                  <a:srgbClr val="6C6F70"/>
                </a:solidFill>
                <a:latin typeface="Calibri"/>
              </a:rPr>
              <a:t>compris</a:t>
            </a:r>
            <a:r>
              <a:rPr sz="1400" b="0" i="0" u="none" strike="noStrike" dirty="0">
                <a:solidFill>
                  <a:srgbClr val="6C6F70"/>
                </a:solidFill>
                <a:latin typeface="Calibri"/>
              </a:rPr>
              <a:t> : </a:t>
            </a:r>
            <a:r>
              <a:rPr sz="1400" b="0" i="0" u="none" strike="noStrike" dirty="0" err="1">
                <a:solidFill>
                  <a:srgbClr val="6C6F70"/>
                </a:solidFill>
                <a:latin typeface="Calibri"/>
              </a:rPr>
              <a:t>boissons</a:t>
            </a:r>
            <a:r>
              <a:rPr sz="1400" b="0" i="0" u="none" strike="noStrike" dirty="0">
                <a:solidFill>
                  <a:srgbClr val="6C6F70"/>
                </a:solidFill>
                <a:latin typeface="Calibri"/>
              </a:rPr>
              <a:t> </a:t>
            </a:r>
            <a:r>
              <a:rPr sz="1400" b="0" i="0" u="none" strike="noStrike" dirty="0" err="1">
                <a:solidFill>
                  <a:srgbClr val="6C6F70"/>
                </a:solidFill>
                <a:latin typeface="Calibri"/>
              </a:rPr>
              <a:t>selon</a:t>
            </a:r>
            <a:r>
              <a:rPr sz="1400" b="0" i="0" u="none" strike="noStrike" dirty="0">
                <a:solidFill>
                  <a:srgbClr val="6C6F70"/>
                </a:solidFill>
                <a:latin typeface="Calibri"/>
              </a:rPr>
              <a:t> </a:t>
            </a:r>
            <a:r>
              <a:rPr sz="1400" b="0" i="0" u="none" strike="noStrike" dirty="0" err="1">
                <a:solidFill>
                  <a:srgbClr val="6C6F70"/>
                </a:solidFill>
                <a:latin typeface="Calibri"/>
              </a:rPr>
              <a:t>formule</a:t>
            </a:r>
            <a:r>
              <a:rPr sz="1400" b="0" i="0" u="none" strike="noStrike" dirty="0">
                <a:solidFill>
                  <a:srgbClr val="6C6F70"/>
                </a:solidFill>
                <a:latin typeface="Calibri"/>
              </a:rPr>
              <a:t> </a:t>
            </a:r>
            <a:r>
              <a:rPr sz="1400" b="0" i="0" u="none" strike="noStrike" dirty="0" err="1">
                <a:solidFill>
                  <a:srgbClr val="6C6F70"/>
                </a:solidFill>
                <a:latin typeface="Calibri"/>
              </a:rPr>
              <a:t>détaillée</a:t>
            </a:r>
            <a:r>
              <a:rPr sz="1400" b="0" i="0" u="none" strike="noStrike" dirty="0">
                <a:solidFill>
                  <a:srgbClr val="6C6F70"/>
                </a:solidFill>
                <a:latin typeface="Calibri"/>
              </a:rPr>
              <a:t> </a:t>
            </a:r>
            <a:r>
              <a:rPr sz="1400" b="0" i="0" u="none" strike="noStrike" dirty="0" err="1">
                <a:solidFill>
                  <a:srgbClr val="6C6F70"/>
                </a:solidFill>
                <a:latin typeface="Calibri"/>
              </a:rPr>
              <a:t>dans</a:t>
            </a:r>
            <a:r>
              <a:rPr sz="1400" b="0" i="0" u="none" strike="noStrike" dirty="0">
                <a:solidFill>
                  <a:srgbClr val="6C6F70"/>
                </a:solidFill>
                <a:latin typeface="Calibri"/>
              </a:rPr>
              <a:t> </a:t>
            </a:r>
            <a:r>
              <a:rPr lang="fr-FR" sz="1400" dirty="0" smtClean="0">
                <a:solidFill>
                  <a:srgbClr val="6C6F70"/>
                </a:solidFill>
                <a:latin typeface="Calibri"/>
              </a:rPr>
              <a:t>la</a:t>
            </a:r>
            <a:r>
              <a:rPr sz="1400" b="0" i="0" u="none" strike="noStrike" dirty="0" smtClean="0">
                <a:solidFill>
                  <a:srgbClr val="6C6F70"/>
                </a:solidFill>
                <a:latin typeface="Calibri"/>
              </a:rPr>
              <a:t> </a:t>
            </a:r>
            <a:r>
              <a:rPr sz="1400" b="0" i="0" u="none" strike="noStrike" dirty="0">
                <a:solidFill>
                  <a:srgbClr val="6C6F70"/>
                </a:solidFill>
                <a:latin typeface="Calibri"/>
              </a:rPr>
              <a:t>fiche </a:t>
            </a:r>
            <a:r>
              <a:rPr sz="1400" b="0" i="0" u="none" strike="noStrike" dirty="0" err="1">
                <a:solidFill>
                  <a:srgbClr val="6C6F70"/>
                </a:solidFill>
                <a:latin typeface="Calibri"/>
              </a:rPr>
              <a:t>hôtel</a:t>
            </a:r>
            <a:r>
              <a:rPr sz="1400" b="0" i="0" u="none" strike="noStrike" dirty="0">
                <a:solidFill>
                  <a:srgbClr val="6C6F70"/>
                </a:solidFill>
                <a:latin typeface="Calibri"/>
              </a:rPr>
              <a:t>), les </a:t>
            </a:r>
            <a:r>
              <a:rPr sz="1400" b="0" i="0" u="none" strike="noStrike" dirty="0" err="1">
                <a:solidFill>
                  <a:srgbClr val="6C6F70"/>
                </a:solidFill>
                <a:latin typeface="Calibri"/>
              </a:rPr>
              <a:t>dépenses</a:t>
            </a:r>
            <a:r>
              <a:rPr sz="1400" b="0" i="0" u="none" strike="noStrike" dirty="0">
                <a:solidFill>
                  <a:srgbClr val="6C6F70"/>
                </a:solidFill>
                <a:latin typeface="Calibri"/>
              </a:rPr>
              <a:t> </a:t>
            </a:r>
            <a:r>
              <a:rPr sz="1400" b="0" i="0" u="none" strike="noStrike" dirty="0" err="1">
                <a:solidFill>
                  <a:srgbClr val="6C6F70"/>
                </a:solidFill>
                <a:latin typeface="Calibri"/>
              </a:rPr>
              <a:t>personnelles</a:t>
            </a:r>
            <a:r>
              <a:rPr sz="1400" b="0" i="0" u="none" strike="noStrike" dirty="0">
                <a:solidFill>
                  <a:srgbClr val="6C6F70"/>
                </a:solidFill>
                <a:latin typeface="Calibri"/>
              </a:rPr>
              <a:t>, les pourboires, les taxes de </a:t>
            </a:r>
            <a:r>
              <a:rPr sz="1400" b="0" i="0" u="none" strike="noStrike" dirty="0" err="1">
                <a:solidFill>
                  <a:srgbClr val="6C6F70"/>
                </a:solidFill>
                <a:latin typeface="Calibri"/>
              </a:rPr>
              <a:t>séjour</a:t>
            </a:r>
            <a:r>
              <a:rPr sz="1400" b="0" i="0" u="none" strike="noStrike" dirty="0">
                <a:solidFill>
                  <a:srgbClr val="6C6F70"/>
                </a:solidFill>
                <a:latin typeface="Calibri"/>
              </a:rPr>
              <a:t> </a:t>
            </a:r>
            <a:r>
              <a:rPr sz="1400" b="0" i="0" u="none" strike="noStrike" dirty="0" err="1">
                <a:solidFill>
                  <a:srgbClr val="6C6F70"/>
                </a:solidFill>
                <a:latin typeface="Calibri"/>
              </a:rPr>
              <a:t>ou</a:t>
            </a:r>
            <a:r>
              <a:rPr sz="1400" b="0" i="0" u="none" strike="noStrike" dirty="0">
                <a:solidFill>
                  <a:srgbClr val="6C6F70"/>
                </a:solidFill>
                <a:latin typeface="Calibri"/>
              </a:rPr>
              <a:t> de sortie du </a:t>
            </a:r>
            <a:r>
              <a:rPr sz="1400" b="0" i="0" u="none" strike="noStrike" dirty="0" err="1">
                <a:solidFill>
                  <a:srgbClr val="6C6F70"/>
                </a:solidFill>
                <a:latin typeface="Calibri"/>
              </a:rPr>
              <a:t>territoire</a:t>
            </a:r>
            <a:r>
              <a:rPr sz="1400" b="0" i="0" u="none" strike="noStrike" dirty="0">
                <a:solidFill>
                  <a:srgbClr val="6C6F70"/>
                </a:solidFill>
                <a:latin typeface="Calibri"/>
              </a:rPr>
              <a:t> à </a:t>
            </a:r>
            <a:r>
              <a:rPr sz="1400" b="0" i="0" u="none" strike="noStrike" dirty="0" err="1">
                <a:solidFill>
                  <a:srgbClr val="6C6F70"/>
                </a:solidFill>
                <a:latin typeface="Calibri"/>
              </a:rPr>
              <a:t>régler</a:t>
            </a:r>
            <a:r>
              <a:rPr sz="1400" b="0" i="0" u="none" strike="noStrike" dirty="0">
                <a:solidFill>
                  <a:srgbClr val="6C6F70"/>
                </a:solidFill>
                <a:latin typeface="Calibri"/>
              </a:rPr>
              <a:t> </a:t>
            </a:r>
            <a:r>
              <a:rPr sz="1400" b="0" i="0" u="none" strike="noStrike" dirty="0" err="1">
                <a:solidFill>
                  <a:srgbClr val="6C6F70"/>
                </a:solidFill>
                <a:latin typeface="Calibri"/>
              </a:rPr>
              <a:t>sur</a:t>
            </a:r>
            <a:r>
              <a:rPr sz="1400" b="0" i="0" u="none" strike="noStrike" dirty="0">
                <a:solidFill>
                  <a:srgbClr val="6C6F70"/>
                </a:solidFill>
                <a:latin typeface="Calibri"/>
              </a:rPr>
              <a:t> place, les </a:t>
            </a:r>
            <a:r>
              <a:rPr sz="1400" b="0" i="0" u="none" strike="noStrike" dirty="0" err="1">
                <a:solidFill>
                  <a:srgbClr val="6C6F70"/>
                </a:solidFill>
                <a:latin typeface="Calibri"/>
              </a:rPr>
              <a:t>frais</a:t>
            </a:r>
            <a:r>
              <a:rPr sz="1400" b="0" i="0" u="none" strike="noStrike" dirty="0">
                <a:solidFill>
                  <a:srgbClr val="6C6F70"/>
                </a:solidFill>
                <a:latin typeface="Calibri"/>
              </a:rPr>
              <a:t> </a:t>
            </a:r>
            <a:r>
              <a:rPr sz="1400" b="0" i="0" u="none" strike="noStrike" dirty="0" err="1">
                <a:solidFill>
                  <a:srgbClr val="6C6F70"/>
                </a:solidFill>
                <a:latin typeface="Calibri"/>
              </a:rPr>
              <a:t>liés</a:t>
            </a:r>
            <a:r>
              <a:rPr sz="1400" b="0" i="0" u="none" strike="noStrike" dirty="0">
                <a:solidFill>
                  <a:srgbClr val="6C6F70"/>
                </a:solidFill>
                <a:latin typeface="Calibri"/>
              </a:rPr>
              <a:t> aux </a:t>
            </a:r>
            <a:r>
              <a:rPr sz="1400" b="0" i="0" u="none" strike="noStrike" dirty="0" err="1">
                <a:solidFill>
                  <a:srgbClr val="6C6F70"/>
                </a:solidFill>
                <a:latin typeface="Calibri"/>
              </a:rPr>
              <a:t>formalités</a:t>
            </a:r>
            <a:r>
              <a:rPr sz="1400" b="0" i="0" u="none" strike="noStrike" dirty="0">
                <a:solidFill>
                  <a:srgbClr val="6C6F70"/>
                </a:solidFill>
                <a:latin typeface="Calibri"/>
              </a:rPr>
              <a:t> (visas, vaccinations, </a:t>
            </a:r>
            <a:r>
              <a:rPr sz="1400" b="0" i="0" u="none" strike="noStrike" dirty="0" err="1">
                <a:solidFill>
                  <a:srgbClr val="6C6F70"/>
                </a:solidFill>
                <a:latin typeface="Calibri"/>
              </a:rPr>
              <a:t>passeport</a:t>
            </a:r>
            <a:r>
              <a:rPr sz="1400" b="0" i="0" u="none" strike="noStrike" dirty="0">
                <a:solidFill>
                  <a:srgbClr val="6C6F70"/>
                </a:solidFill>
                <a:latin typeface="Calibri"/>
              </a:rPr>
              <a:t>), les excursions.</a:t>
            </a:r>
          </a:p>
        </p:txBody>
      </p:sp>
      <p:sp>
        <p:nvSpPr>
          <p:cNvPr id="10" name="ZoneTexte 9"/>
          <p:cNvSpPr txBox="1"/>
          <p:nvPr/>
        </p:nvSpPr>
        <p:spPr>
          <a:xfrm>
            <a:off x="4638675" y="2667000"/>
            <a:ext cx="4267200" cy="3524250"/>
          </a:xfrm>
          <a:prstGeom prst="rect">
            <a:avLst/>
          </a:prstGeom>
          <a:ln w="12700" cap="flat" cmpd="sng" algn="ctr">
            <a:solidFill>
              <a:srgbClr val="E74F90"/>
            </a:solidFill>
            <a:prstDash val="solid"/>
            <a:round/>
            <a:headEnd type="none" w="med" len="med"/>
            <a:tailEnd type="none" w="med" len="med"/>
          </a:ln>
        </p:spPr>
        <p:txBody>
          <a:bodyPr lIns="91440" tIns="45720" rIns="91440" bIns="45720" rtlCol="0">
            <a:normAutofit/>
          </a:bodyPr>
          <a:lstStyle/>
          <a:p>
            <a:pPr marL="0" marR="0" lvl="0" indent="0" algn="l" fontAlgn="base"/>
            <a:endParaRPr/>
          </a:p>
        </p:txBody>
      </p:sp>
      <p:sp>
        <p:nvSpPr>
          <p:cNvPr id="11" name="ZoneTexte 10"/>
          <p:cNvSpPr txBox="1"/>
          <p:nvPr/>
        </p:nvSpPr>
        <p:spPr>
          <a:xfrm>
            <a:off x="4638675" y="2667000"/>
            <a:ext cx="4267200" cy="371475"/>
          </a:xfrm>
          <a:prstGeom prst="rect">
            <a:avLst/>
          </a:prstGeom>
        </p:spPr>
        <p:txBody>
          <a:bodyPr lIns="91440" tIns="45720" rIns="91440" bIns="45720" rtlCol="0">
            <a:normAutofit/>
          </a:bodyPr>
          <a:lstStyle/>
          <a:p>
            <a:pPr marL="0" marR="0" lvl="0" indent="0" algn="l" fontAlgn="base"/>
            <a:r>
              <a:rPr sz="1800" b="0" i="0" u="none" strike="noStrike">
                <a:solidFill>
                  <a:srgbClr val="E74F90"/>
                </a:solidFill>
                <a:latin typeface="Lucida Handwriting"/>
              </a:rPr>
              <a:t>Votre formule tout compris :</a:t>
            </a:r>
          </a:p>
        </p:txBody>
      </p:sp>
      <p:sp>
        <p:nvSpPr>
          <p:cNvPr id="12" name="ZoneTexte 11"/>
          <p:cNvSpPr txBox="1"/>
          <p:nvPr/>
        </p:nvSpPr>
        <p:spPr>
          <a:xfrm>
            <a:off x="4638675" y="3048000"/>
            <a:ext cx="4267200" cy="3143250"/>
          </a:xfrm>
          <a:prstGeom prst="rect">
            <a:avLst/>
          </a:prstGeom>
        </p:spPr>
        <p:txBody>
          <a:bodyPr lIns="91440" tIns="45720" rIns="91440" bIns="45720" rtlCol="0">
            <a:normAutofit fontScale="95000"/>
          </a:bodyPr>
          <a:lstStyle/>
          <a:p>
            <a:pPr fontAlgn="base"/>
            <a:r>
              <a:rPr lang="fr-FR" sz="1400" b="0" i="0" u="none" strike="noStrike" dirty="0" smtClean="0">
                <a:solidFill>
                  <a:srgbClr val="6C6F70"/>
                </a:solidFill>
                <a:latin typeface="Calibri"/>
              </a:rPr>
              <a:t>L</a:t>
            </a:r>
            <a:r>
              <a:rPr sz="1400" b="0" i="0" u="none" strike="noStrike" dirty="0" err="1" smtClean="0">
                <a:solidFill>
                  <a:srgbClr val="6C6F70"/>
                </a:solidFill>
                <a:latin typeface="Calibri"/>
              </a:rPr>
              <a:t>es</a:t>
            </a:r>
            <a:r>
              <a:rPr sz="1400" b="0" i="0" u="none" strike="noStrike" dirty="0" smtClean="0">
                <a:solidFill>
                  <a:srgbClr val="6C6F70"/>
                </a:solidFill>
                <a:latin typeface="Calibri"/>
              </a:rPr>
              <a:t> </a:t>
            </a:r>
            <a:r>
              <a:rPr sz="1400" b="0" i="0" u="none" strike="noStrike" dirty="0" err="1">
                <a:solidFill>
                  <a:srgbClr val="6C6F70"/>
                </a:solidFill>
                <a:latin typeface="Calibri"/>
              </a:rPr>
              <a:t>repas</a:t>
            </a:r>
            <a:r>
              <a:rPr sz="1400" b="0" i="0" u="none" strike="noStrike" dirty="0">
                <a:solidFill>
                  <a:srgbClr val="6C6F70"/>
                </a:solidFill>
                <a:latin typeface="Calibri"/>
              </a:rPr>
              <a:t> au restaurant principal </a:t>
            </a:r>
            <a:r>
              <a:rPr sz="1400" b="0" i="0" u="none" strike="noStrike" dirty="0" smtClean="0">
                <a:solidFill>
                  <a:srgbClr val="6C6F70"/>
                </a:solidFill>
                <a:latin typeface="Calibri"/>
              </a:rPr>
              <a:t>(</a:t>
            </a:r>
            <a:r>
              <a:rPr lang="fr-FR" sz="1400" dirty="0" smtClean="0">
                <a:solidFill>
                  <a:srgbClr val="6C6F70"/>
                </a:solidFill>
              </a:rPr>
              <a:t>petit-déjeuner continental ou américain servi sous forme de buffet </a:t>
            </a:r>
            <a:r>
              <a:rPr lang="fr-FR" sz="1400" dirty="0">
                <a:solidFill>
                  <a:srgbClr val="6C6F70"/>
                </a:solidFill>
              </a:rPr>
              <a:t>de 7h à </a:t>
            </a:r>
            <a:r>
              <a:rPr lang="fr-FR" sz="1400" dirty="0" smtClean="0">
                <a:solidFill>
                  <a:srgbClr val="6C6F70"/>
                </a:solidFill>
              </a:rPr>
              <a:t>10h, thés et cafés servis à table</a:t>
            </a:r>
            <a:r>
              <a:rPr sz="1400" u="none" strike="noStrike" dirty="0" smtClean="0">
                <a:solidFill>
                  <a:srgbClr val="6C6F70"/>
                </a:solidFill>
                <a:latin typeface="Calibri"/>
              </a:rPr>
              <a:t> </a:t>
            </a:r>
            <a:r>
              <a:rPr sz="1400" b="0" i="0" u="none" strike="noStrike" dirty="0">
                <a:solidFill>
                  <a:srgbClr val="6C6F70"/>
                </a:solidFill>
                <a:latin typeface="Calibri"/>
              </a:rPr>
              <a:t>; </a:t>
            </a:r>
            <a:r>
              <a:rPr lang="fr-FR" sz="1400" b="0" i="0" u="none" strike="noStrike" dirty="0" smtClean="0">
                <a:solidFill>
                  <a:srgbClr val="6C6F70"/>
                </a:solidFill>
                <a:latin typeface="Calibri"/>
              </a:rPr>
              <a:t>déjeuner </a:t>
            </a:r>
            <a:r>
              <a:rPr lang="fr-FR" sz="1400" i="0" u="none" strike="noStrike" dirty="0" smtClean="0">
                <a:solidFill>
                  <a:srgbClr val="6C6F70"/>
                </a:solidFill>
                <a:latin typeface="Calibri"/>
              </a:rPr>
              <a:t>de </a:t>
            </a:r>
            <a:r>
              <a:rPr lang="pt-BR" sz="1400" dirty="0" smtClean="0">
                <a:solidFill>
                  <a:srgbClr val="6C6F70"/>
                </a:solidFill>
              </a:rPr>
              <a:t>12h30 </a:t>
            </a:r>
            <a:r>
              <a:rPr lang="pt-BR" sz="1400" dirty="0">
                <a:solidFill>
                  <a:srgbClr val="6C6F70"/>
                </a:solidFill>
              </a:rPr>
              <a:t>à 14h30 et dîner de </a:t>
            </a:r>
            <a:r>
              <a:rPr lang="pt-BR" sz="1400" dirty="0" smtClean="0">
                <a:solidFill>
                  <a:srgbClr val="6C6F70"/>
                </a:solidFill>
              </a:rPr>
              <a:t>18h30 </a:t>
            </a:r>
            <a:r>
              <a:rPr lang="pt-BR" sz="1400" dirty="0">
                <a:solidFill>
                  <a:srgbClr val="6C6F70"/>
                </a:solidFill>
              </a:rPr>
              <a:t>à </a:t>
            </a:r>
            <a:r>
              <a:rPr lang="pt-BR" sz="1400" dirty="0" smtClean="0">
                <a:solidFill>
                  <a:srgbClr val="6C6F70"/>
                </a:solidFill>
              </a:rPr>
              <a:t>21h30.</a:t>
            </a:r>
            <a:r>
              <a:rPr sz="1400" i="0" u="none" strike="noStrike" dirty="0" smtClean="0">
                <a:solidFill>
                  <a:srgbClr val="6C6F70"/>
                </a:solidFill>
                <a:latin typeface="Calibri"/>
              </a:rPr>
              <a:t>)</a:t>
            </a:r>
            <a:r>
              <a:rPr sz="1400" b="0" i="0" u="none" strike="noStrike" dirty="0" smtClean="0">
                <a:solidFill>
                  <a:srgbClr val="6C6F70"/>
                </a:solidFill>
                <a:latin typeface="Calibri"/>
              </a:rPr>
              <a:t> </a:t>
            </a:r>
            <a:endParaRPr lang="fr-FR" sz="1400" b="0" i="0" u="none" strike="noStrike" dirty="0" smtClean="0">
              <a:solidFill>
                <a:srgbClr val="6C6F70"/>
              </a:solidFill>
              <a:latin typeface="Calibri"/>
            </a:endParaRPr>
          </a:p>
          <a:p>
            <a:pPr fontAlgn="base"/>
            <a:r>
              <a:rPr sz="1400" b="0" i="0" u="none" strike="noStrike" dirty="0" smtClean="0">
                <a:solidFill>
                  <a:srgbClr val="6C6F70"/>
                </a:solidFill>
                <a:latin typeface="Calibri"/>
              </a:rPr>
              <a:t>• </a:t>
            </a:r>
            <a:r>
              <a:rPr lang="fr-FR" sz="1400" b="0" i="0" u="none" strike="noStrike" dirty="0" smtClean="0">
                <a:solidFill>
                  <a:schemeClr val="bg1">
                    <a:lumMod val="50000"/>
                  </a:schemeClr>
                </a:solidFill>
                <a:latin typeface="Calibri"/>
              </a:rPr>
              <a:t>Snacks</a:t>
            </a:r>
            <a:r>
              <a:rPr lang="fr-FR" sz="1400" b="0" i="0" u="none" strike="noStrike" dirty="0" smtClean="0">
                <a:solidFill>
                  <a:srgbClr val="6C6F70"/>
                </a:solidFill>
                <a:latin typeface="Calibri"/>
              </a:rPr>
              <a:t> de 9h30 à 17h30 </a:t>
            </a:r>
          </a:p>
          <a:p>
            <a:pPr fontAlgn="base"/>
            <a:r>
              <a:rPr lang="fr-FR" sz="1400" dirty="0" smtClean="0">
                <a:solidFill>
                  <a:srgbClr val="6C6F70"/>
                </a:solidFill>
              </a:rPr>
              <a:t>• Bar principal ouvert de 16h à 1h (boissons locales alcoolisées et non alcoolisées, cocktails) AI </a:t>
            </a:r>
            <a:r>
              <a:rPr lang="fr-FR" sz="1400" dirty="0" err="1" smtClean="0">
                <a:solidFill>
                  <a:srgbClr val="6C6F70"/>
                </a:solidFill>
              </a:rPr>
              <a:t>jusqu</a:t>
            </a:r>
            <a:r>
              <a:rPr lang="fr-FR" sz="1400" dirty="0" smtClean="0">
                <a:solidFill>
                  <a:srgbClr val="6C6F70"/>
                </a:solidFill>
              </a:rPr>
              <a:t> à 23h30 </a:t>
            </a:r>
          </a:p>
          <a:p>
            <a:pPr fontAlgn="base"/>
            <a:r>
              <a:rPr lang="fr-FR" sz="1400" dirty="0" smtClean="0">
                <a:solidFill>
                  <a:srgbClr val="6C6F70"/>
                </a:solidFill>
              </a:rPr>
              <a:t>• Bar piscine de 9h30 à minuit. </a:t>
            </a:r>
            <a:r>
              <a:rPr lang="fr-FR" sz="1400" dirty="0">
                <a:solidFill>
                  <a:srgbClr val="6C6F70"/>
                </a:solidFill>
              </a:rPr>
              <a:t>AI </a:t>
            </a:r>
            <a:r>
              <a:rPr lang="fr-FR" sz="1400" dirty="0" err="1">
                <a:solidFill>
                  <a:srgbClr val="6C6F70"/>
                </a:solidFill>
              </a:rPr>
              <a:t>jusqu</a:t>
            </a:r>
            <a:r>
              <a:rPr lang="fr-FR" sz="1400" dirty="0">
                <a:solidFill>
                  <a:srgbClr val="6C6F70"/>
                </a:solidFill>
              </a:rPr>
              <a:t> à 23h30</a:t>
            </a:r>
            <a:r>
              <a:rPr sz="1400" dirty="0">
                <a:solidFill>
                  <a:srgbClr val="6C6F70"/>
                </a:solidFill>
              </a:rPr>
              <a:t/>
            </a:r>
            <a:br>
              <a:rPr sz="1400" dirty="0">
                <a:solidFill>
                  <a:srgbClr val="6C6F70"/>
                </a:solidFill>
              </a:rPr>
            </a:br>
            <a:endParaRPr lang="fr-FR" sz="1400" dirty="0">
              <a:solidFill>
                <a:srgbClr val="6C6F70"/>
              </a:solidFill>
            </a:endParaRPr>
          </a:p>
          <a:p>
            <a:pPr fontAlgn="base"/>
            <a:endParaRPr lang="fr-FR" sz="1400" dirty="0">
              <a:solidFill>
                <a:srgbClr val="6C6F70"/>
              </a:solidFill>
              <a:latin typeface="+mj-lt"/>
            </a:endParaRPr>
          </a:p>
          <a:p>
            <a:pPr fontAlgn="base"/>
            <a:r>
              <a:rPr lang="fr-FR" sz="1400" dirty="0" smtClean="0">
                <a:solidFill>
                  <a:srgbClr val="6C6F70"/>
                </a:solidFill>
                <a:latin typeface="+mj-lt"/>
              </a:rPr>
              <a:t>B</a:t>
            </a:r>
            <a:r>
              <a:rPr sz="1400" b="0" i="0" u="none" strike="noStrike" dirty="0" err="1" smtClean="0">
                <a:solidFill>
                  <a:srgbClr val="6C6F70"/>
                </a:solidFill>
                <a:latin typeface="+mj-lt"/>
              </a:rPr>
              <a:t>oissons</a:t>
            </a:r>
            <a:r>
              <a:rPr sz="1400" b="0" i="0" u="none" strike="noStrike" dirty="0" smtClean="0">
                <a:solidFill>
                  <a:srgbClr val="6C6F70"/>
                </a:solidFill>
                <a:latin typeface="+mj-lt"/>
              </a:rPr>
              <a:t> </a:t>
            </a:r>
            <a:r>
              <a:rPr sz="1400" b="0" i="0" u="none" strike="noStrike" dirty="0">
                <a:solidFill>
                  <a:srgbClr val="6C6F70"/>
                </a:solidFill>
                <a:latin typeface="Calibri"/>
              </a:rPr>
              <a:t>pendant les </a:t>
            </a:r>
            <a:r>
              <a:rPr sz="1400" b="0" i="0" u="none" strike="noStrike" dirty="0" err="1">
                <a:solidFill>
                  <a:srgbClr val="6C6F70"/>
                </a:solidFill>
                <a:latin typeface="Calibri"/>
              </a:rPr>
              <a:t>repas</a:t>
            </a:r>
            <a:r>
              <a:rPr sz="1400" b="0" i="0" u="none" strike="noStrike" dirty="0">
                <a:solidFill>
                  <a:srgbClr val="6C6F70"/>
                </a:solidFill>
                <a:latin typeface="Calibri"/>
              </a:rPr>
              <a:t> : eau, </a:t>
            </a:r>
            <a:r>
              <a:rPr sz="1400" b="0" i="0" u="none" strike="noStrike" dirty="0" smtClean="0">
                <a:solidFill>
                  <a:srgbClr val="6C6F70"/>
                </a:solidFill>
                <a:latin typeface="Calibri"/>
              </a:rPr>
              <a:t>sodas</a:t>
            </a:r>
            <a:r>
              <a:rPr lang="fr-FR" sz="1400" b="0" i="0" u="none" strike="noStrike" dirty="0" smtClean="0">
                <a:solidFill>
                  <a:srgbClr val="6C6F70"/>
                </a:solidFill>
                <a:latin typeface="Calibri"/>
              </a:rPr>
              <a:t>. </a:t>
            </a:r>
            <a:r>
              <a:rPr lang="fr-FR" sz="1400" dirty="0" smtClean="0">
                <a:solidFill>
                  <a:srgbClr val="6C6F70"/>
                </a:solidFill>
              </a:rPr>
              <a:t>Une </a:t>
            </a:r>
            <a:r>
              <a:rPr lang="fr-FR" sz="1400" dirty="0">
                <a:solidFill>
                  <a:srgbClr val="6C6F70"/>
                </a:solidFill>
              </a:rPr>
              <a:t>sélection de vins à la carte est disponible avec supplément. </a:t>
            </a:r>
            <a:r>
              <a:rPr sz="1400" b="0" i="0" u="none" strike="noStrike" dirty="0" smtClean="0">
                <a:solidFill>
                  <a:schemeClr val="bg1">
                    <a:lumMod val="50000"/>
                  </a:schemeClr>
                </a:solidFill>
                <a:latin typeface="Calibri"/>
              </a:rPr>
              <a:t>•</a:t>
            </a:r>
            <a:r>
              <a:rPr sz="1400" b="0" i="0" u="none" strike="noStrike" dirty="0" smtClean="0">
                <a:solidFill>
                  <a:srgbClr val="FF0000"/>
                </a:solidFill>
                <a:latin typeface="Calibri"/>
              </a:rPr>
              <a:t> </a:t>
            </a:r>
            <a:r>
              <a:rPr sz="1400" b="0" i="0" u="none" strike="noStrike" dirty="0" err="1">
                <a:solidFill>
                  <a:srgbClr val="6C6F70"/>
                </a:solidFill>
                <a:latin typeface="Calibri"/>
              </a:rPr>
              <a:t>Boissons</a:t>
            </a:r>
            <a:r>
              <a:rPr sz="1400" b="0" i="0" u="none" strike="noStrike" dirty="0">
                <a:solidFill>
                  <a:srgbClr val="6C6F70"/>
                </a:solidFill>
                <a:latin typeface="Calibri"/>
              </a:rPr>
              <a:t> locales </a:t>
            </a:r>
            <a:r>
              <a:rPr sz="1400" b="0" i="0" u="none" strike="noStrike" dirty="0" err="1">
                <a:solidFill>
                  <a:srgbClr val="6C6F70"/>
                </a:solidFill>
                <a:latin typeface="Calibri"/>
              </a:rPr>
              <a:t>alcoolisées</a:t>
            </a:r>
            <a:r>
              <a:rPr sz="1400" b="0" i="0" u="none" strike="noStrike" dirty="0">
                <a:solidFill>
                  <a:srgbClr val="6C6F70"/>
                </a:solidFill>
                <a:latin typeface="Calibri"/>
              </a:rPr>
              <a:t> et non </a:t>
            </a:r>
            <a:r>
              <a:rPr sz="1400" b="0" i="0" u="none" strike="noStrike" dirty="0" err="1">
                <a:solidFill>
                  <a:srgbClr val="6C6F70"/>
                </a:solidFill>
                <a:latin typeface="Calibri"/>
              </a:rPr>
              <a:t>alcoolisées</a:t>
            </a:r>
            <a:r>
              <a:rPr sz="1400" b="0" i="0" u="none" strike="noStrike" dirty="0">
                <a:solidFill>
                  <a:srgbClr val="6C6F70"/>
                </a:solidFill>
                <a:latin typeface="Calibri"/>
              </a:rPr>
              <a:t> de 10h à </a:t>
            </a:r>
            <a:r>
              <a:rPr sz="1400" b="0" i="0" u="none" strike="noStrike" dirty="0" smtClean="0">
                <a:solidFill>
                  <a:srgbClr val="6C6F70"/>
                </a:solidFill>
                <a:latin typeface="Calibri"/>
              </a:rPr>
              <a:t>23h</a:t>
            </a:r>
            <a:r>
              <a:rPr lang="fr-FR" sz="1400" b="0" i="0" u="none" strike="noStrike" dirty="0" smtClean="0">
                <a:solidFill>
                  <a:srgbClr val="6C6F70"/>
                </a:solidFill>
                <a:latin typeface="Calibri"/>
              </a:rPr>
              <a:t>30</a:t>
            </a:r>
            <a:endParaRPr sz="1400" b="0" i="0" u="none" strike="noStrike" dirty="0">
              <a:solidFill>
                <a:srgbClr val="6C6F70"/>
              </a:solidFill>
              <a:latin typeface="Calibri"/>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2909"/>
            <a:ext cx="2952328" cy="171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67146" y="222909"/>
            <a:ext cx="2790657" cy="170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3558555" y="1707994"/>
            <a:ext cx="2160240" cy="215444"/>
          </a:xfrm>
          <a:prstGeom prst="rect">
            <a:avLst/>
          </a:prstGeom>
          <a:noFill/>
        </p:spPr>
        <p:txBody>
          <a:bodyPr wrap="square" rtlCol="0">
            <a:spAutoFit/>
          </a:bodyPr>
          <a:lstStyle/>
          <a:p>
            <a:r>
              <a:rPr lang="fr-FR" sz="800" dirty="0" smtClean="0"/>
              <a:t>Chambre double supérieure vue mer</a:t>
            </a:r>
            <a:endParaRPr lang="fr-FR" sz="800" dirty="0"/>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211561"/>
            <a:ext cx="2880320" cy="171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38125" y="152400"/>
          <a:ext cx="8905875" cy="6734175"/>
          <a:chOff x="238125" y="152400"/>
          <a:chExt cx="8905875" cy="6734175"/>
        </a:xfrm>
      </p:grpSpPr>
      <p:sp>
        <p:nvSpPr>
          <p:cNvPr id="7" name="ZoneTexte 6"/>
          <p:cNvSpPr txBox="1"/>
          <p:nvPr/>
        </p:nvSpPr>
        <p:spPr>
          <a:xfrm>
            <a:off x="238125" y="1895475"/>
            <a:ext cx="8648700" cy="461665"/>
          </a:xfrm>
          <a:prstGeom prst="rect">
            <a:avLst/>
          </a:prstGeom>
        </p:spPr>
        <p:txBody>
          <a:bodyPr lIns="91440" tIns="45720" rIns="91440" bIns="45720" rtlCol="0">
            <a:spAutoFit/>
          </a:bodyPr>
          <a:lstStyle/>
          <a:p>
            <a:pPr marL="0" marR="0" lvl="0" indent="0" algn="ctr" fontAlgn="base"/>
            <a:endParaRPr sz="2400" b="1" i="0" u="none" strike="noStrike" dirty="0">
              <a:solidFill>
                <a:srgbClr val="7E7E7E"/>
              </a:solidFill>
              <a:latin typeface="Lucida Handwriting"/>
            </a:endParaRPr>
          </a:p>
        </p:txBody>
      </p:sp>
      <p:sp>
        <p:nvSpPr>
          <p:cNvPr id="8" name="ZoneTexte 7"/>
          <p:cNvSpPr txBox="1"/>
          <p:nvPr/>
        </p:nvSpPr>
        <p:spPr>
          <a:xfrm>
            <a:off x="600075" y="3133725"/>
            <a:ext cx="7915275" cy="1847850"/>
          </a:xfrm>
          <a:prstGeom prst="rect">
            <a:avLst/>
          </a:prstGeom>
          <a:ln w="12700" cap="flat" cmpd="sng" algn="ctr">
            <a:solidFill>
              <a:srgbClr val="7E7E7E"/>
            </a:solidFill>
            <a:prstDash val="solid"/>
            <a:round/>
            <a:headEnd type="none" w="med" len="med"/>
            <a:tailEnd type="none" w="med" len="med"/>
          </a:ln>
        </p:spPr>
        <p:txBody>
          <a:bodyPr lIns="91440" tIns="45720" rIns="91440" bIns="45720" rtlCol="0">
            <a:normAutofit/>
          </a:bodyPr>
          <a:lstStyle/>
          <a:p>
            <a:pPr marL="0" marR="0" lvl="0" indent="0" algn="ctr" fontAlgn="base"/>
            <a:r>
              <a:rPr dirty="0"/>
              <a:t/>
            </a:r>
            <a:br>
              <a:rPr dirty="0"/>
            </a:br>
            <a:endParaRPr sz="1200" b="0" i="0" u="none" strike="noStrike" dirty="0">
              <a:solidFill>
                <a:srgbClr val="7E7E7E"/>
              </a:solidFill>
              <a:latin typeface="Lucida Handwriting"/>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3022" y="5373216"/>
            <a:ext cx="2025000" cy="8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https://hme-media-3.azureedge.net/hotels/images/773701/pegasos-beach-4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0152" y="223228"/>
            <a:ext cx="2507117" cy="16722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98045" y="199391"/>
            <a:ext cx="2508189" cy="167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4427984" y="1678328"/>
            <a:ext cx="1610298" cy="215444"/>
          </a:xfrm>
          <a:prstGeom prst="rect">
            <a:avLst/>
          </a:prstGeom>
          <a:noFill/>
        </p:spPr>
        <p:txBody>
          <a:bodyPr wrap="square" rtlCol="0">
            <a:spAutoFit/>
          </a:bodyPr>
          <a:lstStyle/>
          <a:p>
            <a:r>
              <a:rPr lang="fr-FR" sz="800" dirty="0" smtClean="0"/>
              <a:t>Chambre double </a:t>
            </a:r>
            <a:r>
              <a:rPr lang="fr-FR" sz="800" dirty="0" err="1" smtClean="0"/>
              <a:t>Deluxe</a:t>
            </a:r>
            <a:endParaRPr lang="fr-FR" sz="800"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99391"/>
            <a:ext cx="2804649" cy="169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 ?????"/>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 ?????"/>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Affichage à l'écran (4:3)</PresentationFormat>
  <Paragraphs>73</Paragraphs>
  <Slides>9</Slides>
  <Notes>0</Notes>
  <HiddenSlides>0</HiddenSlides>
  <MMClips>0</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subject>PowerPoint</dc:subject>
  <dc:creator>SYSPAD_TC COMPOS-JULIOT</dc:creator>
  <cp:keywords>PowerPoint</cp:keywords>
  <dc:description>PowerPoint</dc:description>
  <cp:lastModifiedBy>Abdou, Daniele</cp:lastModifiedBy>
  <cp:revision>135</cp:revision>
  <cp:lastPrinted>2016-06-23T08:23:16Z</cp:lastPrinted>
  <dcterms:created xsi:type="dcterms:W3CDTF">2016-06-16T09:36:40Z</dcterms:created>
  <dcterms:modified xsi:type="dcterms:W3CDTF">2016-07-13T09:36:06Z</dcterms:modified>
  <cp:category>PowerPoint</cp:category>
</cp:coreProperties>
</file>