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03" r:id="rId2"/>
    <p:sldId id="329" r:id="rId3"/>
    <p:sldId id="271" r:id="rId4"/>
    <p:sldId id="328" r:id="rId5"/>
    <p:sldId id="335" r:id="rId6"/>
    <p:sldId id="345" r:id="rId7"/>
    <p:sldId id="331" r:id="rId8"/>
    <p:sldId id="344" r:id="rId9"/>
    <p:sldId id="332" r:id="rId10"/>
    <p:sldId id="334" r:id="rId11"/>
    <p:sldId id="364" r:id="rId12"/>
    <p:sldId id="336" r:id="rId13"/>
    <p:sldId id="343" r:id="rId14"/>
    <p:sldId id="347" r:id="rId15"/>
    <p:sldId id="346" r:id="rId16"/>
    <p:sldId id="351" r:id="rId17"/>
    <p:sldId id="356" r:id="rId18"/>
    <p:sldId id="363" r:id="rId19"/>
    <p:sldId id="362" r:id="rId20"/>
    <p:sldId id="365" r:id="rId21"/>
    <p:sldId id="284" r:id="rId22"/>
    <p:sldId id="306" r:id="rId23"/>
    <p:sldId id="286" r:id="rId24"/>
    <p:sldId id="354" r:id="rId25"/>
    <p:sldId id="290" r:id="rId26"/>
    <p:sldId id="289" r:id="rId27"/>
    <p:sldId id="291" r:id="rId28"/>
    <p:sldId id="348" r:id="rId29"/>
    <p:sldId id="341" r:id="rId30"/>
    <p:sldId id="342" r:id="rId31"/>
    <p:sldId id="353" r:id="rId32"/>
    <p:sldId id="366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66"/>
    <a:srgbClr val="4F2270"/>
    <a:srgbClr val="751D64"/>
    <a:srgbClr val="3318A8"/>
    <a:srgbClr val="3D5540"/>
    <a:srgbClr val="573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B90D9-AA0C-47F0-A0C2-AF91084F9381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A867-F353-4042-9840-7C137035041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696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2417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566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861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5444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340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0780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5856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987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8023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42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263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204BE-E33E-4EE4-807A-22CC80D498C0}" type="datetimeFigureOut">
              <a:rPr lang="en-GB" smtClean="0"/>
              <a:t>20/03/2016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A7645-6AA0-4616-9F54-E96A974461A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591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95772" y="2008565"/>
            <a:ext cx="9793151" cy="4149237"/>
          </a:xfrm>
        </p:spPr>
        <p:txBody>
          <a:bodyPr>
            <a:noAutofit/>
          </a:bodyPr>
          <a:lstStyle/>
          <a:p>
            <a:r>
              <a:rPr lang="fr-FR" b="1" dirty="0" err="1" smtClean="0"/>
              <a:t>Rheumatologist</a:t>
            </a:r>
            <a:r>
              <a:rPr lang="fr-FR" b="1" dirty="0" smtClean="0"/>
              <a:t> - </a:t>
            </a:r>
            <a:r>
              <a:rPr lang="fr-FR" b="1" dirty="0" err="1" smtClean="0"/>
              <a:t>Internist</a:t>
            </a:r>
            <a:r>
              <a:rPr lang="fr-FR" b="1" dirty="0" smtClean="0"/>
              <a:t> </a:t>
            </a:r>
          </a:p>
          <a:p>
            <a:r>
              <a:rPr lang="fr-FR" b="1" dirty="0" err="1" smtClean="0"/>
              <a:t>Referral</a:t>
            </a:r>
            <a:r>
              <a:rPr lang="fr-FR" b="1" dirty="0" smtClean="0"/>
              <a:t> Center for </a:t>
            </a:r>
            <a:r>
              <a:rPr lang="fr-FR" b="1" dirty="0" err="1" smtClean="0"/>
              <a:t>Lysosomal</a:t>
            </a:r>
            <a:r>
              <a:rPr lang="fr-FR" b="1" dirty="0" smtClean="0"/>
              <a:t> </a:t>
            </a:r>
            <a:r>
              <a:rPr lang="fr-FR" b="1" dirty="0" err="1" smtClean="0"/>
              <a:t>diseases</a:t>
            </a:r>
            <a:endParaRPr lang="fr-FR" b="1" dirty="0" smtClean="0"/>
          </a:p>
          <a:p>
            <a:r>
              <a:rPr lang="fr-FR" b="1" dirty="0" err="1" smtClean="0"/>
              <a:t>Department</a:t>
            </a:r>
            <a:r>
              <a:rPr lang="fr-FR" b="1" dirty="0" smtClean="0"/>
              <a:t> of </a:t>
            </a:r>
            <a:r>
              <a:rPr lang="fr-FR" b="1" dirty="0" err="1" smtClean="0"/>
              <a:t>Internal</a:t>
            </a:r>
            <a:r>
              <a:rPr lang="fr-FR" b="1" dirty="0" smtClean="0"/>
              <a:t> </a:t>
            </a:r>
            <a:r>
              <a:rPr lang="fr-FR" b="1" dirty="0" err="1" smtClean="0"/>
              <a:t>Medicine</a:t>
            </a:r>
            <a:r>
              <a:rPr lang="fr-FR" b="1" dirty="0" smtClean="0"/>
              <a:t> </a:t>
            </a:r>
          </a:p>
          <a:p>
            <a:r>
              <a:rPr lang="fr-FR" b="1" dirty="0" smtClean="0"/>
              <a:t>Pr Bruno </a:t>
            </a:r>
            <a:r>
              <a:rPr lang="fr-FR" b="1" dirty="0" err="1" smtClean="0"/>
              <a:t>Fantin</a:t>
            </a:r>
            <a:r>
              <a:rPr lang="fr-FR" b="1" dirty="0" smtClean="0"/>
              <a:t> </a:t>
            </a:r>
          </a:p>
          <a:p>
            <a:r>
              <a:rPr lang="fr-FR" b="1" dirty="0" err="1" smtClean="0"/>
              <a:t>University</a:t>
            </a:r>
            <a:r>
              <a:rPr lang="fr-FR" b="1" dirty="0" smtClean="0"/>
              <a:t> </a:t>
            </a:r>
            <a:r>
              <a:rPr lang="fr-FR" b="1" dirty="0" err="1" smtClean="0"/>
              <a:t>Hospital</a:t>
            </a:r>
            <a:r>
              <a:rPr lang="fr-FR" b="1" dirty="0" smtClean="0"/>
              <a:t> </a:t>
            </a:r>
          </a:p>
          <a:p>
            <a:r>
              <a:rPr lang="fr-FR" b="1" dirty="0" smtClean="0"/>
              <a:t>Paris Nord-Val de seine</a:t>
            </a:r>
          </a:p>
          <a:p>
            <a:r>
              <a:rPr lang="fr-FR" b="1" dirty="0"/>
              <a:t>Beaujon</a:t>
            </a:r>
          </a:p>
          <a:p>
            <a:r>
              <a:rPr lang="fr-FR" sz="2800" b="1" dirty="0" smtClean="0"/>
              <a:t> 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2354283" y="206061"/>
            <a:ext cx="7034415" cy="12492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 smtClean="0">
                <a:solidFill>
                  <a:srgbClr val="0000FF"/>
                </a:solidFill>
                <a:latin typeface="+mn-lt"/>
              </a:rPr>
              <a:t>	Nadia </a:t>
            </a:r>
            <a:r>
              <a:rPr lang="en-GB" sz="2800" b="1" dirty="0" err="1" smtClean="0">
                <a:solidFill>
                  <a:srgbClr val="0000FF"/>
                </a:solidFill>
                <a:latin typeface="+mn-lt"/>
              </a:rPr>
              <a:t>Belmatoug</a:t>
            </a:r>
            <a:endParaRPr lang="en-GB" sz="2800" b="1" dirty="0" smtClean="0">
              <a:solidFill>
                <a:srgbClr val="0000FF"/>
              </a:solidFill>
              <a:latin typeface="+mn-lt"/>
            </a:endParaRPr>
          </a:p>
          <a:p>
            <a:r>
              <a:rPr lang="en-GB" sz="2800" b="1" dirty="0" smtClean="0">
                <a:solidFill>
                  <a:srgbClr val="0000FF"/>
                </a:solidFill>
                <a:latin typeface="+mn-lt"/>
              </a:rPr>
              <a:t>	Rheumatology English  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888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681555"/>
            <a:ext cx="12308114" cy="6176445"/>
          </a:xfrm>
        </p:spPr>
        <p:txBody>
          <a:bodyPr>
            <a:noAutofit/>
          </a:bodyPr>
          <a:lstStyle/>
          <a:p>
            <a:pPr algn="l"/>
            <a:r>
              <a:rPr lang="fr-FR" sz="2800" b="1" dirty="0" smtClean="0">
                <a:solidFill>
                  <a:srgbClr val="660066"/>
                </a:solidFill>
              </a:rPr>
              <a:t>A full synovial </a:t>
            </a:r>
            <a:r>
              <a:rPr lang="fr-FR" sz="2800" b="1" dirty="0" err="1" smtClean="0">
                <a:solidFill>
                  <a:srgbClr val="660066"/>
                </a:solidFill>
              </a:rPr>
              <a:t>fluid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analysis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could</a:t>
            </a:r>
            <a:r>
              <a:rPr lang="fr-FR" sz="2800" b="1" dirty="0" smtClean="0">
                <a:solidFill>
                  <a:srgbClr val="660066"/>
                </a:solidFill>
              </a:rPr>
              <a:t> not </a:t>
            </a:r>
            <a:r>
              <a:rPr lang="fr-FR" sz="2800" b="1" dirty="0" err="1" smtClean="0">
                <a:solidFill>
                  <a:srgbClr val="660066"/>
                </a:solidFill>
              </a:rPr>
              <a:t>be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performed</a:t>
            </a:r>
            <a:r>
              <a:rPr lang="fr-FR" sz="2800" b="1" dirty="0" smtClean="0">
                <a:solidFill>
                  <a:srgbClr val="660066"/>
                </a:solidFill>
              </a:rPr>
              <a:t>  (</a:t>
            </a:r>
            <a:r>
              <a:rPr lang="fr-FR" sz="2800" b="1" dirty="0" err="1" smtClean="0">
                <a:solidFill>
                  <a:srgbClr val="660066"/>
                </a:solidFill>
              </a:rPr>
              <a:t>only</a:t>
            </a:r>
            <a:r>
              <a:rPr lang="fr-FR" sz="2800" b="1" dirty="0" smtClean="0">
                <a:solidFill>
                  <a:srgbClr val="660066"/>
                </a:solidFill>
              </a:rPr>
              <a:t> 3 drops of </a:t>
            </a:r>
            <a:r>
              <a:rPr lang="fr-FR" sz="2800" b="1" dirty="0" err="1" smtClean="0">
                <a:solidFill>
                  <a:srgbClr val="660066"/>
                </a:solidFill>
              </a:rPr>
              <a:t>fluid</a:t>
            </a:r>
            <a:r>
              <a:rPr lang="fr-FR" sz="2800" b="1" dirty="0" smtClean="0">
                <a:solidFill>
                  <a:srgbClr val="660066"/>
                </a:solidFill>
              </a:rPr>
              <a:t>)</a:t>
            </a:r>
          </a:p>
          <a:p>
            <a:pPr algn="l"/>
            <a:endParaRPr lang="fr-FR" sz="2800" b="1" dirty="0" smtClean="0"/>
          </a:p>
          <a:p>
            <a:pPr algn="l"/>
            <a:r>
              <a:rPr lang="fr-FR" sz="2800" b="1" dirty="0" smtClean="0"/>
              <a:t>- Gram </a:t>
            </a:r>
            <a:r>
              <a:rPr lang="fr-FR" sz="2800" b="1" dirty="0" err="1" smtClean="0"/>
              <a:t>stain</a:t>
            </a:r>
            <a:r>
              <a:rPr lang="fr-FR" sz="2800" b="1" dirty="0" smtClean="0"/>
              <a:t> of the </a:t>
            </a:r>
            <a:r>
              <a:rPr lang="fr-FR" sz="2800" b="1" dirty="0" err="1" smtClean="0"/>
              <a:t>fluid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revealed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polymorphonuclear</a:t>
            </a:r>
            <a:r>
              <a:rPr lang="fr-FR" sz="2800" b="1" dirty="0" smtClean="0"/>
              <a:t> leucocytes but no </a:t>
            </a:r>
            <a:r>
              <a:rPr lang="fr-FR" sz="2800" b="1" dirty="0" err="1" smtClean="0"/>
              <a:t>organisms</a:t>
            </a:r>
            <a:r>
              <a:rPr lang="fr-FR" sz="2800" b="1" dirty="0" smtClean="0"/>
              <a:t> </a:t>
            </a:r>
          </a:p>
          <a:p>
            <a:pPr marL="342900" indent="-342900" algn="l">
              <a:buFontTx/>
              <a:buChar char="-"/>
            </a:pPr>
            <a:endParaRPr lang="fr-FR" sz="2800" b="1" dirty="0" smtClean="0"/>
          </a:p>
          <a:p>
            <a:pPr algn="l"/>
            <a:r>
              <a:rPr lang="fr-FR" sz="2800" b="1" dirty="0" smtClean="0"/>
              <a:t>- </a:t>
            </a:r>
            <a:r>
              <a:rPr lang="fr-FR" sz="2800" b="1" dirty="0" err="1" smtClean="0"/>
              <a:t>Polarizing</a:t>
            </a:r>
            <a:r>
              <a:rPr lang="fr-FR" sz="2800" b="1" dirty="0" smtClean="0"/>
              <a:t> light </a:t>
            </a:r>
            <a:r>
              <a:rPr lang="fr-FR" sz="2800" b="1" dirty="0" err="1" smtClean="0"/>
              <a:t>microscopy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showed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many</a:t>
            </a:r>
            <a:r>
              <a:rPr lang="fr-FR" sz="2800" b="1" dirty="0" smtClean="0"/>
              <a:t> </a:t>
            </a:r>
            <a:r>
              <a:rPr lang="fr-FR" sz="2800" b="1" dirty="0"/>
              <a:t> </a:t>
            </a:r>
            <a:r>
              <a:rPr lang="fr-FR" sz="2800" b="1" dirty="0" err="1" smtClean="0"/>
              <a:t>polymorphonuclear</a:t>
            </a:r>
            <a:r>
              <a:rPr lang="fr-FR" sz="2800" b="1" dirty="0" smtClean="0"/>
              <a:t> leucocytes</a:t>
            </a:r>
          </a:p>
          <a:p>
            <a:pPr algn="l"/>
            <a:r>
              <a:rPr lang="fr-FR" sz="2800" b="1" dirty="0" smtClean="0">
                <a:solidFill>
                  <a:srgbClr val="C00000"/>
                </a:solidFill>
              </a:rPr>
              <a:t>The synovial </a:t>
            </a:r>
            <a:r>
              <a:rPr lang="fr-FR" sz="2800" b="1" dirty="0" err="1" smtClean="0">
                <a:solidFill>
                  <a:srgbClr val="C00000"/>
                </a:solidFill>
              </a:rPr>
              <a:t>fluid</a:t>
            </a:r>
            <a:r>
              <a:rPr lang="fr-FR" sz="2800" b="1" dirty="0" smtClean="0">
                <a:solidFill>
                  <a:srgbClr val="C00000"/>
                </a:solidFill>
              </a:rPr>
              <a:t> </a:t>
            </a:r>
            <a:r>
              <a:rPr lang="fr-FR" sz="2800" b="1" dirty="0" err="1" smtClean="0">
                <a:solidFill>
                  <a:srgbClr val="C00000"/>
                </a:solidFill>
              </a:rPr>
              <a:t>contained</a:t>
            </a:r>
            <a:r>
              <a:rPr lang="fr-FR" sz="2800" b="1" dirty="0" smtClean="0">
                <a:solidFill>
                  <a:srgbClr val="C00000"/>
                </a:solidFill>
              </a:rPr>
              <a:t> intra and </a:t>
            </a:r>
            <a:r>
              <a:rPr lang="fr-FR" sz="2800" b="1" dirty="0" err="1" smtClean="0">
                <a:solidFill>
                  <a:srgbClr val="C00000"/>
                </a:solidFill>
              </a:rPr>
              <a:t>extracellular</a:t>
            </a:r>
            <a:r>
              <a:rPr lang="fr-FR" sz="2800" b="1" dirty="0" smtClean="0">
                <a:solidFill>
                  <a:srgbClr val="C00000"/>
                </a:solidFill>
              </a:rPr>
              <a:t> </a:t>
            </a:r>
            <a:r>
              <a:rPr lang="fr-FR" sz="2800" b="1" dirty="0" err="1" smtClean="0">
                <a:solidFill>
                  <a:srgbClr val="C00000"/>
                </a:solidFill>
              </a:rPr>
              <a:t>needle-shaped</a:t>
            </a:r>
            <a:r>
              <a:rPr lang="fr-FR" sz="2800" b="1" dirty="0" smtClean="0">
                <a:solidFill>
                  <a:srgbClr val="C00000"/>
                </a:solidFill>
              </a:rPr>
              <a:t> </a:t>
            </a:r>
            <a:r>
              <a:rPr lang="fr-FR" sz="2800" b="1" dirty="0" err="1" smtClean="0">
                <a:solidFill>
                  <a:srgbClr val="C00000"/>
                </a:solidFill>
              </a:rPr>
              <a:t>crystals</a:t>
            </a:r>
            <a:r>
              <a:rPr lang="fr-FR" sz="2800" b="1" dirty="0" smtClean="0">
                <a:solidFill>
                  <a:srgbClr val="C00000"/>
                </a:solidFill>
              </a:rPr>
              <a:t>.</a:t>
            </a:r>
          </a:p>
          <a:p>
            <a:pPr algn="l"/>
            <a:endParaRPr lang="fr-FR" sz="2800" b="1" dirty="0" smtClean="0">
              <a:solidFill>
                <a:srgbClr val="7030A0"/>
              </a:solidFill>
            </a:endParaRPr>
          </a:p>
          <a:p>
            <a:pPr algn="l">
              <a:tabLst>
                <a:tab pos="2781300" algn="l"/>
              </a:tabLst>
            </a:pPr>
            <a:r>
              <a:rPr lang="fr-FR" sz="2800" b="1" dirty="0" smtClean="0"/>
              <a:t>- X-rays of the </a:t>
            </a:r>
            <a:r>
              <a:rPr lang="fr-FR" sz="2800" b="1" dirty="0" err="1" smtClean="0"/>
              <a:t>feet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showed</a:t>
            </a:r>
            <a:r>
              <a:rPr lang="fr-FR" sz="2800" b="1" dirty="0" smtClean="0"/>
              <a:t> soft-tissue </a:t>
            </a:r>
            <a:r>
              <a:rPr lang="fr-FR" sz="2800" b="1" dirty="0" err="1" smtClean="0">
                <a:solidFill>
                  <a:srgbClr val="C00000"/>
                </a:solidFill>
              </a:rPr>
              <a:t>swelling</a:t>
            </a:r>
            <a:r>
              <a:rPr lang="fr-FR" sz="2800" b="1" dirty="0" smtClean="0">
                <a:solidFill>
                  <a:srgbClr val="C00000"/>
                </a:solidFill>
              </a:rPr>
              <a:t> </a:t>
            </a:r>
            <a:r>
              <a:rPr lang="fr-FR" sz="2800" b="1" dirty="0" err="1" smtClean="0">
                <a:solidFill>
                  <a:srgbClr val="C00000"/>
                </a:solidFill>
              </a:rPr>
              <a:t>around</a:t>
            </a:r>
            <a:r>
              <a:rPr lang="fr-FR" sz="2800" b="1" dirty="0" smtClean="0">
                <a:solidFill>
                  <a:srgbClr val="C00000"/>
                </a:solidFill>
              </a:rPr>
              <a:t> the </a:t>
            </a:r>
            <a:r>
              <a:rPr lang="fr-FR" sz="2800" b="1" dirty="0" err="1" smtClean="0">
                <a:solidFill>
                  <a:srgbClr val="C00000"/>
                </a:solidFill>
              </a:rPr>
              <a:t>left</a:t>
            </a:r>
            <a:r>
              <a:rPr lang="fr-FR" sz="2800" b="1" dirty="0" smtClean="0">
                <a:solidFill>
                  <a:srgbClr val="C00000"/>
                </a:solidFill>
              </a:rPr>
              <a:t> first MTP and </a:t>
            </a:r>
            <a:r>
              <a:rPr lang="fr-FR" sz="2800" b="1" dirty="0" err="1" smtClean="0">
                <a:solidFill>
                  <a:srgbClr val="C00000"/>
                </a:solidFill>
              </a:rPr>
              <a:t>erosions</a:t>
            </a:r>
            <a:r>
              <a:rPr lang="fr-FR" sz="2800" b="1" dirty="0" smtClean="0"/>
              <a:t> of </a:t>
            </a:r>
            <a:r>
              <a:rPr lang="fr-FR" sz="2800" b="1" dirty="0" err="1" smtClean="0"/>
              <a:t>that</a:t>
            </a:r>
            <a:r>
              <a:rPr lang="fr-FR" sz="2800" b="1" dirty="0" smtClean="0"/>
              <a:t> joint, no fracture </a:t>
            </a:r>
            <a:r>
              <a:rPr lang="fr-FR" sz="2800" b="1" dirty="0" err="1" smtClean="0"/>
              <a:t>was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seen</a:t>
            </a:r>
            <a:r>
              <a:rPr lang="fr-FR" sz="2800" b="1" dirty="0" smtClean="0"/>
              <a:t> </a:t>
            </a:r>
            <a:endParaRPr lang="fr-FR" b="1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1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007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836588"/>
            <a:ext cx="10078309" cy="4881632"/>
          </a:xfrm>
        </p:spPr>
        <p:txBody>
          <a:bodyPr>
            <a:noAutofit/>
          </a:bodyPr>
          <a:lstStyle/>
          <a:p>
            <a:pPr algn="l"/>
            <a:r>
              <a:rPr lang="fr-FR" sz="2800" b="1" dirty="0" err="1" smtClean="0">
                <a:solidFill>
                  <a:srgbClr val="751D64"/>
                </a:solidFill>
              </a:rPr>
              <a:t>What</a:t>
            </a:r>
            <a:r>
              <a:rPr lang="fr-FR" sz="2800" b="1" dirty="0" smtClean="0">
                <a:solidFill>
                  <a:srgbClr val="751D64"/>
                </a:solidFill>
              </a:rPr>
              <a:t> are </a:t>
            </a:r>
            <a:r>
              <a:rPr lang="fr-FR" sz="2800" b="1" dirty="0" err="1" smtClean="0">
                <a:solidFill>
                  <a:srgbClr val="751D64"/>
                </a:solidFill>
              </a:rPr>
              <a:t>your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primary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diagnosis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now</a:t>
            </a:r>
            <a:r>
              <a:rPr lang="fr-FR" sz="2800" b="1" dirty="0" smtClean="0">
                <a:solidFill>
                  <a:srgbClr val="751D64"/>
                </a:solidFill>
              </a:rPr>
              <a:t> ? </a:t>
            </a:r>
          </a:p>
          <a:p>
            <a:pPr algn="l"/>
            <a:endParaRPr lang="fr-FR" sz="2800" b="1" dirty="0" smtClean="0"/>
          </a:p>
          <a:p>
            <a:pPr algn="l"/>
            <a:r>
              <a:rPr lang="fr-FR" sz="2800" b="1" dirty="0" smtClean="0"/>
              <a:t>1) </a:t>
            </a:r>
            <a:r>
              <a:rPr lang="fr-FR" sz="2800" b="1" dirty="0" err="1" smtClean="0"/>
              <a:t>Rheumatoid</a:t>
            </a:r>
            <a:r>
              <a:rPr lang="fr-FR" sz="2800" b="1" dirty="0" smtClean="0"/>
              <a:t> </a:t>
            </a:r>
            <a:r>
              <a:rPr lang="fr-FR" sz="2800" b="1" dirty="0" err="1"/>
              <a:t>arthritis</a:t>
            </a:r>
            <a:r>
              <a:rPr lang="fr-FR" sz="2800" b="1" dirty="0"/>
              <a:t> </a:t>
            </a:r>
            <a:endParaRPr lang="fr-FR" sz="2800" b="1" dirty="0" smtClean="0"/>
          </a:p>
          <a:p>
            <a:pPr algn="l"/>
            <a:r>
              <a:rPr lang="fr-FR" sz="2800" b="1" dirty="0" smtClean="0"/>
              <a:t>2) Gout</a:t>
            </a:r>
          </a:p>
          <a:p>
            <a:pPr algn="l"/>
            <a:r>
              <a:rPr lang="fr-FR" sz="2800" b="1" dirty="0" smtClean="0"/>
              <a:t>3) Calcium pyrophosphate </a:t>
            </a:r>
            <a:r>
              <a:rPr lang="fr-FR" sz="2800" b="1" dirty="0" err="1" smtClean="0"/>
              <a:t>dihydrate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crystal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deposition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disease</a:t>
            </a:r>
            <a:r>
              <a:rPr lang="fr-FR" sz="2800" b="1" dirty="0" smtClean="0"/>
              <a:t> = pseudo-gout = </a:t>
            </a:r>
            <a:r>
              <a:rPr lang="fr-FR" sz="2800" b="1" dirty="0" err="1" smtClean="0"/>
              <a:t>chondrocalcinosis</a:t>
            </a:r>
            <a:r>
              <a:rPr lang="fr-FR" sz="2800" b="1" dirty="0" smtClean="0"/>
              <a:t>) </a:t>
            </a:r>
            <a:endParaRPr lang="fr-FR" sz="2800" b="1" dirty="0"/>
          </a:p>
          <a:p>
            <a:pPr algn="l"/>
            <a:r>
              <a:rPr lang="fr-FR" sz="2800" b="1" dirty="0"/>
              <a:t>4</a:t>
            </a:r>
            <a:r>
              <a:rPr lang="fr-FR" sz="2800" b="1" dirty="0" smtClean="0"/>
              <a:t>) Hydroxyapatite </a:t>
            </a:r>
            <a:r>
              <a:rPr lang="fr-FR" sz="2800" b="1" dirty="0" err="1" smtClean="0"/>
              <a:t>crystal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arthritis</a:t>
            </a:r>
            <a:r>
              <a:rPr lang="fr-FR" sz="2800" b="1" dirty="0" smtClean="0"/>
              <a:t> </a:t>
            </a:r>
          </a:p>
          <a:p>
            <a:pPr algn="l"/>
            <a:r>
              <a:rPr lang="fr-FR" sz="2800" b="1" dirty="0"/>
              <a:t>5</a:t>
            </a:r>
            <a:r>
              <a:rPr lang="fr-FR" sz="2800" b="1" dirty="0" smtClean="0"/>
              <a:t>) </a:t>
            </a:r>
            <a:r>
              <a:rPr lang="fr-FR" sz="2800" b="1" dirty="0" err="1" smtClean="0"/>
              <a:t>Septic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arthritis</a:t>
            </a:r>
            <a:r>
              <a:rPr lang="fr-FR" sz="2800" b="1" dirty="0" smtClean="0"/>
              <a:t> </a:t>
            </a:r>
          </a:p>
          <a:p>
            <a:pPr algn="l"/>
            <a:r>
              <a:rPr lang="fr-FR" sz="2800" b="1" dirty="0"/>
              <a:t>6</a:t>
            </a:r>
            <a:r>
              <a:rPr lang="fr-FR" sz="2800" b="1" dirty="0" smtClean="0"/>
              <a:t>) </a:t>
            </a:r>
            <a:r>
              <a:rPr lang="fr-FR" sz="2800" b="1" dirty="0" err="1" smtClean="0"/>
              <a:t>Cellulitis</a:t>
            </a:r>
            <a:endParaRPr lang="fr-FR" sz="2800" b="1" dirty="0">
              <a:solidFill>
                <a:srgbClr val="7030A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1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492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836588"/>
            <a:ext cx="10078309" cy="4881632"/>
          </a:xfrm>
        </p:spPr>
        <p:txBody>
          <a:bodyPr>
            <a:noAutofit/>
          </a:bodyPr>
          <a:lstStyle/>
          <a:p>
            <a:pPr algn="l"/>
            <a:r>
              <a:rPr lang="fr-FR" sz="2800" b="1" dirty="0" err="1" smtClean="0">
                <a:solidFill>
                  <a:srgbClr val="751D64"/>
                </a:solidFill>
              </a:rPr>
              <a:t>What</a:t>
            </a:r>
            <a:r>
              <a:rPr lang="fr-FR" sz="2800" b="1" dirty="0" smtClean="0">
                <a:solidFill>
                  <a:srgbClr val="751D64"/>
                </a:solidFill>
              </a:rPr>
              <a:t> are </a:t>
            </a:r>
            <a:r>
              <a:rPr lang="fr-FR" sz="2800" b="1" dirty="0" err="1" smtClean="0">
                <a:solidFill>
                  <a:srgbClr val="751D64"/>
                </a:solidFill>
              </a:rPr>
              <a:t>your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primary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diagnosis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now</a:t>
            </a:r>
            <a:r>
              <a:rPr lang="fr-FR" sz="2800" b="1" dirty="0" smtClean="0">
                <a:solidFill>
                  <a:srgbClr val="751D64"/>
                </a:solidFill>
              </a:rPr>
              <a:t> ? </a:t>
            </a:r>
          </a:p>
          <a:p>
            <a:pPr algn="l"/>
            <a:endParaRPr lang="fr-FR" sz="2800" b="1" dirty="0" smtClean="0"/>
          </a:p>
          <a:p>
            <a:pPr algn="l"/>
            <a:r>
              <a:rPr lang="fr-FR" sz="2800" b="1" dirty="0" smtClean="0"/>
              <a:t>1) </a:t>
            </a:r>
            <a:r>
              <a:rPr lang="fr-FR" sz="2800" b="1" dirty="0" err="1" smtClean="0"/>
              <a:t>Rheumatoid</a:t>
            </a:r>
            <a:r>
              <a:rPr lang="fr-FR" sz="2800" b="1" dirty="0" smtClean="0"/>
              <a:t> </a:t>
            </a:r>
            <a:r>
              <a:rPr lang="fr-FR" sz="2800" b="1" dirty="0" err="1"/>
              <a:t>arthritis</a:t>
            </a:r>
            <a:r>
              <a:rPr lang="fr-FR" sz="2800" b="1" dirty="0"/>
              <a:t> </a:t>
            </a:r>
            <a:endParaRPr lang="fr-FR" sz="2800" b="1" dirty="0" smtClean="0"/>
          </a:p>
          <a:p>
            <a:pPr algn="l"/>
            <a:r>
              <a:rPr lang="fr-FR" sz="2800" b="1" dirty="0" smtClean="0"/>
              <a:t>2) </a:t>
            </a:r>
            <a:r>
              <a:rPr lang="fr-FR" sz="2800" b="1" dirty="0" smtClean="0">
                <a:solidFill>
                  <a:srgbClr val="C00000"/>
                </a:solidFill>
              </a:rPr>
              <a:t>Gout</a:t>
            </a:r>
          </a:p>
          <a:p>
            <a:pPr algn="l"/>
            <a:r>
              <a:rPr lang="fr-FR" sz="2800" b="1" dirty="0" smtClean="0"/>
              <a:t>3) Calcium pyrophosphate </a:t>
            </a:r>
            <a:r>
              <a:rPr lang="fr-FR" sz="2800" b="1" dirty="0" err="1" smtClean="0"/>
              <a:t>dihydrate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crystal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deposition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disease</a:t>
            </a:r>
            <a:r>
              <a:rPr lang="fr-FR" sz="2800" b="1" dirty="0" smtClean="0"/>
              <a:t> = pseudo-gout = </a:t>
            </a:r>
            <a:r>
              <a:rPr lang="fr-FR" sz="2800" b="1" dirty="0" err="1" smtClean="0"/>
              <a:t>chondrocalcinosis</a:t>
            </a:r>
            <a:r>
              <a:rPr lang="fr-FR" sz="2800" b="1" dirty="0" smtClean="0"/>
              <a:t>) </a:t>
            </a:r>
            <a:endParaRPr lang="fr-FR" sz="2800" b="1" dirty="0"/>
          </a:p>
          <a:p>
            <a:pPr algn="l"/>
            <a:r>
              <a:rPr lang="fr-FR" sz="2800" b="1" dirty="0"/>
              <a:t>4</a:t>
            </a:r>
            <a:r>
              <a:rPr lang="fr-FR" sz="2800" b="1" dirty="0" smtClean="0"/>
              <a:t>) Hydroxyapatite </a:t>
            </a:r>
            <a:r>
              <a:rPr lang="fr-FR" sz="2800" b="1" dirty="0" err="1" smtClean="0"/>
              <a:t>crystal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arthritis</a:t>
            </a:r>
            <a:r>
              <a:rPr lang="fr-FR" sz="2800" b="1" dirty="0" smtClean="0"/>
              <a:t> </a:t>
            </a:r>
          </a:p>
          <a:p>
            <a:pPr algn="l"/>
            <a:r>
              <a:rPr lang="fr-FR" sz="2800" b="1" dirty="0"/>
              <a:t>5</a:t>
            </a:r>
            <a:r>
              <a:rPr lang="fr-FR" sz="2800" b="1" dirty="0" smtClean="0"/>
              <a:t>) </a:t>
            </a:r>
            <a:r>
              <a:rPr lang="fr-FR" sz="2800" b="1" dirty="0" err="1" smtClean="0"/>
              <a:t>Septic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arthritis</a:t>
            </a:r>
            <a:r>
              <a:rPr lang="fr-FR" sz="2800" b="1" dirty="0" smtClean="0"/>
              <a:t> </a:t>
            </a:r>
          </a:p>
          <a:p>
            <a:pPr algn="l"/>
            <a:r>
              <a:rPr lang="fr-FR" sz="2800" b="1" dirty="0"/>
              <a:t>6</a:t>
            </a:r>
            <a:r>
              <a:rPr lang="fr-FR" sz="2800" b="1" dirty="0" smtClean="0"/>
              <a:t>) </a:t>
            </a:r>
            <a:r>
              <a:rPr lang="fr-FR" sz="2800" b="1" dirty="0" err="1" smtClean="0"/>
              <a:t>Cellulitis</a:t>
            </a:r>
            <a:endParaRPr lang="fr-FR" sz="2800" b="1" dirty="0">
              <a:solidFill>
                <a:srgbClr val="7030A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1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785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59125" y="0"/>
            <a:ext cx="9908875" cy="612475"/>
          </a:xfrm>
        </p:spPr>
        <p:txBody>
          <a:bodyPr>
            <a:noAutofit/>
          </a:bodyPr>
          <a:lstStyle/>
          <a:p>
            <a:r>
              <a:rPr lang="en-GB" sz="1800" b="1" dirty="0" smtClean="0">
                <a:solidFill>
                  <a:srgbClr val="0000FF"/>
                </a:solidFill>
                <a:latin typeface="+mn-lt"/>
              </a:rPr>
              <a:t>Gout : tissue deposition of monosodium </a:t>
            </a:r>
            <a:r>
              <a:rPr lang="en-GB" sz="1800" b="1" dirty="0" err="1" smtClean="0">
                <a:solidFill>
                  <a:srgbClr val="0000FF"/>
                </a:solidFill>
                <a:latin typeface="+mn-lt"/>
              </a:rPr>
              <a:t>urate</a:t>
            </a:r>
            <a:r>
              <a:rPr lang="en-GB" sz="1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GB" sz="1800" b="1" dirty="0" err="1" smtClean="0">
                <a:solidFill>
                  <a:srgbClr val="0000FF"/>
                </a:solidFill>
                <a:latin typeface="+mn-lt"/>
              </a:rPr>
              <a:t>cristals</a:t>
            </a:r>
            <a:r>
              <a:rPr lang="en-GB" sz="1800" b="1" dirty="0" smtClean="0">
                <a:solidFill>
                  <a:srgbClr val="0000FF"/>
                </a:solidFill>
                <a:latin typeface="+mn-lt"/>
              </a:rPr>
              <a:t> (MSU) that occurs as a result of </a:t>
            </a:r>
            <a:r>
              <a:rPr lang="en-GB" sz="1800" b="1" dirty="0" err="1" smtClean="0">
                <a:solidFill>
                  <a:srgbClr val="0000FF"/>
                </a:solidFill>
                <a:latin typeface="+mn-lt"/>
              </a:rPr>
              <a:t>hyperuricemia</a:t>
            </a:r>
            <a:r>
              <a:rPr lang="en-GB" sz="1800" b="1" dirty="0" smtClean="0">
                <a:solidFill>
                  <a:srgbClr val="0000FF"/>
                </a:solidFill>
                <a:latin typeface="+mn-lt"/>
              </a:rPr>
              <a:t> resulting in one or more of the following manifestations </a:t>
            </a:r>
            <a:endParaRPr lang="en-GB" sz="1800" b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980" y="757439"/>
            <a:ext cx="3215640" cy="2621580"/>
          </a:xfrm>
          <a:prstGeom prst="rect">
            <a:avLst/>
          </a:prstGeom>
        </p:spPr>
      </p:pic>
      <p:pic>
        <p:nvPicPr>
          <p:cNvPr id="1026" name="Picture 2" descr="D:\Users\509285\Desktop\sans-tit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021" y="639354"/>
            <a:ext cx="3259994" cy="3049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509285\Desktop\nejmicm1110969_f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450" y="3731413"/>
            <a:ext cx="7633189" cy="288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Connecteur droit avec flèche 4"/>
          <p:cNvCxnSpPr/>
          <p:nvPr/>
        </p:nvCxnSpPr>
        <p:spPr>
          <a:xfrm flipH="1">
            <a:off x="7708006" y="1558346"/>
            <a:ext cx="2485621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re 1"/>
          <p:cNvSpPr txBox="1">
            <a:spLocks/>
          </p:cNvSpPr>
          <p:nvPr/>
        </p:nvSpPr>
        <p:spPr>
          <a:xfrm>
            <a:off x="9749307" y="1312463"/>
            <a:ext cx="1680355" cy="4917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600" b="1" dirty="0" smtClean="0">
                <a:latin typeface="+mn-lt"/>
              </a:rPr>
              <a:t>Erosions of the MTP </a:t>
            </a:r>
            <a:endParaRPr lang="en-GB" sz="1600" b="1" dirty="0">
              <a:latin typeface="+mn-lt"/>
            </a:endParaRPr>
          </a:p>
        </p:txBody>
      </p:sp>
      <p:sp>
        <p:nvSpPr>
          <p:cNvPr id="12" name="Titre 1"/>
          <p:cNvSpPr txBox="1">
            <a:spLocks/>
          </p:cNvSpPr>
          <p:nvPr/>
        </p:nvSpPr>
        <p:spPr>
          <a:xfrm>
            <a:off x="1" y="1177448"/>
            <a:ext cx="1934816" cy="11899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1600" b="1" dirty="0" smtClean="0">
                <a:solidFill>
                  <a:srgbClr val="C00000"/>
                </a:solidFill>
                <a:latin typeface="+mn-lt"/>
              </a:rPr>
              <a:t>Gouty arthritis</a:t>
            </a:r>
          </a:p>
          <a:p>
            <a:pPr algn="l"/>
            <a:r>
              <a:rPr lang="en-GB" sz="1600" b="1" dirty="0" smtClean="0">
                <a:latin typeface="+mn-lt"/>
              </a:rPr>
              <a:t>- Swelling</a:t>
            </a:r>
          </a:p>
          <a:p>
            <a:pPr algn="l"/>
            <a:r>
              <a:rPr lang="en-GB" sz="1600" b="1" dirty="0" smtClean="0">
                <a:latin typeface="+mn-lt"/>
              </a:rPr>
              <a:t>- Redness</a:t>
            </a:r>
          </a:p>
          <a:p>
            <a:pPr algn="l"/>
            <a:r>
              <a:rPr lang="en-GB" sz="1600" b="1" dirty="0" smtClean="0">
                <a:latin typeface="+mn-lt"/>
              </a:rPr>
              <a:t>- Severe pain </a:t>
            </a:r>
          </a:p>
          <a:p>
            <a:pPr algn="l"/>
            <a:r>
              <a:rPr lang="en-GB" sz="1600" b="1" dirty="0" smtClean="0">
                <a:latin typeface="+mn-lt"/>
              </a:rPr>
              <a:t>- Skin desquamation after  8-10 days </a:t>
            </a:r>
            <a:endParaRPr lang="en-GB" sz="1600" b="1" dirty="0">
              <a:latin typeface="+mn-lt"/>
            </a:endParaRP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1934817" y="4727575"/>
            <a:ext cx="1789044" cy="4610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flipH="1">
            <a:off x="7431018" y="5323922"/>
            <a:ext cx="2485621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re 1"/>
          <p:cNvSpPr txBox="1">
            <a:spLocks/>
          </p:cNvSpPr>
          <p:nvPr/>
        </p:nvSpPr>
        <p:spPr>
          <a:xfrm>
            <a:off x="9916639" y="5078039"/>
            <a:ext cx="1680355" cy="4917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600" b="1" dirty="0" smtClean="0">
                <a:latin typeface="+mn-lt"/>
              </a:rPr>
              <a:t>Needle-shaped </a:t>
            </a:r>
            <a:r>
              <a:rPr lang="en-GB" sz="1600" b="1" dirty="0" err="1" smtClean="0">
                <a:latin typeface="+mn-lt"/>
              </a:rPr>
              <a:t>cristals</a:t>
            </a:r>
            <a:r>
              <a:rPr lang="en-GB" sz="1600" b="1" dirty="0" smtClean="0">
                <a:latin typeface="+mn-lt"/>
              </a:rPr>
              <a:t> </a:t>
            </a:r>
            <a:endParaRPr lang="en-GB" sz="1600" b="1" dirty="0">
              <a:latin typeface="+mn-lt"/>
            </a:endParaRPr>
          </a:p>
        </p:txBody>
      </p:sp>
      <p:sp>
        <p:nvSpPr>
          <p:cNvPr id="13" name="Titre 1"/>
          <p:cNvSpPr txBox="1">
            <a:spLocks/>
          </p:cNvSpPr>
          <p:nvPr/>
        </p:nvSpPr>
        <p:spPr>
          <a:xfrm>
            <a:off x="375074" y="4158641"/>
            <a:ext cx="1680355" cy="8148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1600" b="1" dirty="0" smtClean="0">
                <a:solidFill>
                  <a:srgbClr val="C00000"/>
                </a:solidFill>
                <a:latin typeface="+mn-lt"/>
              </a:rPr>
              <a:t>Tophi </a:t>
            </a:r>
            <a:endParaRPr lang="en-GB" sz="1600" b="1" dirty="0">
              <a:solidFill>
                <a:srgbClr val="0000FF"/>
              </a:solidFill>
              <a:latin typeface="+mn-lt"/>
            </a:endParaRPr>
          </a:p>
          <a:p>
            <a:pPr algn="l"/>
            <a:r>
              <a:rPr lang="en-GB" sz="1600" b="1" dirty="0" smtClean="0">
                <a:latin typeface="+mn-lt"/>
              </a:rPr>
              <a:t>Aggregates deposits of MSU</a:t>
            </a:r>
            <a:endParaRPr lang="en-GB" sz="1600" b="1" dirty="0">
              <a:latin typeface="+mn-lt"/>
            </a:endParaRPr>
          </a:p>
        </p:txBody>
      </p:sp>
      <p:sp>
        <p:nvSpPr>
          <p:cNvPr id="14" name="Titre 1"/>
          <p:cNvSpPr txBox="1">
            <a:spLocks/>
          </p:cNvSpPr>
          <p:nvPr/>
        </p:nvSpPr>
        <p:spPr>
          <a:xfrm>
            <a:off x="1" y="6005142"/>
            <a:ext cx="2283450" cy="8528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1600" b="1" dirty="0" smtClean="0">
                <a:solidFill>
                  <a:srgbClr val="C00000"/>
                </a:solidFill>
                <a:latin typeface="+mn-lt"/>
              </a:rPr>
              <a:t>Gouty nephropathy</a:t>
            </a:r>
          </a:p>
          <a:p>
            <a:pPr algn="l"/>
            <a:r>
              <a:rPr lang="en-GB" sz="1600" b="1" dirty="0" smtClean="0">
                <a:solidFill>
                  <a:srgbClr val="C00000"/>
                </a:solidFill>
                <a:latin typeface="+mn-lt"/>
              </a:rPr>
              <a:t>Uric acid nephrolithiasis  </a:t>
            </a:r>
            <a:endParaRPr lang="en-GB" sz="16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996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836587"/>
            <a:ext cx="10078309" cy="5731637"/>
          </a:xfrm>
        </p:spPr>
        <p:txBody>
          <a:bodyPr>
            <a:noAutofit/>
          </a:bodyPr>
          <a:lstStyle/>
          <a:p>
            <a:pPr algn="l"/>
            <a:r>
              <a:rPr lang="fr-FR" sz="2800" b="1" dirty="0" err="1" smtClean="0">
                <a:solidFill>
                  <a:srgbClr val="660066"/>
                </a:solidFill>
              </a:rPr>
              <a:t>Which</a:t>
            </a:r>
            <a:r>
              <a:rPr lang="fr-FR" sz="2800" b="1" dirty="0" smtClean="0">
                <a:solidFill>
                  <a:srgbClr val="660066"/>
                </a:solidFill>
              </a:rPr>
              <a:t> of the </a:t>
            </a:r>
            <a:r>
              <a:rPr lang="fr-FR" sz="2800" b="1" dirty="0" err="1" smtClean="0">
                <a:solidFill>
                  <a:srgbClr val="660066"/>
                </a:solidFill>
              </a:rPr>
              <a:t>following</a:t>
            </a:r>
            <a:r>
              <a:rPr lang="fr-FR" sz="2800" b="1" dirty="0" smtClean="0">
                <a:solidFill>
                  <a:srgbClr val="660066"/>
                </a:solidFill>
              </a:rPr>
              <a:t> are </a:t>
            </a:r>
            <a:r>
              <a:rPr lang="fr-FR" sz="2800" b="1" dirty="0" err="1" smtClean="0">
                <a:solidFill>
                  <a:srgbClr val="660066"/>
                </a:solidFill>
              </a:rPr>
              <a:t>risk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factors</a:t>
            </a:r>
            <a:r>
              <a:rPr lang="fr-FR" sz="2800" b="1" dirty="0" smtClean="0">
                <a:solidFill>
                  <a:srgbClr val="660066"/>
                </a:solidFill>
              </a:rPr>
              <a:t> for </a:t>
            </a:r>
            <a:r>
              <a:rPr lang="fr-FR" sz="2800" b="1" dirty="0" err="1" smtClean="0">
                <a:solidFill>
                  <a:srgbClr val="660066"/>
                </a:solidFill>
              </a:rPr>
              <a:t>hyperuricemia</a:t>
            </a:r>
            <a:r>
              <a:rPr lang="fr-FR" sz="2800" b="1" dirty="0" smtClean="0">
                <a:solidFill>
                  <a:srgbClr val="660066"/>
                </a:solidFill>
              </a:rPr>
              <a:t> ?</a:t>
            </a:r>
          </a:p>
          <a:p>
            <a:pPr algn="l"/>
            <a:endParaRPr lang="fr-FR" b="1" dirty="0" smtClean="0"/>
          </a:p>
          <a:p>
            <a:pPr algn="l"/>
            <a:r>
              <a:rPr lang="fr-FR" b="1" dirty="0" smtClean="0"/>
              <a:t>1) </a:t>
            </a:r>
            <a:r>
              <a:rPr lang="fr-FR" b="1" dirty="0" err="1" smtClean="0"/>
              <a:t>Obesity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2</a:t>
            </a:r>
            <a:r>
              <a:rPr lang="fr-FR" dirty="0" smtClean="0"/>
              <a:t>) </a:t>
            </a:r>
            <a:r>
              <a:rPr lang="fr-FR" b="1" dirty="0" err="1" smtClean="0"/>
              <a:t>Alcohol</a:t>
            </a:r>
            <a:r>
              <a:rPr lang="fr-FR" b="1" dirty="0" smtClean="0"/>
              <a:t> use </a:t>
            </a:r>
          </a:p>
          <a:p>
            <a:pPr algn="l"/>
            <a:r>
              <a:rPr lang="fr-FR" b="1" dirty="0" smtClean="0"/>
              <a:t>3) Hypertension</a:t>
            </a:r>
            <a:endParaRPr lang="fr-FR" b="1" dirty="0"/>
          </a:p>
          <a:p>
            <a:pPr algn="l"/>
            <a:r>
              <a:rPr lang="fr-FR" b="1" dirty="0"/>
              <a:t>4</a:t>
            </a:r>
            <a:r>
              <a:rPr lang="fr-FR" b="1" dirty="0" smtClean="0"/>
              <a:t>) Smoking</a:t>
            </a:r>
          </a:p>
          <a:p>
            <a:pPr algn="l"/>
            <a:r>
              <a:rPr lang="fr-FR" b="1" dirty="0"/>
              <a:t>5</a:t>
            </a:r>
            <a:r>
              <a:rPr lang="fr-FR" b="1" dirty="0" smtClean="0"/>
              <a:t>) </a:t>
            </a:r>
            <a:r>
              <a:rPr lang="fr-FR" b="1" dirty="0" err="1" smtClean="0"/>
              <a:t>Diuretic</a:t>
            </a:r>
            <a:r>
              <a:rPr lang="fr-FR" b="1" dirty="0" smtClean="0"/>
              <a:t>  (</a:t>
            </a:r>
            <a:r>
              <a:rPr lang="fr-FR" b="1" dirty="0" err="1" smtClean="0"/>
              <a:t>thiazides</a:t>
            </a:r>
            <a:r>
              <a:rPr lang="fr-FR" b="1" dirty="0" smtClean="0"/>
              <a:t>, </a:t>
            </a:r>
            <a:r>
              <a:rPr lang="fr-FR" b="1" dirty="0" err="1" smtClean="0"/>
              <a:t>furosemide</a:t>
            </a:r>
            <a:r>
              <a:rPr lang="fr-FR" b="1" dirty="0" smtClean="0"/>
              <a:t>) </a:t>
            </a:r>
          </a:p>
          <a:p>
            <a:pPr algn="l"/>
            <a:r>
              <a:rPr lang="fr-FR" b="1" dirty="0"/>
              <a:t>6</a:t>
            </a:r>
            <a:r>
              <a:rPr lang="fr-FR" b="1" dirty="0" smtClean="0"/>
              <a:t>) </a:t>
            </a:r>
            <a:r>
              <a:rPr lang="fr-FR" b="1" dirty="0" err="1" smtClean="0"/>
              <a:t>Low</a:t>
            </a:r>
            <a:r>
              <a:rPr lang="fr-FR" b="1" dirty="0" smtClean="0"/>
              <a:t> dose </a:t>
            </a:r>
            <a:r>
              <a:rPr lang="fr-FR" b="1" dirty="0" err="1" smtClean="0"/>
              <a:t>aspirin</a:t>
            </a:r>
            <a:endParaRPr lang="fr-FR" b="1" dirty="0" smtClean="0"/>
          </a:p>
          <a:p>
            <a:pPr algn="l"/>
            <a:r>
              <a:rPr lang="fr-FR" b="1" dirty="0"/>
              <a:t>7</a:t>
            </a:r>
            <a:r>
              <a:rPr lang="fr-FR" b="1" dirty="0" smtClean="0"/>
              <a:t>) </a:t>
            </a:r>
            <a:r>
              <a:rPr lang="fr-FR" b="1" dirty="0" err="1" smtClean="0"/>
              <a:t>Bier</a:t>
            </a:r>
            <a:r>
              <a:rPr lang="fr-FR" b="1" dirty="0" smtClean="0"/>
              <a:t> </a:t>
            </a:r>
            <a:r>
              <a:rPr lang="fr-FR" b="1" dirty="0" err="1" smtClean="0"/>
              <a:t>drinking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/>
              <a:t>8</a:t>
            </a:r>
            <a:r>
              <a:rPr lang="fr-FR" b="1" dirty="0" smtClean="0"/>
              <a:t>) Soda </a:t>
            </a:r>
            <a:r>
              <a:rPr lang="fr-FR" b="1" dirty="0" err="1" smtClean="0"/>
              <a:t>drinking</a:t>
            </a:r>
            <a:r>
              <a:rPr lang="fr-FR" b="1" dirty="0" smtClean="0"/>
              <a:t> (fructose drink ingestion)</a:t>
            </a:r>
          </a:p>
          <a:p>
            <a:pPr algn="l"/>
            <a:r>
              <a:rPr lang="fr-FR" b="1" dirty="0" smtClean="0"/>
              <a:t>9)  </a:t>
            </a:r>
            <a:r>
              <a:rPr lang="fr-FR" b="1" dirty="0" err="1" smtClean="0"/>
              <a:t>Chronic</a:t>
            </a:r>
            <a:r>
              <a:rPr lang="fr-FR" b="1" dirty="0" smtClean="0"/>
              <a:t> </a:t>
            </a:r>
            <a:r>
              <a:rPr lang="fr-FR" b="1" dirty="0" err="1"/>
              <a:t>k</a:t>
            </a:r>
            <a:r>
              <a:rPr lang="fr-FR" b="1" dirty="0" err="1" smtClean="0"/>
              <a:t>idney</a:t>
            </a:r>
            <a:r>
              <a:rPr lang="fr-FR" b="1" dirty="0" smtClean="0"/>
              <a:t> </a:t>
            </a:r>
            <a:r>
              <a:rPr lang="fr-FR" b="1" dirty="0" err="1" smtClean="0"/>
              <a:t>failure</a:t>
            </a:r>
            <a:r>
              <a:rPr lang="fr-FR" b="1" dirty="0" smtClean="0"/>
              <a:t>  </a:t>
            </a:r>
          </a:p>
          <a:p>
            <a:pPr algn="l"/>
            <a:endParaRPr lang="fr-FR" sz="2000" b="1" dirty="0">
              <a:solidFill>
                <a:srgbClr val="7030A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1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682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836588"/>
            <a:ext cx="10078309" cy="4881632"/>
          </a:xfrm>
        </p:spPr>
        <p:txBody>
          <a:bodyPr>
            <a:noAutofit/>
          </a:bodyPr>
          <a:lstStyle/>
          <a:p>
            <a:pPr algn="l"/>
            <a:r>
              <a:rPr lang="fr-FR" sz="2800" b="1" dirty="0" err="1" smtClean="0">
                <a:solidFill>
                  <a:srgbClr val="751D64"/>
                </a:solidFill>
              </a:rPr>
              <a:t>Which</a:t>
            </a:r>
            <a:r>
              <a:rPr lang="fr-FR" sz="2800" b="1" dirty="0" smtClean="0">
                <a:solidFill>
                  <a:srgbClr val="751D64"/>
                </a:solidFill>
              </a:rPr>
              <a:t> of the </a:t>
            </a:r>
            <a:r>
              <a:rPr lang="fr-FR" sz="2800" b="1" dirty="0" err="1" smtClean="0">
                <a:solidFill>
                  <a:srgbClr val="751D64"/>
                </a:solidFill>
              </a:rPr>
              <a:t>following</a:t>
            </a:r>
            <a:r>
              <a:rPr lang="fr-FR" sz="2800" b="1" dirty="0" smtClean="0">
                <a:solidFill>
                  <a:srgbClr val="751D64"/>
                </a:solidFill>
              </a:rPr>
              <a:t> are </a:t>
            </a:r>
            <a:r>
              <a:rPr lang="fr-FR" sz="2800" b="1" dirty="0" err="1" smtClean="0">
                <a:solidFill>
                  <a:srgbClr val="751D64"/>
                </a:solidFill>
              </a:rPr>
              <a:t>risk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factors</a:t>
            </a:r>
            <a:r>
              <a:rPr lang="fr-FR" sz="2800" b="1" dirty="0" smtClean="0">
                <a:solidFill>
                  <a:srgbClr val="751D64"/>
                </a:solidFill>
              </a:rPr>
              <a:t> for </a:t>
            </a:r>
            <a:r>
              <a:rPr lang="fr-FR" sz="2800" b="1" dirty="0" err="1" smtClean="0">
                <a:solidFill>
                  <a:srgbClr val="751D64"/>
                </a:solidFill>
              </a:rPr>
              <a:t>hyperuricemia</a:t>
            </a:r>
            <a:r>
              <a:rPr lang="fr-FR" sz="2800" b="1" dirty="0" smtClean="0">
                <a:solidFill>
                  <a:srgbClr val="751D64"/>
                </a:solidFill>
              </a:rPr>
              <a:t> ?</a:t>
            </a:r>
          </a:p>
          <a:p>
            <a:pPr algn="l"/>
            <a:endParaRPr lang="fr-FR" b="1" dirty="0" smtClean="0"/>
          </a:p>
          <a:p>
            <a:pPr algn="l"/>
            <a:r>
              <a:rPr lang="fr-FR" b="1" dirty="0" smtClean="0"/>
              <a:t>1) </a:t>
            </a:r>
            <a:r>
              <a:rPr lang="fr-FR" b="1" dirty="0" err="1" smtClean="0">
                <a:solidFill>
                  <a:srgbClr val="C00000"/>
                </a:solidFill>
              </a:rPr>
              <a:t>Obesity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</a:p>
          <a:p>
            <a:pPr algn="l"/>
            <a:r>
              <a:rPr lang="fr-FR" b="1" dirty="0" smtClean="0"/>
              <a:t>2</a:t>
            </a:r>
            <a:r>
              <a:rPr lang="fr-FR" dirty="0" smtClean="0"/>
              <a:t>) </a:t>
            </a:r>
            <a:r>
              <a:rPr lang="fr-FR" b="1" dirty="0" err="1" smtClean="0">
                <a:solidFill>
                  <a:srgbClr val="C00000"/>
                </a:solidFill>
              </a:rPr>
              <a:t>Alcohol</a:t>
            </a:r>
            <a:r>
              <a:rPr lang="fr-FR" b="1" dirty="0" smtClean="0">
                <a:solidFill>
                  <a:srgbClr val="C00000"/>
                </a:solidFill>
              </a:rPr>
              <a:t> use </a:t>
            </a:r>
          </a:p>
          <a:p>
            <a:pPr algn="l"/>
            <a:r>
              <a:rPr lang="fr-FR" b="1" dirty="0" smtClean="0"/>
              <a:t>3) Hypertension</a:t>
            </a:r>
            <a:endParaRPr lang="fr-FR" b="1" dirty="0"/>
          </a:p>
          <a:p>
            <a:pPr algn="l"/>
            <a:r>
              <a:rPr lang="fr-FR" b="1" dirty="0"/>
              <a:t>4</a:t>
            </a:r>
            <a:r>
              <a:rPr lang="fr-FR" b="1" dirty="0" smtClean="0"/>
              <a:t>) Smoking</a:t>
            </a:r>
          </a:p>
          <a:p>
            <a:pPr algn="l"/>
            <a:r>
              <a:rPr lang="fr-FR" b="1" dirty="0"/>
              <a:t>5</a:t>
            </a:r>
            <a:r>
              <a:rPr lang="fr-FR" b="1" dirty="0" smtClean="0"/>
              <a:t>) </a:t>
            </a:r>
            <a:r>
              <a:rPr lang="fr-FR" b="1" dirty="0" err="1" smtClean="0">
                <a:solidFill>
                  <a:srgbClr val="C00000"/>
                </a:solidFill>
              </a:rPr>
              <a:t>Diuretic</a:t>
            </a:r>
            <a:r>
              <a:rPr lang="fr-FR" b="1" dirty="0" smtClean="0"/>
              <a:t> </a:t>
            </a:r>
            <a:r>
              <a:rPr lang="fr-FR" b="1" dirty="0">
                <a:solidFill>
                  <a:srgbClr val="C00000"/>
                </a:solidFill>
              </a:rPr>
              <a:t>(</a:t>
            </a:r>
            <a:r>
              <a:rPr lang="fr-FR" b="1" dirty="0" err="1">
                <a:solidFill>
                  <a:srgbClr val="C00000"/>
                </a:solidFill>
              </a:rPr>
              <a:t>thiazides</a:t>
            </a:r>
            <a:r>
              <a:rPr lang="fr-FR" b="1" dirty="0">
                <a:solidFill>
                  <a:srgbClr val="C00000"/>
                </a:solidFill>
              </a:rPr>
              <a:t>, </a:t>
            </a:r>
            <a:r>
              <a:rPr lang="fr-FR" b="1" dirty="0" err="1">
                <a:solidFill>
                  <a:srgbClr val="C00000"/>
                </a:solidFill>
              </a:rPr>
              <a:t>furosemide</a:t>
            </a:r>
            <a:r>
              <a:rPr lang="fr-FR" b="1" dirty="0">
                <a:solidFill>
                  <a:srgbClr val="C00000"/>
                </a:solidFill>
              </a:rPr>
              <a:t>) </a:t>
            </a:r>
            <a:endParaRPr lang="fr-FR" b="1" dirty="0" smtClean="0">
              <a:solidFill>
                <a:srgbClr val="C00000"/>
              </a:solidFill>
            </a:endParaRPr>
          </a:p>
          <a:p>
            <a:pPr algn="l"/>
            <a:r>
              <a:rPr lang="fr-FR" b="1" dirty="0">
                <a:solidFill>
                  <a:srgbClr val="C00000"/>
                </a:solidFill>
              </a:rPr>
              <a:t>6</a:t>
            </a:r>
            <a:r>
              <a:rPr lang="fr-FR" b="1" dirty="0" smtClean="0">
                <a:solidFill>
                  <a:srgbClr val="C00000"/>
                </a:solidFill>
              </a:rPr>
              <a:t>) </a:t>
            </a:r>
            <a:r>
              <a:rPr lang="fr-FR" b="1" dirty="0" err="1" smtClean="0">
                <a:solidFill>
                  <a:srgbClr val="C00000"/>
                </a:solidFill>
              </a:rPr>
              <a:t>Low</a:t>
            </a:r>
            <a:r>
              <a:rPr lang="fr-FR" b="1" dirty="0" smtClean="0">
                <a:solidFill>
                  <a:srgbClr val="C00000"/>
                </a:solidFill>
              </a:rPr>
              <a:t> dose </a:t>
            </a:r>
            <a:r>
              <a:rPr lang="fr-FR" b="1" dirty="0" err="1" smtClean="0">
                <a:solidFill>
                  <a:srgbClr val="C00000"/>
                </a:solidFill>
              </a:rPr>
              <a:t>aspirin</a:t>
            </a:r>
            <a:endParaRPr lang="fr-FR" b="1" dirty="0" smtClean="0">
              <a:solidFill>
                <a:srgbClr val="C00000"/>
              </a:solidFill>
            </a:endParaRPr>
          </a:p>
          <a:p>
            <a:pPr algn="l"/>
            <a:r>
              <a:rPr lang="fr-FR" b="1" dirty="0">
                <a:solidFill>
                  <a:srgbClr val="C00000"/>
                </a:solidFill>
              </a:rPr>
              <a:t>7</a:t>
            </a:r>
            <a:r>
              <a:rPr lang="fr-FR" b="1" dirty="0" smtClean="0">
                <a:solidFill>
                  <a:srgbClr val="C00000"/>
                </a:solidFill>
              </a:rPr>
              <a:t>) </a:t>
            </a:r>
            <a:r>
              <a:rPr lang="fr-FR" b="1" dirty="0" err="1" smtClean="0">
                <a:solidFill>
                  <a:srgbClr val="C00000"/>
                </a:solidFill>
              </a:rPr>
              <a:t>Bier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r>
              <a:rPr lang="fr-FR" b="1" dirty="0" err="1" smtClean="0">
                <a:solidFill>
                  <a:srgbClr val="C00000"/>
                </a:solidFill>
              </a:rPr>
              <a:t>drinking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</a:p>
          <a:p>
            <a:pPr algn="l"/>
            <a:r>
              <a:rPr lang="fr-FR" b="1" dirty="0">
                <a:solidFill>
                  <a:srgbClr val="C00000"/>
                </a:solidFill>
              </a:rPr>
              <a:t>8</a:t>
            </a:r>
            <a:r>
              <a:rPr lang="fr-FR" b="1" dirty="0" smtClean="0">
                <a:solidFill>
                  <a:srgbClr val="C00000"/>
                </a:solidFill>
              </a:rPr>
              <a:t>) Soda </a:t>
            </a:r>
            <a:r>
              <a:rPr lang="fr-FR" b="1" dirty="0" err="1" smtClean="0">
                <a:solidFill>
                  <a:srgbClr val="C00000"/>
                </a:solidFill>
              </a:rPr>
              <a:t>drinking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r>
              <a:rPr lang="fr-FR" b="1" dirty="0">
                <a:solidFill>
                  <a:srgbClr val="C00000"/>
                </a:solidFill>
              </a:rPr>
              <a:t>(fructose drink ingestion)</a:t>
            </a:r>
            <a:endParaRPr lang="fr-FR" b="1" dirty="0" smtClean="0">
              <a:solidFill>
                <a:srgbClr val="C00000"/>
              </a:solidFill>
            </a:endParaRPr>
          </a:p>
          <a:p>
            <a:pPr algn="l"/>
            <a:r>
              <a:rPr lang="fr-FR" b="1" dirty="0">
                <a:solidFill>
                  <a:srgbClr val="C00000"/>
                </a:solidFill>
              </a:rPr>
              <a:t>9</a:t>
            </a:r>
            <a:r>
              <a:rPr lang="fr-FR" b="1" dirty="0" smtClean="0">
                <a:solidFill>
                  <a:srgbClr val="C00000"/>
                </a:solidFill>
              </a:rPr>
              <a:t>)  </a:t>
            </a:r>
            <a:r>
              <a:rPr lang="fr-FR" b="1" dirty="0" err="1" smtClean="0">
                <a:solidFill>
                  <a:srgbClr val="C00000"/>
                </a:solidFill>
              </a:rPr>
              <a:t>Kidney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r>
              <a:rPr lang="fr-FR" b="1" dirty="0" err="1" smtClean="0">
                <a:solidFill>
                  <a:srgbClr val="C00000"/>
                </a:solidFill>
              </a:rPr>
              <a:t>failure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</a:p>
          <a:p>
            <a:pPr algn="l"/>
            <a:endParaRPr lang="fr-FR" sz="2000" b="1" dirty="0">
              <a:solidFill>
                <a:srgbClr val="7030A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1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60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3031" y="836587"/>
            <a:ext cx="9975278" cy="5486939"/>
          </a:xfrm>
        </p:spPr>
        <p:txBody>
          <a:bodyPr>
            <a:noAutofit/>
          </a:bodyPr>
          <a:lstStyle/>
          <a:p>
            <a:pPr algn="l"/>
            <a:r>
              <a:rPr lang="fr-FR" sz="2800" b="1" dirty="0" err="1" smtClean="0">
                <a:solidFill>
                  <a:srgbClr val="660066"/>
                </a:solidFill>
              </a:rPr>
              <a:t>Left</a:t>
            </a:r>
            <a:r>
              <a:rPr lang="fr-FR" sz="2800" b="1" dirty="0" smtClean="0">
                <a:solidFill>
                  <a:srgbClr val="660066"/>
                </a:solidFill>
              </a:rPr>
              <a:t> L5 </a:t>
            </a:r>
            <a:r>
              <a:rPr lang="fr-FR" sz="2800" b="1" dirty="0" err="1" smtClean="0">
                <a:solidFill>
                  <a:srgbClr val="660066"/>
                </a:solidFill>
              </a:rPr>
              <a:t>sciatica</a:t>
            </a:r>
            <a:r>
              <a:rPr lang="fr-FR" sz="2800" b="1" dirty="0" smtClean="0">
                <a:solidFill>
                  <a:srgbClr val="660066"/>
                </a:solidFill>
              </a:rPr>
              <a:t>  (</a:t>
            </a:r>
            <a:r>
              <a:rPr lang="fr-FR" sz="2800" b="1" dirty="0" err="1" smtClean="0">
                <a:solidFill>
                  <a:srgbClr val="660066"/>
                </a:solidFill>
              </a:rPr>
              <a:t>radiculopathy</a:t>
            </a:r>
            <a:r>
              <a:rPr lang="fr-FR" sz="2800" b="1" dirty="0" smtClean="0">
                <a:solidFill>
                  <a:srgbClr val="660066"/>
                </a:solidFill>
              </a:rPr>
              <a:t>) in a 25 </a:t>
            </a:r>
            <a:r>
              <a:rPr lang="fr-FR" sz="2800" b="1" dirty="0" err="1" smtClean="0">
                <a:solidFill>
                  <a:srgbClr val="660066"/>
                </a:solidFill>
              </a:rPr>
              <a:t>year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old</a:t>
            </a:r>
            <a:r>
              <a:rPr lang="fr-FR" sz="2800" b="1" dirty="0" smtClean="0">
                <a:solidFill>
                  <a:srgbClr val="660066"/>
                </a:solidFill>
              </a:rPr>
              <a:t> man </a:t>
            </a:r>
            <a:r>
              <a:rPr lang="fr-FR" sz="2800" b="1" dirty="0" err="1" smtClean="0">
                <a:solidFill>
                  <a:srgbClr val="660066"/>
                </a:solidFill>
              </a:rPr>
              <a:t>after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moving</a:t>
            </a:r>
            <a:r>
              <a:rPr lang="fr-FR" sz="2800" b="1" dirty="0" smtClean="0">
                <a:solidFill>
                  <a:srgbClr val="660066"/>
                </a:solidFill>
              </a:rPr>
              <a:t> a </a:t>
            </a:r>
            <a:r>
              <a:rPr lang="fr-FR" sz="2800" b="1" dirty="0" err="1" smtClean="0">
                <a:solidFill>
                  <a:srgbClr val="660066"/>
                </a:solidFill>
              </a:rPr>
              <a:t>heavy</a:t>
            </a:r>
            <a:r>
              <a:rPr lang="fr-FR" sz="2800" b="1" dirty="0" smtClean="0">
                <a:solidFill>
                  <a:srgbClr val="660066"/>
                </a:solidFill>
              </a:rPr>
              <a:t> box </a:t>
            </a:r>
          </a:p>
          <a:p>
            <a:pPr algn="l">
              <a:tabLst>
                <a:tab pos="2962275" algn="l"/>
              </a:tabLst>
            </a:pPr>
            <a:endParaRPr lang="fr-FR" b="1" dirty="0" smtClean="0"/>
          </a:p>
          <a:p>
            <a:pPr algn="l">
              <a:tabLst>
                <a:tab pos="2962275" algn="l"/>
              </a:tabLst>
            </a:pPr>
            <a:r>
              <a:rPr lang="fr-FR" b="1" dirty="0" smtClean="0"/>
              <a:t>- </a:t>
            </a:r>
            <a:r>
              <a:rPr lang="fr-FR" b="1" dirty="0" err="1" smtClean="0"/>
              <a:t>Detailed</a:t>
            </a:r>
            <a:r>
              <a:rPr lang="fr-FR" b="1" dirty="0" smtClean="0"/>
              <a:t> </a:t>
            </a:r>
            <a:r>
              <a:rPr lang="fr-FR" b="1" dirty="0" err="1"/>
              <a:t>h</a:t>
            </a:r>
            <a:r>
              <a:rPr lang="fr-FR" b="1" dirty="0" err="1" smtClean="0"/>
              <a:t>istory</a:t>
            </a:r>
            <a:r>
              <a:rPr lang="fr-FR" b="1" dirty="0" smtClean="0"/>
              <a:t> : </a:t>
            </a:r>
            <a:r>
              <a:rPr lang="fr-FR" b="1" dirty="0" err="1" smtClean="0"/>
              <a:t>circumstances</a:t>
            </a:r>
            <a:r>
              <a:rPr lang="fr-FR" b="1" dirty="0" smtClean="0"/>
              <a:t> of apparition, </a:t>
            </a:r>
            <a:r>
              <a:rPr lang="fr-FR" b="1" dirty="0" err="1" smtClean="0"/>
              <a:t>onset</a:t>
            </a:r>
            <a:r>
              <a:rPr lang="fr-FR" b="1" dirty="0" smtClean="0"/>
              <a:t>, </a:t>
            </a:r>
            <a:r>
              <a:rPr lang="fr-FR" b="1" dirty="0" err="1" smtClean="0"/>
              <a:t>favorising</a:t>
            </a:r>
            <a:r>
              <a:rPr lang="fr-FR" b="1" dirty="0" smtClean="0"/>
              <a:t> factor, etc.</a:t>
            </a:r>
          </a:p>
          <a:p>
            <a:pPr algn="l">
              <a:tabLst>
                <a:tab pos="2962275" algn="l"/>
              </a:tabLst>
            </a:pPr>
            <a:r>
              <a:rPr lang="fr-FR" b="1" dirty="0" smtClean="0"/>
              <a:t>- </a:t>
            </a:r>
            <a:r>
              <a:rPr lang="fr-FR" b="1" dirty="0" err="1" smtClean="0"/>
              <a:t>Characteristis</a:t>
            </a:r>
            <a:r>
              <a:rPr lang="fr-FR" b="1" dirty="0" smtClean="0"/>
              <a:t> of pain </a:t>
            </a:r>
          </a:p>
          <a:p>
            <a:pPr marL="342900" indent="-342900" algn="l">
              <a:buFont typeface="Arial" charset="0"/>
              <a:buChar char="•"/>
            </a:pPr>
            <a:r>
              <a:rPr lang="fr-FR" b="1" dirty="0" smtClean="0"/>
              <a:t>Location and irradiation : </a:t>
            </a:r>
            <a:r>
              <a:rPr lang="fr-FR" b="1" dirty="0" err="1"/>
              <a:t>l</a:t>
            </a:r>
            <a:r>
              <a:rPr lang="fr-FR" b="1" dirty="0" err="1" smtClean="0"/>
              <a:t>umbar</a:t>
            </a:r>
            <a:r>
              <a:rPr lang="fr-FR" b="1" dirty="0" smtClean="0"/>
              <a:t>, </a:t>
            </a:r>
            <a:r>
              <a:rPr lang="fr-FR" b="1" dirty="0" err="1" smtClean="0"/>
              <a:t>buttock</a:t>
            </a:r>
            <a:r>
              <a:rPr lang="fr-FR" b="1" dirty="0" smtClean="0"/>
              <a:t>, </a:t>
            </a:r>
            <a:r>
              <a:rPr lang="fr-FR" b="1" dirty="0" err="1" smtClean="0"/>
              <a:t>posterior</a:t>
            </a:r>
            <a:r>
              <a:rPr lang="fr-FR" b="1" dirty="0" smtClean="0"/>
              <a:t> (back) of the </a:t>
            </a:r>
            <a:r>
              <a:rPr lang="fr-FR" b="1" dirty="0" err="1" smtClean="0"/>
              <a:t>thigh</a:t>
            </a:r>
            <a:r>
              <a:rPr lang="fr-FR" b="1" dirty="0" smtClean="0"/>
              <a:t>, </a:t>
            </a:r>
            <a:r>
              <a:rPr lang="fr-FR" b="1" dirty="0" err="1" smtClean="0"/>
              <a:t>external</a:t>
            </a:r>
            <a:r>
              <a:rPr lang="fr-FR" b="1" dirty="0" smtClean="0"/>
              <a:t> part of the </a:t>
            </a:r>
            <a:r>
              <a:rPr lang="fr-FR" b="1" dirty="0" err="1" smtClean="0"/>
              <a:t>leg</a:t>
            </a:r>
            <a:r>
              <a:rPr lang="fr-FR" b="1" dirty="0" smtClean="0"/>
              <a:t> (calf), </a:t>
            </a:r>
            <a:r>
              <a:rPr lang="fr-FR" b="1" dirty="0" err="1" smtClean="0"/>
              <a:t>before</a:t>
            </a:r>
            <a:r>
              <a:rPr lang="fr-FR" b="1" dirty="0" smtClean="0"/>
              <a:t> the </a:t>
            </a:r>
            <a:r>
              <a:rPr lang="fr-FR" b="1" dirty="0" err="1" smtClean="0"/>
              <a:t>external</a:t>
            </a:r>
            <a:r>
              <a:rPr lang="fr-FR" b="1" dirty="0" smtClean="0"/>
              <a:t> (</a:t>
            </a:r>
            <a:r>
              <a:rPr lang="fr-FR" b="1" dirty="0" err="1" smtClean="0"/>
              <a:t>lateral</a:t>
            </a:r>
            <a:r>
              <a:rPr lang="fr-FR" b="1" dirty="0" smtClean="0"/>
              <a:t>) </a:t>
            </a:r>
            <a:r>
              <a:rPr lang="fr-FR" b="1" dirty="0" err="1" smtClean="0"/>
              <a:t>malleolus</a:t>
            </a:r>
            <a:r>
              <a:rPr lang="fr-FR" b="1" dirty="0" smtClean="0"/>
              <a:t>,  </a:t>
            </a:r>
            <a:r>
              <a:rPr lang="fr-FR" b="1" dirty="0" err="1" smtClean="0"/>
              <a:t>big</a:t>
            </a:r>
            <a:r>
              <a:rPr lang="fr-FR" b="1" dirty="0" smtClean="0"/>
              <a:t> </a:t>
            </a:r>
            <a:r>
              <a:rPr lang="fr-FR" b="1" dirty="0" err="1" smtClean="0"/>
              <a:t>toe</a:t>
            </a:r>
            <a:endParaRPr lang="fr-FR" b="1" dirty="0"/>
          </a:p>
          <a:p>
            <a:pPr marL="342900" indent="-342900" algn="l">
              <a:buFont typeface="Arial" charset="0"/>
              <a:buChar char="•"/>
            </a:pPr>
            <a:r>
              <a:rPr lang="fr-FR" b="1" dirty="0" err="1"/>
              <a:t>I</a:t>
            </a:r>
            <a:r>
              <a:rPr lang="fr-FR" b="1" dirty="0" err="1" smtClean="0"/>
              <a:t>mpulsivity</a:t>
            </a:r>
            <a:r>
              <a:rPr lang="fr-FR" b="1" dirty="0" smtClean="0"/>
              <a:t> </a:t>
            </a:r>
            <a:r>
              <a:rPr lang="fr-FR" b="1" dirty="0" err="1"/>
              <a:t>during</a:t>
            </a:r>
            <a:r>
              <a:rPr lang="fr-FR" b="1" dirty="0"/>
              <a:t> </a:t>
            </a:r>
            <a:r>
              <a:rPr lang="fr-FR" b="1" dirty="0" err="1" smtClean="0"/>
              <a:t>cough</a:t>
            </a:r>
            <a:endParaRPr lang="fr-FR" b="1" dirty="0"/>
          </a:p>
          <a:p>
            <a:pPr marL="342900" indent="-342900" algn="l">
              <a:buFont typeface="Arial" charset="0"/>
              <a:buChar char="•"/>
            </a:pPr>
            <a:r>
              <a:rPr lang="fr-FR" b="1" dirty="0" err="1" smtClean="0"/>
              <a:t>Tingling</a:t>
            </a:r>
            <a:r>
              <a:rPr lang="fr-FR" b="1" dirty="0" smtClean="0"/>
              <a:t>, </a:t>
            </a:r>
            <a:r>
              <a:rPr lang="fr-FR" b="1" dirty="0" err="1" smtClean="0"/>
              <a:t>burning</a:t>
            </a:r>
            <a:r>
              <a:rPr lang="fr-FR" b="1" dirty="0" smtClean="0"/>
              <a:t> sensations down the </a:t>
            </a:r>
            <a:r>
              <a:rPr lang="fr-FR" b="1" dirty="0" err="1" smtClean="0"/>
              <a:t>leg</a:t>
            </a:r>
            <a:r>
              <a:rPr lang="fr-FR" b="1" dirty="0" smtClean="0"/>
              <a:t> and in the foot </a:t>
            </a:r>
          </a:p>
          <a:p>
            <a:pPr marL="342900" indent="-342900" algn="l">
              <a:buFont typeface="Arial" charset="0"/>
              <a:buChar char="•"/>
            </a:pPr>
            <a:r>
              <a:rPr lang="fr-FR" b="1" dirty="0" smtClean="0"/>
              <a:t> Pain and </a:t>
            </a:r>
            <a:r>
              <a:rPr lang="fr-FR" b="1" dirty="0" err="1" smtClean="0"/>
              <a:t>numbness</a:t>
            </a:r>
            <a:r>
              <a:rPr lang="fr-FR" b="1" dirty="0" smtClean="0"/>
              <a:t> in the </a:t>
            </a:r>
            <a:r>
              <a:rPr lang="fr-FR" b="1" dirty="0" err="1" smtClean="0"/>
              <a:t>big</a:t>
            </a:r>
            <a:r>
              <a:rPr lang="fr-FR" b="1" dirty="0" smtClean="0"/>
              <a:t> </a:t>
            </a:r>
            <a:r>
              <a:rPr lang="fr-FR" b="1" dirty="0" err="1" smtClean="0"/>
              <a:t>toe</a:t>
            </a:r>
            <a:endParaRPr lang="fr-FR" b="1" dirty="0" smtClean="0"/>
          </a:p>
          <a:p>
            <a:pPr marL="342900" indent="-342900" algn="l">
              <a:buFont typeface="Arial" charset="0"/>
              <a:buChar char="•"/>
            </a:pPr>
            <a:r>
              <a:rPr lang="fr-FR" b="1" dirty="0" err="1"/>
              <a:t>M</a:t>
            </a:r>
            <a:r>
              <a:rPr lang="fr-FR" b="1" dirty="0" err="1" smtClean="0"/>
              <a:t>echanical</a:t>
            </a:r>
            <a:r>
              <a:rPr lang="fr-FR" b="1" dirty="0" smtClean="0"/>
              <a:t> pain : pain </a:t>
            </a:r>
            <a:r>
              <a:rPr lang="fr-FR" b="1" dirty="0" err="1" smtClean="0"/>
              <a:t>worsens</a:t>
            </a:r>
            <a:r>
              <a:rPr lang="fr-FR" b="1" dirty="0" smtClean="0"/>
              <a:t> </a:t>
            </a:r>
            <a:r>
              <a:rPr lang="fr-FR" b="1" dirty="0" err="1" smtClean="0"/>
              <a:t>with</a:t>
            </a:r>
            <a:r>
              <a:rPr lang="fr-FR" b="1" dirty="0" smtClean="0"/>
              <a:t> standing and </a:t>
            </a:r>
            <a:r>
              <a:rPr lang="fr-FR" b="1" dirty="0" err="1" smtClean="0"/>
              <a:t>movement</a:t>
            </a:r>
            <a:r>
              <a:rPr lang="fr-FR" b="1" dirty="0" smtClean="0"/>
              <a:t> </a:t>
            </a:r>
            <a:endParaRPr lang="fr-FR" b="1" dirty="0"/>
          </a:p>
          <a:p>
            <a:pPr algn="l"/>
            <a:endParaRPr lang="fr-FR" sz="2000" b="1" dirty="0" smtClean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2 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080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3031" y="836587"/>
            <a:ext cx="9975278" cy="5486939"/>
          </a:xfrm>
        </p:spPr>
        <p:txBody>
          <a:bodyPr>
            <a:noAutofit/>
          </a:bodyPr>
          <a:lstStyle/>
          <a:p>
            <a:pPr algn="l"/>
            <a:r>
              <a:rPr lang="fr-FR" sz="2800" b="1" dirty="0" err="1" smtClean="0">
                <a:solidFill>
                  <a:srgbClr val="660066"/>
                </a:solidFill>
              </a:rPr>
              <a:t>Left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>
                <a:solidFill>
                  <a:srgbClr val="660066"/>
                </a:solidFill>
              </a:rPr>
              <a:t>L5 </a:t>
            </a:r>
            <a:r>
              <a:rPr lang="fr-FR" sz="2800" b="1" dirty="0" err="1">
                <a:solidFill>
                  <a:srgbClr val="660066"/>
                </a:solidFill>
              </a:rPr>
              <a:t>sciatica</a:t>
            </a:r>
            <a:r>
              <a:rPr lang="fr-FR" sz="2800" b="1" dirty="0">
                <a:solidFill>
                  <a:srgbClr val="660066"/>
                </a:solidFill>
              </a:rPr>
              <a:t>   in a 25 </a:t>
            </a:r>
            <a:r>
              <a:rPr lang="fr-FR" sz="2800" b="1" dirty="0" err="1">
                <a:solidFill>
                  <a:srgbClr val="660066"/>
                </a:solidFill>
              </a:rPr>
              <a:t>year</a:t>
            </a:r>
            <a:r>
              <a:rPr lang="fr-FR" sz="2800" b="1" dirty="0">
                <a:solidFill>
                  <a:srgbClr val="660066"/>
                </a:solidFill>
              </a:rPr>
              <a:t> </a:t>
            </a:r>
            <a:r>
              <a:rPr lang="fr-FR" sz="2800" b="1" dirty="0" err="1">
                <a:solidFill>
                  <a:srgbClr val="660066"/>
                </a:solidFill>
              </a:rPr>
              <a:t>old</a:t>
            </a:r>
            <a:r>
              <a:rPr lang="fr-FR" sz="2800" b="1" dirty="0">
                <a:solidFill>
                  <a:srgbClr val="660066"/>
                </a:solidFill>
              </a:rPr>
              <a:t> man </a:t>
            </a:r>
            <a:r>
              <a:rPr lang="fr-FR" sz="2800" b="1" dirty="0" err="1">
                <a:solidFill>
                  <a:srgbClr val="660066"/>
                </a:solidFill>
              </a:rPr>
              <a:t>after</a:t>
            </a:r>
            <a:r>
              <a:rPr lang="fr-FR" sz="2800" b="1" dirty="0">
                <a:solidFill>
                  <a:srgbClr val="660066"/>
                </a:solidFill>
              </a:rPr>
              <a:t> </a:t>
            </a:r>
            <a:r>
              <a:rPr lang="fr-FR" sz="2800" b="1" dirty="0" err="1">
                <a:solidFill>
                  <a:srgbClr val="660066"/>
                </a:solidFill>
              </a:rPr>
              <a:t>moving</a:t>
            </a:r>
            <a:r>
              <a:rPr lang="fr-FR" sz="2800" b="1" dirty="0">
                <a:solidFill>
                  <a:srgbClr val="660066"/>
                </a:solidFill>
              </a:rPr>
              <a:t> a </a:t>
            </a:r>
            <a:r>
              <a:rPr lang="fr-FR" sz="2800" b="1" dirty="0" err="1">
                <a:solidFill>
                  <a:srgbClr val="660066"/>
                </a:solidFill>
              </a:rPr>
              <a:t>heavy</a:t>
            </a:r>
            <a:r>
              <a:rPr lang="fr-FR" sz="2800" b="1" dirty="0">
                <a:solidFill>
                  <a:srgbClr val="660066"/>
                </a:solidFill>
              </a:rPr>
              <a:t> box </a:t>
            </a:r>
          </a:p>
          <a:p>
            <a:pPr algn="l"/>
            <a:r>
              <a:rPr lang="fr-FR" sz="2800" b="1" dirty="0" err="1">
                <a:solidFill>
                  <a:srgbClr val="660066"/>
                </a:solidFill>
              </a:rPr>
              <a:t>L</a:t>
            </a:r>
            <a:r>
              <a:rPr lang="fr-FR" sz="2800" b="1" dirty="0" err="1" smtClean="0">
                <a:solidFill>
                  <a:srgbClr val="660066"/>
                </a:solidFill>
              </a:rPr>
              <a:t>umbar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spine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examination</a:t>
            </a:r>
            <a:r>
              <a:rPr lang="fr-FR" sz="2800" b="1" dirty="0" smtClean="0">
                <a:solidFill>
                  <a:srgbClr val="660066"/>
                </a:solidFill>
              </a:rPr>
              <a:t> in </a:t>
            </a:r>
            <a:r>
              <a:rPr lang="fr-FR" sz="2800" b="1" dirty="0">
                <a:solidFill>
                  <a:srgbClr val="660066"/>
                </a:solidFill>
              </a:rPr>
              <a:t>s</a:t>
            </a:r>
            <a:r>
              <a:rPr lang="fr-FR" sz="2800" b="1" dirty="0" smtClean="0">
                <a:solidFill>
                  <a:srgbClr val="660066"/>
                </a:solidFill>
              </a:rPr>
              <a:t>tanding  </a:t>
            </a:r>
            <a:r>
              <a:rPr lang="fr-FR" sz="2800" b="1" dirty="0">
                <a:solidFill>
                  <a:srgbClr val="660066"/>
                </a:solidFill>
              </a:rPr>
              <a:t>position </a:t>
            </a:r>
            <a:r>
              <a:rPr lang="fr-FR" sz="2800" b="1" dirty="0" smtClean="0">
                <a:solidFill>
                  <a:srgbClr val="660066"/>
                </a:solidFill>
              </a:rPr>
              <a:t>:</a:t>
            </a:r>
          </a:p>
          <a:p>
            <a:pPr algn="l"/>
            <a:endParaRPr lang="fr-FR" sz="2800" b="1" dirty="0" smtClean="0"/>
          </a:p>
          <a:p>
            <a:pPr algn="l"/>
            <a:r>
              <a:rPr lang="fr-FR" sz="2800" b="1" dirty="0" smtClean="0"/>
              <a:t>- Inspection of the </a:t>
            </a:r>
            <a:r>
              <a:rPr lang="fr-FR" sz="2800" b="1" dirty="0" err="1" smtClean="0"/>
              <a:t>entire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spine</a:t>
            </a:r>
            <a:r>
              <a:rPr lang="fr-FR" sz="2800" b="1" dirty="0"/>
              <a:t> </a:t>
            </a:r>
            <a:r>
              <a:rPr lang="fr-FR" sz="2800" b="1" dirty="0" smtClean="0"/>
              <a:t>(</a:t>
            </a:r>
            <a:r>
              <a:rPr lang="fr-FR" sz="2800" b="1" dirty="0" err="1" smtClean="0"/>
              <a:t>curve</a:t>
            </a:r>
            <a:r>
              <a:rPr lang="fr-FR" sz="2800" b="1" dirty="0" smtClean="0"/>
              <a:t>, </a:t>
            </a:r>
            <a:r>
              <a:rPr lang="fr-FR" sz="2800" b="1" dirty="0" err="1" smtClean="0"/>
              <a:t>antalgic</a:t>
            </a:r>
            <a:r>
              <a:rPr lang="fr-FR" sz="2800" b="1" dirty="0" smtClean="0"/>
              <a:t> position),  </a:t>
            </a:r>
            <a:r>
              <a:rPr lang="fr-FR" sz="2800" b="1" dirty="0" err="1" smtClean="0"/>
              <a:t>asymmetry</a:t>
            </a:r>
            <a:r>
              <a:rPr lang="fr-FR" sz="2800" b="1" dirty="0" smtClean="0"/>
              <a:t> of the pelvis, </a:t>
            </a:r>
            <a:r>
              <a:rPr lang="fr-FR" sz="2800" b="1" dirty="0" err="1" smtClean="0"/>
              <a:t>lower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extremities</a:t>
            </a:r>
            <a:r>
              <a:rPr lang="fr-FR" sz="2800" b="1" dirty="0" smtClean="0"/>
              <a:t>, </a:t>
            </a:r>
            <a:r>
              <a:rPr lang="fr-FR" sz="2800" b="1" dirty="0" err="1" smtClean="0"/>
              <a:t>gait</a:t>
            </a:r>
            <a:endParaRPr lang="fr-FR" sz="2800" b="1" dirty="0" smtClean="0"/>
          </a:p>
          <a:p>
            <a:pPr algn="l"/>
            <a:endParaRPr lang="fr-FR" sz="2800" b="1" dirty="0" smtClean="0"/>
          </a:p>
          <a:p>
            <a:pPr algn="l"/>
            <a:r>
              <a:rPr lang="fr-FR" sz="2800" b="1" dirty="0" smtClean="0"/>
              <a:t>- Palpation </a:t>
            </a:r>
            <a:r>
              <a:rPr lang="fr-FR" sz="2800" b="1" dirty="0" err="1" smtClean="0"/>
              <a:t>along</a:t>
            </a:r>
            <a:r>
              <a:rPr lang="fr-FR" sz="2800" b="1" dirty="0" smtClean="0"/>
              <a:t> the </a:t>
            </a:r>
            <a:r>
              <a:rPr lang="fr-FR" sz="2800" b="1" dirty="0" err="1" smtClean="0"/>
              <a:t>midline</a:t>
            </a:r>
            <a:r>
              <a:rPr lang="fr-FR" sz="2800" b="1" dirty="0" smtClean="0"/>
              <a:t> and </a:t>
            </a:r>
            <a:r>
              <a:rPr lang="fr-FR" sz="2800" b="1" dirty="0" err="1" smtClean="0"/>
              <a:t>lateral</a:t>
            </a:r>
            <a:r>
              <a:rPr lang="fr-FR" sz="2800" b="1" dirty="0" smtClean="0"/>
              <a:t>  (</a:t>
            </a:r>
            <a:r>
              <a:rPr lang="fr-FR" sz="2800" b="1" dirty="0" err="1" smtClean="0"/>
              <a:t>paravertebral</a:t>
            </a:r>
            <a:r>
              <a:rPr lang="fr-FR" sz="2800" b="1" dirty="0" smtClean="0"/>
              <a:t>) : </a:t>
            </a:r>
            <a:r>
              <a:rPr lang="fr-FR" sz="2800" b="1" dirty="0" err="1" smtClean="0"/>
              <a:t>tenderness</a:t>
            </a:r>
            <a:r>
              <a:rPr lang="fr-FR" sz="2800" b="1" dirty="0" smtClean="0"/>
              <a:t>, contracture, </a:t>
            </a:r>
            <a:r>
              <a:rPr lang="fr-FR" sz="2800" b="1" dirty="0" err="1" smtClean="0"/>
              <a:t>spasm</a:t>
            </a:r>
            <a:r>
              <a:rPr lang="fr-FR" sz="2800" b="1" dirty="0" smtClean="0"/>
              <a:t> , « </a:t>
            </a:r>
            <a:r>
              <a:rPr lang="fr-FR" sz="2800" b="1" dirty="0" err="1" smtClean="0"/>
              <a:t>sonnette’s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sign</a:t>
            </a:r>
            <a:r>
              <a:rPr lang="fr-FR" sz="2800" b="1" dirty="0" smtClean="0"/>
              <a:t> », </a:t>
            </a:r>
          </a:p>
          <a:p>
            <a:pPr algn="l"/>
            <a:endParaRPr lang="fr-FR" sz="2800" b="1" dirty="0" smtClean="0"/>
          </a:p>
          <a:p>
            <a:pPr algn="l"/>
            <a:r>
              <a:rPr lang="fr-FR" sz="2800" b="1" dirty="0" smtClean="0"/>
              <a:t>- Tests : motion of the </a:t>
            </a:r>
            <a:r>
              <a:rPr lang="fr-FR" sz="2800" b="1" dirty="0" err="1" smtClean="0"/>
              <a:t>lumbar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spine</a:t>
            </a:r>
            <a:r>
              <a:rPr lang="fr-FR" sz="2800" b="1" dirty="0" smtClean="0"/>
              <a:t> : </a:t>
            </a:r>
            <a:r>
              <a:rPr lang="fr-FR" sz="2800" b="1" dirty="0" err="1" smtClean="0"/>
              <a:t>forward</a:t>
            </a:r>
            <a:r>
              <a:rPr lang="fr-FR" sz="2800" b="1" dirty="0" smtClean="0"/>
              <a:t> flexion (</a:t>
            </a:r>
            <a:r>
              <a:rPr lang="fr-FR" sz="2800" b="1" dirty="0" err="1" smtClean="0"/>
              <a:t>Schöber’s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sign</a:t>
            </a:r>
            <a:r>
              <a:rPr lang="fr-FR" sz="2800" b="1" dirty="0"/>
              <a:t> </a:t>
            </a:r>
            <a:r>
              <a:rPr lang="fr-FR" sz="2800" b="1" dirty="0" smtClean="0"/>
              <a:t>to </a:t>
            </a:r>
            <a:r>
              <a:rPr lang="fr-FR" sz="2800" b="1" dirty="0" err="1" smtClean="0"/>
              <a:t>evaluate</a:t>
            </a:r>
            <a:r>
              <a:rPr lang="fr-FR" sz="2800" b="1" dirty="0" smtClean="0"/>
              <a:t> the </a:t>
            </a:r>
            <a:r>
              <a:rPr lang="fr-FR" sz="2800" b="1" dirty="0" err="1" smtClean="0"/>
              <a:t>stiffness</a:t>
            </a:r>
            <a:r>
              <a:rPr lang="fr-FR" sz="2800" b="1" dirty="0" smtClean="0"/>
              <a:t>), extension, </a:t>
            </a:r>
            <a:r>
              <a:rPr lang="fr-FR" sz="2800" b="1" dirty="0" err="1" smtClean="0"/>
              <a:t>lateral</a:t>
            </a:r>
            <a:r>
              <a:rPr lang="fr-FR" sz="2800" b="1" dirty="0" smtClean="0"/>
              <a:t> flexion, rotation  </a:t>
            </a:r>
          </a:p>
          <a:p>
            <a:pPr algn="l"/>
            <a:endParaRPr lang="fr-FR" b="1" dirty="0">
              <a:solidFill>
                <a:srgbClr val="7030A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2 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42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1285335" y="33340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 smtClean="0">
                <a:solidFill>
                  <a:srgbClr val="0000FF"/>
                </a:solidFill>
                <a:latin typeface="+mn-lt"/>
              </a:rPr>
              <a:t>Clinical case 2</a:t>
            </a:r>
          </a:p>
          <a:p>
            <a:r>
              <a:rPr lang="en-GB" sz="2800" b="1" dirty="0" err="1" smtClean="0">
                <a:solidFill>
                  <a:srgbClr val="0000FF"/>
                </a:solidFill>
                <a:latin typeface="+mn-lt"/>
              </a:rPr>
              <a:t>Schöber’s</a:t>
            </a:r>
            <a:r>
              <a:rPr lang="en-GB" sz="2800" b="1" dirty="0" smtClean="0">
                <a:solidFill>
                  <a:srgbClr val="0000FF"/>
                </a:solidFill>
                <a:latin typeface="+mn-lt"/>
              </a:rPr>
              <a:t> sign  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4098" name="Picture 2" descr="C:\Users\Nadia\Pictures\2016-03-20 005\IMG_490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48" y="122951"/>
            <a:ext cx="2803377" cy="49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Nadia\Pictures\2016-03-20 005\IMG_491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4152" y="1000578"/>
            <a:ext cx="1927848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Nadia\Pictures\2016-03-20 005\IMG_491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60" y="1052236"/>
            <a:ext cx="1935042" cy="344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Nadia\Pictures\2016-03-20 005\IMG_491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520" y="813867"/>
            <a:ext cx="2435849" cy="433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re 1"/>
          <p:cNvSpPr txBox="1">
            <a:spLocks/>
          </p:cNvSpPr>
          <p:nvPr/>
        </p:nvSpPr>
        <p:spPr>
          <a:xfrm>
            <a:off x="1453019" y="5146431"/>
            <a:ext cx="7375732" cy="15925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1600" b="1" dirty="0" smtClean="0">
                <a:solidFill>
                  <a:srgbClr val="C00000"/>
                </a:solidFill>
                <a:latin typeface="+mn-lt"/>
              </a:rPr>
              <a:t>The </a:t>
            </a:r>
            <a:r>
              <a:rPr lang="en-GB" sz="1600" b="1" dirty="0" err="1">
                <a:solidFill>
                  <a:srgbClr val="C00000"/>
                </a:solidFill>
                <a:latin typeface="+mn-lt"/>
              </a:rPr>
              <a:t>S</a:t>
            </a:r>
            <a:r>
              <a:rPr lang="en-GB" sz="1600" b="1" dirty="0" err="1" smtClean="0">
                <a:solidFill>
                  <a:srgbClr val="C00000"/>
                </a:solidFill>
                <a:latin typeface="+mn-lt"/>
              </a:rPr>
              <a:t>chober</a:t>
            </a:r>
            <a:r>
              <a:rPr lang="en-GB" sz="1600" b="1" dirty="0" smtClean="0">
                <a:solidFill>
                  <a:srgbClr val="C00000"/>
                </a:solidFill>
                <a:latin typeface="+mn-lt"/>
              </a:rPr>
              <a:t> test detects reduce flexion and stiffness of the spine. </a:t>
            </a:r>
          </a:p>
          <a:p>
            <a:pPr algn="l"/>
            <a:r>
              <a:rPr lang="en-GB" sz="1600" b="1" dirty="0" smtClean="0">
                <a:latin typeface="+mn-lt"/>
              </a:rPr>
              <a:t>- The patient is standing. </a:t>
            </a:r>
          </a:p>
          <a:p>
            <a:pPr algn="l"/>
            <a:r>
              <a:rPr lang="en-GB" sz="1600" b="1" dirty="0" smtClean="0">
                <a:latin typeface="+mn-lt"/>
              </a:rPr>
              <a:t>- Mark the skin overlying the fifth lumbar spinous.</a:t>
            </a:r>
          </a:p>
          <a:p>
            <a:pPr algn="l"/>
            <a:r>
              <a:rPr lang="en-GB" sz="1600" b="1" dirty="0" smtClean="0">
                <a:latin typeface="+mn-lt"/>
              </a:rPr>
              <a:t>- Do a second mark 10 cm above.</a:t>
            </a:r>
          </a:p>
          <a:p>
            <a:pPr algn="l"/>
            <a:r>
              <a:rPr lang="en-GB" sz="1600" b="1" dirty="0" smtClean="0">
                <a:latin typeface="+mn-lt"/>
              </a:rPr>
              <a:t>- Ask the patient to bend forward.</a:t>
            </a:r>
          </a:p>
          <a:p>
            <a:pPr algn="l"/>
            <a:r>
              <a:rPr lang="en-GB" sz="1600" b="1" dirty="0" smtClean="0">
                <a:latin typeface="+mn-lt"/>
              </a:rPr>
              <a:t>- </a:t>
            </a:r>
            <a:r>
              <a:rPr lang="en-GB" sz="1600" b="1" dirty="0" err="1" smtClean="0">
                <a:latin typeface="+mn-lt"/>
              </a:rPr>
              <a:t>Mesure</a:t>
            </a:r>
            <a:r>
              <a:rPr lang="en-GB" sz="1600" b="1" dirty="0" smtClean="0">
                <a:latin typeface="+mn-lt"/>
              </a:rPr>
              <a:t> </a:t>
            </a:r>
            <a:r>
              <a:rPr lang="en-GB" sz="1600" b="1" dirty="0">
                <a:latin typeface="+mn-lt"/>
              </a:rPr>
              <a:t>t</a:t>
            </a:r>
            <a:r>
              <a:rPr lang="en-GB" sz="1600" b="1" dirty="0" smtClean="0">
                <a:latin typeface="+mn-lt"/>
              </a:rPr>
              <a:t>he difference between these 2 positions. </a:t>
            </a:r>
            <a:r>
              <a:rPr lang="en-GB" sz="1600" b="1" dirty="0" err="1" smtClean="0">
                <a:latin typeface="+mn-lt"/>
              </a:rPr>
              <a:t>Normaly</a:t>
            </a:r>
            <a:r>
              <a:rPr lang="en-GB" sz="1600" b="1" dirty="0" smtClean="0">
                <a:latin typeface="+mn-lt"/>
              </a:rPr>
              <a:t> it increases to 10 + 5cm. </a:t>
            </a:r>
            <a:endParaRPr lang="en-GB" sz="2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264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25259" y="836587"/>
            <a:ext cx="9953049" cy="6021413"/>
          </a:xfrm>
        </p:spPr>
        <p:txBody>
          <a:bodyPr>
            <a:noAutofit/>
          </a:bodyPr>
          <a:lstStyle/>
          <a:p>
            <a:pPr algn="l"/>
            <a:r>
              <a:rPr lang="fr-FR" sz="2000" b="1" dirty="0" err="1" smtClean="0">
                <a:solidFill>
                  <a:srgbClr val="751D64"/>
                </a:solidFill>
              </a:rPr>
              <a:t>Examination</a:t>
            </a:r>
            <a:r>
              <a:rPr lang="fr-FR" sz="2000" b="1" dirty="0" smtClean="0">
                <a:solidFill>
                  <a:srgbClr val="751D64"/>
                </a:solidFill>
              </a:rPr>
              <a:t> in </a:t>
            </a:r>
            <a:r>
              <a:rPr lang="fr-FR" sz="2000" b="1" dirty="0" err="1" smtClean="0">
                <a:solidFill>
                  <a:srgbClr val="751D64"/>
                </a:solidFill>
              </a:rPr>
              <a:t>lying</a:t>
            </a:r>
            <a:r>
              <a:rPr lang="fr-FR" sz="2000" b="1" dirty="0" smtClean="0">
                <a:solidFill>
                  <a:srgbClr val="751D64"/>
                </a:solidFill>
              </a:rPr>
              <a:t> position (</a:t>
            </a:r>
            <a:r>
              <a:rPr lang="fr-FR" sz="2000" b="1" dirty="0" err="1" smtClean="0">
                <a:solidFill>
                  <a:srgbClr val="751D64"/>
                </a:solidFill>
              </a:rPr>
              <a:t>supine</a:t>
            </a:r>
            <a:r>
              <a:rPr lang="fr-FR" sz="2000" b="1" dirty="0" smtClean="0">
                <a:solidFill>
                  <a:srgbClr val="751D64"/>
                </a:solidFill>
              </a:rPr>
              <a:t>) on the </a:t>
            </a:r>
            <a:r>
              <a:rPr lang="fr-FR" sz="2000" b="1" dirty="0" err="1" smtClean="0">
                <a:solidFill>
                  <a:srgbClr val="751D64"/>
                </a:solidFill>
              </a:rPr>
              <a:t>examination</a:t>
            </a:r>
            <a:r>
              <a:rPr lang="fr-FR" sz="2000" b="1" dirty="0" smtClean="0">
                <a:solidFill>
                  <a:srgbClr val="751D64"/>
                </a:solidFill>
              </a:rPr>
              <a:t> table : </a:t>
            </a:r>
          </a:p>
          <a:p>
            <a:pPr algn="l"/>
            <a:r>
              <a:rPr lang="fr-FR" sz="2000" b="1" dirty="0" smtClean="0"/>
              <a:t>- </a:t>
            </a:r>
            <a:r>
              <a:rPr lang="fr-FR" sz="2000" b="1" dirty="0" err="1" smtClean="0"/>
              <a:t>Detect</a:t>
            </a:r>
            <a:r>
              <a:rPr lang="fr-FR" sz="2000" b="1" dirty="0" smtClean="0"/>
              <a:t> muscle </a:t>
            </a:r>
            <a:r>
              <a:rPr lang="fr-FR" sz="2000" b="1" dirty="0" err="1" smtClean="0"/>
              <a:t>atrophy</a:t>
            </a:r>
            <a:r>
              <a:rPr lang="fr-FR" sz="2000" b="1" dirty="0" smtClean="0"/>
              <a:t>, mesure </a:t>
            </a:r>
            <a:r>
              <a:rPr lang="fr-FR" sz="2000" b="1" dirty="0" err="1" smtClean="0"/>
              <a:t>leg-lengh</a:t>
            </a:r>
            <a:r>
              <a:rPr lang="fr-FR" sz="2000" b="1" dirty="0" smtClean="0"/>
              <a:t> </a:t>
            </a:r>
            <a:endParaRPr lang="fr-FR" sz="2000" b="1" dirty="0"/>
          </a:p>
          <a:p>
            <a:pPr algn="l"/>
            <a:r>
              <a:rPr lang="fr-FR" sz="2000" b="1" dirty="0" smtClean="0"/>
              <a:t>- Straight </a:t>
            </a:r>
            <a:r>
              <a:rPr lang="fr-FR" sz="2000" b="1" dirty="0" err="1"/>
              <a:t>leg</a:t>
            </a:r>
            <a:r>
              <a:rPr lang="fr-FR" sz="2000" b="1" dirty="0"/>
              <a:t> </a:t>
            </a:r>
            <a:r>
              <a:rPr lang="fr-FR" sz="2000" b="1" dirty="0" err="1"/>
              <a:t>raise</a:t>
            </a:r>
            <a:r>
              <a:rPr lang="fr-FR" sz="2000" b="1" dirty="0"/>
              <a:t> </a:t>
            </a:r>
            <a:r>
              <a:rPr lang="fr-FR" sz="2000" b="1" dirty="0" smtClean="0"/>
              <a:t>test (</a:t>
            </a:r>
            <a:r>
              <a:rPr lang="fr-FR" sz="2000" b="1" dirty="0" err="1" smtClean="0"/>
              <a:t>Lasegue</a:t>
            </a:r>
            <a:r>
              <a:rPr lang="fr-FR" sz="2000" b="1" dirty="0" smtClean="0"/>
              <a:t> test) : passive test, </a:t>
            </a:r>
            <a:r>
              <a:rPr lang="fr-FR" sz="2000" b="1" dirty="0" err="1" smtClean="0"/>
              <a:t>each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leg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is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examined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individually</a:t>
            </a:r>
            <a:r>
              <a:rPr lang="fr-FR" sz="2000" b="1" dirty="0" smtClean="0"/>
              <a:t> </a:t>
            </a:r>
          </a:p>
          <a:p>
            <a:pPr algn="l"/>
            <a:r>
              <a:rPr lang="fr-FR" sz="2000" b="1" dirty="0" smtClean="0"/>
              <a:t>The </a:t>
            </a:r>
            <a:r>
              <a:rPr lang="fr-FR" sz="2000" b="1" dirty="0" err="1" smtClean="0"/>
              <a:t>knee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is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extended</a:t>
            </a:r>
            <a:r>
              <a:rPr lang="fr-FR" sz="2000" b="1" dirty="0" smtClean="0"/>
              <a:t> , the hip </a:t>
            </a:r>
            <a:r>
              <a:rPr lang="fr-FR" sz="2000" b="1" dirty="0" err="1" smtClean="0"/>
              <a:t>is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flexed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untill</a:t>
            </a:r>
            <a:r>
              <a:rPr lang="fr-FR" sz="2000" b="1" dirty="0" smtClean="0"/>
              <a:t> a complaint of pain or </a:t>
            </a:r>
            <a:r>
              <a:rPr lang="fr-FR" sz="2000" b="1" dirty="0" err="1" smtClean="0"/>
              <a:t>tightness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is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reached</a:t>
            </a:r>
            <a:r>
              <a:rPr lang="fr-FR" sz="2000" b="1" dirty="0" smtClean="0"/>
              <a:t>. The test </a:t>
            </a:r>
            <a:r>
              <a:rPr lang="fr-FR" sz="2000" b="1" dirty="0" err="1" smtClean="0"/>
              <a:t>is</a:t>
            </a:r>
            <a:r>
              <a:rPr lang="fr-FR" sz="2000" b="1" dirty="0" smtClean="0"/>
              <a:t> positive </a:t>
            </a:r>
            <a:r>
              <a:rPr lang="fr-FR" sz="2000" b="1" dirty="0" err="1" smtClean="0"/>
              <a:t>when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it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reproduces</a:t>
            </a:r>
            <a:r>
              <a:rPr lang="fr-FR" sz="2000" b="1" dirty="0" smtClean="0"/>
              <a:t> the </a:t>
            </a:r>
            <a:r>
              <a:rPr lang="fr-FR" sz="2000" b="1" dirty="0" err="1" smtClean="0"/>
              <a:t>sciatic</a:t>
            </a:r>
            <a:r>
              <a:rPr lang="fr-FR" sz="2000" b="1" dirty="0" smtClean="0"/>
              <a:t> pain. </a:t>
            </a:r>
            <a:r>
              <a:rPr lang="fr-FR" sz="2000" b="1" dirty="0"/>
              <a:t>The angle  of </a:t>
            </a:r>
            <a:r>
              <a:rPr lang="fr-FR" sz="2000" b="1" dirty="0" err="1"/>
              <a:t>elevation</a:t>
            </a:r>
            <a:r>
              <a:rPr lang="fr-FR" sz="2000" b="1" dirty="0"/>
              <a:t> </a:t>
            </a:r>
            <a:r>
              <a:rPr lang="fr-FR" sz="2000" b="1" dirty="0" err="1"/>
              <a:t>is</a:t>
            </a:r>
            <a:r>
              <a:rPr lang="fr-FR" sz="2000" b="1" dirty="0"/>
              <a:t> </a:t>
            </a:r>
            <a:r>
              <a:rPr lang="fr-FR" sz="2000" b="1" dirty="0" err="1" smtClean="0"/>
              <a:t>noted</a:t>
            </a:r>
            <a:endParaRPr lang="fr-FR" sz="2000" b="1" dirty="0" smtClean="0"/>
          </a:p>
          <a:p>
            <a:pPr algn="l"/>
            <a:r>
              <a:rPr lang="fr-FR" sz="2000" b="1" dirty="0" smtClean="0"/>
              <a:t>- </a:t>
            </a:r>
            <a:r>
              <a:rPr lang="fr-FR" sz="2000" b="1" dirty="0" err="1" smtClean="0"/>
              <a:t>Crossed</a:t>
            </a:r>
            <a:r>
              <a:rPr lang="fr-FR" sz="2000" b="1" dirty="0" smtClean="0"/>
              <a:t> straight </a:t>
            </a:r>
            <a:r>
              <a:rPr lang="fr-FR" sz="2000" b="1" dirty="0" err="1" smtClean="0"/>
              <a:t>leg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raise</a:t>
            </a:r>
            <a:r>
              <a:rPr lang="fr-FR" sz="2000" b="1" dirty="0" smtClean="0"/>
              <a:t> test (</a:t>
            </a:r>
            <a:r>
              <a:rPr lang="fr-FR" sz="2000" b="1" dirty="0" err="1"/>
              <a:t>c</a:t>
            </a:r>
            <a:r>
              <a:rPr lang="fr-FR" sz="2000" b="1" dirty="0" err="1" smtClean="0"/>
              <a:t>ontrolateral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Lasegue</a:t>
            </a:r>
            <a:r>
              <a:rPr lang="fr-FR" sz="2000" b="1" dirty="0" smtClean="0"/>
              <a:t>) : the pain </a:t>
            </a:r>
            <a:r>
              <a:rPr lang="fr-FR" sz="2000" b="1" dirty="0" err="1" smtClean="0"/>
              <a:t>is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reproduced</a:t>
            </a:r>
            <a:r>
              <a:rPr lang="fr-FR" sz="2000" b="1" dirty="0" smtClean="0"/>
              <a:t> if the opposite </a:t>
            </a:r>
            <a:r>
              <a:rPr lang="fr-FR" sz="2000" b="1" dirty="0" err="1" smtClean="0"/>
              <a:t>leg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is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tested</a:t>
            </a:r>
            <a:r>
              <a:rPr lang="fr-FR" sz="2000" b="1" dirty="0" smtClean="0"/>
              <a:t> </a:t>
            </a:r>
          </a:p>
          <a:p>
            <a:pPr algn="l"/>
            <a:r>
              <a:rPr lang="fr-FR" sz="2000" b="1" dirty="0" smtClean="0"/>
              <a:t>- Muscle </a:t>
            </a:r>
            <a:r>
              <a:rPr lang="fr-FR" sz="2000" b="1" dirty="0" err="1" smtClean="0"/>
              <a:t>testing</a:t>
            </a:r>
            <a:r>
              <a:rPr lang="fr-FR" sz="2000" b="1" dirty="0" smtClean="0"/>
              <a:t> : Tell the patient to move in one direction and the </a:t>
            </a:r>
            <a:r>
              <a:rPr lang="fr-FR" sz="2000" b="1" dirty="0" err="1" smtClean="0"/>
              <a:t>physician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applies</a:t>
            </a:r>
            <a:r>
              <a:rPr lang="fr-FR" sz="2000" b="1" dirty="0" smtClean="0"/>
              <a:t> a </a:t>
            </a:r>
            <a:r>
              <a:rPr lang="fr-FR" sz="2000" b="1" dirty="0" err="1" smtClean="0"/>
              <a:t>counter</a:t>
            </a:r>
            <a:r>
              <a:rPr lang="fr-FR" sz="2000" b="1" dirty="0" smtClean="0"/>
              <a:t>-force to </a:t>
            </a:r>
            <a:r>
              <a:rPr lang="fr-FR" sz="2000" b="1" dirty="0" err="1" smtClean="0"/>
              <a:t>resist</a:t>
            </a:r>
            <a:r>
              <a:rPr lang="fr-FR" sz="2000" b="1" dirty="0" smtClean="0"/>
              <a:t> all motion. The standard </a:t>
            </a:r>
            <a:r>
              <a:rPr lang="fr-FR" sz="2000" b="1" dirty="0" err="1" smtClean="0"/>
              <a:t>grading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scale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is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used</a:t>
            </a:r>
            <a:r>
              <a:rPr lang="fr-FR" sz="2000" b="1" dirty="0" smtClean="0"/>
              <a:t> (0-5). </a:t>
            </a:r>
          </a:p>
          <a:p>
            <a:pPr algn="l"/>
            <a:r>
              <a:rPr lang="fr-FR" sz="2000" b="1" dirty="0" smtClean="0">
                <a:solidFill>
                  <a:srgbClr val="C00000"/>
                </a:solidFill>
              </a:rPr>
              <a:t>L5 </a:t>
            </a:r>
            <a:r>
              <a:rPr lang="fr-FR" sz="2000" b="1" dirty="0" err="1" smtClean="0">
                <a:solidFill>
                  <a:srgbClr val="C00000"/>
                </a:solidFill>
              </a:rPr>
              <a:t>sciatica</a:t>
            </a:r>
            <a:r>
              <a:rPr lang="fr-FR" sz="2000" b="1" dirty="0" smtClean="0">
                <a:solidFill>
                  <a:srgbClr val="C00000"/>
                </a:solidFill>
              </a:rPr>
              <a:t> </a:t>
            </a:r>
            <a:r>
              <a:rPr lang="fr-FR" sz="2000" b="1" dirty="0" err="1" smtClean="0">
                <a:solidFill>
                  <a:srgbClr val="C00000"/>
                </a:solidFill>
              </a:rPr>
              <a:t>can</a:t>
            </a:r>
            <a:r>
              <a:rPr lang="fr-FR" sz="2000" b="1" dirty="0" smtClean="0">
                <a:solidFill>
                  <a:srgbClr val="C00000"/>
                </a:solidFill>
              </a:rPr>
              <a:t> lead to : </a:t>
            </a:r>
            <a:r>
              <a:rPr lang="fr-FR" sz="2000" b="1" dirty="0" err="1">
                <a:solidFill>
                  <a:srgbClr val="C00000"/>
                </a:solidFill>
              </a:rPr>
              <a:t>m</a:t>
            </a:r>
            <a:r>
              <a:rPr lang="fr-FR" sz="2000" b="1" dirty="0" err="1" smtClean="0">
                <a:solidFill>
                  <a:srgbClr val="C00000"/>
                </a:solidFill>
              </a:rPr>
              <a:t>otor</a:t>
            </a:r>
            <a:r>
              <a:rPr lang="fr-FR" sz="2000" b="1" dirty="0" smtClean="0">
                <a:solidFill>
                  <a:srgbClr val="C00000"/>
                </a:solidFill>
              </a:rPr>
              <a:t> </a:t>
            </a:r>
            <a:r>
              <a:rPr lang="fr-FR" sz="2000" b="1" dirty="0" err="1" smtClean="0">
                <a:solidFill>
                  <a:srgbClr val="C00000"/>
                </a:solidFill>
              </a:rPr>
              <a:t>weakness</a:t>
            </a:r>
            <a:r>
              <a:rPr lang="fr-FR" sz="2000" b="1" dirty="0" smtClean="0">
                <a:solidFill>
                  <a:srgbClr val="C00000"/>
                </a:solidFill>
              </a:rPr>
              <a:t> of dorsiflexion of </a:t>
            </a:r>
            <a:r>
              <a:rPr lang="fr-FR" sz="2000" b="1" dirty="0" err="1" smtClean="0">
                <a:solidFill>
                  <a:srgbClr val="C00000"/>
                </a:solidFill>
              </a:rPr>
              <a:t>great</a:t>
            </a:r>
            <a:r>
              <a:rPr lang="fr-FR" sz="2000" b="1" dirty="0" smtClean="0">
                <a:solidFill>
                  <a:srgbClr val="C00000"/>
                </a:solidFill>
              </a:rPr>
              <a:t> </a:t>
            </a:r>
            <a:r>
              <a:rPr lang="fr-FR" sz="2000" b="1" dirty="0" err="1" smtClean="0">
                <a:solidFill>
                  <a:srgbClr val="C00000"/>
                </a:solidFill>
              </a:rPr>
              <a:t>toe</a:t>
            </a:r>
            <a:r>
              <a:rPr lang="fr-FR" sz="2000" b="1" dirty="0" smtClean="0">
                <a:solidFill>
                  <a:srgbClr val="C00000"/>
                </a:solidFill>
              </a:rPr>
              <a:t> and foot. </a:t>
            </a:r>
            <a:r>
              <a:rPr lang="fr-FR" sz="2000" b="1" dirty="0" err="1" smtClean="0">
                <a:solidFill>
                  <a:srgbClr val="C00000"/>
                </a:solidFill>
              </a:rPr>
              <a:t>Difficulty</a:t>
            </a:r>
            <a:r>
              <a:rPr lang="fr-FR" sz="2000" b="1" dirty="0" smtClean="0">
                <a:solidFill>
                  <a:srgbClr val="C00000"/>
                </a:solidFill>
              </a:rPr>
              <a:t> for </a:t>
            </a:r>
            <a:r>
              <a:rPr lang="fr-FR" sz="2000" b="1" dirty="0" err="1" smtClean="0">
                <a:solidFill>
                  <a:srgbClr val="C00000"/>
                </a:solidFill>
              </a:rPr>
              <a:t>heel</a:t>
            </a:r>
            <a:r>
              <a:rPr lang="fr-FR" sz="2000" b="1" dirty="0" smtClean="0">
                <a:solidFill>
                  <a:srgbClr val="C00000"/>
                </a:solidFill>
              </a:rPr>
              <a:t> </a:t>
            </a:r>
            <a:r>
              <a:rPr lang="fr-FR" sz="2000" b="1" dirty="0" err="1" smtClean="0">
                <a:solidFill>
                  <a:srgbClr val="C00000"/>
                </a:solidFill>
              </a:rPr>
              <a:t>walking</a:t>
            </a:r>
            <a:r>
              <a:rPr lang="fr-FR" sz="2000" b="1" dirty="0" smtClean="0">
                <a:solidFill>
                  <a:srgbClr val="C00000"/>
                </a:solidFill>
              </a:rPr>
              <a:t> </a:t>
            </a:r>
          </a:p>
          <a:p>
            <a:pPr algn="l"/>
            <a:r>
              <a:rPr lang="fr-FR" sz="2000" b="1" dirty="0" smtClean="0"/>
              <a:t>- </a:t>
            </a:r>
            <a:r>
              <a:rPr lang="fr-FR" sz="2000" b="1" dirty="0" err="1" smtClean="0"/>
              <a:t>Sensory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examination</a:t>
            </a:r>
            <a:r>
              <a:rPr lang="fr-FR" sz="2000" b="1" dirty="0" smtClean="0"/>
              <a:t> </a:t>
            </a:r>
            <a:r>
              <a:rPr lang="fr-FR" sz="2000" b="1" dirty="0"/>
              <a:t>: , </a:t>
            </a:r>
            <a:r>
              <a:rPr lang="fr-FR" sz="2000" b="1" dirty="0" err="1"/>
              <a:t>numbness</a:t>
            </a:r>
            <a:r>
              <a:rPr lang="fr-FR" sz="2000" b="1" dirty="0"/>
              <a:t>, </a:t>
            </a:r>
            <a:r>
              <a:rPr lang="fr-FR" sz="2000" b="1" dirty="0" err="1"/>
              <a:t>hypoesthesia</a:t>
            </a:r>
            <a:r>
              <a:rPr lang="fr-FR" sz="2000" b="1" dirty="0"/>
              <a:t> </a:t>
            </a:r>
            <a:r>
              <a:rPr lang="fr-FR" sz="2000" b="1" dirty="0" smtClean="0"/>
              <a:t>, </a:t>
            </a:r>
            <a:r>
              <a:rPr lang="fr-FR" sz="2000" b="1" dirty="0" err="1" smtClean="0"/>
              <a:t>sensory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loss</a:t>
            </a:r>
            <a:r>
              <a:rPr lang="fr-FR" sz="2000" b="1" dirty="0" smtClean="0"/>
              <a:t>  in the L5 area</a:t>
            </a:r>
          </a:p>
          <a:p>
            <a:pPr algn="l"/>
            <a:r>
              <a:rPr lang="fr-FR" sz="2000" b="1" dirty="0" smtClean="0"/>
              <a:t>- Reflex </a:t>
            </a:r>
            <a:r>
              <a:rPr lang="fr-FR" sz="2000" b="1" dirty="0" err="1" smtClean="0"/>
              <a:t>testing</a:t>
            </a:r>
            <a:r>
              <a:rPr lang="fr-FR" sz="2000" b="1" dirty="0" smtClean="0"/>
              <a:t> :  in case of a L5 </a:t>
            </a:r>
            <a:r>
              <a:rPr lang="fr-FR" sz="2000" b="1" dirty="0" err="1" smtClean="0"/>
              <a:t>sciatica</a:t>
            </a:r>
            <a:r>
              <a:rPr lang="fr-FR" sz="2000" b="1" dirty="0" smtClean="0"/>
              <a:t>,  L4 and S1 reflexes are normal</a:t>
            </a:r>
          </a:p>
          <a:p>
            <a:pPr algn="l"/>
            <a:r>
              <a:rPr lang="fr-FR" sz="2000" b="1" dirty="0" smtClean="0"/>
              <a:t>- Sphincter </a:t>
            </a:r>
            <a:r>
              <a:rPr lang="fr-FR" sz="2000" b="1" dirty="0" err="1" smtClean="0"/>
              <a:t>testing</a:t>
            </a:r>
            <a:r>
              <a:rPr lang="fr-FR" sz="2000" b="1" dirty="0" smtClean="0"/>
              <a:t> </a:t>
            </a:r>
            <a:endParaRPr lang="fr-FR" sz="2000" b="1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2 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874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0312" y="929386"/>
            <a:ext cx="9338745" cy="5408784"/>
          </a:xfrm>
        </p:spPr>
        <p:txBody>
          <a:bodyPr>
            <a:noAutofit/>
          </a:bodyPr>
          <a:lstStyle/>
          <a:p>
            <a:pPr marL="342900" indent="-342900" algn="l">
              <a:buFontTx/>
              <a:buChar char="-"/>
            </a:pPr>
            <a:r>
              <a:rPr lang="fr-FR" sz="2800" b="1" dirty="0" err="1" smtClean="0"/>
              <a:t>Clinical</a:t>
            </a:r>
            <a:r>
              <a:rPr lang="fr-FR" sz="2800" b="1" dirty="0" smtClean="0"/>
              <a:t> case 1   </a:t>
            </a:r>
          </a:p>
          <a:p>
            <a:pPr marL="342900" indent="-342900" algn="l">
              <a:buFontTx/>
              <a:buChar char="-"/>
            </a:pPr>
            <a:r>
              <a:rPr lang="fr-FR" sz="2800" b="1" dirty="0" err="1" smtClean="0"/>
              <a:t>Clinical</a:t>
            </a:r>
            <a:r>
              <a:rPr lang="fr-FR" sz="2800" b="1" dirty="0" smtClean="0"/>
              <a:t> case 2   </a:t>
            </a:r>
            <a:endParaRPr lang="fr-FR" sz="2800" b="1" dirty="0"/>
          </a:p>
          <a:p>
            <a:pPr marL="342900" indent="-342900" algn="l">
              <a:buFontTx/>
              <a:buChar char="-"/>
            </a:pPr>
            <a:r>
              <a:rPr lang="fr-FR" sz="2800" b="1" dirty="0" err="1" smtClean="0"/>
              <a:t>Vocabulary</a:t>
            </a:r>
            <a:r>
              <a:rPr lang="fr-FR" sz="2800" b="1" dirty="0" smtClean="0"/>
              <a:t> </a:t>
            </a:r>
          </a:p>
          <a:p>
            <a:pPr marL="342900" indent="-342900" algn="l">
              <a:buFontTx/>
              <a:buChar char="-"/>
            </a:pPr>
            <a:r>
              <a:rPr lang="fr-FR" sz="2800" b="1" dirty="0" err="1"/>
              <a:t>R</a:t>
            </a:r>
            <a:r>
              <a:rPr lang="fr-FR" sz="2800" b="1" dirty="0" err="1" smtClean="0"/>
              <a:t>heumatologic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examination</a:t>
            </a:r>
            <a:r>
              <a:rPr lang="fr-FR" sz="2800" b="1" dirty="0" smtClean="0"/>
              <a:t> </a:t>
            </a:r>
          </a:p>
          <a:p>
            <a:pPr marL="800100" lvl="1" indent="-342900" algn="l">
              <a:buFontTx/>
              <a:buChar char="-"/>
            </a:pPr>
            <a:r>
              <a:rPr lang="fr-FR" b="1" dirty="0" smtClean="0"/>
              <a:t>The </a:t>
            </a:r>
            <a:r>
              <a:rPr lang="fr-FR" b="1" dirty="0" err="1" smtClean="0"/>
              <a:t>different</a:t>
            </a:r>
            <a:r>
              <a:rPr lang="fr-FR" b="1" dirty="0" smtClean="0"/>
              <a:t> </a:t>
            </a:r>
            <a:r>
              <a:rPr lang="fr-FR" b="1" dirty="0" err="1" smtClean="0"/>
              <a:t>sequences</a:t>
            </a:r>
            <a:r>
              <a:rPr lang="fr-FR" b="1" dirty="0" smtClean="0"/>
              <a:t> </a:t>
            </a:r>
          </a:p>
          <a:p>
            <a:pPr marL="800100" lvl="1" indent="-342900" algn="l">
              <a:buFontTx/>
              <a:buChar char="-"/>
            </a:pPr>
            <a:r>
              <a:rPr lang="fr-FR" b="1" dirty="0" smtClean="0"/>
              <a:t>The </a:t>
            </a:r>
            <a:r>
              <a:rPr lang="fr-FR" b="1" dirty="0" err="1" smtClean="0"/>
              <a:t>examination</a:t>
            </a:r>
            <a:r>
              <a:rPr lang="fr-FR" b="1" dirty="0" smtClean="0"/>
              <a:t> </a:t>
            </a:r>
          </a:p>
          <a:p>
            <a:pPr lvl="1" algn="l"/>
            <a:endParaRPr lang="fr-FR" b="1" dirty="0" smtClean="0"/>
          </a:p>
          <a:p>
            <a:pPr algn="l"/>
            <a:endParaRPr lang="fr-FR" sz="2000" b="1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Plan  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974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33048"/>
            <a:ext cx="4391697" cy="3433799"/>
          </a:xfrm>
        </p:spPr>
        <p:txBody>
          <a:bodyPr>
            <a:noAutofit/>
          </a:bodyPr>
          <a:lstStyle/>
          <a:p>
            <a:pPr algn="l"/>
            <a:r>
              <a:rPr lang="fr-FR" sz="2000" b="1" dirty="0" err="1" smtClean="0">
                <a:solidFill>
                  <a:srgbClr val="C00000"/>
                </a:solidFill>
              </a:rPr>
              <a:t>Peripheral</a:t>
            </a:r>
            <a:r>
              <a:rPr lang="fr-FR" sz="2000" b="1" dirty="0" smtClean="0">
                <a:solidFill>
                  <a:srgbClr val="C00000"/>
                </a:solidFill>
              </a:rPr>
              <a:t> joints 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Hand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Distal </a:t>
            </a:r>
            <a:r>
              <a:rPr lang="fr-FR" sz="2000" b="1" dirty="0" err="1"/>
              <a:t>I</a:t>
            </a:r>
            <a:r>
              <a:rPr lang="fr-FR" sz="2000" b="1" dirty="0" err="1" smtClean="0"/>
              <a:t>nterphalangeal</a:t>
            </a:r>
            <a:r>
              <a:rPr lang="fr-FR" sz="2000" b="1" dirty="0" smtClean="0"/>
              <a:t> (DIP)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Proximal </a:t>
            </a:r>
            <a:r>
              <a:rPr lang="fr-FR" sz="2000" b="1" dirty="0" err="1"/>
              <a:t>I</a:t>
            </a:r>
            <a:r>
              <a:rPr lang="fr-FR" sz="2000" b="1" dirty="0" err="1" smtClean="0"/>
              <a:t>nterphalangeal</a:t>
            </a:r>
            <a:r>
              <a:rPr lang="fr-FR" sz="2000" b="1" dirty="0" smtClean="0"/>
              <a:t>  (PIP) 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</a:t>
            </a:r>
            <a:r>
              <a:rPr lang="fr-FR" sz="2000" b="1" dirty="0" err="1" smtClean="0"/>
              <a:t>Metacarpophalangeal</a:t>
            </a:r>
            <a:r>
              <a:rPr lang="fr-FR" sz="2000" b="1" dirty="0" smtClean="0"/>
              <a:t> (MTP)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</a:t>
            </a:r>
            <a:r>
              <a:rPr lang="fr-FR" sz="2000" b="1" dirty="0" err="1"/>
              <a:t>T</a:t>
            </a:r>
            <a:r>
              <a:rPr lang="fr-FR" sz="2000" b="1" dirty="0" err="1" smtClean="0"/>
              <a:t>humb</a:t>
            </a:r>
            <a:r>
              <a:rPr lang="fr-FR" sz="2000" b="1" dirty="0" smtClean="0"/>
              <a:t> </a:t>
            </a:r>
            <a:r>
              <a:rPr lang="fr-FR" sz="2000" b="1" dirty="0" err="1"/>
              <a:t>C</a:t>
            </a:r>
            <a:r>
              <a:rPr lang="fr-FR" sz="2000" b="1" dirty="0" err="1" smtClean="0"/>
              <a:t>arpometacarpal</a:t>
            </a:r>
            <a:r>
              <a:rPr lang="fr-FR" sz="2000" b="1" dirty="0" smtClean="0"/>
              <a:t>  (CMC)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</a:t>
            </a:r>
            <a:r>
              <a:rPr lang="fr-FR" sz="2000" b="1" dirty="0" err="1" smtClean="0"/>
              <a:t>Wrist</a:t>
            </a:r>
            <a:endParaRPr lang="fr-FR" sz="2000" b="1" dirty="0" smtClean="0"/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</a:t>
            </a:r>
            <a:r>
              <a:rPr lang="fr-FR" sz="2000" b="1" dirty="0" err="1" smtClean="0"/>
              <a:t>Elbow</a:t>
            </a:r>
            <a:r>
              <a:rPr lang="fr-FR" sz="2000" b="1" dirty="0" smtClean="0"/>
              <a:t> 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2165715" y="15309"/>
            <a:ext cx="7220311" cy="5175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4" name="Sous-titre 2"/>
          <p:cNvSpPr txBox="1">
            <a:spLocks/>
          </p:cNvSpPr>
          <p:nvPr/>
        </p:nvSpPr>
        <p:spPr>
          <a:xfrm>
            <a:off x="7911905" y="45611"/>
            <a:ext cx="4097629" cy="32277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b="1" dirty="0" err="1" smtClean="0">
                <a:solidFill>
                  <a:srgbClr val="C00000"/>
                </a:solidFill>
              </a:rPr>
              <a:t>Peripheral</a:t>
            </a:r>
            <a:r>
              <a:rPr lang="fr-FR" sz="2000" b="1" dirty="0" smtClean="0">
                <a:solidFill>
                  <a:srgbClr val="C00000"/>
                </a:solidFill>
              </a:rPr>
              <a:t> joints 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Foot 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</a:t>
            </a:r>
            <a:r>
              <a:rPr lang="fr-FR" sz="2000" b="1" dirty="0" err="1" smtClean="0"/>
              <a:t>Interphalangeal</a:t>
            </a:r>
            <a:r>
              <a:rPr lang="fr-FR" sz="2000" b="1" dirty="0" smtClean="0"/>
              <a:t> 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</a:t>
            </a:r>
            <a:r>
              <a:rPr lang="fr-FR" sz="2000" b="1" dirty="0" err="1" smtClean="0"/>
              <a:t>Metatarsophalangeal</a:t>
            </a:r>
            <a:r>
              <a:rPr lang="fr-FR" sz="2000" b="1" dirty="0" smtClean="0"/>
              <a:t> (MTP)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</a:t>
            </a:r>
            <a:r>
              <a:rPr lang="fr-FR" sz="2000" b="1" dirty="0" err="1" smtClean="0"/>
              <a:t>Talocalcaneal</a:t>
            </a:r>
            <a:r>
              <a:rPr lang="fr-FR" sz="2000" b="1" dirty="0" smtClean="0"/>
              <a:t> (</a:t>
            </a:r>
            <a:r>
              <a:rPr lang="fr-FR" sz="2000" b="1" dirty="0" err="1" smtClean="0"/>
              <a:t>subtalar</a:t>
            </a:r>
            <a:r>
              <a:rPr lang="fr-FR" sz="2000" b="1" dirty="0" smtClean="0"/>
              <a:t>) )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</a:t>
            </a:r>
            <a:r>
              <a:rPr lang="fr-FR" sz="2000" b="1" dirty="0" err="1" smtClean="0"/>
              <a:t>Ankle</a:t>
            </a:r>
            <a:r>
              <a:rPr lang="fr-FR" sz="2000" b="1" dirty="0" smtClean="0"/>
              <a:t> </a:t>
            </a:r>
          </a:p>
          <a:p>
            <a:pPr algn="l">
              <a:lnSpc>
                <a:spcPct val="100000"/>
              </a:lnSpc>
            </a:pPr>
            <a:r>
              <a:rPr lang="fr-FR" sz="2000" b="1" dirty="0" smtClean="0"/>
              <a:t>- </a:t>
            </a:r>
            <a:r>
              <a:rPr lang="fr-FR" sz="2000" b="1" dirty="0" err="1" smtClean="0"/>
              <a:t>Knee</a:t>
            </a:r>
            <a:endParaRPr lang="fr-FR" sz="2000" b="1" dirty="0" smtClean="0"/>
          </a:p>
        </p:txBody>
      </p:sp>
      <p:sp>
        <p:nvSpPr>
          <p:cNvPr id="6" name="Sous-titre 2"/>
          <p:cNvSpPr txBox="1">
            <a:spLocks/>
          </p:cNvSpPr>
          <p:nvPr/>
        </p:nvSpPr>
        <p:spPr>
          <a:xfrm>
            <a:off x="152398" y="3683925"/>
            <a:ext cx="4391697" cy="30983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b="1" dirty="0" smtClean="0">
                <a:solidFill>
                  <a:srgbClr val="C00000"/>
                </a:solidFill>
              </a:rPr>
              <a:t>Axial  joints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err="1" smtClean="0"/>
              <a:t>Shoulder</a:t>
            </a:r>
            <a:r>
              <a:rPr lang="fr-FR" sz="2000" b="1" dirty="0" smtClean="0"/>
              <a:t>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err="1" smtClean="0"/>
              <a:t>Glenohumeral</a:t>
            </a:r>
            <a:endParaRPr lang="fr-FR" sz="2000" b="1" dirty="0" smtClean="0"/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err="1" smtClean="0"/>
              <a:t>Acromioclavicular</a:t>
            </a:r>
            <a:endParaRPr lang="fr-FR" sz="2000" b="1" dirty="0" smtClean="0"/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err="1" smtClean="0"/>
              <a:t>Sternoclavicular</a:t>
            </a:r>
            <a:endParaRPr lang="fr-FR" sz="2000" b="1" dirty="0" smtClean="0"/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smtClean="0"/>
              <a:t>Hip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err="1" smtClean="0"/>
              <a:t>Sacroiliac</a:t>
            </a:r>
            <a:r>
              <a:rPr lang="fr-FR" sz="2000" b="1" dirty="0" smtClean="0"/>
              <a:t> </a:t>
            </a:r>
          </a:p>
        </p:txBody>
      </p:sp>
      <p:sp>
        <p:nvSpPr>
          <p:cNvPr id="8" name="Sous-titre 2"/>
          <p:cNvSpPr txBox="1">
            <a:spLocks/>
          </p:cNvSpPr>
          <p:nvPr/>
        </p:nvSpPr>
        <p:spPr>
          <a:xfrm>
            <a:off x="7764870" y="3558663"/>
            <a:ext cx="4391697" cy="30983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b="1" dirty="0" smtClean="0">
                <a:solidFill>
                  <a:srgbClr val="C00000"/>
                </a:solidFill>
              </a:rPr>
              <a:t>Axial  joints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err="1" smtClean="0"/>
              <a:t>Spine</a:t>
            </a:r>
            <a:r>
              <a:rPr lang="fr-FR" sz="2000" b="1" dirty="0" smtClean="0"/>
              <a:t> 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smtClean="0"/>
              <a:t>Cervical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err="1" smtClean="0"/>
              <a:t>Thoracic</a:t>
            </a:r>
            <a:r>
              <a:rPr lang="fr-FR" sz="2000" b="1" dirty="0" smtClean="0"/>
              <a:t>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err="1" smtClean="0"/>
              <a:t>Lumbar</a:t>
            </a:r>
            <a:r>
              <a:rPr lang="fr-FR" sz="2000" b="1" dirty="0" smtClean="0"/>
              <a:t>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err="1" smtClean="0"/>
              <a:t>Temporomandibular</a:t>
            </a:r>
            <a:r>
              <a:rPr lang="fr-FR" sz="2000" b="1" dirty="0" smtClean="0"/>
              <a:t>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endParaRPr lang="fr-FR" sz="2000" b="1" dirty="0" smtClean="0">
              <a:solidFill>
                <a:srgbClr val="4F2270"/>
              </a:solidFill>
            </a:endParaRPr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1460699" y="-13006"/>
            <a:ext cx="7821087" cy="545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 smtClean="0">
                <a:solidFill>
                  <a:srgbClr val="0000FF"/>
                </a:solidFill>
                <a:latin typeface="+mn-lt"/>
              </a:rPr>
              <a:t>Vocabulary</a:t>
            </a:r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 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673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89747"/>
              </p:ext>
            </p:extLst>
          </p:nvPr>
        </p:nvGraphicFramePr>
        <p:xfrm>
          <a:off x="270456" y="517585"/>
          <a:ext cx="10071279" cy="57183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400023"/>
                <a:gridCol w="6671256"/>
              </a:tblGrid>
              <a:tr h="1584100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Open</a:t>
                      </a:r>
                      <a:r>
                        <a:rPr lang="fr-FR" sz="20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Phase </a:t>
                      </a:r>
                      <a:endParaRPr lang="en-GB" sz="2000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Listen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be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interested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to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their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complaints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Avoid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interruption but guide if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too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long and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imprecise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Understand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their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concerns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Observe :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appearance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manner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movement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abnormalities</a:t>
                      </a:r>
                      <a:endParaRPr lang="fr-FR" sz="20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3698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History</a:t>
                      </a:r>
                      <a:endParaRPr lang="fr-FR" sz="20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i="1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Personal</a:t>
                      </a:r>
                      <a:r>
                        <a:rPr lang="fr-FR" sz="2000" i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fr-FR" sz="2000" i="1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i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Familial 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fr-FR" sz="2000" i="1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i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Social </a:t>
                      </a:r>
                      <a:endParaRPr lang="en-GB" sz="2000" i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Symptoms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Chronology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Onset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course, smoking,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alcohol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addiction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Autoimmune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diseases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psoriasis,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spondylarthropathy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intestinal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inflammatory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diseases</a:t>
                      </a:r>
                      <a:endParaRPr lang="fr-FR" sz="20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fr-FR" sz="20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Impact on :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eating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writing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walking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dressing, </a:t>
                      </a:r>
                      <a:r>
                        <a:rPr lang="fr-FR" sz="2000" b="1" dirty="0" smtClean="0">
                          <a:solidFill>
                            <a:schemeClr val="tx1"/>
                          </a:solidFill>
                        </a:rPr>
                        <a:t>familial, </a:t>
                      </a:r>
                      <a:r>
                        <a:rPr lang="fr-FR" sz="2000" b="1" dirty="0" err="1" smtClean="0">
                          <a:solidFill>
                            <a:schemeClr val="tx1"/>
                          </a:solidFill>
                        </a:rPr>
                        <a:t>professional</a:t>
                      </a:r>
                      <a:r>
                        <a:rPr lang="fr-FR" sz="2000" b="1" dirty="0" smtClean="0">
                          <a:solidFill>
                            <a:schemeClr val="tx1"/>
                          </a:solidFill>
                        </a:rPr>
                        <a:t>, social life (</a:t>
                      </a:r>
                      <a:r>
                        <a:rPr lang="fr-FR" sz="2000" b="1" dirty="0" err="1" smtClean="0">
                          <a:solidFill>
                            <a:schemeClr val="tx1"/>
                          </a:solidFill>
                        </a:rPr>
                        <a:t>depression</a:t>
                      </a:r>
                      <a:r>
                        <a:rPr lang="fr-FR" sz="200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fr-FR" sz="2000" b="1" dirty="0" err="1" smtClean="0">
                          <a:solidFill>
                            <a:schemeClr val="tx1"/>
                          </a:solidFill>
                        </a:rPr>
                        <a:t>fear</a:t>
                      </a:r>
                      <a:r>
                        <a:rPr lang="fr-FR" sz="200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fr-FR" sz="2000" b="1" dirty="0" err="1" smtClean="0">
                          <a:solidFill>
                            <a:schemeClr val="tx1"/>
                          </a:solidFill>
                        </a:rPr>
                        <a:t>sleep</a:t>
                      </a:r>
                      <a:r>
                        <a:rPr lang="fr-FR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2000" b="1" dirty="0" err="1" smtClean="0">
                          <a:solidFill>
                            <a:schemeClr val="tx1"/>
                          </a:solidFill>
                        </a:rPr>
                        <a:t>disturbance</a:t>
                      </a:r>
                      <a:r>
                        <a:rPr lang="fr-FR" sz="2000" b="1" baseline="0" dirty="0" smtClean="0">
                          <a:solidFill>
                            <a:schemeClr val="tx1"/>
                          </a:solidFill>
                        </a:rPr>
                        <a:t> etc.)</a:t>
                      </a:r>
                      <a:r>
                        <a:rPr lang="fr-FR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8493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Examination</a:t>
                      </a:r>
                      <a:r>
                        <a:rPr lang="fr-FR" sz="20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2000" dirty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Musculoskeletal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system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Systemic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examination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: </a:t>
                      </a:r>
                      <a:r>
                        <a:rPr lang="fr-FR" sz="2000" b="1" baseline="0" dirty="0" err="1" smtClean="0">
                          <a:solidFill>
                            <a:schemeClr val="tx1"/>
                          </a:solidFill>
                        </a:rPr>
                        <a:t>weakness</a:t>
                      </a:r>
                      <a:r>
                        <a:rPr lang="fr-FR" sz="2000" b="1" baseline="0" dirty="0" smtClean="0">
                          <a:solidFill>
                            <a:schemeClr val="tx1"/>
                          </a:solidFill>
                        </a:rPr>
                        <a:t>,  fatigue, </a:t>
                      </a:r>
                      <a:r>
                        <a:rPr lang="fr-FR" sz="2000" b="1" baseline="0" dirty="0" err="1" smtClean="0">
                          <a:solidFill>
                            <a:schemeClr val="tx1"/>
                          </a:solidFill>
                        </a:rPr>
                        <a:t>asthenia</a:t>
                      </a:r>
                      <a:r>
                        <a:rPr lang="fr-FR" sz="2000" b="1" baseline="0" dirty="0" smtClean="0">
                          <a:solidFill>
                            <a:schemeClr val="tx1"/>
                          </a:solidFill>
                        </a:rPr>
                        <a:t>,  malaise, </a:t>
                      </a:r>
                      <a:r>
                        <a:rPr lang="fr-FR" sz="2000" b="1" baseline="0" dirty="0" err="1" smtClean="0">
                          <a:solidFill>
                            <a:schemeClr val="tx1"/>
                          </a:solidFill>
                        </a:rPr>
                        <a:t>weight</a:t>
                      </a:r>
                      <a:r>
                        <a:rPr lang="fr-FR" sz="20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2000" b="1" baseline="0" dirty="0" err="1" smtClean="0">
                          <a:solidFill>
                            <a:schemeClr val="tx1"/>
                          </a:solidFill>
                        </a:rPr>
                        <a:t>loss</a:t>
                      </a:r>
                      <a:r>
                        <a:rPr lang="fr-FR" sz="2000" b="1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fr-FR" sz="2000" b="1" baseline="0" dirty="0" err="1" smtClean="0">
                          <a:solidFill>
                            <a:schemeClr val="tx1"/>
                          </a:solidFill>
                        </a:rPr>
                        <a:t>fever</a:t>
                      </a:r>
                      <a:r>
                        <a:rPr lang="fr-FR" sz="2000" b="1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fr-FR" sz="2000" b="1" baseline="0" dirty="0" err="1" smtClean="0">
                          <a:solidFill>
                            <a:schemeClr val="tx1"/>
                          </a:solidFill>
                        </a:rPr>
                        <a:t>symptoms</a:t>
                      </a:r>
                      <a:r>
                        <a:rPr lang="fr-FR" sz="2000" b="1" baseline="0" dirty="0" smtClean="0">
                          <a:solidFill>
                            <a:schemeClr val="tx1"/>
                          </a:solidFill>
                        </a:rPr>
                        <a:t> of </a:t>
                      </a:r>
                      <a:r>
                        <a:rPr lang="fr-FR" sz="2000" b="1" baseline="0" dirty="0" err="1" smtClean="0">
                          <a:solidFill>
                            <a:schemeClr val="tx1"/>
                          </a:solidFill>
                        </a:rPr>
                        <a:t>systemic</a:t>
                      </a:r>
                      <a:r>
                        <a:rPr lang="fr-FR" sz="20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2000" b="1" baseline="0" dirty="0" err="1" smtClean="0">
                          <a:solidFill>
                            <a:schemeClr val="tx1"/>
                          </a:solidFill>
                        </a:rPr>
                        <a:t>diseases</a:t>
                      </a:r>
                      <a:r>
                        <a:rPr lang="fr-FR" sz="20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itre 1"/>
          <p:cNvSpPr txBox="1">
            <a:spLocks/>
          </p:cNvSpPr>
          <p:nvPr/>
        </p:nvSpPr>
        <p:spPr>
          <a:xfrm>
            <a:off x="2268746" y="0"/>
            <a:ext cx="7220311" cy="5175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 smtClean="0">
                <a:solidFill>
                  <a:srgbClr val="0000FF"/>
                </a:solidFill>
                <a:latin typeface="+mn-lt"/>
              </a:rPr>
              <a:t>Phases of the consultation 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414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644695"/>
              </p:ext>
            </p:extLst>
          </p:nvPr>
        </p:nvGraphicFramePr>
        <p:xfrm>
          <a:off x="963138" y="788042"/>
          <a:ext cx="8944361" cy="48280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31962"/>
                <a:gridCol w="6012399"/>
              </a:tblGrid>
              <a:tr h="58745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Investigations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Diagnosis</a:t>
                      </a:r>
                      <a:endParaRPr lang="fr-FR" sz="2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Monitoring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endParaRPr lang="fr-FR" sz="2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10664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Conclusions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Analysis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4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Interpretation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fr-FR" sz="24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4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Explanation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24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reassurance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4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Communicate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r-FR" sz="24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with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the patient : cause,  </a:t>
                      </a:r>
                      <a:r>
                        <a:rPr lang="fr-FR" sz="24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prognosis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24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treatment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: </a:t>
                      </a:r>
                      <a:r>
                        <a:rPr lang="fr-FR" sz="24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benefits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24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risks</a:t>
                      </a:r>
                      <a:endParaRPr lang="fr-FR" sz="24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Monitoring, </a:t>
                      </a:r>
                      <a:r>
                        <a:rPr lang="fr-FR" sz="24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follow</a:t>
                      </a: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-up, course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New  consultation, hospitalisation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Home adaptation </a:t>
                      </a:r>
                      <a:r>
                        <a:rPr lang="fr-FR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itre 1"/>
          <p:cNvSpPr txBox="1">
            <a:spLocks/>
          </p:cNvSpPr>
          <p:nvPr/>
        </p:nvSpPr>
        <p:spPr>
          <a:xfrm>
            <a:off x="2268746" y="0"/>
            <a:ext cx="7220311" cy="5175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 smtClean="0">
                <a:solidFill>
                  <a:srgbClr val="0000FF"/>
                </a:solidFill>
                <a:latin typeface="+mn-lt"/>
              </a:rPr>
              <a:t>Phases of the consultation 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382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10922" y="258792"/>
            <a:ext cx="10041148" cy="6176445"/>
          </a:xfrm>
        </p:spPr>
        <p:txBody>
          <a:bodyPr>
            <a:noAutofit/>
          </a:bodyPr>
          <a:lstStyle/>
          <a:p>
            <a:r>
              <a:rPr lang="fr-FR" sz="2800" b="1" dirty="0" smtClean="0">
                <a:solidFill>
                  <a:srgbClr val="3318A8"/>
                </a:solidFill>
              </a:rPr>
              <a:t> </a:t>
            </a:r>
            <a:r>
              <a:rPr lang="fr-FR" sz="2800" b="1" dirty="0" smtClean="0">
                <a:solidFill>
                  <a:srgbClr val="0000FF"/>
                </a:solidFill>
              </a:rPr>
              <a:t>Description of pain 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dirty="0" smtClean="0"/>
              <a:t>Site</a:t>
            </a:r>
            <a:r>
              <a:rPr lang="fr-FR" sz="2000" b="1" dirty="0" smtClean="0">
                <a:solidFill>
                  <a:srgbClr val="7030A0"/>
                </a:solidFill>
              </a:rPr>
              <a:t>, </a:t>
            </a:r>
            <a:r>
              <a:rPr lang="fr-FR" sz="2000" b="1" dirty="0" smtClean="0"/>
              <a:t>distribution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dirty="0" smtClean="0"/>
              <a:t>Irradiation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dirty="0" err="1"/>
              <a:t>C</a:t>
            </a:r>
            <a:r>
              <a:rPr lang="fr-FR" sz="2000" b="1" dirty="0" err="1" smtClean="0"/>
              <a:t>haracteristics</a:t>
            </a:r>
            <a:r>
              <a:rPr lang="fr-FR" sz="2000" b="1" dirty="0" smtClean="0"/>
              <a:t> and pattern :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i="1" dirty="0" err="1" smtClean="0"/>
              <a:t>Onset</a:t>
            </a:r>
            <a:r>
              <a:rPr lang="fr-FR" sz="2000" b="1" i="1" dirty="0" smtClean="0"/>
              <a:t> : acute , </a:t>
            </a:r>
            <a:r>
              <a:rPr lang="fr-FR" sz="2000" b="1" i="1" dirty="0" err="1" smtClean="0"/>
              <a:t>subacute</a:t>
            </a:r>
            <a:r>
              <a:rPr lang="fr-FR" sz="2000" b="1" i="1" dirty="0"/>
              <a:t>,</a:t>
            </a:r>
            <a:r>
              <a:rPr lang="fr-FR" sz="2000" b="1" i="1" dirty="0" smtClean="0"/>
              <a:t> </a:t>
            </a:r>
            <a:r>
              <a:rPr lang="fr-FR" sz="2000" b="1" i="1" dirty="0" err="1" smtClean="0"/>
              <a:t>rapidly</a:t>
            </a:r>
            <a:r>
              <a:rPr lang="fr-FR" sz="2000" b="1" i="1" dirty="0" smtClean="0"/>
              <a:t> or </a:t>
            </a:r>
            <a:r>
              <a:rPr lang="fr-FR" sz="2000" b="1" i="1" dirty="0" err="1" smtClean="0"/>
              <a:t>slowly</a:t>
            </a:r>
            <a:r>
              <a:rPr lang="fr-FR" sz="2000" b="1" i="1" dirty="0" smtClean="0"/>
              <a:t> progressive 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i="1" dirty="0" smtClean="0"/>
              <a:t>Progression : progressive,  constant (permanent) intermittent, </a:t>
            </a:r>
            <a:r>
              <a:rPr lang="fr-FR" sz="2000" b="1" i="1" dirty="0" err="1" smtClean="0"/>
              <a:t>crisis</a:t>
            </a:r>
            <a:r>
              <a:rPr lang="fr-FR" sz="2000" b="1" i="1" dirty="0" smtClean="0"/>
              <a:t> (2 crises)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i="1" dirty="0" smtClean="0"/>
              <a:t>Timing of the pain 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fr-FR" sz="2000" b="1" dirty="0" smtClean="0"/>
              <a:t>Type : </a:t>
            </a:r>
            <a:r>
              <a:rPr lang="fr-FR" sz="2000" b="1" dirty="0" err="1" smtClean="0"/>
              <a:t>tingling</a:t>
            </a:r>
            <a:r>
              <a:rPr lang="fr-FR" sz="2000" b="1" dirty="0" smtClean="0"/>
              <a:t>, shooting pain, </a:t>
            </a:r>
            <a:r>
              <a:rPr lang="fr-FR" sz="2000" b="1" dirty="0" err="1" smtClean="0"/>
              <a:t>electic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shock</a:t>
            </a:r>
            <a:r>
              <a:rPr lang="fr-FR" sz="2000" b="1" dirty="0" smtClean="0"/>
              <a:t>, </a:t>
            </a:r>
            <a:r>
              <a:rPr lang="fr-FR" sz="2000" b="1" dirty="0" err="1" smtClean="0"/>
              <a:t>burn</a:t>
            </a:r>
            <a:r>
              <a:rPr lang="fr-FR" sz="2000" b="1" dirty="0" smtClean="0"/>
              <a:t> 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dirty="0" err="1" smtClean="0"/>
              <a:t>Intensity</a:t>
            </a:r>
            <a:r>
              <a:rPr lang="fr-FR" sz="2000" b="1" dirty="0" smtClean="0"/>
              <a:t>  on a </a:t>
            </a:r>
            <a:r>
              <a:rPr lang="fr-FR" sz="2000" b="1" dirty="0" err="1" smtClean="0"/>
              <a:t>visual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scale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from</a:t>
            </a:r>
            <a:r>
              <a:rPr lang="fr-FR" sz="2000" b="1" dirty="0" smtClean="0"/>
              <a:t> 0 to10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dirty="0" err="1" smtClean="0"/>
              <a:t>Factors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which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worsen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symptoms</a:t>
            </a:r>
            <a:endParaRPr lang="fr-FR" sz="2000" b="1" dirty="0"/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dirty="0" err="1" smtClean="0"/>
              <a:t>Factors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which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improve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symptoms</a:t>
            </a:r>
            <a:r>
              <a:rPr lang="fr-FR" sz="2000" b="1" dirty="0" smtClean="0"/>
              <a:t> (</a:t>
            </a:r>
            <a:r>
              <a:rPr lang="fr-FR" sz="2000" b="1" dirty="0" err="1" smtClean="0"/>
              <a:t>current</a:t>
            </a:r>
            <a:r>
              <a:rPr lang="fr-FR" sz="2000" b="1" dirty="0" smtClean="0"/>
              <a:t> and </a:t>
            </a:r>
            <a:r>
              <a:rPr lang="fr-FR" sz="2000" b="1" dirty="0" err="1" smtClean="0"/>
              <a:t>past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medication</a:t>
            </a:r>
            <a:r>
              <a:rPr lang="fr-FR" sz="2000" b="1" dirty="0" smtClean="0"/>
              <a:t>)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dirty="0" smtClean="0"/>
              <a:t>Duration of the pain 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dirty="0" smtClean="0"/>
              <a:t>Impact of  pain on </a:t>
            </a:r>
            <a:r>
              <a:rPr lang="fr-FR" sz="2000" b="1" dirty="0" err="1" smtClean="0"/>
              <a:t>function</a:t>
            </a:r>
            <a:r>
              <a:rPr lang="fr-FR" sz="2000" b="1" dirty="0" smtClean="0"/>
              <a:t>  </a:t>
            </a:r>
            <a:endParaRPr lang="fr-FR" sz="2000" b="1" dirty="0"/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000" b="1" dirty="0" smtClean="0"/>
              <a:t>Associated </a:t>
            </a:r>
            <a:r>
              <a:rPr lang="fr-FR" sz="2000" b="1" dirty="0" err="1" smtClean="0"/>
              <a:t>symptoms</a:t>
            </a:r>
            <a:r>
              <a:rPr lang="fr-FR" sz="2000" b="1" dirty="0" smtClean="0"/>
              <a:t> </a:t>
            </a:r>
            <a:endParaRPr lang="fr-FR" sz="3600" b="1" dirty="0" smtClean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2049805" y="927278"/>
            <a:ext cx="7220311" cy="5175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745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0520" y="764090"/>
            <a:ext cx="9996213" cy="5185774"/>
          </a:xfrm>
        </p:spPr>
        <p:txBody>
          <a:bodyPr>
            <a:noAutofit/>
          </a:bodyPr>
          <a:lstStyle/>
          <a:p>
            <a:pPr algn="l"/>
            <a:endParaRPr lang="fr-FR" b="1" dirty="0" smtClean="0"/>
          </a:p>
          <a:p>
            <a:pPr algn="l"/>
            <a:r>
              <a:rPr lang="fr-FR" b="1" dirty="0" smtClean="0"/>
              <a:t>- Show me the location of </a:t>
            </a:r>
            <a:r>
              <a:rPr lang="fr-FR" b="1" dirty="0" err="1" smtClean="0"/>
              <a:t>your</a:t>
            </a:r>
            <a:r>
              <a:rPr lang="fr-FR" b="1" dirty="0" smtClean="0"/>
              <a:t> pain ?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What</a:t>
            </a:r>
            <a:r>
              <a:rPr lang="fr-FR" b="1" dirty="0" smtClean="0"/>
              <a:t> joints are </a:t>
            </a:r>
            <a:r>
              <a:rPr lang="fr-FR" b="1" dirty="0" err="1" smtClean="0"/>
              <a:t>painful</a:t>
            </a:r>
            <a:r>
              <a:rPr lang="fr-FR" b="1" dirty="0" smtClean="0"/>
              <a:t>  </a:t>
            </a:r>
            <a:r>
              <a:rPr lang="fr-FR" b="1" dirty="0" err="1" smtClean="0"/>
              <a:t>you</a:t>
            </a:r>
            <a:r>
              <a:rPr lang="fr-FR" b="1" dirty="0" smtClean="0"/>
              <a:t> ?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/>
              <a:t>Did</a:t>
            </a:r>
            <a:r>
              <a:rPr lang="fr-FR" b="1" dirty="0"/>
              <a:t> </a:t>
            </a:r>
            <a:r>
              <a:rPr lang="fr-FR" b="1" dirty="0" err="1"/>
              <a:t>your</a:t>
            </a:r>
            <a:r>
              <a:rPr lang="fr-FR" b="1" dirty="0"/>
              <a:t> pain </a:t>
            </a:r>
            <a:r>
              <a:rPr lang="fr-FR" b="1" dirty="0" err="1" smtClean="0"/>
              <a:t>appeared</a:t>
            </a:r>
            <a:r>
              <a:rPr lang="fr-FR" b="1" dirty="0" smtClean="0"/>
              <a:t>  </a:t>
            </a:r>
            <a:r>
              <a:rPr lang="fr-FR" b="1" dirty="0" err="1"/>
              <a:t>rapidly</a:t>
            </a:r>
            <a:r>
              <a:rPr lang="fr-FR" b="1" dirty="0"/>
              <a:t> or </a:t>
            </a:r>
            <a:r>
              <a:rPr lang="fr-FR" b="1" dirty="0" err="1"/>
              <a:t>slowly</a:t>
            </a:r>
            <a:endParaRPr lang="fr-FR" b="1" dirty="0" smtClean="0"/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When</a:t>
            </a:r>
            <a:r>
              <a:rPr lang="fr-FR" b="1" dirty="0" smtClean="0"/>
              <a:t> do </a:t>
            </a:r>
            <a:r>
              <a:rPr lang="fr-FR" b="1" dirty="0" err="1" smtClean="0"/>
              <a:t>you</a:t>
            </a:r>
            <a:r>
              <a:rPr lang="fr-FR" b="1" dirty="0" smtClean="0"/>
              <a:t> have pain  ?</a:t>
            </a:r>
          </a:p>
          <a:p>
            <a:pPr algn="l"/>
            <a:r>
              <a:rPr lang="fr-FR" b="1" dirty="0"/>
              <a:t>- </a:t>
            </a:r>
            <a:r>
              <a:rPr lang="fr-FR" b="1" dirty="0" err="1"/>
              <a:t>Did</a:t>
            </a:r>
            <a:r>
              <a:rPr lang="fr-FR" b="1" dirty="0"/>
              <a:t> </a:t>
            </a:r>
            <a:r>
              <a:rPr lang="fr-FR" b="1" dirty="0" err="1"/>
              <a:t>your</a:t>
            </a:r>
            <a:r>
              <a:rPr lang="fr-FR" b="1" dirty="0"/>
              <a:t> pain </a:t>
            </a:r>
            <a:r>
              <a:rPr lang="fr-FR" b="1" dirty="0" err="1"/>
              <a:t>awake</a:t>
            </a:r>
            <a:r>
              <a:rPr lang="fr-FR" b="1" dirty="0"/>
              <a:t> </a:t>
            </a:r>
            <a:r>
              <a:rPr lang="fr-FR" b="1" dirty="0" err="1"/>
              <a:t>you</a:t>
            </a:r>
            <a:r>
              <a:rPr lang="fr-FR" b="1" dirty="0"/>
              <a:t> </a:t>
            </a:r>
            <a:r>
              <a:rPr lang="fr-FR" b="1" dirty="0" err="1"/>
              <a:t>during</a:t>
            </a:r>
            <a:r>
              <a:rPr lang="fr-FR" b="1" dirty="0"/>
              <a:t> the night ?, how </a:t>
            </a:r>
            <a:r>
              <a:rPr lang="fr-FR" b="1" dirty="0" err="1"/>
              <a:t>many</a:t>
            </a:r>
            <a:r>
              <a:rPr lang="fr-FR" b="1" dirty="0"/>
              <a:t> time ? </a:t>
            </a:r>
            <a:endParaRPr lang="fr-FR" b="1" dirty="0" smtClean="0"/>
          </a:p>
          <a:p>
            <a:pPr algn="l"/>
            <a:r>
              <a:rPr lang="fr-FR" b="1" dirty="0" smtClean="0"/>
              <a:t>- How long </a:t>
            </a:r>
            <a:r>
              <a:rPr lang="fr-FR" b="1" dirty="0" err="1" smtClean="0"/>
              <a:t>does</a:t>
            </a:r>
            <a:r>
              <a:rPr lang="fr-FR" b="1" dirty="0" smtClean="0"/>
              <a:t> </a:t>
            </a:r>
            <a:r>
              <a:rPr lang="fr-FR" b="1" dirty="0" err="1" smtClean="0"/>
              <a:t>it</a:t>
            </a:r>
            <a:r>
              <a:rPr lang="fr-FR" b="1" dirty="0" smtClean="0"/>
              <a:t> last ?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What</a:t>
            </a:r>
            <a:r>
              <a:rPr lang="fr-FR" b="1" dirty="0" smtClean="0"/>
              <a:t> </a:t>
            </a:r>
            <a:r>
              <a:rPr lang="fr-FR" b="1" dirty="0" err="1" smtClean="0"/>
              <a:t>makes</a:t>
            </a:r>
            <a:r>
              <a:rPr lang="fr-FR" b="1" dirty="0" smtClean="0"/>
              <a:t> </a:t>
            </a:r>
            <a:r>
              <a:rPr lang="fr-FR" b="1" dirty="0" err="1" smtClean="0"/>
              <a:t>your</a:t>
            </a:r>
            <a:r>
              <a:rPr lang="fr-FR" b="1" dirty="0" smtClean="0"/>
              <a:t> pain </a:t>
            </a:r>
            <a:r>
              <a:rPr lang="fr-FR" b="1" dirty="0" err="1" smtClean="0"/>
              <a:t>worse</a:t>
            </a:r>
            <a:r>
              <a:rPr lang="fr-FR" b="1" dirty="0" smtClean="0"/>
              <a:t> ?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What</a:t>
            </a:r>
            <a:r>
              <a:rPr lang="fr-FR" b="1" dirty="0" smtClean="0"/>
              <a:t> </a:t>
            </a:r>
            <a:r>
              <a:rPr lang="fr-FR" b="1" dirty="0" err="1" smtClean="0"/>
              <a:t>improve</a:t>
            </a:r>
            <a:r>
              <a:rPr lang="fr-FR" b="1" dirty="0" smtClean="0"/>
              <a:t> </a:t>
            </a:r>
            <a:r>
              <a:rPr lang="fr-FR" b="1" dirty="0" err="1" smtClean="0"/>
              <a:t>your</a:t>
            </a:r>
            <a:r>
              <a:rPr lang="fr-FR" b="1" dirty="0" smtClean="0"/>
              <a:t> pain ?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Does</a:t>
            </a:r>
            <a:r>
              <a:rPr lang="fr-FR" b="1" dirty="0" smtClean="0"/>
              <a:t> </a:t>
            </a:r>
            <a:r>
              <a:rPr lang="fr-FR" b="1" dirty="0" err="1"/>
              <a:t>your</a:t>
            </a:r>
            <a:r>
              <a:rPr lang="fr-FR" b="1" dirty="0"/>
              <a:t> pain </a:t>
            </a:r>
            <a:r>
              <a:rPr lang="fr-FR" b="1" dirty="0" err="1"/>
              <a:t>response</a:t>
            </a:r>
            <a:r>
              <a:rPr lang="fr-FR" b="1" dirty="0"/>
              <a:t> to </a:t>
            </a:r>
            <a:r>
              <a:rPr lang="fr-FR" b="1" dirty="0" err="1"/>
              <a:t>rest</a:t>
            </a:r>
            <a:r>
              <a:rPr lang="fr-FR" b="1" dirty="0"/>
              <a:t> or effort, </a:t>
            </a:r>
            <a:r>
              <a:rPr lang="fr-FR" b="1" dirty="0" err="1" smtClean="0"/>
              <a:t>what</a:t>
            </a:r>
            <a:r>
              <a:rPr lang="fr-FR" b="1" dirty="0" smtClean="0"/>
              <a:t> </a:t>
            </a:r>
            <a:r>
              <a:rPr lang="fr-FR" b="1" dirty="0" err="1" smtClean="0"/>
              <a:t>medication</a:t>
            </a:r>
            <a:r>
              <a:rPr lang="fr-FR" b="1" dirty="0" smtClean="0"/>
              <a:t> do </a:t>
            </a:r>
            <a:r>
              <a:rPr lang="fr-FR" b="1" dirty="0" err="1" smtClean="0"/>
              <a:t>you</a:t>
            </a:r>
            <a:r>
              <a:rPr lang="fr-FR" b="1" dirty="0" smtClean="0"/>
              <a:t> </a:t>
            </a:r>
            <a:r>
              <a:rPr lang="fr-FR" b="1" dirty="0" err="1" smtClean="0"/>
              <a:t>take</a:t>
            </a:r>
            <a:r>
              <a:rPr lang="fr-FR" b="1" dirty="0" smtClean="0"/>
              <a:t> ?</a:t>
            </a:r>
            <a:endParaRPr lang="fr-FR" b="1" dirty="0"/>
          </a:p>
          <a:p>
            <a:pPr algn="l"/>
            <a:r>
              <a:rPr lang="fr-FR" b="1" dirty="0" smtClean="0"/>
              <a:t>- Do </a:t>
            </a:r>
            <a:r>
              <a:rPr lang="fr-FR" b="1" dirty="0" err="1"/>
              <a:t>you</a:t>
            </a:r>
            <a:r>
              <a:rPr lang="fr-FR" b="1" dirty="0"/>
              <a:t> have </a:t>
            </a:r>
            <a:r>
              <a:rPr lang="fr-FR" b="1" dirty="0" err="1"/>
              <a:t>stiffness</a:t>
            </a:r>
            <a:r>
              <a:rPr lang="fr-FR" b="1" dirty="0"/>
              <a:t>, how long </a:t>
            </a:r>
            <a:r>
              <a:rPr lang="fr-FR" b="1" dirty="0" err="1"/>
              <a:t>does</a:t>
            </a:r>
            <a:r>
              <a:rPr lang="fr-FR" b="1" dirty="0"/>
              <a:t> </a:t>
            </a:r>
            <a:r>
              <a:rPr lang="fr-FR" b="1" dirty="0" err="1"/>
              <a:t>it</a:t>
            </a:r>
            <a:r>
              <a:rPr lang="fr-FR" b="1" dirty="0"/>
              <a:t> </a:t>
            </a:r>
            <a:r>
              <a:rPr lang="fr-FR" b="1" dirty="0" smtClean="0"/>
              <a:t>last ?</a:t>
            </a:r>
          </a:p>
          <a:p>
            <a:pPr algn="l"/>
            <a:endParaRPr lang="fr-FR" b="1" dirty="0" smtClean="0"/>
          </a:p>
          <a:p>
            <a:pPr algn="l"/>
            <a:endParaRPr lang="fr-FR" b="1" dirty="0"/>
          </a:p>
          <a:p>
            <a:pPr algn="l"/>
            <a:endParaRPr lang="fr-FR" b="1" dirty="0" smtClean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2268746" y="0"/>
            <a:ext cx="7220311" cy="5175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 err="1" smtClean="0">
                <a:solidFill>
                  <a:srgbClr val="0000FF"/>
                </a:solidFill>
                <a:latin typeface="+mn-lt"/>
              </a:rPr>
              <a:t>Exemple</a:t>
            </a:r>
            <a:r>
              <a:rPr lang="en-GB" sz="2800" b="1" dirty="0" smtClean="0">
                <a:solidFill>
                  <a:srgbClr val="0000FF"/>
                </a:solidFill>
                <a:latin typeface="+mn-lt"/>
              </a:rPr>
              <a:t> of questions  about pain and stiffness 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625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2268746" y="0"/>
            <a:ext cx="7220311" cy="5175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>
                <a:solidFill>
                  <a:srgbClr val="0000FF"/>
                </a:solidFill>
                <a:latin typeface="+mn-lt"/>
              </a:rPr>
              <a:t>P</a:t>
            </a:r>
            <a:r>
              <a:rPr lang="fr-FR" sz="2400" b="1" dirty="0" smtClean="0">
                <a:solidFill>
                  <a:srgbClr val="0000FF"/>
                </a:solidFill>
                <a:latin typeface="+mn-lt"/>
              </a:rPr>
              <a:t>atterns of pain </a:t>
            </a:r>
            <a:endParaRPr lang="en-GB" sz="2400" b="1" dirty="0">
              <a:solidFill>
                <a:srgbClr val="0000FF"/>
              </a:solidFill>
              <a:latin typeface="+mn-lt"/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474363"/>
              </p:ext>
            </p:extLst>
          </p:nvPr>
        </p:nvGraphicFramePr>
        <p:xfrm>
          <a:off x="2051812" y="748189"/>
          <a:ext cx="8319739" cy="5596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109954"/>
                <a:gridCol w="3209785"/>
              </a:tblGrid>
              <a:tr h="226049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Mechanical</a:t>
                      </a:r>
                      <a:r>
                        <a:rPr lang="fr-FR" sz="18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pain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Pain at the end or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day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or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after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use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Pain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related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to joint use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Activity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frequently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worsen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symtpoms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Rest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improve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symptoms</a:t>
                      </a:r>
                      <a:endParaRPr lang="fr-FR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Duration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less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than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30 mn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Usualy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no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systemic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involvement</a:t>
                      </a:r>
                      <a:endParaRPr lang="fr-FR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Osteoarthritis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Tendinitis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049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Inflammatory</a:t>
                      </a:r>
                      <a:r>
                        <a:rPr lang="fr-FR" sz="18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pain</a:t>
                      </a:r>
                      <a:r>
                        <a:rPr lang="fr-FR" sz="18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</a:t>
                      </a:r>
                      <a:endParaRPr lang="fr-FR" sz="18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Pain and </a:t>
                      </a:r>
                      <a:r>
                        <a:rPr lang="fr-FR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stiffness</a:t>
                      </a: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in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the </a:t>
                      </a: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night, the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morning</a:t>
                      </a:r>
                      <a:endParaRPr lang="fr-FR" sz="18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est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may worsen symptoms </a:t>
                      </a:r>
                      <a:endParaRPr lang="fr-FR" sz="18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Activity frequently may improve symptoms but pain may </a:t>
                      </a:r>
                      <a:r>
                        <a:rPr lang="fr-FR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increase</a:t>
                      </a: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with</a:t>
                      </a: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use</a:t>
                      </a:r>
                      <a:endParaRPr lang="en-GB" sz="18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Duration : frequently &gt; 1h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Systemic (fatigue) involvement is frequent</a:t>
                      </a:r>
                      <a:endParaRPr lang="fr-FR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2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Inflammatory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processes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</a:t>
                      </a:r>
                    </a:p>
                    <a:p>
                      <a:pPr marL="0" indent="0" algn="l">
                        <a:lnSpc>
                          <a:spcPct val="12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Infections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Malignancies</a:t>
                      </a:r>
                      <a:endParaRPr lang="fr-FR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68783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Neuralgic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Diffuse pain ans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paresthesia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in dermatome,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Worsened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by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specific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activity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2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Root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compression </a:t>
                      </a:r>
                    </a:p>
                    <a:p>
                      <a:pPr marL="0" indent="0" algn="l">
                        <a:lnSpc>
                          <a:spcPct val="12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Peripheral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nerve compression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280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406509"/>
              </p:ext>
            </p:extLst>
          </p:nvPr>
        </p:nvGraphicFramePr>
        <p:xfrm>
          <a:off x="713797" y="517585"/>
          <a:ext cx="8555463" cy="58500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216737"/>
                <a:gridCol w="6338726"/>
              </a:tblGrid>
              <a:tr h="37093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Source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of pain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Pattern of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referral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91323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Cervical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spine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Occiput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Shoulders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745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Shoulder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Lateral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aspect of arm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745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Lateral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epicondyle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Mid-forearm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endParaRPr lang="fr-FR" sz="20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71857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Carpal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tunnel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Radial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fingers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occasionally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forearm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or arm </a:t>
                      </a:r>
                      <a:endParaRPr lang="fr-FR" sz="20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71857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Lumbar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spine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Sacroiliac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joints,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buttocks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posterior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thigh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lower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leg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foot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71857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Hip joint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groin,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medial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thigh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medial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knee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greater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trochanter,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buttock</a:t>
                      </a:r>
                      <a:endParaRPr lang="fr-FR" sz="20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71857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Trochanteric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2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bursa</a:t>
                      </a:r>
                      <a:r>
                        <a:rPr lang="fr-FR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Lateral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thigh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20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buttock</a:t>
                      </a:r>
                      <a:r>
                        <a:rPr lang="fr-FR" sz="2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itre 1"/>
          <p:cNvSpPr txBox="1">
            <a:spLocks/>
          </p:cNvSpPr>
          <p:nvPr/>
        </p:nvSpPr>
        <p:spPr>
          <a:xfrm>
            <a:off x="2268746" y="0"/>
            <a:ext cx="7220311" cy="5175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 smtClean="0">
                <a:solidFill>
                  <a:srgbClr val="0000FF"/>
                </a:solidFill>
                <a:latin typeface="+mn-lt"/>
              </a:rPr>
              <a:t>Common patterns or </a:t>
            </a:r>
            <a:r>
              <a:rPr lang="fr-FR" sz="2800" b="1" dirty="0" err="1" smtClean="0">
                <a:solidFill>
                  <a:srgbClr val="0000FF"/>
                </a:solidFill>
                <a:latin typeface="+mn-lt"/>
              </a:rPr>
              <a:t>referred</a:t>
            </a:r>
            <a:r>
              <a:rPr lang="fr-FR" sz="2800" b="1" dirty="0" smtClean="0">
                <a:solidFill>
                  <a:srgbClr val="0000FF"/>
                </a:solidFill>
                <a:latin typeface="+mn-lt"/>
              </a:rPr>
              <a:t> pain 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78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84936"/>
              </p:ext>
            </p:extLst>
          </p:nvPr>
        </p:nvGraphicFramePr>
        <p:xfrm>
          <a:off x="1001896" y="517585"/>
          <a:ext cx="8944361" cy="577684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31962"/>
                <a:gridCol w="6012399"/>
              </a:tblGrid>
              <a:tr h="901431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Look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At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rest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for : 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swelling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deformity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wasting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attitude, skin,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gait</a:t>
                      </a:r>
                      <a:endParaRPr lang="fr-FR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94117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Feel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for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Tenderness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swelling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movement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crepitus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temperature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Arthralgia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: pain in the joints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Arthritis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: pain and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inflammatory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signs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8142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Move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Active, passive, </a:t>
                      </a:r>
                      <a:r>
                        <a:rPr lang="fr-FR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resistance</a:t>
                      </a: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(0-5)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55127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Stress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Stability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5442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Special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tests 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Depending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on the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disease</a:t>
                      </a:r>
                      <a:endParaRPr lang="fr-FR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9562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Mode of </a:t>
                      </a:r>
                      <a:r>
                        <a:rPr lang="fr-FR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onset</a:t>
                      </a: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Acute,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subacute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insidious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progressive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4068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Duration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of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symptoms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Self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limiting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transient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intermittent,  permanent,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chronic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(more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than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6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months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), one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crisis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many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crises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80610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Number</a:t>
                      </a: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of </a:t>
                      </a:r>
                      <a:r>
                        <a:rPr lang="fr-FR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affected</a:t>
                      </a: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joints 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Monoarticular</a:t>
                      </a:r>
                      <a:endParaRPr lang="fr-FR" sz="18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Oligoarticular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(2-4 joints)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80610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Distribution of joint </a:t>
                      </a:r>
                      <a:r>
                        <a:rPr lang="fr-FR" sz="18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involvement</a:t>
                      </a:r>
                      <a:r>
                        <a:rPr lang="fr-FR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Symmetrical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fr-FR" sz="18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Asymmetrical</a:t>
                      </a:r>
                      <a:r>
                        <a:rPr lang="fr-FR" sz="18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37772" marR="37772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itre 1"/>
          <p:cNvSpPr txBox="1">
            <a:spLocks/>
          </p:cNvSpPr>
          <p:nvPr/>
        </p:nvSpPr>
        <p:spPr>
          <a:xfrm>
            <a:off x="2268746" y="0"/>
            <a:ext cx="7220311" cy="5175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 err="1">
                <a:solidFill>
                  <a:srgbClr val="0000FF"/>
                </a:solidFill>
                <a:latin typeface="+mn-lt"/>
              </a:rPr>
              <a:t>E</a:t>
            </a:r>
            <a:r>
              <a:rPr lang="fr-FR" sz="2800" b="1" dirty="0" err="1" smtClean="0">
                <a:solidFill>
                  <a:srgbClr val="0000FF"/>
                </a:solidFill>
                <a:latin typeface="+mn-lt"/>
              </a:rPr>
              <a:t>xamination</a:t>
            </a:r>
            <a:r>
              <a:rPr lang="fr-FR" sz="2800" b="1" dirty="0" smtClean="0">
                <a:solidFill>
                  <a:srgbClr val="0000FF"/>
                </a:solidFill>
                <a:latin typeface="+mn-lt"/>
              </a:rPr>
              <a:t> of the </a:t>
            </a:r>
            <a:r>
              <a:rPr lang="fr-FR" sz="2800" b="1" dirty="0" err="1" smtClean="0">
                <a:solidFill>
                  <a:srgbClr val="0000FF"/>
                </a:solidFill>
                <a:latin typeface="+mn-lt"/>
              </a:rPr>
              <a:t>musculoskeletal</a:t>
            </a:r>
            <a:r>
              <a:rPr lang="fr-FR" sz="2800" b="1" dirty="0" smtClean="0">
                <a:solidFill>
                  <a:srgbClr val="0000FF"/>
                </a:solidFill>
                <a:latin typeface="+mn-lt"/>
              </a:rPr>
              <a:t> system 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6" name="Sous-titre 2"/>
          <p:cNvSpPr>
            <a:spLocks noGrp="1"/>
          </p:cNvSpPr>
          <p:nvPr>
            <p:ph type="subTitle" idx="1"/>
          </p:nvPr>
        </p:nvSpPr>
        <p:spPr>
          <a:xfrm>
            <a:off x="547749" y="4977509"/>
            <a:ext cx="9398508" cy="1362905"/>
          </a:xfrm>
        </p:spPr>
        <p:txBody>
          <a:bodyPr>
            <a:noAutofit/>
          </a:bodyPr>
          <a:lstStyle/>
          <a:p>
            <a:pPr algn="l"/>
            <a:endParaRPr lang="fr-FR" b="1" dirty="0"/>
          </a:p>
          <a:p>
            <a:pPr algn="l"/>
            <a:endParaRPr lang="fr-FR" b="1" dirty="0" smtClean="0"/>
          </a:p>
          <a:p>
            <a:pPr algn="l"/>
            <a:endParaRPr lang="fr-FR" b="1" dirty="0"/>
          </a:p>
          <a:p>
            <a:pPr algn="l"/>
            <a:r>
              <a:rPr lang="fr-FR" b="1" dirty="0" smtClean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44884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6274" y="617160"/>
            <a:ext cx="9993731" cy="6754415"/>
          </a:xfrm>
        </p:spPr>
        <p:txBody>
          <a:bodyPr>
            <a:noAutofit/>
          </a:bodyPr>
          <a:lstStyle/>
          <a:p>
            <a:pPr algn="l"/>
            <a:r>
              <a:rPr lang="fr-FR" sz="2000" b="1" dirty="0" smtClean="0"/>
              <a:t>-</a:t>
            </a:r>
            <a:r>
              <a:rPr lang="fr-FR" b="1" dirty="0" smtClean="0"/>
              <a:t> </a:t>
            </a:r>
            <a:r>
              <a:rPr lang="fr-FR" b="1" dirty="0" err="1" smtClean="0"/>
              <a:t>Tenderness</a:t>
            </a:r>
            <a:r>
              <a:rPr lang="fr-FR" b="1" dirty="0" smtClean="0"/>
              <a:t> , </a:t>
            </a:r>
            <a:r>
              <a:rPr lang="fr-FR" b="1" dirty="0" err="1" smtClean="0"/>
              <a:t>erythema</a:t>
            </a:r>
            <a:r>
              <a:rPr lang="fr-FR" b="1" dirty="0" smtClean="0"/>
              <a:t>, </a:t>
            </a:r>
            <a:r>
              <a:rPr lang="fr-FR" b="1" dirty="0" err="1" smtClean="0"/>
              <a:t>abnormal</a:t>
            </a:r>
            <a:r>
              <a:rPr lang="fr-FR" b="1" dirty="0" smtClean="0"/>
              <a:t> tissue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Deformity</a:t>
            </a:r>
            <a:r>
              <a:rPr lang="fr-FR" b="1" dirty="0" smtClean="0"/>
              <a:t> , </a:t>
            </a:r>
            <a:r>
              <a:rPr lang="fr-FR" b="1" dirty="0" err="1" smtClean="0"/>
              <a:t>contrature</a:t>
            </a:r>
            <a:r>
              <a:rPr lang="fr-FR" b="1" dirty="0" smtClean="0"/>
              <a:t>, </a:t>
            </a:r>
            <a:r>
              <a:rPr lang="fr-FR" b="1" dirty="0" err="1" smtClean="0"/>
              <a:t>loss</a:t>
            </a:r>
            <a:r>
              <a:rPr lang="fr-FR" b="1" dirty="0" smtClean="0"/>
              <a:t> of </a:t>
            </a:r>
            <a:r>
              <a:rPr lang="fr-FR" b="1" dirty="0" err="1" smtClean="0"/>
              <a:t>function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Warmth</a:t>
            </a:r>
            <a:r>
              <a:rPr lang="fr-FR" b="1" dirty="0" smtClean="0"/>
              <a:t>, </a:t>
            </a:r>
            <a:r>
              <a:rPr lang="fr-FR" b="1" dirty="0" err="1" smtClean="0"/>
              <a:t>redness</a:t>
            </a:r>
            <a:r>
              <a:rPr lang="fr-FR" b="1" dirty="0" smtClean="0"/>
              <a:t>, </a:t>
            </a:r>
            <a:r>
              <a:rPr lang="fr-FR" b="1" dirty="0" err="1" smtClean="0"/>
              <a:t>swelling</a:t>
            </a:r>
            <a:r>
              <a:rPr lang="fr-FR" b="1" dirty="0" smtClean="0"/>
              <a:t> in joints or tendons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Arthralgia</a:t>
            </a:r>
            <a:r>
              <a:rPr lang="fr-FR" b="1" dirty="0" smtClean="0"/>
              <a:t> :  pain in the joint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Arthritis</a:t>
            </a:r>
            <a:r>
              <a:rPr lang="fr-FR" b="1" dirty="0" smtClean="0"/>
              <a:t> : </a:t>
            </a:r>
            <a:r>
              <a:rPr lang="fr-FR" b="1" dirty="0" err="1" smtClean="0"/>
              <a:t>warmth</a:t>
            </a:r>
            <a:r>
              <a:rPr lang="fr-FR" b="1" dirty="0"/>
              <a:t>, </a:t>
            </a:r>
            <a:r>
              <a:rPr lang="fr-FR" b="1" dirty="0" err="1"/>
              <a:t>redness</a:t>
            </a:r>
            <a:r>
              <a:rPr lang="fr-FR" b="1" dirty="0"/>
              <a:t>, </a:t>
            </a:r>
            <a:r>
              <a:rPr lang="fr-FR" b="1" dirty="0" err="1"/>
              <a:t>swelling</a:t>
            </a:r>
            <a:r>
              <a:rPr lang="fr-FR" b="1" dirty="0"/>
              <a:t> </a:t>
            </a:r>
            <a:endParaRPr lang="fr-FR" b="1" dirty="0" smtClean="0"/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Fluid</a:t>
            </a:r>
            <a:r>
              <a:rPr lang="fr-FR" b="1" dirty="0" smtClean="0"/>
              <a:t> </a:t>
            </a:r>
            <a:r>
              <a:rPr lang="fr-FR" b="1" dirty="0" err="1" smtClean="0"/>
              <a:t>identified</a:t>
            </a:r>
            <a:r>
              <a:rPr lang="fr-FR" b="1" dirty="0" smtClean="0"/>
              <a:t> by fluctuant </a:t>
            </a:r>
            <a:r>
              <a:rPr lang="fr-FR" b="1" dirty="0" err="1" smtClean="0"/>
              <a:t>swelling</a:t>
            </a:r>
            <a:r>
              <a:rPr lang="fr-FR" b="1" dirty="0" smtClean="0"/>
              <a:t> 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Wasting</a:t>
            </a:r>
            <a:r>
              <a:rPr lang="fr-FR" b="1" dirty="0" smtClean="0"/>
              <a:t> of </a:t>
            </a:r>
            <a:r>
              <a:rPr lang="fr-FR" b="1" dirty="0" err="1" smtClean="0"/>
              <a:t>regional</a:t>
            </a:r>
            <a:r>
              <a:rPr lang="fr-FR" b="1" dirty="0" smtClean="0"/>
              <a:t> muscles</a:t>
            </a:r>
            <a:endParaRPr lang="fr-FR" b="1" dirty="0"/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Synovitis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Tendinitis</a:t>
            </a:r>
            <a:r>
              <a:rPr lang="fr-FR" b="1" dirty="0" smtClean="0"/>
              <a:t>,  </a:t>
            </a:r>
            <a:r>
              <a:rPr lang="fr-FR" b="1" dirty="0" err="1" smtClean="0"/>
              <a:t>bursitis</a:t>
            </a:r>
            <a:r>
              <a:rPr lang="fr-FR" b="1" dirty="0" smtClean="0"/>
              <a:t> = </a:t>
            </a:r>
            <a:r>
              <a:rPr lang="fr-FR" b="1" dirty="0" err="1" smtClean="0"/>
              <a:t>swelling</a:t>
            </a:r>
            <a:r>
              <a:rPr lang="fr-FR" b="1" dirty="0" smtClean="0"/>
              <a:t> of a </a:t>
            </a:r>
            <a:r>
              <a:rPr lang="fr-FR" b="1" dirty="0" err="1" smtClean="0"/>
              <a:t>bursa</a:t>
            </a:r>
            <a:r>
              <a:rPr lang="fr-FR" b="1" dirty="0" smtClean="0"/>
              <a:t> (</a:t>
            </a:r>
            <a:r>
              <a:rPr lang="fr-FR" b="1" dirty="0" err="1" smtClean="0"/>
              <a:t>trochanteric</a:t>
            </a:r>
            <a:r>
              <a:rPr lang="fr-FR" b="1" dirty="0" smtClean="0"/>
              <a:t>, </a:t>
            </a:r>
            <a:r>
              <a:rPr lang="fr-FR" b="1" dirty="0" err="1" smtClean="0"/>
              <a:t>prepatallar</a:t>
            </a:r>
            <a:r>
              <a:rPr lang="fr-FR" b="1" dirty="0" smtClean="0"/>
              <a:t> or </a:t>
            </a:r>
            <a:r>
              <a:rPr lang="fr-FR" b="1" dirty="0" err="1" smtClean="0"/>
              <a:t>olecran</a:t>
            </a:r>
            <a:r>
              <a:rPr lang="fr-FR" b="1" dirty="0" smtClean="0"/>
              <a:t>), </a:t>
            </a:r>
            <a:r>
              <a:rPr lang="fr-FR" b="1" dirty="0" err="1" smtClean="0"/>
              <a:t>fasciitis</a:t>
            </a:r>
            <a:r>
              <a:rPr lang="fr-FR" b="1" dirty="0" smtClean="0"/>
              <a:t> 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Stiffness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Instability</a:t>
            </a:r>
            <a:endParaRPr lang="fr-FR" b="1" dirty="0" smtClean="0"/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Loss</a:t>
            </a:r>
            <a:r>
              <a:rPr lang="fr-FR" b="1" dirty="0" smtClean="0"/>
              <a:t> of </a:t>
            </a:r>
            <a:r>
              <a:rPr lang="fr-FR" b="1" dirty="0" err="1" smtClean="0"/>
              <a:t>function</a:t>
            </a:r>
            <a:r>
              <a:rPr lang="fr-FR" b="1" dirty="0" smtClean="0"/>
              <a:t> </a:t>
            </a:r>
          </a:p>
          <a:p>
            <a:pPr algn="l"/>
            <a:endParaRPr lang="fr-FR" sz="2000" b="1" dirty="0"/>
          </a:p>
          <a:p>
            <a:pPr algn="l"/>
            <a:endParaRPr lang="fr-FR" sz="2000" b="1" dirty="0" smtClean="0"/>
          </a:p>
          <a:p>
            <a:pPr algn="l"/>
            <a:endParaRPr lang="fr-FR" sz="2000" b="1" dirty="0" smtClean="0"/>
          </a:p>
          <a:p>
            <a:pPr marL="342900" indent="-342900" algn="l">
              <a:buFontTx/>
              <a:buChar char="-"/>
            </a:pPr>
            <a:endParaRPr lang="fr-FR" b="1" dirty="0" smtClean="0"/>
          </a:p>
          <a:p>
            <a:pPr algn="l"/>
            <a:endParaRPr lang="fr-FR" b="1" dirty="0"/>
          </a:p>
          <a:p>
            <a:pPr algn="l"/>
            <a:r>
              <a:rPr lang="fr-FR" b="1" dirty="0" smtClean="0"/>
              <a:t>-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2268746" y="0"/>
            <a:ext cx="7220311" cy="5175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 smtClean="0">
                <a:solidFill>
                  <a:srgbClr val="0000FF"/>
                </a:solidFill>
                <a:latin typeface="+mn-lt"/>
              </a:rPr>
              <a:t>Examination : vocabulary   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482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7578" y="773948"/>
            <a:ext cx="9981216" cy="5845793"/>
          </a:xfrm>
        </p:spPr>
        <p:txBody>
          <a:bodyPr>
            <a:noAutofit/>
          </a:bodyPr>
          <a:lstStyle/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Tenosynovitis</a:t>
            </a:r>
            <a:r>
              <a:rPr lang="fr-FR" b="1" dirty="0" smtClean="0"/>
              <a:t>, rash, </a:t>
            </a:r>
            <a:r>
              <a:rPr lang="fr-FR" b="1" dirty="0" err="1" smtClean="0"/>
              <a:t>risk</a:t>
            </a:r>
            <a:r>
              <a:rPr lang="fr-FR" b="1" dirty="0" smtClean="0"/>
              <a:t> </a:t>
            </a:r>
            <a:r>
              <a:rPr lang="fr-FR" b="1" dirty="0" err="1" smtClean="0"/>
              <a:t>factors</a:t>
            </a:r>
            <a:r>
              <a:rPr lang="fr-FR" b="1" dirty="0" smtClean="0"/>
              <a:t> for </a:t>
            </a:r>
            <a:r>
              <a:rPr lang="fr-FR" b="1" dirty="0" err="1" smtClean="0"/>
              <a:t>hepatitis</a:t>
            </a:r>
            <a:r>
              <a:rPr lang="fr-FR" b="1" dirty="0" smtClean="0"/>
              <a:t> B or C, for </a:t>
            </a:r>
            <a:r>
              <a:rPr lang="fr-FR" b="1" dirty="0" err="1" smtClean="0"/>
              <a:t>sexually</a:t>
            </a:r>
            <a:r>
              <a:rPr lang="fr-FR" b="1" dirty="0" smtClean="0"/>
              <a:t> </a:t>
            </a:r>
            <a:r>
              <a:rPr lang="fr-FR" b="1" dirty="0" err="1" smtClean="0"/>
              <a:t>transmitted</a:t>
            </a:r>
            <a:r>
              <a:rPr lang="fr-FR" b="1" dirty="0" smtClean="0"/>
              <a:t> </a:t>
            </a:r>
            <a:r>
              <a:rPr lang="fr-FR" b="1" dirty="0" err="1" smtClean="0"/>
              <a:t>diseases</a:t>
            </a:r>
            <a:r>
              <a:rPr lang="fr-FR" b="1" dirty="0" smtClean="0"/>
              <a:t>, </a:t>
            </a:r>
            <a:r>
              <a:rPr lang="fr-FR" b="1" dirty="0" err="1" smtClean="0"/>
              <a:t>endocarditis</a:t>
            </a:r>
            <a:r>
              <a:rPr lang="fr-FR" b="1" dirty="0" smtClean="0"/>
              <a:t>, travelling , </a:t>
            </a:r>
            <a:r>
              <a:rPr lang="fr-FR" b="1" dirty="0" err="1" smtClean="0"/>
              <a:t>tick</a:t>
            </a:r>
            <a:r>
              <a:rPr lang="fr-FR" b="1" dirty="0" smtClean="0"/>
              <a:t> </a:t>
            </a:r>
            <a:r>
              <a:rPr lang="fr-FR" b="1" dirty="0" err="1" smtClean="0"/>
              <a:t>exposure</a:t>
            </a:r>
            <a:r>
              <a:rPr lang="fr-FR" b="1" dirty="0" smtClean="0"/>
              <a:t>  : </a:t>
            </a:r>
            <a:r>
              <a:rPr lang="fr-FR" b="1" dirty="0" smtClean="0">
                <a:solidFill>
                  <a:srgbClr val="C00000"/>
                </a:solidFill>
              </a:rPr>
              <a:t>viral or </a:t>
            </a:r>
            <a:r>
              <a:rPr lang="fr-FR" b="1" dirty="0" err="1" smtClean="0">
                <a:solidFill>
                  <a:srgbClr val="C00000"/>
                </a:solidFill>
              </a:rPr>
              <a:t>bacterial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r>
              <a:rPr lang="fr-FR" b="1" dirty="0" err="1" smtClean="0">
                <a:solidFill>
                  <a:srgbClr val="C00000"/>
                </a:solidFill>
              </a:rPr>
              <a:t>arthritis</a:t>
            </a:r>
            <a:endParaRPr lang="fr-FR" b="1" dirty="0" smtClean="0">
              <a:solidFill>
                <a:srgbClr val="C00000"/>
              </a:solidFill>
            </a:endParaRP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Aphteous</a:t>
            </a:r>
            <a:r>
              <a:rPr lang="fr-FR" b="1" dirty="0" smtClean="0"/>
              <a:t>, oral </a:t>
            </a:r>
            <a:r>
              <a:rPr lang="fr-FR" b="1" dirty="0" err="1" smtClean="0"/>
              <a:t>ulceration</a:t>
            </a:r>
            <a:r>
              <a:rPr lang="fr-FR" b="1" dirty="0" smtClean="0"/>
              <a:t>, photosensibilisation, </a:t>
            </a:r>
            <a:r>
              <a:rPr lang="fr-FR" b="1" dirty="0" err="1" smtClean="0"/>
              <a:t>Raynaud’s</a:t>
            </a:r>
            <a:r>
              <a:rPr lang="fr-FR" b="1" dirty="0" smtClean="0"/>
              <a:t> </a:t>
            </a:r>
            <a:r>
              <a:rPr lang="fr-FR" b="1" dirty="0" err="1" smtClean="0"/>
              <a:t>phenomenon</a:t>
            </a:r>
            <a:r>
              <a:rPr lang="fr-FR" b="1" dirty="0" smtClean="0"/>
              <a:t>, </a:t>
            </a:r>
            <a:r>
              <a:rPr lang="fr-FR" b="1" dirty="0" err="1" smtClean="0"/>
              <a:t>pericarditis</a:t>
            </a:r>
            <a:r>
              <a:rPr lang="fr-FR" b="1" dirty="0" smtClean="0"/>
              <a:t>, </a:t>
            </a:r>
            <a:r>
              <a:rPr lang="fr-FR" b="1" dirty="0" err="1" smtClean="0"/>
              <a:t>pleuritis</a:t>
            </a:r>
            <a:r>
              <a:rPr lang="fr-FR" b="1" dirty="0" smtClean="0"/>
              <a:t>, </a:t>
            </a:r>
            <a:r>
              <a:rPr lang="fr-FR" b="1" dirty="0" err="1" smtClean="0"/>
              <a:t>thrombosis</a:t>
            </a:r>
            <a:r>
              <a:rPr lang="fr-FR" b="1" dirty="0" smtClean="0"/>
              <a:t>, </a:t>
            </a:r>
            <a:r>
              <a:rPr lang="fr-FR" b="1" dirty="0" err="1" smtClean="0"/>
              <a:t>preterm</a:t>
            </a:r>
            <a:r>
              <a:rPr lang="fr-FR" b="1" dirty="0" smtClean="0"/>
              <a:t> </a:t>
            </a:r>
            <a:r>
              <a:rPr lang="fr-FR" b="1" dirty="0" err="1" smtClean="0"/>
              <a:t>delivery</a:t>
            </a:r>
            <a:r>
              <a:rPr lang="fr-FR" b="1" dirty="0" smtClean="0"/>
              <a:t>, </a:t>
            </a:r>
            <a:r>
              <a:rPr lang="fr-FR" b="1" dirty="0" err="1" smtClean="0"/>
              <a:t>miscarriages</a:t>
            </a:r>
            <a:r>
              <a:rPr lang="fr-FR" b="1" dirty="0" smtClean="0"/>
              <a:t>, </a:t>
            </a:r>
            <a:r>
              <a:rPr lang="fr-FR" b="1" dirty="0" err="1" smtClean="0"/>
              <a:t>neurologic</a:t>
            </a:r>
            <a:r>
              <a:rPr lang="fr-FR" b="1" dirty="0" smtClean="0"/>
              <a:t> manifestations , </a:t>
            </a:r>
            <a:r>
              <a:rPr lang="fr-FR" b="1" dirty="0" err="1" smtClean="0"/>
              <a:t>sicca</a:t>
            </a:r>
            <a:r>
              <a:rPr lang="fr-FR" b="1" dirty="0" smtClean="0"/>
              <a:t> syndrome etc. : </a:t>
            </a:r>
            <a:r>
              <a:rPr lang="fr-FR" b="1" dirty="0" err="1" smtClean="0">
                <a:solidFill>
                  <a:srgbClr val="C00000"/>
                </a:solidFill>
              </a:rPr>
              <a:t>autoimmune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r>
              <a:rPr lang="fr-FR" b="1" dirty="0" err="1" smtClean="0">
                <a:solidFill>
                  <a:srgbClr val="C00000"/>
                </a:solidFill>
              </a:rPr>
              <a:t>diseases</a:t>
            </a:r>
            <a:r>
              <a:rPr lang="fr-FR" b="1" dirty="0" smtClean="0">
                <a:solidFill>
                  <a:srgbClr val="C00000"/>
                </a:solidFill>
              </a:rPr>
              <a:t> : lupus, </a:t>
            </a:r>
            <a:r>
              <a:rPr lang="fr-FR" b="1" dirty="0" err="1" smtClean="0">
                <a:solidFill>
                  <a:srgbClr val="C00000"/>
                </a:solidFill>
              </a:rPr>
              <a:t>Sjögren</a:t>
            </a:r>
            <a:r>
              <a:rPr lang="fr-FR" b="1" dirty="0" smtClean="0">
                <a:solidFill>
                  <a:srgbClr val="C00000"/>
                </a:solidFill>
              </a:rPr>
              <a:t> syndrome…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Uveitis</a:t>
            </a:r>
            <a:r>
              <a:rPr lang="fr-FR" b="1" dirty="0"/>
              <a:t>, </a:t>
            </a:r>
            <a:r>
              <a:rPr lang="fr-FR" b="1" dirty="0" err="1" smtClean="0"/>
              <a:t>nodosum</a:t>
            </a:r>
            <a:r>
              <a:rPr lang="fr-FR" b="1" dirty="0" smtClean="0"/>
              <a:t> </a:t>
            </a:r>
            <a:r>
              <a:rPr lang="fr-FR" b="1" dirty="0" err="1" smtClean="0"/>
              <a:t>erythema</a:t>
            </a:r>
            <a:r>
              <a:rPr lang="fr-FR" b="1" dirty="0" smtClean="0"/>
              <a:t>, </a:t>
            </a:r>
            <a:r>
              <a:rPr lang="fr-FR" b="1" dirty="0"/>
              <a:t>psoriasis</a:t>
            </a:r>
            <a:r>
              <a:rPr lang="fr-FR" b="1" dirty="0" smtClean="0"/>
              <a:t>, abdominal pain, </a:t>
            </a:r>
            <a:r>
              <a:rPr lang="fr-FR" b="1" dirty="0" err="1" smtClean="0"/>
              <a:t>diarrhea</a:t>
            </a:r>
            <a:r>
              <a:rPr lang="fr-FR" b="1" dirty="0" smtClean="0"/>
              <a:t>, </a:t>
            </a:r>
            <a:r>
              <a:rPr lang="fr-FR" b="1" dirty="0" err="1" smtClean="0"/>
              <a:t>hematozechia</a:t>
            </a:r>
            <a:r>
              <a:rPr lang="fr-FR" b="1" dirty="0" smtClean="0"/>
              <a:t> : </a:t>
            </a:r>
            <a:r>
              <a:rPr lang="fr-FR" b="1" dirty="0" err="1" smtClean="0">
                <a:solidFill>
                  <a:srgbClr val="C00000"/>
                </a:solidFill>
              </a:rPr>
              <a:t>rheumatism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r>
              <a:rPr lang="fr-FR" b="1" dirty="0" err="1" smtClean="0">
                <a:solidFill>
                  <a:srgbClr val="C00000"/>
                </a:solidFill>
              </a:rPr>
              <a:t>associated</a:t>
            </a:r>
            <a:r>
              <a:rPr lang="fr-FR" b="1" dirty="0" smtClean="0">
                <a:solidFill>
                  <a:srgbClr val="C00000"/>
                </a:solidFill>
              </a:rPr>
              <a:t> to </a:t>
            </a:r>
            <a:r>
              <a:rPr lang="fr-FR" b="1" dirty="0" err="1" smtClean="0">
                <a:solidFill>
                  <a:srgbClr val="C00000"/>
                </a:solidFill>
              </a:rPr>
              <a:t>Crohn’s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r>
              <a:rPr lang="fr-FR" b="1" dirty="0" err="1" smtClean="0">
                <a:solidFill>
                  <a:srgbClr val="C00000"/>
                </a:solidFill>
              </a:rPr>
              <a:t>disease</a:t>
            </a:r>
            <a:r>
              <a:rPr lang="fr-FR" b="1" dirty="0" smtClean="0">
                <a:solidFill>
                  <a:srgbClr val="C00000"/>
                </a:solidFill>
              </a:rPr>
              <a:t> ….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Personal</a:t>
            </a:r>
            <a:r>
              <a:rPr lang="fr-FR" b="1" dirty="0" smtClean="0"/>
              <a:t> or </a:t>
            </a:r>
            <a:r>
              <a:rPr lang="fr-FR" b="1" dirty="0" err="1" smtClean="0"/>
              <a:t>family</a:t>
            </a:r>
            <a:r>
              <a:rPr lang="fr-FR" b="1" dirty="0" smtClean="0"/>
              <a:t> </a:t>
            </a:r>
            <a:r>
              <a:rPr lang="fr-FR" b="1" dirty="0" err="1" smtClean="0"/>
              <a:t>history</a:t>
            </a:r>
            <a:r>
              <a:rPr lang="fr-FR" b="1" dirty="0" smtClean="0"/>
              <a:t> of psoriasis or </a:t>
            </a:r>
            <a:r>
              <a:rPr lang="fr-FR" b="1" dirty="0" err="1" smtClean="0"/>
              <a:t>Crohn</a:t>
            </a:r>
            <a:r>
              <a:rPr lang="fr-FR" b="1" dirty="0" smtClean="0"/>
              <a:t> </a:t>
            </a:r>
            <a:r>
              <a:rPr lang="fr-FR" b="1" dirty="0" err="1" smtClean="0"/>
              <a:t>disease</a:t>
            </a:r>
            <a:r>
              <a:rPr lang="fr-FR" b="1" dirty="0" smtClean="0"/>
              <a:t> : </a:t>
            </a:r>
            <a:r>
              <a:rPr lang="fr-FR" b="1" dirty="0" err="1" smtClean="0">
                <a:solidFill>
                  <a:srgbClr val="C00000"/>
                </a:solidFill>
              </a:rPr>
              <a:t>spondylarthropathy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Mediastinal</a:t>
            </a:r>
            <a:r>
              <a:rPr lang="fr-FR" b="1" dirty="0" smtClean="0"/>
              <a:t> </a:t>
            </a:r>
            <a:r>
              <a:rPr lang="fr-FR" b="1" dirty="0" err="1" smtClean="0"/>
              <a:t>adenopathies</a:t>
            </a:r>
            <a:r>
              <a:rPr lang="fr-FR" b="1" dirty="0" smtClean="0"/>
              <a:t>, </a:t>
            </a:r>
            <a:r>
              <a:rPr lang="fr-FR" b="1" dirty="0" err="1" smtClean="0"/>
              <a:t>uveitis</a:t>
            </a:r>
            <a:r>
              <a:rPr lang="fr-FR" b="1" dirty="0" smtClean="0"/>
              <a:t>, </a:t>
            </a:r>
            <a:r>
              <a:rPr lang="fr-FR" b="1" dirty="0" err="1"/>
              <a:t>nodosum</a:t>
            </a:r>
            <a:r>
              <a:rPr lang="fr-FR" b="1" dirty="0"/>
              <a:t> </a:t>
            </a:r>
            <a:r>
              <a:rPr lang="fr-FR" b="1" dirty="0" err="1" smtClean="0"/>
              <a:t>erythema</a:t>
            </a:r>
            <a:r>
              <a:rPr lang="fr-FR" b="1" dirty="0" smtClean="0"/>
              <a:t> etc. : </a:t>
            </a:r>
            <a:r>
              <a:rPr lang="fr-FR" b="1" dirty="0" err="1" smtClean="0">
                <a:solidFill>
                  <a:srgbClr val="C00000"/>
                </a:solidFill>
              </a:rPr>
              <a:t>sarcoidosis</a:t>
            </a:r>
            <a:endParaRPr lang="fr-FR" b="1" dirty="0">
              <a:solidFill>
                <a:srgbClr val="C00000"/>
              </a:solidFill>
            </a:endParaRPr>
          </a:p>
          <a:p>
            <a:pPr algn="l"/>
            <a:r>
              <a:rPr lang="fr-FR" b="1" dirty="0" smtClean="0"/>
              <a:t>- </a:t>
            </a:r>
            <a:r>
              <a:rPr lang="fr-FR" b="1" dirty="0"/>
              <a:t> </a:t>
            </a:r>
            <a:r>
              <a:rPr lang="fr-FR" b="1" dirty="0" smtClean="0"/>
              <a:t>Temporal </a:t>
            </a:r>
            <a:r>
              <a:rPr lang="fr-FR" b="1" dirty="0" err="1" smtClean="0"/>
              <a:t>artery</a:t>
            </a:r>
            <a:r>
              <a:rPr lang="fr-FR" b="1" dirty="0" smtClean="0"/>
              <a:t> pulse </a:t>
            </a:r>
            <a:r>
              <a:rPr lang="fr-FR" b="1" dirty="0" err="1" smtClean="0"/>
              <a:t>abnormalities</a:t>
            </a:r>
            <a:r>
              <a:rPr lang="fr-FR" b="1" dirty="0" smtClean="0"/>
              <a:t>, </a:t>
            </a:r>
            <a:r>
              <a:rPr lang="fr-FR" b="1" dirty="0" err="1" smtClean="0"/>
              <a:t>pelvic</a:t>
            </a:r>
            <a:r>
              <a:rPr lang="fr-FR" b="1" dirty="0" smtClean="0"/>
              <a:t> and </a:t>
            </a:r>
            <a:r>
              <a:rPr lang="fr-FR" b="1" dirty="0" err="1" smtClean="0"/>
              <a:t>shoulder</a:t>
            </a:r>
            <a:r>
              <a:rPr lang="fr-FR" b="1" dirty="0" smtClean="0"/>
              <a:t> </a:t>
            </a:r>
            <a:r>
              <a:rPr lang="fr-FR" b="1" dirty="0" err="1" smtClean="0"/>
              <a:t>girdle</a:t>
            </a:r>
            <a:r>
              <a:rPr lang="fr-FR" b="1" dirty="0" smtClean="0"/>
              <a:t> </a:t>
            </a:r>
            <a:r>
              <a:rPr lang="fr-FR" b="1" dirty="0" err="1" smtClean="0"/>
              <a:t>stiffness</a:t>
            </a:r>
            <a:r>
              <a:rPr lang="fr-FR" b="1" dirty="0" smtClean="0"/>
              <a:t> and limitation : </a:t>
            </a:r>
            <a:r>
              <a:rPr lang="fr-FR" b="1" dirty="0" err="1" smtClean="0">
                <a:solidFill>
                  <a:srgbClr val="C00000"/>
                </a:solidFill>
              </a:rPr>
              <a:t>polymyalgia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r>
              <a:rPr lang="fr-FR" b="1" dirty="0" err="1" smtClean="0">
                <a:solidFill>
                  <a:srgbClr val="C00000"/>
                </a:solidFill>
              </a:rPr>
              <a:t>rheumatica</a:t>
            </a:r>
            <a:endParaRPr lang="fr-FR" b="1" dirty="0" smtClean="0">
              <a:solidFill>
                <a:srgbClr val="C00000"/>
              </a:solidFill>
            </a:endParaRPr>
          </a:p>
          <a:p>
            <a:pPr algn="l"/>
            <a:r>
              <a:rPr lang="fr-FR" b="1" dirty="0" smtClean="0"/>
              <a:t>- Crystal </a:t>
            </a:r>
            <a:r>
              <a:rPr lang="fr-FR" b="1" dirty="0" err="1" smtClean="0"/>
              <a:t>detection</a:t>
            </a:r>
            <a:r>
              <a:rPr lang="fr-FR" b="1" dirty="0" smtClean="0"/>
              <a:t> in synovial </a:t>
            </a:r>
            <a:r>
              <a:rPr lang="fr-FR" b="1" dirty="0" err="1" smtClean="0"/>
              <a:t>fluid</a:t>
            </a:r>
            <a:r>
              <a:rPr lang="fr-FR" b="1" dirty="0" smtClean="0"/>
              <a:t> : </a:t>
            </a:r>
            <a:r>
              <a:rPr lang="fr-FR" b="1" dirty="0" smtClean="0">
                <a:solidFill>
                  <a:srgbClr val="C00000"/>
                </a:solidFill>
              </a:rPr>
              <a:t>gout, </a:t>
            </a:r>
            <a:r>
              <a:rPr lang="fr-FR" b="1" dirty="0" err="1" smtClean="0">
                <a:solidFill>
                  <a:srgbClr val="C00000"/>
                </a:solidFill>
              </a:rPr>
              <a:t>chondrocalcinosis</a:t>
            </a:r>
            <a:r>
              <a:rPr lang="fr-FR" b="1" dirty="0" smtClean="0">
                <a:solidFill>
                  <a:srgbClr val="C00000"/>
                </a:solidFill>
              </a:rPr>
              <a:t>, hydroxyapatite calcification</a:t>
            </a:r>
            <a:endParaRPr lang="fr-FR" sz="2000" b="1" dirty="0" smtClean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2268746" y="0"/>
            <a:ext cx="7220311" cy="5175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 smtClean="0">
                <a:solidFill>
                  <a:srgbClr val="0000FF"/>
                </a:solidFill>
                <a:latin typeface="+mn-lt"/>
              </a:rPr>
              <a:t>Associated </a:t>
            </a:r>
            <a:r>
              <a:rPr lang="fr-FR" sz="2800" b="1" dirty="0" err="1">
                <a:solidFill>
                  <a:srgbClr val="0000FF"/>
                </a:solidFill>
                <a:latin typeface="+mn-lt"/>
              </a:rPr>
              <a:t>s</a:t>
            </a:r>
            <a:r>
              <a:rPr lang="fr-FR" sz="2800" b="1" dirty="0" err="1" smtClean="0">
                <a:solidFill>
                  <a:srgbClr val="0000FF"/>
                </a:solidFill>
                <a:latin typeface="+mn-lt"/>
              </a:rPr>
              <a:t>ymptoms</a:t>
            </a:r>
            <a:r>
              <a:rPr lang="fr-FR" sz="2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  <a:latin typeface="+mn-lt"/>
              </a:rPr>
              <a:t>that</a:t>
            </a:r>
            <a:r>
              <a:rPr lang="fr-FR" sz="2800" b="1" dirty="0" smtClean="0">
                <a:solidFill>
                  <a:srgbClr val="0000FF"/>
                </a:solidFill>
                <a:latin typeface="+mn-lt"/>
              </a:rPr>
              <a:t> lead to </a:t>
            </a:r>
            <a:r>
              <a:rPr lang="fr-FR" sz="2800" b="1" dirty="0" err="1" smtClean="0">
                <a:solidFill>
                  <a:srgbClr val="0000FF"/>
                </a:solidFill>
                <a:latin typeface="+mn-lt"/>
              </a:rPr>
              <a:t>diagnosis</a:t>
            </a:r>
            <a:r>
              <a:rPr lang="fr-FR" sz="2800" b="1" dirty="0" smtClean="0">
                <a:solidFill>
                  <a:srgbClr val="0000FF"/>
                </a:solidFill>
                <a:latin typeface="+mn-lt"/>
              </a:rPr>
              <a:t> 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578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836587"/>
            <a:ext cx="10078309" cy="5306635"/>
          </a:xfrm>
        </p:spPr>
        <p:txBody>
          <a:bodyPr>
            <a:noAutofit/>
          </a:bodyPr>
          <a:lstStyle/>
          <a:p>
            <a:pPr algn="l"/>
            <a:r>
              <a:rPr lang="fr-FR" b="1" dirty="0" smtClean="0">
                <a:solidFill>
                  <a:srgbClr val="660066"/>
                </a:solidFill>
              </a:rPr>
              <a:t> A 56-year </a:t>
            </a:r>
            <a:r>
              <a:rPr lang="fr-FR" b="1" dirty="0" err="1" smtClean="0">
                <a:solidFill>
                  <a:srgbClr val="660066"/>
                </a:solidFill>
              </a:rPr>
              <a:t>od</a:t>
            </a:r>
            <a:r>
              <a:rPr lang="fr-FR" b="1" dirty="0" smtClean="0">
                <a:solidFill>
                  <a:srgbClr val="660066"/>
                </a:solidFill>
              </a:rPr>
              <a:t> man came to the emergency room on a </a:t>
            </a:r>
            <a:r>
              <a:rPr lang="fr-FR" b="1" dirty="0" err="1" smtClean="0">
                <a:solidFill>
                  <a:srgbClr val="660066"/>
                </a:solidFill>
              </a:rPr>
              <a:t>sunday</a:t>
            </a:r>
            <a:r>
              <a:rPr lang="fr-FR" b="1" dirty="0" smtClean="0">
                <a:solidFill>
                  <a:srgbClr val="660066"/>
                </a:solidFill>
              </a:rPr>
              <a:t> </a:t>
            </a:r>
            <a:r>
              <a:rPr lang="fr-FR" b="1" dirty="0" err="1" smtClean="0">
                <a:solidFill>
                  <a:srgbClr val="660066"/>
                </a:solidFill>
              </a:rPr>
              <a:t>morning</a:t>
            </a:r>
            <a:r>
              <a:rPr lang="fr-FR" b="1" dirty="0" smtClean="0">
                <a:solidFill>
                  <a:srgbClr val="660066"/>
                </a:solidFill>
              </a:rPr>
              <a:t> </a:t>
            </a:r>
            <a:r>
              <a:rPr lang="fr-FR" b="1" dirty="0" err="1" smtClean="0">
                <a:solidFill>
                  <a:srgbClr val="660066"/>
                </a:solidFill>
              </a:rPr>
              <a:t>with</a:t>
            </a:r>
            <a:r>
              <a:rPr lang="fr-FR" b="1" dirty="0" smtClean="0">
                <a:solidFill>
                  <a:srgbClr val="660066"/>
                </a:solidFill>
              </a:rPr>
              <a:t> a </a:t>
            </a:r>
            <a:r>
              <a:rPr lang="fr-FR" b="1" dirty="0" err="1" smtClean="0">
                <a:solidFill>
                  <a:srgbClr val="660066"/>
                </a:solidFill>
              </a:rPr>
              <a:t>severely</a:t>
            </a:r>
            <a:r>
              <a:rPr lang="fr-FR" b="1" dirty="0" smtClean="0">
                <a:solidFill>
                  <a:srgbClr val="660066"/>
                </a:solidFill>
              </a:rPr>
              <a:t> </a:t>
            </a:r>
            <a:r>
              <a:rPr lang="fr-FR" b="1" dirty="0" err="1" smtClean="0">
                <a:solidFill>
                  <a:srgbClr val="660066"/>
                </a:solidFill>
              </a:rPr>
              <a:t>painful</a:t>
            </a:r>
            <a:r>
              <a:rPr lang="fr-FR" b="1" dirty="0" smtClean="0">
                <a:solidFill>
                  <a:srgbClr val="660066"/>
                </a:solidFill>
              </a:rPr>
              <a:t> </a:t>
            </a:r>
            <a:r>
              <a:rPr lang="fr-FR" b="1" dirty="0" err="1" smtClean="0">
                <a:solidFill>
                  <a:srgbClr val="660066"/>
                </a:solidFill>
              </a:rPr>
              <a:t>red</a:t>
            </a:r>
            <a:r>
              <a:rPr lang="fr-FR" b="1" dirty="0" smtClean="0">
                <a:solidFill>
                  <a:srgbClr val="660066"/>
                </a:solidFill>
              </a:rPr>
              <a:t> and </a:t>
            </a:r>
            <a:r>
              <a:rPr lang="fr-FR" b="1" dirty="0" err="1" smtClean="0">
                <a:solidFill>
                  <a:srgbClr val="660066"/>
                </a:solidFill>
              </a:rPr>
              <a:t>swollen</a:t>
            </a:r>
            <a:r>
              <a:rPr lang="fr-FR" b="1" dirty="0" smtClean="0">
                <a:solidFill>
                  <a:srgbClr val="660066"/>
                </a:solidFill>
              </a:rPr>
              <a:t> </a:t>
            </a:r>
            <a:r>
              <a:rPr lang="fr-FR" b="1" dirty="0" err="1" smtClean="0">
                <a:solidFill>
                  <a:srgbClr val="660066"/>
                </a:solidFill>
              </a:rPr>
              <a:t>left</a:t>
            </a:r>
            <a:r>
              <a:rPr lang="fr-FR" b="1" dirty="0" smtClean="0">
                <a:solidFill>
                  <a:srgbClr val="660066"/>
                </a:solidFill>
              </a:rPr>
              <a:t> </a:t>
            </a:r>
            <a:r>
              <a:rPr lang="fr-FR" b="1" dirty="0" err="1" smtClean="0">
                <a:solidFill>
                  <a:srgbClr val="660066"/>
                </a:solidFill>
              </a:rPr>
              <a:t>great</a:t>
            </a:r>
            <a:r>
              <a:rPr lang="fr-FR" b="1" dirty="0" smtClean="0">
                <a:solidFill>
                  <a:srgbClr val="660066"/>
                </a:solidFill>
              </a:rPr>
              <a:t> </a:t>
            </a:r>
            <a:r>
              <a:rPr lang="fr-FR" b="1" dirty="0" err="1" smtClean="0">
                <a:solidFill>
                  <a:srgbClr val="660066"/>
                </a:solidFill>
              </a:rPr>
              <a:t>toe</a:t>
            </a:r>
            <a:r>
              <a:rPr lang="fr-FR" b="1" dirty="0" smtClean="0">
                <a:solidFill>
                  <a:srgbClr val="660066"/>
                </a:solidFill>
              </a:rPr>
              <a:t> </a:t>
            </a:r>
          </a:p>
          <a:p>
            <a:pPr algn="l"/>
            <a:r>
              <a:rPr lang="fr-FR" b="1" dirty="0" smtClean="0"/>
              <a:t>- The intense pain </a:t>
            </a:r>
            <a:r>
              <a:rPr lang="fr-FR" b="1" dirty="0" err="1" smtClean="0"/>
              <a:t>had</a:t>
            </a:r>
            <a:r>
              <a:rPr lang="fr-FR" b="1" dirty="0" smtClean="0"/>
              <a:t> </a:t>
            </a:r>
            <a:r>
              <a:rPr lang="fr-FR" b="1" dirty="0" err="1" smtClean="0"/>
              <a:t>awakened</a:t>
            </a:r>
            <a:r>
              <a:rPr lang="fr-FR" b="1" dirty="0" smtClean="0"/>
              <a:t> </a:t>
            </a:r>
            <a:r>
              <a:rPr lang="fr-FR" b="1" dirty="0" err="1" smtClean="0"/>
              <a:t>him</a:t>
            </a:r>
            <a:r>
              <a:rPr lang="fr-FR" b="1" dirty="0" smtClean="0"/>
              <a:t> at 3 </a:t>
            </a:r>
            <a:r>
              <a:rPr lang="fr-FR" b="1" dirty="0" err="1" smtClean="0"/>
              <a:t>a.m</a:t>
            </a:r>
            <a:endParaRPr lang="fr-FR" b="1" dirty="0" smtClean="0"/>
          </a:p>
          <a:p>
            <a:pPr algn="l"/>
            <a:r>
              <a:rPr lang="fr-FR" b="1" dirty="0" smtClean="0"/>
              <a:t>- He has </a:t>
            </a:r>
            <a:r>
              <a:rPr lang="fr-FR" b="1" dirty="0" err="1" smtClean="0"/>
              <a:t>had</a:t>
            </a:r>
            <a:r>
              <a:rPr lang="fr-FR" b="1" dirty="0" smtClean="0"/>
              <a:t> 8 </a:t>
            </a:r>
            <a:r>
              <a:rPr lang="fr-FR" b="1" dirty="0" err="1" smtClean="0"/>
              <a:t>similar</a:t>
            </a:r>
            <a:r>
              <a:rPr lang="fr-FR" b="1" dirty="0" smtClean="0"/>
              <a:t> </a:t>
            </a:r>
            <a:r>
              <a:rPr lang="fr-FR" b="1" dirty="0" err="1" smtClean="0"/>
              <a:t>episodes</a:t>
            </a:r>
            <a:r>
              <a:rPr lang="fr-FR" b="1" dirty="0" smtClean="0"/>
              <a:t> over the </a:t>
            </a:r>
            <a:r>
              <a:rPr lang="fr-FR" b="1" dirty="0" err="1" smtClean="0"/>
              <a:t>past</a:t>
            </a:r>
            <a:r>
              <a:rPr lang="fr-FR" b="1" dirty="0" smtClean="0"/>
              <a:t> 10 </a:t>
            </a:r>
            <a:r>
              <a:rPr lang="fr-FR" b="1" dirty="0" err="1" smtClean="0"/>
              <a:t>years</a:t>
            </a:r>
            <a:r>
              <a:rPr lang="fr-FR" b="1" dirty="0" smtClean="0"/>
              <a:t> </a:t>
            </a:r>
            <a:r>
              <a:rPr lang="fr-FR" b="1" dirty="0" err="1" smtClean="0"/>
              <a:t>including</a:t>
            </a:r>
            <a:r>
              <a:rPr lang="fr-FR" b="1" dirty="0" smtClean="0"/>
              <a:t>  3 last </a:t>
            </a:r>
            <a:r>
              <a:rPr lang="fr-FR" b="1" dirty="0" err="1" smtClean="0"/>
              <a:t>year</a:t>
            </a:r>
            <a:r>
              <a:rPr lang="fr-FR" b="1" dirty="0" smtClean="0"/>
              <a:t> and 2 </a:t>
            </a:r>
            <a:r>
              <a:rPr lang="fr-FR" b="1" dirty="0" err="1" smtClean="0"/>
              <a:t>this</a:t>
            </a:r>
            <a:r>
              <a:rPr lang="fr-FR" b="1" dirty="0" smtClean="0"/>
              <a:t> </a:t>
            </a:r>
            <a:r>
              <a:rPr lang="fr-FR" b="1" dirty="0" err="1" smtClean="0"/>
              <a:t>current</a:t>
            </a:r>
            <a:r>
              <a:rPr lang="fr-FR" b="1" dirty="0" smtClean="0"/>
              <a:t> </a:t>
            </a:r>
            <a:r>
              <a:rPr lang="fr-FR" b="1" dirty="0" err="1" smtClean="0"/>
              <a:t>year</a:t>
            </a:r>
            <a:r>
              <a:rPr lang="fr-FR" b="1" dirty="0"/>
              <a:t> </a:t>
            </a:r>
            <a:endParaRPr lang="fr-FR" b="1" dirty="0" smtClean="0"/>
          </a:p>
          <a:p>
            <a:pPr algn="l"/>
            <a:r>
              <a:rPr lang="fr-FR" b="1" dirty="0" smtClean="0"/>
              <a:t>- He </a:t>
            </a:r>
            <a:r>
              <a:rPr lang="fr-FR" b="1" dirty="0" err="1" smtClean="0"/>
              <a:t>describes</a:t>
            </a:r>
            <a:r>
              <a:rPr lang="fr-FR" b="1" dirty="0" smtClean="0"/>
              <a:t> </a:t>
            </a:r>
            <a:r>
              <a:rPr lang="fr-FR" b="1" dirty="0" err="1" smtClean="0"/>
              <a:t>him</a:t>
            </a:r>
            <a:r>
              <a:rPr lang="fr-FR" b="1" dirty="0" smtClean="0"/>
              <a:t> as a « </a:t>
            </a:r>
            <a:r>
              <a:rPr lang="fr-FR" b="1" dirty="0" err="1" smtClean="0"/>
              <a:t>binge</a:t>
            </a:r>
            <a:r>
              <a:rPr lang="fr-FR" b="1" dirty="0" smtClean="0"/>
              <a:t> » </a:t>
            </a:r>
            <a:r>
              <a:rPr lang="fr-FR" b="1" dirty="0" err="1" smtClean="0"/>
              <a:t>drinker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His</a:t>
            </a:r>
            <a:r>
              <a:rPr lang="fr-FR" b="1" dirty="0" smtClean="0"/>
              <a:t> </a:t>
            </a:r>
            <a:r>
              <a:rPr lang="fr-FR" b="1" dirty="0" err="1" smtClean="0"/>
              <a:t>medical</a:t>
            </a:r>
            <a:r>
              <a:rPr lang="fr-FR" b="1" dirty="0" smtClean="0"/>
              <a:t> </a:t>
            </a:r>
            <a:r>
              <a:rPr lang="fr-FR" b="1" dirty="0" err="1" smtClean="0"/>
              <a:t>history</a:t>
            </a:r>
            <a:r>
              <a:rPr lang="fr-FR" b="1" dirty="0" smtClean="0"/>
              <a:t> </a:t>
            </a:r>
            <a:r>
              <a:rPr lang="fr-FR" b="1" dirty="0" err="1" smtClean="0"/>
              <a:t>includes</a:t>
            </a:r>
            <a:r>
              <a:rPr lang="fr-FR" b="1" dirty="0"/>
              <a:t> </a:t>
            </a:r>
            <a:r>
              <a:rPr lang="fr-FR" b="1" dirty="0" smtClean="0"/>
              <a:t>hypertension and </a:t>
            </a:r>
            <a:r>
              <a:rPr lang="fr-FR" b="1" dirty="0" err="1" smtClean="0"/>
              <a:t>ischemic</a:t>
            </a:r>
            <a:r>
              <a:rPr lang="fr-FR" b="1" dirty="0" smtClean="0"/>
              <a:t> </a:t>
            </a:r>
            <a:r>
              <a:rPr lang="fr-FR" b="1" dirty="0" err="1" smtClean="0"/>
              <a:t>cardiopathy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- One </a:t>
            </a:r>
            <a:r>
              <a:rPr lang="fr-FR" b="1" dirty="0" err="1" smtClean="0"/>
              <a:t>year</a:t>
            </a:r>
            <a:r>
              <a:rPr lang="fr-FR" b="1" dirty="0" smtClean="0"/>
              <a:t> </a:t>
            </a:r>
            <a:r>
              <a:rPr lang="fr-FR" b="1" dirty="0" err="1" smtClean="0"/>
              <a:t>ago</a:t>
            </a:r>
            <a:r>
              <a:rPr lang="fr-FR" b="1" dirty="0" smtClean="0"/>
              <a:t>, </a:t>
            </a:r>
            <a:r>
              <a:rPr lang="fr-FR" b="1" dirty="0" err="1" smtClean="0"/>
              <a:t>his</a:t>
            </a:r>
            <a:r>
              <a:rPr lang="fr-FR" b="1" dirty="0" smtClean="0"/>
              <a:t> </a:t>
            </a:r>
            <a:r>
              <a:rPr lang="fr-FR" b="1" dirty="0" err="1" smtClean="0"/>
              <a:t>general</a:t>
            </a:r>
            <a:r>
              <a:rPr lang="fr-FR" b="1" dirty="0" smtClean="0"/>
              <a:t> </a:t>
            </a:r>
            <a:r>
              <a:rPr lang="fr-FR" b="1" dirty="0" err="1" smtClean="0"/>
              <a:t>practitioner</a:t>
            </a:r>
            <a:r>
              <a:rPr lang="fr-FR" b="1" dirty="0" smtClean="0"/>
              <a:t> </a:t>
            </a:r>
            <a:r>
              <a:rPr lang="fr-FR" b="1" dirty="0" err="1" smtClean="0"/>
              <a:t>prescribed</a:t>
            </a:r>
            <a:r>
              <a:rPr lang="fr-FR" b="1" dirty="0" smtClean="0"/>
              <a:t> :</a:t>
            </a:r>
          </a:p>
          <a:p>
            <a:pPr algn="l"/>
            <a:r>
              <a:rPr lang="fr-FR" b="1" dirty="0" smtClean="0"/>
              <a:t>* A </a:t>
            </a:r>
            <a:r>
              <a:rPr lang="fr-FR" b="1" dirty="0" err="1" smtClean="0"/>
              <a:t>diuretic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* One aspirine per </a:t>
            </a:r>
            <a:r>
              <a:rPr lang="fr-FR" b="1" dirty="0" err="1" smtClean="0"/>
              <a:t>day</a:t>
            </a:r>
            <a:r>
              <a:rPr lang="fr-FR" b="1" dirty="0" smtClean="0"/>
              <a:t> (100 mg) </a:t>
            </a:r>
          </a:p>
          <a:p>
            <a:pPr algn="l"/>
            <a:r>
              <a:rPr lang="fr-FR" b="1" dirty="0"/>
              <a:t>- </a:t>
            </a:r>
            <a:r>
              <a:rPr lang="fr-FR" b="1" dirty="0" err="1"/>
              <a:t>His</a:t>
            </a:r>
            <a:r>
              <a:rPr lang="fr-FR" b="1" dirty="0"/>
              <a:t> </a:t>
            </a:r>
            <a:r>
              <a:rPr lang="fr-FR" b="1" dirty="0" err="1"/>
              <a:t>family</a:t>
            </a:r>
            <a:r>
              <a:rPr lang="fr-FR" b="1" dirty="0"/>
              <a:t> has a </a:t>
            </a:r>
            <a:r>
              <a:rPr lang="fr-FR" b="1" dirty="0" err="1"/>
              <a:t>history</a:t>
            </a:r>
            <a:r>
              <a:rPr lang="fr-FR" b="1" dirty="0"/>
              <a:t> of hypertension and </a:t>
            </a:r>
            <a:r>
              <a:rPr lang="fr-FR" b="1" dirty="0" err="1"/>
              <a:t>kidney</a:t>
            </a:r>
            <a:r>
              <a:rPr lang="fr-FR" b="1" dirty="0"/>
              <a:t> stones</a:t>
            </a:r>
          </a:p>
          <a:p>
            <a:pPr marL="342900" indent="-342900" algn="l">
              <a:buFont typeface="Arial" charset="0"/>
              <a:buChar char="•"/>
            </a:pPr>
            <a:endParaRPr lang="fr-FR" b="1" dirty="0" smtClean="0"/>
          </a:p>
          <a:p>
            <a:pPr algn="l"/>
            <a:endParaRPr lang="fr-FR" sz="2000" b="1" dirty="0">
              <a:solidFill>
                <a:srgbClr val="7030A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</a:t>
            </a:r>
            <a:r>
              <a:rPr lang="en-GB" sz="2800" b="1" dirty="0" smtClean="0">
                <a:solidFill>
                  <a:srgbClr val="0000FF"/>
                </a:solidFill>
                <a:latin typeface="+mn-lt"/>
              </a:rPr>
              <a:t>1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371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89397" y="798491"/>
            <a:ext cx="9994095" cy="5898524"/>
          </a:xfrm>
        </p:spPr>
        <p:txBody>
          <a:bodyPr>
            <a:noAutofit/>
          </a:bodyPr>
          <a:lstStyle/>
          <a:p>
            <a:pPr algn="l"/>
            <a:r>
              <a:rPr lang="fr-FR" b="1" dirty="0" smtClean="0"/>
              <a:t>- Screening test for inflammation </a:t>
            </a:r>
            <a:r>
              <a:rPr lang="fr-FR" b="1" dirty="0" err="1" smtClean="0"/>
              <a:t>include</a:t>
            </a:r>
            <a:r>
              <a:rPr lang="fr-FR" b="1" dirty="0" smtClean="0"/>
              <a:t> : C-</a:t>
            </a:r>
            <a:r>
              <a:rPr lang="fr-FR" b="1" dirty="0" err="1" smtClean="0"/>
              <a:t>Reactive</a:t>
            </a:r>
            <a:r>
              <a:rPr lang="fr-FR" b="1" dirty="0" smtClean="0"/>
              <a:t> </a:t>
            </a:r>
            <a:r>
              <a:rPr lang="fr-FR" b="1" dirty="0" err="1" smtClean="0"/>
              <a:t>Protein</a:t>
            </a:r>
            <a:r>
              <a:rPr lang="fr-FR" b="1" dirty="0" smtClean="0"/>
              <a:t>, </a:t>
            </a:r>
            <a:r>
              <a:rPr lang="fr-FR" b="1" dirty="0" err="1" smtClean="0"/>
              <a:t>erythrocyte</a:t>
            </a:r>
            <a:r>
              <a:rPr lang="fr-FR" b="1" dirty="0" smtClean="0"/>
              <a:t> </a:t>
            </a:r>
            <a:r>
              <a:rPr lang="fr-FR" b="1" dirty="0" err="1" smtClean="0"/>
              <a:t>sedimentation</a:t>
            </a:r>
            <a:r>
              <a:rPr lang="fr-FR" b="1" dirty="0" smtClean="0"/>
              <a:t> rate, </a:t>
            </a:r>
            <a:r>
              <a:rPr lang="fr-FR" b="1" dirty="0" err="1" smtClean="0"/>
              <a:t>serum</a:t>
            </a:r>
            <a:r>
              <a:rPr lang="fr-FR" b="1" dirty="0" smtClean="0"/>
              <a:t> </a:t>
            </a:r>
            <a:r>
              <a:rPr lang="fr-FR" b="1" dirty="0" err="1" smtClean="0"/>
              <a:t>protein</a:t>
            </a:r>
            <a:r>
              <a:rPr lang="fr-FR" b="1" dirty="0" smtClean="0"/>
              <a:t> </a:t>
            </a:r>
            <a:r>
              <a:rPr lang="fr-FR" b="1" dirty="0" err="1" smtClean="0"/>
              <a:t>electrophoresis</a:t>
            </a:r>
            <a:endParaRPr lang="fr-FR" b="1" dirty="0"/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Other</a:t>
            </a:r>
            <a:r>
              <a:rPr lang="fr-FR" b="1" dirty="0" smtClean="0"/>
              <a:t> </a:t>
            </a:r>
            <a:r>
              <a:rPr lang="fr-FR" b="1" dirty="0" err="1" smtClean="0"/>
              <a:t>biologic</a:t>
            </a:r>
            <a:r>
              <a:rPr lang="fr-FR" b="1" dirty="0" smtClean="0"/>
              <a:t> tests : routine screening </a:t>
            </a:r>
            <a:r>
              <a:rPr lang="fr-FR" b="1" dirty="0" err="1" smtClean="0"/>
              <a:t>laboratories</a:t>
            </a:r>
            <a:r>
              <a:rPr lang="fr-FR" b="1" dirty="0" smtClean="0"/>
              <a:t>, </a:t>
            </a:r>
            <a:r>
              <a:rPr lang="fr-FR" b="1" dirty="0" err="1" smtClean="0"/>
              <a:t>chemistries</a:t>
            </a:r>
            <a:r>
              <a:rPr lang="fr-FR" b="1" dirty="0" smtClean="0"/>
              <a:t>, </a:t>
            </a:r>
            <a:r>
              <a:rPr lang="fr-FR" b="1" dirty="0" err="1" smtClean="0"/>
              <a:t>calcemia</a:t>
            </a:r>
            <a:r>
              <a:rPr lang="fr-FR" b="1" dirty="0" smtClean="0"/>
              <a:t>, vitamine D, </a:t>
            </a:r>
            <a:r>
              <a:rPr lang="fr-FR" b="1" dirty="0" err="1" smtClean="0"/>
              <a:t>liver</a:t>
            </a:r>
            <a:r>
              <a:rPr lang="fr-FR" b="1" dirty="0" smtClean="0"/>
              <a:t> enzymes, </a:t>
            </a:r>
            <a:r>
              <a:rPr lang="fr-FR" b="1" dirty="0" err="1" smtClean="0"/>
              <a:t>uricemia</a:t>
            </a:r>
            <a:r>
              <a:rPr lang="fr-FR" b="1" dirty="0" smtClean="0"/>
              <a:t>, </a:t>
            </a:r>
            <a:r>
              <a:rPr lang="fr-FR" b="1" dirty="0" err="1" smtClean="0"/>
              <a:t>uraturia</a:t>
            </a:r>
            <a:r>
              <a:rPr lang="fr-FR" b="1" dirty="0" smtClean="0"/>
              <a:t>, </a:t>
            </a:r>
            <a:r>
              <a:rPr lang="fr-FR" b="1" dirty="0" err="1" smtClean="0"/>
              <a:t>urinalysis</a:t>
            </a:r>
            <a:r>
              <a:rPr lang="fr-FR" b="1" dirty="0" smtClean="0"/>
              <a:t>, </a:t>
            </a:r>
            <a:r>
              <a:rPr lang="fr-FR" b="1" dirty="0" err="1" smtClean="0"/>
              <a:t>blood</a:t>
            </a:r>
            <a:r>
              <a:rPr lang="fr-FR" b="1" dirty="0" smtClean="0"/>
              <a:t> cultures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Immunology</a:t>
            </a:r>
            <a:r>
              <a:rPr lang="fr-FR" b="1" dirty="0" smtClean="0"/>
              <a:t> : ANA = </a:t>
            </a:r>
            <a:r>
              <a:rPr lang="fr-FR" b="1" dirty="0" err="1" smtClean="0"/>
              <a:t>antinuclear</a:t>
            </a:r>
            <a:r>
              <a:rPr lang="fr-FR" b="1" dirty="0" smtClean="0"/>
              <a:t> </a:t>
            </a:r>
            <a:r>
              <a:rPr lang="fr-FR" b="1" dirty="0" err="1" smtClean="0"/>
              <a:t>antibodies</a:t>
            </a:r>
            <a:r>
              <a:rPr lang="fr-FR" b="1" dirty="0" smtClean="0"/>
              <a:t>, RF =  </a:t>
            </a:r>
            <a:r>
              <a:rPr lang="fr-FR" b="1" dirty="0" err="1"/>
              <a:t>r</a:t>
            </a:r>
            <a:r>
              <a:rPr lang="fr-FR" b="1" dirty="0" err="1" smtClean="0"/>
              <a:t>heumatoid</a:t>
            </a:r>
            <a:r>
              <a:rPr lang="fr-FR" b="1" dirty="0" smtClean="0"/>
              <a:t> factor, </a:t>
            </a:r>
            <a:r>
              <a:rPr lang="fr-FR" b="1" dirty="0"/>
              <a:t>anti </a:t>
            </a:r>
            <a:r>
              <a:rPr lang="fr-FR" b="1" dirty="0" smtClean="0"/>
              <a:t>CCP =  </a:t>
            </a:r>
            <a:r>
              <a:rPr lang="fr-FR" b="1" dirty="0" err="1" smtClean="0"/>
              <a:t>anticitric</a:t>
            </a:r>
            <a:r>
              <a:rPr lang="fr-FR" b="1" dirty="0" smtClean="0"/>
              <a:t> </a:t>
            </a:r>
            <a:r>
              <a:rPr lang="fr-FR" b="1" dirty="0" err="1" smtClean="0"/>
              <a:t>citrullinated</a:t>
            </a:r>
            <a:r>
              <a:rPr lang="fr-FR" b="1" dirty="0" smtClean="0"/>
              <a:t>  peptide, </a:t>
            </a:r>
            <a:r>
              <a:rPr lang="fr-FR" b="1" dirty="0" err="1" smtClean="0"/>
              <a:t>antineutrophil</a:t>
            </a:r>
            <a:r>
              <a:rPr lang="fr-FR" b="1" dirty="0" smtClean="0"/>
              <a:t> </a:t>
            </a:r>
            <a:r>
              <a:rPr lang="fr-FR" b="1" dirty="0" err="1" smtClean="0"/>
              <a:t>cytoplasmic</a:t>
            </a:r>
            <a:r>
              <a:rPr lang="fr-FR" b="1" dirty="0" smtClean="0"/>
              <a:t> </a:t>
            </a:r>
            <a:r>
              <a:rPr lang="fr-FR" b="1" dirty="0" err="1" smtClean="0"/>
              <a:t>antibodies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Low</a:t>
            </a:r>
            <a:r>
              <a:rPr lang="fr-FR" b="1" dirty="0" smtClean="0"/>
              <a:t> </a:t>
            </a:r>
            <a:r>
              <a:rPr lang="fr-FR" b="1" dirty="0" err="1" smtClean="0"/>
              <a:t>complement</a:t>
            </a:r>
            <a:r>
              <a:rPr lang="fr-FR" b="1" dirty="0" smtClean="0"/>
              <a:t> </a:t>
            </a:r>
            <a:r>
              <a:rPr lang="fr-FR" b="1" dirty="0" err="1" smtClean="0"/>
              <a:t>levels</a:t>
            </a:r>
            <a:r>
              <a:rPr lang="fr-FR" b="1" dirty="0" smtClean="0"/>
              <a:t> , HLA B27, HLA B5</a:t>
            </a:r>
          </a:p>
          <a:p>
            <a:pPr algn="l"/>
            <a:r>
              <a:rPr lang="fr-FR" b="1" dirty="0" smtClean="0"/>
              <a:t>- Viral </a:t>
            </a:r>
            <a:r>
              <a:rPr lang="fr-FR" b="1" dirty="0" err="1" smtClean="0"/>
              <a:t>serology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- Synovial </a:t>
            </a:r>
            <a:r>
              <a:rPr lang="fr-FR" b="1" dirty="0" err="1" smtClean="0"/>
              <a:t>fluid</a:t>
            </a:r>
            <a:r>
              <a:rPr lang="fr-FR" b="1" dirty="0" smtClean="0"/>
              <a:t> </a:t>
            </a:r>
            <a:r>
              <a:rPr lang="fr-FR" b="1" dirty="0" err="1" smtClean="0"/>
              <a:t>analysis</a:t>
            </a:r>
            <a:r>
              <a:rPr lang="fr-FR" b="1" dirty="0" smtClean="0"/>
              <a:t> :  </a:t>
            </a:r>
            <a:r>
              <a:rPr lang="fr-FR" b="1" dirty="0" err="1" smtClean="0"/>
              <a:t>inflammatory</a:t>
            </a:r>
            <a:r>
              <a:rPr lang="fr-FR" b="1" dirty="0" smtClean="0"/>
              <a:t> </a:t>
            </a:r>
            <a:r>
              <a:rPr lang="fr-FR" b="1" dirty="0" err="1" smtClean="0"/>
              <a:t>fluid</a:t>
            </a:r>
            <a:r>
              <a:rPr lang="fr-FR" b="1" dirty="0" smtClean="0"/>
              <a:t> : &gt; 2000 </a:t>
            </a:r>
            <a:r>
              <a:rPr lang="fr-FR" b="1" dirty="0" err="1" smtClean="0"/>
              <a:t>cells</a:t>
            </a:r>
            <a:r>
              <a:rPr lang="fr-FR" b="1" dirty="0" smtClean="0"/>
              <a:t>/mm3 </a:t>
            </a:r>
            <a:r>
              <a:rPr lang="fr-FR" sz="1800" b="1" dirty="0" smtClean="0"/>
              <a:t>(</a:t>
            </a:r>
            <a:r>
              <a:rPr lang="fr-FR" sz="1800" b="1" dirty="0" err="1" smtClean="0"/>
              <a:t>PMNs</a:t>
            </a:r>
            <a:r>
              <a:rPr lang="fr-FR" sz="1800" b="1" dirty="0" smtClean="0"/>
              <a:t> &gt; 50%)</a:t>
            </a:r>
          </a:p>
          <a:p>
            <a:pPr algn="l"/>
            <a:r>
              <a:rPr lang="fr-FR" b="1" dirty="0" smtClean="0"/>
              <a:t>- Imaging : </a:t>
            </a:r>
            <a:r>
              <a:rPr lang="fr-FR" b="1" dirty="0"/>
              <a:t>X</a:t>
            </a:r>
            <a:r>
              <a:rPr lang="fr-FR" b="1" dirty="0" smtClean="0"/>
              <a:t>-Rays, </a:t>
            </a:r>
            <a:r>
              <a:rPr lang="fr-FR" b="1" dirty="0" err="1" smtClean="0"/>
              <a:t>tomodensitometry</a:t>
            </a:r>
            <a:r>
              <a:rPr lang="fr-FR" b="1" dirty="0" smtClean="0"/>
              <a:t>, MRI </a:t>
            </a:r>
          </a:p>
          <a:p>
            <a:pPr algn="l"/>
            <a:r>
              <a:rPr lang="fr-FR" b="1" dirty="0" smtClean="0"/>
              <a:t>- Technetium-99m  </a:t>
            </a:r>
            <a:r>
              <a:rPr lang="fr-FR" b="1" dirty="0" err="1" smtClean="0"/>
              <a:t>Scintiscan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- Pet-Scan</a:t>
            </a:r>
            <a:endParaRPr lang="fr-FR" b="1" dirty="0"/>
          </a:p>
          <a:p>
            <a:pPr algn="l"/>
            <a:r>
              <a:rPr lang="fr-FR" b="1" dirty="0" smtClean="0"/>
              <a:t>- Synovial </a:t>
            </a:r>
            <a:r>
              <a:rPr lang="fr-FR" b="1" dirty="0" err="1" smtClean="0"/>
              <a:t>biopsy</a:t>
            </a:r>
            <a:r>
              <a:rPr lang="fr-FR" b="1" dirty="0" smtClean="0"/>
              <a:t> </a:t>
            </a:r>
          </a:p>
          <a:p>
            <a:pPr algn="l"/>
            <a:endParaRPr lang="fr-FR" sz="2000" b="1" dirty="0"/>
          </a:p>
          <a:p>
            <a:pPr marL="342900" indent="-342900" algn="l">
              <a:buFontTx/>
              <a:buChar char="-"/>
            </a:pPr>
            <a:endParaRPr lang="fr-FR" sz="2000" b="1" dirty="0" smtClean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2268746" y="0"/>
            <a:ext cx="7220311" cy="5175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 smtClean="0">
                <a:solidFill>
                  <a:srgbClr val="0000FF"/>
                </a:solidFill>
                <a:latin typeface="+mn-lt"/>
              </a:rPr>
              <a:t>Workup  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631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2583" y="1248712"/>
            <a:ext cx="9793151" cy="4149237"/>
          </a:xfrm>
        </p:spPr>
        <p:txBody>
          <a:bodyPr>
            <a:noAutofit/>
          </a:bodyPr>
          <a:lstStyle/>
          <a:p>
            <a:pPr algn="l"/>
            <a:endParaRPr lang="fr-FR" sz="2800" b="1" dirty="0">
              <a:solidFill>
                <a:srgbClr val="7030A0"/>
              </a:solidFill>
            </a:endParaRPr>
          </a:p>
          <a:p>
            <a:pPr algn="l"/>
            <a:r>
              <a:rPr lang="fr-FR" sz="3200" b="1" dirty="0" smtClean="0"/>
              <a:t>- </a:t>
            </a:r>
            <a:r>
              <a:rPr lang="fr-FR" sz="3200" b="1" dirty="0" err="1" smtClean="0"/>
              <a:t>What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is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wrong</a:t>
            </a:r>
            <a:r>
              <a:rPr lang="fr-FR" sz="3200" b="1" dirty="0" smtClean="0"/>
              <a:t> ?</a:t>
            </a:r>
          </a:p>
          <a:p>
            <a:pPr algn="l"/>
            <a:r>
              <a:rPr lang="fr-FR" sz="3200" b="1" dirty="0" smtClean="0"/>
              <a:t>- </a:t>
            </a:r>
            <a:r>
              <a:rPr lang="fr-FR" sz="3200" b="1" dirty="0" err="1"/>
              <a:t>W</a:t>
            </a:r>
            <a:r>
              <a:rPr lang="fr-FR" sz="3200" b="1" dirty="0" err="1" smtClean="0"/>
              <a:t>hat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will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happen</a:t>
            </a:r>
            <a:r>
              <a:rPr lang="fr-FR" sz="3200" b="1" dirty="0" smtClean="0"/>
              <a:t> ?</a:t>
            </a:r>
          </a:p>
          <a:p>
            <a:pPr algn="l"/>
            <a:r>
              <a:rPr lang="fr-FR" sz="3200" b="1" dirty="0" smtClean="0"/>
              <a:t>- </a:t>
            </a:r>
            <a:r>
              <a:rPr lang="fr-FR" sz="3200" b="1" dirty="0" err="1" smtClean="0"/>
              <a:t>What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is</a:t>
            </a:r>
            <a:r>
              <a:rPr lang="fr-FR" sz="3200" b="1" dirty="0" smtClean="0"/>
              <a:t> the cause of </a:t>
            </a:r>
            <a:r>
              <a:rPr lang="fr-FR" sz="3200" b="1" dirty="0" err="1" smtClean="0"/>
              <a:t>my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symptoms</a:t>
            </a:r>
            <a:r>
              <a:rPr lang="fr-FR" sz="3200" b="1" dirty="0" smtClean="0"/>
              <a:t> ?</a:t>
            </a:r>
          </a:p>
          <a:p>
            <a:pPr algn="l"/>
            <a:r>
              <a:rPr lang="fr-FR" sz="3200" b="1" dirty="0" smtClean="0"/>
              <a:t>- </a:t>
            </a:r>
            <a:r>
              <a:rPr lang="fr-FR" sz="3200" b="1" dirty="0" err="1" smtClean="0"/>
              <a:t>What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is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my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diagnosis</a:t>
            </a:r>
            <a:r>
              <a:rPr lang="fr-FR" sz="3200" b="1" dirty="0" smtClean="0"/>
              <a:t> ?</a:t>
            </a:r>
          </a:p>
          <a:p>
            <a:pPr algn="l"/>
            <a:r>
              <a:rPr lang="fr-FR" sz="3200" b="1" dirty="0" smtClean="0"/>
              <a:t>- Is </a:t>
            </a:r>
            <a:r>
              <a:rPr lang="fr-FR" sz="3200" b="1" dirty="0" err="1" smtClean="0"/>
              <a:t>it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genetic</a:t>
            </a:r>
            <a:r>
              <a:rPr lang="fr-FR" sz="3200" b="1" dirty="0" smtClean="0"/>
              <a:t>, </a:t>
            </a:r>
            <a:r>
              <a:rPr lang="fr-FR" sz="3200" b="1" dirty="0" err="1" smtClean="0"/>
              <a:t>hereditary</a:t>
            </a:r>
            <a:r>
              <a:rPr lang="fr-FR" sz="3200" b="1" dirty="0" smtClean="0"/>
              <a:t> ?</a:t>
            </a:r>
          </a:p>
          <a:p>
            <a:pPr algn="l"/>
            <a:r>
              <a:rPr lang="fr-FR" sz="3200" b="1" dirty="0" smtClean="0"/>
              <a:t>- </a:t>
            </a:r>
            <a:r>
              <a:rPr lang="fr-FR" sz="3200" b="1" dirty="0" err="1"/>
              <a:t>W</a:t>
            </a:r>
            <a:r>
              <a:rPr lang="fr-FR" sz="3200" b="1" dirty="0" err="1" smtClean="0"/>
              <a:t>hat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can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you</a:t>
            </a:r>
            <a:r>
              <a:rPr lang="fr-FR" sz="3200" b="1" dirty="0" smtClean="0"/>
              <a:t> do about </a:t>
            </a:r>
            <a:r>
              <a:rPr lang="fr-FR" sz="3200" b="1" dirty="0" err="1" smtClean="0"/>
              <a:t>it</a:t>
            </a:r>
            <a:r>
              <a:rPr lang="fr-FR" sz="3200" b="1" dirty="0" smtClean="0"/>
              <a:t> ? </a:t>
            </a:r>
          </a:p>
          <a:p>
            <a:pPr algn="l"/>
            <a:r>
              <a:rPr lang="fr-FR" sz="3200" b="1" dirty="0" smtClean="0"/>
              <a:t>- Am I </a:t>
            </a:r>
            <a:r>
              <a:rPr lang="fr-FR" sz="3200" b="1" dirty="0" err="1" smtClean="0"/>
              <a:t>getting</a:t>
            </a:r>
            <a:r>
              <a:rPr lang="fr-FR" sz="3200" b="1" dirty="0" smtClean="0"/>
              <a:t> </a:t>
            </a:r>
            <a:r>
              <a:rPr lang="fr-FR" sz="3200" b="1" dirty="0" err="1" smtClean="0"/>
              <a:t>better</a:t>
            </a:r>
            <a:r>
              <a:rPr lang="fr-FR" sz="3200" b="1" dirty="0" smtClean="0"/>
              <a:t> ?</a:t>
            </a:r>
          </a:p>
        </p:txBody>
      </p:sp>
      <p:sp>
        <p:nvSpPr>
          <p:cNvPr id="2" name="Rectangle 1"/>
          <p:cNvSpPr/>
          <p:nvPr/>
        </p:nvSpPr>
        <p:spPr>
          <a:xfrm>
            <a:off x="4480561" y="61312"/>
            <a:ext cx="4199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FF"/>
                </a:solidFill>
              </a:rPr>
              <a:t>The patient expectation </a:t>
            </a:r>
            <a:endParaRPr lang="fr-FR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4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0312" y="929386"/>
            <a:ext cx="9338745" cy="5408784"/>
          </a:xfrm>
        </p:spPr>
        <p:txBody>
          <a:bodyPr>
            <a:noAutofit/>
          </a:bodyPr>
          <a:lstStyle/>
          <a:p>
            <a:pPr lvl="1" algn="l"/>
            <a:endParaRPr lang="fr-FR" sz="2400" b="1" dirty="0" smtClean="0"/>
          </a:p>
          <a:p>
            <a:pPr lvl="1" algn="l"/>
            <a:r>
              <a:rPr lang="fr-FR" sz="2400" b="1" dirty="0" smtClean="0"/>
              <a:t>- </a:t>
            </a:r>
            <a:r>
              <a:rPr lang="fr-FR" sz="2400" b="1" dirty="0" err="1" smtClean="0"/>
              <a:t>Characterists</a:t>
            </a:r>
            <a:r>
              <a:rPr lang="fr-FR" sz="2400" b="1" dirty="0" smtClean="0"/>
              <a:t> </a:t>
            </a:r>
            <a:r>
              <a:rPr lang="fr-FR" sz="2400" b="1" dirty="0"/>
              <a:t>and patterns of pain  </a:t>
            </a:r>
            <a:r>
              <a:rPr lang="fr-FR" sz="2400" b="1" dirty="0" smtClean="0"/>
              <a:t>	(</a:t>
            </a:r>
            <a:r>
              <a:rPr lang="fr-FR" sz="2400" b="1" dirty="0"/>
              <a:t>slides </a:t>
            </a:r>
            <a:r>
              <a:rPr lang="fr-FR" sz="2400" b="1" dirty="0" smtClean="0"/>
              <a:t>27</a:t>
            </a:r>
            <a:r>
              <a:rPr lang="fr-FR" sz="2400" b="1" dirty="0"/>
              <a:t>, slide 29) </a:t>
            </a:r>
            <a:r>
              <a:rPr lang="fr-FR" sz="2400" b="1" dirty="0" smtClean="0"/>
              <a:t>	</a:t>
            </a:r>
            <a:r>
              <a:rPr lang="fr-FR" sz="2400" b="1" dirty="0" smtClean="0">
                <a:solidFill>
                  <a:srgbClr val="C00000"/>
                </a:solidFill>
              </a:rPr>
              <a:t>****</a:t>
            </a:r>
          </a:p>
          <a:p>
            <a:pPr marL="800100" lvl="1" indent="-342900" algn="l">
              <a:buFontTx/>
              <a:buChar char="-"/>
            </a:pPr>
            <a:endParaRPr lang="fr-FR" sz="2400" b="1" dirty="0"/>
          </a:p>
          <a:p>
            <a:pPr lvl="1" algn="l"/>
            <a:r>
              <a:rPr lang="fr-FR" sz="2400" b="1" dirty="0" smtClean="0"/>
              <a:t>-  </a:t>
            </a:r>
            <a:r>
              <a:rPr lang="fr-FR" sz="2400" b="1" dirty="0" err="1" smtClean="0"/>
              <a:t>Vocabulary</a:t>
            </a:r>
            <a:r>
              <a:rPr lang="fr-FR" sz="2400" b="1" dirty="0" smtClean="0"/>
              <a:t> </a:t>
            </a:r>
            <a:r>
              <a:rPr lang="fr-FR" sz="2400" b="1" dirty="0"/>
              <a:t>in </a:t>
            </a:r>
            <a:r>
              <a:rPr lang="fr-FR" sz="2400" b="1" dirty="0" err="1"/>
              <a:t>rheumatology</a:t>
            </a:r>
            <a:r>
              <a:rPr lang="fr-FR" sz="2400" b="1" dirty="0"/>
              <a:t> </a:t>
            </a:r>
            <a:r>
              <a:rPr lang="fr-FR" sz="2400" b="1" dirty="0" smtClean="0"/>
              <a:t>		(slide </a:t>
            </a:r>
            <a:r>
              <a:rPr lang="fr-FR" sz="2400" b="1" dirty="0"/>
              <a:t>32) </a:t>
            </a:r>
            <a:r>
              <a:rPr lang="fr-FR" sz="2400" b="1" dirty="0" smtClean="0"/>
              <a:t>		</a:t>
            </a:r>
            <a:r>
              <a:rPr lang="fr-FR" sz="2400" b="1" dirty="0" smtClean="0">
                <a:solidFill>
                  <a:srgbClr val="C00000"/>
                </a:solidFill>
              </a:rPr>
              <a:t>***</a:t>
            </a:r>
          </a:p>
          <a:p>
            <a:pPr marL="800100" lvl="1" indent="-342900" algn="l">
              <a:buFontTx/>
              <a:buChar char="-"/>
            </a:pPr>
            <a:endParaRPr lang="fr-FR" sz="2400" b="1" dirty="0"/>
          </a:p>
          <a:p>
            <a:pPr lvl="1" algn="l"/>
            <a:r>
              <a:rPr lang="fr-FR" sz="2400" b="1" dirty="0" smtClean="0"/>
              <a:t>- </a:t>
            </a:r>
            <a:r>
              <a:rPr lang="fr-FR" sz="2400" b="1" dirty="0" err="1" smtClean="0"/>
              <a:t>Vocabulary</a:t>
            </a:r>
            <a:r>
              <a:rPr lang="fr-FR" sz="2400" b="1" dirty="0" smtClean="0"/>
              <a:t> </a:t>
            </a:r>
            <a:r>
              <a:rPr lang="fr-FR" sz="2400" b="1"/>
              <a:t>: </a:t>
            </a:r>
            <a:r>
              <a:rPr lang="fr-FR" sz="2400" b="1" smtClean="0"/>
              <a:t>the </a:t>
            </a:r>
            <a:r>
              <a:rPr lang="fr-FR" sz="2400" b="1" dirty="0"/>
              <a:t>joints </a:t>
            </a:r>
            <a:r>
              <a:rPr lang="fr-FR" sz="2400" b="1" smtClean="0"/>
              <a:t>			(</a:t>
            </a:r>
            <a:r>
              <a:rPr lang="fr-FR" sz="2400" b="1" dirty="0"/>
              <a:t>slide 24) </a:t>
            </a:r>
            <a:r>
              <a:rPr lang="fr-FR" sz="2400" b="1" dirty="0" smtClean="0"/>
              <a:t>		</a:t>
            </a:r>
            <a:r>
              <a:rPr lang="fr-FR" sz="2400" b="1" dirty="0" smtClean="0">
                <a:solidFill>
                  <a:srgbClr val="C00000"/>
                </a:solidFill>
              </a:rPr>
              <a:t>**</a:t>
            </a:r>
            <a:endParaRPr lang="fr-FR" sz="2400" b="1" dirty="0">
              <a:solidFill>
                <a:srgbClr val="C00000"/>
              </a:solidFill>
            </a:endParaRPr>
          </a:p>
          <a:p>
            <a:pPr marL="800100" lvl="1" indent="-342900" algn="l">
              <a:buFontTx/>
              <a:buChar char="-"/>
            </a:pPr>
            <a:endParaRPr lang="fr-FR" sz="2400" b="1" dirty="0"/>
          </a:p>
          <a:p>
            <a:pPr lvl="1" algn="l"/>
            <a:r>
              <a:rPr lang="fr-FR" sz="2400" b="1" dirty="0" smtClean="0"/>
              <a:t>- </a:t>
            </a:r>
            <a:r>
              <a:rPr lang="fr-FR" sz="2400" b="1" dirty="0" err="1" smtClean="0"/>
              <a:t>History</a:t>
            </a:r>
            <a:r>
              <a:rPr lang="fr-FR" sz="2400" b="1" dirty="0" smtClean="0"/>
              <a:t> and </a:t>
            </a:r>
            <a:r>
              <a:rPr lang="fr-FR" sz="2400" b="1" dirty="0" err="1"/>
              <a:t>e</a:t>
            </a:r>
            <a:r>
              <a:rPr lang="fr-FR" sz="2400" b="1" dirty="0" err="1" smtClean="0"/>
              <a:t>xamination</a:t>
            </a:r>
            <a:r>
              <a:rPr lang="fr-FR" sz="2400" b="1" dirty="0" smtClean="0"/>
              <a:t> </a:t>
            </a:r>
            <a:r>
              <a:rPr lang="fr-FR" sz="2400" b="1" dirty="0"/>
              <a:t> </a:t>
            </a:r>
            <a:r>
              <a:rPr lang="fr-FR" sz="2400" b="1" dirty="0" smtClean="0"/>
              <a:t>		(</a:t>
            </a:r>
            <a:r>
              <a:rPr lang="fr-FR" sz="2400" b="1" dirty="0"/>
              <a:t>slides 16 to 23) 	</a:t>
            </a:r>
            <a:r>
              <a:rPr lang="fr-FR" sz="2400" b="1" dirty="0" smtClean="0">
                <a:solidFill>
                  <a:srgbClr val="C00000"/>
                </a:solidFill>
              </a:rPr>
              <a:t>*</a:t>
            </a:r>
            <a:r>
              <a:rPr lang="fr-FR" sz="2400" b="1" dirty="0" smtClean="0"/>
              <a:t> </a:t>
            </a:r>
            <a:endParaRPr lang="fr-FR" sz="2400" b="1" dirty="0"/>
          </a:p>
          <a:p>
            <a:pPr lvl="1" algn="l"/>
            <a:r>
              <a:rPr lang="fr-FR" sz="2400" b="1" dirty="0" smtClean="0"/>
              <a:t>of a </a:t>
            </a:r>
            <a:r>
              <a:rPr lang="fr-FR" sz="2400" b="1" dirty="0" err="1"/>
              <a:t>l</a:t>
            </a:r>
            <a:r>
              <a:rPr lang="fr-FR" sz="2400" b="1" dirty="0" err="1" smtClean="0"/>
              <a:t>eft</a:t>
            </a:r>
            <a:r>
              <a:rPr lang="fr-FR" sz="2400" b="1" dirty="0" smtClean="0"/>
              <a:t> L5 </a:t>
            </a:r>
            <a:r>
              <a:rPr lang="fr-FR" sz="2400" b="1" dirty="0" err="1" smtClean="0"/>
              <a:t>sciatica</a:t>
            </a:r>
            <a:r>
              <a:rPr lang="fr-FR" sz="2400" b="1" dirty="0" smtClean="0"/>
              <a:t>  due to </a:t>
            </a:r>
          </a:p>
          <a:p>
            <a:pPr lvl="1" algn="l"/>
            <a:r>
              <a:rPr lang="fr-FR" sz="2400" b="1" dirty="0" smtClean="0"/>
              <a:t>a disc </a:t>
            </a:r>
            <a:r>
              <a:rPr lang="fr-FR" sz="2400" b="1" dirty="0" err="1" smtClean="0"/>
              <a:t>herniation</a:t>
            </a:r>
            <a:r>
              <a:rPr lang="fr-FR" sz="2400" b="1" dirty="0" smtClean="0"/>
              <a:t> </a:t>
            </a:r>
          </a:p>
          <a:p>
            <a:pPr lvl="1" algn="l"/>
            <a:endParaRPr lang="fr-FR" b="1" dirty="0"/>
          </a:p>
          <a:p>
            <a:pPr lvl="1" algn="l"/>
            <a:endParaRPr lang="fr-FR" b="1" dirty="0" smtClean="0"/>
          </a:p>
          <a:p>
            <a:pPr lvl="1" algn="l"/>
            <a:r>
              <a:rPr lang="fr-FR" b="1" dirty="0"/>
              <a:t> </a:t>
            </a:r>
            <a:r>
              <a:rPr lang="fr-FR" b="1" dirty="0" smtClean="0"/>
              <a:t>    </a:t>
            </a:r>
            <a:r>
              <a:rPr lang="fr-FR" sz="2800" b="1" dirty="0" err="1" smtClean="0">
                <a:solidFill>
                  <a:srgbClr val="0000FF"/>
                </a:solidFill>
              </a:rPr>
              <a:t>Thank</a:t>
            </a:r>
            <a:r>
              <a:rPr lang="fr-FR" sz="2800" b="1" dirty="0" smtClean="0">
                <a:solidFill>
                  <a:srgbClr val="0000FF"/>
                </a:solidFill>
              </a:rPr>
              <a:t> </a:t>
            </a:r>
            <a:r>
              <a:rPr lang="fr-FR" sz="2800" b="1" dirty="0" err="1" smtClean="0">
                <a:solidFill>
                  <a:srgbClr val="0000FF"/>
                </a:solidFill>
              </a:rPr>
              <a:t>you</a:t>
            </a:r>
            <a:r>
              <a:rPr lang="fr-FR" sz="2800" b="1" dirty="0" smtClean="0">
                <a:solidFill>
                  <a:srgbClr val="0000FF"/>
                </a:solidFill>
              </a:rPr>
              <a:t> for </a:t>
            </a:r>
            <a:r>
              <a:rPr lang="fr-FR" sz="2800" b="1" dirty="0" err="1" smtClean="0">
                <a:solidFill>
                  <a:srgbClr val="0000FF"/>
                </a:solidFill>
              </a:rPr>
              <a:t>your</a:t>
            </a:r>
            <a:r>
              <a:rPr lang="fr-FR" sz="2800" b="1" dirty="0" smtClean="0">
                <a:solidFill>
                  <a:srgbClr val="0000FF"/>
                </a:solidFill>
              </a:rPr>
              <a:t> attention and ….GOOD LUCK…  ;-)</a:t>
            </a:r>
          </a:p>
          <a:p>
            <a:pPr lvl="1" algn="l"/>
            <a:r>
              <a:rPr lang="fr-FR" b="1" dirty="0" smtClean="0"/>
              <a:t>                                                                  		</a:t>
            </a:r>
          </a:p>
          <a:p>
            <a:pPr algn="l"/>
            <a:endParaRPr lang="fr-FR" sz="2000" b="1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147549" y="112734"/>
            <a:ext cx="8722961" cy="9022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For the exam 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525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66" y="681555"/>
            <a:ext cx="10753859" cy="5899063"/>
          </a:xfrm>
        </p:spPr>
        <p:txBody>
          <a:bodyPr>
            <a:noAutofit/>
          </a:bodyPr>
          <a:lstStyle/>
          <a:p>
            <a:pPr algn="l"/>
            <a:r>
              <a:rPr lang="fr-FR" b="1" dirty="0" smtClean="0">
                <a:solidFill>
                  <a:srgbClr val="660066"/>
                </a:solidFill>
              </a:rPr>
              <a:t>On </a:t>
            </a:r>
            <a:r>
              <a:rPr lang="fr-FR" b="1" dirty="0" err="1" smtClean="0">
                <a:solidFill>
                  <a:srgbClr val="660066"/>
                </a:solidFill>
              </a:rPr>
              <a:t>physical</a:t>
            </a:r>
            <a:r>
              <a:rPr lang="fr-FR" b="1" dirty="0" smtClean="0">
                <a:solidFill>
                  <a:srgbClr val="660066"/>
                </a:solidFill>
              </a:rPr>
              <a:t> </a:t>
            </a:r>
            <a:r>
              <a:rPr lang="fr-FR" b="1" dirty="0" err="1" smtClean="0">
                <a:solidFill>
                  <a:srgbClr val="660066"/>
                </a:solidFill>
              </a:rPr>
              <a:t>examination</a:t>
            </a:r>
            <a:r>
              <a:rPr lang="fr-FR" b="1" dirty="0" smtClean="0">
                <a:solidFill>
                  <a:srgbClr val="660066"/>
                </a:solidFill>
              </a:rPr>
              <a:t>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His</a:t>
            </a:r>
            <a:r>
              <a:rPr lang="fr-FR" b="1" dirty="0" smtClean="0"/>
              <a:t> vital </a:t>
            </a:r>
            <a:r>
              <a:rPr lang="fr-FR" b="1" dirty="0" err="1" smtClean="0"/>
              <a:t>signs</a:t>
            </a:r>
            <a:r>
              <a:rPr lang="fr-FR" b="1" dirty="0" smtClean="0"/>
              <a:t> </a:t>
            </a:r>
            <a:r>
              <a:rPr lang="fr-FR" b="1" dirty="0"/>
              <a:t> </a:t>
            </a:r>
            <a:r>
              <a:rPr lang="fr-FR" b="1" dirty="0" err="1" smtClean="0"/>
              <a:t>showed</a:t>
            </a:r>
            <a:r>
              <a:rPr lang="fr-FR" b="1" dirty="0" smtClean="0"/>
              <a:t> : </a:t>
            </a:r>
          </a:p>
          <a:p>
            <a:pPr algn="l"/>
            <a:r>
              <a:rPr lang="fr-FR" b="1" dirty="0" smtClean="0"/>
              <a:t>* A </a:t>
            </a:r>
            <a:r>
              <a:rPr lang="fr-FR" b="1" dirty="0" err="1" smtClean="0"/>
              <a:t>low</a:t>
            </a:r>
            <a:r>
              <a:rPr lang="fr-FR" b="1" dirty="0" smtClean="0"/>
              <a:t> grade </a:t>
            </a:r>
            <a:r>
              <a:rPr lang="fr-FR" b="1" dirty="0" err="1" smtClean="0"/>
              <a:t>elevation</a:t>
            </a:r>
            <a:r>
              <a:rPr lang="fr-FR" b="1" dirty="0" smtClean="0"/>
              <a:t> </a:t>
            </a:r>
            <a:r>
              <a:rPr lang="fr-FR" b="1" dirty="0" err="1" smtClean="0"/>
              <a:t>temperature</a:t>
            </a:r>
            <a:r>
              <a:rPr lang="fr-FR" b="1" dirty="0" smtClean="0"/>
              <a:t> : 37.7°C</a:t>
            </a:r>
          </a:p>
          <a:p>
            <a:pPr algn="l"/>
            <a:r>
              <a:rPr lang="fr-FR" b="1" dirty="0" smtClean="0"/>
              <a:t>* </a:t>
            </a:r>
            <a:r>
              <a:rPr lang="fr-FR" b="1" dirty="0" err="1" smtClean="0"/>
              <a:t>His</a:t>
            </a:r>
            <a:r>
              <a:rPr lang="fr-FR" b="1" dirty="0" smtClean="0"/>
              <a:t> </a:t>
            </a:r>
            <a:r>
              <a:rPr lang="fr-FR" b="1" dirty="0" err="1" smtClean="0"/>
              <a:t>blood</a:t>
            </a:r>
            <a:r>
              <a:rPr lang="fr-FR" b="1" dirty="0" smtClean="0"/>
              <a:t> pressure </a:t>
            </a:r>
            <a:r>
              <a:rPr lang="fr-FR" b="1" dirty="0" err="1" smtClean="0"/>
              <a:t>was</a:t>
            </a:r>
            <a:r>
              <a:rPr lang="fr-FR" b="1" dirty="0" smtClean="0"/>
              <a:t> 150/70 </a:t>
            </a:r>
            <a:r>
              <a:rPr lang="fr-FR" b="1" dirty="0" err="1" smtClean="0"/>
              <a:t>mmHg</a:t>
            </a:r>
            <a:endParaRPr lang="fr-FR" b="1" dirty="0" smtClean="0"/>
          </a:p>
          <a:p>
            <a:pPr algn="l"/>
            <a:r>
              <a:rPr lang="fr-FR" b="1" dirty="0" smtClean="0"/>
              <a:t>* Pulse : 88 beats per minutes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Weight</a:t>
            </a:r>
            <a:r>
              <a:rPr lang="fr-FR" b="1" dirty="0" smtClean="0"/>
              <a:t> : 95 </a:t>
            </a:r>
            <a:r>
              <a:rPr lang="fr-FR" b="1" dirty="0" err="1" smtClean="0"/>
              <a:t>kgs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Height</a:t>
            </a:r>
            <a:r>
              <a:rPr lang="fr-FR" b="1" dirty="0" smtClean="0"/>
              <a:t> :  1m 70 </a:t>
            </a:r>
          </a:p>
          <a:p>
            <a:pPr algn="l"/>
            <a:r>
              <a:rPr lang="fr-FR" b="1" dirty="0" smtClean="0"/>
              <a:t>- He has nodules over the right </a:t>
            </a:r>
            <a:r>
              <a:rPr lang="fr-FR" b="1" dirty="0" err="1" smtClean="0"/>
              <a:t>olecranon</a:t>
            </a:r>
            <a:r>
              <a:rPr lang="fr-FR" b="1" dirty="0" smtClean="0"/>
              <a:t> </a:t>
            </a:r>
            <a:r>
              <a:rPr lang="fr-FR" b="1" dirty="0" err="1" smtClean="0"/>
              <a:t>bursa</a:t>
            </a:r>
            <a:r>
              <a:rPr lang="fr-FR" b="1" dirty="0" smtClean="0"/>
              <a:t>, the </a:t>
            </a:r>
            <a:r>
              <a:rPr lang="fr-FR" b="1" dirty="0" err="1" smtClean="0"/>
              <a:t>extensor</a:t>
            </a:r>
            <a:r>
              <a:rPr lang="fr-FR" b="1" dirty="0" smtClean="0"/>
              <a:t> tendon of the </a:t>
            </a:r>
            <a:r>
              <a:rPr lang="fr-FR" b="1" dirty="0" err="1" smtClean="0"/>
              <a:t>left</a:t>
            </a:r>
            <a:r>
              <a:rPr lang="fr-FR" b="1" dirty="0" smtClean="0"/>
              <a:t> second </a:t>
            </a:r>
            <a:r>
              <a:rPr lang="fr-FR" b="1" dirty="0" err="1" smtClean="0"/>
              <a:t>finger</a:t>
            </a:r>
            <a:r>
              <a:rPr lang="fr-FR" b="1" dirty="0" smtClean="0"/>
              <a:t> and on the </a:t>
            </a:r>
            <a:r>
              <a:rPr lang="fr-FR" b="1" dirty="0" err="1" smtClean="0"/>
              <a:t>helix</a:t>
            </a:r>
            <a:r>
              <a:rPr lang="fr-FR" b="1" dirty="0" smtClean="0"/>
              <a:t> of the </a:t>
            </a:r>
            <a:r>
              <a:rPr lang="fr-FR" b="1" dirty="0" err="1" smtClean="0"/>
              <a:t>ear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His</a:t>
            </a:r>
            <a:r>
              <a:rPr lang="fr-FR" b="1" dirty="0" smtClean="0"/>
              <a:t> </a:t>
            </a:r>
            <a:r>
              <a:rPr lang="fr-FR" b="1" dirty="0" err="1" smtClean="0"/>
              <a:t>left</a:t>
            </a:r>
            <a:r>
              <a:rPr lang="fr-FR" b="1" dirty="0" smtClean="0"/>
              <a:t> </a:t>
            </a:r>
            <a:r>
              <a:rPr lang="fr-FR" b="1" dirty="0" err="1" smtClean="0"/>
              <a:t>metatarsophalangeal</a:t>
            </a:r>
            <a:r>
              <a:rPr lang="fr-FR" b="1" dirty="0" smtClean="0"/>
              <a:t> joint </a:t>
            </a:r>
            <a:r>
              <a:rPr lang="fr-FR" b="1" dirty="0" err="1" smtClean="0"/>
              <a:t>was</a:t>
            </a:r>
            <a:r>
              <a:rPr lang="fr-FR" b="1" dirty="0" smtClean="0"/>
              <a:t> </a:t>
            </a:r>
            <a:r>
              <a:rPr lang="fr-FR" b="1" dirty="0" err="1" smtClean="0"/>
              <a:t>purple-red</a:t>
            </a:r>
            <a:r>
              <a:rPr lang="fr-FR" b="1" dirty="0" smtClean="0"/>
              <a:t> ans </a:t>
            </a:r>
            <a:r>
              <a:rPr lang="fr-FR" b="1" dirty="0" err="1" smtClean="0"/>
              <a:t>so</a:t>
            </a:r>
            <a:r>
              <a:rPr lang="fr-FR" b="1" dirty="0" smtClean="0"/>
              <a:t> </a:t>
            </a:r>
            <a:r>
              <a:rPr lang="fr-FR" b="1" dirty="0" err="1" smtClean="0"/>
              <a:t>painful</a:t>
            </a:r>
            <a:r>
              <a:rPr lang="fr-FR" b="1" dirty="0" smtClean="0"/>
              <a:t> </a:t>
            </a:r>
            <a:r>
              <a:rPr lang="fr-FR" b="1" dirty="0" err="1" smtClean="0"/>
              <a:t>that</a:t>
            </a:r>
            <a:r>
              <a:rPr lang="fr-FR" b="1" dirty="0" smtClean="0"/>
              <a:t> </a:t>
            </a:r>
            <a:r>
              <a:rPr lang="fr-FR" b="1" dirty="0" err="1" smtClean="0"/>
              <a:t>he</a:t>
            </a:r>
            <a:r>
              <a:rPr lang="fr-FR" b="1" dirty="0" smtClean="0"/>
              <a:t> </a:t>
            </a:r>
            <a:r>
              <a:rPr lang="fr-FR" b="1" dirty="0" err="1" smtClean="0"/>
              <a:t>will</a:t>
            </a:r>
            <a:r>
              <a:rPr lang="fr-FR" b="1" dirty="0" smtClean="0"/>
              <a:t> not </a:t>
            </a:r>
            <a:r>
              <a:rPr lang="fr-FR" b="1" dirty="0" err="1" smtClean="0"/>
              <a:t>allow</a:t>
            </a:r>
            <a:r>
              <a:rPr lang="fr-FR" b="1" dirty="0" smtClean="0"/>
              <a:t> the examiner to </a:t>
            </a:r>
            <a:r>
              <a:rPr lang="fr-FR" b="1" dirty="0" err="1" smtClean="0"/>
              <a:t>attempt</a:t>
            </a:r>
            <a:r>
              <a:rPr lang="fr-FR" b="1" dirty="0" smtClean="0"/>
              <a:t> to </a:t>
            </a:r>
            <a:r>
              <a:rPr lang="fr-FR" b="1" dirty="0" err="1" smtClean="0"/>
              <a:t>flex</a:t>
            </a:r>
            <a:r>
              <a:rPr lang="fr-FR" b="1" dirty="0" smtClean="0"/>
              <a:t> the </a:t>
            </a:r>
            <a:r>
              <a:rPr lang="fr-FR" b="1" dirty="0" err="1" smtClean="0"/>
              <a:t>toe</a:t>
            </a:r>
            <a:endParaRPr lang="fr-FR" b="1" dirty="0" smtClean="0"/>
          </a:p>
          <a:p>
            <a:pPr algn="l"/>
            <a:r>
              <a:rPr lang="fr-FR" b="1" dirty="0" smtClean="0"/>
              <a:t>- </a:t>
            </a:r>
            <a:r>
              <a:rPr lang="fr-FR" b="1" dirty="0" err="1" smtClean="0"/>
              <a:t>Erythema</a:t>
            </a:r>
            <a:r>
              <a:rPr lang="fr-FR" b="1" dirty="0" smtClean="0"/>
              <a:t> and </a:t>
            </a:r>
            <a:r>
              <a:rPr lang="fr-FR" b="1" dirty="0" err="1" smtClean="0"/>
              <a:t>swelling</a:t>
            </a:r>
            <a:r>
              <a:rPr lang="fr-FR" b="1" dirty="0" smtClean="0"/>
              <a:t> </a:t>
            </a:r>
            <a:r>
              <a:rPr lang="fr-FR" b="1" dirty="0" err="1" smtClean="0"/>
              <a:t>extend</a:t>
            </a:r>
            <a:r>
              <a:rPr lang="fr-FR" b="1" dirty="0" smtClean="0"/>
              <a:t> up the </a:t>
            </a:r>
            <a:r>
              <a:rPr lang="fr-FR" b="1" dirty="0" err="1" smtClean="0"/>
              <a:t>midfoof</a:t>
            </a:r>
            <a:r>
              <a:rPr lang="fr-FR" b="1" dirty="0" smtClean="0"/>
              <a:t> </a:t>
            </a:r>
          </a:p>
          <a:p>
            <a:pPr algn="l"/>
            <a:r>
              <a:rPr lang="fr-FR" b="1" dirty="0" smtClean="0"/>
              <a:t>- The </a:t>
            </a:r>
            <a:r>
              <a:rPr lang="fr-FR" b="1" dirty="0" err="1" smtClean="0"/>
              <a:t>others</a:t>
            </a:r>
            <a:r>
              <a:rPr lang="fr-FR" b="1" dirty="0"/>
              <a:t> </a:t>
            </a:r>
            <a:r>
              <a:rPr lang="fr-FR" b="1" dirty="0" err="1" smtClean="0"/>
              <a:t>MTPs</a:t>
            </a:r>
            <a:r>
              <a:rPr lang="fr-FR" b="1" dirty="0" smtClean="0"/>
              <a:t> </a:t>
            </a:r>
            <a:r>
              <a:rPr lang="fr-FR" b="1" dirty="0" err="1" smtClean="0"/>
              <a:t>was</a:t>
            </a:r>
            <a:r>
              <a:rPr lang="fr-FR" b="1" dirty="0" smtClean="0"/>
              <a:t> not </a:t>
            </a:r>
            <a:r>
              <a:rPr lang="fr-FR" b="1" dirty="0" err="1" smtClean="0"/>
              <a:t>painful</a:t>
            </a:r>
            <a:r>
              <a:rPr lang="fr-FR" b="1" dirty="0"/>
              <a:t> </a:t>
            </a:r>
            <a:r>
              <a:rPr lang="fr-FR" b="1" dirty="0" smtClean="0"/>
              <a:t>or tender to light palpation  </a:t>
            </a:r>
          </a:p>
          <a:p>
            <a:pPr algn="l"/>
            <a:endParaRPr lang="fr-FR" sz="2000" b="1" dirty="0">
              <a:solidFill>
                <a:srgbClr val="7030A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1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366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48041" y="1046172"/>
            <a:ext cx="10078309" cy="4881632"/>
          </a:xfrm>
        </p:spPr>
        <p:txBody>
          <a:bodyPr>
            <a:noAutofit/>
          </a:bodyPr>
          <a:lstStyle/>
          <a:p>
            <a:pPr algn="l"/>
            <a:r>
              <a:rPr lang="fr-FR" sz="2800" b="1" dirty="0" err="1" smtClean="0">
                <a:solidFill>
                  <a:srgbClr val="660066"/>
                </a:solidFill>
              </a:rPr>
              <a:t>What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is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your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primary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diagnosis</a:t>
            </a:r>
            <a:r>
              <a:rPr lang="fr-FR" sz="2800" b="1" dirty="0" smtClean="0">
                <a:solidFill>
                  <a:srgbClr val="660066"/>
                </a:solidFill>
              </a:rPr>
              <a:t> ? </a:t>
            </a:r>
          </a:p>
          <a:p>
            <a:pPr algn="l"/>
            <a:r>
              <a:rPr lang="fr-FR" sz="2800" b="1" dirty="0" smtClean="0"/>
              <a:t>1) Trauma</a:t>
            </a:r>
          </a:p>
          <a:p>
            <a:pPr algn="l"/>
            <a:r>
              <a:rPr lang="fr-FR" sz="2800" b="1" dirty="0" smtClean="0"/>
              <a:t>2) Cristal-</a:t>
            </a:r>
            <a:r>
              <a:rPr lang="fr-FR" sz="2800" b="1" dirty="0" err="1" smtClean="0"/>
              <a:t>induced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arthritis</a:t>
            </a:r>
            <a:r>
              <a:rPr lang="fr-FR" sz="2800" b="1" dirty="0" smtClean="0"/>
              <a:t> </a:t>
            </a:r>
          </a:p>
          <a:p>
            <a:pPr algn="l"/>
            <a:r>
              <a:rPr lang="fr-FR" sz="2800" b="1" dirty="0" smtClean="0"/>
              <a:t>3) </a:t>
            </a:r>
            <a:r>
              <a:rPr lang="fr-FR" sz="2800" b="1" dirty="0" err="1" smtClean="0"/>
              <a:t>Psoriatic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arthritis</a:t>
            </a:r>
            <a:r>
              <a:rPr lang="fr-FR" sz="2800" b="1" dirty="0" smtClean="0"/>
              <a:t> </a:t>
            </a:r>
          </a:p>
          <a:p>
            <a:pPr algn="l"/>
            <a:r>
              <a:rPr lang="fr-FR" sz="2800" b="1" dirty="0" smtClean="0"/>
              <a:t>4) </a:t>
            </a:r>
            <a:r>
              <a:rPr lang="fr-FR" sz="2800" b="1" dirty="0" err="1" smtClean="0"/>
              <a:t>Bacterial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septic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arthritis</a:t>
            </a:r>
            <a:r>
              <a:rPr lang="fr-FR" sz="2800" b="1" dirty="0" smtClean="0"/>
              <a:t> </a:t>
            </a:r>
          </a:p>
          <a:p>
            <a:pPr algn="l"/>
            <a:r>
              <a:rPr lang="fr-FR" sz="2800" b="1" dirty="0" smtClean="0"/>
              <a:t>5) </a:t>
            </a:r>
            <a:r>
              <a:rPr lang="fr-FR" sz="2800" b="1" dirty="0" err="1" smtClean="0"/>
              <a:t>Rheumatoid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arthritis</a:t>
            </a:r>
            <a:r>
              <a:rPr lang="fr-FR" sz="2800" b="1" dirty="0" smtClean="0"/>
              <a:t> </a:t>
            </a:r>
          </a:p>
          <a:p>
            <a:pPr algn="l"/>
            <a:r>
              <a:rPr lang="fr-FR" sz="2800" b="1" dirty="0" smtClean="0"/>
              <a:t>6) </a:t>
            </a:r>
            <a:r>
              <a:rPr lang="fr-FR" sz="2800" b="1" dirty="0" err="1" smtClean="0"/>
              <a:t>Osteoarthritis</a:t>
            </a:r>
            <a:r>
              <a:rPr lang="fr-FR" sz="2800" b="1" dirty="0" smtClean="0"/>
              <a:t> </a:t>
            </a:r>
          </a:p>
          <a:p>
            <a:pPr algn="l"/>
            <a:r>
              <a:rPr lang="fr-FR" sz="2800" b="1" dirty="0"/>
              <a:t>7</a:t>
            </a:r>
            <a:r>
              <a:rPr lang="fr-FR" sz="2800" b="1" dirty="0" smtClean="0"/>
              <a:t>) </a:t>
            </a:r>
            <a:r>
              <a:rPr lang="fr-FR" sz="2800" b="1" dirty="0" err="1" smtClean="0"/>
              <a:t>Cellulitis</a:t>
            </a:r>
            <a:r>
              <a:rPr lang="fr-FR" sz="2800" b="1" dirty="0" smtClean="0"/>
              <a:t> (</a:t>
            </a:r>
            <a:r>
              <a:rPr lang="fr-FR" sz="2800" b="1" dirty="0" err="1" smtClean="0"/>
              <a:t>bacterial</a:t>
            </a:r>
            <a:r>
              <a:rPr lang="fr-FR" sz="2800" b="1" dirty="0" smtClean="0"/>
              <a:t> skin infection)</a:t>
            </a:r>
            <a:endParaRPr lang="fr-FR" sz="2800" b="1" dirty="0">
              <a:solidFill>
                <a:srgbClr val="7030A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</a:t>
            </a:r>
            <a:r>
              <a:rPr lang="en-GB" sz="2800" b="1" dirty="0" smtClean="0">
                <a:solidFill>
                  <a:srgbClr val="0000FF"/>
                </a:solidFill>
                <a:latin typeface="+mn-lt"/>
              </a:rPr>
              <a:t>1</a:t>
            </a:r>
            <a:endParaRPr lang="en-GB" sz="28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75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681555"/>
            <a:ext cx="10078309" cy="5654364"/>
          </a:xfrm>
        </p:spPr>
        <p:txBody>
          <a:bodyPr>
            <a:noAutofit/>
          </a:bodyPr>
          <a:lstStyle/>
          <a:p>
            <a:pPr algn="l"/>
            <a:r>
              <a:rPr lang="fr-FR" sz="2800" b="1" dirty="0" err="1" smtClean="0">
                <a:solidFill>
                  <a:srgbClr val="751D64"/>
                </a:solidFill>
              </a:rPr>
              <a:t>What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is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your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primary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diagnosis</a:t>
            </a:r>
            <a:r>
              <a:rPr lang="fr-FR" sz="2800" b="1" dirty="0" smtClean="0">
                <a:solidFill>
                  <a:srgbClr val="751D64"/>
                </a:solidFill>
              </a:rPr>
              <a:t> ? </a:t>
            </a:r>
          </a:p>
          <a:p>
            <a:pPr algn="l"/>
            <a:r>
              <a:rPr lang="fr-FR" sz="2800" b="1" dirty="0" smtClean="0"/>
              <a:t>1) Trauma : </a:t>
            </a:r>
            <a:r>
              <a:rPr lang="fr-FR" sz="1600" b="1" dirty="0" smtClean="0"/>
              <a:t>not </a:t>
            </a:r>
            <a:r>
              <a:rPr lang="fr-FR" sz="1600" b="1" dirty="0" err="1" smtClean="0"/>
              <a:t>indicated</a:t>
            </a:r>
            <a:r>
              <a:rPr lang="fr-FR" sz="1600" b="1" dirty="0" smtClean="0"/>
              <a:t> in </a:t>
            </a:r>
            <a:r>
              <a:rPr lang="fr-FR" sz="1600" b="1" dirty="0" err="1" smtClean="0"/>
              <a:t>his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medical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history</a:t>
            </a:r>
            <a:r>
              <a:rPr lang="fr-FR" sz="1600" b="1" dirty="0" smtClean="0"/>
              <a:t>, </a:t>
            </a:r>
            <a:r>
              <a:rPr lang="fr-FR" sz="1600" b="1" dirty="0" err="1" smtClean="0"/>
              <a:t>he</a:t>
            </a:r>
            <a:r>
              <a:rPr lang="fr-FR" sz="1600" b="1" dirty="0" smtClean="0"/>
              <a:t> has </a:t>
            </a:r>
            <a:r>
              <a:rPr lang="fr-FR" sz="1600" b="1" dirty="0" err="1" smtClean="0"/>
              <a:t>had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previous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episodes</a:t>
            </a:r>
            <a:r>
              <a:rPr lang="fr-FR" sz="1600" b="1" dirty="0" smtClean="0"/>
              <a:t> </a:t>
            </a:r>
          </a:p>
          <a:p>
            <a:pPr algn="l"/>
            <a:r>
              <a:rPr lang="fr-FR" sz="2800" b="1" dirty="0" smtClean="0"/>
              <a:t>2</a:t>
            </a:r>
            <a:r>
              <a:rPr lang="fr-FR" sz="2800" b="1" dirty="0" smtClean="0">
                <a:solidFill>
                  <a:srgbClr val="C00000"/>
                </a:solidFill>
              </a:rPr>
              <a:t>) Cristal-</a:t>
            </a:r>
            <a:r>
              <a:rPr lang="fr-FR" sz="2800" b="1" dirty="0" err="1" smtClean="0">
                <a:solidFill>
                  <a:srgbClr val="C00000"/>
                </a:solidFill>
              </a:rPr>
              <a:t>induced</a:t>
            </a:r>
            <a:r>
              <a:rPr lang="fr-FR" sz="2800" b="1" dirty="0" smtClean="0">
                <a:solidFill>
                  <a:srgbClr val="C00000"/>
                </a:solidFill>
              </a:rPr>
              <a:t> </a:t>
            </a:r>
            <a:r>
              <a:rPr lang="fr-FR" sz="2800" b="1" dirty="0" err="1" smtClean="0">
                <a:solidFill>
                  <a:srgbClr val="C00000"/>
                </a:solidFill>
              </a:rPr>
              <a:t>arthritis</a:t>
            </a:r>
            <a:r>
              <a:rPr lang="fr-FR" sz="2800" b="1" dirty="0" smtClean="0">
                <a:solidFill>
                  <a:srgbClr val="C00000"/>
                </a:solidFill>
              </a:rPr>
              <a:t> 	1 </a:t>
            </a:r>
          </a:p>
          <a:p>
            <a:pPr algn="l"/>
            <a:r>
              <a:rPr lang="fr-FR" sz="2800" b="1" dirty="0" smtClean="0"/>
              <a:t>3) </a:t>
            </a:r>
            <a:r>
              <a:rPr lang="fr-FR" sz="2800" b="1" dirty="0" err="1" smtClean="0"/>
              <a:t>Psoriatic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arthritis</a:t>
            </a:r>
            <a:r>
              <a:rPr lang="fr-FR" sz="2800" b="1" dirty="0" smtClean="0"/>
              <a:t> : </a:t>
            </a:r>
            <a:r>
              <a:rPr lang="fr-FR" sz="1600" b="1" dirty="0" err="1" smtClean="0"/>
              <a:t>may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be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present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without</a:t>
            </a:r>
            <a:r>
              <a:rPr lang="fr-FR" sz="1600" b="1" dirty="0" smtClean="0"/>
              <a:t> skin </a:t>
            </a:r>
            <a:r>
              <a:rPr lang="fr-FR" sz="1600" b="1" dirty="0" err="1" smtClean="0"/>
              <a:t>lesions</a:t>
            </a:r>
            <a:endParaRPr lang="fr-FR" sz="1600" b="1" dirty="0" smtClean="0"/>
          </a:p>
          <a:p>
            <a:pPr algn="l"/>
            <a:r>
              <a:rPr lang="fr-FR" sz="2800" b="1" dirty="0" smtClean="0"/>
              <a:t>4) </a:t>
            </a:r>
            <a:r>
              <a:rPr lang="fr-FR" sz="2800" b="1" dirty="0" err="1" smtClean="0"/>
              <a:t>Bacterial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septic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arthritis</a:t>
            </a:r>
            <a:r>
              <a:rPr lang="fr-FR" sz="2800" b="1" dirty="0" smtClean="0"/>
              <a:t>  </a:t>
            </a:r>
            <a:r>
              <a:rPr lang="fr-FR" sz="2800" b="1" dirty="0"/>
              <a:t>	2 </a:t>
            </a:r>
            <a:endParaRPr lang="fr-FR" sz="1600" b="1" dirty="0" smtClean="0"/>
          </a:p>
          <a:p>
            <a:pPr algn="l"/>
            <a:r>
              <a:rPr lang="fr-FR" sz="1600" b="1" dirty="0"/>
              <a:t>T</a:t>
            </a:r>
            <a:r>
              <a:rPr lang="fr-FR" sz="1600" b="1" dirty="0" smtClean="0"/>
              <a:t>he </a:t>
            </a:r>
            <a:r>
              <a:rPr lang="fr-FR" sz="1600" b="1" dirty="0"/>
              <a:t>patient has </a:t>
            </a:r>
            <a:r>
              <a:rPr lang="fr-FR" sz="1600" b="1" dirty="0" err="1"/>
              <a:t>had</a:t>
            </a:r>
            <a:r>
              <a:rPr lang="fr-FR" sz="1600" b="1" dirty="0"/>
              <a:t> </a:t>
            </a:r>
            <a:r>
              <a:rPr lang="fr-FR" sz="1600" b="1" dirty="0" err="1"/>
              <a:t>previous</a:t>
            </a:r>
            <a:r>
              <a:rPr lang="fr-FR" sz="1600" b="1" dirty="0"/>
              <a:t> crises, no trauma or </a:t>
            </a:r>
            <a:r>
              <a:rPr lang="fr-FR" sz="1600" b="1" dirty="0" err="1"/>
              <a:t>penetration</a:t>
            </a:r>
            <a:r>
              <a:rPr lang="fr-FR" sz="1600" b="1" dirty="0"/>
              <a:t> of a </a:t>
            </a:r>
            <a:r>
              <a:rPr lang="fr-FR" sz="1600" b="1" dirty="0" err="1" smtClean="0"/>
              <a:t>foreign</a:t>
            </a:r>
            <a:r>
              <a:rPr lang="fr-FR" sz="1600" b="1" dirty="0" smtClean="0"/>
              <a:t> body,  </a:t>
            </a:r>
            <a:r>
              <a:rPr lang="fr-FR" sz="1600" b="1" dirty="0"/>
              <a:t>no </a:t>
            </a:r>
            <a:r>
              <a:rPr lang="fr-FR" sz="1600" b="1" dirty="0" err="1"/>
              <a:t>risk</a:t>
            </a:r>
            <a:r>
              <a:rPr lang="fr-FR" sz="1600" b="1" dirty="0"/>
              <a:t> </a:t>
            </a:r>
            <a:r>
              <a:rPr lang="fr-FR" sz="1600" b="1" dirty="0" err="1"/>
              <a:t>factors</a:t>
            </a:r>
            <a:r>
              <a:rPr lang="fr-FR" sz="1600" b="1" dirty="0"/>
              <a:t> of </a:t>
            </a:r>
            <a:r>
              <a:rPr lang="fr-FR" sz="1600" b="1" dirty="0" err="1"/>
              <a:t>immunodepression</a:t>
            </a:r>
            <a:r>
              <a:rPr lang="fr-FR" sz="1600" b="1" dirty="0"/>
              <a:t> (</a:t>
            </a:r>
            <a:r>
              <a:rPr lang="fr-FR" sz="1600" b="1" dirty="0" err="1"/>
              <a:t>diabetes</a:t>
            </a:r>
            <a:r>
              <a:rPr lang="fr-FR" sz="1600" b="1" dirty="0"/>
              <a:t>, </a:t>
            </a:r>
            <a:r>
              <a:rPr lang="fr-FR" sz="1600" b="1" dirty="0" err="1"/>
              <a:t>corticosteroids</a:t>
            </a:r>
            <a:r>
              <a:rPr lang="fr-FR" sz="1600" b="1" dirty="0"/>
              <a:t>, </a:t>
            </a:r>
            <a:r>
              <a:rPr lang="fr-FR" sz="1600" b="1" dirty="0" err="1"/>
              <a:t>chemotherapy</a:t>
            </a:r>
            <a:r>
              <a:rPr lang="fr-FR" sz="1600" b="1" dirty="0"/>
              <a:t> etc</a:t>
            </a:r>
            <a:r>
              <a:rPr lang="fr-FR" sz="1600" b="1" dirty="0" smtClean="0"/>
              <a:t>.)</a:t>
            </a:r>
            <a:endParaRPr lang="fr-FR" sz="2800" b="1" dirty="0" smtClean="0"/>
          </a:p>
          <a:p>
            <a:pPr algn="l"/>
            <a:r>
              <a:rPr lang="fr-FR" sz="2800" b="1" dirty="0" smtClean="0"/>
              <a:t>5) </a:t>
            </a:r>
            <a:r>
              <a:rPr lang="fr-FR" sz="2800" b="1" dirty="0" err="1" smtClean="0"/>
              <a:t>Rheumatoid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arthritis</a:t>
            </a:r>
            <a:r>
              <a:rPr lang="fr-FR" sz="2800" b="1" dirty="0" smtClean="0"/>
              <a:t>  </a:t>
            </a:r>
          </a:p>
          <a:p>
            <a:pPr algn="l"/>
            <a:r>
              <a:rPr lang="fr-FR" sz="1800" b="1" dirty="0"/>
              <a:t>M</a:t>
            </a:r>
            <a:r>
              <a:rPr lang="fr-FR" sz="1800" b="1" dirty="0" smtClean="0"/>
              <a:t>ore </a:t>
            </a:r>
            <a:r>
              <a:rPr lang="fr-FR" sz="1800" b="1" dirty="0" err="1" smtClean="0"/>
              <a:t>frequent</a:t>
            </a:r>
            <a:r>
              <a:rPr lang="fr-FR" sz="1800" b="1" dirty="0" smtClean="0"/>
              <a:t> in </a:t>
            </a:r>
            <a:r>
              <a:rPr lang="fr-FR" sz="1800" b="1" dirty="0" err="1" smtClean="0"/>
              <a:t>women</a:t>
            </a:r>
            <a:r>
              <a:rPr lang="fr-FR" sz="1800" b="1" dirty="0" smtClean="0"/>
              <a:t>, </a:t>
            </a:r>
            <a:r>
              <a:rPr lang="fr-FR" sz="1800" b="1" dirty="0" err="1" smtClean="0"/>
              <a:t>arthritis</a:t>
            </a:r>
            <a:r>
              <a:rPr lang="fr-FR" sz="1800" b="1" dirty="0" smtClean="0"/>
              <a:t>, </a:t>
            </a:r>
            <a:r>
              <a:rPr lang="fr-FR" sz="1800" b="1" dirty="0" err="1" smtClean="0"/>
              <a:t>synovitis</a:t>
            </a:r>
            <a:r>
              <a:rPr lang="fr-FR" sz="1800" b="1" dirty="0" smtClean="0"/>
              <a:t> : </a:t>
            </a:r>
            <a:r>
              <a:rPr lang="fr-FR" sz="1800" b="1" dirty="0" err="1" smtClean="0"/>
              <a:t>bilateral</a:t>
            </a:r>
            <a:r>
              <a:rPr lang="fr-FR" sz="1800" b="1" dirty="0" smtClean="0"/>
              <a:t>, </a:t>
            </a:r>
            <a:r>
              <a:rPr lang="fr-FR" sz="1800" b="1" dirty="0" err="1" smtClean="0"/>
              <a:t>symmetric</a:t>
            </a:r>
            <a:r>
              <a:rPr lang="fr-FR" sz="1800" b="1" dirty="0" smtClean="0"/>
              <a:t>, </a:t>
            </a:r>
            <a:r>
              <a:rPr lang="fr-FR" sz="1800" b="1" dirty="0" err="1" smtClean="0"/>
              <a:t>predominantly</a:t>
            </a:r>
            <a:r>
              <a:rPr lang="fr-FR" sz="1800" b="1" dirty="0" smtClean="0"/>
              <a:t> </a:t>
            </a:r>
            <a:r>
              <a:rPr lang="fr-FR" sz="1800" b="1" dirty="0" err="1" smtClean="0"/>
              <a:t>MCPs</a:t>
            </a:r>
            <a:r>
              <a:rPr lang="fr-FR" sz="1800" b="1" dirty="0" smtClean="0"/>
              <a:t>, </a:t>
            </a:r>
            <a:r>
              <a:rPr lang="fr-FR" sz="1800" b="1" dirty="0" err="1" smtClean="0"/>
              <a:t>IPPs</a:t>
            </a:r>
            <a:r>
              <a:rPr lang="fr-FR" sz="1800" b="1" dirty="0" smtClean="0"/>
              <a:t> and </a:t>
            </a:r>
            <a:r>
              <a:rPr lang="fr-FR" sz="1800" b="1" dirty="0" err="1" smtClean="0"/>
              <a:t>wrists</a:t>
            </a:r>
            <a:r>
              <a:rPr lang="fr-FR" sz="1800" b="1" dirty="0" smtClean="0"/>
              <a:t> </a:t>
            </a:r>
          </a:p>
          <a:p>
            <a:pPr algn="l"/>
            <a:r>
              <a:rPr lang="fr-FR" sz="2800" b="1" dirty="0" smtClean="0"/>
              <a:t>6) </a:t>
            </a:r>
            <a:r>
              <a:rPr lang="fr-FR" sz="2800" b="1" dirty="0" err="1" smtClean="0"/>
              <a:t>Osteoarthritis</a:t>
            </a:r>
            <a:r>
              <a:rPr lang="fr-FR" sz="2800" b="1" dirty="0" smtClean="0"/>
              <a:t> : </a:t>
            </a:r>
            <a:r>
              <a:rPr lang="fr-FR" sz="1600" b="1" dirty="0" smtClean="0"/>
              <a:t>cartilage </a:t>
            </a:r>
            <a:r>
              <a:rPr lang="fr-FR" sz="1600" b="1" dirty="0" err="1" smtClean="0"/>
              <a:t>disorder</a:t>
            </a:r>
            <a:r>
              <a:rPr lang="fr-FR" sz="1600" b="1" dirty="0" smtClean="0"/>
              <a:t>, </a:t>
            </a:r>
            <a:r>
              <a:rPr lang="fr-FR" sz="1600" b="1" dirty="0" err="1"/>
              <a:t>degenerative</a:t>
            </a:r>
            <a:r>
              <a:rPr lang="fr-FR" sz="1600" b="1" dirty="0"/>
              <a:t> </a:t>
            </a:r>
            <a:r>
              <a:rPr lang="fr-FR" sz="1600" b="1" dirty="0" err="1"/>
              <a:t>disease</a:t>
            </a:r>
            <a:r>
              <a:rPr lang="fr-FR" sz="1600" b="1" dirty="0"/>
              <a:t> due to : </a:t>
            </a:r>
            <a:r>
              <a:rPr lang="fr-FR" sz="1600" b="1" dirty="0" err="1"/>
              <a:t>aging</a:t>
            </a:r>
            <a:r>
              <a:rPr lang="fr-FR" sz="1600" b="1" dirty="0"/>
              <a:t>, </a:t>
            </a:r>
            <a:r>
              <a:rPr lang="fr-FR" sz="1600" b="1" dirty="0" err="1"/>
              <a:t>hyperuse</a:t>
            </a:r>
            <a:r>
              <a:rPr lang="fr-FR" sz="1600" b="1" dirty="0"/>
              <a:t>, </a:t>
            </a:r>
            <a:r>
              <a:rPr lang="fr-FR" sz="1600" b="1" dirty="0" smtClean="0"/>
              <a:t>varus-valgus </a:t>
            </a:r>
            <a:r>
              <a:rPr lang="fr-FR" sz="1600" b="1" dirty="0" err="1"/>
              <a:t>deformity</a:t>
            </a:r>
            <a:r>
              <a:rPr lang="fr-FR" sz="1600" b="1" dirty="0"/>
              <a:t> </a:t>
            </a:r>
            <a:r>
              <a:rPr lang="fr-FR" sz="1600" b="1" dirty="0" smtClean="0"/>
              <a:t>etc. Pain </a:t>
            </a:r>
            <a:r>
              <a:rPr lang="fr-FR" sz="1600" b="1" dirty="0" err="1" smtClean="0"/>
              <a:t>is</a:t>
            </a:r>
            <a:r>
              <a:rPr lang="fr-FR" sz="1600" b="1" dirty="0" smtClean="0"/>
              <a:t>  </a:t>
            </a:r>
            <a:r>
              <a:rPr lang="fr-FR" sz="1600" b="1" dirty="0" err="1" smtClean="0"/>
              <a:t>usualy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mechanical</a:t>
            </a:r>
            <a:r>
              <a:rPr lang="fr-FR" sz="1600" b="1" dirty="0" smtClean="0"/>
              <a:t>, </a:t>
            </a:r>
            <a:r>
              <a:rPr lang="fr-FR" sz="1600" b="1" dirty="0" err="1" smtClean="0"/>
              <a:t>inflammatory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flares</a:t>
            </a:r>
            <a:r>
              <a:rPr lang="fr-FR" sz="1600" b="1" dirty="0" smtClean="0"/>
              <a:t> of </a:t>
            </a:r>
            <a:r>
              <a:rPr lang="fr-FR" sz="1600" b="1" dirty="0" err="1" smtClean="0"/>
              <a:t>osteoarthritis</a:t>
            </a:r>
            <a:r>
              <a:rPr lang="fr-FR" sz="1600" b="1" dirty="0" smtClean="0"/>
              <a:t> are not </a:t>
            </a:r>
            <a:r>
              <a:rPr lang="fr-FR" sz="1600" b="1" dirty="0" err="1" smtClean="0"/>
              <a:t>so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severe</a:t>
            </a:r>
            <a:endParaRPr lang="fr-FR" sz="1600" b="1" dirty="0" smtClean="0"/>
          </a:p>
          <a:p>
            <a:pPr algn="l"/>
            <a:r>
              <a:rPr lang="fr-FR" sz="2800" b="1" dirty="0"/>
              <a:t>7</a:t>
            </a:r>
            <a:r>
              <a:rPr lang="fr-FR" sz="2800" b="1" dirty="0" smtClean="0"/>
              <a:t>) </a:t>
            </a:r>
            <a:r>
              <a:rPr lang="fr-FR" sz="2800" b="1" dirty="0" err="1" smtClean="0"/>
              <a:t>Cellulitis</a:t>
            </a:r>
            <a:r>
              <a:rPr lang="fr-FR" sz="2800" b="1" dirty="0" smtClean="0"/>
              <a:t>				3 </a:t>
            </a:r>
          </a:p>
          <a:p>
            <a:pPr algn="l"/>
            <a:r>
              <a:rPr lang="fr-FR" sz="1600" b="1" dirty="0"/>
              <a:t>B</a:t>
            </a:r>
            <a:r>
              <a:rPr lang="fr-FR" sz="1600" b="1" dirty="0" smtClean="0"/>
              <a:t>ut the patient has </a:t>
            </a:r>
            <a:r>
              <a:rPr lang="fr-FR" sz="1600" b="1" dirty="0" err="1" smtClean="0"/>
              <a:t>had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previous</a:t>
            </a:r>
            <a:r>
              <a:rPr lang="fr-FR" sz="1600" b="1" dirty="0" smtClean="0"/>
              <a:t> crises, no trauma or </a:t>
            </a:r>
            <a:r>
              <a:rPr lang="fr-FR" sz="1600" b="1" dirty="0" err="1" smtClean="0"/>
              <a:t>penetration</a:t>
            </a:r>
            <a:r>
              <a:rPr lang="fr-FR" sz="1600" b="1" dirty="0" smtClean="0"/>
              <a:t> of a </a:t>
            </a:r>
            <a:r>
              <a:rPr lang="fr-FR" sz="1600" b="1" dirty="0" err="1" smtClean="0"/>
              <a:t>foreign</a:t>
            </a:r>
            <a:r>
              <a:rPr lang="fr-FR" sz="1600" b="1" dirty="0" smtClean="0"/>
              <a:t> body, no </a:t>
            </a:r>
            <a:r>
              <a:rPr lang="fr-FR" sz="1600" b="1" dirty="0" err="1" smtClean="0"/>
              <a:t>risk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factors</a:t>
            </a:r>
            <a:r>
              <a:rPr lang="fr-FR" sz="1600" b="1" dirty="0" smtClean="0"/>
              <a:t> of </a:t>
            </a:r>
            <a:r>
              <a:rPr lang="fr-FR" sz="1600" b="1" dirty="0" err="1" smtClean="0"/>
              <a:t>immunodepression</a:t>
            </a:r>
            <a:r>
              <a:rPr lang="fr-FR" sz="1600" b="1" dirty="0" smtClean="0"/>
              <a:t> (</a:t>
            </a:r>
            <a:r>
              <a:rPr lang="fr-FR" sz="1600" b="1" dirty="0" err="1" smtClean="0"/>
              <a:t>diabetes</a:t>
            </a:r>
            <a:r>
              <a:rPr lang="fr-FR" sz="1600" b="1" dirty="0" smtClean="0"/>
              <a:t>, </a:t>
            </a:r>
            <a:r>
              <a:rPr lang="fr-FR" sz="1600" b="1" dirty="0" err="1" smtClean="0"/>
              <a:t>corticosteroids</a:t>
            </a:r>
            <a:r>
              <a:rPr lang="fr-FR" sz="1600" b="1" dirty="0" smtClean="0"/>
              <a:t>, </a:t>
            </a:r>
            <a:r>
              <a:rPr lang="fr-FR" sz="1600" b="1" dirty="0" err="1" smtClean="0"/>
              <a:t>chemotherapy</a:t>
            </a:r>
            <a:r>
              <a:rPr lang="fr-FR" sz="1600" b="1" dirty="0" smtClean="0"/>
              <a:t> etc.)</a:t>
            </a:r>
            <a:endParaRPr lang="fr-FR" sz="1600" b="1" dirty="0">
              <a:solidFill>
                <a:srgbClr val="7030A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1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4" name="Picture 3" descr="C:\Users\Nadia\Pictures\2016-03-20 002\IMG_49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7162" y="5329341"/>
            <a:ext cx="841835" cy="149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lèche droite 1"/>
          <p:cNvSpPr/>
          <p:nvPr/>
        </p:nvSpPr>
        <p:spPr>
          <a:xfrm>
            <a:off x="8693063" y="6078013"/>
            <a:ext cx="795994" cy="626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0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913861"/>
            <a:ext cx="10078309" cy="5615728"/>
          </a:xfrm>
        </p:spPr>
        <p:txBody>
          <a:bodyPr>
            <a:noAutofit/>
          </a:bodyPr>
          <a:lstStyle/>
          <a:p>
            <a:pPr algn="l"/>
            <a:r>
              <a:rPr lang="fr-FR" sz="2800" b="1" dirty="0" err="1" smtClean="0">
                <a:solidFill>
                  <a:srgbClr val="660066"/>
                </a:solidFill>
              </a:rPr>
              <a:t>Which</a:t>
            </a:r>
            <a:r>
              <a:rPr lang="fr-FR" sz="2800" b="1" dirty="0" smtClean="0">
                <a:solidFill>
                  <a:srgbClr val="660066"/>
                </a:solidFill>
              </a:rPr>
              <a:t>  of the </a:t>
            </a:r>
            <a:r>
              <a:rPr lang="fr-FR" sz="2800" b="1" dirty="0" err="1" smtClean="0">
                <a:solidFill>
                  <a:srgbClr val="660066"/>
                </a:solidFill>
              </a:rPr>
              <a:t>following</a:t>
            </a:r>
            <a:r>
              <a:rPr lang="fr-FR" sz="2800" b="1" dirty="0" smtClean="0">
                <a:solidFill>
                  <a:srgbClr val="660066"/>
                </a:solidFill>
              </a:rPr>
              <a:t> tests </a:t>
            </a:r>
            <a:r>
              <a:rPr lang="fr-FR" sz="2800" b="1" dirty="0" err="1" smtClean="0">
                <a:solidFill>
                  <a:srgbClr val="660066"/>
                </a:solidFill>
              </a:rPr>
              <a:t>would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>
                <a:solidFill>
                  <a:srgbClr val="660066"/>
                </a:solidFill>
              </a:rPr>
              <a:t>y</a:t>
            </a:r>
            <a:r>
              <a:rPr lang="fr-FR" sz="2800" b="1" dirty="0" err="1" smtClean="0">
                <a:solidFill>
                  <a:srgbClr val="660066"/>
                </a:solidFill>
              </a:rPr>
              <a:t>ou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order</a:t>
            </a:r>
            <a:r>
              <a:rPr lang="fr-FR" sz="2800" b="1" dirty="0" smtClean="0">
                <a:solidFill>
                  <a:srgbClr val="660066"/>
                </a:solidFill>
              </a:rPr>
              <a:t> to </a:t>
            </a:r>
            <a:r>
              <a:rPr lang="fr-FR" sz="2800" b="1" dirty="0" err="1" smtClean="0">
                <a:solidFill>
                  <a:srgbClr val="660066"/>
                </a:solidFill>
              </a:rPr>
              <a:t>futher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evaluate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  <a:r>
              <a:rPr lang="fr-FR" sz="2800" b="1" dirty="0" err="1" smtClean="0">
                <a:solidFill>
                  <a:srgbClr val="660066"/>
                </a:solidFill>
              </a:rPr>
              <a:t>this</a:t>
            </a:r>
            <a:r>
              <a:rPr lang="fr-FR" sz="2800" b="1" dirty="0" smtClean="0">
                <a:solidFill>
                  <a:srgbClr val="660066"/>
                </a:solidFill>
              </a:rPr>
              <a:t> patient ?</a:t>
            </a:r>
          </a:p>
          <a:p>
            <a:pPr marL="457200" indent="-457200" algn="l">
              <a:buAutoNum type="arabicParenR"/>
            </a:pPr>
            <a:r>
              <a:rPr lang="fr-FR" b="1" dirty="0" smtClean="0"/>
              <a:t>CBC </a:t>
            </a:r>
            <a:r>
              <a:rPr lang="fr-FR" b="1" dirty="0" err="1" smtClean="0"/>
              <a:t>with</a:t>
            </a:r>
            <a:r>
              <a:rPr lang="fr-FR" b="1" dirty="0" smtClean="0"/>
              <a:t> </a:t>
            </a:r>
            <a:r>
              <a:rPr lang="fr-FR" b="1" dirty="0" err="1" smtClean="0"/>
              <a:t>differential</a:t>
            </a:r>
            <a:r>
              <a:rPr lang="fr-FR" b="1" dirty="0" smtClean="0"/>
              <a:t> count </a:t>
            </a:r>
          </a:p>
          <a:p>
            <a:pPr marL="457200" indent="-457200" algn="l">
              <a:buAutoNum type="arabicParenR"/>
            </a:pPr>
            <a:r>
              <a:rPr lang="fr-FR" b="1" dirty="0" err="1" smtClean="0"/>
              <a:t>Creatininemia</a:t>
            </a:r>
            <a:endParaRPr lang="fr-FR" b="1" dirty="0" smtClean="0"/>
          </a:p>
          <a:p>
            <a:pPr marL="457200" indent="-457200" algn="l">
              <a:buAutoNum type="arabicParenR"/>
            </a:pPr>
            <a:r>
              <a:rPr lang="fr-FR" b="1" dirty="0" err="1" smtClean="0"/>
              <a:t>Liver</a:t>
            </a:r>
            <a:r>
              <a:rPr lang="fr-FR" b="1" dirty="0" smtClean="0"/>
              <a:t> enzymes </a:t>
            </a:r>
          </a:p>
          <a:p>
            <a:pPr marL="457200" indent="-457200" algn="l">
              <a:buAutoNum type="arabicParenR"/>
            </a:pPr>
            <a:r>
              <a:rPr lang="fr-FR" b="1" dirty="0"/>
              <a:t>C </a:t>
            </a:r>
            <a:r>
              <a:rPr lang="fr-FR" b="1" dirty="0" err="1"/>
              <a:t>Protein</a:t>
            </a:r>
            <a:r>
              <a:rPr lang="fr-FR" b="1" dirty="0"/>
              <a:t> </a:t>
            </a:r>
            <a:r>
              <a:rPr lang="fr-FR" b="1" dirty="0" err="1"/>
              <a:t>Reactive</a:t>
            </a:r>
            <a:r>
              <a:rPr lang="fr-FR" b="1" dirty="0"/>
              <a:t> </a:t>
            </a:r>
            <a:endParaRPr lang="fr-FR" b="1" dirty="0" smtClean="0"/>
          </a:p>
          <a:p>
            <a:pPr marL="457200" indent="-457200" algn="l">
              <a:buAutoNum type="arabicParenR"/>
            </a:pPr>
            <a:r>
              <a:rPr lang="fr-FR" b="1" dirty="0" err="1" smtClean="0"/>
              <a:t>Uricemia</a:t>
            </a:r>
            <a:r>
              <a:rPr lang="fr-FR" b="1" dirty="0" smtClean="0"/>
              <a:t> </a:t>
            </a:r>
          </a:p>
          <a:p>
            <a:pPr marL="457200" indent="-457200" algn="l">
              <a:buAutoNum type="arabicParenR"/>
            </a:pPr>
            <a:r>
              <a:rPr lang="fr-FR" b="1" dirty="0" smtClean="0"/>
              <a:t>ANA (</a:t>
            </a:r>
            <a:r>
              <a:rPr lang="fr-FR" b="1" dirty="0" err="1" smtClean="0"/>
              <a:t>antinuclear</a:t>
            </a:r>
            <a:r>
              <a:rPr lang="fr-FR" b="1" dirty="0" smtClean="0"/>
              <a:t> </a:t>
            </a:r>
            <a:r>
              <a:rPr lang="fr-FR" b="1" dirty="0" err="1" smtClean="0"/>
              <a:t>antibody</a:t>
            </a:r>
            <a:r>
              <a:rPr lang="fr-FR" b="1" dirty="0" smtClean="0"/>
              <a:t>)  , RF (</a:t>
            </a:r>
            <a:r>
              <a:rPr lang="fr-FR" b="1" dirty="0" err="1" smtClean="0"/>
              <a:t>Rheumatoid</a:t>
            </a:r>
            <a:r>
              <a:rPr lang="fr-FR" b="1" dirty="0" smtClean="0"/>
              <a:t> Factor) , anti-CCP </a:t>
            </a:r>
            <a:r>
              <a:rPr lang="fr-FR" b="1" dirty="0" err="1" smtClean="0"/>
              <a:t>antibody</a:t>
            </a:r>
            <a:endParaRPr lang="fr-FR" b="1" dirty="0" smtClean="0"/>
          </a:p>
          <a:p>
            <a:pPr marL="457200" indent="-457200" algn="l">
              <a:buAutoNum type="arabicParenR"/>
            </a:pPr>
            <a:r>
              <a:rPr lang="fr-FR" b="1" dirty="0" smtClean="0"/>
              <a:t>Blood cultures </a:t>
            </a:r>
          </a:p>
          <a:p>
            <a:pPr marL="457200" indent="-457200" algn="l">
              <a:buAutoNum type="arabicParenR"/>
            </a:pPr>
            <a:r>
              <a:rPr lang="fr-FR" b="1" dirty="0" smtClean="0"/>
              <a:t>X-rays of the </a:t>
            </a:r>
            <a:r>
              <a:rPr lang="fr-FR" b="1" dirty="0" err="1" smtClean="0"/>
              <a:t>feet</a:t>
            </a:r>
            <a:r>
              <a:rPr lang="fr-FR" b="1" dirty="0" smtClean="0"/>
              <a:t> </a:t>
            </a:r>
          </a:p>
          <a:p>
            <a:pPr marL="457200" indent="-457200" algn="l">
              <a:buAutoNum type="arabicParenR"/>
            </a:pPr>
            <a:r>
              <a:rPr lang="fr-FR" b="1" dirty="0" smtClean="0"/>
              <a:t>X-rays of the hands </a:t>
            </a:r>
          </a:p>
          <a:p>
            <a:pPr marL="457200" indent="-457200" algn="l">
              <a:buAutoNum type="arabicParenR"/>
            </a:pPr>
            <a:r>
              <a:rPr lang="fr-FR" b="1" dirty="0" err="1" smtClean="0"/>
              <a:t>Aspirate</a:t>
            </a:r>
            <a:r>
              <a:rPr lang="fr-FR" b="1" dirty="0" smtClean="0"/>
              <a:t> of the MTP joint </a:t>
            </a:r>
          </a:p>
          <a:p>
            <a:pPr algn="l"/>
            <a:endParaRPr lang="fr-FR" sz="2000" b="1" dirty="0">
              <a:solidFill>
                <a:srgbClr val="7030A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</a:t>
            </a:r>
            <a:r>
              <a:rPr lang="en-GB" sz="3600" b="1" dirty="0" smtClean="0">
                <a:solidFill>
                  <a:srgbClr val="0000FF"/>
                </a:solidFill>
                <a:latin typeface="+mn-lt"/>
              </a:rPr>
              <a:t>case </a:t>
            </a:r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1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496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913861"/>
            <a:ext cx="10078309" cy="5615728"/>
          </a:xfrm>
        </p:spPr>
        <p:txBody>
          <a:bodyPr>
            <a:noAutofit/>
          </a:bodyPr>
          <a:lstStyle/>
          <a:p>
            <a:pPr algn="l"/>
            <a:r>
              <a:rPr lang="fr-FR" sz="2800" b="1" dirty="0" err="1" smtClean="0">
                <a:solidFill>
                  <a:srgbClr val="751D64"/>
                </a:solidFill>
              </a:rPr>
              <a:t>Which</a:t>
            </a:r>
            <a:r>
              <a:rPr lang="fr-FR" sz="2800" b="1" dirty="0" smtClean="0">
                <a:solidFill>
                  <a:srgbClr val="751D64"/>
                </a:solidFill>
              </a:rPr>
              <a:t>  of the </a:t>
            </a:r>
            <a:r>
              <a:rPr lang="fr-FR" sz="2800" b="1" dirty="0" err="1" smtClean="0">
                <a:solidFill>
                  <a:srgbClr val="751D64"/>
                </a:solidFill>
              </a:rPr>
              <a:t>following</a:t>
            </a:r>
            <a:r>
              <a:rPr lang="fr-FR" sz="2800" b="1" dirty="0" smtClean="0">
                <a:solidFill>
                  <a:srgbClr val="751D64"/>
                </a:solidFill>
              </a:rPr>
              <a:t> tests </a:t>
            </a:r>
            <a:r>
              <a:rPr lang="fr-FR" sz="2800" b="1" dirty="0" err="1" smtClean="0">
                <a:solidFill>
                  <a:srgbClr val="751D64"/>
                </a:solidFill>
              </a:rPr>
              <a:t>would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>
                <a:solidFill>
                  <a:srgbClr val="751D64"/>
                </a:solidFill>
              </a:rPr>
              <a:t>y</a:t>
            </a:r>
            <a:r>
              <a:rPr lang="fr-FR" sz="2800" b="1" dirty="0" err="1" smtClean="0">
                <a:solidFill>
                  <a:srgbClr val="751D64"/>
                </a:solidFill>
              </a:rPr>
              <a:t>ou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order</a:t>
            </a:r>
            <a:r>
              <a:rPr lang="fr-FR" sz="2800" b="1" dirty="0" smtClean="0">
                <a:solidFill>
                  <a:srgbClr val="751D64"/>
                </a:solidFill>
              </a:rPr>
              <a:t> to </a:t>
            </a:r>
            <a:r>
              <a:rPr lang="fr-FR" sz="2800" b="1" dirty="0" err="1" smtClean="0">
                <a:solidFill>
                  <a:srgbClr val="751D64"/>
                </a:solidFill>
              </a:rPr>
              <a:t>futher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evaluate</a:t>
            </a:r>
            <a:r>
              <a:rPr lang="fr-FR" sz="2800" b="1" dirty="0" smtClean="0">
                <a:solidFill>
                  <a:srgbClr val="751D64"/>
                </a:solidFill>
              </a:rPr>
              <a:t> </a:t>
            </a:r>
            <a:r>
              <a:rPr lang="fr-FR" sz="2800" b="1" dirty="0" err="1" smtClean="0">
                <a:solidFill>
                  <a:srgbClr val="751D64"/>
                </a:solidFill>
              </a:rPr>
              <a:t>this</a:t>
            </a:r>
            <a:r>
              <a:rPr lang="fr-FR" sz="2800" b="1" dirty="0" smtClean="0">
                <a:solidFill>
                  <a:srgbClr val="751D64"/>
                </a:solidFill>
              </a:rPr>
              <a:t> patient ?</a:t>
            </a:r>
          </a:p>
          <a:p>
            <a:pPr marL="457200" indent="-457200" algn="l">
              <a:buAutoNum type="arabicParenR"/>
            </a:pPr>
            <a:r>
              <a:rPr lang="fr-FR" b="1" dirty="0" smtClean="0">
                <a:solidFill>
                  <a:srgbClr val="C00000"/>
                </a:solidFill>
              </a:rPr>
              <a:t>CBC </a:t>
            </a:r>
            <a:r>
              <a:rPr lang="fr-FR" b="1" dirty="0" err="1" smtClean="0">
                <a:solidFill>
                  <a:srgbClr val="C00000"/>
                </a:solidFill>
              </a:rPr>
              <a:t>with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r>
              <a:rPr lang="fr-FR" b="1" dirty="0" err="1" smtClean="0">
                <a:solidFill>
                  <a:srgbClr val="C00000"/>
                </a:solidFill>
              </a:rPr>
              <a:t>differential</a:t>
            </a:r>
            <a:r>
              <a:rPr lang="fr-FR" b="1" dirty="0" smtClean="0">
                <a:solidFill>
                  <a:srgbClr val="C00000"/>
                </a:solidFill>
              </a:rPr>
              <a:t> count</a:t>
            </a:r>
          </a:p>
          <a:p>
            <a:pPr marL="457200" indent="-457200" algn="l">
              <a:buAutoNum type="arabicParenR"/>
            </a:pPr>
            <a:r>
              <a:rPr lang="fr-FR" b="1" dirty="0" err="1" smtClean="0">
                <a:solidFill>
                  <a:srgbClr val="C00000"/>
                </a:solidFill>
              </a:rPr>
              <a:t>Creatininemia</a:t>
            </a:r>
            <a:endParaRPr lang="fr-FR" b="1" dirty="0" smtClean="0">
              <a:solidFill>
                <a:srgbClr val="C00000"/>
              </a:solidFill>
            </a:endParaRPr>
          </a:p>
          <a:p>
            <a:pPr marL="457200" indent="-457200" algn="l">
              <a:buAutoNum type="arabicParenR"/>
            </a:pPr>
            <a:r>
              <a:rPr lang="fr-FR" b="1" dirty="0" err="1" smtClean="0">
                <a:solidFill>
                  <a:srgbClr val="C00000"/>
                </a:solidFill>
              </a:rPr>
              <a:t>Liver</a:t>
            </a:r>
            <a:r>
              <a:rPr lang="fr-FR" b="1" dirty="0" smtClean="0">
                <a:solidFill>
                  <a:srgbClr val="C00000"/>
                </a:solidFill>
              </a:rPr>
              <a:t> enzymes </a:t>
            </a:r>
          </a:p>
          <a:p>
            <a:pPr marL="457200" indent="-457200" algn="l">
              <a:buAutoNum type="arabicParenR"/>
            </a:pPr>
            <a:r>
              <a:rPr lang="fr-FR" b="1" dirty="0" smtClean="0">
                <a:solidFill>
                  <a:srgbClr val="C00000"/>
                </a:solidFill>
              </a:rPr>
              <a:t>C </a:t>
            </a:r>
            <a:r>
              <a:rPr lang="fr-FR" b="1" dirty="0" err="1" smtClean="0">
                <a:solidFill>
                  <a:srgbClr val="C00000"/>
                </a:solidFill>
              </a:rPr>
              <a:t>Reactive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r>
              <a:rPr lang="fr-FR" b="1" dirty="0" err="1" smtClean="0">
                <a:solidFill>
                  <a:srgbClr val="C00000"/>
                </a:solidFill>
              </a:rPr>
              <a:t>Protein</a:t>
            </a:r>
            <a:endParaRPr lang="fr-FR" b="1" dirty="0" smtClean="0">
              <a:solidFill>
                <a:srgbClr val="C00000"/>
              </a:solidFill>
            </a:endParaRPr>
          </a:p>
          <a:p>
            <a:pPr marL="457200" indent="-457200" algn="l">
              <a:buAutoNum type="arabicParenR"/>
            </a:pPr>
            <a:r>
              <a:rPr lang="fr-FR" b="1" dirty="0" err="1" smtClean="0">
                <a:solidFill>
                  <a:srgbClr val="C00000"/>
                </a:solidFill>
              </a:rPr>
              <a:t>Uricemia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</a:p>
          <a:p>
            <a:pPr marL="457200" indent="-457200" algn="l">
              <a:buAutoNum type="arabicParenR"/>
            </a:pPr>
            <a:r>
              <a:rPr lang="fr-FR" b="1" dirty="0" smtClean="0"/>
              <a:t>ANA (</a:t>
            </a:r>
            <a:r>
              <a:rPr lang="fr-FR" b="1" dirty="0" err="1" smtClean="0"/>
              <a:t>antinuclear</a:t>
            </a:r>
            <a:r>
              <a:rPr lang="fr-FR" b="1" dirty="0" smtClean="0"/>
              <a:t> </a:t>
            </a:r>
            <a:r>
              <a:rPr lang="fr-FR" b="1" dirty="0" err="1" smtClean="0"/>
              <a:t>antibody</a:t>
            </a:r>
            <a:r>
              <a:rPr lang="fr-FR" b="1" dirty="0" smtClean="0"/>
              <a:t>)  , RF (</a:t>
            </a:r>
            <a:r>
              <a:rPr lang="fr-FR" b="1" dirty="0" err="1" smtClean="0"/>
              <a:t>Rheumatoid</a:t>
            </a:r>
            <a:r>
              <a:rPr lang="fr-FR" b="1" dirty="0" smtClean="0"/>
              <a:t> Factor) , anti-CCP </a:t>
            </a:r>
            <a:r>
              <a:rPr lang="fr-FR" b="1" dirty="0" err="1" smtClean="0"/>
              <a:t>antibody</a:t>
            </a:r>
            <a:endParaRPr lang="fr-FR" b="1" dirty="0" smtClean="0"/>
          </a:p>
          <a:p>
            <a:pPr marL="457200" indent="-457200" algn="l">
              <a:buAutoNum type="arabicParenR"/>
            </a:pPr>
            <a:r>
              <a:rPr lang="fr-FR" b="1" dirty="0" smtClean="0">
                <a:solidFill>
                  <a:srgbClr val="C00000"/>
                </a:solidFill>
              </a:rPr>
              <a:t>Blood cultures </a:t>
            </a:r>
          </a:p>
          <a:p>
            <a:pPr marL="457200" indent="-457200" algn="l">
              <a:buAutoNum type="arabicParenR"/>
            </a:pPr>
            <a:r>
              <a:rPr lang="fr-FR" b="1" dirty="0" smtClean="0">
                <a:solidFill>
                  <a:srgbClr val="C00000"/>
                </a:solidFill>
              </a:rPr>
              <a:t>X-rays of the </a:t>
            </a:r>
            <a:r>
              <a:rPr lang="fr-FR" b="1" dirty="0" err="1" smtClean="0">
                <a:solidFill>
                  <a:srgbClr val="C00000"/>
                </a:solidFill>
              </a:rPr>
              <a:t>feet</a:t>
            </a:r>
            <a:r>
              <a:rPr lang="fr-FR" b="1" dirty="0" smtClean="0">
                <a:solidFill>
                  <a:srgbClr val="C00000"/>
                </a:solidFill>
              </a:rPr>
              <a:t>  </a:t>
            </a:r>
          </a:p>
          <a:p>
            <a:pPr marL="457200" indent="-457200" algn="l">
              <a:buAutoNum type="arabicParenR"/>
            </a:pPr>
            <a:r>
              <a:rPr lang="fr-FR" b="1" dirty="0" smtClean="0"/>
              <a:t>X-rays of the hands </a:t>
            </a:r>
          </a:p>
          <a:p>
            <a:pPr marL="457200" indent="-457200" algn="l">
              <a:buAutoNum type="arabicParenR"/>
            </a:pPr>
            <a:r>
              <a:rPr lang="fr-FR" b="1" dirty="0" err="1" smtClean="0">
                <a:solidFill>
                  <a:srgbClr val="C00000"/>
                </a:solidFill>
              </a:rPr>
              <a:t>Aspirate</a:t>
            </a:r>
            <a:r>
              <a:rPr lang="fr-FR" b="1" dirty="0" smtClean="0">
                <a:solidFill>
                  <a:srgbClr val="C00000"/>
                </a:solidFill>
              </a:rPr>
              <a:t> of the MTP joint </a:t>
            </a:r>
          </a:p>
          <a:p>
            <a:pPr algn="l"/>
            <a:endParaRPr lang="fr-FR" sz="2000" b="1" dirty="0">
              <a:solidFill>
                <a:srgbClr val="7030A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1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428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850006"/>
            <a:ext cx="10078309" cy="5254580"/>
          </a:xfrm>
        </p:spPr>
        <p:txBody>
          <a:bodyPr>
            <a:noAutofit/>
          </a:bodyPr>
          <a:lstStyle/>
          <a:p>
            <a:pPr algn="l"/>
            <a:r>
              <a:rPr lang="fr-FR" sz="2800" b="1" dirty="0" err="1" smtClean="0">
                <a:solidFill>
                  <a:srgbClr val="660066"/>
                </a:solidFill>
              </a:rPr>
              <a:t>Laboratory</a:t>
            </a:r>
            <a:r>
              <a:rPr lang="fr-FR" sz="2800" b="1" dirty="0" smtClean="0">
                <a:solidFill>
                  <a:srgbClr val="660066"/>
                </a:solidFill>
              </a:rPr>
              <a:t> data </a:t>
            </a:r>
            <a:r>
              <a:rPr lang="fr-FR" sz="2800" b="1" dirty="0" err="1" smtClean="0">
                <a:solidFill>
                  <a:srgbClr val="660066"/>
                </a:solidFill>
              </a:rPr>
              <a:t>include</a:t>
            </a:r>
            <a:r>
              <a:rPr lang="fr-FR" sz="2800" b="1" dirty="0" smtClean="0">
                <a:solidFill>
                  <a:srgbClr val="660066"/>
                </a:solidFill>
              </a:rPr>
              <a:t> </a:t>
            </a:r>
          </a:p>
          <a:p>
            <a:pPr algn="l"/>
            <a:r>
              <a:rPr lang="fr-FR" sz="2800" b="1" dirty="0" smtClean="0"/>
              <a:t>- </a:t>
            </a:r>
            <a:r>
              <a:rPr lang="fr-FR" sz="2800" b="1" dirty="0"/>
              <a:t> </a:t>
            </a:r>
            <a:r>
              <a:rPr lang="fr-FR" sz="2800" b="1" dirty="0" smtClean="0"/>
              <a:t>The white </a:t>
            </a:r>
            <a:r>
              <a:rPr lang="fr-FR" sz="2800" b="1" dirty="0" err="1" smtClean="0"/>
              <a:t>blood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cell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was</a:t>
            </a:r>
            <a:r>
              <a:rPr lang="fr-FR" sz="2800" b="1" dirty="0" smtClean="0"/>
              <a:t>  12000/mm3 (per </a:t>
            </a:r>
            <a:r>
              <a:rPr lang="fr-FR" sz="2800" b="1" dirty="0" err="1" smtClean="0"/>
              <a:t>cubic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millimeter</a:t>
            </a:r>
            <a:r>
              <a:rPr lang="fr-FR" sz="2800" b="1" dirty="0" smtClean="0"/>
              <a:t>) (</a:t>
            </a:r>
            <a:r>
              <a:rPr lang="fr-FR" sz="2800" b="1" dirty="0" smtClean="0">
                <a:solidFill>
                  <a:srgbClr val="C00000"/>
                </a:solidFill>
              </a:rPr>
              <a:t>85% </a:t>
            </a:r>
            <a:r>
              <a:rPr lang="fr-FR" sz="2800" b="1" dirty="0" err="1" smtClean="0">
                <a:solidFill>
                  <a:srgbClr val="C00000"/>
                </a:solidFill>
              </a:rPr>
              <a:t>neutrophils</a:t>
            </a:r>
            <a:r>
              <a:rPr lang="fr-FR" sz="2800" b="1" dirty="0" smtClean="0"/>
              <a:t>, 20% lymphocytes, 4% monocytes, 3% </a:t>
            </a:r>
            <a:r>
              <a:rPr lang="fr-FR" sz="2800" b="1" dirty="0" err="1" smtClean="0"/>
              <a:t>eosinophils</a:t>
            </a:r>
            <a:r>
              <a:rPr lang="fr-FR" sz="2800" b="1" dirty="0" smtClean="0"/>
              <a:t>, 1% </a:t>
            </a:r>
            <a:r>
              <a:rPr lang="fr-FR" sz="2800" b="1" dirty="0" err="1" smtClean="0"/>
              <a:t>basophils</a:t>
            </a:r>
            <a:r>
              <a:rPr lang="fr-FR" sz="2800" b="1" dirty="0" smtClean="0"/>
              <a:t>)</a:t>
            </a:r>
          </a:p>
          <a:p>
            <a:pPr algn="l"/>
            <a:r>
              <a:rPr lang="fr-FR" sz="2800" b="1" dirty="0" smtClean="0"/>
              <a:t>- </a:t>
            </a:r>
            <a:r>
              <a:rPr lang="fr-FR" sz="2800" b="1" dirty="0" smtClean="0">
                <a:solidFill>
                  <a:srgbClr val="C00000"/>
                </a:solidFill>
              </a:rPr>
              <a:t>C </a:t>
            </a:r>
            <a:r>
              <a:rPr lang="fr-FR" sz="2800" b="1" dirty="0" err="1">
                <a:solidFill>
                  <a:srgbClr val="C00000"/>
                </a:solidFill>
              </a:rPr>
              <a:t>R</a:t>
            </a:r>
            <a:r>
              <a:rPr lang="fr-FR" sz="2800" b="1" dirty="0" err="1" smtClean="0">
                <a:solidFill>
                  <a:srgbClr val="C00000"/>
                </a:solidFill>
              </a:rPr>
              <a:t>eactive</a:t>
            </a:r>
            <a:r>
              <a:rPr lang="fr-FR" sz="2800" b="1" dirty="0" smtClean="0">
                <a:solidFill>
                  <a:srgbClr val="C00000"/>
                </a:solidFill>
              </a:rPr>
              <a:t> </a:t>
            </a:r>
            <a:r>
              <a:rPr lang="fr-FR" sz="2800" b="1" dirty="0" err="1" smtClean="0">
                <a:solidFill>
                  <a:srgbClr val="C00000"/>
                </a:solidFill>
              </a:rPr>
              <a:t>Protein</a:t>
            </a:r>
            <a:r>
              <a:rPr lang="fr-FR" sz="2800" b="1" dirty="0" smtClean="0">
                <a:solidFill>
                  <a:srgbClr val="C00000"/>
                </a:solidFill>
              </a:rPr>
              <a:t> : 145 mg/L </a:t>
            </a:r>
          </a:p>
          <a:p>
            <a:pPr algn="l"/>
            <a:r>
              <a:rPr lang="fr-FR" sz="2800" b="1" dirty="0" smtClean="0"/>
              <a:t>- </a:t>
            </a:r>
            <a:r>
              <a:rPr lang="fr-FR" sz="2800" b="1" dirty="0" err="1" smtClean="0">
                <a:solidFill>
                  <a:srgbClr val="C00000"/>
                </a:solidFill>
              </a:rPr>
              <a:t>Uricemia</a:t>
            </a:r>
            <a:r>
              <a:rPr lang="fr-FR" sz="2800" b="1" dirty="0" smtClean="0">
                <a:solidFill>
                  <a:srgbClr val="C00000"/>
                </a:solidFill>
              </a:rPr>
              <a:t> : 480 </a:t>
            </a:r>
            <a:r>
              <a:rPr lang="fr-FR" sz="2800" b="1" dirty="0" err="1" smtClean="0">
                <a:solidFill>
                  <a:srgbClr val="C00000"/>
                </a:solidFill>
              </a:rPr>
              <a:t>micromol</a:t>
            </a:r>
            <a:r>
              <a:rPr lang="fr-FR" sz="2800" b="1" dirty="0" smtClean="0">
                <a:solidFill>
                  <a:srgbClr val="C00000"/>
                </a:solidFill>
              </a:rPr>
              <a:t>/L</a:t>
            </a:r>
          </a:p>
          <a:p>
            <a:pPr algn="l"/>
            <a:r>
              <a:rPr lang="fr-FR" sz="2800" b="1" dirty="0" smtClean="0"/>
              <a:t>- The </a:t>
            </a:r>
            <a:r>
              <a:rPr lang="fr-FR" sz="2800" b="1" dirty="0" err="1" smtClean="0"/>
              <a:t>creatinine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level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was</a:t>
            </a:r>
            <a:r>
              <a:rPr lang="fr-FR" sz="2800" b="1" dirty="0" smtClean="0"/>
              <a:t>   </a:t>
            </a:r>
            <a:r>
              <a:rPr lang="fr-FR" sz="2800" b="1" dirty="0" smtClean="0">
                <a:solidFill>
                  <a:srgbClr val="C00000"/>
                </a:solidFill>
              </a:rPr>
              <a:t>120 </a:t>
            </a:r>
            <a:r>
              <a:rPr lang="fr-FR" sz="2800" b="1" dirty="0" err="1" smtClean="0">
                <a:solidFill>
                  <a:srgbClr val="C00000"/>
                </a:solidFill>
              </a:rPr>
              <a:t>micromol</a:t>
            </a:r>
            <a:r>
              <a:rPr lang="fr-FR" sz="2800" b="1" dirty="0" smtClean="0">
                <a:solidFill>
                  <a:srgbClr val="C00000"/>
                </a:solidFill>
              </a:rPr>
              <a:t> /</a:t>
            </a:r>
            <a:r>
              <a:rPr lang="fr-FR" sz="2800" b="1" dirty="0">
                <a:solidFill>
                  <a:srgbClr val="C00000"/>
                </a:solidFill>
              </a:rPr>
              <a:t>L</a:t>
            </a:r>
            <a:endParaRPr lang="fr-FR" sz="2800" b="1" dirty="0" smtClean="0">
              <a:solidFill>
                <a:srgbClr val="C00000"/>
              </a:solidFill>
            </a:endParaRPr>
          </a:p>
          <a:p>
            <a:pPr algn="l"/>
            <a:r>
              <a:rPr lang="fr-FR" sz="2800" b="1" dirty="0" smtClean="0"/>
              <a:t>- ANA, RF, Anti-CCP </a:t>
            </a:r>
            <a:r>
              <a:rPr lang="fr-FR" sz="2800" b="1" dirty="0" err="1" smtClean="0"/>
              <a:t>were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negative</a:t>
            </a:r>
            <a:r>
              <a:rPr lang="fr-FR" sz="2800" b="1" dirty="0" smtClean="0"/>
              <a:t> (not </a:t>
            </a:r>
            <a:r>
              <a:rPr lang="fr-FR" sz="2800" b="1" dirty="0" err="1" smtClean="0"/>
              <a:t>necessary</a:t>
            </a:r>
            <a:r>
              <a:rPr lang="fr-FR" sz="2800" b="1" dirty="0" smtClean="0"/>
              <a:t> in </a:t>
            </a:r>
            <a:r>
              <a:rPr lang="fr-FR" sz="2800" b="1" dirty="0" err="1" smtClean="0"/>
              <a:t>his</a:t>
            </a:r>
            <a:r>
              <a:rPr lang="fr-FR" sz="2800" b="1" dirty="0" smtClean="0"/>
              <a:t> case)</a:t>
            </a:r>
          </a:p>
          <a:p>
            <a:pPr algn="l"/>
            <a:r>
              <a:rPr lang="fr-FR" sz="2800" b="1" dirty="0" smtClean="0"/>
              <a:t>- Aspiration of the first MTP joint </a:t>
            </a:r>
            <a:r>
              <a:rPr lang="fr-FR" sz="2800" b="1" dirty="0" err="1" smtClean="0"/>
              <a:t>yielded</a:t>
            </a:r>
            <a:r>
              <a:rPr lang="fr-FR" sz="2800" b="1" dirty="0" smtClean="0"/>
              <a:t> </a:t>
            </a:r>
            <a:r>
              <a:rPr lang="fr-FR" sz="2800" b="1" dirty="0" err="1" smtClean="0"/>
              <a:t>only</a:t>
            </a:r>
            <a:r>
              <a:rPr lang="fr-FR" sz="2800" b="1" dirty="0" smtClean="0"/>
              <a:t> </a:t>
            </a:r>
            <a:r>
              <a:rPr lang="fr-FR" sz="2800" b="1" dirty="0" smtClean="0">
                <a:solidFill>
                  <a:srgbClr val="C00000"/>
                </a:solidFill>
              </a:rPr>
              <a:t>3 drops of </a:t>
            </a:r>
            <a:r>
              <a:rPr lang="fr-FR" sz="2800" b="1" dirty="0" err="1" smtClean="0">
                <a:solidFill>
                  <a:srgbClr val="C00000"/>
                </a:solidFill>
              </a:rPr>
              <a:t>fluid</a:t>
            </a:r>
            <a:endParaRPr lang="fr-FR" sz="2800" b="1" dirty="0" smtClean="0">
              <a:solidFill>
                <a:srgbClr val="C00000"/>
              </a:solidFill>
            </a:endParaRP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85336" y="0"/>
            <a:ext cx="8203721" cy="681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00FF"/>
                </a:solidFill>
                <a:latin typeface="+mn-lt"/>
              </a:rPr>
              <a:t>Clinical case 1</a:t>
            </a:r>
            <a:endParaRPr lang="en-GB" sz="32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260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</TotalTime>
  <Words>2315</Words>
  <Application>Microsoft Office PowerPoint</Application>
  <PresentationFormat>Grand écran</PresentationFormat>
  <Paragraphs>412</Paragraphs>
  <Slides>32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Gout : tissue deposition of monosodium urate cristals (MSU) that occurs as a result of hyperuricemia resulting in one or more of the following manifestations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Rheumatology Examination</dc:title>
  <dc:creator>nadia belmatoug</dc:creator>
  <cp:lastModifiedBy>nadia belmatoug</cp:lastModifiedBy>
  <cp:revision>120</cp:revision>
  <dcterms:created xsi:type="dcterms:W3CDTF">2015-11-18T08:19:02Z</dcterms:created>
  <dcterms:modified xsi:type="dcterms:W3CDTF">2016-03-20T22:02:36Z</dcterms:modified>
</cp:coreProperties>
</file>