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60" r:id="rId4"/>
    <p:sldId id="259" r:id="rId5"/>
    <p:sldId id="278" r:id="rId6"/>
    <p:sldId id="273" r:id="rId7"/>
    <p:sldId id="275" r:id="rId8"/>
    <p:sldId id="276" r:id="rId9"/>
    <p:sldId id="277" r:id="rId10"/>
    <p:sldId id="261" r:id="rId11"/>
    <p:sldId id="264" r:id="rId12"/>
    <p:sldId id="262" r:id="rId13"/>
    <p:sldId id="263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x="9144000" cy="6858000" type="screen4x3"/>
  <p:notesSz cx="6858000" cy="9144000"/>
  <p:defaultTextStyle>
    <a:defPPr>
      <a:defRPr lang="fr-FR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37" autoAdjust="0"/>
    <p:restoredTop sz="94660"/>
  </p:normalViewPr>
  <p:slideViewPr>
    <p:cSldViewPr snapToGrid="0" snapToObjects="1">
      <p:cViewPr varScale="1">
        <p:scale>
          <a:sx n="94" d="100"/>
          <a:sy n="94" d="100"/>
        </p:scale>
        <p:origin x="-1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BFB4F8D-7684-4CEB-B932-1B923CB30619}" type="datetimeFigureOut">
              <a:rPr lang="fr-FR"/>
              <a:pPr>
                <a:defRPr/>
              </a:pPr>
              <a:t>02/05/2016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FC263DB-3647-4C7B-B414-2472BD8145A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Espace réservé de l'image des diapositives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  <p:sp>
        <p:nvSpPr>
          <p:cNvPr id="15363" name="Espace réservé de l'en-tête 3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mtClean="0">
                <a:cs typeface="Arial" charset="0"/>
              </a:rPr>
              <a:t>Introduction</a:t>
            </a:r>
          </a:p>
        </p:txBody>
      </p:sp>
      <p:sp>
        <p:nvSpPr>
          <p:cNvPr id="15364" name="Espace réservé du pied de page 5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mtClean="0">
                <a:cs typeface="Arial" charset="0"/>
              </a:rPr>
              <a:t>CAT devant une image tumorale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2C77F-DCFD-4805-8CD0-14EDDF0BD29F}" type="datetimeFigureOut">
              <a:rPr lang="fr-FR"/>
              <a:pPr>
                <a:defRPr/>
              </a:pPr>
              <a:t>02/05/2016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5386-6C0C-4E48-A99F-74174406894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117D0-C8DF-4395-B28C-AE9575E1044E}" type="datetimeFigureOut">
              <a:rPr lang="fr-FR"/>
              <a:pPr>
                <a:defRPr/>
              </a:pPr>
              <a:t>02/05/2016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192BD-FF5A-4C23-BBB3-F28B6BB42EF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ABDB4-A69A-40AA-9978-7EAA4A61A4B8}" type="datetimeFigureOut">
              <a:rPr lang="fr-FR"/>
              <a:pPr>
                <a:defRPr/>
              </a:pPr>
              <a:t>02/05/2016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4DBFF-FBDD-49EA-869D-81C9FFCE1B0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E8107-C7C2-411A-8B68-1BD0C8097470}" type="datetimeFigureOut">
              <a:rPr lang="fr-FR"/>
              <a:pPr>
                <a:defRPr/>
              </a:pPr>
              <a:t>02/05/2016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0599B-D3C3-4148-A4AA-2D1DD17080D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A34AE-95DD-4F79-9EEE-28DC27F2511E}" type="datetimeFigureOut">
              <a:rPr lang="fr-FR"/>
              <a:pPr>
                <a:defRPr/>
              </a:pPr>
              <a:t>02/05/2016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BE475-D362-4CEB-AAC1-E1FBC43EB7D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C3E13-7B98-4521-B8F0-C438DE5E4C74}" type="datetimeFigureOut">
              <a:rPr lang="fr-FR"/>
              <a:pPr>
                <a:defRPr/>
              </a:pPr>
              <a:t>02/05/2016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3ACF9-E963-4488-880D-5BEC229999F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59CA0-0827-4D3B-82E7-BC89DA1850ED}" type="datetimeFigureOut">
              <a:rPr lang="fr-FR"/>
              <a:pPr>
                <a:defRPr/>
              </a:pPr>
              <a:t>02/05/2016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6D6A9-325B-4BDF-B0F5-E56603688CA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7FC53-0269-4D24-9FAC-4EB76350B8C1}" type="datetimeFigureOut">
              <a:rPr lang="fr-FR"/>
              <a:pPr>
                <a:defRPr/>
              </a:pPr>
              <a:t>02/05/2016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BF854-8913-4830-87B7-AFDFE39EFDE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4FCF0-4F3E-4777-AFA1-37713C647471}" type="datetimeFigureOut">
              <a:rPr lang="fr-FR"/>
              <a:pPr>
                <a:defRPr/>
              </a:pPr>
              <a:t>02/05/2016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C3B4B-4D95-4BF3-944B-571FE90B3EC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D21D8-40B5-43B2-853A-E0D9D80876FD}" type="datetimeFigureOut">
              <a:rPr lang="fr-FR"/>
              <a:pPr>
                <a:defRPr/>
              </a:pPr>
              <a:t>02/05/2016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DD5F8-BCEE-40CF-AFE9-3568F8E0B77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5DBFA-17F4-4EA6-9F2D-963E1F4CA241}" type="datetimeFigureOut">
              <a:rPr lang="fr-FR"/>
              <a:pPr>
                <a:defRPr/>
              </a:pPr>
              <a:t>02/05/2016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62C6A-516B-472D-BBE3-F9FABCF7224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5A71167-58F7-4B35-9559-424357C0B059}" type="datetimeFigureOut">
              <a:rPr lang="fr-FR"/>
              <a:pPr>
                <a:defRPr/>
              </a:pPr>
              <a:t>02/05/2016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7D4B582-DC77-4048-8AB9-3F0AEAF7A0E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809707" y="1344524"/>
            <a:ext cx="7772400" cy="1056357"/>
          </a:xfrm>
          <a:solidFill>
            <a:srgbClr val="3366FF"/>
          </a:solidFill>
          <a:scene3d>
            <a:camera prst="orthographicFront"/>
            <a:lightRig rig="threePt" dir="t"/>
          </a:scene3d>
          <a:sp3d>
            <a:bevelT w="114300" prst="angle"/>
            <a:bevelB h="114300" prst="angle"/>
          </a:sp3d>
        </p:spPr>
        <p:txBody>
          <a:bodyPr>
            <a:normAutofit/>
          </a:bodyPr>
          <a:lstStyle/>
          <a:p>
            <a:pPr eaLnBrk="1" hangingPunct="1"/>
            <a:r>
              <a:rPr lang="en-US" smtClean="0">
                <a:solidFill>
                  <a:schemeClr val="bg1"/>
                </a:solidFill>
                <a:latin typeface="Arial" charset="0"/>
                <a:cs typeface="Arial" charset="0"/>
              </a:rPr>
              <a:t>English for orthopaedics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511425" y="4849813"/>
            <a:ext cx="4111625" cy="479425"/>
          </a:xfrm>
          <a:prstGeom prst="rect">
            <a:avLst/>
          </a:prstGeom>
          <a:ln>
            <a:solidFill>
              <a:srgbClr val="3366FF"/>
            </a:solidFill>
          </a:ln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r>
              <a:rPr lang="fr-FR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Dr </a:t>
            </a:r>
            <a:r>
              <a:rPr lang="fr-FR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SIMON Anne-Laure</a:t>
            </a:r>
          </a:p>
        </p:txBody>
      </p:sp>
      <p:pic>
        <p:nvPicPr>
          <p:cNvPr id="14341" name="Picture 5" descr="image00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5013" y="5995988"/>
            <a:ext cx="1828800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3" descr="robert_debre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92363" y="3111500"/>
            <a:ext cx="4552950" cy="1511300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14343" name="Image 7" descr="logo Debré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75" y="5451475"/>
            <a:ext cx="2109788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57200" y="130175"/>
            <a:ext cx="3201988" cy="854075"/>
          </a:xfrm>
          <a:prstGeom prst="rect">
            <a:avLst/>
          </a:prstGeom>
          <a:solidFill>
            <a:srgbClr val="3366FF"/>
          </a:solidFill>
        </p:spPr>
        <p:txBody>
          <a:bodyPr anchor="ctr"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3600" dirty="0" smtClean="0">
                <a:solidFill>
                  <a:srgbClr val="FFFFFF"/>
                </a:solidFill>
                <a:latin typeface="+mn-lt"/>
              </a:rPr>
              <a:t>CASE </a:t>
            </a:r>
            <a:endParaRPr lang="en-US" sz="36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4578" name="Espace réservé du contenu 10"/>
          <p:cNvSpPr>
            <a:spLocks noGrp="1"/>
          </p:cNvSpPr>
          <p:nvPr>
            <p:ph idx="1"/>
          </p:nvPr>
        </p:nvSpPr>
        <p:spPr>
          <a:xfrm>
            <a:off x="519113" y="2909888"/>
            <a:ext cx="8501062" cy="1241425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en-US" smtClean="0">
                <a:solidFill>
                  <a:srgbClr val="404040"/>
                </a:solidFill>
              </a:rPr>
              <a:t>Julia, 2 years-old, is brought by her parents for limping on the left side associated with fever.</a:t>
            </a:r>
          </a:p>
          <a:p>
            <a:pPr marL="0" indent="0" algn="ctr" eaLnBrk="1" hangingPunct="1">
              <a:buFont typeface="Arial" charset="0"/>
              <a:buNone/>
            </a:pPr>
            <a:endParaRPr lang="en-US" smtClean="0">
              <a:solidFill>
                <a:srgbClr val="404040"/>
              </a:solidFill>
            </a:endParaRPr>
          </a:p>
          <a:p>
            <a:pPr marL="0" indent="0" algn="ctr" eaLnBrk="1" hangingPunct="1">
              <a:buFont typeface="Arial" charset="0"/>
              <a:buNone/>
            </a:pPr>
            <a:endParaRPr lang="en-US" smtClean="0">
              <a:solidFill>
                <a:srgbClr val="404040"/>
              </a:solidFill>
            </a:endParaRPr>
          </a:p>
          <a:p>
            <a:pPr marL="0" indent="0" algn="ctr" eaLnBrk="1" hangingPunct="1">
              <a:buFont typeface="Arial" charset="0"/>
              <a:buNone/>
            </a:pPr>
            <a:endParaRPr lang="en-US" smtClean="0">
              <a:solidFill>
                <a:srgbClr val="40404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404040"/>
                </a:solidFill>
              </a:rPr>
              <a:t>Play the role of the patient and the parents</a:t>
            </a:r>
          </a:p>
        </p:txBody>
      </p:sp>
      <p:sp>
        <p:nvSpPr>
          <p:cNvPr id="25602" name="Title 1"/>
          <p:cNvSpPr txBox="1">
            <a:spLocks/>
          </p:cNvSpPr>
          <p:nvPr/>
        </p:nvSpPr>
        <p:spPr bwMode="auto">
          <a:xfrm>
            <a:off x="457200" y="130175"/>
            <a:ext cx="3201988" cy="85407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>
                <a:solidFill>
                  <a:srgbClr val="FFFFFF"/>
                </a:solidFill>
                <a:latin typeface="Calibri" pitchFamily="34" charset="0"/>
              </a:rPr>
              <a:t>Student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rgbClr val="404040"/>
                </a:solidFill>
              </a:rPr>
              <a:t>Please introduce yourself to the parents and the child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rgbClr val="404040"/>
                </a:solidFill>
              </a:rPr>
              <a:t>Ask the parents about the medical history of the child.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Has your child had any specific illnesses or allergies?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Are the vaccinations up to date?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Can I see the medical </a:t>
            </a:r>
            <a:r>
              <a:rPr lang="en-US" dirty="0">
                <a:solidFill>
                  <a:srgbClr val="404040"/>
                </a:solidFill>
              </a:rPr>
              <a:t>r</a:t>
            </a:r>
            <a:r>
              <a:rPr lang="en-US" dirty="0" smtClean="0">
                <a:solidFill>
                  <a:srgbClr val="404040"/>
                </a:solidFill>
              </a:rPr>
              <a:t>ecord of your child?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Was your child born premature?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When did she start to walk? </a:t>
            </a:r>
          </a:p>
        </p:txBody>
      </p:sp>
      <p:sp>
        <p:nvSpPr>
          <p:cNvPr id="26626" name="Title 1"/>
          <p:cNvSpPr txBox="1">
            <a:spLocks/>
          </p:cNvSpPr>
          <p:nvPr/>
        </p:nvSpPr>
        <p:spPr bwMode="auto">
          <a:xfrm>
            <a:off x="457200" y="130175"/>
            <a:ext cx="3201988" cy="85407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>
                <a:solidFill>
                  <a:srgbClr val="FFFFFF"/>
                </a:solidFill>
                <a:latin typeface="Calibri" pitchFamily="34" charset="0"/>
              </a:rPr>
              <a:t>QUESTION 1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rgbClr val="404040"/>
                </a:solidFill>
              </a:rPr>
              <a:t>Ask the parents specifically about what brought them today and the current medical history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Has she recently had the flu?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When did the limping start? 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Did the limping and fever appear separately or at the same time?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Can your child still walk?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Have you given any painkillers or medication to your child?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When was her last meal?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Has she already had the same symptoms, any other joints effusion or pain? </a:t>
            </a:r>
            <a:endParaRPr lang="en-US" dirty="0">
              <a:solidFill>
                <a:srgbClr val="404040"/>
              </a:solidFill>
            </a:endParaRPr>
          </a:p>
        </p:txBody>
      </p:sp>
      <p:sp>
        <p:nvSpPr>
          <p:cNvPr id="27650" name="Title 1"/>
          <p:cNvSpPr txBox="1">
            <a:spLocks/>
          </p:cNvSpPr>
          <p:nvPr/>
        </p:nvSpPr>
        <p:spPr bwMode="auto">
          <a:xfrm>
            <a:off x="457200" y="130175"/>
            <a:ext cx="3201988" cy="85407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>
                <a:solidFill>
                  <a:srgbClr val="FFFFFF"/>
                </a:solidFill>
              </a:rPr>
              <a:t>QUESTION 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rgbClr val="404040"/>
                </a:solidFill>
              </a:rPr>
              <a:t>How do you conduct the physical examination?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Inspection/ gait analysis: can she walk or not, is the side correct or not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Joints range of motion, stiffness and pain: hip, knee and ankle.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err="1" smtClean="0">
                <a:solidFill>
                  <a:srgbClr val="404040"/>
                </a:solidFill>
              </a:rPr>
              <a:t>Metaphyseal</a:t>
            </a:r>
            <a:r>
              <a:rPr lang="en-US" dirty="0" smtClean="0">
                <a:solidFill>
                  <a:srgbClr val="404040"/>
                </a:solidFill>
              </a:rPr>
              <a:t> bone palpation </a:t>
            </a:r>
            <a:endParaRPr lang="en-US" dirty="0">
              <a:solidFill>
                <a:srgbClr val="404040"/>
              </a:solidFill>
            </a:endParaRP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Specific palpation of the spine and pelvis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Looking for a knee effusion and a patellar impact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Looking for any inflammatory signs (swelling, blushing) </a:t>
            </a:r>
            <a:endParaRPr lang="en-US" dirty="0">
              <a:solidFill>
                <a:srgbClr val="404040"/>
              </a:solidFill>
            </a:endParaRPr>
          </a:p>
        </p:txBody>
      </p:sp>
      <p:sp>
        <p:nvSpPr>
          <p:cNvPr id="28674" name="Title 1"/>
          <p:cNvSpPr txBox="1">
            <a:spLocks/>
          </p:cNvSpPr>
          <p:nvPr/>
        </p:nvSpPr>
        <p:spPr bwMode="auto">
          <a:xfrm>
            <a:off x="457200" y="130175"/>
            <a:ext cx="3201988" cy="85407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>
                <a:solidFill>
                  <a:srgbClr val="FFFFFF"/>
                </a:solidFill>
              </a:rPr>
              <a:t>QUESTION 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rgbClr val="404040"/>
                </a:solidFill>
              </a:rPr>
              <a:t>What blood test do you ask and what are you looking for?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Blood count with a </a:t>
            </a:r>
            <a:r>
              <a:rPr lang="en-US" dirty="0" err="1" smtClean="0">
                <a:solidFill>
                  <a:srgbClr val="404040"/>
                </a:solidFill>
              </a:rPr>
              <a:t>leucocyt</a:t>
            </a:r>
            <a:r>
              <a:rPr lang="en-US" dirty="0" smtClean="0">
                <a:solidFill>
                  <a:srgbClr val="404040"/>
                </a:solidFill>
              </a:rPr>
              <a:t> formula</a:t>
            </a:r>
          </a:p>
          <a:p>
            <a:pPr lvl="2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err="1" smtClean="0">
                <a:solidFill>
                  <a:srgbClr val="404040"/>
                </a:solidFill>
              </a:rPr>
              <a:t>Hyperleucocytosis</a:t>
            </a:r>
            <a:endParaRPr lang="en-US" dirty="0" smtClean="0">
              <a:solidFill>
                <a:srgbClr val="404040"/>
              </a:solidFill>
            </a:endParaRPr>
          </a:p>
          <a:p>
            <a:pPr lvl="2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rgbClr val="404040"/>
                </a:solidFill>
              </a:rPr>
              <a:t>Thrombocytosis</a:t>
            </a:r>
          </a:p>
          <a:p>
            <a:pPr lvl="2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rgbClr val="404040"/>
                </a:solidFill>
              </a:rPr>
              <a:t>Inflammatory anemia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CRP elevation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Sedimentation rate elevation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Fibrinogen elevation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err="1" smtClean="0">
                <a:solidFill>
                  <a:srgbClr val="404040"/>
                </a:solidFill>
              </a:rPr>
              <a:t>Hemoculture</a:t>
            </a:r>
            <a:endParaRPr lang="en-US" dirty="0">
              <a:solidFill>
                <a:srgbClr val="404040"/>
              </a:solidFill>
            </a:endParaRPr>
          </a:p>
        </p:txBody>
      </p:sp>
      <p:sp>
        <p:nvSpPr>
          <p:cNvPr id="29698" name="Title 1"/>
          <p:cNvSpPr txBox="1">
            <a:spLocks/>
          </p:cNvSpPr>
          <p:nvPr/>
        </p:nvSpPr>
        <p:spPr bwMode="auto">
          <a:xfrm>
            <a:off x="457200" y="130175"/>
            <a:ext cx="3201988" cy="85407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>
                <a:solidFill>
                  <a:srgbClr val="FFFFFF"/>
                </a:solidFill>
              </a:rPr>
              <a:t>QUESTION 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404040"/>
                </a:solidFill>
              </a:rPr>
              <a:t>What radiographic exam do you ask and what are you looking for?</a:t>
            </a:r>
          </a:p>
          <a:p>
            <a:pPr lvl="1" eaLnBrk="1" hangingPunct="1"/>
            <a:r>
              <a:rPr lang="en-US" smtClean="0">
                <a:solidFill>
                  <a:srgbClr val="404040"/>
                </a:solidFill>
              </a:rPr>
              <a:t>Antero-posterior view pelvis radiograph: greenstick fracture, indirect sign of hip effusion (femoral head excentration)</a:t>
            </a:r>
          </a:p>
          <a:p>
            <a:pPr lvl="1" eaLnBrk="1" hangingPunct="1"/>
            <a:r>
              <a:rPr lang="en-US" smtClean="0">
                <a:solidFill>
                  <a:srgbClr val="404040"/>
                </a:solidFill>
              </a:rPr>
              <a:t>Comparative hip ultrasound: hip effusion</a:t>
            </a:r>
          </a:p>
        </p:txBody>
      </p:sp>
      <p:sp>
        <p:nvSpPr>
          <p:cNvPr id="30722" name="Title 1"/>
          <p:cNvSpPr txBox="1">
            <a:spLocks/>
          </p:cNvSpPr>
          <p:nvPr/>
        </p:nvSpPr>
        <p:spPr bwMode="auto">
          <a:xfrm>
            <a:off x="457200" y="130175"/>
            <a:ext cx="3201988" cy="85407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>
                <a:solidFill>
                  <a:srgbClr val="FFFFFF"/>
                </a:solidFill>
              </a:rPr>
              <a:t>QUESTION 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404040"/>
                </a:solidFill>
              </a:rPr>
              <a:t>What possible diagnoses do you think are possible at that age?</a:t>
            </a:r>
          </a:p>
          <a:p>
            <a:pPr lvl="1" eaLnBrk="1" hangingPunct="1"/>
            <a:r>
              <a:rPr lang="en-US" smtClean="0">
                <a:solidFill>
                  <a:srgbClr val="404040"/>
                </a:solidFill>
              </a:rPr>
              <a:t>Hip arthritis</a:t>
            </a:r>
          </a:p>
          <a:p>
            <a:pPr lvl="1" eaLnBrk="1" hangingPunct="1"/>
            <a:r>
              <a:rPr lang="en-US" smtClean="0">
                <a:solidFill>
                  <a:srgbClr val="404040"/>
                </a:solidFill>
              </a:rPr>
              <a:t>Hematogenic osteomyelitis</a:t>
            </a:r>
          </a:p>
        </p:txBody>
      </p:sp>
      <p:sp>
        <p:nvSpPr>
          <p:cNvPr id="31746" name="Title 1"/>
          <p:cNvSpPr txBox="1">
            <a:spLocks/>
          </p:cNvSpPr>
          <p:nvPr/>
        </p:nvSpPr>
        <p:spPr bwMode="auto">
          <a:xfrm>
            <a:off x="457200" y="130175"/>
            <a:ext cx="3201988" cy="85407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>
                <a:solidFill>
                  <a:srgbClr val="FFFFFF"/>
                </a:solidFill>
              </a:rPr>
              <a:t>QUESTION 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EPANCHE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2513" y="477838"/>
            <a:ext cx="7048500" cy="54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4"/>
          <p:cNvSpPr>
            <a:spLocks noChangeShapeType="1"/>
          </p:cNvSpPr>
          <p:nvPr/>
        </p:nvSpPr>
        <p:spPr bwMode="auto">
          <a:xfrm flipH="1">
            <a:off x="6934200" y="1663700"/>
            <a:ext cx="457200" cy="106680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schemeClr val="tx1">
                  <a:lumMod val="75000"/>
                  <a:lumOff val="25000"/>
                </a:schemeClr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rgbClr val="404040"/>
                </a:solidFill>
              </a:rPr>
              <a:t>What is your final diagnosis?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Left hip arthritis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rgbClr val="404040"/>
                </a:solidFill>
              </a:rPr>
              <a:t>What are the main principles for the management of the child’s condition? What do you say to the parents?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Julia needs to be hospitalized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She must fast/ must not eat or drink until surgery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The surgery will be performed under general anesthesia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>
                <a:solidFill>
                  <a:srgbClr val="404040"/>
                </a:solidFill>
              </a:rPr>
              <a:t>S</a:t>
            </a:r>
            <a:r>
              <a:rPr lang="en-US" dirty="0" smtClean="0">
                <a:solidFill>
                  <a:srgbClr val="404040"/>
                </a:solidFill>
              </a:rPr>
              <a:t>urgery: </a:t>
            </a:r>
            <a:r>
              <a:rPr lang="en-US" dirty="0" err="1" smtClean="0">
                <a:solidFill>
                  <a:srgbClr val="404040"/>
                </a:solidFill>
              </a:rPr>
              <a:t>punction</a:t>
            </a:r>
            <a:r>
              <a:rPr lang="en-US" dirty="0" smtClean="0">
                <a:solidFill>
                  <a:srgbClr val="404040"/>
                </a:solidFill>
              </a:rPr>
              <a:t> more or less </a:t>
            </a:r>
            <a:r>
              <a:rPr lang="en-US" dirty="0" err="1" smtClean="0">
                <a:solidFill>
                  <a:srgbClr val="404040"/>
                </a:solidFill>
              </a:rPr>
              <a:t>arthrotomy</a:t>
            </a:r>
            <a:r>
              <a:rPr lang="en-US" dirty="0" smtClean="0">
                <a:solidFill>
                  <a:srgbClr val="404040"/>
                </a:solidFill>
              </a:rPr>
              <a:t> to clean up the joint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She will have antibiotics by intravenous perfusion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She will have a cast for the pain.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endParaRPr lang="en-US" dirty="0" smtClean="0">
              <a:solidFill>
                <a:srgbClr val="404040"/>
              </a:solidFill>
            </a:endParaRPr>
          </a:p>
        </p:txBody>
      </p:sp>
      <p:sp>
        <p:nvSpPr>
          <p:cNvPr id="33794" name="Title 1"/>
          <p:cNvSpPr txBox="1">
            <a:spLocks/>
          </p:cNvSpPr>
          <p:nvPr/>
        </p:nvSpPr>
        <p:spPr bwMode="auto">
          <a:xfrm>
            <a:off x="457200" y="130175"/>
            <a:ext cx="3201988" cy="85407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>
                <a:solidFill>
                  <a:srgbClr val="FFFFFF"/>
                </a:solidFill>
              </a:rPr>
              <a:t>QUESTION 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Espace réservé du texte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/>
            <a:r>
              <a:rPr lang="fr-FR" smtClean="0">
                <a:solidFill>
                  <a:srgbClr val="404040"/>
                </a:solidFill>
                <a:latin typeface="Arial" charset="0"/>
                <a:cs typeface="Arial" charset="0"/>
              </a:rPr>
              <a:t>English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fr-FR" dirty="0" err="1" smtClean="0">
                <a:solidFill>
                  <a:srgbClr val="404040"/>
                </a:solidFill>
                <a:latin typeface="Arial"/>
                <a:cs typeface="Arial"/>
              </a:rPr>
              <a:t>Injury</a:t>
            </a:r>
            <a:endParaRPr lang="fr-FR" dirty="0" smtClean="0">
              <a:solidFill>
                <a:srgbClr val="404040"/>
              </a:solidFill>
              <a:latin typeface="Arial"/>
              <a:cs typeface="Arial"/>
            </a:endParaRP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fr-FR" dirty="0" err="1" smtClean="0">
                <a:solidFill>
                  <a:srgbClr val="404040"/>
                </a:solidFill>
                <a:latin typeface="Arial"/>
                <a:cs typeface="Arial"/>
              </a:rPr>
              <a:t>Upper</a:t>
            </a:r>
            <a:r>
              <a:rPr lang="fr-FR" dirty="0" smtClean="0">
                <a:solidFill>
                  <a:srgbClr val="404040"/>
                </a:solidFill>
                <a:latin typeface="Arial"/>
                <a:cs typeface="Arial"/>
              </a:rPr>
              <a:t>/</a:t>
            </a:r>
            <a:r>
              <a:rPr lang="fr-FR" dirty="0" err="1" smtClean="0">
                <a:solidFill>
                  <a:srgbClr val="404040"/>
                </a:solidFill>
                <a:latin typeface="Arial"/>
                <a:cs typeface="Arial"/>
              </a:rPr>
              <a:t>lower</a:t>
            </a:r>
            <a:r>
              <a:rPr lang="fr-FR" dirty="0" smtClean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lang="fr-FR" dirty="0" err="1" smtClean="0">
                <a:solidFill>
                  <a:srgbClr val="404040"/>
                </a:solidFill>
                <a:latin typeface="Arial"/>
                <a:cs typeface="Arial"/>
              </a:rPr>
              <a:t>limb</a:t>
            </a:r>
            <a:endParaRPr lang="fr-FR" dirty="0" smtClean="0">
              <a:solidFill>
                <a:srgbClr val="404040"/>
              </a:solidFill>
              <a:latin typeface="Arial"/>
              <a:cs typeface="Arial"/>
            </a:endParaRP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fr-FR" dirty="0" smtClean="0">
                <a:solidFill>
                  <a:srgbClr val="404040"/>
                </a:solidFill>
                <a:latin typeface="Arial"/>
                <a:cs typeface="Arial"/>
              </a:rPr>
              <a:t>Joint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fr-FR" dirty="0" err="1" smtClean="0">
                <a:solidFill>
                  <a:srgbClr val="404040"/>
                </a:solidFill>
                <a:latin typeface="Arial"/>
                <a:cs typeface="Arial"/>
              </a:rPr>
              <a:t>Wrist</a:t>
            </a:r>
            <a:endParaRPr lang="fr-FR" dirty="0" smtClean="0">
              <a:solidFill>
                <a:srgbClr val="404040"/>
              </a:solidFill>
              <a:latin typeface="Arial"/>
              <a:cs typeface="Arial"/>
            </a:endParaRP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fr-FR" dirty="0" err="1" smtClean="0">
                <a:solidFill>
                  <a:srgbClr val="404040"/>
                </a:solidFill>
                <a:latin typeface="Arial"/>
                <a:cs typeface="Arial"/>
              </a:rPr>
              <a:t>Spine</a:t>
            </a:r>
            <a:endParaRPr lang="fr-FR" dirty="0" smtClean="0">
              <a:solidFill>
                <a:srgbClr val="404040"/>
              </a:solidFill>
              <a:latin typeface="Arial"/>
              <a:cs typeface="Arial"/>
            </a:endParaRP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fr-FR" dirty="0" smtClean="0">
                <a:solidFill>
                  <a:srgbClr val="404040"/>
                </a:solidFill>
                <a:latin typeface="Arial"/>
                <a:cs typeface="Arial"/>
              </a:rPr>
              <a:t>Hip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fr-FR" dirty="0" err="1" smtClean="0">
                <a:solidFill>
                  <a:srgbClr val="404040"/>
                </a:solidFill>
                <a:latin typeface="Arial"/>
                <a:cs typeface="Arial"/>
              </a:rPr>
              <a:t>Ankle</a:t>
            </a:r>
            <a:endParaRPr lang="fr-FR" dirty="0" smtClean="0">
              <a:solidFill>
                <a:srgbClr val="404040"/>
              </a:solidFill>
              <a:latin typeface="Arial"/>
              <a:cs typeface="Arial"/>
            </a:endParaRP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fr-FR" dirty="0" smtClean="0">
                <a:solidFill>
                  <a:srgbClr val="404040"/>
                </a:solidFill>
                <a:latin typeface="Arial"/>
                <a:cs typeface="Arial"/>
              </a:rPr>
              <a:t>Long arm/ </a:t>
            </a:r>
            <a:r>
              <a:rPr lang="fr-FR" dirty="0" err="1" smtClean="0">
                <a:solidFill>
                  <a:srgbClr val="404040"/>
                </a:solidFill>
                <a:latin typeface="Arial"/>
                <a:cs typeface="Arial"/>
              </a:rPr>
              <a:t>leg</a:t>
            </a:r>
            <a:r>
              <a:rPr lang="fr-FR" dirty="0" smtClean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lang="fr-FR" dirty="0" err="1" smtClean="0">
                <a:solidFill>
                  <a:srgbClr val="404040"/>
                </a:solidFill>
                <a:latin typeface="Arial"/>
                <a:cs typeface="Arial"/>
              </a:rPr>
              <a:t>Cast</a:t>
            </a:r>
            <a:r>
              <a:rPr lang="fr-FR" dirty="0" smtClean="0">
                <a:solidFill>
                  <a:srgbClr val="404040"/>
                </a:solidFill>
                <a:latin typeface="Arial"/>
                <a:cs typeface="Arial"/>
              </a:rPr>
              <a:t> 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fr-FR" dirty="0" smtClean="0">
                <a:solidFill>
                  <a:srgbClr val="404040"/>
                </a:solidFill>
                <a:latin typeface="Arial"/>
                <a:cs typeface="Arial"/>
              </a:rPr>
              <a:t>Effusion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fr-FR" dirty="0" err="1" smtClean="0">
                <a:solidFill>
                  <a:srgbClr val="404040"/>
                </a:solidFill>
                <a:latin typeface="Arial"/>
                <a:cs typeface="Arial"/>
              </a:rPr>
              <a:t>Stiffness</a:t>
            </a:r>
            <a:endParaRPr lang="fr-FR" dirty="0" smtClean="0">
              <a:solidFill>
                <a:srgbClr val="404040"/>
              </a:solidFill>
              <a:latin typeface="Arial"/>
              <a:cs typeface="Arial"/>
            </a:endParaRP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fr-FR" dirty="0">
              <a:solidFill>
                <a:srgbClr val="404040"/>
              </a:solidFill>
              <a:latin typeface="Arial"/>
              <a:cs typeface="Arial"/>
            </a:endParaRPr>
          </a:p>
        </p:txBody>
      </p:sp>
      <p:sp>
        <p:nvSpPr>
          <p:cNvPr id="16387" name="Espace réservé du texte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 eaLnBrk="1" hangingPunct="1"/>
            <a:r>
              <a:rPr lang="fr-FR" smtClean="0">
                <a:solidFill>
                  <a:srgbClr val="404040"/>
                </a:solidFill>
                <a:latin typeface="Arial" charset="0"/>
                <a:cs typeface="Arial" charset="0"/>
              </a:rPr>
              <a:t>Français</a:t>
            </a:r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384675" cy="3951288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fr-FR" dirty="0" smtClean="0">
                <a:solidFill>
                  <a:srgbClr val="404040"/>
                </a:solidFill>
                <a:latin typeface="Arial"/>
                <a:cs typeface="Arial"/>
              </a:rPr>
              <a:t>Traumatisme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fr-FR" dirty="0" smtClean="0">
                <a:solidFill>
                  <a:srgbClr val="404040"/>
                </a:solidFill>
                <a:latin typeface="Arial"/>
                <a:cs typeface="Arial"/>
              </a:rPr>
              <a:t>Membre supérieur/inférieur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fr-FR" dirty="0" smtClean="0">
                <a:solidFill>
                  <a:srgbClr val="404040"/>
                </a:solidFill>
                <a:latin typeface="Arial"/>
                <a:cs typeface="Arial"/>
              </a:rPr>
              <a:t>Articulation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fr-FR" dirty="0" smtClean="0">
                <a:solidFill>
                  <a:srgbClr val="404040"/>
                </a:solidFill>
                <a:latin typeface="Arial"/>
                <a:cs typeface="Arial"/>
              </a:rPr>
              <a:t>Poignet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fr-FR" dirty="0" smtClean="0">
                <a:solidFill>
                  <a:srgbClr val="404040"/>
                </a:solidFill>
                <a:latin typeface="Arial"/>
                <a:cs typeface="Arial"/>
              </a:rPr>
              <a:t>Rachis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fr-FR" dirty="0" smtClean="0">
                <a:solidFill>
                  <a:srgbClr val="404040"/>
                </a:solidFill>
                <a:latin typeface="Arial"/>
                <a:cs typeface="Arial"/>
              </a:rPr>
              <a:t>Hanche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fr-FR" dirty="0" smtClean="0">
                <a:solidFill>
                  <a:srgbClr val="404040"/>
                </a:solidFill>
                <a:latin typeface="Arial"/>
                <a:cs typeface="Arial"/>
              </a:rPr>
              <a:t>Cheville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fr-FR" dirty="0" smtClean="0">
                <a:solidFill>
                  <a:srgbClr val="404040"/>
                </a:solidFill>
                <a:latin typeface="Arial"/>
                <a:cs typeface="Arial"/>
              </a:rPr>
              <a:t>Plâtre (BABP/ </a:t>
            </a:r>
            <a:r>
              <a:rPr lang="fr-FR" dirty="0" err="1" smtClean="0">
                <a:solidFill>
                  <a:srgbClr val="404040"/>
                </a:solidFill>
                <a:latin typeface="Arial"/>
                <a:cs typeface="Arial"/>
              </a:rPr>
              <a:t>cruro</a:t>
            </a:r>
            <a:r>
              <a:rPr lang="fr-FR" dirty="0" smtClean="0">
                <a:solidFill>
                  <a:srgbClr val="404040"/>
                </a:solidFill>
                <a:latin typeface="Arial"/>
                <a:cs typeface="Arial"/>
              </a:rPr>
              <a:t>-pédieux)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fr-FR" dirty="0" smtClean="0">
                <a:solidFill>
                  <a:srgbClr val="404040"/>
                </a:solidFill>
                <a:latin typeface="Arial"/>
                <a:cs typeface="Arial"/>
              </a:rPr>
              <a:t>Epanchement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fr-FR" dirty="0" smtClean="0">
                <a:solidFill>
                  <a:srgbClr val="404040"/>
                </a:solidFill>
                <a:latin typeface="Arial"/>
                <a:cs typeface="Arial"/>
              </a:rPr>
              <a:t>Raideur articulaire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fr-FR" dirty="0">
              <a:solidFill>
                <a:srgbClr val="404040"/>
              </a:solidFill>
              <a:latin typeface="Arial"/>
              <a:cs typeface="Arial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130175"/>
            <a:ext cx="3201988" cy="854075"/>
          </a:xfrm>
          <a:prstGeom prst="rect">
            <a:avLst/>
          </a:prstGeom>
          <a:solidFill>
            <a:srgbClr val="3366FF"/>
          </a:solidFill>
        </p:spPr>
        <p:txBody>
          <a:bodyPr anchor="ctr"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3600" dirty="0" smtClean="0">
                <a:solidFill>
                  <a:srgbClr val="FFFFFF"/>
                </a:solidFill>
                <a:latin typeface="+mn-lt"/>
              </a:rPr>
              <a:t>VOCABULARY </a:t>
            </a:r>
            <a:endParaRPr lang="en-US" sz="3600" dirty="0">
              <a:solidFill>
                <a:srgbClr val="FFFF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rgbClr val="404040"/>
                </a:solidFill>
              </a:rPr>
              <a:t>What guidelines would you suggest to the parents for Julia’s follow-up?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Recovery of the infection</a:t>
            </a:r>
          </a:p>
          <a:p>
            <a:pPr lvl="2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rgbClr val="404040"/>
                </a:solidFill>
              </a:rPr>
              <a:t>Radiographs</a:t>
            </a:r>
          </a:p>
          <a:p>
            <a:pPr lvl="2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rgbClr val="404040"/>
                </a:solidFill>
              </a:rPr>
              <a:t>Blood tests</a:t>
            </a:r>
          </a:p>
          <a:p>
            <a:pPr lvl="2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rgbClr val="404040"/>
                </a:solidFill>
              </a:rPr>
              <a:t>First 6 weeks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rgbClr val="404040"/>
                </a:solidFill>
              </a:rPr>
              <a:t>Detection of potential </a:t>
            </a:r>
            <a:r>
              <a:rPr lang="en-US" dirty="0" err="1" smtClean="0">
                <a:solidFill>
                  <a:srgbClr val="404040"/>
                </a:solidFill>
              </a:rPr>
              <a:t>sequelae</a:t>
            </a:r>
            <a:r>
              <a:rPr lang="en-US" dirty="0" smtClean="0">
                <a:solidFill>
                  <a:srgbClr val="404040"/>
                </a:solidFill>
              </a:rPr>
              <a:t> on the growing child</a:t>
            </a:r>
          </a:p>
          <a:p>
            <a:pPr lvl="2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rgbClr val="404040"/>
                </a:solidFill>
              </a:rPr>
              <a:t>Follow up by conventional radiographs until skeletal maturity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endParaRPr lang="en-US" dirty="0" smtClean="0">
              <a:solidFill>
                <a:srgbClr val="404040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dirty="0" smtClean="0">
              <a:solidFill>
                <a:srgbClr val="404040"/>
              </a:solidFill>
            </a:endParaRPr>
          </a:p>
        </p:txBody>
      </p:sp>
      <p:sp>
        <p:nvSpPr>
          <p:cNvPr id="34818" name="Title 1"/>
          <p:cNvSpPr txBox="1">
            <a:spLocks/>
          </p:cNvSpPr>
          <p:nvPr/>
        </p:nvSpPr>
        <p:spPr bwMode="auto">
          <a:xfrm>
            <a:off x="457200" y="130175"/>
            <a:ext cx="3201988" cy="85407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>
                <a:solidFill>
                  <a:srgbClr val="FFFFFF"/>
                </a:solidFill>
              </a:rPr>
              <a:t>QUESTION 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Espace réservé du texte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/>
            <a:r>
              <a:rPr lang="fr-FR" smtClean="0">
                <a:solidFill>
                  <a:srgbClr val="404040"/>
                </a:solidFill>
                <a:latin typeface="Arial" charset="0"/>
                <a:cs typeface="Arial" charset="0"/>
              </a:rPr>
              <a:t>English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sz="half" idx="2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fr-FR" dirty="0" err="1" smtClean="0">
                <a:solidFill>
                  <a:srgbClr val="404040"/>
                </a:solidFill>
                <a:latin typeface="Arial"/>
                <a:cs typeface="Arial"/>
              </a:rPr>
              <a:t>Limping</a:t>
            </a:r>
            <a:endParaRPr lang="fr-FR" dirty="0" smtClean="0">
              <a:solidFill>
                <a:srgbClr val="404040"/>
              </a:solidFill>
              <a:latin typeface="Arial"/>
              <a:cs typeface="Arial"/>
            </a:endParaRP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fr-FR" dirty="0" smtClean="0">
                <a:solidFill>
                  <a:srgbClr val="404040"/>
                </a:solidFill>
                <a:latin typeface="Arial"/>
                <a:cs typeface="Arial"/>
              </a:rPr>
              <a:t>Gait 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fr-FR" dirty="0" smtClean="0">
                <a:solidFill>
                  <a:srgbClr val="404040"/>
                </a:solidFill>
                <a:latin typeface="Arial"/>
                <a:cs typeface="Arial"/>
              </a:rPr>
              <a:t>Joint range of motion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fr-FR" dirty="0" err="1" smtClean="0">
                <a:solidFill>
                  <a:srgbClr val="404040"/>
                </a:solidFill>
                <a:latin typeface="Arial"/>
                <a:cs typeface="Arial"/>
              </a:rPr>
              <a:t>Arthroplasty</a:t>
            </a:r>
            <a:endParaRPr lang="fr-FR" dirty="0" smtClean="0">
              <a:solidFill>
                <a:srgbClr val="404040"/>
              </a:solidFill>
              <a:latin typeface="Arial"/>
              <a:cs typeface="Arial"/>
            </a:endParaRP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fr-FR" dirty="0" err="1" smtClean="0">
                <a:solidFill>
                  <a:srgbClr val="404040"/>
                </a:solidFill>
                <a:latin typeface="Arial"/>
                <a:cs typeface="Arial"/>
              </a:rPr>
              <a:t>Osteosynthesis</a:t>
            </a:r>
            <a:endParaRPr lang="fr-FR" dirty="0" smtClean="0">
              <a:solidFill>
                <a:srgbClr val="404040"/>
              </a:solidFill>
              <a:latin typeface="Arial"/>
              <a:cs typeface="Arial"/>
            </a:endParaRP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fr-FR" dirty="0" smtClean="0">
                <a:solidFill>
                  <a:srgbClr val="404040"/>
                </a:solidFill>
                <a:latin typeface="Arial"/>
                <a:cs typeface="Arial"/>
              </a:rPr>
              <a:t>Pin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fr-FR" dirty="0" err="1" smtClean="0">
                <a:solidFill>
                  <a:srgbClr val="404040"/>
                </a:solidFill>
                <a:latin typeface="Arial"/>
                <a:cs typeface="Arial"/>
              </a:rPr>
              <a:t>Screw</a:t>
            </a:r>
            <a:endParaRPr lang="fr-FR" dirty="0" smtClean="0">
              <a:solidFill>
                <a:srgbClr val="404040"/>
              </a:solidFill>
              <a:latin typeface="Arial"/>
              <a:cs typeface="Arial"/>
            </a:endParaRPr>
          </a:p>
          <a:p>
            <a:pPr marL="0" indent="0"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fr-FR" dirty="0" smtClean="0">
              <a:solidFill>
                <a:srgbClr val="404040"/>
              </a:solidFill>
              <a:latin typeface="Arial"/>
              <a:cs typeface="Arial"/>
            </a:endParaRP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fr-FR" dirty="0">
              <a:solidFill>
                <a:srgbClr val="404040"/>
              </a:solidFill>
              <a:latin typeface="Arial"/>
              <a:cs typeface="Arial"/>
            </a:endParaRPr>
          </a:p>
        </p:txBody>
      </p:sp>
      <p:sp>
        <p:nvSpPr>
          <p:cNvPr id="17411" name="Espace réservé du texte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 eaLnBrk="1" hangingPunct="1"/>
            <a:r>
              <a:rPr lang="fr-FR" smtClean="0">
                <a:solidFill>
                  <a:srgbClr val="404040"/>
                </a:solidFill>
                <a:latin typeface="Arial" charset="0"/>
                <a:cs typeface="Arial" charset="0"/>
              </a:rPr>
              <a:t>Français</a:t>
            </a:r>
          </a:p>
        </p:txBody>
      </p:sp>
      <p:sp>
        <p:nvSpPr>
          <p:cNvPr id="17412" name="Espace réservé du contenu 8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384675" cy="3951288"/>
          </a:xfrm>
        </p:spPr>
        <p:txBody>
          <a:bodyPr/>
          <a:lstStyle/>
          <a:p>
            <a:pPr eaLnBrk="1" hangingPunct="1"/>
            <a:r>
              <a:rPr lang="fr-FR" smtClean="0">
                <a:solidFill>
                  <a:srgbClr val="404040"/>
                </a:solidFill>
                <a:latin typeface="Arial" charset="0"/>
                <a:cs typeface="Arial" charset="0"/>
              </a:rPr>
              <a:t>Boiterie</a:t>
            </a:r>
          </a:p>
          <a:p>
            <a:pPr eaLnBrk="1" hangingPunct="1"/>
            <a:r>
              <a:rPr lang="fr-FR" smtClean="0">
                <a:solidFill>
                  <a:srgbClr val="404040"/>
                </a:solidFill>
                <a:latin typeface="Arial" charset="0"/>
                <a:cs typeface="Arial" charset="0"/>
              </a:rPr>
              <a:t>Marche</a:t>
            </a:r>
          </a:p>
          <a:p>
            <a:pPr eaLnBrk="1" hangingPunct="1"/>
            <a:r>
              <a:rPr lang="fr-FR" smtClean="0">
                <a:solidFill>
                  <a:srgbClr val="404040"/>
                </a:solidFill>
                <a:latin typeface="Arial" charset="0"/>
                <a:cs typeface="Arial" charset="0"/>
              </a:rPr>
              <a:t>Mobilités articulaire</a:t>
            </a:r>
          </a:p>
          <a:p>
            <a:pPr eaLnBrk="1" hangingPunct="1"/>
            <a:r>
              <a:rPr lang="fr-FR" smtClean="0">
                <a:solidFill>
                  <a:srgbClr val="404040"/>
                </a:solidFill>
                <a:latin typeface="Arial" charset="0"/>
                <a:cs typeface="Arial" charset="0"/>
              </a:rPr>
              <a:t>Prothèse</a:t>
            </a:r>
          </a:p>
          <a:p>
            <a:pPr eaLnBrk="1" hangingPunct="1"/>
            <a:r>
              <a:rPr lang="fr-FR" smtClean="0">
                <a:solidFill>
                  <a:srgbClr val="404040"/>
                </a:solidFill>
                <a:latin typeface="Arial" charset="0"/>
                <a:cs typeface="Arial" charset="0"/>
              </a:rPr>
              <a:t>Ostéosynthèse</a:t>
            </a:r>
          </a:p>
          <a:p>
            <a:pPr eaLnBrk="1" hangingPunct="1"/>
            <a:r>
              <a:rPr lang="fr-FR" smtClean="0">
                <a:solidFill>
                  <a:srgbClr val="404040"/>
                </a:solidFill>
                <a:latin typeface="Arial" charset="0"/>
                <a:cs typeface="Arial" charset="0"/>
              </a:rPr>
              <a:t>Broche</a:t>
            </a:r>
          </a:p>
          <a:p>
            <a:pPr eaLnBrk="1" hangingPunct="1"/>
            <a:r>
              <a:rPr lang="fr-FR" smtClean="0">
                <a:solidFill>
                  <a:srgbClr val="404040"/>
                </a:solidFill>
                <a:latin typeface="Arial" charset="0"/>
                <a:cs typeface="Arial" charset="0"/>
              </a:rPr>
              <a:t>Vis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130175"/>
            <a:ext cx="3201988" cy="854075"/>
          </a:xfrm>
          <a:prstGeom prst="rect">
            <a:avLst/>
          </a:prstGeom>
          <a:solidFill>
            <a:srgbClr val="3366FF"/>
          </a:solidFill>
        </p:spPr>
        <p:txBody>
          <a:bodyPr anchor="ctr"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3600" dirty="0" smtClean="0">
                <a:solidFill>
                  <a:srgbClr val="FFFFFF"/>
                </a:solidFill>
                <a:latin typeface="+mn-lt"/>
              </a:rPr>
              <a:t>VOCABULARY </a:t>
            </a:r>
            <a:endParaRPr lang="en-US" sz="3600" dirty="0">
              <a:solidFill>
                <a:srgbClr val="FFFF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374650" y="130175"/>
            <a:ext cx="3201988" cy="854075"/>
          </a:xfrm>
          <a:prstGeom prst="rect">
            <a:avLst/>
          </a:prstGeom>
          <a:solidFill>
            <a:srgbClr val="3366FF"/>
          </a:solidFill>
        </p:spPr>
        <p:txBody>
          <a:bodyPr anchor="ctr"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3600" dirty="0" smtClean="0">
                <a:solidFill>
                  <a:srgbClr val="FFFFFF"/>
                </a:solidFill>
                <a:latin typeface="+mn-lt"/>
              </a:rPr>
              <a:t>PUBLICATION </a:t>
            </a:r>
            <a:endParaRPr lang="en-US" sz="3600" dirty="0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18434" name="Image 8" descr="Femoral NEck fracture.tiff"/>
          <p:cNvPicPr>
            <a:picLocks noChangeAspect="1"/>
          </p:cNvPicPr>
          <p:nvPr/>
        </p:nvPicPr>
        <p:blipFill>
          <a:blip r:embed="rId2"/>
          <a:srcRect l="9154" t="13570" r="14610" b="12225"/>
          <a:stretch>
            <a:fillRect/>
          </a:stretch>
        </p:blipFill>
        <p:spPr bwMode="auto">
          <a:xfrm>
            <a:off x="560388" y="1719263"/>
            <a:ext cx="8272462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ZoneTexte 1"/>
          <p:cNvSpPr txBox="1">
            <a:spLocks noChangeArrowheads="1"/>
          </p:cNvSpPr>
          <p:nvPr/>
        </p:nvSpPr>
        <p:spPr bwMode="auto">
          <a:xfrm>
            <a:off x="1371600" y="4103688"/>
            <a:ext cx="69278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>
                <a:solidFill>
                  <a:srgbClr val="404040"/>
                </a:solidFill>
                <a:latin typeface="Calibri" pitchFamily="34" charset="0"/>
              </a:rPr>
              <a:t>Brief summary of each paragraph of the article</a:t>
            </a:r>
          </a:p>
          <a:p>
            <a:pPr algn="ctr"/>
            <a:r>
              <a:rPr lang="en-US" sz="2800">
                <a:solidFill>
                  <a:srgbClr val="404040"/>
                </a:solidFill>
                <a:latin typeface="Calibri" pitchFamily="34" charset="0"/>
              </a:rPr>
              <a:t>10 groups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 txBox="1">
            <a:spLocks/>
          </p:cNvSpPr>
          <p:nvPr/>
        </p:nvSpPr>
        <p:spPr bwMode="auto">
          <a:xfrm>
            <a:off x="374650" y="130175"/>
            <a:ext cx="5367338" cy="85407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>
                <a:solidFill>
                  <a:srgbClr val="FFFFFF"/>
                </a:solidFill>
                <a:latin typeface="Calibri" pitchFamily="34" charset="0"/>
              </a:rPr>
              <a:t> FRACTURES TYPES</a:t>
            </a:r>
          </a:p>
        </p:txBody>
      </p:sp>
      <p:pic>
        <p:nvPicPr>
          <p:cNvPr id="19458" name="Image 1"/>
          <p:cNvPicPr>
            <a:picLocks noChangeAspect="1"/>
          </p:cNvPicPr>
          <p:nvPr/>
        </p:nvPicPr>
        <p:blipFill>
          <a:blip r:embed="rId2"/>
          <a:srcRect l="6775" t="963" r="3342" b="69913"/>
          <a:stretch>
            <a:fillRect/>
          </a:stretch>
        </p:blipFill>
        <p:spPr bwMode="auto">
          <a:xfrm>
            <a:off x="166688" y="1203325"/>
            <a:ext cx="437515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Image 1"/>
          <p:cNvPicPr>
            <a:picLocks noChangeAspect="1"/>
          </p:cNvPicPr>
          <p:nvPr/>
        </p:nvPicPr>
        <p:blipFill>
          <a:blip r:embed="rId2"/>
          <a:srcRect l="6775" t="29100" r="3342" b="40788"/>
          <a:stretch>
            <a:fillRect/>
          </a:stretch>
        </p:blipFill>
        <p:spPr bwMode="auto">
          <a:xfrm>
            <a:off x="2452688" y="3070225"/>
            <a:ext cx="4043362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Image 1"/>
          <p:cNvPicPr>
            <a:picLocks noChangeAspect="1"/>
          </p:cNvPicPr>
          <p:nvPr/>
        </p:nvPicPr>
        <p:blipFill>
          <a:blip r:embed="rId2"/>
          <a:srcRect l="6775" t="59007" r="3342" b="10677"/>
          <a:stretch>
            <a:fillRect/>
          </a:stretch>
        </p:blipFill>
        <p:spPr bwMode="auto">
          <a:xfrm>
            <a:off x="4541838" y="4835525"/>
            <a:ext cx="4602162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 Box 6"/>
          <p:cNvSpPr txBox="1">
            <a:spLocks noChangeArrowheads="1"/>
          </p:cNvSpPr>
          <p:nvPr/>
        </p:nvSpPr>
        <p:spPr bwMode="auto">
          <a:xfrm>
            <a:off x="4972050" y="1481138"/>
            <a:ext cx="37639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/>
              <a:t>Basicervical and trochanteric fractures</a:t>
            </a:r>
          </a:p>
        </p:txBody>
      </p:sp>
      <p:sp>
        <p:nvSpPr>
          <p:cNvPr id="19462" name="Text Box 7"/>
          <p:cNvSpPr txBox="1">
            <a:spLocks noChangeArrowheads="1"/>
          </p:cNvSpPr>
          <p:nvPr/>
        </p:nvSpPr>
        <p:spPr bwMode="auto">
          <a:xfrm>
            <a:off x="166688" y="3703638"/>
            <a:ext cx="23606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/>
              <a:t>Cervical neck fractures</a:t>
            </a:r>
          </a:p>
        </p:txBody>
      </p:sp>
      <p:sp>
        <p:nvSpPr>
          <p:cNvPr id="19463" name="Text Box 8"/>
          <p:cNvSpPr txBox="1">
            <a:spLocks noChangeArrowheads="1"/>
          </p:cNvSpPr>
          <p:nvPr/>
        </p:nvSpPr>
        <p:spPr bwMode="auto">
          <a:xfrm>
            <a:off x="1443038" y="5268913"/>
            <a:ext cx="26479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sz="2400"/>
              <a:t>Femoral head fractures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 txBox="1">
            <a:spLocks/>
          </p:cNvSpPr>
          <p:nvPr/>
        </p:nvSpPr>
        <p:spPr bwMode="auto">
          <a:xfrm>
            <a:off x="374650" y="130175"/>
            <a:ext cx="5367338" cy="85407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>
                <a:solidFill>
                  <a:srgbClr val="FFFFFF"/>
                </a:solidFill>
                <a:latin typeface="Calibri" pitchFamily="34" charset="0"/>
              </a:rPr>
              <a:t>GARDEN CLASSIFICATION</a:t>
            </a:r>
          </a:p>
        </p:txBody>
      </p:sp>
      <p:pic>
        <p:nvPicPr>
          <p:cNvPr id="20482" name="Picture 5" descr="Garden-Classifica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4213" y="1390650"/>
            <a:ext cx="6402387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 txBox="1">
            <a:spLocks/>
          </p:cNvSpPr>
          <p:nvPr/>
        </p:nvSpPr>
        <p:spPr bwMode="auto">
          <a:xfrm>
            <a:off x="374650" y="130175"/>
            <a:ext cx="5367338" cy="85407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>
                <a:solidFill>
                  <a:srgbClr val="FFFFFF"/>
                </a:solidFill>
                <a:latin typeface="Calibri" pitchFamily="34" charset="0"/>
              </a:rPr>
              <a:t>PAUWEL CLASSIFICATION</a:t>
            </a:r>
          </a:p>
        </p:txBody>
      </p:sp>
      <p:pic>
        <p:nvPicPr>
          <p:cNvPr id="21506" name="Picture 4" descr="Pauwel classifica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2550" y="1946275"/>
            <a:ext cx="6523038" cy="381635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 txBox="1">
            <a:spLocks/>
          </p:cNvSpPr>
          <p:nvPr/>
        </p:nvSpPr>
        <p:spPr bwMode="auto">
          <a:xfrm>
            <a:off x="374650" y="130175"/>
            <a:ext cx="5867400" cy="85407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>
                <a:solidFill>
                  <a:srgbClr val="FFFFFF"/>
                </a:solidFill>
                <a:latin typeface="Calibri" pitchFamily="34" charset="0"/>
              </a:rPr>
              <a:t>TREATMENT: Osteosynthesis</a:t>
            </a:r>
          </a:p>
        </p:txBody>
      </p:sp>
      <p:pic>
        <p:nvPicPr>
          <p:cNvPr id="22530" name="Picture 4" descr="vi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63675"/>
            <a:ext cx="3046413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5" descr="clou gamm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3538" y="984250"/>
            <a:ext cx="2225675" cy="458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6" descr="dhs"/>
          <p:cNvPicPr>
            <a:picLocks noChangeAspect="1" noChangeArrowheads="1"/>
          </p:cNvPicPr>
          <p:nvPr/>
        </p:nvPicPr>
        <p:blipFill>
          <a:blip r:embed="rId4"/>
          <a:srcRect l="53575" t="5284" b="14052"/>
          <a:stretch>
            <a:fillRect/>
          </a:stretch>
        </p:blipFill>
        <p:spPr bwMode="auto">
          <a:xfrm>
            <a:off x="3425825" y="1463675"/>
            <a:ext cx="2816225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 Box 9"/>
          <p:cNvSpPr txBox="1">
            <a:spLocks noChangeArrowheads="1"/>
          </p:cNvSpPr>
          <p:nvPr/>
        </p:nvSpPr>
        <p:spPr bwMode="auto">
          <a:xfrm>
            <a:off x="165100" y="5680075"/>
            <a:ext cx="2320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fr-FR" sz="2400"/>
              <a:t>Cervical screws</a:t>
            </a:r>
          </a:p>
        </p:txBody>
      </p:sp>
      <p:sp>
        <p:nvSpPr>
          <p:cNvPr id="22534" name="Text Box 10"/>
          <p:cNvSpPr txBox="1">
            <a:spLocks noChangeArrowheads="1"/>
          </p:cNvSpPr>
          <p:nvPr/>
        </p:nvSpPr>
        <p:spPr bwMode="auto">
          <a:xfrm>
            <a:off x="3425825" y="5711825"/>
            <a:ext cx="24749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2400"/>
              <a:t>Sliding hip screw</a:t>
            </a:r>
          </a:p>
        </p:txBody>
      </p:sp>
      <p:sp>
        <p:nvSpPr>
          <p:cNvPr id="22535" name="Text Box 11"/>
          <p:cNvSpPr txBox="1">
            <a:spLocks noChangeArrowheads="1"/>
          </p:cNvSpPr>
          <p:nvPr/>
        </p:nvSpPr>
        <p:spPr bwMode="auto">
          <a:xfrm>
            <a:off x="6496050" y="5680075"/>
            <a:ext cx="26479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sz="2400"/>
              <a:t>Endomedullar fixation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 txBox="1">
            <a:spLocks/>
          </p:cNvSpPr>
          <p:nvPr/>
        </p:nvSpPr>
        <p:spPr bwMode="auto">
          <a:xfrm>
            <a:off x="374650" y="130175"/>
            <a:ext cx="5967413" cy="854075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>
                <a:solidFill>
                  <a:srgbClr val="FFFFFF"/>
                </a:solidFill>
                <a:latin typeface="Calibri" pitchFamily="34" charset="0"/>
              </a:rPr>
              <a:t>TREATMENT: Hip replacement</a:t>
            </a:r>
          </a:p>
        </p:txBody>
      </p:sp>
      <p:pic>
        <p:nvPicPr>
          <p:cNvPr id="23554" name="Picture 6" descr="PIH"/>
          <p:cNvPicPr>
            <a:picLocks noChangeAspect="1" noChangeArrowheads="1"/>
          </p:cNvPicPr>
          <p:nvPr/>
        </p:nvPicPr>
        <p:blipFill>
          <a:blip r:embed="rId2"/>
          <a:srcRect l="13817" r="20844"/>
          <a:stretch>
            <a:fillRect/>
          </a:stretch>
        </p:blipFill>
        <p:spPr bwMode="auto">
          <a:xfrm>
            <a:off x="374650" y="1398588"/>
            <a:ext cx="1771650" cy="361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7" descr="pth"/>
          <p:cNvPicPr>
            <a:picLocks noChangeAspect="1" noChangeArrowheads="1"/>
          </p:cNvPicPr>
          <p:nvPr/>
        </p:nvPicPr>
        <p:blipFill>
          <a:blip r:embed="rId3"/>
          <a:srcRect l="61658"/>
          <a:stretch>
            <a:fillRect/>
          </a:stretch>
        </p:blipFill>
        <p:spPr bwMode="auto">
          <a:xfrm>
            <a:off x="6513513" y="130175"/>
            <a:ext cx="1714500" cy="307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8"/>
          <p:cNvSpPr txBox="1">
            <a:spLocks noChangeArrowheads="1"/>
          </p:cNvSpPr>
          <p:nvPr/>
        </p:nvSpPr>
        <p:spPr bwMode="auto">
          <a:xfrm>
            <a:off x="374650" y="5516563"/>
            <a:ext cx="3638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3600"/>
              <a:t>Hemiarthroplasty</a:t>
            </a:r>
          </a:p>
        </p:txBody>
      </p:sp>
      <p:sp>
        <p:nvSpPr>
          <p:cNvPr id="23557" name="Text Box 9"/>
          <p:cNvSpPr txBox="1">
            <a:spLocks noChangeArrowheads="1"/>
          </p:cNvSpPr>
          <p:nvPr/>
        </p:nvSpPr>
        <p:spPr bwMode="auto">
          <a:xfrm>
            <a:off x="4652963" y="6157913"/>
            <a:ext cx="4451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3600"/>
              <a:t>Total hip arthroplasty</a:t>
            </a:r>
          </a:p>
        </p:txBody>
      </p:sp>
      <p:pic>
        <p:nvPicPr>
          <p:cNvPr id="23558" name="Picture 10" descr="materiel PTH"/>
          <p:cNvPicPr>
            <a:picLocks noChangeAspect="1" noChangeArrowheads="1"/>
          </p:cNvPicPr>
          <p:nvPr/>
        </p:nvPicPr>
        <p:blipFill>
          <a:blip r:embed="rId4"/>
          <a:srcRect l="16373" r="10487" b="17909"/>
          <a:stretch>
            <a:fillRect/>
          </a:stretch>
        </p:blipFill>
        <p:spPr bwMode="auto">
          <a:xfrm>
            <a:off x="6342063" y="3646488"/>
            <a:ext cx="2170112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11" descr="PIH materie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33625" y="1398588"/>
            <a:ext cx="2319338" cy="361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523</Words>
  <Application>Microsoft Macintosh PowerPoint</Application>
  <PresentationFormat>Affichage à l'écran (4:3)</PresentationFormat>
  <Paragraphs>126</Paragraphs>
  <Slides>20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Modèle de conception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3" baseType="lpstr">
      <vt:lpstr>Arial</vt:lpstr>
      <vt:lpstr>Calibri</vt:lpstr>
      <vt:lpstr>Thème Office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</vt:vector>
  </TitlesOfParts>
  <Company>ALAURE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Orthopaedics in english</dc:title>
  <dc:creator>Laure Lunel</dc:creator>
  <cp:lastModifiedBy>AP-HP</cp:lastModifiedBy>
  <cp:revision>17</cp:revision>
  <dcterms:created xsi:type="dcterms:W3CDTF">2015-10-25T16:29:35Z</dcterms:created>
  <dcterms:modified xsi:type="dcterms:W3CDTF">2016-05-02T09:10:34Z</dcterms:modified>
</cp:coreProperties>
</file>