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0" r:id="rId3"/>
    <p:sldId id="326" r:id="rId4"/>
    <p:sldId id="279" r:id="rId5"/>
    <p:sldId id="306" r:id="rId6"/>
    <p:sldId id="267" r:id="rId7"/>
    <p:sldId id="298" r:id="rId8"/>
    <p:sldId id="300" r:id="rId9"/>
    <p:sldId id="301" r:id="rId10"/>
    <p:sldId id="305" r:id="rId11"/>
    <p:sldId id="281" r:id="rId12"/>
    <p:sldId id="289" r:id="rId13"/>
    <p:sldId id="290" r:id="rId14"/>
    <p:sldId id="307" r:id="rId15"/>
    <p:sldId id="291" r:id="rId16"/>
    <p:sldId id="292" r:id="rId17"/>
    <p:sldId id="293" r:id="rId18"/>
    <p:sldId id="294" r:id="rId19"/>
    <p:sldId id="282" r:id="rId20"/>
    <p:sldId id="308" r:id="rId21"/>
    <p:sldId id="309" r:id="rId22"/>
    <p:sldId id="325" r:id="rId23"/>
    <p:sldId id="327" r:id="rId24"/>
    <p:sldId id="328" r:id="rId25"/>
    <p:sldId id="321" r:id="rId26"/>
    <p:sldId id="322" r:id="rId27"/>
    <p:sldId id="323" r:id="rId28"/>
    <p:sldId id="324" r:id="rId29"/>
    <p:sldId id="317" r:id="rId30"/>
    <p:sldId id="310" r:id="rId31"/>
    <p:sldId id="314" r:id="rId32"/>
    <p:sldId id="313" r:id="rId33"/>
    <p:sldId id="315" r:id="rId34"/>
    <p:sldId id="316" r:id="rId35"/>
    <p:sldId id="318" r:id="rId36"/>
    <p:sldId id="319" r:id="rId37"/>
    <p:sldId id="320" r:id="rId38"/>
    <p:sldId id="277" r:id="rId39"/>
    <p:sldId id="276" r:id="rId40"/>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6473" autoAdjust="0"/>
  </p:normalViewPr>
  <p:slideViewPr>
    <p:cSldViewPr snapToGrid="0" snapToObjects="1">
      <p:cViewPr>
        <p:scale>
          <a:sx n="100" d="100"/>
          <a:sy n="100" d="100"/>
        </p:scale>
        <p:origin x="-294" y="-29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3691078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2273622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3447152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706323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1602233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1308918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2947507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1023099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411578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1505701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60CF1598-2028-6D4E-9A1E-BD6A7A2EE7A7}" type="datetimeFigureOut">
              <a:rPr lang="fr-FR" smtClean="0"/>
              <a:pPr/>
              <a:t>09/03/2016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018167F-BFA3-0C4D-B9E3-E45AEF2CFBCD}" type="slidenum">
              <a:rPr lang="fr-FR" smtClean="0"/>
              <a:pPr/>
              <a:t>‹N°›</a:t>
            </a:fld>
            <a:endParaRPr lang="fr-FR"/>
          </a:p>
        </p:txBody>
      </p:sp>
    </p:spTree>
    <p:extLst>
      <p:ext uri="{BB962C8B-B14F-4D97-AF65-F5344CB8AC3E}">
        <p14:creationId xmlns:p14="http://schemas.microsoft.com/office/powerpoint/2010/main" val="18386599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CF1598-2028-6D4E-9A1E-BD6A7A2EE7A7}" type="datetimeFigureOut">
              <a:rPr lang="fr-FR" smtClean="0"/>
              <a:pPr/>
              <a:t>09/03/2016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18167F-BFA3-0C4D-B9E3-E45AEF2CFBCD}" type="slidenum">
              <a:rPr lang="fr-FR" smtClean="0"/>
              <a:pPr/>
              <a:t>‹N°›</a:t>
            </a:fld>
            <a:endParaRPr lang="fr-FR"/>
          </a:p>
        </p:txBody>
      </p:sp>
    </p:spTree>
    <p:extLst>
      <p:ext uri="{BB962C8B-B14F-4D97-AF65-F5344CB8AC3E}">
        <p14:creationId xmlns:p14="http://schemas.microsoft.com/office/powerpoint/2010/main" val="2077153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stephane.goutagny@aphp.fr"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ideo" Target="file:///F:\Clarisse\Tongue%20Fasciculations.mp4"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ideo" Target="file:///F:\Clarisse\clonus.mp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video" Target="file:///F:\Clarisse\LP.wmv"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nejm.org/toc/nejm/371/14/" TargetMode="External"/><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www.nejm.org/toc/nejm/371/14/" TargetMode="External"/><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www.nejm.org/toc/nejm/371/14/" TargetMode="External"/><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4.pd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d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video" Target="file:///\\localhost\Users\S\Documents\cours\CCO%20Anglais\Clarisse\alarmclock.avi" TargetMode="Externa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3.pd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ideo" Target="file:///F:\Clarisse\Quick%20Neurological%20Screening%20Examination.mp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395412"/>
            <a:ext cx="7772400" cy="1470025"/>
          </a:xfrm>
        </p:spPr>
        <p:txBody>
          <a:bodyPr/>
          <a:lstStyle/>
          <a:p>
            <a:r>
              <a:rPr lang="fr-FR" dirty="0" smtClean="0"/>
              <a:t>Certificat optionnel d’anglais médical</a:t>
            </a:r>
            <a:endParaRPr lang="fr-FR" dirty="0"/>
          </a:p>
        </p:txBody>
      </p:sp>
      <p:sp>
        <p:nvSpPr>
          <p:cNvPr id="3" name="Sous-titre 2"/>
          <p:cNvSpPr>
            <a:spLocks noGrp="1"/>
          </p:cNvSpPr>
          <p:nvPr>
            <p:ph type="subTitle" idx="1"/>
          </p:nvPr>
        </p:nvSpPr>
        <p:spPr/>
        <p:txBody>
          <a:bodyPr/>
          <a:lstStyle/>
          <a:p>
            <a:r>
              <a:rPr lang="fr-FR" dirty="0" smtClean="0"/>
              <a:t>Stéphane Goutagny, M.D., </a:t>
            </a:r>
            <a:r>
              <a:rPr lang="fr-FR" dirty="0" err="1" smtClean="0"/>
              <a:t>Ph.D</a:t>
            </a:r>
            <a:r>
              <a:rPr lang="fr-FR" dirty="0" smtClean="0"/>
              <a:t>.</a:t>
            </a:r>
          </a:p>
          <a:p>
            <a:r>
              <a:rPr lang="fr-FR" dirty="0" err="1" smtClean="0"/>
              <a:t>Neurosurgery</a:t>
            </a:r>
            <a:r>
              <a:rPr lang="fr-FR" dirty="0" smtClean="0"/>
              <a:t> – Beaujon</a:t>
            </a:r>
          </a:p>
          <a:p>
            <a:r>
              <a:rPr lang="fr-FR" dirty="0" smtClean="0">
                <a:hlinkClick r:id="rId2"/>
              </a:rPr>
              <a:t>stephane.goutagny@aphp.fr</a:t>
            </a:r>
            <a:endParaRPr lang="fr-FR" dirty="0" smtClean="0"/>
          </a:p>
          <a:p>
            <a:endParaRPr lang="fr-FR" dirty="0" smtClean="0"/>
          </a:p>
          <a:p>
            <a:endParaRPr lang="fr-FR" dirty="0" smtClean="0"/>
          </a:p>
        </p:txBody>
      </p:sp>
    </p:spTree>
    <p:extLst>
      <p:ext uri="{BB962C8B-B14F-4D97-AF65-F5344CB8AC3E}">
        <p14:creationId xmlns:p14="http://schemas.microsoft.com/office/powerpoint/2010/main" val="18830119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a:xfrm>
            <a:off x="457200" y="1392052"/>
            <a:ext cx="5441367" cy="4734111"/>
          </a:xfrm>
        </p:spPr>
        <p:txBody>
          <a:bodyPr>
            <a:normAutofit/>
          </a:bodyPr>
          <a:lstStyle/>
          <a:p>
            <a:pPr>
              <a:buNone/>
            </a:pPr>
            <a:r>
              <a:rPr lang="en-US" sz="2800" dirty="0" smtClean="0"/>
              <a:t>Look at tongue for wasting/fasciculation</a:t>
            </a:r>
          </a:p>
          <a:p>
            <a:pPr>
              <a:buNone/>
            </a:pPr>
            <a:endParaRPr lang="en-US" sz="2800" dirty="0" smtClean="0"/>
          </a:p>
          <a:p>
            <a:pPr>
              <a:buNone/>
            </a:pPr>
            <a:r>
              <a:rPr lang="en-US" sz="2800" dirty="0" smtClean="0"/>
              <a:t>Poke out tongue (deviates to </a:t>
            </a:r>
            <a:r>
              <a:rPr lang="en-US" sz="2800" dirty="0" err="1" smtClean="0"/>
              <a:t>weakside</a:t>
            </a:r>
            <a:r>
              <a:rPr lang="en-US" sz="2800" dirty="0" smtClean="0"/>
              <a:t>), test power</a:t>
            </a:r>
          </a:p>
          <a:p>
            <a:pPr>
              <a:buNone/>
            </a:pPr>
            <a:endParaRPr lang="en-US" sz="2800" dirty="0" smtClean="0"/>
          </a:p>
          <a:p>
            <a:pPr>
              <a:buNone/>
            </a:pPr>
            <a:r>
              <a:rPr lang="en-US" sz="2800" dirty="0" smtClean="0"/>
              <a:t>Coordination – ask to say “la la la”</a:t>
            </a:r>
            <a:endParaRPr lang="en-US" sz="2800" dirty="0"/>
          </a:p>
        </p:txBody>
      </p:sp>
      <p:sp>
        <p:nvSpPr>
          <p:cNvPr id="7" name="Rectangle 6"/>
          <p:cNvSpPr/>
          <p:nvPr/>
        </p:nvSpPr>
        <p:spPr>
          <a:xfrm>
            <a:off x="4302587" y="138832"/>
            <a:ext cx="2584962" cy="646331"/>
          </a:xfrm>
          <a:prstGeom prst="rect">
            <a:avLst/>
          </a:prstGeom>
        </p:spPr>
        <p:txBody>
          <a:bodyPr wrap="none">
            <a:spAutoFit/>
          </a:bodyPr>
          <a:lstStyle/>
          <a:p>
            <a:pPr marL="342900" lvl="0" indent="-342900">
              <a:spcBef>
                <a:spcPct val="20000"/>
              </a:spcBef>
            </a:pPr>
            <a:r>
              <a:rPr lang="fr-FR" sz="3600" b="1" dirty="0" smtClean="0">
                <a:solidFill>
                  <a:prstClr val="black"/>
                </a:solidFill>
              </a:rPr>
              <a:t> </a:t>
            </a:r>
            <a:r>
              <a:rPr lang="fr-FR" sz="3600" b="1" dirty="0" err="1" smtClean="0">
                <a:solidFill>
                  <a:prstClr val="black"/>
                </a:solidFill>
              </a:rPr>
              <a:t>Hypoglossal</a:t>
            </a:r>
            <a:endParaRPr lang="fr-FR" sz="3600" b="1" dirty="0" smtClean="0">
              <a:solidFill>
                <a:prstClr val="black"/>
              </a:solidFill>
            </a:endParaRPr>
          </a:p>
        </p:txBody>
      </p:sp>
      <p:pic>
        <p:nvPicPr>
          <p:cNvPr id="8" name="Image 7" descr="Capture d’écran 2015-11-23 à 20.48.20.png"/>
          <p:cNvPicPr>
            <a:picLocks noChangeAspect="1"/>
          </p:cNvPicPr>
          <p:nvPr/>
        </p:nvPicPr>
        <p:blipFill>
          <a:blip r:embed="rId2"/>
          <a:stretch>
            <a:fillRect/>
          </a:stretch>
        </p:blipFill>
        <p:spPr>
          <a:xfrm>
            <a:off x="5562102" y="1784216"/>
            <a:ext cx="3213100" cy="2463800"/>
          </a:xfrm>
          <a:prstGeom prst="rect">
            <a:avLst/>
          </a:prstGeom>
        </p:spPr>
      </p:pic>
      <p:sp>
        <p:nvSpPr>
          <p:cNvPr id="6" name="Titre 3"/>
          <p:cNvSpPr txBox="1">
            <a:spLocks/>
          </p:cNvSpPr>
          <p:nvPr/>
        </p:nvSpPr>
        <p:spPr>
          <a:xfrm>
            <a:off x="187787" y="241456"/>
            <a:ext cx="4114800" cy="45654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ea typeface="+mj-ea"/>
                <a:cs typeface="+mj-cs"/>
              </a:rPr>
              <a:t>Cranial nerve XII</a:t>
            </a:r>
            <a:r>
              <a:rPr kumimoji="0" lang="en-US" sz="3600" b="1" i="0" u="none" strike="noStrike" kern="1200" cap="none" spc="0" normalizeH="0" noProof="0" dirty="0" smtClean="0">
                <a:ln>
                  <a:noFill/>
                </a:ln>
                <a:solidFill>
                  <a:schemeClr val="tx1"/>
                </a:solidFill>
                <a:effectLst/>
                <a:uLnTx/>
                <a:uFillTx/>
                <a:ea typeface="+mj-ea"/>
                <a:cs typeface="+mj-cs"/>
              </a:rPr>
              <a:t> </a:t>
            </a:r>
            <a:r>
              <a:rPr kumimoji="0" lang="en-US" sz="3600" b="1" i="0" u="none" strike="noStrike" kern="1200" cap="none" spc="0" normalizeH="0" baseline="0" noProof="0" dirty="0" smtClean="0">
                <a:ln>
                  <a:noFill/>
                </a:ln>
                <a:solidFill>
                  <a:schemeClr val="tx1"/>
                </a:solidFill>
                <a:effectLst/>
                <a:uLnTx/>
                <a:uFillTx/>
                <a:ea typeface="+mj-ea"/>
                <a:cs typeface="+mj-cs"/>
              </a:rPr>
              <a:t>-</a:t>
            </a:r>
            <a:endParaRPr kumimoji="0" lang="en-US" sz="3600" b="1" i="0" u="none" strike="noStrike" kern="1200" cap="none" spc="0" normalizeH="0" baseline="0" noProof="0" dirty="0">
              <a:ln>
                <a:noFill/>
              </a:ln>
              <a:solidFill>
                <a:schemeClr val="tx1"/>
              </a:solidFill>
              <a:effectLst/>
              <a:uLnTx/>
              <a:uFillTx/>
              <a:ea typeface="+mj-ea"/>
              <a:cs typeface="+mj-cs"/>
            </a:endParaRPr>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8104984" y="6488668"/>
            <a:ext cx="1039016" cy="369332"/>
          </a:xfrm>
          <a:prstGeom prst="rect">
            <a:avLst/>
          </a:prstGeom>
        </p:spPr>
        <p:txBody>
          <a:bodyPr wrap="none">
            <a:spAutoFit/>
          </a:bodyPr>
          <a:lstStyle/>
          <a:p>
            <a:r>
              <a:rPr lang="fr-FR" b="1" dirty="0" smtClean="0"/>
              <a:t>S. </a:t>
            </a:r>
            <a:r>
              <a:rPr lang="fr-FR" b="1" dirty="0" err="1" smtClean="0"/>
              <a:t>Kumar</a:t>
            </a:r>
            <a:endParaRPr lang="fr-FR" dirty="0"/>
          </a:p>
        </p:txBody>
      </p:sp>
      <p:sp>
        <p:nvSpPr>
          <p:cNvPr id="6" name="Rectangle 5"/>
          <p:cNvSpPr/>
          <p:nvPr/>
        </p:nvSpPr>
        <p:spPr>
          <a:xfrm>
            <a:off x="0" y="2691504"/>
            <a:ext cx="9144000" cy="3785652"/>
          </a:xfrm>
          <a:prstGeom prst="rect">
            <a:avLst/>
          </a:prstGeom>
        </p:spPr>
        <p:txBody>
          <a:bodyPr wrap="square">
            <a:spAutoFit/>
          </a:bodyPr>
          <a:lstStyle/>
          <a:p>
            <a:r>
              <a:rPr lang="en-US" sz="2000" b="1" dirty="0" smtClean="0"/>
              <a:t>Chorea</a:t>
            </a:r>
            <a:r>
              <a:rPr lang="en-US" sz="2000" dirty="0" smtClean="0"/>
              <a:t>: sudden, ballistic movements</a:t>
            </a:r>
          </a:p>
          <a:p>
            <a:r>
              <a:rPr lang="en-US" sz="2000" b="1" dirty="0" err="1" smtClean="0"/>
              <a:t>Athetosis</a:t>
            </a:r>
            <a:r>
              <a:rPr lang="en-US" sz="2000" dirty="0" smtClean="0"/>
              <a:t>: writhing, repetitive movements</a:t>
            </a:r>
          </a:p>
          <a:p>
            <a:r>
              <a:rPr lang="en-US" sz="2000" b="1" dirty="0" err="1" smtClean="0"/>
              <a:t>Fasciculations</a:t>
            </a:r>
            <a:r>
              <a:rPr lang="en-US" sz="2000" dirty="0" smtClean="0"/>
              <a:t>: fine twitching of individual muscle bundles, most easily noted on the tongue</a:t>
            </a:r>
          </a:p>
          <a:p>
            <a:r>
              <a:rPr lang="en-US" sz="2000" b="1" dirty="0" err="1" smtClean="0"/>
              <a:t>Dystonia</a:t>
            </a:r>
            <a:r>
              <a:rPr lang="en-US" sz="2000" dirty="0" smtClean="0"/>
              <a:t>: sudden tonic contractions of the muscles of the tongue, neck (</a:t>
            </a:r>
            <a:r>
              <a:rPr lang="en-US" sz="2000" dirty="0" err="1" smtClean="0"/>
              <a:t>torticollis</a:t>
            </a:r>
            <a:r>
              <a:rPr lang="en-US" sz="2000" dirty="0" smtClean="0"/>
              <a:t>), back (</a:t>
            </a:r>
            <a:r>
              <a:rPr lang="en-US" sz="2000" dirty="0" err="1" smtClean="0"/>
              <a:t>opisthotonos</a:t>
            </a:r>
            <a:r>
              <a:rPr lang="en-US" sz="2000" dirty="0" smtClean="0"/>
              <a:t>), mouth, or eyes (</a:t>
            </a:r>
            <a:r>
              <a:rPr lang="en-US" sz="2000" dirty="0" err="1" smtClean="0"/>
              <a:t>oculogyric</a:t>
            </a:r>
            <a:r>
              <a:rPr lang="en-US" sz="2000" dirty="0" smtClean="0"/>
              <a:t> crisis). Early signs of </a:t>
            </a:r>
            <a:r>
              <a:rPr lang="en-US" sz="2000" dirty="0" err="1" smtClean="0"/>
              <a:t>tardive</a:t>
            </a:r>
            <a:r>
              <a:rPr lang="en-US" sz="2000" dirty="0" smtClean="0"/>
              <a:t> </a:t>
            </a:r>
            <a:r>
              <a:rPr lang="en-US" sz="2000" b="1" dirty="0" err="1" smtClean="0"/>
              <a:t>dyskinesia</a:t>
            </a:r>
            <a:r>
              <a:rPr lang="en-US" sz="2000" b="1" dirty="0" smtClean="0"/>
              <a:t> </a:t>
            </a:r>
            <a:r>
              <a:rPr lang="en-US" sz="2000" dirty="0" smtClean="0"/>
              <a:t>are lip smacking, chewing, or teeth grinding.</a:t>
            </a:r>
          </a:p>
          <a:p>
            <a:r>
              <a:rPr lang="fr-FR" sz="2000" b="1" dirty="0" smtClean="0"/>
              <a:t>tics</a:t>
            </a:r>
            <a:endParaRPr lang="en-US" sz="2000" b="1" dirty="0" smtClean="0"/>
          </a:p>
          <a:p>
            <a:r>
              <a:rPr lang="en-US" sz="2000" b="1" dirty="0" smtClean="0"/>
              <a:t>Resting tremor</a:t>
            </a:r>
            <a:r>
              <a:rPr lang="en-US" sz="2000" dirty="0" smtClean="0"/>
              <a:t>: prominent at rest and characteristically abates during volitional movement and sleep (</a:t>
            </a:r>
            <a:r>
              <a:rPr lang="en-US" sz="2000" dirty="0" err="1" smtClean="0"/>
              <a:t>Substantia</a:t>
            </a:r>
            <a:r>
              <a:rPr lang="en-US" sz="2000" dirty="0" smtClean="0"/>
              <a:t> </a:t>
            </a:r>
            <a:r>
              <a:rPr lang="en-US" sz="2000" dirty="0" err="1" smtClean="0"/>
              <a:t>Nigra</a:t>
            </a:r>
            <a:r>
              <a:rPr lang="en-US" sz="2000" dirty="0" smtClean="0"/>
              <a:t>)</a:t>
            </a:r>
          </a:p>
          <a:p>
            <a:r>
              <a:rPr lang="en-US" sz="2000" dirty="0" smtClean="0"/>
              <a:t>Damage to the cerebellum may produce a </a:t>
            </a:r>
            <a:r>
              <a:rPr lang="en-US" sz="2000" b="1" dirty="0" smtClean="0"/>
              <a:t>volitional or action tremor </a:t>
            </a:r>
            <a:r>
              <a:rPr lang="en-US" sz="2000" dirty="0" smtClean="0"/>
              <a:t>that usually worsens with movement of the affected limb. </a:t>
            </a:r>
          </a:p>
        </p:txBody>
      </p:sp>
      <p:pic>
        <p:nvPicPr>
          <p:cNvPr id="7" name="Tongue Fasciculations.mp4">
            <a:hlinkClick r:id="" action="ppaction://media"/>
          </p:cNvPr>
          <p:cNvPicPr/>
          <p:nvPr>
            <a:videoFile r:link="rId1"/>
          </p:nvPr>
        </p:nvPicPr>
        <p:blipFill>
          <a:blip r:embed="rId3"/>
          <a:stretch>
            <a:fillRect/>
          </a:stretch>
        </p:blipFill>
        <p:spPr>
          <a:xfrm>
            <a:off x="5308600" y="228601"/>
            <a:ext cx="3327400" cy="2495550"/>
          </a:xfrm>
          <a:prstGeom prst="rect">
            <a:avLst/>
          </a:prstGeom>
        </p:spPr>
      </p:pic>
      <p:sp>
        <p:nvSpPr>
          <p:cNvPr id="8" name="Rectangle 7"/>
          <p:cNvSpPr/>
          <p:nvPr/>
        </p:nvSpPr>
        <p:spPr>
          <a:xfrm>
            <a:off x="298422" y="685800"/>
            <a:ext cx="2783785" cy="461665"/>
          </a:xfrm>
          <a:prstGeom prst="rect">
            <a:avLst/>
          </a:prstGeom>
        </p:spPr>
        <p:txBody>
          <a:bodyPr wrap="none">
            <a:spAutoFit/>
          </a:bodyPr>
          <a:lstStyle/>
          <a:p>
            <a:r>
              <a:rPr lang="en-US" sz="2400" dirty="0" smtClean="0"/>
              <a:t>Movement disorders</a:t>
            </a:r>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subTnLst>
                                    <p:cmd type="evt" cmd="onstopaudio">
                                      <p:cBhvr>
                                        <p:cTn display="0" masterRel="sameClick">
                                          <p:stCondLst>
                                            <p:cond evt="begin" delay="0">
                                              <p:tn val="5"/>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video>
              <p:cMediaNode mute="1">
                <p:cTn id="7" repeatCount="indefinite" fill="hold" display="0">
                  <p:stCondLst>
                    <p:cond delay="indefinite"/>
                  </p:stCondLst>
                  <p:endCondLst>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0109" y="0"/>
            <a:ext cx="4272323" cy="584776"/>
          </a:xfrm>
          <a:prstGeom prst="rect">
            <a:avLst/>
          </a:prstGeom>
        </p:spPr>
        <p:txBody>
          <a:bodyPr wrap="none">
            <a:spAutoFit/>
          </a:bodyPr>
          <a:lstStyle/>
          <a:p>
            <a:pPr marL="342900" lvl="0" indent="-342900">
              <a:spcBef>
                <a:spcPct val="20000"/>
              </a:spcBef>
            </a:pPr>
            <a:r>
              <a:rPr lang="fr-FR" sz="3200" dirty="0" smtClean="0"/>
              <a:t>DEEP TENDON REFLEXES</a:t>
            </a:r>
            <a:endParaRPr lang="fr-FR" sz="3200" b="1" dirty="0" smtClean="0">
              <a:solidFill>
                <a:prstClr val="black"/>
              </a:solidFill>
            </a:endParaRPr>
          </a:p>
        </p:txBody>
      </p:sp>
      <p:sp>
        <p:nvSpPr>
          <p:cNvPr id="11" name="Rectangle 10"/>
          <p:cNvSpPr/>
          <p:nvPr/>
        </p:nvSpPr>
        <p:spPr>
          <a:xfrm>
            <a:off x="182509" y="579655"/>
            <a:ext cx="4572000" cy="1477328"/>
          </a:xfrm>
          <a:prstGeom prst="rect">
            <a:avLst/>
          </a:prstGeom>
        </p:spPr>
        <p:txBody>
          <a:bodyPr>
            <a:spAutoFit/>
          </a:bodyPr>
          <a:lstStyle/>
          <a:p>
            <a:r>
              <a:rPr lang="fr-FR" dirty="0" err="1" smtClean="0"/>
              <a:t>Sustained</a:t>
            </a:r>
            <a:r>
              <a:rPr lang="fr-FR" dirty="0" smtClean="0"/>
              <a:t> clonus</a:t>
            </a:r>
          </a:p>
          <a:p>
            <a:r>
              <a:rPr lang="fr-FR" dirty="0" err="1" smtClean="0"/>
              <a:t>Very</a:t>
            </a:r>
            <a:r>
              <a:rPr lang="fr-FR" dirty="0" smtClean="0"/>
              <a:t> </a:t>
            </a:r>
            <a:r>
              <a:rPr lang="fr-FR" dirty="0" err="1" smtClean="0"/>
              <a:t>brisk</a:t>
            </a:r>
            <a:r>
              <a:rPr lang="fr-FR" dirty="0" smtClean="0"/>
              <a:t>, </a:t>
            </a:r>
            <a:r>
              <a:rPr lang="fr-FR" dirty="0" err="1" smtClean="0"/>
              <a:t>hyperreflexive</a:t>
            </a:r>
            <a:r>
              <a:rPr lang="fr-FR" dirty="0" smtClean="0"/>
              <a:t>, </a:t>
            </a:r>
            <a:r>
              <a:rPr lang="fr-FR" dirty="0" err="1" smtClean="0"/>
              <a:t>with</a:t>
            </a:r>
            <a:r>
              <a:rPr lang="fr-FR" dirty="0" smtClean="0"/>
              <a:t> clonus</a:t>
            </a:r>
          </a:p>
          <a:p>
            <a:r>
              <a:rPr lang="fr-FR" dirty="0" smtClean="0"/>
              <a:t>Normal</a:t>
            </a:r>
          </a:p>
          <a:p>
            <a:r>
              <a:rPr lang="fr-FR" dirty="0" err="1" smtClean="0"/>
              <a:t>diminished</a:t>
            </a:r>
            <a:endParaRPr lang="fr-FR" dirty="0" smtClean="0"/>
          </a:p>
          <a:p>
            <a:r>
              <a:rPr lang="fr-FR" dirty="0" smtClean="0"/>
              <a:t>absent</a:t>
            </a:r>
            <a:endParaRPr lang="fr-FR" dirty="0"/>
          </a:p>
        </p:txBody>
      </p:sp>
      <p:pic>
        <p:nvPicPr>
          <p:cNvPr id="8" name="Image 7" descr="Capture d’écran 2015-11-23 à 21.16.42.png"/>
          <p:cNvPicPr>
            <a:picLocks noChangeAspect="1"/>
          </p:cNvPicPr>
          <p:nvPr/>
        </p:nvPicPr>
        <p:blipFill>
          <a:blip r:embed="rId2"/>
          <a:stretch>
            <a:fillRect/>
          </a:stretch>
        </p:blipFill>
        <p:spPr>
          <a:xfrm>
            <a:off x="182509" y="2056983"/>
            <a:ext cx="3695700" cy="2489200"/>
          </a:xfrm>
          <a:prstGeom prst="rect">
            <a:avLst/>
          </a:prstGeom>
        </p:spPr>
      </p:pic>
      <p:pic>
        <p:nvPicPr>
          <p:cNvPr id="12" name="Image 11" descr="Capture d’écran 2015-11-23 à 21.16.38.png"/>
          <p:cNvPicPr>
            <a:picLocks noChangeAspect="1"/>
          </p:cNvPicPr>
          <p:nvPr/>
        </p:nvPicPr>
        <p:blipFill>
          <a:blip r:embed="rId3"/>
          <a:stretch>
            <a:fillRect/>
          </a:stretch>
        </p:blipFill>
        <p:spPr>
          <a:xfrm>
            <a:off x="182509" y="4546183"/>
            <a:ext cx="3683000" cy="2463800"/>
          </a:xfrm>
          <a:prstGeom prst="rect">
            <a:avLst/>
          </a:prstGeom>
        </p:spPr>
      </p:pic>
      <p:sp>
        <p:nvSpPr>
          <p:cNvPr id="13" name="Rectangle 12"/>
          <p:cNvSpPr/>
          <p:nvPr/>
        </p:nvSpPr>
        <p:spPr>
          <a:xfrm>
            <a:off x="182509" y="2071290"/>
            <a:ext cx="3695700" cy="369332"/>
          </a:xfrm>
          <a:prstGeom prst="rect">
            <a:avLst/>
          </a:prstGeom>
        </p:spPr>
        <p:txBody>
          <a:bodyPr wrap="square">
            <a:spAutoFit/>
          </a:bodyPr>
          <a:lstStyle/>
          <a:p>
            <a:r>
              <a:rPr lang="fr-FR" b="1" dirty="0" smtClean="0"/>
              <a:t>biceps and brachioradialis(C5 –C6)</a:t>
            </a:r>
            <a:endParaRPr lang="fr-FR" b="1" dirty="0"/>
          </a:p>
        </p:txBody>
      </p:sp>
      <p:sp>
        <p:nvSpPr>
          <p:cNvPr id="14" name="Rectangle 13"/>
          <p:cNvSpPr/>
          <p:nvPr/>
        </p:nvSpPr>
        <p:spPr>
          <a:xfrm>
            <a:off x="182509" y="4545570"/>
            <a:ext cx="3695700" cy="369332"/>
          </a:xfrm>
          <a:prstGeom prst="rect">
            <a:avLst/>
          </a:prstGeom>
        </p:spPr>
        <p:txBody>
          <a:bodyPr wrap="square">
            <a:spAutoFit/>
          </a:bodyPr>
          <a:lstStyle/>
          <a:p>
            <a:r>
              <a:rPr lang="fr-FR" b="1" dirty="0" smtClean="0"/>
              <a:t>triceps reflex (C7)</a:t>
            </a:r>
            <a:endParaRPr lang="fr-FR" b="1" dirty="0"/>
          </a:p>
        </p:txBody>
      </p:sp>
      <p:pic>
        <p:nvPicPr>
          <p:cNvPr id="15" name="Image 14" descr="Capture d’écran 2015-11-23 à 21.18.54.png"/>
          <p:cNvPicPr>
            <a:picLocks noChangeAspect="1"/>
          </p:cNvPicPr>
          <p:nvPr/>
        </p:nvPicPr>
        <p:blipFill>
          <a:blip r:embed="rId4"/>
          <a:stretch>
            <a:fillRect/>
          </a:stretch>
        </p:blipFill>
        <p:spPr>
          <a:xfrm>
            <a:off x="5092685" y="3048576"/>
            <a:ext cx="3708400" cy="2476500"/>
          </a:xfrm>
          <a:prstGeom prst="rect">
            <a:avLst/>
          </a:prstGeom>
        </p:spPr>
      </p:pic>
      <p:pic>
        <p:nvPicPr>
          <p:cNvPr id="16" name="Image 15" descr="Capture d’écran 2015-11-23 à 21.18.46.png"/>
          <p:cNvPicPr>
            <a:picLocks noChangeAspect="1"/>
          </p:cNvPicPr>
          <p:nvPr/>
        </p:nvPicPr>
        <p:blipFill>
          <a:blip r:embed="rId5"/>
          <a:stretch>
            <a:fillRect/>
          </a:stretch>
        </p:blipFill>
        <p:spPr>
          <a:xfrm>
            <a:off x="5092685" y="584776"/>
            <a:ext cx="3683000" cy="2463800"/>
          </a:xfrm>
          <a:prstGeom prst="rect">
            <a:avLst/>
          </a:prstGeom>
        </p:spPr>
      </p:pic>
      <p:sp>
        <p:nvSpPr>
          <p:cNvPr id="18" name="Rectangle 17"/>
          <p:cNvSpPr/>
          <p:nvPr/>
        </p:nvSpPr>
        <p:spPr>
          <a:xfrm>
            <a:off x="5092685" y="3059668"/>
            <a:ext cx="2038764" cy="369332"/>
          </a:xfrm>
          <a:prstGeom prst="rect">
            <a:avLst/>
          </a:prstGeom>
        </p:spPr>
        <p:txBody>
          <a:bodyPr wrap="none">
            <a:spAutoFit/>
          </a:bodyPr>
          <a:lstStyle/>
          <a:p>
            <a:r>
              <a:rPr lang="fr-FR" b="1" dirty="0" err="1" smtClean="0"/>
              <a:t>ankle</a:t>
            </a:r>
            <a:r>
              <a:rPr lang="fr-FR" b="1" dirty="0" smtClean="0"/>
              <a:t> jerk </a:t>
            </a:r>
            <a:r>
              <a:rPr lang="fr-FR" b="1" dirty="0" err="1" smtClean="0"/>
              <a:t>refle</a:t>
            </a:r>
            <a:r>
              <a:rPr lang="fr-FR" b="1" dirty="0" smtClean="0"/>
              <a:t> (S1)</a:t>
            </a:r>
            <a:endParaRPr lang="fr-FR" b="1" dirty="0"/>
          </a:p>
        </p:txBody>
      </p:sp>
      <p:sp>
        <p:nvSpPr>
          <p:cNvPr id="19" name="Rectangle 18"/>
          <p:cNvSpPr/>
          <p:nvPr/>
        </p:nvSpPr>
        <p:spPr>
          <a:xfrm>
            <a:off x="5092685" y="579655"/>
            <a:ext cx="2302846" cy="369332"/>
          </a:xfrm>
          <a:prstGeom prst="rect">
            <a:avLst/>
          </a:prstGeom>
        </p:spPr>
        <p:txBody>
          <a:bodyPr wrap="none">
            <a:spAutoFit/>
          </a:bodyPr>
          <a:lstStyle/>
          <a:p>
            <a:r>
              <a:rPr lang="fr-FR" b="1" dirty="0" err="1" smtClean="0"/>
              <a:t>Knee</a:t>
            </a:r>
            <a:r>
              <a:rPr lang="fr-FR" b="1" dirty="0" smtClean="0"/>
              <a:t> jerk reflex (L3L4)</a:t>
            </a:r>
            <a:endParaRPr lang="fr-FR" b="1" dirty="0"/>
          </a:p>
        </p:txBody>
      </p:sp>
      <p:sp>
        <p:nvSpPr>
          <p:cNvPr id="20" name="Rectangle 19"/>
          <p:cNvSpPr/>
          <p:nvPr/>
        </p:nvSpPr>
        <p:spPr>
          <a:xfrm>
            <a:off x="5330956" y="5868900"/>
            <a:ext cx="3156521" cy="369332"/>
          </a:xfrm>
          <a:prstGeom prst="rect">
            <a:avLst/>
          </a:prstGeom>
        </p:spPr>
        <p:txBody>
          <a:bodyPr wrap="none">
            <a:spAutoFit/>
          </a:bodyPr>
          <a:lstStyle/>
          <a:p>
            <a:r>
              <a:rPr lang="fr-FR" dirty="0" err="1" smtClean="0"/>
              <a:t>Pendular</a:t>
            </a:r>
            <a:r>
              <a:rPr lang="fr-FR" dirty="0" smtClean="0"/>
              <a:t> reflexes (</a:t>
            </a:r>
            <a:r>
              <a:rPr lang="fr-FR" dirty="0" err="1" smtClean="0"/>
              <a:t>cerebellum</a:t>
            </a:r>
            <a:r>
              <a:rPr lang="fr-FR" dirty="0" smtClean="0"/>
              <a:t>)</a:t>
            </a:r>
            <a:endParaRPr lang="fr-FR" dirty="0"/>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82507" y="55854"/>
            <a:ext cx="5557570" cy="2677656"/>
          </a:xfrm>
          <a:prstGeom prst="rect">
            <a:avLst/>
          </a:prstGeom>
        </p:spPr>
        <p:txBody>
          <a:bodyPr wrap="square">
            <a:spAutoFit/>
          </a:bodyPr>
          <a:lstStyle/>
          <a:p>
            <a:r>
              <a:rPr lang="fr-FR" sz="2400" b="1" dirty="0" smtClean="0"/>
              <a:t>The </a:t>
            </a:r>
            <a:r>
              <a:rPr lang="fr-FR" sz="2400" b="1" dirty="0" err="1" smtClean="0"/>
              <a:t>plantar</a:t>
            </a:r>
            <a:r>
              <a:rPr lang="fr-FR" sz="2400" b="1" dirty="0" smtClean="0"/>
              <a:t> reflex (Babinski) </a:t>
            </a:r>
            <a:r>
              <a:rPr lang="fr-FR" sz="2400" dirty="0" err="1" smtClean="0"/>
              <a:t>is</a:t>
            </a:r>
            <a:r>
              <a:rPr lang="fr-FR" sz="2400" dirty="0" smtClean="0"/>
              <a:t> </a:t>
            </a:r>
            <a:r>
              <a:rPr lang="fr-FR" sz="2400" dirty="0" err="1" smtClean="0"/>
              <a:t>tested</a:t>
            </a:r>
            <a:r>
              <a:rPr lang="fr-FR" sz="2400" dirty="0" smtClean="0"/>
              <a:t> by </a:t>
            </a:r>
            <a:r>
              <a:rPr lang="fr-FR" sz="2400" dirty="0" err="1" smtClean="0"/>
              <a:t>coarsely</a:t>
            </a:r>
            <a:r>
              <a:rPr lang="fr-FR" sz="2400" dirty="0" smtClean="0"/>
              <a:t> running a </a:t>
            </a:r>
            <a:r>
              <a:rPr lang="fr-FR" sz="2400" dirty="0" err="1" smtClean="0"/>
              <a:t>key</a:t>
            </a:r>
            <a:r>
              <a:rPr lang="fr-FR" sz="2400" dirty="0" smtClean="0"/>
              <a:t> or the end of the reflex </a:t>
            </a:r>
            <a:r>
              <a:rPr lang="fr-FR" sz="2400" dirty="0" err="1" smtClean="0"/>
              <a:t>hammer</a:t>
            </a:r>
            <a:r>
              <a:rPr lang="fr-FR" sz="2400" dirty="0" smtClean="0"/>
              <a:t> up the </a:t>
            </a:r>
            <a:r>
              <a:rPr lang="fr-FR" sz="2400" dirty="0" err="1" smtClean="0"/>
              <a:t>lateral</a:t>
            </a:r>
            <a:r>
              <a:rPr lang="fr-FR" sz="2400" dirty="0" smtClean="0"/>
              <a:t> aspect of the foot </a:t>
            </a:r>
            <a:r>
              <a:rPr lang="fr-FR" sz="2400" dirty="0" err="1" smtClean="0"/>
              <a:t>from</a:t>
            </a:r>
            <a:r>
              <a:rPr lang="fr-FR" sz="2400" dirty="0" smtClean="0"/>
              <a:t> </a:t>
            </a:r>
            <a:r>
              <a:rPr lang="fr-FR" sz="2400" dirty="0" err="1" smtClean="0"/>
              <a:t>heel</a:t>
            </a:r>
            <a:r>
              <a:rPr lang="fr-FR" sz="2400" dirty="0" smtClean="0"/>
              <a:t> to </a:t>
            </a:r>
            <a:r>
              <a:rPr lang="fr-FR" sz="2400" dirty="0" err="1" smtClean="0"/>
              <a:t>big</a:t>
            </a:r>
            <a:r>
              <a:rPr lang="fr-FR" sz="2400" dirty="0" smtClean="0"/>
              <a:t> </a:t>
            </a:r>
            <a:r>
              <a:rPr lang="fr-FR" sz="2400" dirty="0" err="1" smtClean="0"/>
              <a:t>toe</a:t>
            </a:r>
            <a:r>
              <a:rPr lang="fr-FR" sz="2400" dirty="0" smtClean="0"/>
              <a:t>. The normal reflex </a:t>
            </a:r>
            <a:r>
              <a:rPr lang="fr-FR" sz="2400" dirty="0" err="1" smtClean="0"/>
              <a:t>is</a:t>
            </a:r>
            <a:r>
              <a:rPr lang="fr-FR" sz="2400" dirty="0" smtClean="0"/>
              <a:t> </a:t>
            </a:r>
            <a:r>
              <a:rPr lang="fr-FR" sz="2400" dirty="0" err="1" smtClean="0"/>
              <a:t>toe</a:t>
            </a:r>
            <a:r>
              <a:rPr lang="fr-FR" sz="2400" dirty="0" smtClean="0"/>
              <a:t> flexion. If the </a:t>
            </a:r>
            <a:r>
              <a:rPr lang="fr-FR" sz="2400" dirty="0" err="1" smtClean="0"/>
              <a:t>toes</a:t>
            </a:r>
            <a:r>
              <a:rPr lang="fr-FR" sz="2400" dirty="0" smtClean="0"/>
              <a:t> </a:t>
            </a:r>
            <a:r>
              <a:rPr lang="fr-FR" sz="2400" dirty="0" err="1" smtClean="0"/>
              <a:t>extend</a:t>
            </a:r>
            <a:r>
              <a:rPr lang="fr-FR" sz="2400" dirty="0" smtClean="0"/>
              <a:t> and </a:t>
            </a:r>
            <a:r>
              <a:rPr lang="fr-FR" sz="2400" dirty="0" err="1" smtClean="0"/>
              <a:t>separate</a:t>
            </a:r>
            <a:r>
              <a:rPr lang="fr-FR" sz="2400" dirty="0" smtClean="0"/>
              <a:t>, </a:t>
            </a:r>
            <a:r>
              <a:rPr lang="fr-FR" sz="2400" dirty="0" err="1" smtClean="0"/>
              <a:t>this</a:t>
            </a:r>
            <a:r>
              <a:rPr lang="fr-FR" sz="2400" dirty="0" smtClean="0"/>
              <a:t> </a:t>
            </a:r>
            <a:r>
              <a:rPr lang="fr-FR" sz="2400" dirty="0" err="1" smtClean="0"/>
              <a:t>is</a:t>
            </a:r>
            <a:r>
              <a:rPr lang="fr-FR" sz="2400" dirty="0" smtClean="0"/>
              <a:t> an </a:t>
            </a:r>
            <a:r>
              <a:rPr lang="fr-FR" sz="2400" dirty="0" err="1" smtClean="0"/>
              <a:t>abnormal</a:t>
            </a:r>
            <a:r>
              <a:rPr lang="fr-FR" sz="2400" dirty="0" smtClean="0"/>
              <a:t> </a:t>
            </a:r>
            <a:r>
              <a:rPr lang="fr-FR" sz="2400" dirty="0" err="1" smtClean="0"/>
              <a:t>finding</a:t>
            </a:r>
            <a:r>
              <a:rPr lang="fr-FR" sz="2400" dirty="0" smtClean="0"/>
              <a:t> </a:t>
            </a:r>
            <a:r>
              <a:rPr lang="fr-FR" sz="2400" dirty="0" err="1" smtClean="0"/>
              <a:t>called</a:t>
            </a:r>
            <a:r>
              <a:rPr lang="fr-FR" sz="2400" dirty="0" smtClean="0"/>
              <a:t> a positive </a:t>
            </a:r>
            <a:r>
              <a:rPr lang="fr-FR" sz="2400" dirty="0" err="1" smtClean="0"/>
              <a:t>Babinski's</a:t>
            </a:r>
            <a:r>
              <a:rPr lang="fr-FR" sz="2400" dirty="0" smtClean="0"/>
              <a:t> </a:t>
            </a:r>
            <a:r>
              <a:rPr lang="fr-FR" sz="2400" dirty="0" err="1" smtClean="0"/>
              <a:t>sign</a:t>
            </a:r>
            <a:r>
              <a:rPr lang="fr-FR" sz="2400" dirty="0" smtClean="0"/>
              <a:t>. </a:t>
            </a:r>
            <a:endParaRPr lang="fr-FR" sz="2400" dirty="0"/>
          </a:p>
        </p:txBody>
      </p:sp>
      <p:sp>
        <p:nvSpPr>
          <p:cNvPr id="14" name="Rectangle 13"/>
          <p:cNvSpPr/>
          <p:nvPr/>
        </p:nvSpPr>
        <p:spPr>
          <a:xfrm>
            <a:off x="182508" y="4465608"/>
            <a:ext cx="5557569" cy="2308324"/>
          </a:xfrm>
          <a:prstGeom prst="rect">
            <a:avLst/>
          </a:prstGeom>
        </p:spPr>
        <p:txBody>
          <a:bodyPr wrap="square">
            <a:spAutoFit/>
          </a:bodyPr>
          <a:lstStyle/>
          <a:p>
            <a:r>
              <a:rPr lang="fr-FR" sz="2400" dirty="0" smtClean="0"/>
              <a:t>Test </a:t>
            </a:r>
            <a:r>
              <a:rPr lang="fr-FR" sz="2400" b="1" dirty="0" smtClean="0"/>
              <a:t>clonus </a:t>
            </a:r>
            <a:r>
              <a:rPr lang="fr-FR" sz="2400" dirty="0" smtClean="0"/>
              <a:t>if </a:t>
            </a:r>
            <a:r>
              <a:rPr lang="fr-FR" sz="2400" dirty="0" err="1" smtClean="0"/>
              <a:t>any</a:t>
            </a:r>
            <a:r>
              <a:rPr lang="fr-FR" sz="2400" dirty="0" smtClean="0"/>
              <a:t> of the reflexes </a:t>
            </a:r>
            <a:r>
              <a:rPr lang="fr-FR" sz="2400" dirty="0" err="1" smtClean="0"/>
              <a:t>appeared</a:t>
            </a:r>
            <a:r>
              <a:rPr lang="fr-FR" sz="2400" dirty="0" smtClean="0"/>
              <a:t> hyperactive. </a:t>
            </a:r>
            <a:r>
              <a:rPr lang="fr-FR" sz="2400" dirty="0" err="1" smtClean="0"/>
              <a:t>Hold</a:t>
            </a:r>
            <a:r>
              <a:rPr lang="fr-FR" sz="2400" dirty="0" smtClean="0"/>
              <a:t> the </a:t>
            </a:r>
            <a:r>
              <a:rPr lang="fr-FR" sz="2400" dirty="0" err="1" smtClean="0"/>
              <a:t>relaxed</a:t>
            </a:r>
            <a:r>
              <a:rPr lang="fr-FR" sz="2400" dirty="0" smtClean="0"/>
              <a:t> </a:t>
            </a:r>
            <a:r>
              <a:rPr lang="fr-FR" sz="2400" dirty="0" err="1" smtClean="0"/>
              <a:t>lower</a:t>
            </a:r>
            <a:r>
              <a:rPr lang="fr-FR" sz="2400" dirty="0" smtClean="0"/>
              <a:t> </a:t>
            </a:r>
            <a:r>
              <a:rPr lang="fr-FR" sz="2400" dirty="0" err="1" smtClean="0"/>
              <a:t>leg</a:t>
            </a:r>
            <a:r>
              <a:rPr lang="fr-FR" sz="2400" dirty="0" smtClean="0"/>
              <a:t> in </a:t>
            </a:r>
            <a:r>
              <a:rPr lang="fr-FR" sz="2400" dirty="0" err="1" smtClean="0"/>
              <a:t>your</a:t>
            </a:r>
            <a:r>
              <a:rPr lang="fr-FR" sz="2400" dirty="0" smtClean="0"/>
              <a:t> hand, and </a:t>
            </a:r>
            <a:r>
              <a:rPr lang="fr-FR" sz="2400" dirty="0" err="1" smtClean="0"/>
              <a:t>sharply</a:t>
            </a:r>
            <a:r>
              <a:rPr lang="fr-FR" sz="2400" dirty="0" smtClean="0"/>
              <a:t> </a:t>
            </a:r>
            <a:r>
              <a:rPr lang="fr-FR" sz="2400" dirty="0" err="1" smtClean="0"/>
              <a:t>dorsiflex</a:t>
            </a:r>
            <a:r>
              <a:rPr lang="fr-FR" sz="2400" dirty="0" smtClean="0"/>
              <a:t> the foot and </a:t>
            </a:r>
            <a:r>
              <a:rPr lang="fr-FR" sz="2400" dirty="0" err="1" smtClean="0"/>
              <a:t>hold</a:t>
            </a:r>
            <a:r>
              <a:rPr lang="fr-FR" sz="2400" dirty="0" smtClean="0"/>
              <a:t> </a:t>
            </a:r>
            <a:r>
              <a:rPr lang="fr-FR" sz="2400" dirty="0" err="1" smtClean="0"/>
              <a:t>it</a:t>
            </a:r>
            <a:r>
              <a:rPr lang="fr-FR" sz="2400" dirty="0" smtClean="0"/>
              <a:t> </a:t>
            </a:r>
            <a:r>
              <a:rPr lang="fr-FR" sz="2400" dirty="0" err="1" smtClean="0"/>
              <a:t>dorsiflexed</a:t>
            </a:r>
            <a:r>
              <a:rPr lang="fr-FR" sz="2400" dirty="0" smtClean="0"/>
              <a:t>. </a:t>
            </a:r>
            <a:r>
              <a:rPr lang="fr-FR" sz="2400" dirty="0" err="1" smtClean="0"/>
              <a:t>Feel</a:t>
            </a:r>
            <a:r>
              <a:rPr lang="fr-FR" sz="2400" dirty="0" smtClean="0"/>
              <a:t> for oscillations </a:t>
            </a:r>
            <a:r>
              <a:rPr lang="fr-FR" sz="2400" dirty="0" err="1" smtClean="0"/>
              <a:t>between</a:t>
            </a:r>
            <a:r>
              <a:rPr lang="fr-FR" sz="2400" dirty="0" smtClean="0"/>
              <a:t> flexion and extension of the foot </a:t>
            </a:r>
            <a:r>
              <a:rPr lang="fr-FR" sz="2400" dirty="0" err="1" smtClean="0"/>
              <a:t>indicating</a:t>
            </a:r>
            <a:r>
              <a:rPr lang="fr-FR" sz="2400" dirty="0" smtClean="0"/>
              <a:t> clonus. </a:t>
            </a:r>
            <a:r>
              <a:rPr lang="fr-FR" sz="2400" dirty="0" err="1" smtClean="0"/>
              <a:t>Normally</a:t>
            </a:r>
            <a:r>
              <a:rPr lang="fr-FR" sz="2400" dirty="0" smtClean="0"/>
              <a:t> </a:t>
            </a:r>
            <a:r>
              <a:rPr lang="fr-FR" sz="2400" dirty="0" err="1" smtClean="0"/>
              <a:t>nothing</a:t>
            </a:r>
            <a:r>
              <a:rPr lang="fr-FR" sz="2400" dirty="0" smtClean="0"/>
              <a:t> </a:t>
            </a:r>
            <a:r>
              <a:rPr lang="fr-FR" sz="2400" dirty="0" err="1" smtClean="0"/>
              <a:t>is</a:t>
            </a:r>
            <a:r>
              <a:rPr lang="fr-FR" sz="2400" dirty="0" smtClean="0"/>
              <a:t> </a:t>
            </a:r>
            <a:r>
              <a:rPr lang="fr-FR" sz="2400" dirty="0" err="1" smtClean="0"/>
              <a:t>felt</a:t>
            </a:r>
            <a:r>
              <a:rPr lang="fr-FR" sz="2400" dirty="0" smtClean="0"/>
              <a:t>.</a:t>
            </a:r>
            <a:endParaRPr lang="fr-FR" sz="2400" b="1" dirty="0"/>
          </a:p>
        </p:txBody>
      </p:sp>
      <p:pic>
        <p:nvPicPr>
          <p:cNvPr id="17" name="Image 16" descr="Capture d’écran 2015-11-23 à 21.22.46.png"/>
          <p:cNvPicPr>
            <a:picLocks noChangeAspect="1"/>
          </p:cNvPicPr>
          <p:nvPr/>
        </p:nvPicPr>
        <p:blipFill>
          <a:blip r:embed="rId2"/>
          <a:stretch>
            <a:fillRect/>
          </a:stretch>
        </p:blipFill>
        <p:spPr>
          <a:xfrm>
            <a:off x="5744808" y="4584139"/>
            <a:ext cx="3240000" cy="2189793"/>
          </a:xfrm>
          <a:prstGeom prst="rect">
            <a:avLst/>
          </a:prstGeom>
        </p:spPr>
      </p:pic>
      <p:pic>
        <p:nvPicPr>
          <p:cNvPr id="21" name="Image 20" descr="Capture d’écran 2015-11-23 à 21.22.51.png"/>
          <p:cNvPicPr>
            <a:picLocks noChangeAspect="1"/>
          </p:cNvPicPr>
          <p:nvPr/>
        </p:nvPicPr>
        <p:blipFill>
          <a:blip r:embed="rId3"/>
          <a:stretch>
            <a:fillRect/>
          </a:stretch>
        </p:blipFill>
        <p:spPr>
          <a:xfrm>
            <a:off x="5744808" y="55854"/>
            <a:ext cx="3240000" cy="2123140"/>
          </a:xfrm>
          <a:prstGeom prst="rect">
            <a:avLst/>
          </a:prstGeom>
        </p:spPr>
      </p:pic>
      <p:pic>
        <p:nvPicPr>
          <p:cNvPr id="22" name="Image 21" descr="Capture d’écran 2015-11-23 à 21.22.55.png"/>
          <p:cNvPicPr>
            <a:picLocks noChangeAspect="1"/>
          </p:cNvPicPr>
          <p:nvPr/>
        </p:nvPicPr>
        <p:blipFill>
          <a:blip r:embed="rId4"/>
          <a:stretch>
            <a:fillRect/>
          </a:stretch>
        </p:blipFill>
        <p:spPr>
          <a:xfrm>
            <a:off x="5744808" y="2280869"/>
            <a:ext cx="3240000" cy="2201394"/>
          </a:xfrm>
          <a:prstGeom prst="rect">
            <a:avLst/>
          </a:prstGeom>
        </p:spPr>
      </p:pic>
      <p:sp>
        <p:nvSpPr>
          <p:cNvPr id="23" name="Rectangle 22"/>
          <p:cNvSpPr/>
          <p:nvPr/>
        </p:nvSpPr>
        <p:spPr>
          <a:xfrm>
            <a:off x="182508" y="3244334"/>
            <a:ext cx="4050993" cy="461665"/>
          </a:xfrm>
          <a:prstGeom prst="rect">
            <a:avLst/>
          </a:prstGeom>
        </p:spPr>
        <p:txBody>
          <a:bodyPr wrap="square">
            <a:spAutoFit/>
          </a:bodyPr>
          <a:lstStyle/>
          <a:p>
            <a:r>
              <a:rPr lang="fr-FR" sz="2400" b="1" dirty="0" smtClean="0"/>
              <a:t>Hoffman </a:t>
            </a:r>
            <a:r>
              <a:rPr lang="fr-FR" sz="2400" b="1" dirty="0" err="1" smtClean="0"/>
              <a:t>response</a:t>
            </a:r>
            <a:r>
              <a:rPr lang="fr-FR" sz="2400" b="1" dirty="0" smtClean="0"/>
              <a:t> </a:t>
            </a:r>
            <a:endParaRPr lang="fr-FR" sz="2400" b="1" dirty="0"/>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Hyperreflexia and clonus (2014)___SPAN CLASS=_err-FLUVORE.mp4">
            <a:hlinkClick r:id="" action="ppaction://media"/>
          </p:cNvPr>
          <p:cNvPicPr>
            <a:picLocks noGrp="1"/>
          </p:cNvPicPr>
          <p:nvPr>
            <p:ph idx="1"/>
            <a:videoFile r:link="rId1"/>
          </p:nvPr>
        </p:nvPicPr>
        <p:blipFill>
          <a:blip r:embed="rId3"/>
          <a:stretch>
            <a:fillRect/>
          </a:stretch>
        </p:blipFill>
        <p:spPr>
          <a:xfrm>
            <a:off x="1704976" y="1417638"/>
            <a:ext cx="6000749" cy="450056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29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55854"/>
            <a:ext cx="6465907" cy="2369880"/>
          </a:xfrm>
          <a:prstGeom prst="rect">
            <a:avLst/>
          </a:prstGeom>
        </p:spPr>
        <p:txBody>
          <a:bodyPr wrap="square">
            <a:spAutoFit/>
          </a:bodyPr>
          <a:lstStyle/>
          <a:p>
            <a:r>
              <a:rPr lang="fr-FR" sz="2800" b="1" dirty="0" smtClean="0"/>
              <a:t>Coordination</a:t>
            </a:r>
          </a:p>
          <a:p>
            <a:endParaRPr lang="fr-FR" sz="2400" b="1" dirty="0" smtClean="0"/>
          </a:p>
          <a:p>
            <a:r>
              <a:rPr lang="fr-FR" sz="2400" b="1" dirty="0" err="1" smtClean="0"/>
              <a:t>Rapidly</a:t>
            </a:r>
            <a:r>
              <a:rPr lang="fr-FR" sz="2400" b="1" dirty="0" smtClean="0"/>
              <a:t> </a:t>
            </a:r>
            <a:r>
              <a:rPr lang="fr-FR" sz="2400" b="1" dirty="0" err="1" smtClean="0"/>
              <a:t>Alternating</a:t>
            </a:r>
            <a:r>
              <a:rPr lang="fr-FR" sz="2400" b="1" dirty="0" smtClean="0"/>
              <a:t> </a:t>
            </a:r>
            <a:r>
              <a:rPr lang="fr-FR" sz="2400" b="1" dirty="0" err="1" smtClean="0"/>
              <a:t>Movement</a:t>
            </a:r>
            <a:r>
              <a:rPr lang="fr-FR" sz="2400" b="1" dirty="0" smtClean="0"/>
              <a:t> Evaluation</a:t>
            </a:r>
          </a:p>
          <a:p>
            <a:endParaRPr lang="fr-FR" sz="2400" b="1" dirty="0" smtClean="0"/>
          </a:p>
          <a:p>
            <a:r>
              <a:rPr lang="fr-FR" sz="2400" b="1" dirty="0" err="1" smtClean="0"/>
              <a:t>Dysdiadochokinesis</a:t>
            </a:r>
            <a:r>
              <a:rPr lang="fr-FR" sz="2400" b="1" dirty="0" smtClean="0"/>
              <a:t> </a:t>
            </a:r>
            <a:r>
              <a:rPr lang="fr-FR" sz="2400" dirty="0" err="1" smtClean="0"/>
              <a:t>is</a:t>
            </a:r>
            <a:r>
              <a:rPr lang="fr-FR" sz="2400" dirty="0" smtClean="0"/>
              <a:t> the </a:t>
            </a:r>
            <a:r>
              <a:rPr lang="fr-FR" sz="2400" dirty="0" err="1" smtClean="0"/>
              <a:t>clinical</a:t>
            </a:r>
            <a:r>
              <a:rPr lang="fr-FR" sz="2400" dirty="0" smtClean="0"/>
              <a:t> </a:t>
            </a:r>
            <a:r>
              <a:rPr lang="fr-FR" sz="2400" dirty="0" err="1" smtClean="0"/>
              <a:t>term</a:t>
            </a:r>
            <a:r>
              <a:rPr lang="fr-FR" sz="2400" dirty="0" smtClean="0"/>
              <a:t> for an </a:t>
            </a:r>
            <a:r>
              <a:rPr lang="fr-FR" sz="2400" dirty="0" err="1" smtClean="0"/>
              <a:t>inability</a:t>
            </a:r>
            <a:r>
              <a:rPr lang="fr-FR" sz="2400" dirty="0" smtClean="0"/>
              <a:t> to </a:t>
            </a:r>
            <a:r>
              <a:rPr lang="fr-FR" sz="2400" dirty="0" err="1" smtClean="0"/>
              <a:t>perform</a:t>
            </a:r>
            <a:r>
              <a:rPr lang="fr-FR" sz="2400" dirty="0" smtClean="0"/>
              <a:t> </a:t>
            </a:r>
            <a:r>
              <a:rPr lang="fr-FR" sz="2400" dirty="0" err="1" smtClean="0"/>
              <a:t>rapidly</a:t>
            </a:r>
            <a:r>
              <a:rPr lang="fr-FR" sz="2400" dirty="0" smtClean="0"/>
              <a:t> </a:t>
            </a:r>
            <a:r>
              <a:rPr lang="fr-FR" sz="2400" dirty="0" err="1" smtClean="0"/>
              <a:t>alternating</a:t>
            </a:r>
            <a:r>
              <a:rPr lang="fr-FR" sz="2400" dirty="0" smtClean="0"/>
              <a:t> </a:t>
            </a:r>
            <a:r>
              <a:rPr lang="fr-FR" sz="2400" dirty="0" err="1" smtClean="0"/>
              <a:t>movements</a:t>
            </a:r>
            <a:endParaRPr lang="fr-FR" sz="2400" dirty="0"/>
          </a:p>
        </p:txBody>
      </p:sp>
      <p:sp>
        <p:nvSpPr>
          <p:cNvPr id="14" name="Rectangle 13"/>
          <p:cNvSpPr/>
          <p:nvPr/>
        </p:nvSpPr>
        <p:spPr>
          <a:xfrm>
            <a:off x="-1" y="3139816"/>
            <a:ext cx="6465907" cy="2677656"/>
          </a:xfrm>
          <a:prstGeom prst="rect">
            <a:avLst/>
          </a:prstGeom>
        </p:spPr>
        <p:txBody>
          <a:bodyPr wrap="square">
            <a:spAutoFit/>
          </a:bodyPr>
          <a:lstStyle/>
          <a:p>
            <a:r>
              <a:rPr lang="en-US" sz="2400" b="1" dirty="0" smtClean="0"/>
              <a:t>Point-to-Point Movement Evaluation</a:t>
            </a:r>
          </a:p>
          <a:p>
            <a:r>
              <a:rPr lang="en-US" sz="2400" dirty="0" smtClean="0"/>
              <a:t>The patient extend his index finger and touches his nose, and then touch the examiner's outstretched finger with the same finger.</a:t>
            </a:r>
          </a:p>
          <a:p>
            <a:r>
              <a:rPr lang="en-US" sz="2400" b="1" dirty="0" err="1" smtClean="0"/>
              <a:t>Dysmetria</a:t>
            </a:r>
            <a:r>
              <a:rPr lang="en-US" sz="2400" b="1" dirty="0" smtClean="0"/>
              <a:t> </a:t>
            </a:r>
            <a:r>
              <a:rPr lang="en-US" sz="2400" dirty="0" smtClean="0"/>
              <a:t>is the clinical term for the inability to perform point-to-point movements due to over	   or under projecting ones fingers.</a:t>
            </a:r>
            <a:endParaRPr lang="en-US" sz="2400" b="1" dirty="0"/>
          </a:p>
        </p:txBody>
      </p:sp>
      <p:pic>
        <p:nvPicPr>
          <p:cNvPr id="8" name="Image 7" descr="Capture d’écran 2015-11-24 à 20.46.05.png"/>
          <p:cNvPicPr>
            <a:picLocks noChangeAspect="1"/>
          </p:cNvPicPr>
          <p:nvPr/>
        </p:nvPicPr>
        <p:blipFill>
          <a:blip r:embed="rId2"/>
          <a:stretch>
            <a:fillRect/>
          </a:stretch>
        </p:blipFill>
        <p:spPr>
          <a:xfrm>
            <a:off x="6465907" y="0"/>
            <a:ext cx="2347569" cy="3783272"/>
          </a:xfrm>
          <a:prstGeom prst="rect">
            <a:avLst/>
          </a:prstGeom>
        </p:spPr>
      </p:pic>
      <p:pic>
        <p:nvPicPr>
          <p:cNvPr id="9" name="Image 8" descr="Capture d’écran 2015-11-24 à 20.48.34.png"/>
          <p:cNvPicPr>
            <a:picLocks noChangeAspect="1"/>
          </p:cNvPicPr>
          <p:nvPr/>
        </p:nvPicPr>
        <p:blipFill>
          <a:blip r:embed="rId3"/>
          <a:stretch>
            <a:fillRect/>
          </a:stretch>
        </p:blipFill>
        <p:spPr>
          <a:xfrm>
            <a:off x="6027994" y="4374239"/>
            <a:ext cx="3116006" cy="1987797"/>
          </a:xfrm>
          <a:prstGeom prst="rect">
            <a:avLst/>
          </a:prstGeom>
        </p:spPr>
      </p:pic>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2437" y="372003"/>
            <a:ext cx="8608382" cy="3785652"/>
          </a:xfrm>
          <a:prstGeom prst="rect">
            <a:avLst/>
          </a:prstGeom>
        </p:spPr>
        <p:txBody>
          <a:bodyPr wrap="square">
            <a:spAutoFit/>
          </a:bodyPr>
          <a:lstStyle/>
          <a:p>
            <a:r>
              <a:rPr lang="en-US" sz="2400" b="1" dirty="0" smtClean="0"/>
              <a:t>Heel to shin coordination test. </a:t>
            </a:r>
          </a:p>
          <a:p>
            <a:r>
              <a:rPr lang="en-US" sz="2400" dirty="0" smtClean="0"/>
              <a:t>With the patient lying supine, instruct him to place his right heel on his left shin just below the knee and then slide it down his shin to the top of the foot. An inability to perform this motion in a relatively rapid cadence is abnormal. </a:t>
            </a:r>
          </a:p>
          <a:p>
            <a:r>
              <a:rPr lang="en-US" sz="2400" dirty="0" smtClean="0"/>
              <a:t>The heel to shin test is a measure of coordination and may be abnormal if there is loss of motor strength, </a:t>
            </a:r>
            <a:r>
              <a:rPr lang="en-US" sz="2400" dirty="0" err="1" smtClean="0"/>
              <a:t>proprioception</a:t>
            </a:r>
            <a:r>
              <a:rPr lang="en-US" sz="2400" dirty="0" smtClean="0"/>
              <a:t> or a </a:t>
            </a:r>
            <a:r>
              <a:rPr lang="en-US" sz="2400" dirty="0" err="1" smtClean="0"/>
              <a:t>cerebellar</a:t>
            </a:r>
            <a:r>
              <a:rPr lang="en-US" sz="2400" dirty="0" smtClean="0"/>
              <a:t> lesion. If motor and sensory systems are intact, an abnormal, asymmetric heel to shin test is highly suggestive of an </a:t>
            </a:r>
            <a:r>
              <a:rPr lang="en-US" sz="2400" dirty="0" err="1" smtClean="0"/>
              <a:t>ipsilateral</a:t>
            </a:r>
            <a:r>
              <a:rPr lang="en-US" sz="2400" dirty="0" smtClean="0"/>
              <a:t> </a:t>
            </a:r>
            <a:r>
              <a:rPr lang="en-US" sz="2400" dirty="0" err="1" smtClean="0"/>
              <a:t>cerebellar</a:t>
            </a:r>
            <a:r>
              <a:rPr lang="en-US" sz="2400" dirty="0" smtClean="0"/>
              <a:t> lesion.</a:t>
            </a:r>
            <a:endParaRPr lang="en-US" sz="2400" b="1" dirty="0"/>
          </a:p>
        </p:txBody>
      </p:sp>
      <p:pic>
        <p:nvPicPr>
          <p:cNvPr id="6" name="Image 5" descr="Capture d’écran 2015-11-24 à 20.50.19.png"/>
          <p:cNvPicPr>
            <a:picLocks noChangeAspect="1"/>
          </p:cNvPicPr>
          <p:nvPr/>
        </p:nvPicPr>
        <p:blipFill>
          <a:blip r:embed="rId2"/>
          <a:stretch>
            <a:fillRect/>
          </a:stretch>
        </p:blipFill>
        <p:spPr>
          <a:xfrm>
            <a:off x="3383060" y="4157655"/>
            <a:ext cx="3721100" cy="2425700"/>
          </a:xfrm>
          <a:prstGeom prst="rect">
            <a:avLst/>
          </a:prstGeom>
        </p:spPr>
      </p:pic>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2437" y="372002"/>
            <a:ext cx="6004058" cy="3539431"/>
          </a:xfrm>
          <a:prstGeom prst="rect">
            <a:avLst/>
          </a:prstGeom>
        </p:spPr>
        <p:txBody>
          <a:bodyPr wrap="square">
            <a:spAutoFit/>
          </a:bodyPr>
          <a:lstStyle/>
          <a:p>
            <a:r>
              <a:rPr lang="en-US" sz="3200" b="1" dirty="0" smtClean="0"/>
              <a:t>Gait</a:t>
            </a:r>
            <a:endParaRPr lang="en-US" sz="2400" b="1" dirty="0" smtClean="0"/>
          </a:p>
          <a:p>
            <a:r>
              <a:rPr lang="en-US" sz="2400" dirty="0" smtClean="0"/>
              <a:t>Gait is evaluated by having the patient walk across the room under observation. Gross gait abnormalities should be noted. </a:t>
            </a:r>
          </a:p>
          <a:p>
            <a:r>
              <a:rPr lang="en-US" sz="2400" dirty="0" smtClean="0"/>
              <a:t>Next ask the patient to walk </a:t>
            </a:r>
            <a:r>
              <a:rPr lang="en-US" sz="2400" b="1" dirty="0" smtClean="0"/>
              <a:t>heel to toe </a:t>
            </a:r>
            <a:r>
              <a:rPr lang="en-US" sz="2400" dirty="0" smtClean="0"/>
              <a:t>across the room, then on their </a:t>
            </a:r>
            <a:r>
              <a:rPr lang="en-US" sz="2400" b="1" dirty="0" smtClean="0"/>
              <a:t>toes only</a:t>
            </a:r>
            <a:r>
              <a:rPr lang="en-US" sz="2400" dirty="0" smtClean="0"/>
              <a:t>, and finally on their </a:t>
            </a:r>
            <a:r>
              <a:rPr lang="en-US" sz="2400" b="1" dirty="0" smtClean="0"/>
              <a:t>heels only</a:t>
            </a:r>
            <a:r>
              <a:rPr lang="en-US" sz="2400" dirty="0" smtClean="0"/>
              <a:t>. </a:t>
            </a:r>
          </a:p>
          <a:p>
            <a:endParaRPr lang="en-US" sz="2400" dirty="0" smtClean="0"/>
          </a:p>
          <a:p>
            <a:r>
              <a:rPr lang="en-US" sz="2400" dirty="0" smtClean="0"/>
              <a:t>Note the amount of </a:t>
            </a:r>
            <a:r>
              <a:rPr lang="en-US" sz="2400" b="1" dirty="0" smtClean="0"/>
              <a:t>arm swinging </a:t>
            </a:r>
            <a:endParaRPr lang="en-US" sz="2400" dirty="0" smtClean="0"/>
          </a:p>
        </p:txBody>
      </p:sp>
      <p:pic>
        <p:nvPicPr>
          <p:cNvPr id="4" name="Image 3" descr="Capture d’écran 2015-11-24 à 20.54.43.png"/>
          <p:cNvPicPr>
            <a:picLocks noChangeAspect="1"/>
          </p:cNvPicPr>
          <p:nvPr/>
        </p:nvPicPr>
        <p:blipFill>
          <a:blip r:embed="rId2"/>
          <a:stretch>
            <a:fillRect/>
          </a:stretch>
        </p:blipFill>
        <p:spPr>
          <a:xfrm>
            <a:off x="6154646" y="141108"/>
            <a:ext cx="2989354" cy="6324048"/>
          </a:xfrm>
          <a:prstGeom prst="rect">
            <a:avLst/>
          </a:prstGeom>
        </p:spPr>
      </p:pic>
      <p:sp>
        <p:nvSpPr>
          <p:cNvPr id="5" name="Rectangle 4"/>
          <p:cNvSpPr/>
          <p:nvPr/>
        </p:nvSpPr>
        <p:spPr>
          <a:xfrm>
            <a:off x="192437" y="3890665"/>
            <a:ext cx="5542208" cy="1938992"/>
          </a:xfrm>
          <a:prstGeom prst="rect">
            <a:avLst/>
          </a:prstGeom>
        </p:spPr>
        <p:txBody>
          <a:bodyPr wrap="square">
            <a:spAutoFit/>
          </a:bodyPr>
          <a:lstStyle/>
          <a:p>
            <a:r>
              <a:rPr lang="fr-FR" sz="2400" dirty="0" err="1" smtClean="0"/>
              <a:t>Abnormalities</a:t>
            </a:r>
            <a:r>
              <a:rPr lang="fr-FR" sz="2400" dirty="0" smtClean="0"/>
              <a:t> in </a:t>
            </a:r>
            <a:r>
              <a:rPr lang="fr-FR" sz="2400" dirty="0" err="1" smtClean="0"/>
              <a:t>heel</a:t>
            </a:r>
            <a:r>
              <a:rPr lang="fr-FR" sz="2400" dirty="0" smtClean="0"/>
              <a:t> to </a:t>
            </a:r>
            <a:r>
              <a:rPr lang="fr-FR" sz="2400" dirty="0" err="1" smtClean="0"/>
              <a:t>toe</a:t>
            </a:r>
            <a:r>
              <a:rPr lang="fr-FR" sz="2400" dirty="0" smtClean="0"/>
              <a:t> </a:t>
            </a:r>
            <a:r>
              <a:rPr lang="fr-FR" sz="2400" dirty="0" err="1" smtClean="0"/>
              <a:t>walking</a:t>
            </a:r>
            <a:r>
              <a:rPr lang="fr-FR" sz="2400" dirty="0" smtClean="0"/>
              <a:t> (</a:t>
            </a:r>
            <a:r>
              <a:rPr lang="fr-FR" sz="2400" b="1" dirty="0" smtClean="0"/>
              <a:t>tandem </a:t>
            </a:r>
            <a:r>
              <a:rPr lang="fr-FR" sz="2400" b="1" dirty="0" err="1" smtClean="0"/>
              <a:t>gait</a:t>
            </a:r>
            <a:r>
              <a:rPr lang="fr-FR" sz="2400" dirty="0" smtClean="0"/>
              <a:t>) </a:t>
            </a:r>
            <a:r>
              <a:rPr lang="fr-FR" sz="2400" dirty="0" err="1" smtClean="0"/>
              <a:t>may</a:t>
            </a:r>
            <a:r>
              <a:rPr lang="fr-FR" sz="2400" dirty="0" smtClean="0"/>
              <a:t> </a:t>
            </a:r>
            <a:r>
              <a:rPr lang="fr-FR" sz="2400" dirty="0" err="1" smtClean="0"/>
              <a:t>be</a:t>
            </a:r>
            <a:r>
              <a:rPr lang="fr-FR" sz="2400" dirty="0" smtClean="0"/>
              <a:t> due to </a:t>
            </a:r>
            <a:r>
              <a:rPr lang="fr-FR" sz="2400" dirty="0" err="1" smtClean="0"/>
              <a:t>ethanol</a:t>
            </a:r>
            <a:r>
              <a:rPr lang="fr-FR" sz="2400" dirty="0" smtClean="0"/>
              <a:t> intoxication, </a:t>
            </a:r>
            <a:r>
              <a:rPr lang="fr-FR" sz="2400" dirty="0" err="1" smtClean="0"/>
              <a:t>weakness</a:t>
            </a:r>
            <a:r>
              <a:rPr lang="fr-FR" sz="2400" dirty="0" smtClean="0"/>
              <a:t>, </a:t>
            </a:r>
            <a:r>
              <a:rPr lang="fr-FR" sz="2400" dirty="0" err="1" smtClean="0"/>
              <a:t>poor</a:t>
            </a:r>
            <a:r>
              <a:rPr lang="fr-FR" sz="2400" dirty="0" smtClean="0"/>
              <a:t> position </a:t>
            </a:r>
            <a:r>
              <a:rPr lang="fr-FR" sz="2400" dirty="0" err="1" smtClean="0"/>
              <a:t>sense</a:t>
            </a:r>
            <a:r>
              <a:rPr lang="fr-FR" sz="2400" dirty="0" smtClean="0"/>
              <a:t>, vertigo and </a:t>
            </a:r>
            <a:r>
              <a:rPr lang="fr-FR" sz="2400" dirty="0" err="1" smtClean="0"/>
              <a:t>leg</a:t>
            </a:r>
            <a:r>
              <a:rPr lang="fr-FR" sz="2400" dirty="0" smtClean="0"/>
              <a:t> </a:t>
            </a:r>
            <a:r>
              <a:rPr lang="fr-FR" sz="2400" dirty="0" err="1" smtClean="0"/>
              <a:t>tremors</a:t>
            </a:r>
            <a:r>
              <a:rPr lang="fr-FR" sz="2400" dirty="0" smtClean="0"/>
              <a:t> or a </a:t>
            </a:r>
            <a:r>
              <a:rPr lang="fr-FR" sz="2400" dirty="0" err="1" smtClean="0"/>
              <a:t>cerebellar</a:t>
            </a:r>
            <a:r>
              <a:rPr lang="fr-FR" sz="2400" dirty="0" smtClean="0"/>
              <a:t> </a:t>
            </a:r>
            <a:r>
              <a:rPr lang="fr-FR" sz="2400" dirty="0" err="1" smtClean="0"/>
              <a:t>lesion</a:t>
            </a:r>
            <a:r>
              <a:rPr lang="fr-FR" sz="2400" dirty="0" smtClean="0"/>
              <a:t>.</a:t>
            </a:r>
            <a:endParaRPr lang="fr-FR" sz="2400" dirty="0"/>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 y="192415"/>
            <a:ext cx="6607029" cy="6370974"/>
          </a:xfrm>
          <a:prstGeom prst="rect">
            <a:avLst/>
          </a:prstGeom>
        </p:spPr>
        <p:txBody>
          <a:bodyPr wrap="square">
            <a:spAutoFit/>
          </a:bodyPr>
          <a:lstStyle/>
          <a:p>
            <a:pPr marL="179388" indent="-179388"/>
            <a:r>
              <a:rPr lang="en-US" sz="2400" b="1" dirty="0" err="1" smtClean="0"/>
              <a:t>Rhomberg</a:t>
            </a:r>
            <a:r>
              <a:rPr lang="en-US" sz="2400" b="1" dirty="0" smtClean="0"/>
              <a:t> Test</a:t>
            </a:r>
          </a:p>
          <a:p>
            <a:pPr marL="179388" indent="-179388"/>
            <a:r>
              <a:rPr lang="en-US" sz="2400" dirty="0" smtClean="0"/>
              <a:t>Have the patient stand still with heels together. Ask the patient to remain still and close their eyes. If the patient loses their </a:t>
            </a:r>
            <a:r>
              <a:rPr lang="en-US" sz="2400" dirty="0" err="1" smtClean="0"/>
              <a:t>balance,the</a:t>
            </a:r>
            <a:r>
              <a:rPr lang="en-US" sz="2400" dirty="0" smtClean="0"/>
              <a:t> test is positive. </a:t>
            </a:r>
          </a:p>
          <a:p>
            <a:pPr marL="179388" indent="-179388"/>
            <a:endParaRPr lang="en-US" sz="2400" dirty="0" smtClean="0"/>
          </a:p>
          <a:p>
            <a:pPr marL="179388" indent="-179388"/>
            <a:r>
              <a:rPr lang="en-US" sz="2400" dirty="0" smtClean="0"/>
              <a:t>To achieve balance, a person requires 2 out of the following 3 inputs to the cortex: </a:t>
            </a:r>
          </a:p>
          <a:p>
            <a:pPr marL="179388" indent="-179388">
              <a:buAutoNum type="arabicPeriod"/>
            </a:pPr>
            <a:r>
              <a:rPr lang="en-US" sz="2400" dirty="0" smtClean="0"/>
              <a:t>visual confirmation of position</a:t>
            </a:r>
          </a:p>
          <a:p>
            <a:pPr marL="179388" indent="-179388">
              <a:buAutoNum type="arabicPeriod"/>
            </a:pPr>
            <a:r>
              <a:rPr lang="en-US" sz="2400" dirty="0" smtClean="0"/>
              <a:t> non-visual confirmation of position (including </a:t>
            </a:r>
            <a:r>
              <a:rPr lang="en-US" sz="2400" dirty="0" err="1" smtClean="0"/>
              <a:t>proprioceptive</a:t>
            </a:r>
            <a:r>
              <a:rPr lang="en-US" sz="2400" dirty="0" smtClean="0"/>
              <a:t> and vestibular input)</a:t>
            </a:r>
          </a:p>
          <a:p>
            <a:pPr marL="179388" indent="-179388">
              <a:buAutoNum type="arabicPeriod"/>
            </a:pPr>
            <a:r>
              <a:rPr lang="en-US" sz="2400" dirty="0" smtClean="0"/>
              <a:t> a normally functioning cerebellum. </a:t>
            </a:r>
          </a:p>
          <a:p>
            <a:pPr marL="179388" indent="-179388"/>
            <a:endParaRPr lang="en-US" sz="2400" dirty="0" smtClean="0"/>
          </a:p>
          <a:p>
            <a:pPr marL="179388" indent="-179388"/>
            <a:r>
              <a:rPr lang="en-US" sz="2400" dirty="0" smtClean="0"/>
              <a:t>Therefore, if a patient loses their balance after standing still with their eyes closed, and is able to maintain balance with their eyes open, then there is likely to be lesion in the cerebellum. This is a positive </a:t>
            </a:r>
            <a:r>
              <a:rPr lang="en-US" sz="2400" dirty="0" err="1" smtClean="0"/>
              <a:t>Rhomberg</a:t>
            </a:r>
            <a:r>
              <a:rPr lang="en-US" sz="2400" dirty="0" smtClean="0"/>
              <a:t>.</a:t>
            </a:r>
          </a:p>
        </p:txBody>
      </p:sp>
      <p:pic>
        <p:nvPicPr>
          <p:cNvPr id="7" name="Image 6" descr="Capture d’écran 2015-11-24 à 20.59.50.png"/>
          <p:cNvPicPr>
            <a:picLocks noChangeAspect="1"/>
          </p:cNvPicPr>
          <p:nvPr/>
        </p:nvPicPr>
        <p:blipFill>
          <a:blip r:embed="rId2"/>
          <a:stretch>
            <a:fillRect/>
          </a:stretch>
        </p:blipFill>
        <p:spPr>
          <a:xfrm>
            <a:off x="6607028" y="1035050"/>
            <a:ext cx="2616200" cy="4787900"/>
          </a:xfrm>
          <a:prstGeom prst="rect">
            <a:avLst/>
          </a:prstGeom>
        </p:spPr>
      </p:pic>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274638"/>
            <a:ext cx="4114800" cy="456540"/>
          </a:xfrm>
        </p:spPr>
        <p:txBody>
          <a:bodyPr>
            <a:normAutofit fontScale="90000"/>
          </a:bodyPr>
          <a:lstStyle/>
          <a:p>
            <a:pPr algn="l"/>
            <a:r>
              <a:rPr lang="en-US" dirty="0" smtClean="0"/>
              <a:t>COGNITION</a:t>
            </a:r>
            <a:endParaRPr lang="en-US" dirty="0"/>
          </a:p>
        </p:txBody>
      </p:sp>
      <p:sp>
        <p:nvSpPr>
          <p:cNvPr id="5" name="Espace réservé du contenu 4"/>
          <p:cNvSpPr>
            <a:spLocks noGrp="1"/>
          </p:cNvSpPr>
          <p:nvPr>
            <p:ph idx="1"/>
          </p:nvPr>
        </p:nvSpPr>
        <p:spPr>
          <a:xfrm>
            <a:off x="457200" y="987732"/>
            <a:ext cx="8229600" cy="5138432"/>
          </a:xfrm>
        </p:spPr>
        <p:txBody>
          <a:bodyPr>
            <a:normAutofit fontScale="85000" lnSpcReduction="20000"/>
          </a:bodyPr>
          <a:lstStyle/>
          <a:p>
            <a:pPr>
              <a:buNone/>
            </a:pPr>
            <a:r>
              <a:rPr lang="en-US" dirty="0" smtClean="0"/>
              <a:t>The </a:t>
            </a:r>
            <a:r>
              <a:rPr lang="en-US" b="1" dirty="0" smtClean="0"/>
              <a:t>mini mental status exam </a:t>
            </a:r>
            <a:r>
              <a:rPr lang="en-US" dirty="0" smtClean="0"/>
              <a:t>is an important diagnostic tool used to evaluate a patient's orientation, concentration and memory (</a:t>
            </a:r>
            <a:r>
              <a:rPr lang="en-US" dirty="0" err="1" smtClean="0"/>
              <a:t>i.e.,cognition</a:t>
            </a:r>
            <a:r>
              <a:rPr lang="en-US" dirty="0" smtClean="0"/>
              <a:t>).</a:t>
            </a:r>
          </a:p>
          <a:p>
            <a:pPr>
              <a:buNone/>
            </a:pPr>
            <a:r>
              <a:rPr lang="en-US" dirty="0" smtClean="0"/>
              <a:t> Although it is not imperative to perform a mini mental exam each time you evaluate a patient neurologically, a baseline score should be established when a patient is first examined</a:t>
            </a:r>
          </a:p>
          <a:p>
            <a:pPr>
              <a:buNone/>
            </a:pPr>
            <a:r>
              <a:rPr lang="en-US" dirty="0" smtClean="0"/>
              <a:t>More </a:t>
            </a:r>
            <a:r>
              <a:rPr lang="en-US" dirty="0" err="1" smtClean="0"/>
              <a:t>indepth</a:t>
            </a:r>
            <a:r>
              <a:rPr lang="en-US" dirty="0" smtClean="0"/>
              <a:t> </a:t>
            </a:r>
            <a:r>
              <a:rPr lang="en-US" dirty="0" err="1" smtClean="0"/>
              <a:t>neurocognitive</a:t>
            </a:r>
            <a:r>
              <a:rPr lang="en-US" dirty="0" smtClean="0"/>
              <a:t> tests may be necessary if deficits are discovered. </a:t>
            </a:r>
          </a:p>
          <a:p>
            <a:pPr>
              <a:buNone/>
            </a:pPr>
            <a:r>
              <a:rPr lang="en-US" dirty="0" smtClean="0"/>
              <a:t>The mini mental exam is scored out of a total of 30 points. A score of 24 or higher is considered within normal range, although specific deficits may be noted and investigated further. A score of below 24 is indicative of dementia.</a:t>
            </a:r>
            <a:endParaRPr lang="en-US" dirty="0"/>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Neurology - Neurosurgery</a:t>
            </a:r>
            <a:endParaRPr lang="en-US" dirty="0"/>
          </a:p>
        </p:txBody>
      </p:sp>
      <p:sp>
        <p:nvSpPr>
          <p:cNvPr id="3" name="Espace réservé du contenu 2"/>
          <p:cNvSpPr>
            <a:spLocks noGrp="1"/>
          </p:cNvSpPr>
          <p:nvPr>
            <p:ph idx="1"/>
          </p:nvPr>
        </p:nvSpPr>
        <p:spPr/>
        <p:txBody>
          <a:bodyPr>
            <a:normAutofit/>
          </a:bodyPr>
          <a:lstStyle/>
          <a:p>
            <a:pPr>
              <a:buNone/>
            </a:pPr>
            <a:r>
              <a:rPr lang="en-US" dirty="0" smtClean="0"/>
              <a:t>The objective of a neurological exam is:</a:t>
            </a:r>
          </a:p>
          <a:p>
            <a:pPr lvl="1">
              <a:buNone/>
            </a:pPr>
            <a:r>
              <a:rPr lang="en-US" dirty="0" smtClean="0"/>
              <a:t>To identify an abnormality in the nervous system</a:t>
            </a:r>
          </a:p>
          <a:p>
            <a:pPr lvl="1">
              <a:buNone/>
            </a:pPr>
            <a:r>
              <a:rPr lang="en-US" dirty="0" smtClean="0"/>
              <a:t>To characterized any abnormality :</a:t>
            </a:r>
          </a:p>
          <a:p>
            <a:pPr lvl="2">
              <a:buNone/>
            </a:pPr>
            <a:r>
              <a:rPr lang="en-US" dirty="0" smtClean="0"/>
              <a:t>To differentiate peripheral /central nervous system lesions</a:t>
            </a:r>
          </a:p>
          <a:p>
            <a:pPr lvl="2">
              <a:buNone/>
            </a:pPr>
            <a:r>
              <a:rPr lang="en-US" dirty="0" smtClean="0"/>
              <a:t>To try to localize the lesion within the nervous system</a:t>
            </a:r>
          </a:p>
          <a:p>
            <a:pPr lvl="1">
              <a:buNone/>
            </a:pPr>
            <a:r>
              <a:rPr lang="en-US" dirty="0" smtClean="0"/>
              <a:t>To  hypothesized the nature of the lesion</a:t>
            </a:r>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Lumbar</a:t>
            </a:r>
            <a:r>
              <a:rPr lang="fr-FR" dirty="0" smtClean="0"/>
              <a:t> </a:t>
            </a:r>
            <a:r>
              <a:rPr lang="fr-FR" dirty="0" err="1" smtClean="0"/>
              <a:t>puncture</a:t>
            </a:r>
            <a:endParaRPr lang="fr-FR" dirty="0"/>
          </a:p>
        </p:txBody>
      </p:sp>
      <p:pic>
        <p:nvPicPr>
          <p:cNvPr id="4" name="LP.wmv">
            <a:hlinkClick r:id="" action="ppaction://media"/>
          </p:cNvPr>
          <p:cNvPicPr>
            <a:picLocks noGrp="1"/>
          </p:cNvPicPr>
          <p:nvPr>
            <p:ph idx="1"/>
            <a:videoFile r:link="rId1"/>
          </p:nvPr>
        </p:nvPicPr>
        <p:blipFill>
          <a:blip r:embed="rId3"/>
          <a:stretch>
            <a:fillRect/>
          </a:stretch>
        </p:blipFill>
        <p:spPr>
          <a:xfrm>
            <a:off x="1752599" y="1712118"/>
            <a:ext cx="5718175" cy="4288631"/>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01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44800" y="2413000"/>
            <a:ext cx="3035300" cy="881062"/>
          </a:xfrm>
        </p:spPr>
        <p:txBody>
          <a:bodyPr/>
          <a:lstStyle/>
          <a:p>
            <a:r>
              <a:rPr lang="fr-FR" dirty="0" smtClean="0"/>
              <a:t>cases</a:t>
            </a:r>
            <a:endParaRPr lang="fr-F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7479"/>
          <a:stretch/>
        </p:blipFill>
        <p:spPr bwMode="auto">
          <a:xfrm>
            <a:off x="1562099" y="3896062"/>
            <a:ext cx="6220237" cy="2700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5164" y="283294"/>
            <a:ext cx="8886824" cy="3477875"/>
          </a:xfrm>
          <a:prstGeom prst="rect">
            <a:avLst/>
          </a:prstGeom>
        </p:spPr>
        <p:txBody>
          <a:bodyPr wrap="square">
            <a:spAutoFit/>
          </a:bodyPr>
          <a:lstStyle/>
          <a:p>
            <a:r>
              <a:rPr lang="en-US" sz="2000" dirty="0" smtClean="0"/>
              <a:t>A 47-year-old woman with a history of migraine was admitted to the hospital with acute-onset headache on the left side of her head and mild weakness of her left arm. </a:t>
            </a:r>
            <a:endParaRPr lang="en-US" sz="2000" dirty="0" smtClean="0"/>
          </a:p>
          <a:p>
            <a:endParaRPr lang="en-US" sz="2000" dirty="0"/>
          </a:p>
          <a:p>
            <a:r>
              <a:rPr lang="en-US" sz="2000" dirty="0" smtClean="0"/>
              <a:t>Computed </a:t>
            </a:r>
            <a:r>
              <a:rPr lang="en-US" sz="2000" dirty="0" smtClean="0"/>
              <a:t>tomography (CT) of the brain without the use of contrast material was performed 5 hours after symptom onset and showed linear areas of </a:t>
            </a:r>
            <a:r>
              <a:rPr lang="en-US" sz="2000" dirty="0" err="1" smtClean="0"/>
              <a:t>hyperdensity</a:t>
            </a:r>
            <a:r>
              <a:rPr lang="en-US" sz="2000" dirty="0" smtClean="0"/>
              <a:t> in the first segment of the right middle cerebral artery (Panel A, arrow) and the first segment of the anterior cerebral artery. </a:t>
            </a:r>
            <a:endParaRPr lang="en-US" sz="2000" dirty="0" smtClean="0"/>
          </a:p>
          <a:p>
            <a:r>
              <a:rPr lang="en-US" sz="2000" dirty="0" smtClean="0"/>
              <a:t>There </a:t>
            </a:r>
            <a:r>
              <a:rPr lang="en-US" sz="2000" dirty="0" smtClean="0"/>
              <a:t>were early signs of cerebral edema, including subtle low attenuation with loss of gray–white differentiation and effacement of sulci in both the right middle-cerebral-artery and anterior-cerebral-artery territories (Panel B, arrows</a:t>
            </a:r>
            <a:r>
              <a:rPr lang="en-US" sz="2000" dirty="0" smtClean="0"/>
              <a:t>).</a:t>
            </a:r>
            <a:endParaRPr lang="fr-FR" sz="2000" dirty="0"/>
          </a:p>
        </p:txBody>
      </p:sp>
      <p:sp>
        <p:nvSpPr>
          <p:cNvPr id="5" name="Rectangle 4"/>
          <p:cNvSpPr/>
          <p:nvPr/>
        </p:nvSpPr>
        <p:spPr>
          <a:xfrm>
            <a:off x="-15164" y="6596390"/>
            <a:ext cx="4572000" cy="261610"/>
          </a:xfrm>
          <a:prstGeom prst="rect">
            <a:avLst/>
          </a:prstGeom>
        </p:spPr>
        <p:txBody>
          <a:bodyPr>
            <a:spAutoFit/>
          </a:bodyPr>
          <a:lstStyle/>
          <a:p>
            <a:r>
              <a:rPr lang="pt-BR" sz="1050" dirty="0" smtClean="0"/>
              <a:t>N Engl J Med 2014; 371:e20</a:t>
            </a:r>
            <a:r>
              <a:rPr lang="pt-BR" sz="1050" dirty="0" smtClean="0">
                <a:hlinkClick r:id="rId3"/>
              </a:rPr>
              <a:t>October 2, 2014</a:t>
            </a:r>
            <a:r>
              <a:rPr lang="pt-BR" sz="1050" dirty="0" smtClean="0"/>
              <a:t>DOI: 10.1056/NEJMicm1313055</a:t>
            </a:r>
            <a:endParaRPr lang="fr-FR" sz="1050" dirty="0"/>
          </a:p>
        </p:txBody>
      </p:sp>
    </p:spTree>
    <p:extLst>
      <p:ext uri="{BB962C8B-B14F-4D97-AF65-F5344CB8AC3E}">
        <p14:creationId xmlns:p14="http://schemas.microsoft.com/office/powerpoint/2010/main" val="40651819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8" t="32259" r="-198" b="34035"/>
          <a:stretch/>
        </p:blipFill>
        <p:spPr bwMode="auto">
          <a:xfrm>
            <a:off x="1092998" y="2924175"/>
            <a:ext cx="6927675" cy="3117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22948" y="454744"/>
            <a:ext cx="8867774" cy="2246769"/>
          </a:xfrm>
          <a:prstGeom prst="rect">
            <a:avLst/>
          </a:prstGeom>
        </p:spPr>
        <p:txBody>
          <a:bodyPr wrap="square">
            <a:spAutoFit/>
          </a:bodyPr>
          <a:lstStyle/>
          <a:p>
            <a:r>
              <a:rPr lang="en-US" sz="2000" dirty="0" smtClean="0"/>
              <a:t>Four </a:t>
            </a:r>
            <a:r>
              <a:rPr lang="en-US" sz="2000" dirty="0" smtClean="0"/>
              <a:t>hours later, the patient became drowsy, and complete paralysis of the left side developed. </a:t>
            </a:r>
            <a:endParaRPr lang="en-US" sz="2000" dirty="0" smtClean="0"/>
          </a:p>
          <a:p>
            <a:endParaRPr lang="en-US" sz="2000" dirty="0"/>
          </a:p>
          <a:p>
            <a:r>
              <a:rPr lang="en-US" sz="2000" dirty="0" smtClean="0"/>
              <a:t>A </a:t>
            </a:r>
            <a:r>
              <a:rPr lang="en-US" sz="2000" dirty="0" smtClean="0"/>
              <a:t>CT scan of the brain 9 hours after symptom onset showed large, </a:t>
            </a:r>
            <a:r>
              <a:rPr lang="en-US" sz="2000" dirty="0" err="1" smtClean="0"/>
              <a:t>nonhemorrhagic</a:t>
            </a:r>
            <a:r>
              <a:rPr lang="en-US" sz="2000" dirty="0" smtClean="0"/>
              <a:t> infarcts in the middle-cerebral-artery and anterior-cerebral-artery territories, with increased edema, mild right-to-left midline shift (Panel C, arrows), and some trapping of the left lateral ventricle (Panel D, asterisk</a:t>
            </a:r>
            <a:r>
              <a:rPr lang="en-US" sz="2000" dirty="0" smtClean="0"/>
              <a:t>).</a:t>
            </a:r>
            <a:endParaRPr lang="fr-FR" sz="2000" dirty="0"/>
          </a:p>
        </p:txBody>
      </p:sp>
      <p:sp>
        <p:nvSpPr>
          <p:cNvPr id="5" name="Rectangle 4"/>
          <p:cNvSpPr/>
          <p:nvPr/>
        </p:nvSpPr>
        <p:spPr>
          <a:xfrm>
            <a:off x="-15164" y="6596390"/>
            <a:ext cx="4572000" cy="261610"/>
          </a:xfrm>
          <a:prstGeom prst="rect">
            <a:avLst/>
          </a:prstGeom>
        </p:spPr>
        <p:txBody>
          <a:bodyPr>
            <a:spAutoFit/>
          </a:bodyPr>
          <a:lstStyle/>
          <a:p>
            <a:r>
              <a:rPr lang="pt-BR" sz="1050" dirty="0" smtClean="0"/>
              <a:t>N Engl J Med 2014; 371:e20</a:t>
            </a:r>
            <a:r>
              <a:rPr lang="pt-BR" sz="1050" dirty="0" smtClean="0">
                <a:hlinkClick r:id="rId3"/>
              </a:rPr>
              <a:t>October 2, 2014</a:t>
            </a:r>
            <a:r>
              <a:rPr lang="pt-BR" sz="1050" dirty="0" smtClean="0"/>
              <a:t>DOI: 10.1056/NEJMicm1313055</a:t>
            </a:r>
            <a:endParaRPr lang="fr-FR" sz="1050" dirty="0"/>
          </a:p>
        </p:txBody>
      </p:sp>
    </p:spTree>
    <p:extLst>
      <p:ext uri="{BB962C8B-B14F-4D97-AF65-F5344CB8AC3E}">
        <p14:creationId xmlns:p14="http://schemas.microsoft.com/office/powerpoint/2010/main" val="27577854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6799"/>
          <a:stretch/>
        </p:blipFill>
        <p:spPr bwMode="auto">
          <a:xfrm>
            <a:off x="560512" y="2438399"/>
            <a:ext cx="7850063" cy="3479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04800" y="616669"/>
            <a:ext cx="8762999" cy="1323439"/>
          </a:xfrm>
          <a:prstGeom prst="rect">
            <a:avLst/>
          </a:prstGeom>
        </p:spPr>
        <p:txBody>
          <a:bodyPr wrap="square">
            <a:spAutoFit/>
          </a:bodyPr>
          <a:lstStyle/>
          <a:p>
            <a:r>
              <a:rPr lang="en-US" sz="2000" dirty="0" smtClean="0"/>
              <a:t>A </a:t>
            </a:r>
            <a:r>
              <a:rPr lang="en-US" sz="2000" dirty="0" smtClean="0"/>
              <a:t>total of 21 hours after symptom onset, the patient underwent decompressive </a:t>
            </a:r>
            <a:r>
              <a:rPr lang="en-US" sz="2000" dirty="0" err="1" smtClean="0"/>
              <a:t>craniectomy</a:t>
            </a:r>
            <a:r>
              <a:rPr lang="en-US" sz="2000" dirty="0" smtClean="0"/>
              <a:t> of the </a:t>
            </a:r>
            <a:r>
              <a:rPr lang="en-US" sz="2000" dirty="0" err="1" smtClean="0"/>
              <a:t>frontoparietal</a:t>
            </a:r>
            <a:r>
              <a:rPr lang="en-US" sz="2000" dirty="0" smtClean="0"/>
              <a:t> region (Panels E and F). </a:t>
            </a:r>
            <a:endParaRPr lang="en-US" sz="2000" dirty="0" smtClean="0"/>
          </a:p>
          <a:p>
            <a:endParaRPr lang="en-US" sz="2000" dirty="0"/>
          </a:p>
          <a:p>
            <a:r>
              <a:rPr lang="en-US" sz="2000" dirty="0" smtClean="0"/>
              <a:t>She </a:t>
            </a:r>
            <a:r>
              <a:rPr lang="en-US" sz="2000" dirty="0" smtClean="0"/>
              <a:t>had a gradual recovery but died 6 weeks later from pneumonia.</a:t>
            </a:r>
            <a:endParaRPr lang="fr-FR" sz="2000" dirty="0"/>
          </a:p>
        </p:txBody>
      </p:sp>
      <p:sp>
        <p:nvSpPr>
          <p:cNvPr id="5" name="Rectangle 4"/>
          <p:cNvSpPr/>
          <p:nvPr/>
        </p:nvSpPr>
        <p:spPr>
          <a:xfrm>
            <a:off x="-15164" y="6596390"/>
            <a:ext cx="4572000" cy="261610"/>
          </a:xfrm>
          <a:prstGeom prst="rect">
            <a:avLst/>
          </a:prstGeom>
        </p:spPr>
        <p:txBody>
          <a:bodyPr>
            <a:spAutoFit/>
          </a:bodyPr>
          <a:lstStyle/>
          <a:p>
            <a:r>
              <a:rPr lang="pt-BR" sz="1050" dirty="0" smtClean="0"/>
              <a:t>N Engl J Med 2014; 371:e20</a:t>
            </a:r>
            <a:r>
              <a:rPr lang="pt-BR" sz="1050" dirty="0" smtClean="0">
                <a:hlinkClick r:id="rId3"/>
              </a:rPr>
              <a:t>October 2, 2014</a:t>
            </a:r>
            <a:r>
              <a:rPr lang="pt-BR" sz="1050" dirty="0" smtClean="0"/>
              <a:t>DOI: 10.1056/NEJMicm1313055</a:t>
            </a:r>
            <a:endParaRPr lang="fr-FR" sz="1050" dirty="0"/>
          </a:p>
        </p:txBody>
      </p:sp>
    </p:spTree>
    <p:extLst>
      <p:ext uri="{BB962C8B-B14F-4D97-AF65-F5344CB8AC3E}">
        <p14:creationId xmlns:p14="http://schemas.microsoft.com/office/powerpoint/2010/main" val="19199136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descr="abces.pdf"/>
          <p:cNvPicPr>
            <a:picLocks noGrp="1" noChangeAspect="1"/>
          </p:cNvPicPr>
          <p:nvPr>
            <p:ph idx="1"/>
          </p:nvPr>
        </p:nvPicPr>
        <mc:AlternateContent xmlns:mc="http://schemas.openxmlformats.org/markup-compatibility/2006">
          <mc:Choice xmlns="" xmlns:mv="urn:schemas-microsoft-com:mac:vml" xmlns:ma="http://schemas.microsoft.com/office/mac/drawingml/2008/main" Requires="ma">
            <p:blipFill>
              <a:blip r:embed="rId2"/>
              <a:srcRect l="-29564" r="-29564"/>
              <a:stretch>
                <a:fillRect/>
              </a:stretch>
            </p:blipFill>
          </mc:Choice>
          <mc:Fallback>
            <p:blipFill>
              <a:blip r:embed="rId3"/>
              <a:srcRect l="-29564" r="-29564"/>
              <a:stretch>
                <a:fillRect/>
              </a:stretch>
            </p:blipFill>
          </mc:Fallback>
        </mc:AlternateContent>
        <p:spPr>
          <a:xfrm>
            <a:off x="254000" y="0"/>
            <a:ext cx="8432800" cy="6858000"/>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Capture d’écran 2015-12-16 à 22.23.36.png"/>
          <p:cNvPicPr>
            <a:picLocks noChangeAspect="1"/>
          </p:cNvPicPr>
          <p:nvPr/>
        </p:nvPicPr>
        <p:blipFill>
          <a:blip r:embed="rId2"/>
          <a:stretch>
            <a:fillRect/>
          </a:stretch>
        </p:blipFill>
        <p:spPr>
          <a:xfrm>
            <a:off x="0" y="241300"/>
            <a:ext cx="5130800" cy="825500"/>
          </a:xfrm>
          <a:prstGeom prst="rect">
            <a:avLst/>
          </a:prstGeom>
        </p:spPr>
      </p:pic>
      <p:pic>
        <p:nvPicPr>
          <p:cNvPr id="5" name="Image 4" descr="Capture d’écran 2015-12-16 à 22.23.43.png"/>
          <p:cNvPicPr>
            <a:picLocks noChangeAspect="1"/>
          </p:cNvPicPr>
          <p:nvPr/>
        </p:nvPicPr>
        <p:blipFill>
          <a:blip r:embed="rId3"/>
          <a:stretch>
            <a:fillRect/>
          </a:stretch>
        </p:blipFill>
        <p:spPr>
          <a:xfrm>
            <a:off x="152400" y="1168399"/>
            <a:ext cx="4978400" cy="3690883"/>
          </a:xfrm>
          <a:prstGeom prst="rect">
            <a:avLst/>
          </a:prstGeom>
        </p:spPr>
      </p:pic>
      <p:pic>
        <p:nvPicPr>
          <p:cNvPr id="6" name="Image 5" descr="Capture d’écran 2015-12-16 à 22.24.40.png"/>
          <p:cNvPicPr>
            <a:picLocks noChangeAspect="1"/>
          </p:cNvPicPr>
          <p:nvPr/>
        </p:nvPicPr>
        <p:blipFill>
          <a:blip r:embed="rId4"/>
          <a:stretch>
            <a:fillRect/>
          </a:stretch>
        </p:blipFill>
        <p:spPr>
          <a:xfrm>
            <a:off x="4572000" y="4618182"/>
            <a:ext cx="4572000" cy="2239818"/>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Capture d’écran 2015-12-16 à 22.25.29.png"/>
          <p:cNvPicPr>
            <a:picLocks noChangeAspect="1"/>
          </p:cNvPicPr>
          <p:nvPr/>
        </p:nvPicPr>
        <p:blipFill>
          <a:blip r:embed="rId2"/>
          <a:stretch>
            <a:fillRect/>
          </a:stretch>
        </p:blipFill>
        <p:spPr>
          <a:xfrm>
            <a:off x="203199" y="180769"/>
            <a:ext cx="5949133" cy="5978731"/>
          </a:xfrm>
          <a:prstGeom prst="rect">
            <a:avLst/>
          </a:prstGeom>
        </p:spPr>
      </p:pic>
      <p:pic>
        <p:nvPicPr>
          <p:cNvPr id="5" name="Image 4" descr="Capture d’écran 2016-03-09 à 11.23.07.png"/>
          <p:cNvPicPr>
            <a:picLocks noChangeAspect="1"/>
          </p:cNvPicPr>
          <p:nvPr/>
        </p:nvPicPr>
        <p:blipFill>
          <a:blip r:embed="rId3"/>
          <a:stretch>
            <a:fillRect/>
          </a:stretch>
        </p:blipFill>
        <p:spPr>
          <a:xfrm>
            <a:off x="6178834" y="2374900"/>
            <a:ext cx="2965166" cy="2171214"/>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apture d’écran 2015-12-16 à 22.25.56.png"/>
          <p:cNvPicPr>
            <a:picLocks noChangeAspect="1"/>
          </p:cNvPicPr>
          <p:nvPr/>
        </p:nvPicPr>
        <p:blipFill>
          <a:blip r:embed="rId2"/>
          <a:stretch>
            <a:fillRect/>
          </a:stretch>
        </p:blipFill>
        <p:spPr>
          <a:xfrm>
            <a:off x="311150" y="241300"/>
            <a:ext cx="5143500" cy="825500"/>
          </a:xfrm>
          <a:prstGeom prst="rect">
            <a:avLst/>
          </a:prstGeom>
        </p:spPr>
      </p:pic>
      <p:pic>
        <p:nvPicPr>
          <p:cNvPr id="4" name="Image 3" descr="Capture d’écran 2015-12-16 à 22.26.42.png"/>
          <p:cNvPicPr>
            <a:picLocks noChangeAspect="1"/>
          </p:cNvPicPr>
          <p:nvPr/>
        </p:nvPicPr>
        <p:blipFill>
          <a:blip r:embed="rId3"/>
          <a:stretch>
            <a:fillRect/>
          </a:stretch>
        </p:blipFill>
        <p:spPr>
          <a:xfrm>
            <a:off x="311150" y="1016000"/>
            <a:ext cx="5219700" cy="2679700"/>
          </a:xfrm>
          <a:prstGeom prst="rect">
            <a:avLst/>
          </a:prstGeom>
        </p:spPr>
      </p:pic>
      <p:pic>
        <p:nvPicPr>
          <p:cNvPr id="5" name="Image 4" descr="Capture d’écran 2015-12-16 à 22.27.31.png"/>
          <p:cNvPicPr>
            <a:picLocks noChangeAspect="1"/>
          </p:cNvPicPr>
          <p:nvPr/>
        </p:nvPicPr>
        <p:blipFill>
          <a:blip r:embed="rId4"/>
          <a:stretch>
            <a:fillRect/>
          </a:stretch>
        </p:blipFill>
        <p:spPr>
          <a:xfrm>
            <a:off x="5455077" y="3270250"/>
            <a:ext cx="3688923" cy="3587750"/>
          </a:xfrm>
          <a:prstGeom prst="rect">
            <a:avLst/>
          </a:prstGeom>
        </p:spPr>
      </p:pic>
      <p:pic>
        <p:nvPicPr>
          <p:cNvPr id="6" name="Image 5" descr="Capture d’écran 2016-03-09 à 11.23.12.png"/>
          <p:cNvPicPr>
            <a:picLocks noChangeAspect="1"/>
          </p:cNvPicPr>
          <p:nvPr/>
        </p:nvPicPr>
        <p:blipFill>
          <a:blip r:embed="rId5"/>
          <a:stretch>
            <a:fillRect/>
          </a:stretch>
        </p:blipFill>
        <p:spPr>
          <a:xfrm>
            <a:off x="1206500" y="4399206"/>
            <a:ext cx="3181350" cy="2141293"/>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alarmclock.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a:off x="2018489" y="0"/>
            <a:ext cx="5107021"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Neurology - Neurosurgery</a:t>
            </a:r>
            <a:endParaRPr lang="en-US" dirty="0"/>
          </a:p>
        </p:txBody>
      </p:sp>
      <p:sp>
        <p:nvSpPr>
          <p:cNvPr id="3" name="Espace réservé du contenu 2"/>
          <p:cNvSpPr>
            <a:spLocks noGrp="1"/>
          </p:cNvSpPr>
          <p:nvPr>
            <p:ph idx="1"/>
          </p:nvPr>
        </p:nvSpPr>
        <p:spPr>
          <a:xfrm>
            <a:off x="1000124" y="2171700"/>
            <a:ext cx="7686675" cy="3954463"/>
          </a:xfrm>
        </p:spPr>
        <p:txBody>
          <a:bodyPr>
            <a:normAutofit/>
          </a:bodyPr>
          <a:lstStyle/>
          <a:p>
            <a:pPr marL="514350" indent="-514350">
              <a:buFont typeface="+mj-lt"/>
              <a:buAutoNum type="arabicPeriod"/>
            </a:pPr>
            <a:r>
              <a:rPr lang="en-US" dirty="0" smtClean="0"/>
              <a:t>Things you will need</a:t>
            </a:r>
          </a:p>
          <a:p>
            <a:pPr marL="514350" indent="-514350">
              <a:buFont typeface="+mj-lt"/>
              <a:buAutoNum type="arabicPeriod"/>
            </a:pPr>
            <a:r>
              <a:rPr lang="en-US" dirty="0" smtClean="0"/>
              <a:t>Neurological examination</a:t>
            </a:r>
          </a:p>
          <a:p>
            <a:pPr marL="514350" indent="-514350">
              <a:buFont typeface="+mj-lt"/>
              <a:buAutoNum type="arabicPeriod"/>
            </a:pPr>
            <a:r>
              <a:rPr lang="en-US" dirty="0" smtClean="0"/>
              <a:t>Lumbar puncture</a:t>
            </a:r>
          </a:p>
          <a:p>
            <a:pPr marL="514350" indent="-514350">
              <a:buFont typeface="+mj-lt"/>
              <a:buAutoNum type="arabicPeriod"/>
            </a:pPr>
            <a:r>
              <a:rPr lang="en-US" dirty="0" smtClean="0"/>
              <a:t>Clinical cases</a:t>
            </a:r>
          </a:p>
          <a:p>
            <a:pPr marL="514350" indent="-514350">
              <a:buFont typeface="+mj-lt"/>
              <a:buAutoNum type="arabicPeriod"/>
            </a:pPr>
            <a:endParaRPr lang="en-US" dirty="0" smtClean="0"/>
          </a:p>
          <a:p>
            <a:pPr marL="514350" indent="-514350">
              <a:buFont typeface="+mj-lt"/>
              <a:buAutoNum type="arabicPeriod"/>
            </a:pPr>
            <a:endParaRPr lang="en-US" dirty="0" smtClean="0"/>
          </a:p>
        </p:txBody>
      </p:sp>
    </p:spTree>
    <p:extLst>
      <p:ext uri="{BB962C8B-B14F-4D97-AF65-F5344CB8AC3E}">
        <p14:creationId xmlns:p14="http://schemas.microsoft.com/office/powerpoint/2010/main" val="15416930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Capture d’écran 2015-12-16 à 21.23.05.png"/>
          <p:cNvPicPr>
            <a:picLocks noChangeAspect="1"/>
          </p:cNvPicPr>
          <p:nvPr/>
        </p:nvPicPr>
        <p:blipFill>
          <a:blip r:embed="rId2"/>
          <a:stretch>
            <a:fillRect/>
          </a:stretch>
        </p:blipFill>
        <p:spPr>
          <a:xfrm>
            <a:off x="2070100" y="-168824"/>
            <a:ext cx="6654800" cy="1257300"/>
          </a:xfrm>
          <a:prstGeom prst="rect">
            <a:avLst/>
          </a:prstGeom>
        </p:spPr>
      </p:pic>
      <p:pic>
        <p:nvPicPr>
          <p:cNvPr id="11" name="Image 10" descr="Capture d’écran 2015-12-16 à 21.24.37.png"/>
          <p:cNvPicPr>
            <a:picLocks noChangeAspect="1"/>
          </p:cNvPicPr>
          <p:nvPr/>
        </p:nvPicPr>
        <p:blipFill>
          <a:blip r:embed="rId3"/>
          <a:stretch>
            <a:fillRect/>
          </a:stretch>
        </p:blipFill>
        <p:spPr>
          <a:xfrm>
            <a:off x="2019300" y="1101176"/>
            <a:ext cx="5943600" cy="5776511"/>
          </a:xfrm>
          <a:prstGeom prst="rect">
            <a:avLst/>
          </a:prstGeom>
        </p:spPr>
      </p:pic>
      <p:sp>
        <p:nvSpPr>
          <p:cNvPr id="4" name="Rectangle 3"/>
          <p:cNvSpPr/>
          <p:nvPr/>
        </p:nvSpPr>
        <p:spPr>
          <a:xfrm>
            <a:off x="6774879" y="6488668"/>
            <a:ext cx="2369121" cy="369332"/>
          </a:xfrm>
          <a:prstGeom prst="rect">
            <a:avLst/>
          </a:prstGeom>
        </p:spPr>
        <p:txBody>
          <a:bodyPr wrap="none">
            <a:spAutoFit/>
          </a:bodyPr>
          <a:lstStyle/>
          <a:p>
            <a:r>
              <a:rPr lang="fr-FR" dirty="0" smtClean="0"/>
              <a:t>Lancet 2007; 370: 2172</a:t>
            </a:r>
            <a:endParaRPr lang="fr-FR" dirty="0"/>
          </a:p>
        </p:txBody>
      </p:sp>
      <p:sp>
        <p:nvSpPr>
          <p:cNvPr id="12" name="Titre 1"/>
          <p:cNvSpPr>
            <a:spLocks noGrp="1"/>
          </p:cNvSpPr>
          <p:nvPr>
            <p:ph type="title"/>
          </p:nvPr>
        </p:nvSpPr>
        <p:spPr>
          <a:xfrm>
            <a:off x="0" y="236538"/>
            <a:ext cx="2070100" cy="851938"/>
          </a:xfrm>
        </p:spPr>
        <p:txBody>
          <a:bodyPr>
            <a:normAutofit/>
          </a:bodyPr>
          <a:lstStyle/>
          <a:p>
            <a:r>
              <a:rPr lang="fr-FR" sz="2800" dirty="0" smtClean="0"/>
              <a:t>Case report</a:t>
            </a:r>
            <a:endParaRPr lang="fr-FR" sz="2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alarmclock.avi">
            <a:hlinkClick r:id="" action="ppaction://media"/>
          </p:cNvPr>
          <p:cNvPicPr>
            <a:picLocks noGrp="1"/>
          </p:cNvPicPr>
          <p:nvPr>
            <p:ph idx="1"/>
            <a:videoFile r:link="rId1"/>
          </p:nvPr>
        </p:nvPicPr>
        <p:blipFill>
          <a:blip r:embed="rId3"/>
          <a:stretch>
            <a:fillRect/>
          </a:stretch>
        </p:blipFill>
        <p:spPr>
          <a:xfrm>
            <a:off x="0" y="825500"/>
            <a:ext cx="9194272" cy="5516563"/>
          </a:xfrm>
        </p:spPr>
      </p:pic>
      <p:pic>
        <p:nvPicPr>
          <p:cNvPr id="5" name="Image 4" descr="Capture d’écran 2015-12-16 à 21.23.05.png"/>
          <p:cNvPicPr>
            <a:picLocks noChangeAspect="1"/>
          </p:cNvPicPr>
          <p:nvPr/>
        </p:nvPicPr>
        <p:blipFill>
          <a:blip r:embed="rId4"/>
          <a:srcRect b="42949"/>
          <a:stretch>
            <a:fillRect/>
          </a:stretch>
        </p:blipFill>
        <p:spPr>
          <a:xfrm>
            <a:off x="-50800" y="-181524"/>
            <a:ext cx="6654800" cy="71730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74879" y="6488668"/>
            <a:ext cx="2369121" cy="369332"/>
          </a:xfrm>
          <a:prstGeom prst="rect">
            <a:avLst/>
          </a:prstGeom>
        </p:spPr>
        <p:txBody>
          <a:bodyPr wrap="none">
            <a:spAutoFit/>
          </a:bodyPr>
          <a:lstStyle/>
          <a:p>
            <a:r>
              <a:rPr lang="fr-FR" dirty="0" smtClean="0"/>
              <a:t>Lancet 2007; 370: 2172</a:t>
            </a:r>
            <a:endParaRPr lang="fr-FR" dirty="0"/>
          </a:p>
        </p:txBody>
      </p:sp>
      <p:pic>
        <p:nvPicPr>
          <p:cNvPr id="5" name="Image 4" descr="Capture d’écran 2016-03-09 à 11.30.10.png"/>
          <p:cNvPicPr>
            <a:picLocks noChangeAspect="1"/>
          </p:cNvPicPr>
          <p:nvPr/>
        </p:nvPicPr>
        <p:blipFill>
          <a:blip r:embed="rId2"/>
          <a:stretch>
            <a:fillRect/>
          </a:stretch>
        </p:blipFill>
        <p:spPr>
          <a:xfrm>
            <a:off x="-323061" y="355601"/>
            <a:ext cx="9543261" cy="3518358"/>
          </a:xfrm>
          <a:prstGeom prst="rect">
            <a:avLst/>
          </a:prstGeom>
        </p:spPr>
      </p:pic>
      <p:pic>
        <p:nvPicPr>
          <p:cNvPr id="6" name="Image 5" descr="Capture d’écran 2016-03-09 à 11.30.38.png"/>
          <p:cNvPicPr>
            <a:picLocks noChangeAspect="1"/>
          </p:cNvPicPr>
          <p:nvPr/>
        </p:nvPicPr>
        <p:blipFill>
          <a:blip r:embed="rId3"/>
          <a:stretch>
            <a:fillRect/>
          </a:stretch>
        </p:blipFill>
        <p:spPr>
          <a:xfrm>
            <a:off x="241299" y="3919209"/>
            <a:ext cx="5957569" cy="2916035"/>
          </a:xfrm>
          <a:prstGeom prst="rect">
            <a:avLst/>
          </a:prstGeom>
        </p:spPr>
      </p:pic>
      <p:sp>
        <p:nvSpPr>
          <p:cNvPr id="7" name="ZoneTexte 6"/>
          <p:cNvSpPr txBox="1"/>
          <p:nvPr/>
        </p:nvSpPr>
        <p:spPr>
          <a:xfrm>
            <a:off x="1201082" y="702845"/>
            <a:ext cx="301084" cy="338554"/>
          </a:xfrm>
          <a:prstGeom prst="rect">
            <a:avLst/>
          </a:prstGeom>
          <a:solidFill>
            <a:schemeClr val="bg1"/>
          </a:solidFill>
        </p:spPr>
        <p:txBody>
          <a:bodyPr wrap="none" rtlCol="0">
            <a:spAutoFit/>
          </a:bodyPr>
          <a:lstStyle/>
          <a:p>
            <a:r>
              <a:rPr lang="fr-FR" sz="1600" dirty="0" err="1" smtClean="0"/>
              <a:t>α</a:t>
            </a:r>
            <a:endParaRPr lang="fr-FR" sz="1600" dirty="0"/>
          </a:p>
        </p:txBody>
      </p:sp>
      <p:sp>
        <p:nvSpPr>
          <p:cNvPr id="9" name="ZoneTexte 8"/>
          <p:cNvSpPr txBox="1"/>
          <p:nvPr/>
        </p:nvSpPr>
        <p:spPr>
          <a:xfrm rot="16200000">
            <a:off x="1201082" y="463346"/>
            <a:ext cx="817552" cy="338554"/>
          </a:xfrm>
          <a:prstGeom prst="rect">
            <a:avLst/>
          </a:prstGeom>
          <a:solidFill>
            <a:schemeClr val="bg1"/>
          </a:solidFill>
        </p:spPr>
        <p:txBody>
          <a:bodyPr wrap="none" rtlCol="0">
            <a:spAutoFit/>
          </a:bodyPr>
          <a:lstStyle/>
          <a:p>
            <a:r>
              <a:rPr lang="fr-FR" sz="1600" dirty="0" err="1" smtClean="0"/>
              <a:t>slowing</a:t>
            </a:r>
            <a:endParaRPr lang="fr-FR" sz="1600" dirty="0"/>
          </a:p>
        </p:txBody>
      </p:sp>
      <p:sp>
        <p:nvSpPr>
          <p:cNvPr id="10" name="ZoneTexte 9"/>
          <p:cNvSpPr txBox="1"/>
          <p:nvPr/>
        </p:nvSpPr>
        <p:spPr>
          <a:xfrm>
            <a:off x="2108200" y="456623"/>
            <a:ext cx="1201780" cy="584776"/>
          </a:xfrm>
          <a:prstGeom prst="rect">
            <a:avLst/>
          </a:prstGeom>
          <a:solidFill>
            <a:schemeClr val="bg1"/>
          </a:solidFill>
        </p:spPr>
        <p:txBody>
          <a:bodyPr wrap="square" rtlCol="0">
            <a:spAutoFit/>
          </a:bodyPr>
          <a:lstStyle/>
          <a:p>
            <a:r>
              <a:rPr lang="fr-FR" sz="1600" dirty="0" err="1" smtClean="0"/>
              <a:t>burst</a:t>
            </a:r>
            <a:r>
              <a:rPr lang="fr-FR" sz="1600" dirty="0" smtClean="0"/>
              <a:t> suppression</a:t>
            </a:r>
            <a:endParaRPr lang="fr-FR" sz="1600" dirty="0"/>
          </a:p>
        </p:txBody>
      </p:sp>
      <p:sp>
        <p:nvSpPr>
          <p:cNvPr id="11" name="ZoneTexte 10"/>
          <p:cNvSpPr txBox="1"/>
          <p:nvPr/>
        </p:nvSpPr>
        <p:spPr>
          <a:xfrm>
            <a:off x="4056242" y="456623"/>
            <a:ext cx="2281058" cy="584776"/>
          </a:xfrm>
          <a:prstGeom prst="rect">
            <a:avLst/>
          </a:prstGeom>
          <a:solidFill>
            <a:schemeClr val="bg1"/>
          </a:solidFill>
        </p:spPr>
        <p:txBody>
          <a:bodyPr wrap="square" rtlCol="0">
            <a:spAutoFit/>
          </a:bodyPr>
          <a:lstStyle/>
          <a:p>
            <a:r>
              <a:rPr lang="fr-FR" sz="1600" dirty="0" err="1" smtClean="0"/>
              <a:t>generalized</a:t>
            </a:r>
            <a:r>
              <a:rPr lang="fr-FR" sz="1600" dirty="0" smtClean="0"/>
              <a:t> suppression of </a:t>
            </a:r>
            <a:r>
              <a:rPr lang="fr-FR" sz="1600" dirty="0" err="1" smtClean="0"/>
              <a:t>brain</a:t>
            </a:r>
            <a:r>
              <a:rPr lang="fr-FR" sz="1600" dirty="0" smtClean="0"/>
              <a:t> </a:t>
            </a:r>
            <a:r>
              <a:rPr lang="fr-FR" sz="1600" dirty="0" err="1" smtClean="0"/>
              <a:t>activity</a:t>
            </a:r>
            <a:endParaRPr lang="fr-FR" sz="1600" dirty="0"/>
          </a:p>
        </p:txBody>
      </p:sp>
      <p:sp>
        <p:nvSpPr>
          <p:cNvPr id="12" name="ZoneTexte 11"/>
          <p:cNvSpPr txBox="1"/>
          <p:nvPr/>
        </p:nvSpPr>
        <p:spPr>
          <a:xfrm rot="16200000">
            <a:off x="7158138" y="150052"/>
            <a:ext cx="1197917" cy="584776"/>
          </a:xfrm>
          <a:prstGeom prst="rect">
            <a:avLst/>
          </a:prstGeom>
          <a:solidFill>
            <a:schemeClr val="bg1"/>
          </a:solidFill>
        </p:spPr>
        <p:txBody>
          <a:bodyPr wrap="square" rtlCol="0">
            <a:spAutoFit/>
          </a:bodyPr>
          <a:lstStyle/>
          <a:p>
            <a:r>
              <a:rPr lang="fr-FR" sz="1600" dirty="0" err="1" smtClean="0"/>
              <a:t>generalised</a:t>
            </a:r>
            <a:r>
              <a:rPr lang="fr-FR" sz="1600" dirty="0" smtClean="0"/>
              <a:t> </a:t>
            </a:r>
            <a:r>
              <a:rPr lang="fr-FR" sz="1600" dirty="0" err="1" smtClean="0"/>
              <a:t>slowing</a:t>
            </a:r>
            <a:endParaRPr lang="fr-FR" sz="1600" dirty="0"/>
          </a:p>
        </p:txBody>
      </p:sp>
      <p:sp>
        <p:nvSpPr>
          <p:cNvPr id="13" name="ZoneTexte 12"/>
          <p:cNvSpPr txBox="1"/>
          <p:nvPr/>
        </p:nvSpPr>
        <p:spPr>
          <a:xfrm>
            <a:off x="1807116" y="1286877"/>
            <a:ext cx="1736573" cy="338554"/>
          </a:xfrm>
          <a:prstGeom prst="rect">
            <a:avLst/>
          </a:prstGeom>
          <a:solidFill>
            <a:schemeClr val="bg1"/>
          </a:solidFill>
        </p:spPr>
        <p:txBody>
          <a:bodyPr wrap="none" rtlCol="0">
            <a:spAutoFit/>
          </a:bodyPr>
          <a:lstStyle/>
          <a:p>
            <a:r>
              <a:rPr lang="fr-FR" sz="1600" dirty="0" smtClean="0"/>
              <a:t>torsade de pointes</a:t>
            </a:r>
            <a:endParaRPr lang="fr-FR" sz="1600" dirty="0"/>
          </a:p>
        </p:txBody>
      </p:sp>
      <p:sp>
        <p:nvSpPr>
          <p:cNvPr id="14" name="ZoneTexte 13"/>
          <p:cNvSpPr txBox="1"/>
          <p:nvPr/>
        </p:nvSpPr>
        <p:spPr>
          <a:xfrm>
            <a:off x="4480858" y="1286877"/>
            <a:ext cx="867645" cy="338554"/>
          </a:xfrm>
          <a:prstGeom prst="rect">
            <a:avLst/>
          </a:prstGeom>
          <a:solidFill>
            <a:schemeClr val="bg1"/>
          </a:solidFill>
        </p:spPr>
        <p:txBody>
          <a:bodyPr wrap="none" rtlCol="0">
            <a:spAutoFit/>
          </a:bodyPr>
          <a:lstStyle/>
          <a:p>
            <a:r>
              <a:rPr lang="fr-FR" sz="1600" dirty="0" smtClean="0"/>
              <a:t>V flutter</a:t>
            </a:r>
            <a:endParaRPr lang="fr-FR" sz="1600" dirty="0"/>
          </a:p>
        </p:txBody>
      </p:sp>
      <p:sp>
        <p:nvSpPr>
          <p:cNvPr id="15" name="ZoneTexte 14"/>
          <p:cNvSpPr txBox="1"/>
          <p:nvPr/>
        </p:nvSpPr>
        <p:spPr>
          <a:xfrm>
            <a:off x="5462913" y="1286877"/>
            <a:ext cx="970238" cy="338554"/>
          </a:xfrm>
          <a:prstGeom prst="rect">
            <a:avLst/>
          </a:prstGeom>
          <a:solidFill>
            <a:schemeClr val="bg1"/>
          </a:solidFill>
        </p:spPr>
        <p:txBody>
          <a:bodyPr wrap="none" rtlCol="0">
            <a:spAutoFit/>
          </a:bodyPr>
          <a:lstStyle/>
          <a:p>
            <a:r>
              <a:rPr lang="fr-FR" sz="1600" dirty="0" smtClean="0"/>
              <a:t>torsade p</a:t>
            </a:r>
            <a:endParaRPr lang="fr-FR" sz="1600" dirty="0"/>
          </a:p>
        </p:txBody>
      </p:sp>
      <p:sp>
        <p:nvSpPr>
          <p:cNvPr id="16" name="ZoneTexte 15"/>
          <p:cNvSpPr txBox="1"/>
          <p:nvPr/>
        </p:nvSpPr>
        <p:spPr>
          <a:xfrm>
            <a:off x="7014116" y="1286877"/>
            <a:ext cx="1264088" cy="338554"/>
          </a:xfrm>
          <a:prstGeom prst="rect">
            <a:avLst/>
          </a:prstGeom>
          <a:solidFill>
            <a:schemeClr val="bg1"/>
          </a:solidFill>
        </p:spPr>
        <p:txBody>
          <a:bodyPr wrap="none" rtlCol="0">
            <a:spAutoFit/>
          </a:bodyPr>
          <a:lstStyle/>
          <a:p>
            <a:r>
              <a:rPr lang="fr-FR" sz="1600" dirty="0" smtClean="0"/>
              <a:t>sinus </a:t>
            </a:r>
            <a:r>
              <a:rPr lang="fr-FR" sz="1600" dirty="0" err="1" smtClean="0"/>
              <a:t>rhythm</a:t>
            </a:r>
            <a:endParaRPr lang="fr-FR" sz="1600" dirty="0"/>
          </a:p>
        </p:txBody>
      </p:sp>
      <p:sp>
        <p:nvSpPr>
          <p:cNvPr id="17" name="ZoneTexte 16"/>
          <p:cNvSpPr txBox="1"/>
          <p:nvPr/>
        </p:nvSpPr>
        <p:spPr>
          <a:xfrm>
            <a:off x="1188382" y="1892300"/>
            <a:ext cx="317114" cy="338554"/>
          </a:xfrm>
          <a:prstGeom prst="rect">
            <a:avLst/>
          </a:prstGeom>
          <a:solidFill>
            <a:schemeClr val="bg1"/>
          </a:solidFill>
        </p:spPr>
        <p:txBody>
          <a:bodyPr wrap="none" rtlCol="0">
            <a:spAutoFit/>
          </a:bodyPr>
          <a:lstStyle/>
          <a:p>
            <a:r>
              <a:rPr lang="fr-FR" sz="1600" dirty="0" smtClean="0"/>
              <a:t>N</a:t>
            </a:r>
            <a:endParaRPr lang="fr-FR" sz="1600" dirty="0"/>
          </a:p>
        </p:txBody>
      </p:sp>
      <p:sp>
        <p:nvSpPr>
          <p:cNvPr id="18" name="Rectangle 17"/>
          <p:cNvSpPr/>
          <p:nvPr/>
        </p:nvSpPr>
        <p:spPr>
          <a:xfrm>
            <a:off x="2108200" y="1892300"/>
            <a:ext cx="1606630" cy="338554"/>
          </a:xfrm>
          <a:prstGeom prst="rect">
            <a:avLst/>
          </a:prstGeom>
          <a:solidFill>
            <a:srgbClr val="FFFFFF"/>
          </a:solidFill>
        </p:spPr>
        <p:txBody>
          <a:bodyPr wrap="none">
            <a:spAutoFit/>
          </a:bodyPr>
          <a:lstStyle/>
          <a:p>
            <a:r>
              <a:rPr lang="fr-FR" sz="1600" dirty="0" smtClean="0"/>
              <a:t>hyperventilation</a:t>
            </a:r>
            <a:endParaRPr lang="fr-FR" sz="1600" dirty="0"/>
          </a:p>
        </p:txBody>
      </p:sp>
      <p:sp>
        <p:nvSpPr>
          <p:cNvPr id="19" name="ZoneTexte 18"/>
          <p:cNvSpPr txBox="1"/>
          <p:nvPr/>
        </p:nvSpPr>
        <p:spPr>
          <a:xfrm>
            <a:off x="3881511" y="1892300"/>
            <a:ext cx="815247" cy="338554"/>
          </a:xfrm>
          <a:prstGeom prst="rect">
            <a:avLst/>
          </a:prstGeom>
          <a:solidFill>
            <a:schemeClr val="bg1"/>
          </a:solidFill>
        </p:spPr>
        <p:txBody>
          <a:bodyPr wrap="none" rtlCol="0">
            <a:spAutoFit/>
          </a:bodyPr>
          <a:lstStyle/>
          <a:p>
            <a:r>
              <a:rPr lang="fr-FR" sz="1600" dirty="0" err="1" smtClean="0"/>
              <a:t>gasping</a:t>
            </a:r>
            <a:endParaRPr lang="fr-FR" sz="1600" dirty="0"/>
          </a:p>
        </p:txBody>
      </p:sp>
      <p:sp>
        <p:nvSpPr>
          <p:cNvPr id="20" name="ZoneTexte 19"/>
          <p:cNvSpPr txBox="1"/>
          <p:nvPr/>
        </p:nvSpPr>
        <p:spPr>
          <a:xfrm>
            <a:off x="4696758" y="1892300"/>
            <a:ext cx="807132" cy="338554"/>
          </a:xfrm>
          <a:prstGeom prst="rect">
            <a:avLst/>
          </a:prstGeom>
          <a:solidFill>
            <a:schemeClr val="bg1"/>
          </a:solidFill>
        </p:spPr>
        <p:txBody>
          <a:bodyPr wrap="none" rtlCol="0">
            <a:spAutoFit/>
          </a:bodyPr>
          <a:lstStyle/>
          <a:p>
            <a:r>
              <a:rPr lang="fr-FR" sz="1600" dirty="0" err="1" smtClean="0"/>
              <a:t>apnoea</a:t>
            </a:r>
            <a:endParaRPr lang="fr-FR" sz="1600" dirty="0"/>
          </a:p>
        </p:txBody>
      </p:sp>
      <p:sp>
        <p:nvSpPr>
          <p:cNvPr id="22" name="ZoneTexte 21"/>
          <p:cNvSpPr txBox="1"/>
          <p:nvPr/>
        </p:nvSpPr>
        <p:spPr>
          <a:xfrm>
            <a:off x="6198869" y="1892300"/>
            <a:ext cx="815247" cy="338554"/>
          </a:xfrm>
          <a:prstGeom prst="rect">
            <a:avLst/>
          </a:prstGeom>
          <a:solidFill>
            <a:schemeClr val="bg1"/>
          </a:solidFill>
        </p:spPr>
        <p:txBody>
          <a:bodyPr wrap="none" rtlCol="0">
            <a:spAutoFit/>
          </a:bodyPr>
          <a:lstStyle/>
          <a:p>
            <a:r>
              <a:rPr lang="fr-FR" sz="1600" dirty="0" err="1" smtClean="0"/>
              <a:t>gasping</a:t>
            </a:r>
            <a:endParaRPr lang="fr-FR" sz="1600" dirty="0"/>
          </a:p>
        </p:txBody>
      </p:sp>
      <p:sp>
        <p:nvSpPr>
          <p:cNvPr id="24" name="Rectangle 23"/>
          <p:cNvSpPr/>
          <p:nvPr/>
        </p:nvSpPr>
        <p:spPr>
          <a:xfrm>
            <a:off x="7947885" y="1892300"/>
            <a:ext cx="1606630" cy="338554"/>
          </a:xfrm>
          <a:prstGeom prst="rect">
            <a:avLst/>
          </a:prstGeom>
          <a:solidFill>
            <a:srgbClr val="FFFFFF"/>
          </a:solidFill>
        </p:spPr>
        <p:txBody>
          <a:bodyPr wrap="none">
            <a:spAutoFit/>
          </a:bodyPr>
          <a:lstStyle/>
          <a:p>
            <a:r>
              <a:rPr lang="fr-FR" sz="1600" dirty="0" smtClean="0"/>
              <a:t>hyperventilation</a:t>
            </a:r>
            <a:endParaRPr lang="fr-FR" sz="1600" dirty="0"/>
          </a:p>
        </p:txBody>
      </p:sp>
      <p:sp>
        <p:nvSpPr>
          <p:cNvPr id="25" name="Rectangle 24"/>
          <p:cNvSpPr/>
          <p:nvPr/>
        </p:nvSpPr>
        <p:spPr>
          <a:xfrm>
            <a:off x="1184781" y="2527300"/>
            <a:ext cx="712956" cy="338554"/>
          </a:xfrm>
          <a:prstGeom prst="rect">
            <a:avLst/>
          </a:prstGeom>
          <a:solidFill>
            <a:srgbClr val="FFFFFF"/>
          </a:solidFill>
        </p:spPr>
        <p:txBody>
          <a:bodyPr wrap="none">
            <a:spAutoFit/>
          </a:bodyPr>
          <a:lstStyle/>
          <a:p>
            <a:r>
              <a:rPr lang="fr-FR" sz="1600" dirty="0" err="1" smtClean="0"/>
              <a:t>awake</a:t>
            </a:r>
            <a:endParaRPr lang="fr-FR" sz="1600" dirty="0"/>
          </a:p>
        </p:txBody>
      </p:sp>
      <p:sp>
        <p:nvSpPr>
          <p:cNvPr id="26" name="Rectangle 25"/>
          <p:cNvSpPr/>
          <p:nvPr/>
        </p:nvSpPr>
        <p:spPr>
          <a:xfrm>
            <a:off x="4136813" y="2527300"/>
            <a:ext cx="1211690" cy="338554"/>
          </a:xfrm>
          <a:prstGeom prst="rect">
            <a:avLst/>
          </a:prstGeom>
          <a:solidFill>
            <a:srgbClr val="FFFFFF"/>
          </a:solidFill>
        </p:spPr>
        <p:txBody>
          <a:bodyPr wrap="none">
            <a:spAutoFit/>
          </a:bodyPr>
          <a:lstStyle/>
          <a:p>
            <a:r>
              <a:rPr lang="fr-FR" sz="1600" dirty="0" err="1" smtClean="0"/>
              <a:t>unconscious</a:t>
            </a:r>
            <a:endParaRPr lang="fr-FR" sz="1600" dirty="0"/>
          </a:p>
        </p:txBody>
      </p:sp>
      <p:sp>
        <p:nvSpPr>
          <p:cNvPr id="27" name="Rectangle 26"/>
          <p:cNvSpPr/>
          <p:nvPr/>
        </p:nvSpPr>
        <p:spPr>
          <a:xfrm>
            <a:off x="6337300" y="4306164"/>
            <a:ext cx="2806700" cy="1815236"/>
          </a:xfrm>
          <a:prstGeom prst="rect">
            <a:avLst/>
          </a:prstGeom>
        </p:spPr>
        <p:txBody>
          <a:bodyPr wrap="square">
            <a:spAutoFit/>
          </a:bodyPr>
          <a:lstStyle/>
          <a:p>
            <a:pPr marL="342900" indent="-342900">
              <a:buFont typeface="+mj-lt"/>
              <a:buAutoNum type="arabicPeriod"/>
            </a:pPr>
            <a:r>
              <a:rPr lang="fr-FR" dirty="0" err="1" smtClean="0"/>
              <a:t>onset</a:t>
            </a:r>
            <a:r>
              <a:rPr lang="fr-FR" dirty="0" smtClean="0"/>
              <a:t> of torsade de pointes,</a:t>
            </a:r>
          </a:p>
          <a:p>
            <a:pPr marL="342900" indent="-342900">
              <a:buFont typeface="+mj-lt"/>
              <a:buAutoNum type="arabicPeriod"/>
            </a:pPr>
            <a:r>
              <a:rPr lang="fr-FR" dirty="0" err="1" smtClean="0"/>
              <a:t>ventricular</a:t>
            </a:r>
            <a:r>
              <a:rPr lang="fr-FR" dirty="0" smtClean="0"/>
              <a:t> flutter and </a:t>
            </a:r>
            <a:r>
              <a:rPr lang="fr-FR" dirty="0" err="1" smtClean="0"/>
              <a:t>generalised</a:t>
            </a:r>
            <a:r>
              <a:rPr lang="fr-FR" dirty="0" smtClean="0"/>
              <a:t> suppression of </a:t>
            </a:r>
            <a:r>
              <a:rPr lang="fr-FR" dirty="0" err="1" smtClean="0"/>
              <a:t>brain</a:t>
            </a:r>
            <a:r>
              <a:rPr lang="fr-FR" dirty="0" smtClean="0"/>
              <a:t> </a:t>
            </a:r>
            <a:r>
              <a:rPr lang="fr-FR" dirty="0" err="1" smtClean="0"/>
              <a:t>activity</a:t>
            </a:r>
            <a:endParaRPr lang="fr-FR" dirty="0" smtClean="0"/>
          </a:p>
          <a:p>
            <a:pPr marL="342900" indent="-342900">
              <a:buFont typeface="+mj-lt"/>
              <a:buAutoNum type="arabicPeriod"/>
            </a:pPr>
            <a:r>
              <a:rPr lang="fr-FR" dirty="0" smtClean="0"/>
              <a:t>end of </a:t>
            </a:r>
            <a:r>
              <a:rPr lang="fr-FR" dirty="0" err="1" smtClean="0"/>
              <a:t>dysrhythmia</a:t>
            </a:r>
            <a:endParaRPr lang="fr-F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Capture d’écran 2015-12-16 à 21.42.44.png"/>
          <p:cNvPicPr>
            <a:picLocks noChangeAspect="1"/>
          </p:cNvPicPr>
          <p:nvPr/>
        </p:nvPicPr>
        <p:blipFill>
          <a:blip r:embed="rId2"/>
          <a:stretch>
            <a:fillRect/>
          </a:stretch>
        </p:blipFill>
        <p:spPr>
          <a:xfrm>
            <a:off x="1390650" y="711200"/>
            <a:ext cx="6362700" cy="5435600"/>
          </a:xfrm>
          <a:prstGeom prst="rect">
            <a:avLst/>
          </a:prstGeom>
        </p:spPr>
      </p:pic>
      <p:sp>
        <p:nvSpPr>
          <p:cNvPr id="6" name="Rectangle 5"/>
          <p:cNvSpPr/>
          <p:nvPr/>
        </p:nvSpPr>
        <p:spPr>
          <a:xfrm>
            <a:off x="889000" y="444500"/>
            <a:ext cx="14097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AVM.pdf"/>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a:off x="355600" y="0"/>
            <a:ext cx="5664200" cy="7330141"/>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Capture d’écran 2015-12-16 à 21.48.48.png"/>
          <p:cNvPicPr>
            <a:picLocks noChangeAspect="1"/>
          </p:cNvPicPr>
          <p:nvPr/>
        </p:nvPicPr>
        <p:blipFill>
          <a:blip r:embed="rId2"/>
          <a:stretch>
            <a:fillRect/>
          </a:stretch>
        </p:blipFill>
        <p:spPr>
          <a:xfrm>
            <a:off x="184150" y="63500"/>
            <a:ext cx="8775700" cy="1219200"/>
          </a:xfrm>
          <a:prstGeom prst="rect">
            <a:avLst/>
          </a:prstGeom>
        </p:spPr>
      </p:pic>
      <p:sp>
        <p:nvSpPr>
          <p:cNvPr id="5" name="Rectangle 4"/>
          <p:cNvSpPr/>
          <p:nvPr/>
        </p:nvSpPr>
        <p:spPr>
          <a:xfrm>
            <a:off x="7017597" y="6519446"/>
            <a:ext cx="2126403" cy="338554"/>
          </a:xfrm>
          <a:prstGeom prst="rect">
            <a:avLst/>
          </a:prstGeom>
        </p:spPr>
        <p:txBody>
          <a:bodyPr wrap="none">
            <a:spAutoFit/>
          </a:bodyPr>
          <a:lstStyle/>
          <a:p>
            <a:r>
              <a:rPr lang="fr-FR" sz="1600" dirty="0" smtClean="0"/>
              <a:t>Lancet 2013; 381: 1223</a:t>
            </a:r>
            <a:endParaRPr lang="fr-FR" sz="1600" dirty="0"/>
          </a:p>
        </p:txBody>
      </p:sp>
      <p:pic>
        <p:nvPicPr>
          <p:cNvPr id="8" name="Image 7" descr="Capture d’écran 2015-12-16 à 22.14.34.png"/>
          <p:cNvPicPr>
            <a:picLocks noChangeAspect="1"/>
          </p:cNvPicPr>
          <p:nvPr/>
        </p:nvPicPr>
        <p:blipFill>
          <a:blip r:embed="rId3"/>
          <a:stretch>
            <a:fillRect/>
          </a:stretch>
        </p:blipFill>
        <p:spPr>
          <a:xfrm>
            <a:off x="337397" y="1104900"/>
            <a:ext cx="4813300" cy="2451100"/>
          </a:xfrm>
          <a:prstGeom prst="rect">
            <a:avLst/>
          </a:prstGeom>
        </p:spPr>
      </p:pic>
      <p:pic>
        <p:nvPicPr>
          <p:cNvPr id="9" name="Image 8" descr="Capture d’écran 2015-12-16 à 22.14.07.png"/>
          <p:cNvPicPr>
            <a:picLocks noChangeAspect="1"/>
          </p:cNvPicPr>
          <p:nvPr/>
        </p:nvPicPr>
        <p:blipFill>
          <a:blip r:embed="rId4"/>
          <a:stretch>
            <a:fillRect/>
          </a:stretch>
        </p:blipFill>
        <p:spPr>
          <a:xfrm>
            <a:off x="1409700" y="3556000"/>
            <a:ext cx="3162300" cy="3302000"/>
          </a:xfrm>
          <a:prstGeom prst="rect">
            <a:avLst/>
          </a:prstGeom>
        </p:spPr>
      </p:pic>
      <p:pic>
        <p:nvPicPr>
          <p:cNvPr id="10" name="Image 9" descr="Capture d’écran 2015-12-16 à 22.14.13.png"/>
          <p:cNvPicPr>
            <a:picLocks noChangeAspect="1"/>
          </p:cNvPicPr>
          <p:nvPr/>
        </p:nvPicPr>
        <p:blipFill>
          <a:blip r:embed="rId5"/>
          <a:stretch>
            <a:fillRect/>
          </a:stretch>
        </p:blipFill>
        <p:spPr>
          <a:xfrm>
            <a:off x="5607050" y="2057400"/>
            <a:ext cx="3352800" cy="3302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Capture d’écran 2015-12-16 à 22.15.55.png"/>
          <p:cNvPicPr>
            <a:picLocks noChangeAspect="1"/>
          </p:cNvPicPr>
          <p:nvPr/>
        </p:nvPicPr>
        <p:blipFill>
          <a:blip r:embed="rId2"/>
          <a:stretch>
            <a:fillRect/>
          </a:stretch>
        </p:blipFill>
        <p:spPr>
          <a:xfrm>
            <a:off x="266700" y="2254250"/>
            <a:ext cx="4737100" cy="1689100"/>
          </a:xfrm>
          <a:prstGeom prst="rect">
            <a:avLst/>
          </a:prstGeom>
        </p:spPr>
      </p:pic>
      <p:grpSp>
        <p:nvGrpSpPr>
          <p:cNvPr id="7" name="Grouper 6"/>
          <p:cNvGrpSpPr/>
          <p:nvPr/>
        </p:nvGrpSpPr>
        <p:grpSpPr>
          <a:xfrm>
            <a:off x="0" y="0"/>
            <a:ext cx="5067300" cy="2254250"/>
            <a:chOff x="0" y="0"/>
            <a:chExt cx="5067300" cy="2254250"/>
          </a:xfrm>
        </p:grpSpPr>
        <p:pic>
          <p:nvPicPr>
            <p:cNvPr id="4" name="Image 3" descr="Capture d’écran 2015-12-16 à 22.15.46.png"/>
            <p:cNvPicPr>
              <a:picLocks noChangeAspect="1"/>
            </p:cNvPicPr>
            <p:nvPr/>
          </p:nvPicPr>
          <p:blipFill>
            <a:blip r:embed="rId3"/>
            <a:stretch>
              <a:fillRect/>
            </a:stretch>
          </p:blipFill>
          <p:spPr>
            <a:xfrm>
              <a:off x="266700" y="361950"/>
              <a:ext cx="4800600" cy="1892300"/>
            </a:xfrm>
            <a:prstGeom prst="rect">
              <a:avLst/>
            </a:prstGeom>
          </p:spPr>
        </p:pic>
        <p:sp>
          <p:nvSpPr>
            <p:cNvPr id="6" name="Rectangle 5"/>
            <p:cNvSpPr/>
            <p:nvPr/>
          </p:nvSpPr>
          <p:spPr>
            <a:xfrm>
              <a:off x="0" y="0"/>
              <a:ext cx="361315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pic>
        <p:nvPicPr>
          <p:cNvPr id="8" name="Image 7" descr="Capture d’écran 2015-12-16 à 22.17.13.png"/>
          <p:cNvPicPr>
            <a:picLocks noChangeAspect="1"/>
          </p:cNvPicPr>
          <p:nvPr/>
        </p:nvPicPr>
        <p:blipFill>
          <a:blip r:embed="rId4"/>
          <a:stretch>
            <a:fillRect/>
          </a:stretch>
        </p:blipFill>
        <p:spPr>
          <a:xfrm>
            <a:off x="5600700" y="101600"/>
            <a:ext cx="3200400" cy="3327400"/>
          </a:xfrm>
          <a:prstGeom prst="rect">
            <a:avLst/>
          </a:prstGeom>
        </p:spPr>
      </p:pic>
      <p:pic>
        <p:nvPicPr>
          <p:cNvPr id="9" name="Image 8" descr="Capture d’écran 2015-12-16 à 22.17.21.png"/>
          <p:cNvPicPr>
            <a:picLocks noChangeAspect="1"/>
          </p:cNvPicPr>
          <p:nvPr/>
        </p:nvPicPr>
        <p:blipFill>
          <a:blip r:embed="rId5"/>
          <a:stretch>
            <a:fillRect/>
          </a:stretch>
        </p:blipFill>
        <p:spPr>
          <a:xfrm>
            <a:off x="0" y="3917950"/>
            <a:ext cx="9144000" cy="313577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6" name="Espace réservé du contenu 5" descr="Capture d’écran 2015-12-16 à 22.18.42.png"/>
          <p:cNvPicPr>
            <a:picLocks noGrp="1" noChangeAspect="1"/>
          </p:cNvPicPr>
          <p:nvPr>
            <p:ph idx="1"/>
          </p:nvPr>
        </p:nvPicPr>
        <p:blipFill>
          <a:blip r:embed="rId2"/>
          <a:srcRect t="-4852" b="-4852"/>
          <a:stretch>
            <a:fillRect/>
          </a:stretch>
        </p:blipFill>
        <p:spPr>
          <a:xfrm>
            <a:off x="1066800" y="1894789"/>
            <a:ext cx="6908800" cy="3799574"/>
          </a:xfr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274638"/>
            <a:ext cx="4114800" cy="456540"/>
          </a:xfrm>
        </p:spPr>
        <p:txBody>
          <a:bodyPr>
            <a:normAutofit fontScale="90000"/>
          </a:bodyPr>
          <a:lstStyle/>
          <a:p>
            <a:pPr algn="l"/>
            <a:r>
              <a:rPr lang="en-US" smtClean="0"/>
              <a:t>Vocabulary</a:t>
            </a:r>
            <a:endParaRPr lang="en-US"/>
          </a:p>
        </p:txBody>
      </p:sp>
      <p:sp>
        <p:nvSpPr>
          <p:cNvPr id="5" name="Espace réservé du contenu 4"/>
          <p:cNvSpPr>
            <a:spLocks noGrp="1"/>
          </p:cNvSpPr>
          <p:nvPr>
            <p:ph idx="1"/>
          </p:nvPr>
        </p:nvSpPr>
        <p:spPr>
          <a:xfrm>
            <a:off x="457200" y="987732"/>
            <a:ext cx="3378726" cy="5138432"/>
          </a:xfrm>
        </p:spPr>
        <p:txBody>
          <a:bodyPr>
            <a:normAutofit fontScale="92500" lnSpcReduction="10000"/>
          </a:bodyPr>
          <a:lstStyle/>
          <a:p>
            <a:pPr>
              <a:buNone/>
            </a:pPr>
            <a:r>
              <a:rPr lang="en-US" dirty="0" smtClean="0"/>
              <a:t>tremor</a:t>
            </a:r>
          </a:p>
          <a:p>
            <a:pPr>
              <a:buNone/>
            </a:pPr>
            <a:r>
              <a:rPr lang="en-US" dirty="0" smtClean="0"/>
              <a:t>Gait</a:t>
            </a:r>
          </a:p>
          <a:p>
            <a:pPr>
              <a:buNone/>
            </a:pPr>
            <a:r>
              <a:rPr lang="en-US" dirty="0" smtClean="0"/>
              <a:t>arm swinging</a:t>
            </a:r>
          </a:p>
          <a:p>
            <a:pPr>
              <a:buNone/>
            </a:pPr>
            <a:r>
              <a:rPr lang="en-US" dirty="0" smtClean="0"/>
              <a:t>Gaze</a:t>
            </a:r>
          </a:p>
          <a:p>
            <a:pPr>
              <a:buNone/>
            </a:pPr>
            <a:r>
              <a:rPr lang="en-US" dirty="0" smtClean="0"/>
              <a:t>Plantar reflex</a:t>
            </a:r>
          </a:p>
          <a:p>
            <a:pPr>
              <a:buNone/>
            </a:pPr>
            <a:r>
              <a:rPr lang="en-US" dirty="0" smtClean="0"/>
              <a:t>Deep tendon reflex</a:t>
            </a:r>
          </a:p>
          <a:p>
            <a:pPr>
              <a:buNone/>
            </a:pPr>
            <a:r>
              <a:rPr lang="en-US" dirty="0" smtClean="0"/>
              <a:t>headache</a:t>
            </a:r>
          </a:p>
          <a:p>
            <a:pPr>
              <a:buNone/>
            </a:pPr>
            <a:r>
              <a:rPr lang="en-US" dirty="0" smtClean="0"/>
              <a:t>Reflex hammer</a:t>
            </a:r>
          </a:p>
          <a:p>
            <a:pPr>
              <a:buNone/>
            </a:pPr>
            <a:r>
              <a:rPr lang="en-US" dirty="0" smtClean="0"/>
              <a:t>Stroke</a:t>
            </a:r>
          </a:p>
          <a:p>
            <a:pPr>
              <a:buNone/>
            </a:pPr>
            <a:r>
              <a:rPr lang="en-US" dirty="0" smtClean="0"/>
              <a:t>Multiple Sclerosis</a:t>
            </a:r>
          </a:p>
          <a:p>
            <a:pPr>
              <a:buNone/>
            </a:pPr>
            <a:endParaRPr lang="en-US" dirty="0" smtClean="0"/>
          </a:p>
          <a:p>
            <a:pPr>
              <a:buNone/>
            </a:pPr>
            <a:endParaRPr lang="en-US" dirty="0"/>
          </a:p>
        </p:txBody>
      </p:sp>
      <p:sp>
        <p:nvSpPr>
          <p:cNvPr id="6" name="Espace réservé du contenu 4"/>
          <p:cNvSpPr txBox="1">
            <a:spLocks/>
          </p:cNvSpPr>
          <p:nvPr/>
        </p:nvSpPr>
        <p:spPr>
          <a:xfrm>
            <a:off x="4572000" y="987732"/>
            <a:ext cx="3378726" cy="5138432"/>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Weakness</a:t>
            </a:r>
          </a:p>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en-US" sz="3200" dirty="0" smtClean="0"/>
              <a:t>sensory loss</a:t>
            </a:r>
          </a:p>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imbalance</a:t>
            </a:r>
          </a:p>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en-US" sz="3200" dirty="0" smtClean="0"/>
              <a:t>epileptic seizure</a:t>
            </a:r>
          </a:p>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comatose patient</a:t>
            </a:r>
          </a:p>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en-US" sz="3200" dirty="0" smtClean="0"/>
              <a:t>visual acuity/field</a:t>
            </a:r>
          </a:p>
          <a:p>
            <a:pPr>
              <a:buNone/>
            </a:pPr>
            <a:r>
              <a:rPr lang="en-US" sz="3200" dirty="0" smtClean="0"/>
              <a:t>CT scan</a:t>
            </a:r>
          </a:p>
          <a:p>
            <a:pPr>
              <a:buNone/>
            </a:pPr>
            <a:r>
              <a:rPr lang="en-US" sz="3200" dirty="0" smtClean="0"/>
              <a:t>MRI</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274638"/>
            <a:ext cx="4114800" cy="456540"/>
          </a:xfrm>
        </p:spPr>
        <p:txBody>
          <a:bodyPr>
            <a:normAutofit fontScale="90000"/>
          </a:bodyPr>
          <a:lstStyle/>
          <a:p>
            <a:pPr algn="l"/>
            <a:r>
              <a:rPr lang="en-US" dirty="0" smtClean="0"/>
              <a:t>Abbreviations</a:t>
            </a:r>
            <a:endParaRPr lang="en-US" dirty="0"/>
          </a:p>
        </p:txBody>
      </p:sp>
      <p:sp>
        <p:nvSpPr>
          <p:cNvPr id="5" name="Espace réservé du contenu 4"/>
          <p:cNvSpPr>
            <a:spLocks noGrp="1"/>
          </p:cNvSpPr>
          <p:nvPr>
            <p:ph idx="1"/>
          </p:nvPr>
        </p:nvSpPr>
        <p:spPr>
          <a:xfrm>
            <a:off x="457200" y="987732"/>
            <a:ext cx="8229600" cy="5138432"/>
          </a:xfrm>
        </p:spPr>
        <p:txBody>
          <a:bodyPr>
            <a:normAutofit fontScale="92500" lnSpcReduction="10000"/>
          </a:bodyPr>
          <a:lstStyle/>
          <a:p>
            <a:pPr>
              <a:buNone/>
            </a:pPr>
            <a:r>
              <a:rPr lang="fr-FR" dirty="0" smtClean="0"/>
              <a:t>AAOx3 = </a:t>
            </a:r>
            <a:r>
              <a:rPr lang="fr-FR" dirty="0" err="1" smtClean="0"/>
              <a:t>awake</a:t>
            </a:r>
            <a:r>
              <a:rPr lang="fr-FR" dirty="0" smtClean="0"/>
              <a:t>, </a:t>
            </a:r>
            <a:r>
              <a:rPr lang="fr-FR" dirty="0" err="1" smtClean="0"/>
              <a:t>alert</a:t>
            </a:r>
            <a:r>
              <a:rPr lang="fr-FR" dirty="0" smtClean="0"/>
              <a:t>, </a:t>
            </a:r>
            <a:r>
              <a:rPr lang="fr-FR" dirty="0" err="1" smtClean="0"/>
              <a:t>oriented</a:t>
            </a:r>
            <a:r>
              <a:rPr lang="fr-FR" dirty="0" smtClean="0"/>
              <a:t> to </a:t>
            </a:r>
            <a:r>
              <a:rPr lang="fr-FR" dirty="0" err="1" smtClean="0"/>
              <a:t>person</a:t>
            </a:r>
            <a:r>
              <a:rPr lang="fr-FR" dirty="0" smtClean="0"/>
              <a:t>, place and time</a:t>
            </a:r>
          </a:p>
          <a:p>
            <a:pPr>
              <a:buNone/>
            </a:pPr>
            <a:r>
              <a:rPr lang="fr-FR" dirty="0" smtClean="0"/>
              <a:t>PERRLA = </a:t>
            </a:r>
            <a:r>
              <a:rPr lang="fr-FR" dirty="0" err="1" smtClean="0"/>
              <a:t>pupils</a:t>
            </a:r>
            <a:r>
              <a:rPr lang="fr-FR" dirty="0" smtClean="0"/>
              <a:t> </a:t>
            </a:r>
            <a:r>
              <a:rPr lang="fr-FR" dirty="0" err="1" smtClean="0"/>
              <a:t>equal</a:t>
            </a:r>
            <a:r>
              <a:rPr lang="fr-FR" dirty="0" smtClean="0"/>
              <a:t>, round, </a:t>
            </a:r>
            <a:r>
              <a:rPr lang="fr-FR" dirty="0" err="1" smtClean="0"/>
              <a:t>reactive</a:t>
            </a:r>
            <a:r>
              <a:rPr lang="fr-FR" dirty="0" smtClean="0"/>
              <a:t> to light &amp; accommodation.</a:t>
            </a:r>
          </a:p>
          <a:p>
            <a:pPr>
              <a:buNone/>
            </a:pPr>
            <a:r>
              <a:rPr lang="fr-FR" dirty="0" smtClean="0"/>
              <a:t>MS = mental </a:t>
            </a:r>
            <a:r>
              <a:rPr lang="fr-FR" dirty="0" err="1" smtClean="0"/>
              <a:t>status</a:t>
            </a:r>
            <a:r>
              <a:rPr lang="fr-FR" dirty="0" smtClean="0"/>
              <a:t>  / Multiple </a:t>
            </a:r>
            <a:r>
              <a:rPr lang="fr-FR" dirty="0" err="1" smtClean="0"/>
              <a:t>Sclerosis</a:t>
            </a:r>
            <a:endParaRPr lang="fr-FR" dirty="0" smtClean="0"/>
          </a:p>
          <a:p>
            <a:pPr>
              <a:buNone/>
            </a:pPr>
            <a:r>
              <a:rPr lang="fr-FR" dirty="0" smtClean="0"/>
              <a:t>CN = </a:t>
            </a:r>
            <a:r>
              <a:rPr lang="fr-FR" dirty="0" err="1" smtClean="0"/>
              <a:t>cranial</a:t>
            </a:r>
            <a:r>
              <a:rPr lang="fr-FR" dirty="0" smtClean="0"/>
              <a:t> nerve</a:t>
            </a:r>
          </a:p>
          <a:p>
            <a:pPr>
              <a:buNone/>
            </a:pPr>
            <a:r>
              <a:rPr lang="fr-FR" dirty="0" smtClean="0"/>
              <a:t>CSF = </a:t>
            </a:r>
            <a:r>
              <a:rPr lang="fr-FR" dirty="0" err="1" smtClean="0"/>
              <a:t>cerebral</a:t>
            </a:r>
            <a:r>
              <a:rPr lang="fr-FR" dirty="0" smtClean="0"/>
              <a:t> spinal </a:t>
            </a:r>
            <a:r>
              <a:rPr lang="fr-FR" dirty="0" err="1" smtClean="0"/>
              <a:t>fluid</a:t>
            </a:r>
            <a:endParaRPr lang="fr-FR" dirty="0" smtClean="0"/>
          </a:p>
          <a:p>
            <a:pPr>
              <a:buNone/>
            </a:pPr>
            <a:r>
              <a:rPr lang="fr-FR" dirty="0" smtClean="0"/>
              <a:t>ICP = </a:t>
            </a:r>
            <a:r>
              <a:rPr lang="fr-FR" dirty="0" err="1" smtClean="0"/>
              <a:t>intracranial</a:t>
            </a:r>
            <a:r>
              <a:rPr lang="fr-FR" dirty="0" smtClean="0"/>
              <a:t> pressure</a:t>
            </a:r>
          </a:p>
          <a:p>
            <a:pPr>
              <a:buNone/>
            </a:pPr>
            <a:r>
              <a:rPr lang="fr-FR" dirty="0" smtClean="0"/>
              <a:t>RAM = </a:t>
            </a:r>
            <a:r>
              <a:rPr lang="fr-FR" dirty="0" err="1" smtClean="0"/>
              <a:t>rapid</a:t>
            </a:r>
            <a:r>
              <a:rPr lang="fr-FR" dirty="0" smtClean="0"/>
              <a:t> </a:t>
            </a:r>
            <a:r>
              <a:rPr lang="fr-FR" dirty="0" err="1" smtClean="0"/>
              <a:t>alternating</a:t>
            </a:r>
            <a:r>
              <a:rPr lang="fr-FR" dirty="0" smtClean="0"/>
              <a:t> motion</a:t>
            </a:r>
          </a:p>
          <a:p>
            <a:pPr>
              <a:buNone/>
            </a:pPr>
            <a:r>
              <a:rPr lang="fr-FR" dirty="0" smtClean="0"/>
              <a:t>OR = Operating Room	</a:t>
            </a:r>
            <a:endParaRPr lang="en-US" dirty="0"/>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er 15"/>
          <p:cNvGrpSpPr/>
          <p:nvPr/>
        </p:nvGrpSpPr>
        <p:grpSpPr>
          <a:xfrm>
            <a:off x="6312195" y="1911322"/>
            <a:ext cx="2571293" cy="1684056"/>
            <a:chOff x="6312195" y="1911322"/>
            <a:chExt cx="2571293" cy="1684056"/>
          </a:xfrm>
        </p:grpSpPr>
        <p:pic>
          <p:nvPicPr>
            <p:cNvPr id="7" name="Image 6"/>
            <p:cNvPicPr>
              <a:picLocks noChangeAspect="1"/>
            </p:cNvPicPr>
            <p:nvPr/>
          </p:nvPicPr>
          <p:blipFill>
            <a:blip r:embed="rId2"/>
            <a:stretch>
              <a:fillRect/>
            </a:stretch>
          </p:blipFill>
          <p:spPr>
            <a:xfrm rot="18952803">
              <a:off x="6312195" y="2054646"/>
              <a:ext cx="1540732" cy="1540732"/>
            </a:xfrm>
            <a:prstGeom prst="rect">
              <a:avLst/>
            </a:prstGeom>
          </p:spPr>
        </p:pic>
        <p:pic>
          <p:nvPicPr>
            <p:cNvPr id="15" name="Image 14"/>
            <p:cNvPicPr>
              <a:picLocks noChangeAspect="1"/>
            </p:cNvPicPr>
            <p:nvPr/>
          </p:nvPicPr>
          <p:blipFill>
            <a:blip r:embed="rId3"/>
            <a:srcRect l="60472" t="37795" r="6299"/>
            <a:stretch>
              <a:fillRect/>
            </a:stretch>
          </p:blipFill>
          <p:spPr>
            <a:xfrm>
              <a:off x="8242300" y="1911322"/>
              <a:ext cx="641188" cy="1200329"/>
            </a:xfrm>
            <a:prstGeom prst="rect">
              <a:avLst/>
            </a:prstGeom>
          </p:spPr>
        </p:pic>
      </p:grpSp>
      <p:sp>
        <p:nvSpPr>
          <p:cNvPr id="2" name="Titre 1"/>
          <p:cNvSpPr>
            <a:spLocks noGrp="1"/>
          </p:cNvSpPr>
          <p:nvPr>
            <p:ph type="title"/>
          </p:nvPr>
        </p:nvSpPr>
        <p:spPr>
          <a:xfrm>
            <a:off x="457200" y="274638"/>
            <a:ext cx="8229600" cy="584817"/>
          </a:xfrm>
        </p:spPr>
        <p:txBody>
          <a:bodyPr>
            <a:normAutofit/>
          </a:bodyPr>
          <a:lstStyle/>
          <a:p>
            <a:r>
              <a:rPr lang="en-US" sz="3200" dirty="0" smtClean="0"/>
              <a:t>Preparing for neurological examination</a:t>
            </a:r>
            <a:endParaRPr lang="en-US" sz="3200" dirty="0"/>
          </a:p>
        </p:txBody>
      </p:sp>
      <p:sp>
        <p:nvSpPr>
          <p:cNvPr id="3" name="Espace réservé du contenu 2"/>
          <p:cNvSpPr>
            <a:spLocks noGrp="1"/>
          </p:cNvSpPr>
          <p:nvPr>
            <p:ph idx="1"/>
          </p:nvPr>
        </p:nvSpPr>
        <p:spPr>
          <a:xfrm>
            <a:off x="125804" y="1220210"/>
            <a:ext cx="3957429" cy="1030935"/>
          </a:xfrm>
        </p:spPr>
        <p:txBody>
          <a:bodyPr>
            <a:normAutofit/>
          </a:bodyPr>
          <a:lstStyle/>
          <a:p>
            <a:pPr>
              <a:buNone/>
            </a:pPr>
            <a:r>
              <a:rPr lang="en-US" sz="2800" dirty="0" smtClean="0"/>
              <a:t>You will need:</a:t>
            </a:r>
          </a:p>
          <a:p>
            <a:pPr>
              <a:buNone/>
            </a:pPr>
            <a:endParaRPr lang="en-US" sz="2800" dirty="0" smtClean="0"/>
          </a:p>
        </p:txBody>
      </p:sp>
      <p:pic>
        <p:nvPicPr>
          <p:cNvPr id="4" name="Picture 2" descr="Le Marteau réflexe de Babinski SPENGLER est un marteau à réflexes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9091" y="2219451"/>
            <a:ext cx="1694895" cy="169489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25804" y="2581553"/>
            <a:ext cx="1926865" cy="1200329"/>
          </a:xfrm>
          <a:prstGeom prst="rect">
            <a:avLst/>
          </a:prstGeom>
        </p:spPr>
        <p:txBody>
          <a:bodyPr wrap="square">
            <a:spAutoFit/>
          </a:bodyPr>
          <a:lstStyle/>
          <a:p>
            <a:r>
              <a:rPr lang="en-US" dirty="0" smtClean="0"/>
              <a:t>The </a:t>
            </a:r>
            <a:r>
              <a:rPr lang="en-US" b="1" dirty="0" smtClean="0"/>
              <a:t>reflex hammer </a:t>
            </a:r>
            <a:r>
              <a:rPr lang="en-US" dirty="0" smtClean="0"/>
              <a:t>is used to </a:t>
            </a:r>
            <a:r>
              <a:rPr lang="en-US" dirty="0"/>
              <a:t>e</a:t>
            </a:r>
            <a:r>
              <a:rPr lang="en-US" dirty="0" smtClean="0"/>
              <a:t>licit deep tendon reflexes. </a:t>
            </a:r>
            <a:endParaRPr lang="en-US" dirty="0"/>
          </a:p>
        </p:txBody>
      </p:sp>
      <p:sp>
        <p:nvSpPr>
          <p:cNvPr id="6" name="Rectangle 5"/>
          <p:cNvSpPr/>
          <p:nvPr/>
        </p:nvSpPr>
        <p:spPr>
          <a:xfrm>
            <a:off x="3879144" y="2027555"/>
            <a:ext cx="2432814" cy="1754327"/>
          </a:xfrm>
          <a:prstGeom prst="rect">
            <a:avLst/>
          </a:prstGeom>
        </p:spPr>
        <p:txBody>
          <a:bodyPr wrap="square">
            <a:spAutoFit/>
          </a:bodyPr>
          <a:lstStyle/>
          <a:p>
            <a:r>
              <a:rPr lang="en-US" dirty="0" smtClean="0"/>
              <a:t>A </a:t>
            </a:r>
            <a:r>
              <a:rPr lang="en-US" b="1" dirty="0" smtClean="0"/>
              <a:t>pin </a:t>
            </a:r>
            <a:r>
              <a:rPr lang="en-US" dirty="0" smtClean="0"/>
              <a:t>(common safety pin) and a </a:t>
            </a:r>
            <a:r>
              <a:rPr lang="en-US" b="1" dirty="0" smtClean="0"/>
              <a:t>brush </a:t>
            </a:r>
            <a:r>
              <a:rPr lang="en-US" dirty="0" smtClean="0"/>
              <a:t>to test for the sensory modalities of pin prick and light touch, respectively.</a:t>
            </a:r>
            <a:endParaRPr lang="en-US" dirty="0"/>
          </a:p>
        </p:txBody>
      </p:sp>
      <p:pic>
        <p:nvPicPr>
          <p:cNvPr id="8" name="Image 7"/>
          <p:cNvPicPr>
            <a:picLocks noChangeAspect="1"/>
          </p:cNvPicPr>
          <p:nvPr/>
        </p:nvPicPr>
        <p:blipFill>
          <a:blip r:embed="rId5"/>
          <a:stretch>
            <a:fillRect/>
          </a:stretch>
        </p:blipFill>
        <p:spPr>
          <a:xfrm>
            <a:off x="1679091" y="5040345"/>
            <a:ext cx="2132707" cy="1017137"/>
          </a:xfrm>
          <a:prstGeom prst="rect">
            <a:avLst/>
          </a:prstGeom>
        </p:spPr>
      </p:pic>
      <p:sp>
        <p:nvSpPr>
          <p:cNvPr id="9" name="Rectangle 8"/>
          <p:cNvSpPr/>
          <p:nvPr/>
        </p:nvSpPr>
        <p:spPr>
          <a:xfrm>
            <a:off x="340349" y="4348585"/>
            <a:ext cx="2405096" cy="2308324"/>
          </a:xfrm>
          <a:prstGeom prst="rect">
            <a:avLst/>
          </a:prstGeom>
        </p:spPr>
        <p:txBody>
          <a:bodyPr wrap="square">
            <a:spAutoFit/>
          </a:bodyPr>
          <a:lstStyle/>
          <a:p>
            <a:r>
              <a:rPr lang="en-US" dirty="0" smtClean="0"/>
              <a:t>The </a:t>
            </a:r>
            <a:r>
              <a:rPr lang="en-US" b="1" dirty="0" smtClean="0"/>
              <a:t>tuning fork </a:t>
            </a:r>
            <a:r>
              <a:rPr lang="en-US" dirty="0" smtClean="0"/>
              <a:t>(256Hz) to test vibration sense throughout the body, to evaluate conductive versus neurological hearing loss, temperature sensation evaluation.</a:t>
            </a:r>
            <a:endParaRPr lang="en-US" dirty="0"/>
          </a:p>
        </p:txBody>
      </p:sp>
      <p:pic>
        <p:nvPicPr>
          <p:cNvPr id="11" name="Image 10"/>
          <p:cNvPicPr>
            <a:picLocks noChangeAspect="1"/>
          </p:cNvPicPr>
          <p:nvPr/>
        </p:nvPicPr>
        <p:blipFill>
          <a:blip r:embed="rId6"/>
          <a:stretch>
            <a:fillRect/>
          </a:stretch>
        </p:blipFill>
        <p:spPr>
          <a:xfrm>
            <a:off x="8242300" y="3111651"/>
            <a:ext cx="901700" cy="3454400"/>
          </a:xfrm>
          <a:prstGeom prst="rect">
            <a:avLst/>
          </a:prstGeom>
        </p:spPr>
      </p:pic>
      <p:pic>
        <p:nvPicPr>
          <p:cNvPr id="12" name="Image 11"/>
          <p:cNvPicPr>
            <a:picLocks noChangeAspect="1"/>
          </p:cNvPicPr>
          <p:nvPr/>
        </p:nvPicPr>
        <p:blipFill>
          <a:blip r:embed="rId7"/>
          <a:stretch>
            <a:fillRect/>
          </a:stretch>
        </p:blipFill>
        <p:spPr>
          <a:xfrm>
            <a:off x="4297777" y="4363321"/>
            <a:ext cx="1519392" cy="2018064"/>
          </a:xfrm>
          <a:prstGeom prst="rect">
            <a:avLst/>
          </a:prstGeom>
        </p:spPr>
      </p:pic>
      <p:sp>
        <p:nvSpPr>
          <p:cNvPr id="13" name="Rectangle 12"/>
          <p:cNvSpPr/>
          <p:nvPr/>
        </p:nvSpPr>
        <p:spPr>
          <a:xfrm>
            <a:off x="6633037" y="3429000"/>
            <a:ext cx="1859937" cy="2862323"/>
          </a:xfrm>
          <a:prstGeom prst="rect">
            <a:avLst/>
          </a:prstGeom>
        </p:spPr>
        <p:txBody>
          <a:bodyPr wrap="square">
            <a:spAutoFit/>
          </a:bodyPr>
          <a:lstStyle/>
          <a:p>
            <a:r>
              <a:rPr lang="en-US" dirty="0" smtClean="0"/>
              <a:t>The </a:t>
            </a:r>
            <a:r>
              <a:rPr lang="en-US" b="1" dirty="0" smtClean="0"/>
              <a:t>ophthalmoscope </a:t>
            </a:r>
            <a:r>
              <a:rPr lang="en-US" dirty="0" smtClean="0"/>
              <a:t>is used to observe the optic disc, fovea and retina vessels. </a:t>
            </a:r>
          </a:p>
          <a:p>
            <a:r>
              <a:rPr lang="en-US" dirty="0" smtClean="0"/>
              <a:t>Pupil light responses  (a </a:t>
            </a:r>
            <a:r>
              <a:rPr lang="en-US" b="1" dirty="0" smtClean="0"/>
              <a:t>light pen</a:t>
            </a:r>
            <a:r>
              <a:rPr lang="en-US" dirty="0" smtClean="0"/>
              <a:t> may substitute)</a:t>
            </a:r>
            <a:endParaRPr lang="en-US" dirty="0"/>
          </a:p>
        </p:txBody>
      </p:sp>
      <p:sp>
        <p:nvSpPr>
          <p:cNvPr id="14" name="Rectangle 13"/>
          <p:cNvSpPr/>
          <p:nvPr/>
        </p:nvSpPr>
        <p:spPr>
          <a:xfrm>
            <a:off x="3879144" y="6381385"/>
            <a:ext cx="2500160" cy="369332"/>
          </a:xfrm>
          <a:prstGeom prst="rect">
            <a:avLst/>
          </a:prstGeom>
        </p:spPr>
        <p:txBody>
          <a:bodyPr wrap="square">
            <a:spAutoFit/>
          </a:bodyPr>
          <a:lstStyle/>
          <a:p>
            <a:r>
              <a:rPr lang="en-US" dirty="0" smtClean="0"/>
              <a:t>The </a:t>
            </a:r>
            <a:r>
              <a:rPr lang="en-US" b="1" dirty="0" smtClean="0"/>
              <a:t>visual acuity card</a:t>
            </a:r>
            <a:endParaRPr lang="en-US" dirty="0"/>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584817"/>
          </a:xfrm>
        </p:spPr>
        <p:txBody>
          <a:bodyPr>
            <a:normAutofit/>
          </a:bodyPr>
          <a:lstStyle/>
          <a:p>
            <a:r>
              <a:rPr lang="en-US" sz="3200" dirty="0" smtClean="0"/>
              <a:t>Preparing for neurological examination</a:t>
            </a:r>
            <a:endParaRPr lang="en-US" sz="3200" dirty="0"/>
          </a:p>
        </p:txBody>
      </p:sp>
      <p:sp>
        <p:nvSpPr>
          <p:cNvPr id="3" name="Espace réservé du contenu 2"/>
          <p:cNvSpPr>
            <a:spLocks noGrp="1"/>
          </p:cNvSpPr>
          <p:nvPr>
            <p:ph idx="1"/>
          </p:nvPr>
        </p:nvSpPr>
        <p:spPr>
          <a:xfrm>
            <a:off x="125804" y="1220210"/>
            <a:ext cx="3957429" cy="1030935"/>
          </a:xfrm>
        </p:spPr>
        <p:txBody>
          <a:bodyPr>
            <a:normAutofit/>
          </a:bodyPr>
          <a:lstStyle/>
          <a:p>
            <a:pPr>
              <a:buNone/>
            </a:pPr>
            <a:r>
              <a:rPr lang="en-US" sz="2800" dirty="0" smtClean="0"/>
              <a:t>and, of course</a:t>
            </a:r>
          </a:p>
          <a:p>
            <a:pPr>
              <a:buNone/>
            </a:pPr>
            <a:endParaRPr lang="en-US" sz="2800" dirty="0" smtClean="0"/>
          </a:p>
        </p:txBody>
      </p:sp>
      <p:pic>
        <p:nvPicPr>
          <p:cNvPr id="16" name="Image 15"/>
          <p:cNvPicPr>
            <a:picLocks noChangeAspect="1"/>
          </p:cNvPicPr>
          <p:nvPr/>
        </p:nvPicPr>
        <p:blipFill>
          <a:blip r:embed="rId2"/>
          <a:stretch>
            <a:fillRect/>
          </a:stretch>
        </p:blipFill>
        <p:spPr>
          <a:xfrm>
            <a:off x="1243050" y="2895599"/>
            <a:ext cx="3935964" cy="2322219"/>
          </a:xfrm>
          <a:prstGeom prst="rect">
            <a:avLst/>
          </a:prstGeom>
        </p:spPr>
      </p:pic>
      <p:pic>
        <p:nvPicPr>
          <p:cNvPr id="17" name="Image 16"/>
          <p:cNvPicPr>
            <a:picLocks noChangeAspect="1"/>
          </p:cNvPicPr>
          <p:nvPr/>
        </p:nvPicPr>
        <p:blipFill>
          <a:blip r:embed="rId3"/>
          <a:stretch>
            <a:fillRect/>
          </a:stretch>
        </p:blipFill>
        <p:spPr>
          <a:xfrm>
            <a:off x="6031624" y="1568126"/>
            <a:ext cx="2350375" cy="4183093"/>
          </a:xfrm>
          <a:prstGeom prst="rect">
            <a:avLst/>
          </a:prstGeom>
        </p:spPr>
      </p:pic>
      <p:sp>
        <p:nvSpPr>
          <p:cNvPr id="18" name="Rectangle 17"/>
          <p:cNvSpPr/>
          <p:nvPr/>
        </p:nvSpPr>
        <p:spPr>
          <a:xfrm>
            <a:off x="2362200" y="5381887"/>
            <a:ext cx="1288221" cy="369332"/>
          </a:xfrm>
          <a:prstGeom prst="rect">
            <a:avLst/>
          </a:prstGeom>
        </p:spPr>
        <p:txBody>
          <a:bodyPr wrap="none">
            <a:spAutoFit/>
          </a:bodyPr>
          <a:lstStyle/>
          <a:p>
            <a:r>
              <a:rPr lang="en-US" dirty="0" smtClean="0"/>
              <a:t>The bow tie</a:t>
            </a:r>
            <a:endParaRPr lang="fr-FR" dirty="0"/>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Quick Neurological Screening Examination.mp4">
            <a:hlinkClick r:id="" action="ppaction://media"/>
          </p:cNvPr>
          <p:cNvPicPr/>
          <p:nvPr>
            <a:videoFile r:link="rId1"/>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4428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47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Capture d’écran 2015-11-24 à 19.35.30.png"/>
          <p:cNvPicPr>
            <a:picLocks noChangeAspect="1"/>
          </p:cNvPicPr>
          <p:nvPr/>
        </p:nvPicPr>
        <p:blipFill>
          <a:blip r:embed="rId2"/>
          <a:stretch>
            <a:fillRect/>
          </a:stretch>
        </p:blipFill>
        <p:spPr>
          <a:xfrm>
            <a:off x="4256744" y="3208442"/>
            <a:ext cx="4887256" cy="3353862"/>
          </a:xfrm>
          <a:prstGeom prst="rect">
            <a:avLst/>
          </a:prstGeom>
        </p:spPr>
      </p:pic>
      <p:sp>
        <p:nvSpPr>
          <p:cNvPr id="4" name="Titre 3"/>
          <p:cNvSpPr>
            <a:spLocks noGrp="1"/>
          </p:cNvSpPr>
          <p:nvPr>
            <p:ph type="title"/>
          </p:nvPr>
        </p:nvSpPr>
        <p:spPr>
          <a:xfrm>
            <a:off x="0" y="-50300"/>
            <a:ext cx="5541016" cy="1624162"/>
          </a:xfrm>
        </p:spPr>
        <p:txBody>
          <a:bodyPr>
            <a:normAutofit/>
          </a:bodyPr>
          <a:lstStyle/>
          <a:p>
            <a:pPr algn="l"/>
            <a:r>
              <a:rPr lang="en-US" sz="2800" b="1" dirty="0" smtClean="0"/>
              <a:t>Cranial nerves </a:t>
            </a:r>
            <a:r>
              <a:rPr lang="en-US" sz="2800" dirty="0" smtClean="0"/>
              <a:t>		</a:t>
            </a:r>
            <a:r>
              <a:rPr lang="en-US" sz="2800" b="1" dirty="0" smtClean="0"/>
              <a:t>III –</a:t>
            </a:r>
            <a:br>
              <a:rPr lang="en-US" sz="2800" b="1" dirty="0" smtClean="0"/>
            </a:br>
            <a:r>
              <a:rPr lang="en-US" sz="2800" b="1" dirty="0" smtClean="0"/>
              <a:t>						IV –</a:t>
            </a:r>
            <a:br>
              <a:rPr lang="en-US" sz="2800" b="1" dirty="0" smtClean="0"/>
            </a:br>
            <a:r>
              <a:rPr lang="en-US" sz="2800" b="1" dirty="0" smtClean="0"/>
              <a:t>						VI – </a:t>
            </a:r>
            <a:endParaRPr lang="en-US" sz="2800" dirty="0"/>
          </a:p>
        </p:txBody>
      </p:sp>
      <p:sp>
        <p:nvSpPr>
          <p:cNvPr id="5" name="Espace réservé du contenu 4"/>
          <p:cNvSpPr>
            <a:spLocks noGrp="1"/>
          </p:cNvSpPr>
          <p:nvPr>
            <p:ph idx="1"/>
          </p:nvPr>
        </p:nvSpPr>
        <p:spPr>
          <a:xfrm>
            <a:off x="41855" y="1244286"/>
            <a:ext cx="8229600" cy="4881878"/>
          </a:xfrm>
        </p:spPr>
        <p:txBody>
          <a:bodyPr>
            <a:normAutofit/>
          </a:bodyPr>
          <a:lstStyle/>
          <a:p>
            <a:pPr>
              <a:buNone/>
            </a:pPr>
            <a:r>
              <a:rPr lang="en-US" sz="2000" b="1" dirty="0" smtClean="0"/>
              <a:t>Pupils</a:t>
            </a:r>
          </a:p>
          <a:p>
            <a:pPr>
              <a:buNone/>
            </a:pPr>
            <a:r>
              <a:rPr lang="en-US" sz="2000" dirty="0" smtClean="0"/>
              <a:t>Shape, relative size, symmetry, </a:t>
            </a:r>
            <a:r>
              <a:rPr lang="en-US" sz="2000" dirty="0" err="1" smtClean="0"/>
              <a:t>ptosis</a:t>
            </a:r>
            <a:endParaRPr lang="en-US" sz="2000" b="1" dirty="0" smtClean="0"/>
          </a:p>
          <a:p>
            <a:pPr>
              <a:buNone/>
            </a:pPr>
            <a:r>
              <a:rPr lang="en-US" sz="2000" dirty="0" smtClean="0"/>
              <a:t>Direct and consensual reaction</a:t>
            </a:r>
          </a:p>
          <a:p>
            <a:pPr>
              <a:buNone/>
            </a:pPr>
            <a:endParaRPr lang="en-US" sz="2000" dirty="0" smtClean="0"/>
          </a:p>
          <a:p>
            <a:pPr>
              <a:buNone/>
            </a:pPr>
            <a:r>
              <a:rPr lang="en-US" sz="2000" b="1" dirty="0" err="1" smtClean="0"/>
              <a:t>Anisocoria</a:t>
            </a:r>
            <a:r>
              <a:rPr lang="en-US" sz="2000" b="1" dirty="0" smtClean="0"/>
              <a:t> </a:t>
            </a:r>
            <a:r>
              <a:rPr lang="en-US" sz="2000" dirty="0" smtClean="0"/>
              <a:t>is a neurological term indicating that one pupil is larger than another </a:t>
            </a:r>
          </a:p>
          <a:p>
            <a:pPr>
              <a:buNone/>
            </a:pPr>
            <a:r>
              <a:rPr lang="en-US" sz="2000" b="1" dirty="0" err="1" smtClean="0"/>
              <a:t>Ptosis</a:t>
            </a:r>
            <a:r>
              <a:rPr lang="en-US" sz="2000" b="1" dirty="0" smtClean="0"/>
              <a:t> </a:t>
            </a:r>
            <a:r>
              <a:rPr lang="en-US" sz="2000" dirty="0" smtClean="0"/>
              <a:t>is the lagging of an eyelid.</a:t>
            </a:r>
          </a:p>
          <a:p>
            <a:pPr>
              <a:buNone/>
            </a:pPr>
            <a:endParaRPr lang="en-US" sz="2000" dirty="0" smtClean="0"/>
          </a:p>
          <a:p>
            <a:pPr>
              <a:buNone/>
            </a:pPr>
            <a:endParaRPr lang="en-US" sz="2000" dirty="0" smtClean="0"/>
          </a:p>
          <a:p>
            <a:pPr>
              <a:buNone/>
            </a:pPr>
            <a:r>
              <a:rPr lang="en-US" sz="2000" b="1" dirty="0" smtClean="0"/>
              <a:t>Eye movements (gaze)</a:t>
            </a:r>
          </a:p>
          <a:p>
            <a:pPr>
              <a:buNone/>
            </a:pPr>
            <a:r>
              <a:rPr lang="en-US" sz="2000" dirty="0" smtClean="0"/>
              <a:t>Both eyes, cardinal directions +corners</a:t>
            </a:r>
          </a:p>
          <a:p>
            <a:pPr>
              <a:buNone/>
            </a:pPr>
            <a:r>
              <a:rPr lang="en-US" sz="2000" dirty="0" smtClean="0"/>
              <a:t>Ask about </a:t>
            </a:r>
            <a:r>
              <a:rPr lang="en-US" sz="2000" b="1" dirty="0" err="1" smtClean="0"/>
              <a:t>diplopia</a:t>
            </a:r>
            <a:r>
              <a:rPr lang="en-US" sz="2000" dirty="0" smtClean="0"/>
              <a:t>, look for </a:t>
            </a:r>
            <a:r>
              <a:rPr lang="en-US" sz="2000" b="1" dirty="0" err="1" smtClean="0"/>
              <a:t>nystagmus</a:t>
            </a:r>
            <a:endParaRPr lang="en-US" sz="2000" b="1" dirty="0" smtClean="0"/>
          </a:p>
          <a:p>
            <a:pPr>
              <a:buNone/>
            </a:pPr>
            <a:r>
              <a:rPr lang="fr-FR" sz="2000" b="1" dirty="0" err="1" smtClean="0"/>
              <a:t>opthalmoplegia</a:t>
            </a:r>
            <a:endParaRPr lang="en-US" sz="2000" b="1" dirty="0"/>
          </a:p>
        </p:txBody>
      </p:sp>
      <p:pic>
        <p:nvPicPr>
          <p:cNvPr id="8" name="Image 7" descr="Capture d’écran 2015-11-23 à 20.24.07.png"/>
          <p:cNvPicPr>
            <a:picLocks noChangeAspect="1"/>
          </p:cNvPicPr>
          <p:nvPr/>
        </p:nvPicPr>
        <p:blipFill>
          <a:blip r:embed="rId3"/>
          <a:stretch>
            <a:fillRect/>
          </a:stretch>
        </p:blipFill>
        <p:spPr>
          <a:xfrm>
            <a:off x="6230295" y="480779"/>
            <a:ext cx="2595520" cy="1727424"/>
          </a:xfrm>
          <a:prstGeom prst="rect">
            <a:avLst/>
          </a:prstGeom>
        </p:spPr>
      </p:pic>
      <p:sp>
        <p:nvSpPr>
          <p:cNvPr id="7" name="Rectangle 6"/>
          <p:cNvSpPr/>
          <p:nvPr/>
        </p:nvSpPr>
        <p:spPr>
          <a:xfrm>
            <a:off x="6644999" y="6562304"/>
            <a:ext cx="2499001" cy="307777"/>
          </a:xfrm>
          <a:prstGeom prst="rect">
            <a:avLst/>
          </a:prstGeom>
        </p:spPr>
        <p:txBody>
          <a:bodyPr wrap="none">
            <a:spAutoFit/>
          </a:bodyPr>
          <a:lstStyle/>
          <a:p>
            <a:pPr>
              <a:buNone/>
            </a:pPr>
            <a:r>
              <a:rPr lang="fr-FR" sz="1400" i="1" dirty="0" smtClean="0"/>
              <a:t>N </a:t>
            </a:r>
            <a:r>
              <a:rPr lang="fr-FR" sz="1400" i="1" dirty="0" err="1" smtClean="0"/>
              <a:t>Engl</a:t>
            </a:r>
            <a:r>
              <a:rPr lang="fr-FR" sz="1400" i="1" dirty="0" smtClean="0"/>
              <a:t> J Med </a:t>
            </a:r>
            <a:r>
              <a:rPr lang="fr-FR" sz="1400" dirty="0" smtClean="0"/>
              <a:t>2015;372:2337-45</a:t>
            </a:r>
            <a:endParaRPr lang="en-US" sz="1400" dirty="0" smtClean="0"/>
          </a:p>
        </p:txBody>
      </p:sp>
      <p:sp>
        <p:nvSpPr>
          <p:cNvPr id="9" name="Rectangle 8"/>
          <p:cNvSpPr/>
          <p:nvPr/>
        </p:nvSpPr>
        <p:spPr>
          <a:xfrm>
            <a:off x="3428037" y="38484"/>
            <a:ext cx="1980029" cy="1384995"/>
          </a:xfrm>
          <a:prstGeom prst="rect">
            <a:avLst/>
          </a:prstGeom>
        </p:spPr>
        <p:txBody>
          <a:bodyPr wrap="none">
            <a:spAutoFit/>
          </a:bodyPr>
          <a:lstStyle/>
          <a:p>
            <a:r>
              <a:rPr lang="en-US" sz="2800" b="1" dirty="0" err="1" smtClean="0">
                <a:solidFill>
                  <a:prstClr val="black"/>
                </a:solidFill>
                <a:ea typeface="+mj-ea"/>
                <a:cs typeface="+mj-cs"/>
              </a:rPr>
              <a:t>Oculomotor</a:t>
            </a:r>
            <a:endParaRPr lang="en-US" sz="2800" b="1" dirty="0" smtClean="0">
              <a:solidFill>
                <a:prstClr val="black"/>
              </a:solidFill>
              <a:ea typeface="+mj-ea"/>
              <a:cs typeface="+mj-cs"/>
            </a:endParaRPr>
          </a:p>
          <a:p>
            <a:r>
              <a:rPr lang="en-US" sz="2800" b="1" dirty="0" err="1" smtClean="0">
                <a:solidFill>
                  <a:prstClr val="black"/>
                </a:solidFill>
                <a:ea typeface="+mj-ea"/>
                <a:cs typeface="+mj-cs"/>
              </a:rPr>
              <a:t>Trochlear</a:t>
            </a:r>
            <a:endParaRPr lang="en-US" sz="2800" b="1" dirty="0" smtClean="0">
              <a:solidFill>
                <a:prstClr val="black"/>
              </a:solidFill>
              <a:ea typeface="+mj-ea"/>
              <a:cs typeface="+mj-cs"/>
            </a:endParaRPr>
          </a:p>
          <a:p>
            <a:r>
              <a:rPr lang="en-US" sz="2800" b="1" dirty="0" err="1" smtClean="0"/>
              <a:t>Abducens</a:t>
            </a:r>
            <a:endParaRPr lang="en-US" sz="2800" b="1" dirty="0" smtClean="0">
              <a:solidFill>
                <a:prstClr val="black"/>
              </a:solidFill>
              <a:ea typeface="+mj-ea"/>
              <a:cs typeface="+mj-cs"/>
            </a:endParaRPr>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Capture d’écran 2015-11-23 à 20.26.59.png"/>
          <p:cNvPicPr>
            <a:picLocks noChangeAspect="1"/>
          </p:cNvPicPr>
          <p:nvPr/>
        </p:nvPicPr>
        <p:blipFill>
          <a:blip r:embed="rId2"/>
          <a:stretch>
            <a:fillRect/>
          </a:stretch>
        </p:blipFill>
        <p:spPr>
          <a:xfrm>
            <a:off x="4964285" y="744870"/>
            <a:ext cx="3218379" cy="2152909"/>
          </a:xfrm>
          <a:prstGeom prst="rect">
            <a:avLst/>
          </a:prstGeom>
        </p:spPr>
      </p:pic>
      <p:pic>
        <p:nvPicPr>
          <p:cNvPr id="9" name="Image 8" descr="Capture d’écran 2015-11-23 à 20.28.06.png"/>
          <p:cNvPicPr>
            <a:picLocks noChangeAspect="1"/>
          </p:cNvPicPr>
          <p:nvPr/>
        </p:nvPicPr>
        <p:blipFill>
          <a:blip r:embed="rId3"/>
          <a:stretch>
            <a:fillRect/>
          </a:stretch>
        </p:blipFill>
        <p:spPr>
          <a:xfrm>
            <a:off x="499171" y="3429000"/>
            <a:ext cx="3218379" cy="2207199"/>
          </a:xfrm>
          <a:prstGeom prst="rect">
            <a:avLst/>
          </a:prstGeom>
        </p:spPr>
      </p:pic>
      <p:pic>
        <p:nvPicPr>
          <p:cNvPr id="11" name="Image 10" descr="Capture d’écran 2015-11-23 à 20.28.23.png"/>
          <p:cNvPicPr>
            <a:picLocks noChangeAspect="1"/>
          </p:cNvPicPr>
          <p:nvPr/>
        </p:nvPicPr>
        <p:blipFill>
          <a:blip r:embed="rId4"/>
          <a:stretch>
            <a:fillRect/>
          </a:stretch>
        </p:blipFill>
        <p:spPr>
          <a:xfrm>
            <a:off x="4964285" y="3429000"/>
            <a:ext cx="3218379" cy="2163708"/>
          </a:xfrm>
          <a:prstGeom prst="rect">
            <a:avLst/>
          </a:prstGeom>
        </p:spPr>
      </p:pic>
      <p:sp>
        <p:nvSpPr>
          <p:cNvPr id="12" name="Titre 3"/>
          <p:cNvSpPr txBox="1">
            <a:spLocks/>
          </p:cNvSpPr>
          <p:nvPr/>
        </p:nvSpPr>
        <p:spPr>
          <a:xfrm>
            <a:off x="3966165" y="154091"/>
            <a:ext cx="3478656" cy="708239"/>
          </a:xfrm>
          <a:prstGeom prst="rect">
            <a:avLst/>
          </a:prstGeom>
        </p:spPr>
        <p:txBody>
          <a:bodyPr vert="horz" lIns="91440" tIns="45720" rIns="91440" bIns="45720" rtlCol="0" anchor="ctr">
            <a:normAutofit fontScale="70000" lnSpcReduction="20000"/>
          </a:bodyPr>
          <a:lstStyle/>
          <a:p>
            <a:pPr>
              <a:spcBef>
                <a:spcPct val="0"/>
              </a:spcBef>
            </a:pPr>
            <a:endParaRPr lang="fr-FR" sz="2800" b="1" dirty="0" smtClean="0"/>
          </a:p>
          <a:p>
            <a:pPr>
              <a:spcBef>
                <a:spcPct val="0"/>
              </a:spcBef>
            </a:pPr>
            <a:r>
              <a:rPr lang="fr-FR" sz="4235" b="1" dirty="0" err="1" smtClean="0"/>
              <a:t>Trigeminal</a:t>
            </a:r>
            <a:endParaRPr lang="fr-FR" sz="4235" b="1" dirty="0" smtClean="0"/>
          </a:p>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14" name="Rectangle 13"/>
          <p:cNvSpPr/>
          <p:nvPr/>
        </p:nvSpPr>
        <p:spPr>
          <a:xfrm>
            <a:off x="0" y="1106585"/>
            <a:ext cx="4572000" cy="1323439"/>
          </a:xfrm>
          <a:prstGeom prst="rect">
            <a:avLst/>
          </a:prstGeom>
        </p:spPr>
        <p:txBody>
          <a:bodyPr>
            <a:spAutoFit/>
          </a:bodyPr>
          <a:lstStyle/>
          <a:p>
            <a:r>
              <a:rPr lang="fr-FR" sz="2000" dirty="0" smtClean="0"/>
              <a:t>Look for </a:t>
            </a:r>
            <a:r>
              <a:rPr lang="fr-FR" sz="2000" dirty="0" err="1" smtClean="0"/>
              <a:t>wasting</a:t>
            </a:r>
            <a:r>
              <a:rPr lang="fr-FR" sz="2000" dirty="0" smtClean="0"/>
              <a:t> of temporal </a:t>
            </a:r>
            <a:r>
              <a:rPr lang="fr-FR" sz="2000" dirty="0" err="1" smtClean="0"/>
              <a:t>fossa</a:t>
            </a:r>
            <a:endParaRPr lang="fr-FR" sz="2000" dirty="0" smtClean="0"/>
          </a:p>
          <a:p>
            <a:pPr>
              <a:buNone/>
            </a:pPr>
            <a:endParaRPr lang="fr-FR" sz="2000" dirty="0" smtClean="0"/>
          </a:p>
          <a:p>
            <a:pPr>
              <a:buNone/>
            </a:pPr>
            <a:r>
              <a:rPr lang="fr-FR" sz="2000" dirty="0" smtClean="0"/>
              <a:t>Muscles of mastication (open </a:t>
            </a:r>
            <a:r>
              <a:rPr lang="fr-FR" sz="2000" dirty="0" err="1" smtClean="0"/>
              <a:t>mouth</a:t>
            </a:r>
            <a:r>
              <a:rPr lang="fr-FR" sz="2000" dirty="0" smtClean="0"/>
              <a:t>, </a:t>
            </a:r>
            <a:r>
              <a:rPr lang="fr-FR" sz="2000" dirty="0" err="1" smtClean="0"/>
              <a:t>clench</a:t>
            </a:r>
            <a:r>
              <a:rPr lang="fr-FR" sz="2000" dirty="0" smtClean="0"/>
              <a:t> and </a:t>
            </a:r>
            <a:r>
              <a:rPr lang="fr-FR" sz="2000" dirty="0" err="1" smtClean="0"/>
              <a:t>palpate</a:t>
            </a:r>
            <a:r>
              <a:rPr lang="fr-FR" sz="2000" dirty="0" smtClean="0"/>
              <a:t>)</a:t>
            </a:r>
          </a:p>
        </p:txBody>
      </p:sp>
      <p:sp>
        <p:nvSpPr>
          <p:cNvPr id="15" name="Rectangle 14"/>
          <p:cNvSpPr/>
          <p:nvPr/>
        </p:nvSpPr>
        <p:spPr>
          <a:xfrm>
            <a:off x="499171" y="5636198"/>
            <a:ext cx="3218379" cy="707886"/>
          </a:xfrm>
          <a:prstGeom prst="rect">
            <a:avLst/>
          </a:prstGeom>
        </p:spPr>
        <p:txBody>
          <a:bodyPr wrap="square">
            <a:spAutoFit/>
          </a:bodyPr>
          <a:lstStyle/>
          <a:p>
            <a:pPr>
              <a:buNone/>
            </a:pPr>
            <a:r>
              <a:rPr lang="fr-FR" sz="2000" b="1" dirty="0" smtClean="0"/>
              <a:t>Light </a:t>
            </a:r>
            <a:r>
              <a:rPr lang="fr-FR" sz="2000" b="1" dirty="0" err="1" smtClean="0"/>
              <a:t>touch</a:t>
            </a:r>
            <a:r>
              <a:rPr lang="fr-FR" sz="2000" dirty="0" smtClean="0"/>
              <a:t> and </a:t>
            </a:r>
            <a:r>
              <a:rPr lang="fr-FR" sz="2000" b="1" dirty="0" err="1" smtClean="0"/>
              <a:t>pinprick</a:t>
            </a:r>
            <a:r>
              <a:rPr lang="fr-FR" sz="2000" b="1" dirty="0" smtClean="0"/>
              <a:t> </a:t>
            </a:r>
            <a:r>
              <a:rPr lang="fr-FR" sz="2000" dirty="0" smtClean="0"/>
              <a:t>in V1, V2, V3</a:t>
            </a:r>
            <a:endParaRPr lang="en-US" sz="2000" dirty="0"/>
          </a:p>
        </p:txBody>
      </p:sp>
      <p:sp>
        <p:nvSpPr>
          <p:cNvPr id="16" name="Rectangle 15"/>
          <p:cNvSpPr/>
          <p:nvPr/>
        </p:nvSpPr>
        <p:spPr>
          <a:xfrm>
            <a:off x="4964285" y="5636199"/>
            <a:ext cx="3635916" cy="1015663"/>
          </a:xfrm>
          <a:prstGeom prst="rect">
            <a:avLst/>
          </a:prstGeom>
        </p:spPr>
        <p:txBody>
          <a:bodyPr wrap="square">
            <a:spAutoFit/>
          </a:bodyPr>
          <a:lstStyle/>
          <a:p>
            <a:pPr>
              <a:buNone/>
            </a:pPr>
            <a:r>
              <a:rPr lang="fr-FR" sz="2000" dirty="0" smtClean="0"/>
              <a:t>test the </a:t>
            </a:r>
            <a:r>
              <a:rPr lang="fr-FR" sz="2000" b="1" dirty="0" err="1" smtClean="0"/>
              <a:t>corneal</a:t>
            </a:r>
            <a:r>
              <a:rPr lang="fr-FR" sz="2000" b="1" dirty="0" smtClean="0"/>
              <a:t> reflex </a:t>
            </a:r>
            <a:r>
              <a:rPr lang="fr-FR" sz="2000" dirty="0" err="1" smtClean="0"/>
              <a:t>using</a:t>
            </a:r>
            <a:r>
              <a:rPr lang="fr-FR" sz="2000" dirty="0" smtClean="0"/>
              <a:t> a large </a:t>
            </a:r>
            <a:r>
              <a:rPr lang="fr-FR" sz="2000" dirty="0" err="1" smtClean="0"/>
              <a:t>Q-tip</a:t>
            </a:r>
            <a:r>
              <a:rPr lang="fr-FR" sz="2000" dirty="0" smtClean="0"/>
              <a:t> </a:t>
            </a:r>
            <a:r>
              <a:rPr lang="fr-FR" sz="2000" dirty="0" err="1" smtClean="0"/>
              <a:t>with</a:t>
            </a:r>
            <a:r>
              <a:rPr lang="fr-FR" sz="2000" dirty="0" smtClean="0"/>
              <a:t> the </a:t>
            </a:r>
            <a:r>
              <a:rPr lang="fr-FR" sz="2000" dirty="0" err="1" smtClean="0"/>
              <a:t>cotton</a:t>
            </a:r>
            <a:r>
              <a:rPr lang="fr-FR" sz="2000" dirty="0" smtClean="0"/>
              <a:t> </a:t>
            </a:r>
            <a:r>
              <a:rPr lang="fr-FR" sz="2000" dirty="0" err="1" smtClean="0"/>
              <a:t>extended</a:t>
            </a:r>
            <a:r>
              <a:rPr lang="fr-FR" sz="2000" dirty="0" smtClean="0"/>
              <a:t> </a:t>
            </a:r>
            <a:r>
              <a:rPr lang="fr-FR" sz="2000" dirty="0" err="1" smtClean="0"/>
              <a:t>into</a:t>
            </a:r>
            <a:r>
              <a:rPr lang="fr-FR" sz="2000" dirty="0" smtClean="0"/>
              <a:t> a </a:t>
            </a:r>
            <a:r>
              <a:rPr lang="fr-FR" sz="2000" dirty="0" err="1" smtClean="0"/>
              <a:t>wisp</a:t>
            </a:r>
            <a:r>
              <a:rPr lang="fr-FR" sz="2000" dirty="0" smtClean="0"/>
              <a:t> (or saline)</a:t>
            </a:r>
            <a:endParaRPr lang="en-US" sz="2000" dirty="0"/>
          </a:p>
        </p:txBody>
      </p:sp>
      <p:sp>
        <p:nvSpPr>
          <p:cNvPr id="10" name="Titre 3"/>
          <p:cNvSpPr txBox="1">
            <a:spLocks/>
          </p:cNvSpPr>
          <p:nvPr/>
        </p:nvSpPr>
        <p:spPr>
          <a:xfrm>
            <a:off x="187787" y="241456"/>
            <a:ext cx="4114800" cy="45654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ea typeface="+mj-ea"/>
                <a:cs typeface="+mj-cs"/>
              </a:rPr>
              <a:t>Cranial nerve V -</a:t>
            </a:r>
            <a:endParaRPr kumimoji="0" lang="en-US" sz="3600" b="1" i="0" u="none" strike="noStrike" kern="1200" cap="none" spc="0" normalizeH="0" baseline="0" noProof="0" dirty="0">
              <a:ln>
                <a:noFill/>
              </a:ln>
              <a:solidFill>
                <a:schemeClr val="tx1"/>
              </a:solidFill>
              <a:effectLst/>
              <a:uLnTx/>
              <a:uFillTx/>
              <a:ea typeface="+mj-ea"/>
              <a:cs typeface="+mj-cs"/>
            </a:endParaRPr>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a:xfrm>
            <a:off x="212953" y="989091"/>
            <a:ext cx="5222647" cy="5349651"/>
          </a:xfrm>
        </p:spPr>
        <p:txBody>
          <a:bodyPr>
            <a:normAutofit fontScale="92500" lnSpcReduction="20000"/>
          </a:bodyPr>
          <a:lstStyle/>
          <a:p>
            <a:pPr>
              <a:buNone/>
            </a:pPr>
            <a:endParaRPr lang="en-US" sz="2400" dirty="0" smtClean="0"/>
          </a:p>
          <a:p>
            <a:pPr>
              <a:buNone/>
            </a:pPr>
            <a:r>
              <a:rPr lang="en-US" sz="2400" dirty="0" smtClean="0"/>
              <a:t>Forehead wrinkling and power (bilateral cortical representation – normal in central palsy)</a:t>
            </a:r>
          </a:p>
          <a:p>
            <a:pPr>
              <a:buNone/>
            </a:pPr>
            <a:endParaRPr lang="en-US" sz="2400" dirty="0" smtClean="0"/>
          </a:p>
          <a:p>
            <a:pPr>
              <a:buNone/>
            </a:pPr>
            <a:r>
              <a:rPr lang="en-US" sz="2400" dirty="0" smtClean="0"/>
              <a:t>Close eyes tightly and power</a:t>
            </a:r>
          </a:p>
          <a:p>
            <a:pPr>
              <a:buNone/>
            </a:pPr>
            <a:endParaRPr lang="en-US" sz="2400" dirty="0" smtClean="0"/>
          </a:p>
          <a:p>
            <a:pPr>
              <a:buNone/>
            </a:pPr>
            <a:r>
              <a:rPr lang="en-US" sz="2400" dirty="0" smtClean="0"/>
              <a:t>Smile, blow out cheeks (check </a:t>
            </a:r>
            <a:r>
              <a:rPr lang="en-US" sz="2400" dirty="0" err="1" smtClean="0"/>
              <a:t>nasolabial</a:t>
            </a:r>
            <a:r>
              <a:rPr lang="en-US" sz="2400" dirty="0" smtClean="0"/>
              <a:t> grooves)</a:t>
            </a:r>
          </a:p>
          <a:p>
            <a:pPr>
              <a:buNone/>
            </a:pPr>
            <a:endParaRPr lang="en-US" sz="2400" dirty="0" smtClean="0"/>
          </a:p>
          <a:p>
            <a:pPr>
              <a:buNone/>
            </a:pPr>
            <a:r>
              <a:rPr lang="en-US" sz="2400" dirty="0" smtClean="0"/>
              <a:t>Taste (anterior 2/3 of tongue)</a:t>
            </a:r>
          </a:p>
          <a:p>
            <a:pPr>
              <a:buNone/>
            </a:pPr>
            <a:endParaRPr lang="en-US" sz="2400" dirty="0" smtClean="0"/>
          </a:p>
          <a:p>
            <a:pPr>
              <a:buNone/>
            </a:pPr>
            <a:r>
              <a:rPr lang="en-US" sz="2400" dirty="0" smtClean="0"/>
              <a:t>Corneal reflex (V afferent, VII motor) (RT saline)</a:t>
            </a:r>
          </a:p>
          <a:p>
            <a:pPr>
              <a:buNone/>
            </a:pPr>
            <a:r>
              <a:rPr lang="en-US" sz="2400" dirty="0" err="1" smtClean="0"/>
              <a:t>Hyperacusis</a:t>
            </a:r>
            <a:r>
              <a:rPr lang="en-US" sz="2400" dirty="0" smtClean="0"/>
              <a:t>: increased auditory volume in an affected ear (</a:t>
            </a:r>
            <a:r>
              <a:rPr lang="en-US" sz="2400" dirty="0" err="1" smtClean="0"/>
              <a:t>stapedius</a:t>
            </a:r>
            <a:r>
              <a:rPr lang="en-US" sz="2400" dirty="0" smtClean="0"/>
              <a:t> muscle in the middle ear)</a:t>
            </a:r>
            <a:endParaRPr lang="en-US" sz="2400" dirty="0"/>
          </a:p>
        </p:txBody>
      </p:sp>
      <p:pic>
        <p:nvPicPr>
          <p:cNvPr id="6" name="Image 5" descr="Capture d’écran 2015-11-23 à 20.33.02.png"/>
          <p:cNvPicPr>
            <a:picLocks noChangeAspect="1"/>
          </p:cNvPicPr>
          <p:nvPr/>
        </p:nvPicPr>
        <p:blipFill>
          <a:blip r:embed="rId2"/>
          <a:stretch>
            <a:fillRect/>
          </a:stretch>
        </p:blipFill>
        <p:spPr>
          <a:xfrm>
            <a:off x="5435600" y="378541"/>
            <a:ext cx="3708400" cy="2463800"/>
          </a:xfrm>
          <a:prstGeom prst="rect">
            <a:avLst/>
          </a:prstGeom>
        </p:spPr>
      </p:pic>
      <p:pic>
        <p:nvPicPr>
          <p:cNvPr id="7" name="Image 6" descr="Capture d’écran 2015-11-23 à 20.33.16.png"/>
          <p:cNvPicPr>
            <a:picLocks noChangeAspect="1"/>
          </p:cNvPicPr>
          <p:nvPr/>
        </p:nvPicPr>
        <p:blipFill>
          <a:blip r:embed="rId3"/>
          <a:stretch>
            <a:fillRect/>
          </a:stretch>
        </p:blipFill>
        <p:spPr>
          <a:xfrm>
            <a:off x="5435600" y="3143697"/>
            <a:ext cx="3708400" cy="2451100"/>
          </a:xfrm>
          <a:prstGeom prst="rect">
            <a:avLst/>
          </a:prstGeom>
        </p:spPr>
      </p:pic>
      <p:sp>
        <p:nvSpPr>
          <p:cNvPr id="8" name="Rectangle 7"/>
          <p:cNvSpPr/>
          <p:nvPr/>
        </p:nvSpPr>
        <p:spPr>
          <a:xfrm>
            <a:off x="3921281" y="177316"/>
            <a:ext cx="1259705" cy="646331"/>
          </a:xfrm>
          <a:prstGeom prst="rect">
            <a:avLst/>
          </a:prstGeom>
        </p:spPr>
        <p:txBody>
          <a:bodyPr wrap="none">
            <a:spAutoFit/>
          </a:bodyPr>
          <a:lstStyle/>
          <a:p>
            <a:pPr>
              <a:buNone/>
            </a:pPr>
            <a:r>
              <a:rPr lang="en-US" sz="3600" b="1" dirty="0" smtClean="0"/>
              <a:t>Facial</a:t>
            </a:r>
          </a:p>
        </p:txBody>
      </p:sp>
      <p:sp>
        <p:nvSpPr>
          <p:cNvPr id="9" name="Titre 3"/>
          <p:cNvSpPr txBox="1">
            <a:spLocks/>
          </p:cNvSpPr>
          <p:nvPr/>
        </p:nvSpPr>
        <p:spPr>
          <a:xfrm>
            <a:off x="187787" y="241456"/>
            <a:ext cx="4114800" cy="45654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ea typeface="+mj-ea"/>
                <a:cs typeface="+mj-cs"/>
              </a:rPr>
              <a:t>Cranial nerve VII -</a:t>
            </a:r>
            <a:endParaRPr kumimoji="0" lang="en-US" sz="3600" b="1" i="0" u="none" strike="noStrike" kern="1200" cap="none" spc="0" normalizeH="0" baseline="0" noProof="0" dirty="0">
              <a:ln>
                <a:noFill/>
              </a:ln>
              <a:solidFill>
                <a:schemeClr val="tx1"/>
              </a:solidFill>
              <a:effectLst/>
              <a:uLnTx/>
              <a:uFillTx/>
              <a:ea typeface="+mj-ea"/>
              <a:cs typeface="+mj-cs"/>
            </a:endParaRPr>
          </a:p>
        </p:txBody>
      </p:sp>
    </p:spTree>
    <p:extLst>
      <p:ext uri="{BB962C8B-B14F-4D97-AF65-F5344CB8AC3E}">
        <p14:creationId xmlns:p14="http://schemas.microsoft.com/office/powerpoint/2010/main" val="144428859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5250</TotalTime>
  <Words>1569</Words>
  <Application>Microsoft Office PowerPoint</Application>
  <PresentationFormat>Affichage à l'écran (4:3)</PresentationFormat>
  <Paragraphs>193</Paragraphs>
  <Slides>39</Slides>
  <Notes>0</Notes>
  <HiddenSlides>0</HiddenSlides>
  <MMClips>5</MMClips>
  <ScaleCrop>false</ScaleCrop>
  <HeadingPairs>
    <vt:vector size="4" baseType="variant">
      <vt:variant>
        <vt:lpstr>Thème</vt:lpstr>
      </vt:variant>
      <vt:variant>
        <vt:i4>1</vt:i4>
      </vt:variant>
      <vt:variant>
        <vt:lpstr>Titres des diapositives</vt:lpstr>
      </vt:variant>
      <vt:variant>
        <vt:i4>39</vt:i4>
      </vt:variant>
    </vt:vector>
  </HeadingPairs>
  <TitlesOfParts>
    <vt:vector size="40" baseType="lpstr">
      <vt:lpstr>Thème Office</vt:lpstr>
      <vt:lpstr>Certificat optionnel d’anglais médical</vt:lpstr>
      <vt:lpstr>Neurology - Neurosurgery</vt:lpstr>
      <vt:lpstr>Neurology - Neurosurgery</vt:lpstr>
      <vt:lpstr>Preparing for neurological examination</vt:lpstr>
      <vt:lpstr>Preparing for neurological examination</vt:lpstr>
      <vt:lpstr>Présentation PowerPoint</vt:lpstr>
      <vt:lpstr>Cranial nerves   III –       IV –       VI –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COGNITION</vt:lpstr>
      <vt:lpstr>Lumbar puncture</vt:lpstr>
      <vt:lpstr>cases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Case report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Vocabulary</vt:lpstr>
      <vt:lpstr>Abbreviations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Certificat optionnel d’anglais médical</dc:title>
  <dc:creator>Jerome Teissier</dc:creator>
  <cp:lastModifiedBy>GOUTAGNY Stéphane</cp:lastModifiedBy>
  <cp:revision>95</cp:revision>
  <dcterms:created xsi:type="dcterms:W3CDTF">2016-03-09T09:06:18Z</dcterms:created>
  <dcterms:modified xsi:type="dcterms:W3CDTF">2016-03-09T14:34:51Z</dcterms:modified>
</cp:coreProperties>
</file>