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8" r:id="rId2"/>
    <p:sldId id="259" r:id="rId3"/>
    <p:sldId id="260" r:id="rId4"/>
    <p:sldId id="263" r:id="rId5"/>
    <p:sldId id="256" r:id="rId6"/>
    <p:sldId id="257" r:id="rId7"/>
    <p:sldId id="261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367A"/>
    <a:srgbClr val="E6BE70"/>
    <a:srgbClr val="CFA7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1"/>
  </p:normalViewPr>
  <p:slideViewPr>
    <p:cSldViewPr snapToGrid="0" snapToObjects="1">
      <p:cViewPr>
        <p:scale>
          <a:sx n="105" d="100"/>
          <a:sy n="105" d="100"/>
        </p:scale>
        <p:origin x="3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AA77D-61C2-DE4B-AD17-240EEC080E7D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D669A-D706-9949-B4FF-F78791B02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88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669A-D706-9949-B4FF-F78791B0214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906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669A-D706-9949-B4FF-F78791B0214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32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669A-D706-9949-B4FF-F78791B0214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50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669A-D706-9949-B4FF-F78791B0214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30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669A-D706-9949-B4FF-F78791B0214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997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669A-D706-9949-B4FF-F78791B0214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769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669A-D706-9949-B4FF-F78791B0214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841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96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4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89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936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965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006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207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620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435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414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434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29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f"/><Relationship Id="rId3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disneylandparis-casting.com/en/our-commitment/accessible-to-all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f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24" y="634373"/>
            <a:ext cx="10783330" cy="304629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0" y="3955866"/>
            <a:ext cx="1219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dirty="0" smtClean="0">
                <a:solidFill>
                  <a:srgbClr val="CFA75D"/>
                </a:solidFill>
                <a:latin typeface="Waltograph" charset="0"/>
                <a:ea typeface="Waltograph" charset="0"/>
                <a:cs typeface="Waltograph" charset="0"/>
              </a:rPr>
              <a:t>English final oral</a:t>
            </a:r>
          </a:p>
          <a:p>
            <a:pPr algn="ctr"/>
            <a:endParaRPr lang="fr-FR" sz="6600" dirty="0" smtClean="0">
              <a:solidFill>
                <a:srgbClr val="CFA75D"/>
              </a:solidFill>
              <a:latin typeface="Waltograph" charset="0"/>
              <a:ea typeface="Waltograph" charset="0"/>
              <a:cs typeface="Waltograph" charset="0"/>
            </a:endParaRPr>
          </a:p>
          <a:p>
            <a:pPr algn="ctr"/>
            <a:r>
              <a:rPr lang="fr-FR" sz="3200" dirty="0" smtClean="0">
                <a:solidFill>
                  <a:srgbClr val="E6BE70"/>
                </a:solidFill>
                <a:latin typeface="Waltograph" charset="0"/>
                <a:ea typeface="Waltograph" charset="0"/>
                <a:cs typeface="Waltograph" charset="0"/>
              </a:rPr>
              <a:t>Léna </a:t>
            </a:r>
            <a:r>
              <a:rPr lang="fr-FR" sz="3200" dirty="0" err="1" smtClean="0">
                <a:solidFill>
                  <a:srgbClr val="E6BE70"/>
                </a:solidFill>
                <a:latin typeface="Waltograph" charset="0"/>
                <a:ea typeface="Waltograph" charset="0"/>
                <a:cs typeface="Waltograph" charset="0"/>
              </a:rPr>
              <a:t>Matossian</a:t>
            </a:r>
            <a:r>
              <a:rPr lang="fr-FR" sz="3200" dirty="0" smtClean="0">
                <a:solidFill>
                  <a:srgbClr val="E6BE70"/>
                </a:solidFill>
                <a:latin typeface="Waltograph" charset="0"/>
                <a:ea typeface="Waltograph" charset="0"/>
                <a:cs typeface="Waltograph" charset="0"/>
              </a:rPr>
              <a:t>, </a:t>
            </a:r>
            <a:r>
              <a:rPr lang="fr-FR" sz="3200" dirty="0" err="1" smtClean="0">
                <a:solidFill>
                  <a:srgbClr val="E6BE70"/>
                </a:solidFill>
                <a:latin typeface="Waltograph" charset="0"/>
                <a:ea typeface="Waltograph" charset="0"/>
                <a:cs typeface="Waltograph" charset="0"/>
              </a:rPr>
              <a:t>Maïlys</a:t>
            </a:r>
            <a:r>
              <a:rPr lang="fr-FR" sz="3200" dirty="0" smtClean="0">
                <a:solidFill>
                  <a:srgbClr val="E6BE70"/>
                </a:solidFill>
                <a:latin typeface="Waltograph" charset="0"/>
                <a:ea typeface="Waltograph" charset="0"/>
                <a:cs typeface="Waltograph" charset="0"/>
              </a:rPr>
              <a:t> </a:t>
            </a:r>
            <a:r>
              <a:rPr lang="fr-FR" sz="3200" dirty="0" err="1" smtClean="0">
                <a:solidFill>
                  <a:srgbClr val="E6BE70"/>
                </a:solidFill>
                <a:latin typeface="Waltograph" charset="0"/>
                <a:ea typeface="Waltograph" charset="0"/>
                <a:cs typeface="Waltograph" charset="0"/>
              </a:rPr>
              <a:t>Menicucci</a:t>
            </a:r>
            <a:r>
              <a:rPr lang="fr-FR" sz="3200" dirty="0" smtClean="0">
                <a:solidFill>
                  <a:srgbClr val="E6BE70"/>
                </a:solidFill>
                <a:latin typeface="Waltograph" charset="0"/>
                <a:ea typeface="Waltograph" charset="0"/>
                <a:cs typeface="Waltograph" charset="0"/>
              </a:rPr>
              <a:t>, Bertrand Marquette</a:t>
            </a:r>
          </a:p>
          <a:p>
            <a:pPr algn="ctr"/>
            <a:endParaRPr lang="fr-FR" sz="6600" dirty="0">
              <a:solidFill>
                <a:srgbClr val="CFA75D"/>
              </a:solidFill>
              <a:latin typeface="Waltograph" charset="0"/>
              <a:ea typeface="Waltograph" charset="0"/>
              <a:cs typeface="Waltograp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3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7200" dirty="0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Business </a:t>
            </a:r>
            <a:r>
              <a:rPr lang="fr-FR" sz="7200" dirty="0" err="1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Ethics</a:t>
            </a:r>
            <a:r>
              <a:rPr lang="fr-FR" sz="7200" dirty="0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 - </a:t>
            </a:r>
            <a:r>
              <a:rPr lang="fr-FR" sz="7200" dirty="0" err="1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Mobilized</a:t>
            </a:r>
            <a:endParaRPr lang="fr-FR" sz="7200" dirty="0">
              <a:solidFill>
                <a:srgbClr val="002060"/>
              </a:solidFill>
              <a:latin typeface="Waltograph" charset="0"/>
              <a:ea typeface="Waltograph" charset="0"/>
              <a:cs typeface="Waltograph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096764"/>
            <a:ext cx="6167668" cy="4351338"/>
          </a:xfrm>
        </p:spPr>
        <p:txBody>
          <a:bodyPr>
            <a:normAutofit fontScale="92500" lnSpcReduction="20000"/>
          </a:bodyPr>
          <a:lstStyle/>
          <a:p>
            <a:endParaRPr lang="fr-FR" dirty="0"/>
          </a:p>
          <a:p>
            <a:r>
              <a:rPr lang="fr-FR" b="1" dirty="0"/>
              <a:t>1000 actions per </a:t>
            </a:r>
            <a:r>
              <a:rPr lang="fr-FR" b="1" dirty="0" err="1" smtClean="0"/>
              <a:t>year</a:t>
            </a:r>
            <a:endParaRPr lang="fr-FR" b="1" dirty="0" smtClean="0"/>
          </a:p>
          <a:p>
            <a:endParaRPr lang="fr-FR" dirty="0" smtClean="0"/>
          </a:p>
          <a:p>
            <a:r>
              <a:rPr lang="fr-FR" dirty="0" err="1" smtClean="0"/>
              <a:t>Hospitals</a:t>
            </a:r>
            <a:r>
              <a:rPr lang="fr-FR" dirty="0" smtClean="0"/>
              <a:t> actions</a:t>
            </a:r>
          </a:p>
          <a:p>
            <a:endParaRPr lang="fr-FR" dirty="0"/>
          </a:p>
          <a:p>
            <a:r>
              <a:rPr lang="fr-FR" dirty="0" err="1" smtClean="0"/>
              <a:t>Fulfilling</a:t>
            </a:r>
            <a:r>
              <a:rPr lang="fr-FR" dirty="0" smtClean="0"/>
              <a:t> </a:t>
            </a:r>
            <a:r>
              <a:rPr lang="fr-FR" dirty="0" err="1" smtClean="0"/>
              <a:t>children’s</a:t>
            </a:r>
            <a:r>
              <a:rPr lang="fr-FR" dirty="0" smtClean="0"/>
              <a:t> </a:t>
            </a:r>
            <a:r>
              <a:rPr lang="fr-FR" dirty="0" err="1" smtClean="0"/>
              <a:t>wishes</a:t>
            </a:r>
            <a:endParaRPr lang="fr-FR" dirty="0" smtClean="0"/>
          </a:p>
          <a:p>
            <a:endParaRPr lang="fr-FR" dirty="0"/>
          </a:p>
          <a:p>
            <a:r>
              <a:rPr lang="fr-FR" dirty="0"/>
              <a:t>Journées de </a:t>
            </a:r>
            <a:r>
              <a:rPr lang="fr-FR" dirty="0" smtClean="0"/>
              <a:t>Solidarité</a:t>
            </a:r>
          </a:p>
          <a:p>
            <a:endParaRPr lang="fr-FR" dirty="0"/>
          </a:p>
          <a:p>
            <a:r>
              <a:rPr lang="fr-FR" dirty="0" smtClean="0"/>
              <a:t>Workshops to </a:t>
            </a:r>
            <a:r>
              <a:rPr lang="fr-FR" dirty="0" err="1"/>
              <a:t>create</a:t>
            </a:r>
            <a:r>
              <a:rPr lang="fr-FR" dirty="0"/>
              <a:t> </a:t>
            </a:r>
            <a:r>
              <a:rPr lang="fr-FR" dirty="0" err="1"/>
              <a:t>awareness</a:t>
            </a:r>
            <a:r>
              <a:rPr lang="fr-FR" dirty="0"/>
              <a:t> of the </a:t>
            </a:r>
            <a:r>
              <a:rPr lang="fr-FR" dirty="0" err="1"/>
              <a:t>environment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199" y="125510"/>
            <a:ext cx="2479589" cy="7002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23232" y="1690688"/>
            <a:ext cx="7794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« </a:t>
            </a:r>
            <a:r>
              <a:rPr lang="fr-FR" sz="2000" b="1" dirty="0" err="1" smtClean="0">
                <a:solidFill>
                  <a:schemeClr val="accent4">
                    <a:lumMod val="7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you’re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a Disney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Voluntear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you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want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to tell the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entire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world </a:t>
            </a:r>
            <a:r>
              <a:rPr lang="fr-FR" sz="2000" b="1" dirty="0" smtClean="0">
                <a:solidFill>
                  <a:schemeClr val="accent4">
                    <a:lumMod val="75000"/>
                  </a:schemeClr>
                </a:solidFill>
              </a:rPr>
              <a:t>»</a:t>
            </a:r>
            <a:endParaRPr lang="fr-FR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868" y="2168170"/>
            <a:ext cx="4200126" cy="420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9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258284"/>
            <a:ext cx="12192000" cy="1028357"/>
          </a:xfrm>
        </p:spPr>
        <p:txBody>
          <a:bodyPr>
            <a:noAutofit/>
          </a:bodyPr>
          <a:lstStyle/>
          <a:p>
            <a:r>
              <a:rPr lang="fr-FR" sz="11500" dirty="0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/>
            </a:r>
            <a:br>
              <a:rPr lang="fr-FR" sz="11500" dirty="0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</a:br>
            <a:r>
              <a:rPr lang="fr-FR" sz="11500" dirty="0" err="1" smtClean="0">
                <a:solidFill>
                  <a:srgbClr val="28367A"/>
                </a:solidFill>
                <a:latin typeface="Waltograph" charset="0"/>
                <a:ea typeface="Waltograph" charset="0"/>
                <a:cs typeface="Waltograph" charset="0"/>
              </a:rPr>
              <a:t>Company’s</a:t>
            </a:r>
            <a:r>
              <a:rPr lang="fr-FR" sz="11500" dirty="0" smtClean="0">
                <a:solidFill>
                  <a:srgbClr val="28367A"/>
                </a:solidFill>
                <a:latin typeface="Waltograph" charset="0"/>
                <a:ea typeface="Waltograph" charset="0"/>
                <a:cs typeface="Waltograph" charset="0"/>
              </a:rPr>
              <a:t> </a:t>
            </a:r>
            <a:r>
              <a:rPr lang="fr-FR" sz="11500" dirty="0" err="1" smtClean="0">
                <a:solidFill>
                  <a:srgbClr val="28367A"/>
                </a:solidFill>
                <a:latin typeface="Waltograph" charset="0"/>
                <a:ea typeface="Waltograph" charset="0"/>
                <a:cs typeface="Waltograph" charset="0"/>
              </a:rPr>
              <a:t>presentation</a:t>
            </a:r>
            <a:endParaRPr lang="fr-FR" sz="11500" dirty="0">
              <a:solidFill>
                <a:srgbClr val="28367A"/>
              </a:solidFill>
              <a:latin typeface="Waltograph" charset="0"/>
              <a:ea typeface="Waltograph" charset="0"/>
              <a:cs typeface="Waltograph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19127"/>
            <a:ext cx="9144000" cy="39905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199" y="125510"/>
            <a:ext cx="2479589" cy="70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0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7200" dirty="0" err="1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Company’s</a:t>
            </a:r>
            <a:r>
              <a:rPr lang="fr-FR" sz="7200" dirty="0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 </a:t>
            </a:r>
            <a:r>
              <a:rPr lang="fr-FR" sz="7200" dirty="0" err="1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presentation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fr-FR" dirty="0" err="1" smtClean="0"/>
              <a:t>Founded</a:t>
            </a:r>
            <a:r>
              <a:rPr lang="fr-FR" dirty="0" smtClean="0"/>
              <a:t> : April 12, 1992; 24 </a:t>
            </a:r>
            <a:r>
              <a:rPr lang="fr-FR" dirty="0" err="1" smtClean="0"/>
              <a:t>years</a:t>
            </a:r>
            <a:r>
              <a:rPr lang="fr-FR" dirty="0" smtClean="0"/>
              <a:t> </a:t>
            </a:r>
            <a:r>
              <a:rPr lang="fr-FR" dirty="0" err="1" smtClean="0"/>
              <a:t>ago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Founder</a:t>
            </a:r>
            <a:r>
              <a:rPr lang="fr-FR" dirty="0" smtClean="0"/>
              <a:t> : Michael Eisner</a:t>
            </a:r>
          </a:p>
          <a:p>
            <a:endParaRPr lang="fr-FR" dirty="0"/>
          </a:p>
          <a:p>
            <a:r>
              <a:rPr lang="fr-FR" dirty="0" err="1" smtClean="0"/>
              <a:t>Headquarters</a:t>
            </a:r>
            <a:r>
              <a:rPr lang="fr-FR" dirty="0" smtClean="0"/>
              <a:t> : Marne-La-</a:t>
            </a:r>
            <a:r>
              <a:rPr lang="fr-FR" dirty="0" err="1" smtClean="0"/>
              <a:t>Vallee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Owner</a:t>
            </a:r>
            <a:r>
              <a:rPr lang="fr-FR" dirty="0" smtClean="0"/>
              <a:t> : Euro Disney S.C.A</a:t>
            </a:r>
            <a:endParaRPr lang="fr-FR" dirty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199" y="125510"/>
            <a:ext cx="2479589" cy="70028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239" y="2273831"/>
            <a:ext cx="5655274" cy="3771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3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7200" dirty="0" err="1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Company’s</a:t>
            </a:r>
            <a:r>
              <a:rPr lang="fr-FR" sz="7200" dirty="0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 </a:t>
            </a:r>
            <a:r>
              <a:rPr lang="fr-FR" sz="7200" dirty="0" err="1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presentation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33615" y="1510210"/>
            <a:ext cx="5535168" cy="5347790"/>
          </a:xfrm>
        </p:spPr>
        <p:txBody>
          <a:bodyPr>
            <a:noAutofit/>
          </a:bodyPr>
          <a:lstStyle/>
          <a:p>
            <a:r>
              <a:rPr lang="fr-FR" sz="2400" dirty="0" smtClean="0"/>
              <a:t>An </a:t>
            </a:r>
            <a:r>
              <a:rPr lang="fr-FR" sz="2400" dirty="0" err="1"/>
              <a:t>entertainment</a:t>
            </a:r>
            <a:r>
              <a:rPr lang="fr-FR" sz="2400" dirty="0"/>
              <a:t> </a:t>
            </a:r>
            <a:r>
              <a:rPr lang="fr-FR" sz="2400" dirty="0" err="1" smtClean="0"/>
              <a:t>resort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smtClean="0"/>
              <a:t>The </a:t>
            </a:r>
            <a:r>
              <a:rPr lang="fr-FR" sz="2400" dirty="0" err="1"/>
              <a:t>most</a:t>
            </a:r>
            <a:r>
              <a:rPr lang="fr-FR" sz="2400" dirty="0"/>
              <a:t> </a:t>
            </a:r>
            <a:r>
              <a:rPr lang="fr-FR" sz="2400" dirty="0" err="1"/>
              <a:t>visited</a:t>
            </a:r>
            <a:r>
              <a:rPr lang="fr-FR" sz="2400" dirty="0"/>
              <a:t> </a:t>
            </a:r>
            <a:r>
              <a:rPr lang="fr-FR" sz="2400" dirty="0" err="1"/>
              <a:t>theme</a:t>
            </a:r>
            <a:r>
              <a:rPr lang="fr-FR" sz="2400" dirty="0"/>
              <a:t> </a:t>
            </a:r>
            <a:r>
              <a:rPr lang="fr-FR" sz="2400" dirty="0" err="1" smtClean="0"/>
              <a:t>park</a:t>
            </a:r>
            <a:r>
              <a:rPr lang="fr-FR" sz="2400" dirty="0"/>
              <a:t> </a:t>
            </a:r>
            <a:r>
              <a:rPr lang="fr-FR" sz="2400" dirty="0" smtClean="0"/>
              <a:t>in France</a:t>
            </a:r>
          </a:p>
          <a:p>
            <a:endParaRPr lang="fr-FR" sz="2400" dirty="0"/>
          </a:p>
          <a:p>
            <a:r>
              <a:rPr lang="fr-FR" sz="2400" dirty="0" err="1" smtClean="0"/>
              <a:t>Two</a:t>
            </a:r>
            <a:r>
              <a:rPr lang="fr-FR" sz="2400" dirty="0"/>
              <a:t> </a:t>
            </a:r>
            <a:r>
              <a:rPr lang="fr-FR" sz="2400" dirty="0" err="1"/>
              <a:t>theme</a:t>
            </a:r>
            <a:r>
              <a:rPr lang="fr-FR" sz="2400" dirty="0"/>
              <a:t> </a:t>
            </a:r>
            <a:r>
              <a:rPr lang="fr-FR" sz="2400" dirty="0" err="1" smtClean="0"/>
              <a:t>parks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err="1" smtClean="0"/>
              <a:t>Several</a:t>
            </a:r>
            <a:r>
              <a:rPr lang="fr-FR" sz="2400" dirty="0" smtClean="0"/>
              <a:t> </a:t>
            </a:r>
            <a:r>
              <a:rPr lang="fr-FR" sz="2400" dirty="0" err="1" smtClean="0"/>
              <a:t>resort</a:t>
            </a:r>
            <a:r>
              <a:rPr lang="fr-FR" sz="2400" dirty="0" smtClean="0"/>
              <a:t> </a:t>
            </a:r>
            <a:r>
              <a:rPr lang="fr-FR" sz="2400" dirty="0" err="1" smtClean="0"/>
              <a:t>hotels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/>
              <a:t>Shopping, </a:t>
            </a:r>
            <a:r>
              <a:rPr lang="fr-FR" sz="2400" dirty="0" err="1" smtClean="0"/>
              <a:t>dining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/>
              <a:t>Entertainment </a:t>
            </a:r>
            <a:r>
              <a:rPr lang="fr-FR" sz="2400" dirty="0" err="1" smtClean="0"/>
              <a:t>complex</a:t>
            </a:r>
            <a:endParaRPr lang="fr-FR" sz="1800" dirty="0"/>
          </a:p>
          <a:p>
            <a:endParaRPr lang="fr-FR" sz="1800" dirty="0" smtClean="0"/>
          </a:p>
          <a:p>
            <a:endParaRPr lang="fr-FR" sz="1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199" y="125510"/>
            <a:ext cx="2479589" cy="70028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94" y="1821149"/>
            <a:ext cx="5882845" cy="40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2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-210065"/>
            <a:ext cx="9144000" cy="2387600"/>
          </a:xfrm>
        </p:spPr>
        <p:txBody>
          <a:bodyPr>
            <a:normAutofit/>
          </a:bodyPr>
          <a:lstStyle/>
          <a:p>
            <a:r>
              <a:rPr lang="fr-FR" sz="11500" dirty="0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Business </a:t>
            </a:r>
            <a:r>
              <a:rPr lang="fr-FR" sz="11500" dirty="0" err="1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Ethics</a:t>
            </a:r>
            <a:endParaRPr lang="fr-FR" sz="11500" dirty="0">
              <a:solidFill>
                <a:srgbClr val="002060"/>
              </a:solidFill>
              <a:latin typeface="Waltograph" charset="0"/>
              <a:ea typeface="Waltograph" charset="0"/>
              <a:cs typeface="Waltograph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77535"/>
            <a:ext cx="11430000" cy="457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199" y="125510"/>
            <a:ext cx="2479589" cy="70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7200" dirty="0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Business </a:t>
            </a:r>
            <a:r>
              <a:rPr lang="fr-FR" sz="7200" dirty="0" err="1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Ethics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fr-FR" dirty="0" err="1"/>
              <a:t>E</a:t>
            </a:r>
            <a:r>
              <a:rPr lang="fr-FR" dirty="0" err="1" smtClean="0"/>
              <a:t>thically</a:t>
            </a:r>
            <a:r>
              <a:rPr lang="fr-FR" dirty="0" smtClean="0"/>
              <a:t> </a:t>
            </a:r>
            <a:r>
              <a:rPr lang="fr-FR" dirty="0" err="1" smtClean="0"/>
              <a:t>responsible</a:t>
            </a:r>
            <a:r>
              <a:rPr lang="fr-FR" dirty="0" smtClean="0"/>
              <a:t> </a:t>
            </a:r>
            <a:r>
              <a:rPr lang="fr-FR" dirty="0" err="1" smtClean="0"/>
              <a:t>behaviour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Work</a:t>
            </a:r>
            <a:r>
              <a:rPr lang="fr-FR" dirty="0" smtClean="0"/>
              <a:t> at </a:t>
            </a:r>
            <a:r>
              <a:rPr lang="fr-FR" dirty="0" err="1" smtClean="0"/>
              <a:t>children’s</a:t>
            </a:r>
            <a:r>
              <a:rPr lang="fr-FR" dirty="0" smtClean="0"/>
              <a:t> </a:t>
            </a:r>
            <a:r>
              <a:rPr lang="fr-FR" dirty="0" err="1" smtClean="0"/>
              <a:t>well-being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Ecological</a:t>
            </a:r>
            <a:r>
              <a:rPr lang="fr-FR" dirty="0" smtClean="0"/>
              <a:t> </a:t>
            </a:r>
            <a:r>
              <a:rPr lang="fr-FR" dirty="0" err="1" smtClean="0"/>
              <a:t>commitment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Creation</a:t>
            </a:r>
            <a:r>
              <a:rPr lang="fr-FR" dirty="0" smtClean="0"/>
              <a:t> of </a:t>
            </a:r>
            <a:r>
              <a:rPr lang="fr-FR" dirty="0" err="1" smtClean="0"/>
              <a:t>exceptional</a:t>
            </a:r>
            <a:r>
              <a:rPr lang="fr-FR" dirty="0" smtClean="0"/>
              <a:t> </a:t>
            </a:r>
            <a:r>
              <a:rPr lang="fr-FR" dirty="0" err="1" smtClean="0"/>
              <a:t>experiences</a:t>
            </a:r>
            <a:endParaRPr lang="fr-FR" dirty="0" smtClean="0"/>
          </a:p>
          <a:p>
            <a:r>
              <a:rPr lang="fr-FR" dirty="0">
                <a:hlinkClick r:id="rId2"/>
              </a:rPr>
              <a:t>http://</a:t>
            </a:r>
            <a:r>
              <a:rPr lang="fr-FR" dirty="0" smtClean="0">
                <a:hlinkClick r:id="rId2"/>
              </a:rPr>
              <a:t>disneylandparis-casting.com/en/our-commitment/accessible-to-all</a:t>
            </a:r>
            <a:r>
              <a:rPr lang="fr-FR" dirty="0" smtClean="0"/>
              <a:t> </a:t>
            </a:r>
            <a:endParaRPr lang="fr-FR" dirty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583" y="1134761"/>
            <a:ext cx="4821195" cy="482119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199" y="125510"/>
            <a:ext cx="2479589" cy="70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7200" dirty="0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Business </a:t>
            </a:r>
            <a:r>
              <a:rPr lang="fr-FR" sz="7200" dirty="0" err="1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Ethics</a:t>
            </a:r>
            <a:r>
              <a:rPr lang="fr-FR" sz="7200" dirty="0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 - Handicap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913120" y="1930302"/>
            <a:ext cx="6167668" cy="4351338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dirty="0" smtClean="0"/>
              <a:t>Accessible to all : Mission Handicap</a:t>
            </a:r>
          </a:p>
          <a:p>
            <a:endParaRPr lang="fr-FR" dirty="0" smtClean="0"/>
          </a:p>
          <a:p>
            <a:r>
              <a:rPr lang="fr-FR" dirty="0" err="1"/>
              <a:t>Hire</a:t>
            </a:r>
            <a:r>
              <a:rPr lang="fr-FR" dirty="0"/>
              <a:t> </a:t>
            </a:r>
            <a:r>
              <a:rPr lang="fr-FR" dirty="0" err="1"/>
              <a:t>employees</a:t>
            </a:r>
            <a:r>
              <a:rPr lang="fr-FR" dirty="0"/>
              <a:t> in situation of handicap</a:t>
            </a:r>
          </a:p>
          <a:p>
            <a:endParaRPr lang="fr-FR" dirty="0"/>
          </a:p>
          <a:p>
            <a:r>
              <a:rPr lang="fr-FR" dirty="0" err="1"/>
              <a:t>Optimize</a:t>
            </a:r>
            <a:r>
              <a:rPr lang="fr-FR" dirty="0"/>
              <a:t> the </a:t>
            </a:r>
            <a:r>
              <a:rPr lang="fr-FR" dirty="0" err="1"/>
              <a:t>working</a:t>
            </a:r>
            <a:r>
              <a:rPr lang="fr-FR" dirty="0"/>
              <a:t> </a:t>
            </a:r>
            <a:r>
              <a:rPr lang="fr-FR" dirty="0" err="1" smtClean="0"/>
              <a:t>environment</a:t>
            </a:r>
            <a:endParaRPr lang="fr-FR" dirty="0" smtClean="0"/>
          </a:p>
          <a:p>
            <a:endParaRPr lang="fr-FR" dirty="0"/>
          </a:p>
          <a:p>
            <a:r>
              <a:rPr lang="fr-FR" dirty="0"/>
              <a:t>648 </a:t>
            </a:r>
            <a:r>
              <a:rPr lang="fr-FR" dirty="0" err="1"/>
              <a:t>Disabled</a:t>
            </a:r>
            <a:r>
              <a:rPr lang="fr-FR" dirty="0"/>
              <a:t> </a:t>
            </a:r>
            <a:r>
              <a:rPr lang="fr-FR" dirty="0" err="1"/>
              <a:t>Cast</a:t>
            </a:r>
            <a:r>
              <a:rPr lang="fr-FR" dirty="0"/>
              <a:t> </a:t>
            </a:r>
            <a:r>
              <a:rPr lang="fr-FR" dirty="0" err="1" smtClean="0"/>
              <a:t>Members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199" y="125510"/>
            <a:ext cx="2479589" cy="7002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77492" y="1669952"/>
            <a:ext cx="7794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« It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is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in the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interest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of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every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one of us to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learn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each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4">
                    <a:lumMod val="75000"/>
                  </a:schemeClr>
                </a:solidFill>
              </a:rPr>
              <a:t>other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 »</a:t>
            </a:r>
            <a:endParaRPr lang="fr-FR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70062"/>
            <a:ext cx="3685032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8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7200" dirty="0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Business </a:t>
            </a:r>
            <a:r>
              <a:rPr lang="fr-FR" sz="7200" dirty="0" err="1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Ethics</a:t>
            </a:r>
            <a:r>
              <a:rPr lang="fr-FR" sz="7200" dirty="0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 - </a:t>
            </a:r>
            <a:r>
              <a:rPr lang="fr-FR" sz="7200" dirty="0" err="1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Diversity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98228" y="1930302"/>
            <a:ext cx="6167668" cy="4351338"/>
          </a:xfrm>
        </p:spPr>
        <p:txBody>
          <a:bodyPr>
            <a:normAutofit fontScale="92500" lnSpcReduction="20000"/>
          </a:bodyPr>
          <a:lstStyle/>
          <a:p>
            <a:endParaRPr lang="fr-FR" dirty="0"/>
          </a:p>
          <a:p>
            <a:r>
              <a:rPr lang="fr-FR" dirty="0"/>
              <a:t>Multi-cultural </a:t>
            </a:r>
            <a:r>
              <a:rPr lang="fr-FR" dirty="0" err="1" smtClean="0"/>
              <a:t>ness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Disability</a:t>
            </a:r>
            <a:endParaRPr lang="fr-FR" dirty="0" smtClean="0"/>
          </a:p>
          <a:p>
            <a:endParaRPr lang="fr-FR" dirty="0"/>
          </a:p>
          <a:p>
            <a:r>
              <a:rPr lang="fr-FR" dirty="0" err="1"/>
              <a:t>Equality</a:t>
            </a:r>
            <a:r>
              <a:rPr lang="fr-FR" dirty="0"/>
              <a:t> for men and </a:t>
            </a:r>
            <a:r>
              <a:rPr lang="fr-FR" dirty="0" err="1" smtClean="0"/>
              <a:t>women</a:t>
            </a:r>
            <a:endParaRPr lang="fr-FR" dirty="0" smtClean="0"/>
          </a:p>
          <a:p>
            <a:endParaRPr lang="fr-FR" dirty="0"/>
          </a:p>
          <a:p>
            <a:r>
              <a:rPr lang="fr-FR" dirty="0" err="1"/>
              <a:t>Cornucopia</a:t>
            </a:r>
            <a:r>
              <a:rPr lang="fr-FR" dirty="0"/>
              <a:t> of </a:t>
            </a:r>
            <a:r>
              <a:rPr lang="fr-FR" dirty="0" err="1" smtClean="0"/>
              <a:t>competences</a:t>
            </a:r>
            <a:endParaRPr lang="fr-FR" dirty="0" smtClean="0"/>
          </a:p>
          <a:p>
            <a:endParaRPr lang="fr-FR" dirty="0"/>
          </a:p>
          <a:p>
            <a:r>
              <a:rPr lang="fr-FR" dirty="0"/>
              <a:t>Social </a:t>
            </a:r>
            <a:r>
              <a:rPr lang="fr-FR" dirty="0" err="1"/>
              <a:t>Integration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199" y="125510"/>
            <a:ext cx="2479589" cy="7002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8228" y="1690688"/>
            <a:ext cx="7794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chemeClr val="accent4">
                    <a:lumMod val="75000"/>
                  </a:schemeClr>
                </a:solidFill>
              </a:rPr>
              <a:t>« </a:t>
            </a:r>
            <a:r>
              <a:rPr lang="fr-FR" sz="2000" b="1" dirty="0" err="1" smtClean="0">
                <a:solidFill>
                  <a:schemeClr val="accent4">
                    <a:lumMod val="75000"/>
                  </a:schemeClr>
                </a:solidFill>
              </a:rPr>
              <a:t>Diversity</a:t>
            </a:r>
            <a:r>
              <a:rPr lang="fr-FR" sz="2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and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its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various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000" b="1" dirty="0" smtClean="0">
                <a:solidFill>
                  <a:schemeClr val="accent4">
                    <a:lumMod val="75000"/>
                  </a:schemeClr>
                </a:solidFill>
              </a:rPr>
              <a:t>aspects »</a:t>
            </a:r>
            <a:endParaRPr lang="fr-FR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626" y="1606008"/>
            <a:ext cx="6473952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7200" dirty="0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Business </a:t>
            </a:r>
            <a:r>
              <a:rPr lang="fr-FR" sz="7200" dirty="0" err="1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Ethics</a:t>
            </a:r>
            <a:r>
              <a:rPr lang="fr-FR" sz="7200" dirty="0" smtClean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 </a:t>
            </a:r>
            <a:r>
              <a:rPr lang="fr-FR" sz="7200" dirty="0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- </a:t>
            </a:r>
            <a:r>
              <a:rPr lang="fr-FR" sz="7200" dirty="0" err="1">
                <a:solidFill>
                  <a:srgbClr val="002060"/>
                </a:solidFill>
                <a:latin typeface="Waltograph" charset="0"/>
                <a:ea typeface="Waltograph" charset="0"/>
                <a:cs typeface="Waltograph" charset="0"/>
              </a:rPr>
              <a:t>Environmentality</a:t>
            </a:r>
            <a:endParaRPr lang="fr-FR" sz="7200" dirty="0">
              <a:solidFill>
                <a:srgbClr val="002060"/>
              </a:solidFill>
              <a:latin typeface="Waltograph" charset="0"/>
              <a:ea typeface="Waltograph" charset="0"/>
              <a:cs typeface="Waltograph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913120" y="1930302"/>
            <a:ext cx="6167668" cy="4351338"/>
          </a:xfrm>
        </p:spPr>
        <p:txBody>
          <a:bodyPr>
            <a:normAutofit fontScale="92500" lnSpcReduction="20000"/>
          </a:bodyPr>
          <a:lstStyle/>
          <a:p>
            <a:endParaRPr lang="fr-FR" dirty="0"/>
          </a:p>
          <a:p>
            <a:r>
              <a:rPr lang="fr-FR" dirty="0"/>
              <a:t>1997: </a:t>
            </a:r>
            <a:r>
              <a:rPr lang="fr-FR" dirty="0" err="1"/>
              <a:t>Energy</a:t>
            </a:r>
            <a:r>
              <a:rPr lang="fr-FR" dirty="0"/>
              <a:t> conservation program put in place</a:t>
            </a:r>
          </a:p>
          <a:p>
            <a:endParaRPr lang="fr-FR" dirty="0" smtClean="0"/>
          </a:p>
          <a:p>
            <a:r>
              <a:rPr lang="fr-FR" dirty="0"/>
              <a:t>2008: “Green Standard” </a:t>
            </a:r>
            <a:r>
              <a:rPr lang="fr-FR" dirty="0" err="1"/>
              <a:t>launched</a:t>
            </a:r>
            <a:endParaRPr lang="fr-FR" dirty="0"/>
          </a:p>
          <a:p>
            <a:endParaRPr lang="fr-FR" dirty="0"/>
          </a:p>
          <a:p>
            <a:r>
              <a:rPr lang="fr-FR" dirty="0" err="1" smtClean="0"/>
              <a:t>Today</a:t>
            </a:r>
            <a:r>
              <a:rPr lang="fr-FR" dirty="0" smtClean="0"/>
              <a:t>: </a:t>
            </a:r>
            <a:r>
              <a:rPr lang="bg-BG" dirty="0" smtClean="0"/>
              <a:t>1/3</a:t>
            </a:r>
            <a:r>
              <a:rPr lang="fr-FR" dirty="0" smtClean="0"/>
              <a:t> of </a:t>
            </a:r>
            <a:r>
              <a:rPr lang="fr-FR" dirty="0" err="1" smtClean="0"/>
              <a:t>electrics</a:t>
            </a:r>
            <a:r>
              <a:rPr lang="fr-FR" dirty="0" smtClean="0"/>
              <a:t> cars, </a:t>
            </a:r>
            <a:r>
              <a:rPr lang="it-IT" dirty="0"/>
              <a:t>15</a:t>
            </a:r>
            <a:r>
              <a:rPr lang="it-IT" dirty="0" smtClean="0"/>
              <a:t>% </a:t>
            </a:r>
            <a:r>
              <a:rPr lang="it-IT" dirty="0" err="1"/>
              <a:t>renewable</a:t>
            </a:r>
            <a:r>
              <a:rPr lang="it-IT" dirty="0"/>
              <a:t> </a:t>
            </a:r>
            <a:r>
              <a:rPr lang="it-IT" dirty="0" err="1"/>
              <a:t>energies</a:t>
            </a:r>
            <a:endParaRPr lang="is-IS" dirty="0" smtClean="0"/>
          </a:p>
          <a:p>
            <a:endParaRPr lang="is-IS" dirty="0"/>
          </a:p>
          <a:p>
            <a:r>
              <a:rPr lang="fr-FR" dirty="0" err="1"/>
              <a:t>Tomorrow</a:t>
            </a:r>
            <a:r>
              <a:rPr lang="fr-FR" dirty="0"/>
              <a:t>: </a:t>
            </a:r>
            <a:r>
              <a:rPr lang="fr-FR" dirty="0" err="1"/>
              <a:t>Study</a:t>
            </a:r>
            <a:r>
              <a:rPr lang="fr-FR" dirty="0"/>
              <a:t> on the construction of a </a:t>
            </a:r>
            <a:r>
              <a:rPr lang="fr-FR" dirty="0" err="1"/>
              <a:t>used</a:t>
            </a:r>
            <a:r>
              <a:rPr lang="fr-FR" dirty="0"/>
              <a:t> water </a:t>
            </a:r>
            <a:r>
              <a:rPr lang="fr-FR" dirty="0" err="1"/>
              <a:t>treatment</a:t>
            </a:r>
            <a:r>
              <a:rPr lang="fr-FR" dirty="0"/>
              <a:t> plant</a:t>
            </a:r>
          </a:p>
          <a:p>
            <a:endParaRPr lang="is-IS" dirty="0" smtClean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199" y="125510"/>
            <a:ext cx="2479589" cy="7002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48300" y="1506022"/>
            <a:ext cx="10543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« </a:t>
            </a:r>
            <a:r>
              <a:rPr lang="fr-FR" b="1" dirty="0" err="1" smtClean="0">
                <a:solidFill>
                  <a:schemeClr val="accent4">
                    <a:lumMod val="75000"/>
                  </a:schemeClr>
                </a:solidFill>
              </a:rPr>
              <a:t>Finding</a:t>
            </a:r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a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sustainable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balance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between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protecting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our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environment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expanding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our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4">
                    <a:lumMod val="75000"/>
                  </a:schemeClr>
                </a:solidFill>
              </a:rPr>
              <a:t>activity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 »</a:t>
            </a:r>
            <a:endParaRPr lang="fr-FR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51" y="2420427"/>
            <a:ext cx="5385326" cy="33710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>
            <a:off x="1365505" y="2555579"/>
            <a:ext cx="3295330" cy="310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176</Words>
  <Application>Microsoft Macintosh PowerPoint</Application>
  <PresentationFormat>Grand écran</PresentationFormat>
  <Paragraphs>87</Paragraphs>
  <Slides>10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Calibri</vt:lpstr>
      <vt:lpstr>Calibri Light</vt:lpstr>
      <vt:lpstr>Waltograph</vt:lpstr>
      <vt:lpstr>Arial</vt:lpstr>
      <vt:lpstr>Thème Office</vt:lpstr>
      <vt:lpstr>Présentation PowerPoint</vt:lpstr>
      <vt:lpstr> Company’s presentation</vt:lpstr>
      <vt:lpstr>Company’s presentation</vt:lpstr>
      <vt:lpstr>Company’s presentation</vt:lpstr>
      <vt:lpstr>Business Ethics</vt:lpstr>
      <vt:lpstr>Business Ethics</vt:lpstr>
      <vt:lpstr>Business Ethics - Handicap</vt:lpstr>
      <vt:lpstr>Business Ethics - Diversity</vt:lpstr>
      <vt:lpstr>Business Ethics - Environmentality</vt:lpstr>
      <vt:lpstr>Business Ethics - Mobilized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Ethics</dc:title>
  <dc:creator>Wazaka WD</dc:creator>
  <cp:lastModifiedBy>Wazaka WD</cp:lastModifiedBy>
  <cp:revision>64</cp:revision>
  <dcterms:created xsi:type="dcterms:W3CDTF">2016-05-02T07:59:58Z</dcterms:created>
  <dcterms:modified xsi:type="dcterms:W3CDTF">2016-05-02T12:34:42Z</dcterms:modified>
</cp:coreProperties>
</file>