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C3568-672A-41E1-A61F-39141D40EF84}" type="datetimeFigureOut">
              <a:rPr lang="fr-FR" smtClean="0"/>
              <a:t>23/04/2016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E3AABC6-C0A8-4EE8-918A-0E6ED82653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1473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C3568-672A-41E1-A61F-39141D40EF84}" type="datetimeFigureOut">
              <a:rPr lang="fr-FR" smtClean="0"/>
              <a:t>23/04/2016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3AABC6-C0A8-4EE8-918A-0E6ED82653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19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C3568-672A-41E1-A61F-39141D40EF84}" type="datetimeFigureOut">
              <a:rPr lang="fr-FR" smtClean="0"/>
              <a:t>23/04/2016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3AABC6-C0A8-4EE8-918A-0E6ED82653A2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8525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C3568-672A-41E1-A61F-39141D40EF84}" type="datetimeFigureOut">
              <a:rPr lang="fr-FR" smtClean="0"/>
              <a:t>23/04/2016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3AABC6-C0A8-4EE8-918A-0E6ED82653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3890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C3568-672A-41E1-A61F-39141D40EF84}" type="datetimeFigureOut">
              <a:rPr lang="fr-FR" smtClean="0"/>
              <a:t>23/04/2016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3AABC6-C0A8-4EE8-918A-0E6ED82653A2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21353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C3568-672A-41E1-A61F-39141D40EF84}" type="datetimeFigureOut">
              <a:rPr lang="fr-FR" smtClean="0"/>
              <a:t>23/04/2016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3AABC6-C0A8-4EE8-918A-0E6ED82653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52261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C3568-672A-41E1-A61F-39141D40EF84}" type="datetimeFigureOut">
              <a:rPr lang="fr-FR" smtClean="0"/>
              <a:t>23/04/2016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AABC6-C0A8-4EE8-918A-0E6ED82653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3890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C3568-672A-41E1-A61F-39141D40EF84}" type="datetimeFigureOut">
              <a:rPr lang="fr-FR" smtClean="0"/>
              <a:t>23/04/2016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AABC6-C0A8-4EE8-918A-0E6ED82653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1767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C3568-672A-41E1-A61F-39141D40EF84}" type="datetimeFigureOut">
              <a:rPr lang="fr-FR" smtClean="0"/>
              <a:t>23/04/2016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AABC6-C0A8-4EE8-918A-0E6ED82653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6760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C3568-672A-41E1-A61F-39141D40EF84}" type="datetimeFigureOut">
              <a:rPr lang="fr-FR" smtClean="0"/>
              <a:t>23/04/2016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3AABC6-C0A8-4EE8-918A-0E6ED82653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4813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C3568-672A-41E1-A61F-39141D40EF84}" type="datetimeFigureOut">
              <a:rPr lang="fr-FR" smtClean="0"/>
              <a:t>23/04/2016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E3AABC6-C0A8-4EE8-918A-0E6ED82653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3502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C3568-672A-41E1-A61F-39141D40EF84}" type="datetimeFigureOut">
              <a:rPr lang="fr-FR" smtClean="0"/>
              <a:t>23/04/2016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E3AABC6-C0A8-4EE8-918A-0E6ED82653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5215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C3568-672A-41E1-A61F-39141D40EF84}" type="datetimeFigureOut">
              <a:rPr lang="fr-FR" smtClean="0"/>
              <a:t>23/04/2016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AABC6-C0A8-4EE8-918A-0E6ED82653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6312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C3568-672A-41E1-A61F-39141D40EF84}" type="datetimeFigureOut">
              <a:rPr lang="fr-FR" smtClean="0"/>
              <a:t>23/04/2016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AABC6-C0A8-4EE8-918A-0E6ED82653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2196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C3568-672A-41E1-A61F-39141D40EF84}" type="datetimeFigureOut">
              <a:rPr lang="fr-FR" smtClean="0"/>
              <a:t>23/04/2016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AABC6-C0A8-4EE8-918A-0E6ED82653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297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C3568-672A-41E1-A61F-39141D40EF84}" type="datetimeFigureOut">
              <a:rPr lang="fr-FR" smtClean="0"/>
              <a:t>23/04/2016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3AABC6-C0A8-4EE8-918A-0E6ED82653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2818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C3568-672A-41E1-A61F-39141D40EF84}" type="datetimeFigureOut">
              <a:rPr lang="fr-FR" smtClean="0"/>
              <a:t>23/04/2016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E3AABC6-C0A8-4EE8-918A-0E6ED82653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3848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500906" y="656727"/>
            <a:ext cx="51043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EVALUATION / CORRECTION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79549" y="296214"/>
            <a:ext cx="26272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CLASSE:</a:t>
            </a: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Nom: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899301" y="154546"/>
            <a:ext cx="28591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DATE: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281446" y="1311877"/>
            <a:ext cx="1035461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Problématique:</a:t>
            </a:r>
          </a:p>
          <a:p>
            <a:endParaRPr lang="fr-FR" dirty="0" smtClean="0"/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Lola coiffeuse hautement qualifiée, souhaite créer son entreprise et envisage de travailler avec un collaborateur et un apprenti,  elle ne sait où se renseigner et vous demande votre aide.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281446" y="2866538"/>
            <a:ext cx="93114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Avec l’aide de vos cours, vous êtes en mesure de répondre aux questions qu’elle se pose.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493949" y="3623419"/>
            <a:ext cx="9324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1/ Indiquer à Lola où elle peut se renseigner pour créer son entreprise : 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730062" y="4472635"/>
            <a:ext cx="80364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2/ Donner la définition d’un Artisan et d’un Commerçant :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93949" y="4091504"/>
            <a:ext cx="86073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à </a:t>
            </a:r>
            <a:r>
              <a:rPr lang="fr-F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chambre des métiers ou à la chambre de commerce et de l'industrie </a:t>
            </a:r>
          </a:p>
        </p:txBody>
      </p:sp>
      <p:sp>
        <p:nvSpPr>
          <p:cNvPr id="3" name="Rectangle 2"/>
          <p:cNvSpPr/>
          <p:nvPr/>
        </p:nvSpPr>
        <p:spPr>
          <a:xfrm>
            <a:off x="1384476" y="4933719"/>
            <a:ext cx="101485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Tout </a:t>
            </a:r>
            <a:r>
              <a:rPr lang="fr-F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d'abord un artisan n' emploie pas plus de dix salariés. il exerce à titre principal ou secondaire une activité professionnelle indépendante de production, de transformation, de réparation ou de prestation de service à l'exclusion de l'agriculture ou de la pêche.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493949" y="6014434"/>
            <a:ext cx="9878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Personne qui accomplit des actes de commerce pour son propre compte et en fait sa profession habituelle</a:t>
            </a:r>
            <a:r>
              <a:rPr lang="fr-FR" dirty="0" smtClean="0"/>
              <a:t>,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8298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  <p:bldP spid="3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648496" y="296213"/>
            <a:ext cx="8409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3/ Lister les différentes natures de l’activité de coiffeur :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807077" y="1375488"/>
            <a:ext cx="113849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4/ Indiquer la chambre compétente pour la création de l’entreprise de Lola, justifier votre réponse.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24247" y="2634099"/>
            <a:ext cx="107796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5/ Indiquer l’intérêt de donner un statut juridique à une entreprise.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56823" y="3806912"/>
            <a:ext cx="96849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6/ Trouver la signification des sigles suivants et énoncer leurs caractéristiques : 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56823" y="3012252"/>
            <a:ext cx="114106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Cette </a:t>
            </a:r>
            <a:r>
              <a:rPr lang="fr-F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étape consiste à donner au projet de création 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fr-F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 entreprise un cadre juridique qui lui permettra de voir le jour en toute légalité.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358720" y="6258361"/>
            <a:ext cx="21378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229932" y="4365938"/>
            <a:ext cx="2047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Flèche droite 15"/>
          <p:cNvSpPr/>
          <p:nvPr/>
        </p:nvSpPr>
        <p:spPr>
          <a:xfrm>
            <a:off x="1835625" y="4530520"/>
            <a:ext cx="592041" cy="1279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1648496" y="824248"/>
            <a:ext cx="9131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Artisanale / Artisanale et commerciale, en cas d’achat-revente de produits,</a:t>
            </a:r>
          </a:p>
          <a:p>
            <a:pPr marL="285750" indent="-285750">
              <a:buFontTx/>
              <a:buChar char="-"/>
            </a:pP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Commerciale si l’entreprise compte plus de 10 salariés,    </a:t>
            </a:r>
            <a:endParaRPr lang="fr-FR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1094704" y="1775598"/>
            <a:ext cx="10187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Chambre compétente: Chambre de métiers et de l’artisanat,</a:t>
            </a:r>
            <a:endParaRPr lang="fr-FR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991673" y="2231445"/>
            <a:ext cx="10595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Justifier: Parce que l’entreprise comportera deux salariés,</a:t>
            </a:r>
            <a:endParaRPr lang="fr-FR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2595093" y="4258344"/>
            <a:ext cx="9304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Définition : </a:t>
            </a:r>
            <a:r>
              <a:rPr lang="fr-F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fr-FR" b="1" dirty="0" smtClean="0"/>
              <a:t>Appelée </a:t>
            </a:r>
            <a:r>
              <a:rPr lang="fr-FR" b="1" dirty="0"/>
              <a:t>également entreprise en nom propre </a:t>
            </a:r>
            <a:endParaRPr lang="fr-FR" dirty="0"/>
          </a:p>
          <a:p>
            <a:r>
              <a:rPr lang="fr-FR" b="1" dirty="0"/>
              <a:t>C’est le mode d’exploitation le plus fréquent des petites entreprises 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1229932" y="4955997"/>
            <a:ext cx="10670147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Caractéristiques: </a:t>
            </a:r>
          </a:p>
          <a:p>
            <a:pPr lvl="0"/>
            <a:r>
              <a:rPr lang="fr-FR" sz="1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Elle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se compose uniquement de l’entrepreneur individuel (celui-ci peut embaucher des salariés) 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L’entrepreneur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individuel est le « seul maître à bord  » il dispose des pleins pouvoirs pour diriger son entreprise 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Les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formalités de constitution sont très simples et peu coûteuses 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Pas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de capital minimum 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L’entreprise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individuelle n’a pas de personnalité propre 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L’entrepreneur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individuel est le seul responsable sur l’ensemble de ses biens personnels </a:t>
            </a:r>
            <a:endParaRPr lang="fr-FR" sz="1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320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2" grpId="0"/>
      <p:bldP spid="17" grpId="0"/>
      <p:bldP spid="18" grpId="0"/>
      <p:bldP spid="19" grpId="0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578047" y="285210"/>
            <a:ext cx="20348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SAS / SASU 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lèche droite 4"/>
          <p:cNvSpPr/>
          <p:nvPr/>
        </p:nvSpPr>
        <p:spPr>
          <a:xfrm>
            <a:off x="3303816" y="421195"/>
            <a:ext cx="618186" cy="1281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523544" y="2310738"/>
            <a:ext cx="8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EURL</a:t>
            </a:r>
          </a:p>
        </p:txBody>
      </p:sp>
      <p:sp>
        <p:nvSpPr>
          <p:cNvPr id="7" name="Flèche droite 6"/>
          <p:cNvSpPr/>
          <p:nvPr/>
        </p:nvSpPr>
        <p:spPr>
          <a:xfrm>
            <a:off x="2275728" y="2415350"/>
            <a:ext cx="309093" cy="2136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341722" y="4607496"/>
            <a:ext cx="7873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SARL</a:t>
            </a:r>
          </a:p>
        </p:txBody>
      </p:sp>
      <p:sp>
        <p:nvSpPr>
          <p:cNvPr id="9" name="Flèche droite 8"/>
          <p:cNvSpPr/>
          <p:nvPr/>
        </p:nvSpPr>
        <p:spPr>
          <a:xfrm>
            <a:off x="2121181" y="4708081"/>
            <a:ext cx="618186" cy="1681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4065430" y="285210"/>
            <a:ext cx="81265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Définition: </a:t>
            </a:r>
            <a:r>
              <a:rPr lang="fr-F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Ses </a:t>
            </a:r>
            <a:r>
              <a:rPr lang="fr-F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membres déterminent librement les organes de direction et les modalités de décisions </a:t>
            </a:r>
            <a:r>
              <a:rPr lang="fr-F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collectives. 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3544" y="679463"/>
            <a:ext cx="1061169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tabLst>
                <a:tab pos="228600" algn="l"/>
              </a:tabLst>
            </a:pPr>
            <a:r>
              <a:rPr lang="fr-FR" i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Caractéristiques : </a:t>
            </a:r>
          </a:p>
          <a:p>
            <a:pPr lvl="0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Pas </a:t>
            </a:r>
            <a:r>
              <a:rPr lang="fr-FR" sz="16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 capital minimum </a:t>
            </a:r>
            <a:endParaRPr lang="fr-FR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spcAft>
                <a:spcPts val="0"/>
              </a:spcAft>
              <a:tabLst>
                <a:tab pos="228600" algn="l"/>
              </a:tabLst>
            </a:pPr>
            <a:r>
              <a:rPr lang="fr-FR" sz="16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La </a:t>
            </a:r>
            <a:r>
              <a:rPr lang="fr-FR" sz="1600" b="1" i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SAS</a:t>
            </a:r>
            <a:r>
              <a:rPr lang="fr-FR" sz="16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société dans laquelle chacun des associés (au minimum 2 sans maximum) n’est responsable des dettes de la société qu’à hauteur de ses apports personnels; </a:t>
            </a:r>
            <a:endParaRPr lang="fr-FR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fr-FR" sz="16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SASU</a:t>
            </a:r>
            <a:r>
              <a:rPr lang="fr-FR" sz="16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: société par action simplifiée unipersonnelle : société à </a:t>
            </a:r>
            <a:r>
              <a:rPr lang="fr-FR" sz="1600" b="1" i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seul associé</a:t>
            </a:r>
            <a:r>
              <a:rPr lang="fr-FR" sz="16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reprenant les caractères de la SAS. Sans capital minimum.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2671010" y="2242593"/>
            <a:ext cx="86220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Définition: </a:t>
            </a:r>
            <a:r>
              <a:rPr 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Elle </a:t>
            </a:r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ressemble à l’entreprise individuelle mais elle obéit à des règles de fonctionnement proche de la société à responsabilité </a:t>
            </a:r>
            <a:r>
              <a:rPr 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limitée.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34631" y="2836093"/>
            <a:ext cx="1066713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tabLst>
                <a:tab pos="228600" algn="l"/>
              </a:tabLst>
            </a:pPr>
            <a:r>
              <a:rPr lang="fr-FR" sz="16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Caractéristiques:</a:t>
            </a:r>
          </a:p>
          <a:p>
            <a:pPr lvl="0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- 1 </a:t>
            </a:r>
            <a:r>
              <a:rPr lang="fr-FR" sz="16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seul associé (personne physique ou morale à l’exception d’une autre EURL)</a:t>
            </a:r>
            <a:endParaRPr lang="fr-FR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Pas </a:t>
            </a:r>
            <a:r>
              <a:rPr lang="fr-FR" sz="16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 capital minimum obligatoire </a:t>
            </a:r>
            <a:endParaRPr lang="fr-FR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L’EURL </a:t>
            </a:r>
            <a:r>
              <a:rPr lang="fr-FR" sz="16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 dirigée par un gérant </a:t>
            </a:r>
            <a:endParaRPr lang="fr-FR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fr-FR" sz="16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responsabilité de l’associé est limitée au montant de ses apports, sauf si il a commis des fautes de gestion ou accordé des cautions à titre personnel 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2908576" y="4506337"/>
            <a:ext cx="8058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Définition: </a:t>
            </a:r>
            <a:r>
              <a:rPr 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Société </a:t>
            </a:r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ou chacun des associés n’est responsable des dettes de la société qu’à concurrence de ses apports </a:t>
            </a:r>
            <a:r>
              <a:rPr 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personnels. 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1458258" y="5152668"/>
            <a:ext cx="106435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Caractéristiques:</a:t>
            </a:r>
          </a:p>
          <a:p>
            <a:pPr lvl="0"/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- 2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associés minimum – 100 maximum (personnes physiques ou morales)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Pas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de capital minimum obligatoire (1 euro)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La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SARL est dirigée par un ou plusieurs gérants, obligatoirement personnes physiques 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La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responsabilité des associés est  limités au montant de leurs apports, sauf si ils ont  commis des fautes de gestion ou accordé des cautions à titre personnel. 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048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25136" y="462497"/>
            <a:ext cx="6719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SNC</a:t>
            </a:r>
            <a:endParaRPr lang="fr-FR" dirty="0"/>
          </a:p>
        </p:txBody>
      </p:sp>
      <p:sp>
        <p:nvSpPr>
          <p:cNvPr id="5" name="Flèche droite 4"/>
          <p:cNvSpPr/>
          <p:nvPr/>
        </p:nvSpPr>
        <p:spPr>
          <a:xfrm>
            <a:off x="2762012" y="580702"/>
            <a:ext cx="614967" cy="1329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3441876" y="288314"/>
            <a:ext cx="71606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Définition:</a:t>
            </a:r>
            <a:r>
              <a:rPr 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associés ont tous la qualité de commerçants et sont responsables indéfiniment et solidairement des dettes de la </a:t>
            </a:r>
            <a:r>
              <a:rPr 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société. 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85870" y="1086814"/>
            <a:ext cx="943162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tabLst>
                <a:tab pos="228600" algn="l"/>
              </a:tabLst>
            </a:pPr>
            <a:r>
              <a:rPr lang="fr-FR" sz="16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Caractéristiques</a:t>
            </a:r>
            <a:r>
              <a:rPr lang="fr-FR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285750" lvl="0" indent="-285750">
              <a:spcAft>
                <a:spcPts val="0"/>
              </a:spcAft>
              <a:buFontTx/>
              <a:buChar char="-"/>
              <a:tabLst>
                <a:tab pos="228600" algn="l"/>
              </a:tabLst>
            </a:pPr>
            <a:r>
              <a:rPr lang="fr-FR" sz="16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 </a:t>
            </a:r>
            <a:r>
              <a:rPr lang="fr-FR" sz="16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associés minimum – pas de maximum (personnes physiques ou morales) </a:t>
            </a:r>
            <a:endParaRPr lang="fr-FR" sz="16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lvl="0" indent="-285750">
              <a:spcAft>
                <a:spcPts val="0"/>
              </a:spcAft>
              <a:buFontTx/>
              <a:buChar char="-"/>
              <a:tabLst>
                <a:tab pos="228600" algn="l"/>
              </a:tabLst>
            </a:pPr>
            <a:r>
              <a:rPr lang="fr-FR" sz="16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 </a:t>
            </a:r>
            <a:r>
              <a:rPr lang="fr-FR" sz="16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 capital minimum obligatoire (1 </a:t>
            </a:r>
            <a:r>
              <a:rPr lang="fr-FR" sz="16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euro)</a:t>
            </a:r>
            <a:endParaRPr lang="fr-FR" sz="16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lvl="0" indent="-285750">
              <a:spcAft>
                <a:spcPts val="0"/>
              </a:spcAft>
              <a:buFontTx/>
              <a:buChar char="-"/>
              <a:tabLst>
                <a:tab pos="228600" algn="l"/>
              </a:tabLst>
            </a:pPr>
            <a:r>
              <a:rPr lang="fr-FR" sz="16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</a:t>
            </a:r>
            <a:r>
              <a:rPr lang="fr-FR" sz="16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SNC est dirigée par un ou plusieurs gérants, personnes physiques ou morale </a:t>
            </a:r>
            <a:endParaRPr lang="fr-FR" sz="16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lvl="0" indent="-285750">
              <a:spcAft>
                <a:spcPts val="0"/>
              </a:spcAft>
              <a:buFontTx/>
              <a:buChar char="-"/>
              <a:tabLst>
                <a:tab pos="228600" algn="l"/>
              </a:tabLst>
            </a:pPr>
            <a:r>
              <a:rPr lang="fr-FR" sz="16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Les </a:t>
            </a:r>
            <a:r>
              <a:rPr lang="fr-FR" sz="16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associés sont responsables indéfiniment, sur l ‘ensemble de leurs biens personnels, et </a:t>
            </a:r>
            <a:r>
              <a:rPr lang="fr-FR" sz="16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solidairement.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82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121</TotalTime>
  <Words>621</Words>
  <Application>Microsoft Office PowerPoint</Application>
  <PresentationFormat>Grand écran</PresentationFormat>
  <Paragraphs>61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Times New Roman</vt:lpstr>
      <vt:lpstr>Wingdings 3</vt:lpstr>
      <vt:lpstr>Brin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marie-paule richon</dc:creator>
  <cp:lastModifiedBy>marie-paule richon</cp:lastModifiedBy>
  <cp:revision>13</cp:revision>
  <dcterms:created xsi:type="dcterms:W3CDTF">2016-04-12T13:45:54Z</dcterms:created>
  <dcterms:modified xsi:type="dcterms:W3CDTF">2016-04-23T15:11:44Z</dcterms:modified>
</cp:coreProperties>
</file>