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8" r:id="rId4"/>
    <p:sldId id="269" r:id="rId5"/>
    <p:sldId id="270" r:id="rId6"/>
    <p:sldId id="271" r:id="rId7"/>
    <p:sldId id="264" r:id="rId8"/>
    <p:sldId id="265" r:id="rId9"/>
    <p:sldId id="266" r:id="rId10"/>
    <p:sldId id="267" r:id="rId1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C9CB"/>
    <a:srgbClr val="B14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4671"/>
  </p:normalViewPr>
  <p:slideViewPr>
    <p:cSldViewPr snapToGrid="0" snapToObjects="1">
      <p:cViewPr varScale="1">
        <p:scale>
          <a:sx n="114" d="100"/>
          <a:sy n="114" d="100"/>
        </p:scale>
        <p:origin x="43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2490B-703B-CA42-A7C4-0D762FC43697}" type="datetimeFigureOut">
              <a:rPr lang="fr-FR" smtClean="0"/>
              <a:t>21/04/2016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24B30-2B09-C840-A7C3-7CA84CBF93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830144"/>
      </p:ext>
    </p:extLst>
  </p:cSld>
  <p:clrMapOvr>
    <a:masterClrMapping/>
  </p:clrMapOvr>
  <p:transition spd="slow"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2490B-703B-CA42-A7C4-0D762FC43697}" type="datetimeFigureOut">
              <a:rPr lang="fr-FR" smtClean="0"/>
              <a:t>21/04/2016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24B30-2B09-C840-A7C3-7CA84CBF93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2435227"/>
      </p:ext>
    </p:extLst>
  </p:cSld>
  <p:clrMapOvr>
    <a:masterClrMapping/>
  </p:clrMapOvr>
  <p:transition spd="slow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2490B-703B-CA42-A7C4-0D762FC43697}" type="datetimeFigureOut">
              <a:rPr lang="fr-FR" smtClean="0"/>
              <a:t>21/04/2016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24B30-2B09-C840-A7C3-7CA84CBF93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2200542"/>
      </p:ext>
    </p:extLst>
  </p:cSld>
  <p:clrMapOvr>
    <a:masterClrMapping/>
  </p:clrMapOvr>
  <p:transition spd="slow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2490B-703B-CA42-A7C4-0D762FC43697}" type="datetimeFigureOut">
              <a:rPr lang="fr-FR" smtClean="0"/>
              <a:t>21/04/2016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24B30-2B09-C840-A7C3-7CA84CBF93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8674895"/>
      </p:ext>
    </p:extLst>
  </p:cSld>
  <p:clrMapOvr>
    <a:masterClrMapping/>
  </p:clrMapOvr>
  <p:transition spd="slow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2490B-703B-CA42-A7C4-0D762FC43697}" type="datetimeFigureOut">
              <a:rPr lang="fr-FR" smtClean="0"/>
              <a:t>21/04/2016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24B30-2B09-C840-A7C3-7CA84CBF93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8852425"/>
      </p:ext>
    </p:extLst>
  </p:cSld>
  <p:clrMapOvr>
    <a:masterClrMapping/>
  </p:clrMapOvr>
  <p:transition spd="slow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2490B-703B-CA42-A7C4-0D762FC43697}" type="datetimeFigureOut">
              <a:rPr lang="fr-FR" smtClean="0"/>
              <a:t>21/04/2016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24B30-2B09-C840-A7C3-7CA84CBF93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7023043"/>
      </p:ext>
    </p:extLst>
  </p:cSld>
  <p:clrMapOvr>
    <a:masterClrMapping/>
  </p:clrMapOvr>
  <p:transition spd="slow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2490B-703B-CA42-A7C4-0D762FC43697}" type="datetimeFigureOut">
              <a:rPr lang="fr-FR" smtClean="0"/>
              <a:t>21/04/2016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24B30-2B09-C840-A7C3-7CA84CBF93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7357295"/>
      </p:ext>
    </p:extLst>
  </p:cSld>
  <p:clrMapOvr>
    <a:masterClrMapping/>
  </p:clrMapOvr>
  <p:transition spd="slow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2490B-703B-CA42-A7C4-0D762FC43697}" type="datetimeFigureOut">
              <a:rPr lang="fr-FR" smtClean="0"/>
              <a:t>21/04/2016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24B30-2B09-C840-A7C3-7CA84CBF93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0681519"/>
      </p:ext>
    </p:extLst>
  </p:cSld>
  <p:clrMapOvr>
    <a:masterClrMapping/>
  </p:clrMapOvr>
  <p:transition spd="slow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2490B-703B-CA42-A7C4-0D762FC43697}" type="datetimeFigureOut">
              <a:rPr lang="fr-FR" smtClean="0"/>
              <a:t>21/04/2016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24B30-2B09-C840-A7C3-7CA84CBF93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3697753"/>
      </p:ext>
    </p:extLst>
  </p:cSld>
  <p:clrMapOvr>
    <a:masterClrMapping/>
  </p:clrMapOvr>
  <p:transition spd="slow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2490B-703B-CA42-A7C4-0D762FC43697}" type="datetimeFigureOut">
              <a:rPr lang="fr-FR" smtClean="0"/>
              <a:t>21/04/2016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24B30-2B09-C840-A7C3-7CA84CBF93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7721308"/>
      </p:ext>
    </p:extLst>
  </p:cSld>
  <p:clrMapOvr>
    <a:masterClrMapping/>
  </p:clrMapOvr>
  <p:transition spd="slow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2490B-703B-CA42-A7C4-0D762FC43697}" type="datetimeFigureOut">
              <a:rPr lang="fr-FR" smtClean="0"/>
              <a:t>21/04/2016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24B30-2B09-C840-A7C3-7CA84CBF93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7586470"/>
      </p:ext>
    </p:extLst>
  </p:cSld>
  <p:clrMapOvr>
    <a:masterClrMapping/>
  </p:clrMapOvr>
  <p:transition spd="slow"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490B-703B-CA42-A7C4-0D762FC43697}" type="datetimeFigureOut">
              <a:rPr lang="fr-FR" smtClean="0"/>
              <a:t>21/04/2016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24B30-2B09-C840-A7C3-7CA84CBF93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4345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ircl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tiff"/><Relationship Id="rId7" Type="http://schemas.openxmlformats.org/officeDocument/2006/relationships/image" Target="../media/image7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8.pn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5" Type="http://schemas.openxmlformats.org/officeDocument/2006/relationships/image" Target="../media/image12.gif"/><Relationship Id="rId10" Type="http://schemas.openxmlformats.org/officeDocument/2006/relationships/image" Target="../media/image17.jpe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tiff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png"/><Relationship Id="rId4" Type="http://schemas.openxmlformats.org/officeDocument/2006/relationships/image" Target="../media/image27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Afficher l'image d'origine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838961"/>
            <a:ext cx="9924306" cy="533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4859" y="852916"/>
            <a:ext cx="5402282" cy="540228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688417" y="0"/>
            <a:ext cx="503583" cy="6858000"/>
          </a:xfrm>
          <a:prstGeom prst="rect">
            <a:avLst/>
          </a:prstGeom>
          <a:solidFill>
            <a:srgbClr val="5EC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0" y="6149009"/>
            <a:ext cx="11688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Alice </a:t>
            </a:r>
            <a:r>
              <a:rPr lang="fr-FR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Castan</a:t>
            </a:r>
            <a:r>
              <a:rPr lang="fr-FR" i="1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 – Julia </a:t>
            </a:r>
            <a:r>
              <a:rPr lang="fr-FR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Petronio</a:t>
            </a:r>
            <a:r>
              <a:rPr lang="fr-FR" i="1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 – </a:t>
            </a:r>
            <a:r>
              <a:rPr lang="fr-FR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Maïlys</a:t>
            </a:r>
            <a:r>
              <a:rPr lang="fr-FR" i="1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 </a:t>
            </a:r>
            <a:r>
              <a:rPr lang="fr-FR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Menicucci</a:t>
            </a:r>
            <a:r>
              <a:rPr lang="fr-FR" i="1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 – Valentin Maurice – Bertrand Marquette</a:t>
            </a:r>
          </a:p>
        </p:txBody>
      </p:sp>
      <p:sp>
        <p:nvSpPr>
          <p:cNvPr id="3" name="Rectangle 2"/>
          <p:cNvSpPr/>
          <p:nvPr/>
        </p:nvSpPr>
        <p:spPr>
          <a:xfrm>
            <a:off x="1207006" y="31827"/>
            <a:ext cx="97710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0"/>
                <a:solidFill>
                  <a:srgbClr val="5EC9CB"/>
                </a:solidFill>
                <a:effectLst>
                  <a:reflection blurRad="6350" stA="53000" endA="300" endPos="35500" dir="5400000" sy="-90000" algn="bl" rotWithShape="0"/>
                </a:effectLst>
                <a:latin typeface="Calisto MT" panose="02040603050505030304" pitchFamily="18" charset="0"/>
                <a:ea typeface="Bangla MN" charset="0"/>
                <a:cs typeface="Bangla MN" charset="0"/>
              </a:rPr>
              <a:t>CATEGORY MANAGEMENT</a:t>
            </a:r>
            <a:endParaRPr lang="fr-FR" sz="5400" b="0" cap="none" spc="0" dirty="0">
              <a:ln w="0"/>
              <a:solidFill>
                <a:srgbClr val="5EC9CB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8312046"/>
      </p:ext>
    </p:extLst>
  </p:cSld>
  <p:clrMapOvr>
    <a:masterClrMapping/>
  </p:clrMapOvr>
  <p:transition spd="slow">
    <p:circl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Afficher l'image d'origine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838961"/>
            <a:ext cx="9924306" cy="533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688417" y="0"/>
            <a:ext cx="503583" cy="6858000"/>
          </a:xfrm>
          <a:prstGeom prst="rect">
            <a:avLst/>
          </a:prstGeom>
          <a:solidFill>
            <a:srgbClr val="5EC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538938" y="470612"/>
            <a:ext cx="8563117" cy="1169185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5EC9CB"/>
                </a:solidFill>
                <a:latin typeface="Georgia" charset="0"/>
                <a:ea typeface="Georgia" charset="0"/>
                <a:cs typeface="Georgia" charset="0"/>
              </a:rPr>
              <a:t>Que proposons-nous ?</a:t>
            </a:r>
            <a:br>
              <a:rPr lang="fr-FR" dirty="0">
                <a:solidFill>
                  <a:srgbClr val="5EC9CB"/>
                </a:solidFill>
                <a:latin typeface="Georgia" charset="0"/>
                <a:ea typeface="Georgia" charset="0"/>
                <a:cs typeface="Georgia" charset="0"/>
              </a:rPr>
            </a:br>
            <a:endParaRPr lang="fr-FR" dirty="0">
              <a:solidFill>
                <a:srgbClr val="5EC9CB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pic>
        <p:nvPicPr>
          <p:cNvPr id="8" name="Picture 2" descr="Afficher l'image d'origine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3659" y="105809"/>
            <a:ext cx="1596550" cy="96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868706" y="1526796"/>
            <a:ext cx="6056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2">
                    <a:lumMod val="25000"/>
                  </a:schemeClr>
                </a:solidFill>
              </a:rPr>
              <a:t>Innovations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868706" y="2474357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fr-FR" sz="2000" dirty="0">
                <a:latin typeface="Georgia" charset="0"/>
                <a:ea typeface="Georgia" charset="0"/>
                <a:cs typeface="Georgia" charset="0"/>
              </a:rPr>
              <a:t>Borne digitale dans chaque magasin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6823" y="1068946"/>
            <a:ext cx="5477069" cy="547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323814"/>
      </p:ext>
    </p:extLst>
  </p:cSld>
  <p:clrMapOvr>
    <a:masterClrMapping/>
  </p:clrMapOvr>
  <p:transition spd="slow">
    <p:circl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fficher l'image d'origine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838961"/>
            <a:ext cx="9924306" cy="533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8938" y="470612"/>
            <a:ext cx="5299755" cy="1169185"/>
          </a:xfrm>
        </p:spPr>
        <p:txBody>
          <a:bodyPr/>
          <a:lstStyle/>
          <a:p>
            <a:r>
              <a:rPr lang="fr-FR" dirty="0">
                <a:solidFill>
                  <a:srgbClr val="5EC9CB"/>
                </a:solidFill>
                <a:latin typeface="Georgia" charset="0"/>
                <a:ea typeface="Georgia" charset="0"/>
                <a:cs typeface="Georgia" charset="0"/>
              </a:rPr>
              <a:t>Parlons peu, parlons thé</a:t>
            </a:r>
            <a:r>
              <a:rPr lang="is-IS" dirty="0">
                <a:solidFill>
                  <a:srgbClr val="5EC9CB"/>
                </a:solidFill>
                <a:latin typeface="Georgia" charset="0"/>
                <a:ea typeface="Georgia" charset="0"/>
                <a:cs typeface="Georgia" charset="0"/>
              </a:rPr>
              <a:t>…</a:t>
            </a:r>
            <a:br>
              <a:rPr lang="fr-FR" dirty="0">
                <a:solidFill>
                  <a:srgbClr val="5EC9CB"/>
                </a:solidFill>
                <a:latin typeface="Georgia" charset="0"/>
                <a:ea typeface="Georgia" charset="0"/>
                <a:cs typeface="Georgia" charset="0"/>
              </a:rPr>
            </a:br>
            <a:endParaRPr lang="fr-FR" dirty="0">
              <a:solidFill>
                <a:srgbClr val="5EC9CB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fr-FR" sz="2000" dirty="0">
                <a:latin typeface="Georgia" charset="0"/>
                <a:ea typeface="Georgia" charset="0"/>
                <a:cs typeface="Georgia" charset="0"/>
              </a:rPr>
              <a:t>Marché en plein boum !</a:t>
            </a:r>
          </a:p>
          <a:p>
            <a:pPr marL="285750" indent="-285750">
              <a:buFont typeface="Arial" charset="0"/>
              <a:buChar char="•"/>
            </a:pPr>
            <a:endParaRPr lang="fr-FR" sz="2000" dirty="0">
              <a:latin typeface="Georgia" charset="0"/>
              <a:ea typeface="Georgia" charset="0"/>
              <a:cs typeface="Georgi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fr-FR" sz="2000" dirty="0">
                <a:latin typeface="Georgia" charset="0"/>
                <a:ea typeface="Georgia" charset="0"/>
                <a:cs typeface="Georgia" charset="0"/>
              </a:rPr>
              <a:t>Forte concurrence</a:t>
            </a:r>
          </a:p>
          <a:p>
            <a:pPr marL="285750" indent="-285750">
              <a:buFont typeface="Arial" charset="0"/>
              <a:buChar char="•"/>
            </a:pPr>
            <a:endParaRPr lang="fr-FR" sz="2000" dirty="0">
              <a:latin typeface="Georgia" charset="0"/>
              <a:ea typeface="Georgia" charset="0"/>
              <a:cs typeface="Georgi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fr-FR" sz="2000" dirty="0">
                <a:latin typeface="Georgia" charset="0"/>
                <a:ea typeface="Georgia" charset="0"/>
                <a:cs typeface="Georgia" charset="0"/>
              </a:rPr>
              <a:t>Large gamme de thé</a:t>
            </a:r>
          </a:p>
          <a:p>
            <a:pPr marL="285750" indent="-285750">
              <a:buFont typeface="Arial" charset="0"/>
              <a:buChar char="•"/>
            </a:pPr>
            <a:endParaRPr lang="fr-FR" sz="2000" dirty="0">
              <a:latin typeface="Georgia" charset="0"/>
              <a:ea typeface="Georgia" charset="0"/>
              <a:cs typeface="Georgia" charset="0"/>
            </a:endParaRPr>
          </a:p>
          <a:p>
            <a:pPr marL="285750" indent="-285750">
              <a:buFont typeface="Arial" charset="0"/>
              <a:buChar char="•"/>
            </a:pPr>
            <a:endParaRPr lang="fr-FR" sz="2000" dirty="0">
              <a:latin typeface="Georgia" charset="0"/>
              <a:ea typeface="Georgia" charset="0"/>
              <a:cs typeface="Georgia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18629">
            <a:off x="5998381" y="726239"/>
            <a:ext cx="2059946" cy="202294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0735" y="470612"/>
            <a:ext cx="2281765" cy="253419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22988">
            <a:off x="8752578" y="2777399"/>
            <a:ext cx="2615191" cy="261519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842">
            <a:off x="6274759" y="4445711"/>
            <a:ext cx="3013165" cy="225987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688417" y="0"/>
            <a:ext cx="503583" cy="6858000"/>
          </a:xfrm>
          <a:prstGeom prst="rect">
            <a:avLst/>
          </a:prstGeom>
          <a:solidFill>
            <a:srgbClr val="5EC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11806">
            <a:off x="6562569" y="2657152"/>
            <a:ext cx="2175989" cy="2175989"/>
          </a:xfrm>
          <a:prstGeom prst="rect">
            <a:avLst/>
          </a:prstGeom>
        </p:spPr>
      </p:pic>
      <p:pic>
        <p:nvPicPr>
          <p:cNvPr id="12" name="Picture 2" descr="Afficher l'image d'origine"/>
          <p:cNvPicPr>
            <a:picLocks noChangeAspect="1" noChangeArrowheads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3659" y="105809"/>
            <a:ext cx="1596550" cy="96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19271"/>
      </p:ext>
    </p:extLst>
  </p:cSld>
  <p:clrMapOvr>
    <a:masterClrMapping/>
  </p:clrMapOvr>
  <p:transition spd="slow">
    <p:circl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uage 3"/>
          <p:cNvSpPr/>
          <p:nvPr/>
        </p:nvSpPr>
        <p:spPr>
          <a:xfrm>
            <a:off x="679083" y="545304"/>
            <a:ext cx="9659999" cy="6228597"/>
          </a:xfrm>
          <a:prstGeom prst="cloud">
            <a:avLst/>
          </a:prstGeom>
          <a:blipFill dpi="0"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>
                <a:lumMod val="50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6" name="Connecteur droit avec flèche 5"/>
          <p:cNvCxnSpPr>
            <a:stCxn id="4" idx="3"/>
            <a:endCxn id="4" idx="1"/>
          </p:cNvCxnSpPr>
          <p:nvPr/>
        </p:nvCxnSpPr>
        <p:spPr>
          <a:xfrm>
            <a:off x="5509083" y="901430"/>
            <a:ext cx="0" cy="5865839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 flipH="1" flipV="1">
            <a:off x="1481070" y="3406076"/>
            <a:ext cx="8858012" cy="71220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680" y="1327763"/>
            <a:ext cx="956825" cy="73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fficher l'image d'origin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649" y="4748714"/>
            <a:ext cx="698124" cy="69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fficher l'image d'orig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600" y="5085520"/>
            <a:ext cx="940018" cy="488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fficher l'image d'origin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751" y="2436227"/>
            <a:ext cx="552716" cy="941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fficher l'image d'origin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166" y="5583748"/>
            <a:ext cx="618056" cy="68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fficher l'image d'origin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899" y="5644506"/>
            <a:ext cx="759180" cy="48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Afficher l'image d'origin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556" y="1036223"/>
            <a:ext cx="953053" cy="931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Afficher l'image d'origin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13" y="1981426"/>
            <a:ext cx="659696" cy="65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Afficher l'image d'origin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6254" y="1400775"/>
            <a:ext cx="887115" cy="887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Afficher l'image d'origin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156" y="4320634"/>
            <a:ext cx="873906" cy="58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ZoneTexte 28"/>
          <p:cNvSpPr txBox="1"/>
          <p:nvPr/>
        </p:nvSpPr>
        <p:spPr>
          <a:xfrm>
            <a:off x="1712336" y="3001272"/>
            <a:ext cx="1056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>
                    <a:lumMod val="50000"/>
                  </a:schemeClr>
                </a:solidFill>
              </a:rPr>
              <a:t>+ jeune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9347286" y="3049192"/>
            <a:ext cx="879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>
                    <a:lumMod val="50000"/>
                  </a:schemeClr>
                </a:solidFill>
              </a:rPr>
              <a:t>- jeune</a:t>
            </a:r>
          </a:p>
        </p:txBody>
      </p:sp>
      <p:sp>
        <p:nvSpPr>
          <p:cNvPr id="42" name="ZoneTexte 41"/>
          <p:cNvSpPr txBox="1"/>
          <p:nvPr/>
        </p:nvSpPr>
        <p:spPr>
          <a:xfrm>
            <a:off x="5556151" y="1121434"/>
            <a:ext cx="879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>
                    <a:lumMod val="50000"/>
                  </a:schemeClr>
                </a:solidFill>
              </a:rPr>
              <a:t>+ chère</a:t>
            </a:r>
          </a:p>
        </p:txBody>
      </p:sp>
      <p:sp>
        <p:nvSpPr>
          <p:cNvPr id="43" name="ZoneTexte 42"/>
          <p:cNvSpPr txBox="1"/>
          <p:nvPr/>
        </p:nvSpPr>
        <p:spPr>
          <a:xfrm>
            <a:off x="5542127" y="6264343"/>
            <a:ext cx="879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>
                    <a:lumMod val="50000"/>
                  </a:schemeClr>
                </a:solidFill>
              </a:rPr>
              <a:t>- chère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1688417" y="0"/>
            <a:ext cx="503583" cy="6858000"/>
          </a:xfrm>
          <a:prstGeom prst="rect">
            <a:avLst/>
          </a:prstGeom>
          <a:solidFill>
            <a:srgbClr val="5EC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Titre 1"/>
          <p:cNvSpPr txBox="1">
            <a:spLocks/>
          </p:cNvSpPr>
          <p:nvPr/>
        </p:nvSpPr>
        <p:spPr>
          <a:xfrm>
            <a:off x="679083" y="267349"/>
            <a:ext cx="2089874" cy="10322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>
                <a:solidFill>
                  <a:srgbClr val="5EC9CB"/>
                </a:solidFill>
                <a:latin typeface="Georgia" charset="0"/>
                <a:ea typeface="Georgia" charset="0"/>
                <a:cs typeface="Georgia" charset="0"/>
              </a:rPr>
              <a:t>Le Prix</a:t>
            </a:r>
            <a:br>
              <a:rPr lang="fr-FR" sz="3200" dirty="0">
                <a:solidFill>
                  <a:srgbClr val="5EC9CB"/>
                </a:solidFill>
                <a:latin typeface="Georgia" charset="0"/>
                <a:ea typeface="Georgia" charset="0"/>
                <a:cs typeface="Georgia" charset="0"/>
              </a:rPr>
            </a:br>
            <a:endParaRPr lang="fr-FR" sz="3200" dirty="0">
              <a:solidFill>
                <a:srgbClr val="5EC9CB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pic>
        <p:nvPicPr>
          <p:cNvPr id="21" name="Picture 2" descr="Afficher l'image d'origine"/>
          <p:cNvPicPr>
            <a:picLocks noChangeAspect="1" noChangeArrowheads="1"/>
          </p:cNvPicPr>
          <p:nvPr/>
        </p:nvPicPr>
        <p:blipFill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3659" y="105809"/>
            <a:ext cx="1596550" cy="96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203807"/>
      </p:ext>
    </p:extLst>
  </p:cSld>
  <p:clrMapOvr>
    <a:masterClrMapping/>
  </p:clrMapOvr>
  <p:transition spd="slow">
    <p:circl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Afficher l'image d'origine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9353" y="933183"/>
            <a:ext cx="9924306" cy="533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688417" y="0"/>
            <a:ext cx="503583" cy="6858000"/>
          </a:xfrm>
          <a:prstGeom prst="rect">
            <a:avLst/>
          </a:prstGeom>
          <a:solidFill>
            <a:srgbClr val="5EC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538938" y="119607"/>
            <a:ext cx="5299755" cy="1169185"/>
          </a:xfrm>
        </p:spPr>
        <p:txBody>
          <a:bodyPr/>
          <a:lstStyle/>
          <a:p>
            <a:r>
              <a:rPr lang="fr-FR" dirty="0">
                <a:solidFill>
                  <a:srgbClr val="5EC9CB"/>
                </a:solidFill>
                <a:latin typeface="Georgia" charset="0"/>
                <a:ea typeface="Georgia" charset="0"/>
                <a:cs typeface="Georgia" charset="0"/>
              </a:rPr>
              <a:t>La Promotion</a:t>
            </a:r>
            <a:br>
              <a:rPr lang="fr-FR" dirty="0">
                <a:solidFill>
                  <a:srgbClr val="5EC9CB"/>
                </a:solidFill>
                <a:latin typeface="Georgia" charset="0"/>
                <a:ea typeface="Georgia" charset="0"/>
                <a:cs typeface="Georgia" charset="0"/>
              </a:rPr>
            </a:br>
            <a:endParaRPr lang="fr-FR" dirty="0">
              <a:solidFill>
                <a:srgbClr val="5EC9CB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pic>
        <p:nvPicPr>
          <p:cNvPr id="8" name="Picture 2" descr="Afficher l'image d'origine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3659" y="105809"/>
            <a:ext cx="1596550" cy="96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554725" y="704199"/>
            <a:ext cx="39908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La boutique physique</a:t>
            </a:r>
          </a:p>
        </p:txBody>
      </p:sp>
      <p:pic>
        <p:nvPicPr>
          <p:cNvPr id="2050" name="Picture 2" descr="Afficher l'image d'orig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817" y="1452038"/>
            <a:ext cx="3813959" cy="4720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714656" y="6169652"/>
            <a:ext cx="4865553" cy="595648"/>
          </a:xfrm>
        </p:spPr>
        <p:txBody>
          <a:bodyPr>
            <a:normAutofit/>
          </a:bodyPr>
          <a:lstStyle/>
          <a:p>
            <a:pPr algn="ctr"/>
            <a:r>
              <a:rPr lang="fr-FR" sz="1800" dirty="0">
                <a:latin typeface="Georgia" charset="0"/>
                <a:ea typeface="Georgia" charset="0"/>
                <a:cs typeface="Georgia" charset="0"/>
              </a:rPr>
              <a:t>Dégustation de la nouveauté du moment</a:t>
            </a:r>
          </a:p>
          <a:p>
            <a:pPr marL="285750" indent="-285750">
              <a:buFont typeface="Arial" charset="0"/>
              <a:buChar char="•"/>
            </a:pPr>
            <a:endParaRPr lang="fr-FR" sz="2000" dirty="0"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128803" y="2960571"/>
            <a:ext cx="24400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000" dirty="0">
                <a:latin typeface="Georgia" charset="0"/>
                <a:ea typeface="Georgia" charset="0"/>
                <a:cs typeface="Georgia" charset="0"/>
              </a:rPr>
              <a:t>Marketing sensoriel</a:t>
            </a:r>
          </a:p>
        </p:txBody>
      </p:sp>
      <p:pic>
        <p:nvPicPr>
          <p:cNvPr id="2054" name="Picture 6" descr="Afficher l'image d'orig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356" y="3429000"/>
            <a:ext cx="4746337" cy="317055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1169924" y="3600137"/>
            <a:ext cx="16247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accent4">
                    <a:lumMod val="50000"/>
                  </a:schemeClr>
                </a:solidFill>
              </a:rPr>
              <a:t>Voir</a:t>
            </a:r>
            <a:endParaRPr lang="fr-FR" sz="2000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fr-FR" sz="3200" dirty="0">
                <a:solidFill>
                  <a:schemeClr val="accent4">
                    <a:lumMod val="50000"/>
                  </a:schemeClr>
                </a:solidFill>
              </a:rPr>
              <a:t>Sentir</a:t>
            </a:r>
            <a:r>
              <a:rPr lang="fr-FR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endParaRPr lang="fr-FR" sz="2000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fr-FR" sz="3600" dirty="0">
                <a:solidFill>
                  <a:schemeClr val="accent4">
                    <a:lumMod val="50000"/>
                  </a:schemeClr>
                </a:solidFill>
              </a:rPr>
              <a:t>Gouter</a:t>
            </a:r>
          </a:p>
        </p:txBody>
      </p:sp>
    </p:spTree>
    <p:extLst>
      <p:ext uri="{BB962C8B-B14F-4D97-AF65-F5344CB8AC3E}">
        <p14:creationId xmlns:p14="http://schemas.microsoft.com/office/powerpoint/2010/main" val="494328113"/>
      </p:ext>
    </p:extLst>
  </p:cSld>
  <p:clrMapOvr>
    <a:masterClrMapping/>
  </p:clrMapOvr>
  <p:transition spd="slow">
    <p:circl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Afficher l'image d'origine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249" y="838961"/>
            <a:ext cx="9924306" cy="533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688417" y="0"/>
            <a:ext cx="503583" cy="6858000"/>
          </a:xfrm>
          <a:prstGeom prst="rect">
            <a:avLst/>
          </a:prstGeom>
          <a:solidFill>
            <a:srgbClr val="5EC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Picture 2" descr="Afficher l'image d'origine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3659" y="105809"/>
            <a:ext cx="1596550" cy="96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538938" y="119607"/>
            <a:ext cx="5299755" cy="1169185"/>
          </a:xfrm>
        </p:spPr>
        <p:txBody>
          <a:bodyPr/>
          <a:lstStyle/>
          <a:p>
            <a:r>
              <a:rPr lang="fr-FR" dirty="0">
                <a:solidFill>
                  <a:srgbClr val="5EC9CB"/>
                </a:solidFill>
                <a:latin typeface="Georgia" charset="0"/>
                <a:ea typeface="Georgia" charset="0"/>
                <a:cs typeface="Georgia" charset="0"/>
              </a:rPr>
              <a:t>La Promotion</a:t>
            </a:r>
            <a:br>
              <a:rPr lang="fr-FR" dirty="0">
                <a:solidFill>
                  <a:srgbClr val="5EC9CB"/>
                </a:solidFill>
                <a:latin typeface="Georgia" charset="0"/>
                <a:ea typeface="Georgia" charset="0"/>
                <a:cs typeface="Georgia" charset="0"/>
              </a:rPr>
            </a:br>
            <a:endParaRPr lang="fr-FR" dirty="0">
              <a:solidFill>
                <a:srgbClr val="5EC9CB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54725" y="704199"/>
            <a:ext cx="39908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La boutique en ligne</a:t>
            </a:r>
          </a:p>
        </p:txBody>
      </p:sp>
      <p:pic>
        <p:nvPicPr>
          <p:cNvPr id="10" name="Image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72" y="1253009"/>
            <a:ext cx="8552336" cy="4102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 10"/>
          <p:cNvPicPr/>
          <p:nvPr/>
        </p:nvPicPr>
        <p:blipFill>
          <a:blip r:embed="rId5"/>
          <a:stretch>
            <a:fillRect/>
          </a:stretch>
        </p:blipFill>
        <p:spPr>
          <a:xfrm>
            <a:off x="6413248" y="5891362"/>
            <a:ext cx="5002124" cy="81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697699"/>
      </p:ext>
    </p:extLst>
  </p:cSld>
  <p:clrMapOvr>
    <a:masterClrMapping/>
  </p:clrMapOvr>
  <p:transition spd="slow">
    <p:circl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Afficher l'image d'origine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249" y="904254"/>
            <a:ext cx="9924306" cy="533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www.pngall.com/wp-content/uploads/2016/03/Televisi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69" y="1824660"/>
            <a:ext cx="4711891" cy="347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688417" y="0"/>
            <a:ext cx="503583" cy="6858000"/>
          </a:xfrm>
          <a:prstGeom prst="rect">
            <a:avLst/>
          </a:prstGeom>
          <a:solidFill>
            <a:srgbClr val="5EC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Picture 2" descr="Afficher l'image d'origine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3659" y="105809"/>
            <a:ext cx="1596550" cy="96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re 1"/>
          <p:cNvSpPr txBox="1">
            <a:spLocks/>
          </p:cNvSpPr>
          <p:nvPr/>
        </p:nvSpPr>
        <p:spPr>
          <a:xfrm>
            <a:off x="538938" y="119607"/>
            <a:ext cx="5299755" cy="11691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rgbClr val="5EC9CB"/>
                </a:solidFill>
                <a:latin typeface="Georgia" charset="0"/>
                <a:ea typeface="Georgia" charset="0"/>
                <a:cs typeface="Georgia" charset="0"/>
              </a:rPr>
              <a:t>La Promotion</a:t>
            </a:r>
            <a:br>
              <a:rPr lang="fr-FR" dirty="0">
                <a:solidFill>
                  <a:srgbClr val="5EC9CB"/>
                </a:solidFill>
                <a:latin typeface="Georgia" charset="0"/>
                <a:ea typeface="Georgia" charset="0"/>
                <a:cs typeface="Georgia" charset="0"/>
              </a:rPr>
            </a:br>
            <a:endParaRPr lang="fr-FR" dirty="0">
              <a:solidFill>
                <a:srgbClr val="5EC9CB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54725" y="704199"/>
            <a:ext cx="39908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Campagne publicitaire</a:t>
            </a:r>
          </a:p>
        </p:txBody>
      </p:sp>
      <p:pic>
        <p:nvPicPr>
          <p:cNvPr id="10" name="Image 9" descr="13023453_1061199020618597_498925774_n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532" y="1901275"/>
            <a:ext cx="4748027" cy="3237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 10" descr="http://blog.tulipenoire.net/wp-content/uploads/2014/02/Capture-d%E2%80%99e%CC%81cran-2014-01-21-a%CC%80-16.33.29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57" y="2073439"/>
            <a:ext cx="4301914" cy="250360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/>
          <p:cNvSpPr/>
          <p:nvPr/>
        </p:nvSpPr>
        <p:spPr>
          <a:xfrm>
            <a:off x="6424843" y="4674576"/>
            <a:ext cx="5823859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800"/>
              </a:spcAft>
            </a:pPr>
            <a:br>
              <a:rPr lang="fr-FR" sz="1600" dirty="0">
                <a:latin typeface="Georgia" panose="02040502050405020303" pitchFamily="18" charset="0"/>
                <a:ea typeface="Tahoma" panose="020B0604030504040204" pitchFamily="34" charset="0"/>
                <a:cs typeface="Arial" panose="020B0604020202020204" pitchFamily="34" charset="0"/>
              </a:rPr>
            </a:br>
            <a:br>
              <a:rPr lang="fr-FR" sz="1600" dirty="0">
                <a:latin typeface="Georgia" panose="02040502050405020303" pitchFamily="18" charset="0"/>
                <a:ea typeface="Tahoma" panose="020B0604030504040204" pitchFamily="34" charset="0"/>
                <a:cs typeface="Arial" panose="020B0604020202020204" pitchFamily="34" charset="0"/>
              </a:rPr>
            </a:br>
            <a:br>
              <a:rPr lang="fr-FR" sz="1600" dirty="0">
                <a:latin typeface="Georgia" panose="02040502050405020303" pitchFamily="18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fr-FR" sz="1600" dirty="0">
                <a:latin typeface="Georgia" panose="02040502050405020303" pitchFamily="18" charset="0"/>
                <a:ea typeface="Tahoma" panose="020B0604030504040204" pitchFamily="34" charset="0"/>
                <a:cs typeface="Arial" panose="020B0604020202020204" pitchFamily="34" charset="0"/>
              </a:rPr>
              <a:t>     </a:t>
            </a:r>
            <a:r>
              <a:rPr lang="fr-FR" sz="1600" i="1" dirty="0">
                <a:latin typeface="Georgia" panose="02040502050405020303" pitchFamily="18" charset="0"/>
                <a:ea typeface="Tahoma" panose="020B0604030504040204" pitchFamily="34" charset="0"/>
                <a:cs typeface="Arial" panose="020B0604020202020204" pitchFamily="34" charset="0"/>
              </a:rPr>
              <a:t>KusmiKiosk, la boutique automatisée de Kusmi Tea</a:t>
            </a:r>
            <a:endParaRPr lang="fr-FR" sz="1600" dirty="0">
              <a:effectLst/>
              <a:latin typeface="Georgia" panose="02040502050405020303" pitchFamily="18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0807" y="5560973"/>
            <a:ext cx="58160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i="1" dirty="0">
                <a:latin typeface="Georgia" panose="02040502050405020303" pitchFamily="18" charset="0"/>
                <a:ea typeface="Tahoma" panose="020B0604030504040204" pitchFamily="34" charset="0"/>
              </a:rPr>
              <a:t>Extrait de la publicité Kusmi Tea « La beauté des mélanges » </a:t>
            </a:r>
            <a:endParaRPr lang="fr-FR" sz="16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983212"/>
      </p:ext>
    </p:extLst>
  </p:cSld>
  <p:clrMapOvr>
    <a:masterClrMapping/>
  </p:clrMapOvr>
  <p:transition spd="slow">
    <p:circl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Afficher l'image d'origine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838961"/>
            <a:ext cx="9924306" cy="533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688417" y="0"/>
            <a:ext cx="503583" cy="6858000"/>
          </a:xfrm>
          <a:prstGeom prst="rect">
            <a:avLst/>
          </a:prstGeom>
          <a:solidFill>
            <a:srgbClr val="5EC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538938" y="470612"/>
            <a:ext cx="8563117" cy="1169185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5EC9CB"/>
                </a:solidFill>
                <a:latin typeface="Georgia" charset="0"/>
                <a:ea typeface="Georgia" charset="0"/>
                <a:cs typeface="Georgia" charset="0"/>
              </a:rPr>
              <a:t>Que proposons-nous ?</a:t>
            </a:r>
            <a:br>
              <a:rPr lang="fr-FR" dirty="0">
                <a:solidFill>
                  <a:srgbClr val="5EC9CB"/>
                </a:solidFill>
                <a:latin typeface="Georgia" charset="0"/>
                <a:ea typeface="Georgia" charset="0"/>
                <a:cs typeface="Georgia" charset="0"/>
              </a:rPr>
            </a:br>
            <a:endParaRPr lang="fr-FR" dirty="0">
              <a:solidFill>
                <a:srgbClr val="5EC9CB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pic>
        <p:nvPicPr>
          <p:cNvPr id="8" name="Picture 2" descr="Afficher l'image d'origine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3659" y="105809"/>
            <a:ext cx="1596550" cy="96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868706" y="1526796"/>
            <a:ext cx="6056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2">
                    <a:lumMod val="25000"/>
                  </a:schemeClr>
                </a:solidFill>
              </a:rPr>
              <a:t>Recommandations merchandising</a:t>
            </a:r>
          </a:p>
        </p:txBody>
      </p:sp>
      <p:pic>
        <p:nvPicPr>
          <p:cNvPr id="9" name="Image 8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0"/>
          <a:stretch/>
        </p:blipFill>
        <p:spPr bwMode="auto">
          <a:xfrm>
            <a:off x="7571547" y="3323944"/>
            <a:ext cx="3586144" cy="31439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lc="http://schemas.openxmlformats.org/drawingml/2006/lockedCanvas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868706" y="2617985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fr-FR" sz="2000" dirty="0">
                <a:latin typeface="Georgia" charset="0"/>
                <a:ea typeface="Georgia" charset="0"/>
                <a:cs typeface="Georgia" charset="0"/>
              </a:rPr>
              <a:t>Problème d’organisation de la boutique</a:t>
            </a:r>
          </a:p>
          <a:p>
            <a:pPr marL="285750" indent="-285750">
              <a:buFont typeface="Arial" charset="0"/>
              <a:buChar char="•"/>
            </a:pPr>
            <a:endParaRPr lang="fr-FR" sz="2000" dirty="0">
              <a:latin typeface="Georgia" charset="0"/>
              <a:ea typeface="Georgia" charset="0"/>
              <a:cs typeface="Georgi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fr-FR" sz="2000" dirty="0">
                <a:latin typeface="Georgia" charset="0"/>
                <a:ea typeface="Georgia" charset="0"/>
                <a:cs typeface="Georgia" charset="0"/>
              </a:rPr>
              <a:t>Présenter les produits connexes sous forme de thème</a:t>
            </a:r>
          </a:p>
          <a:p>
            <a:pPr marL="285750" indent="-285750">
              <a:buFont typeface="Arial" charset="0"/>
              <a:buChar char="•"/>
            </a:pPr>
            <a:endParaRPr lang="fr-FR" sz="2000" dirty="0">
              <a:latin typeface="Georgia" charset="0"/>
              <a:ea typeface="Georgia" charset="0"/>
              <a:cs typeface="Georgi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fr-FR" sz="2000" dirty="0">
                <a:latin typeface="Georgia" charset="0"/>
                <a:ea typeface="Georgia" charset="0"/>
                <a:cs typeface="Georgia" charset="0"/>
              </a:rPr>
              <a:t>Présenter les coffrets à proximité des caisses</a:t>
            </a:r>
          </a:p>
        </p:txBody>
      </p:sp>
      <p:pic>
        <p:nvPicPr>
          <p:cNvPr id="1028" name="Picture 4" descr="http://www.leblogdudirigeant.com/wp-content/uploads/2014/11/organisation1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292" y="1747470"/>
            <a:ext cx="1584069" cy="128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5859190"/>
      </p:ext>
    </p:extLst>
  </p:cSld>
  <p:clrMapOvr>
    <a:masterClrMapping/>
  </p:clrMapOvr>
  <p:transition spd="slow">
    <p:circl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Afficher l'image d'origine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838961"/>
            <a:ext cx="9924306" cy="533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688417" y="0"/>
            <a:ext cx="503583" cy="6858000"/>
          </a:xfrm>
          <a:prstGeom prst="rect">
            <a:avLst/>
          </a:prstGeom>
          <a:solidFill>
            <a:srgbClr val="5EC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538938" y="470612"/>
            <a:ext cx="8563117" cy="1169185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5EC9CB"/>
                </a:solidFill>
                <a:latin typeface="Georgia" charset="0"/>
                <a:ea typeface="Georgia" charset="0"/>
                <a:cs typeface="Georgia" charset="0"/>
              </a:rPr>
              <a:t>Que proposons-nous ?</a:t>
            </a:r>
            <a:br>
              <a:rPr lang="fr-FR" dirty="0">
                <a:solidFill>
                  <a:srgbClr val="5EC9CB"/>
                </a:solidFill>
                <a:latin typeface="Georgia" charset="0"/>
                <a:ea typeface="Georgia" charset="0"/>
                <a:cs typeface="Georgia" charset="0"/>
              </a:rPr>
            </a:br>
            <a:endParaRPr lang="fr-FR" dirty="0">
              <a:solidFill>
                <a:srgbClr val="5EC9CB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pic>
        <p:nvPicPr>
          <p:cNvPr id="8" name="Picture 2" descr="Afficher l'image d'origine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3659" y="105809"/>
            <a:ext cx="1596550" cy="96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868706" y="1526796"/>
            <a:ext cx="6056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2">
                    <a:lumMod val="25000"/>
                  </a:schemeClr>
                </a:solidFill>
              </a:rPr>
              <a:t>Recommandations promotion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868706" y="2474357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fr-FR" sz="2000" dirty="0">
                <a:latin typeface="Georgia" charset="0"/>
                <a:ea typeface="Georgia" charset="0"/>
                <a:cs typeface="Georgia" charset="0"/>
              </a:rPr>
              <a:t>Indiquer les services connexes en boutique</a:t>
            </a:r>
          </a:p>
          <a:p>
            <a:pPr marL="285750" indent="-285750">
              <a:buFont typeface="Arial" charset="0"/>
              <a:buChar char="•"/>
            </a:pPr>
            <a:endParaRPr lang="fr-FR" sz="2000" dirty="0">
              <a:latin typeface="Georgia" charset="0"/>
              <a:ea typeface="Georgia" charset="0"/>
              <a:cs typeface="Georgi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fr-FR" sz="2000" dirty="0">
                <a:latin typeface="Georgia" charset="0"/>
                <a:ea typeface="Georgia" charset="0"/>
                <a:cs typeface="Georgia" charset="0"/>
              </a:rPr>
              <a:t>Intégrer des affiches ou des supports visuels</a:t>
            </a:r>
          </a:p>
          <a:p>
            <a:pPr marL="285750" indent="-285750">
              <a:buFont typeface="Arial" charset="0"/>
              <a:buChar char="•"/>
            </a:pPr>
            <a:endParaRPr lang="fr-FR" sz="2000" dirty="0">
              <a:latin typeface="Georgia" charset="0"/>
              <a:ea typeface="Georgia" charset="0"/>
              <a:cs typeface="Georgi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fr-FR" sz="2000" dirty="0">
                <a:latin typeface="Georgia" charset="0"/>
                <a:ea typeface="Georgia" charset="0"/>
                <a:cs typeface="Georgia" charset="0"/>
              </a:rPr>
              <a:t>Proposer une carte de fidélité ou de cadeau</a:t>
            </a:r>
          </a:p>
        </p:txBody>
      </p:sp>
      <p:pic>
        <p:nvPicPr>
          <p:cNvPr id="2050" name="Picture 2" descr="http://static1.squarespace.com/static/537527a9e4b0200433779867/t/538ba978e4b0723fe429e733/1401661819366/icon_1030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8029" y="2111571"/>
            <a:ext cx="2356789" cy="235678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6369" y="4077204"/>
            <a:ext cx="3915686" cy="260208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45942913"/>
      </p:ext>
    </p:extLst>
  </p:cSld>
  <p:clrMapOvr>
    <a:masterClrMapping/>
  </p:clrMapOvr>
  <p:transition spd="slow">
    <p:circl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Afficher l'image d'origine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838961"/>
            <a:ext cx="9924306" cy="533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688417" y="0"/>
            <a:ext cx="503583" cy="6858000"/>
          </a:xfrm>
          <a:prstGeom prst="rect">
            <a:avLst/>
          </a:prstGeom>
          <a:solidFill>
            <a:srgbClr val="5EC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538938" y="470612"/>
            <a:ext cx="8563117" cy="1169185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5EC9CB"/>
                </a:solidFill>
                <a:latin typeface="Georgia" charset="0"/>
                <a:ea typeface="Georgia" charset="0"/>
                <a:cs typeface="Georgia" charset="0"/>
              </a:rPr>
              <a:t>Que proposons-nous ?</a:t>
            </a:r>
            <a:br>
              <a:rPr lang="fr-FR" dirty="0">
                <a:solidFill>
                  <a:srgbClr val="5EC9CB"/>
                </a:solidFill>
                <a:latin typeface="Georgia" charset="0"/>
                <a:ea typeface="Georgia" charset="0"/>
                <a:cs typeface="Georgia" charset="0"/>
              </a:rPr>
            </a:br>
            <a:endParaRPr lang="fr-FR" dirty="0">
              <a:solidFill>
                <a:srgbClr val="5EC9CB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pic>
        <p:nvPicPr>
          <p:cNvPr id="8" name="Picture 2" descr="Afficher l'image d'origine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3659" y="105809"/>
            <a:ext cx="1596550" cy="96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868706" y="1526796"/>
            <a:ext cx="6056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2">
                    <a:lumMod val="25000"/>
                  </a:schemeClr>
                </a:solidFill>
              </a:rPr>
              <a:t>Innovations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868706" y="2474357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fr-FR" sz="2000" dirty="0">
                <a:latin typeface="Georgia" charset="0"/>
                <a:ea typeface="Georgia" charset="0"/>
                <a:cs typeface="Georgia" charset="0"/>
              </a:rPr>
              <a:t>Un distributeur de thé en vrac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9513" y="1055204"/>
            <a:ext cx="3753731" cy="563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946107"/>
      </p:ext>
    </p:extLst>
  </p:cSld>
  <p:clrMapOvr>
    <a:masterClrMapping/>
  </p:clrMapOvr>
  <p:transition spd="slow">
    <p:circle/>
  </p:transition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146</Words>
  <Application>Microsoft Office PowerPoint</Application>
  <PresentationFormat>Grand écran</PresentationFormat>
  <Paragraphs>46</Paragraphs>
  <Slides>10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8" baseType="lpstr">
      <vt:lpstr>Arial</vt:lpstr>
      <vt:lpstr>Bangla MN</vt:lpstr>
      <vt:lpstr>Calibri</vt:lpstr>
      <vt:lpstr>Calibri Light</vt:lpstr>
      <vt:lpstr>Calisto MT</vt:lpstr>
      <vt:lpstr>Georgia</vt:lpstr>
      <vt:lpstr>Tahoma</vt:lpstr>
      <vt:lpstr>Thème Office</vt:lpstr>
      <vt:lpstr>Présentation PowerPoint</vt:lpstr>
      <vt:lpstr>Parlons peu, parlons thé… </vt:lpstr>
      <vt:lpstr>Présentation PowerPoint</vt:lpstr>
      <vt:lpstr>La Promotion </vt:lpstr>
      <vt:lpstr>La Promotion </vt:lpstr>
      <vt:lpstr>Présentation PowerPoint</vt:lpstr>
      <vt:lpstr>Que proposons-nous ? </vt:lpstr>
      <vt:lpstr>Que proposons-nous ? </vt:lpstr>
      <vt:lpstr>Que proposons-nous ? </vt:lpstr>
      <vt:lpstr>Que proposons-nous 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Wazaka WD</dc:creator>
  <cp:lastModifiedBy>Wazaka WD</cp:lastModifiedBy>
  <cp:revision>15</cp:revision>
  <dcterms:created xsi:type="dcterms:W3CDTF">2016-04-21T14:36:58Z</dcterms:created>
  <dcterms:modified xsi:type="dcterms:W3CDTF">2016-04-21T21:00:39Z</dcterms:modified>
</cp:coreProperties>
</file>