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9" r:id="rId10"/>
    <p:sldId id="267" r:id="rId1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12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6" y="2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38ADA-301C-4603-9150-6A418B59E516}" type="datetimeFigureOut">
              <a:rPr lang="fr-FR" smtClean="0"/>
              <a:t>14/04/2016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79A20-4D3B-4A35-814E-70A80FEFC3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6974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D36C8-BF99-498F-876D-7E0A00FF6749}" type="slidenum">
              <a:rPr lang="fr-FR" smtClean="0">
                <a:solidFill>
                  <a:prstClr val="black"/>
                </a:solidFill>
              </a:rPr>
              <a:pPr/>
              <a:t>1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48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D36C8-BF99-498F-876D-7E0A00FF6749}" type="slidenum">
              <a:rPr lang="fr-FR" smtClean="0">
                <a:solidFill>
                  <a:prstClr val="black"/>
                </a:solidFill>
              </a:rPr>
              <a:pPr/>
              <a:t>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48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AEA82-66F7-4F7F-9CF1-EAE949DA5B82}" type="slidenum">
              <a:rPr lang="fr-FR" smtClean="0">
                <a:solidFill>
                  <a:prstClr val="black"/>
                </a:solidFill>
              </a:rPr>
              <a:pPr/>
              <a:t>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3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AEA82-66F7-4F7F-9CF1-EAE949DA5B82}" type="slidenum">
              <a:rPr lang="fr-FR" smtClean="0">
                <a:solidFill>
                  <a:prstClr val="black"/>
                </a:solidFill>
              </a:rPr>
              <a:pPr/>
              <a:t>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427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AEA82-66F7-4F7F-9CF1-EAE949DA5B82}" type="slidenum">
              <a:rPr lang="fr-FR" smtClean="0">
                <a:solidFill>
                  <a:prstClr val="black"/>
                </a:solidFill>
              </a:rPr>
              <a:pPr/>
              <a:t>5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199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AEA82-66F7-4F7F-9CF1-EAE949DA5B82}" type="slidenum">
              <a:rPr lang="fr-FR" smtClean="0">
                <a:solidFill>
                  <a:prstClr val="black"/>
                </a:solidFill>
              </a:rPr>
              <a:pPr/>
              <a:t>6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471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037B8-E392-414D-A2B9-AF0F5F7B48E3}" type="slidenum">
              <a:rPr lang="fr-FR" smtClean="0">
                <a:solidFill>
                  <a:prstClr val="black"/>
                </a:solidFill>
              </a:rPr>
              <a:pPr/>
              <a:t>7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00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AEA82-66F7-4F7F-9CF1-EAE949DA5B82}" type="slidenum">
              <a:rPr lang="fr-FR" smtClean="0">
                <a:solidFill>
                  <a:prstClr val="black"/>
                </a:solidFill>
              </a:rPr>
              <a:pPr/>
              <a:t>8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544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3AEA82-66F7-4F7F-9CF1-EAE949DA5B82}" type="slidenum">
              <a:rPr lang="fr-FR" smtClean="0">
                <a:solidFill>
                  <a:prstClr val="black"/>
                </a:solidFill>
              </a:rPr>
              <a:pPr/>
              <a:t>9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42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814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4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604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troduction Produ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5157192"/>
            <a:ext cx="9144000" cy="864000"/>
          </a:xfrm>
          <a:prstGeom prst="rect">
            <a:avLst/>
          </a:prstGeom>
          <a:solidFill>
            <a:srgbClr val="BE2A65"/>
          </a:solidFill>
          <a:ln>
            <a:solidFill>
              <a:srgbClr val="BE2A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0" hasCustomPrompt="1"/>
          </p:nvPr>
        </p:nvSpPr>
        <p:spPr>
          <a:xfrm>
            <a:off x="0" y="5157788"/>
            <a:ext cx="9144000" cy="863600"/>
          </a:xfrm>
          <a:solidFill>
            <a:schemeClr val="accent6"/>
          </a:solidFill>
        </p:spPr>
        <p:txBody>
          <a:bodyPr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DESTINATION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580112" y="4797152"/>
            <a:ext cx="2634680" cy="1440160"/>
          </a:xfrm>
          <a:solidFill>
            <a:schemeClr val="bg1"/>
          </a:solidFill>
          <a:ln>
            <a:noFill/>
          </a:ln>
        </p:spPr>
        <p:txBody>
          <a:bodyPr anchor="b"/>
          <a:lstStyle>
            <a:lvl1pPr marL="0" indent="0" algn="ctr">
              <a:tabLst>
                <a:tab pos="2779713" algn="r"/>
              </a:tabLst>
              <a:defRPr sz="1800" b="1" baseline="0"/>
            </a:lvl1pPr>
          </a:lstStyle>
          <a:p>
            <a:r>
              <a:rPr lang="fr-FR" dirty="0" smtClean="0"/>
              <a:t>NOM HÔTEL**/CIRCUIT</a:t>
            </a:r>
            <a:br>
              <a:rPr lang="fr-FR" dirty="0" smtClean="0"/>
            </a:br>
            <a:r>
              <a:rPr lang="fr-FR" dirty="0" smtClean="0"/>
              <a:t>x jours/x nuits</a:t>
            </a:r>
            <a:br>
              <a:rPr lang="fr-FR" dirty="0" smtClean="0"/>
            </a:br>
            <a:r>
              <a:rPr lang="fr-FR" dirty="0" smtClean="0"/>
              <a:t>en pension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XXX €</a:t>
            </a:r>
            <a:endParaRPr lang="fr-FR" dirty="0"/>
          </a:p>
        </p:txBody>
      </p:sp>
      <p:sp>
        <p:nvSpPr>
          <p:cNvPr id="7" name="Espace réservé pour une image  2"/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2411760" cy="1628800"/>
          </a:xfrm>
        </p:spPr>
        <p:txBody>
          <a:bodyPr/>
          <a:lstStyle>
            <a:lvl1pPr marL="0" indent="0">
              <a:buNone/>
              <a:defRPr sz="24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 smtClean="0"/>
              <a:t>Logo (si besoin)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4331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2"/>
          <p:cNvSpPr/>
          <p:nvPr userDrawn="1"/>
        </p:nvSpPr>
        <p:spPr>
          <a:xfrm>
            <a:off x="-3175" y="3175"/>
            <a:ext cx="9150350" cy="611505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000" y="701552"/>
            <a:ext cx="8316000" cy="49859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0" name="Textplatzhalter 29"/>
          <p:cNvSpPr>
            <a:spLocks noGrp="1"/>
          </p:cNvSpPr>
          <p:nvPr>
            <p:ph type="body" sz="quarter" idx="13"/>
          </p:nvPr>
        </p:nvSpPr>
        <p:spPr>
          <a:xfrm>
            <a:off x="0" y="1681163"/>
            <a:ext cx="5000625" cy="533400"/>
          </a:xfr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432000" tIns="108000" bIns="108000" spcCol="0" rtlCol="0" fromWordArt="0" anchor="ctr" forceAA="0"/>
          <a:lstStyle>
            <a:lvl1pPr marL="0" indent="0">
              <a:buFont typeface="Arial" panose="020B0604020202020204" pitchFamily="34" charset="0"/>
              <a:buNone/>
              <a:defRPr lang="en-US" sz="200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Textplatzhalter 34"/>
          <p:cNvSpPr>
            <a:spLocks noGrp="1"/>
          </p:cNvSpPr>
          <p:nvPr>
            <p:ph type="body" sz="quarter" idx="14"/>
          </p:nvPr>
        </p:nvSpPr>
        <p:spPr>
          <a:xfrm>
            <a:off x="3175" y="2319977"/>
            <a:ext cx="4997150" cy="525886"/>
          </a:xfr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lIns="432000" tIns="108000" bIns="108000" spcCol="0" rtlCol="0" fromWordArt="0" anchor="ctr" forceAA="0"/>
          <a:lstStyle>
            <a:lvl1pPr marL="216000" indent="-216000">
              <a:buNone/>
              <a:defRPr lang="de-DE" sz="2000" smtClean="0"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 lang="de-DE" smtClean="0">
                <a:solidFill>
                  <a:schemeClr val="lt1"/>
                </a:solidFill>
              </a:defRPr>
            </a:lvl2pPr>
            <a:lvl3pPr>
              <a:defRPr lang="de-DE" smtClean="0">
                <a:solidFill>
                  <a:schemeClr val="lt1"/>
                </a:solidFill>
              </a:defRPr>
            </a:lvl3pPr>
            <a:lvl4pPr>
              <a:defRPr lang="de-DE" smtClean="0">
                <a:solidFill>
                  <a:schemeClr val="lt1"/>
                </a:solidFill>
              </a:defRPr>
            </a:lvl4pPr>
            <a:lvl5pPr>
              <a:defRPr lang="en-US">
                <a:solidFill>
                  <a:schemeClr val="lt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CB4B7-0D9B-427E-ADE6-46F4BC86A298}" type="slidenum">
              <a:rPr lang="en-US">
                <a:solidFill>
                  <a:srgbClr val="CCCCCC"/>
                </a:solidFill>
              </a:rPr>
              <a:pPr>
                <a:defRPr/>
              </a:pPr>
              <a:t>‹N°›</a:t>
            </a:fld>
            <a:endParaRPr lang="en-US" dirty="0">
              <a:solidFill>
                <a:srgbClr val="CC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9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age introduction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i="1" dirty="0">
              <a:solidFill>
                <a:prstClr val="white"/>
              </a:solidFill>
            </a:endParaRPr>
          </a:p>
        </p:txBody>
      </p:sp>
      <p:sp>
        <p:nvSpPr>
          <p:cNvPr id="15" name="object 16"/>
          <p:cNvSpPr/>
          <p:nvPr userDrawn="1"/>
        </p:nvSpPr>
        <p:spPr>
          <a:xfrm>
            <a:off x="553250" y="357619"/>
            <a:ext cx="1931670" cy="1931670"/>
          </a:xfrm>
          <a:custGeom>
            <a:avLst/>
            <a:gdLst/>
            <a:ahLst/>
            <a:cxnLst/>
            <a:rect l="l" t="t" r="r" b="b"/>
            <a:pathLst>
              <a:path w="1931670" h="1931670">
                <a:moveTo>
                  <a:pt x="0" y="1931301"/>
                </a:moveTo>
                <a:lnTo>
                  <a:pt x="1931301" y="1931301"/>
                </a:lnTo>
                <a:lnTo>
                  <a:pt x="1931301" y="0"/>
                </a:lnTo>
                <a:lnTo>
                  <a:pt x="0" y="0"/>
                </a:lnTo>
                <a:lnTo>
                  <a:pt x="0" y="1931301"/>
                </a:lnTo>
                <a:close/>
              </a:path>
            </a:pathLst>
          </a:custGeom>
          <a:ln w="88900">
            <a:solidFill>
              <a:srgbClr val="FFFFFF"/>
            </a:solidFill>
            <a:miter lim="800000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26" name="Picture 2" descr="K:\Marketing\Communication\PHOTOTHEQUE\LOGOS\Jet tours\LOGO JT INTERIM - NOVDEC 2015\Logo interim JT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042" y="6021288"/>
            <a:ext cx="2085206" cy="65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boussole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472079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3851920" y="2924944"/>
            <a:ext cx="5112568" cy="1944216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0">
                <a:solidFill>
                  <a:srgbClr val="BE2A65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-27384"/>
            <a:ext cx="9144000" cy="1800200"/>
          </a:xfrm>
          <a:prstGeom prst="rect">
            <a:avLst/>
          </a:prstGeom>
          <a:solidFill>
            <a:srgbClr val="BE2A65"/>
          </a:solidFill>
          <a:ln>
            <a:solidFill>
              <a:srgbClr val="BE2A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62425" y="108664"/>
            <a:ext cx="1513320" cy="15121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2484920" y="291877"/>
            <a:ext cx="5688012" cy="1063625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baseline="0">
                <a:solidFill>
                  <a:schemeClr val="bg1"/>
                </a:solidFill>
                <a:latin typeface="Bradley Hand ITC" panose="03070402050302030203" pitchFamily="66" charset="0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fr-FR" dirty="0" smtClean="0"/>
              <a:t>Capitaine xxx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8432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escriptif Produ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22048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2204864"/>
            <a:ext cx="5580112" cy="720080"/>
          </a:xfrm>
          <a:prstGeom prst="rect">
            <a:avLst/>
          </a:prstGeom>
          <a:solidFill>
            <a:srgbClr val="BE2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0" y="2204864"/>
            <a:ext cx="2051720" cy="432048"/>
          </a:xfrm>
          <a:noFill/>
          <a:ln>
            <a:noFill/>
          </a:ln>
        </p:spPr>
        <p:txBody>
          <a:bodyPr anchor="t"/>
          <a:lstStyle>
            <a:lvl1pPr marL="0" indent="0" algn="l">
              <a:tabLst>
                <a:tab pos="2779713" algn="r"/>
              </a:tabLst>
              <a:defRPr sz="1800" b="1" baseline="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DESTINATION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0"/>
          </p:nvPr>
        </p:nvSpPr>
        <p:spPr>
          <a:xfrm>
            <a:off x="0" y="3573016"/>
            <a:ext cx="5436096" cy="2952328"/>
          </a:xfrm>
        </p:spPr>
        <p:txBody>
          <a:bodyPr>
            <a:normAutofit/>
          </a:bodyPr>
          <a:lstStyle>
            <a:lvl1pPr>
              <a:defRPr sz="1600"/>
            </a:lvl1pPr>
            <a:lvl2pPr marL="742950" indent="-285750">
              <a:buClr>
                <a:srgbClr val="BE2A65"/>
              </a:buClr>
              <a:buFont typeface="Arial" panose="020B0604020202020204" pitchFamily="34" charset="0"/>
              <a:buChar char="•"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400"/>
            </a:lvl3pPr>
            <a:lvl4pPr>
              <a:buClr>
                <a:srgbClr val="BE2A65"/>
              </a:buClr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2"/>
          </p:nvPr>
        </p:nvSpPr>
        <p:spPr>
          <a:xfrm>
            <a:off x="5580112" y="3573016"/>
            <a:ext cx="3563888" cy="3168352"/>
          </a:xfrm>
          <a:solidFill>
            <a:srgbClr val="FFCCFF"/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BE2A65"/>
                </a:solidFill>
              </a:defRPr>
            </a:lvl1pPr>
            <a:lvl2pPr marL="742950" indent="-285750">
              <a:buClr>
                <a:srgbClr val="BE2A65"/>
              </a:buClr>
              <a:buFont typeface="Arial" panose="020B0604020202020204" pitchFamily="34" charset="0"/>
              <a:buChar char="•"/>
              <a:defRPr sz="1400">
                <a:solidFill>
                  <a:srgbClr val="BE2A65"/>
                </a:solidFill>
              </a:defRPr>
            </a:lvl2pPr>
            <a:lvl3pPr>
              <a:defRPr sz="1400"/>
            </a:lvl3pPr>
            <a:lvl4pPr>
              <a:buClr>
                <a:srgbClr val="BE2A65"/>
              </a:buClr>
              <a:defRPr sz="1100">
                <a:solidFill>
                  <a:srgbClr val="BE2A65"/>
                </a:solidFill>
              </a:defRPr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3"/>
            <a:r>
              <a:rPr lang="fr-FR" dirty="0" smtClean="0"/>
              <a:t>Quatrième niveau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3068960"/>
            <a:ext cx="5580112" cy="504056"/>
          </a:xfrm>
          <a:prstGeom prst="rect">
            <a:avLst/>
          </a:prstGeom>
          <a:solidFill>
            <a:srgbClr val="BE2A65"/>
          </a:solidFill>
          <a:ln>
            <a:solidFill>
              <a:srgbClr val="BE2A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2400" b="1" dirty="0" smtClean="0">
                <a:solidFill>
                  <a:schemeClr val="bg1"/>
                </a:solidFill>
                <a:latin typeface="Bradley Hand ITC" panose="03070402050302030203" pitchFamily="66" charset="0"/>
              </a:rPr>
              <a:t>Vous allez aimer</a:t>
            </a:r>
            <a:endParaRPr lang="fr-FR" sz="2400" b="1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5580112" y="3068960"/>
            <a:ext cx="3562736" cy="504056"/>
          </a:xfrm>
          <a:prstGeom prst="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2400" b="1" dirty="0" smtClean="0">
                <a:solidFill>
                  <a:srgbClr val="BE2A65"/>
                </a:solidFill>
                <a:latin typeface="Bradley Hand ITC" panose="03070402050302030203" pitchFamily="66" charset="0"/>
              </a:rPr>
              <a:t>A retenir</a:t>
            </a:r>
            <a:endParaRPr lang="fr-FR" sz="2400" b="1" dirty="0">
              <a:solidFill>
                <a:srgbClr val="BE2A65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2" name="Espace réservé du texte 21"/>
          <p:cNvSpPr>
            <a:spLocks noGrp="1"/>
          </p:cNvSpPr>
          <p:nvPr>
            <p:ph type="body" sz="quarter" idx="11" hasCustomPrompt="1"/>
          </p:nvPr>
        </p:nvSpPr>
        <p:spPr>
          <a:xfrm>
            <a:off x="5580063" y="2205038"/>
            <a:ext cx="3562350" cy="719137"/>
          </a:xfrm>
          <a:solidFill>
            <a:srgbClr val="FFCCFF"/>
          </a:solidFill>
          <a:ln>
            <a:solidFill>
              <a:srgbClr val="FFCCFF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rgbClr val="BE2A65"/>
                </a:solidFill>
              </a:defRPr>
            </a:lvl1pPr>
          </a:lstStyle>
          <a:p>
            <a:pPr lvl="0"/>
            <a:r>
              <a:rPr lang="fr-FR" dirty="0" smtClean="0"/>
              <a:t>XXX €</a:t>
            </a:r>
          </a:p>
        </p:txBody>
      </p:sp>
      <p:sp>
        <p:nvSpPr>
          <p:cNvPr id="24" name="Espace réservé du texte 23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2636838"/>
            <a:ext cx="5364163" cy="215900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X jours / X nuits en pension au départ de Paris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 hasCustomPrompt="1"/>
          </p:nvPr>
        </p:nvSpPr>
        <p:spPr>
          <a:xfrm>
            <a:off x="2051050" y="2205038"/>
            <a:ext cx="3313113" cy="431800"/>
          </a:xfr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 smtClean="0"/>
              <a:t>Nom de l’hôtel***/Circuit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24625"/>
            <a:ext cx="5435600" cy="217488"/>
          </a:xfrm>
        </p:spPr>
        <p:txBody>
          <a:bodyPr>
            <a:noAutofit/>
          </a:bodyPr>
          <a:lstStyle>
            <a:lvl1pPr marL="0" indent="0">
              <a:buNone/>
              <a:defRPr sz="1200" b="1"/>
            </a:lvl1pPr>
          </a:lstStyle>
          <a:p>
            <a:pPr lvl="0"/>
            <a:r>
              <a:rPr lang="fr-FR" dirty="0" smtClean="0"/>
              <a:t>Code Produit : NEFNEFB XXXXX-2A</a:t>
            </a:r>
          </a:p>
        </p:txBody>
      </p:sp>
    </p:spTree>
    <p:extLst>
      <p:ext uri="{BB962C8B-B14F-4D97-AF65-F5344CB8AC3E}">
        <p14:creationId xmlns:p14="http://schemas.microsoft.com/office/powerpoint/2010/main" val="2894919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278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959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070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558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82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593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092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21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93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atio de las doncella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" r="532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contenu 4"/>
          <p:cNvSpPr>
            <a:spLocks noGrp="1"/>
          </p:cNvSpPr>
          <p:nvPr>
            <p:ph sz="quarter" idx="10"/>
          </p:nvPr>
        </p:nvSpPr>
        <p:spPr>
          <a:solidFill>
            <a:srgbClr val="AE1264"/>
          </a:solidFill>
        </p:spPr>
        <p:txBody>
          <a:bodyPr/>
          <a:lstStyle/>
          <a:p>
            <a:pPr marL="0" indent="0">
              <a:buNone/>
            </a:pPr>
            <a:r>
              <a:rPr lang="fr-FR" b="1" dirty="0" smtClean="0"/>
              <a:t>	ANDALOUSIE – COSTA DE LA LUZ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402945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4"/>
            <a:ext cx="9151904" cy="220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Espace réservé du contenu 4"/>
          <p:cNvSpPr txBox="1">
            <a:spLocks/>
          </p:cNvSpPr>
          <p:nvPr/>
        </p:nvSpPr>
        <p:spPr>
          <a:xfrm>
            <a:off x="0" y="2204864"/>
            <a:ext cx="9144000" cy="863600"/>
          </a:xfrm>
          <a:prstGeom prst="rect">
            <a:avLst/>
          </a:prstGeom>
          <a:solidFill>
            <a:srgbClr val="AE1264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BE2A6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BE2A65"/>
              </a:buClr>
              <a:buFont typeface="Arial" pitchFamily="34" charset="0"/>
              <a:buChar char="–"/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3" name="Ellipse 2"/>
          <p:cNvSpPr/>
          <p:nvPr/>
        </p:nvSpPr>
        <p:spPr>
          <a:xfrm>
            <a:off x="5796136" y="1484784"/>
            <a:ext cx="2757500" cy="146506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07504" y="2204864"/>
            <a:ext cx="3059832" cy="432048"/>
          </a:xfrm>
        </p:spPr>
        <p:txBody>
          <a:bodyPr>
            <a:noAutofit/>
          </a:bodyPr>
          <a:lstStyle/>
          <a:p>
            <a:r>
              <a:rPr lang="fr-FR" sz="2000" dirty="0" smtClean="0"/>
              <a:t>Andalousie – Côte sud	</a:t>
            </a:r>
            <a:endParaRPr lang="fr-FR" sz="2000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10"/>
          </p:nvPr>
        </p:nvSpPr>
        <p:spPr>
          <a:xfrm>
            <a:off x="0" y="3212976"/>
            <a:ext cx="5436096" cy="367240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1200" dirty="0" smtClean="0"/>
              <a:t>Son environnement naturel protégé, entouré de 12000 ha de pins maritimes.</a:t>
            </a:r>
          </a:p>
          <a:p>
            <a:pPr>
              <a:defRPr/>
            </a:pPr>
            <a:r>
              <a:rPr lang="fr-FR" sz="1200" dirty="0" smtClean="0"/>
              <a:t>Sa situation au calme des grandes zones touristiques ; centre commercial à 15 min en taxi.</a:t>
            </a:r>
          </a:p>
          <a:p>
            <a:pPr>
              <a:defRPr/>
            </a:pPr>
            <a:r>
              <a:rPr lang="fr-FR" sz="1200" dirty="0" smtClean="0"/>
              <a:t>Sa proximité avec la plage, à 150 m (accès par un tunnel). Et possibilité de traverser en navette bateau le bras de mer qui sépare l’hôtel de la très belle plage sauvage de </a:t>
            </a:r>
            <a:r>
              <a:rPr lang="fr-FR" sz="1200" dirty="0" err="1" smtClean="0"/>
              <a:t>Punta</a:t>
            </a:r>
            <a:r>
              <a:rPr lang="fr-FR" sz="1200" dirty="0" smtClean="0"/>
              <a:t> de la </a:t>
            </a:r>
            <a:r>
              <a:rPr lang="fr-FR" sz="1200" dirty="0" err="1" smtClean="0"/>
              <a:t>Flecha</a:t>
            </a:r>
            <a:r>
              <a:rPr lang="fr-FR" sz="1200" dirty="0" smtClean="0"/>
              <a:t> (env. 4€/pers./trajet).</a:t>
            </a:r>
          </a:p>
          <a:p>
            <a:pPr>
              <a:defRPr/>
            </a:pPr>
            <a:r>
              <a:rPr lang="fr-FR" sz="1200" dirty="0" smtClean="0"/>
              <a:t>Sa </a:t>
            </a:r>
            <a:r>
              <a:rPr lang="fr-FR" sz="1200" dirty="0"/>
              <a:t>formule </a:t>
            </a:r>
            <a:r>
              <a:rPr lang="fr-FR" sz="1200" dirty="0" smtClean="0"/>
              <a:t>Tout compris </a:t>
            </a:r>
            <a:r>
              <a:rPr lang="fr-FR" sz="1200" dirty="0"/>
              <a:t>très complète jusqu’à </a:t>
            </a:r>
            <a:r>
              <a:rPr lang="fr-FR" sz="1200" dirty="0" smtClean="0"/>
              <a:t>1h (du 28/06 au 08/09). Les nombreux points de restauration : tapas, snacks, chips, glaces, sandwichs et pâtisseries proposés tout au long de la journée.</a:t>
            </a:r>
          </a:p>
          <a:p>
            <a:pPr>
              <a:defRPr/>
            </a:pPr>
            <a:r>
              <a:rPr lang="fr-FR" sz="1200" dirty="0" smtClean="0"/>
              <a:t>Ses chambres spacieuses idéales pour les familles, pouvant accueillir jusqu’à 5 personnes.</a:t>
            </a:r>
          </a:p>
          <a:p>
            <a:pPr>
              <a:defRPr/>
            </a:pPr>
            <a:r>
              <a:rPr lang="fr-FR" sz="1200" dirty="0"/>
              <a:t>Son </a:t>
            </a:r>
            <a:r>
              <a:rPr lang="fr-FR" sz="1200" dirty="0" smtClean="0"/>
              <a:t>centre </a:t>
            </a:r>
            <a:r>
              <a:rPr lang="fr-FR" sz="1200" dirty="0"/>
              <a:t>Bien-être </a:t>
            </a:r>
            <a:r>
              <a:rPr lang="fr-FR" sz="1200" dirty="0" err="1"/>
              <a:t>Acquaplaya</a:t>
            </a:r>
            <a:r>
              <a:rPr lang="fr-FR" sz="1200" dirty="0"/>
              <a:t> Spa &amp; </a:t>
            </a:r>
            <a:r>
              <a:rPr lang="fr-FR" sz="1200" dirty="0" err="1"/>
              <a:t>Welness</a:t>
            </a:r>
            <a:r>
              <a:rPr lang="fr-FR" sz="1200" dirty="0"/>
              <a:t> avec piscine intérieure chauffée, piscine de fruits, bain à remous, sauna, bain turc,  parcours aquatique et salle de relaxation (avec participation).</a:t>
            </a:r>
          </a:p>
          <a:p>
            <a:pPr>
              <a:defRPr/>
            </a:pPr>
            <a:r>
              <a:rPr lang="fr-FR" sz="1200" dirty="0" smtClean="0"/>
              <a:t>La qualité du produit reconnue sur Trip </a:t>
            </a:r>
            <a:r>
              <a:rPr lang="fr-FR" sz="1200" dirty="0" err="1" smtClean="0"/>
              <a:t>Advisor</a:t>
            </a:r>
            <a:r>
              <a:rPr lang="fr-FR" sz="1200" dirty="0" smtClean="0"/>
              <a:t> ; hôtel récompensé du certificat d’excellence par les internautes.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half" idx="2"/>
          </p:nvPr>
        </p:nvSpPr>
        <p:spPr>
          <a:xfrm>
            <a:off x="5580112" y="3068464"/>
            <a:ext cx="3563888" cy="3789536"/>
          </a:xfrm>
        </p:spPr>
        <p:txBody>
          <a:bodyPr>
            <a:noAutofit/>
          </a:bodyPr>
          <a:lstStyle/>
          <a:p>
            <a:r>
              <a:rPr lang="fr-FR" sz="950" dirty="0" smtClean="0"/>
              <a:t>Familles, couples, jeunes. </a:t>
            </a:r>
            <a:endParaRPr lang="fr-FR" sz="950" dirty="0"/>
          </a:p>
          <a:p>
            <a:r>
              <a:rPr lang="fr-FR" sz="950" dirty="0" smtClean="0"/>
              <a:t>Hôtel de 4 étages, de style contemporain. </a:t>
            </a:r>
            <a:endParaRPr lang="fr-FR" sz="950" dirty="0"/>
          </a:p>
          <a:p>
            <a:r>
              <a:rPr lang="fr-FR" sz="950" b="1" dirty="0" smtClean="0"/>
              <a:t>Situation</a:t>
            </a:r>
            <a:r>
              <a:rPr lang="fr-FR" sz="950" dirty="0" smtClean="0"/>
              <a:t> : au carrefour de plusieurs centres culturels ; à 16km de Huelva, à 120 km de Séville et à 90 km de Faro.  </a:t>
            </a:r>
            <a:r>
              <a:rPr lang="fr-FR" sz="950" b="1" dirty="0" smtClean="0"/>
              <a:t>Arrivée à l’aéroport de FAO</a:t>
            </a:r>
            <a:r>
              <a:rPr lang="fr-FR" sz="950" dirty="0" smtClean="0"/>
              <a:t>, prévoir un transfert d’environ 1h30 (96 </a:t>
            </a:r>
            <a:r>
              <a:rPr lang="fr-FR" sz="950" dirty="0"/>
              <a:t>km). </a:t>
            </a:r>
            <a:endParaRPr lang="fr-FR" sz="950" dirty="0">
              <a:solidFill>
                <a:srgbClr val="FF0000"/>
              </a:solidFill>
            </a:endParaRPr>
          </a:p>
          <a:p>
            <a:r>
              <a:rPr lang="fr-FR" sz="950" dirty="0" smtClean="0"/>
              <a:t>290 chambres de confort simple et fonctionnelles.  Pour rappel : toutes les chambres sont équipées de 2 lits de 1,35m, pas de possibilité de rajouter 1 lit supplémentaire (enfant ou bébé) . </a:t>
            </a:r>
          </a:p>
          <a:p>
            <a:r>
              <a:rPr lang="fr-FR" sz="950" b="1" dirty="0" smtClean="0"/>
              <a:t>Equipements</a:t>
            </a:r>
            <a:r>
              <a:rPr lang="fr-FR" sz="950" dirty="0" smtClean="0"/>
              <a:t> </a:t>
            </a:r>
            <a:r>
              <a:rPr lang="fr-FR" sz="950" dirty="0"/>
              <a:t>: </a:t>
            </a:r>
            <a:r>
              <a:rPr lang="fr-FR" sz="950" dirty="0" smtClean="0"/>
              <a:t>2 piscines extérieures dont 1 avec des toboggans, 1 bain à remous, 1 piscine intérieure chauffée (fermée en été) et 2 piscines pour les enfants.</a:t>
            </a:r>
          </a:p>
          <a:p>
            <a:r>
              <a:rPr lang="fr-FR" sz="950" b="1" dirty="0" smtClean="0"/>
              <a:t>Restaurants</a:t>
            </a:r>
            <a:r>
              <a:rPr lang="fr-FR" sz="950" dirty="0" smtClean="0"/>
              <a:t> : 1 restaurant buffets avec un espace show-cooking,  buffets à thèmes et 1 espace enfants. 1 restaurant méditerranéen à la carte (juillet- août, sur réservation).  Snacks en journée. </a:t>
            </a:r>
          </a:p>
          <a:p>
            <a:r>
              <a:rPr lang="fr-FR" sz="950" b="1" dirty="0" smtClean="0"/>
              <a:t>Sports</a:t>
            </a:r>
            <a:r>
              <a:rPr lang="fr-FR" sz="950" dirty="0" smtClean="0"/>
              <a:t> : pétanque, tir à l’arc, tennis de table, tir à la carabine, jeu du palet, minigolf. Avec participation et/ou à proximité : paintball, kayak, billard américain, sorties à cheval, location de vélos, golfs.</a:t>
            </a:r>
          </a:p>
          <a:p>
            <a:r>
              <a:rPr lang="fr-FR" sz="950" b="1" dirty="0" smtClean="0"/>
              <a:t>Bien-être </a:t>
            </a:r>
            <a:r>
              <a:rPr lang="fr-FR" sz="950" dirty="0" smtClean="0"/>
              <a:t>: centre Spa </a:t>
            </a:r>
            <a:r>
              <a:rPr lang="fr-FR" sz="950" dirty="0" err="1" smtClean="0"/>
              <a:t>Acquaplaya</a:t>
            </a:r>
            <a:r>
              <a:rPr lang="fr-FR" sz="950" dirty="0" smtClean="0"/>
              <a:t> </a:t>
            </a:r>
          </a:p>
          <a:p>
            <a:r>
              <a:rPr lang="fr-FR" sz="950" b="1" dirty="0" smtClean="0"/>
              <a:t>Mini Club </a:t>
            </a:r>
            <a:r>
              <a:rPr lang="fr-FR" sz="950" dirty="0" smtClean="0"/>
              <a:t>(de 4 à 12 ans, pendant les vacances scolaires), 2 piscines séparées, service de baby-sitting (avec supplément).</a:t>
            </a:r>
            <a:endParaRPr lang="fr-FR" sz="95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3"/>
          </p:nvPr>
        </p:nvSpPr>
        <p:spPr>
          <a:xfrm>
            <a:off x="35496" y="2564904"/>
            <a:ext cx="4032448" cy="431800"/>
          </a:xfrm>
        </p:spPr>
        <p:txBody>
          <a:bodyPr>
            <a:noAutofit/>
          </a:bodyPr>
          <a:lstStyle/>
          <a:p>
            <a:r>
              <a:rPr lang="fr-FR" sz="2400" b="1" dirty="0" smtClean="0"/>
              <a:t>Club Jumbo Playacartaya ****</a:t>
            </a:r>
            <a:endParaRPr lang="fr-FR" sz="2400" b="1" dirty="0"/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4"/>
          </p:nvPr>
        </p:nvSpPr>
        <p:spPr>
          <a:xfrm>
            <a:off x="0" y="6597352"/>
            <a:ext cx="5435600" cy="217488"/>
          </a:xfrm>
        </p:spPr>
        <p:txBody>
          <a:bodyPr/>
          <a:lstStyle/>
          <a:p>
            <a:pPr algn="r"/>
            <a:r>
              <a:rPr lang="fr-FR" dirty="0" smtClean="0"/>
              <a:t>Code Produit : NEF NEFB 23588A </a:t>
            </a:r>
            <a:endParaRPr lang="fr-FR" dirty="0"/>
          </a:p>
        </p:txBody>
      </p:sp>
      <p:sp>
        <p:nvSpPr>
          <p:cNvPr id="15" name="Titre 2"/>
          <p:cNvSpPr txBox="1">
            <a:spLocks/>
          </p:cNvSpPr>
          <p:nvPr/>
        </p:nvSpPr>
        <p:spPr>
          <a:xfrm>
            <a:off x="5868144" y="1628800"/>
            <a:ext cx="2520280" cy="1007864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tabLst>
                <a:tab pos="2779713" algn="r"/>
              </a:tabLst>
              <a:defRPr sz="18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600" dirty="0" smtClean="0">
                <a:solidFill>
                  <a:srgbClr val="BE2A65"/>
                </a:solidFill>
              </a:rPr>
              <a:t> </a:t>
            </a:r>
            <a:r>
              <a:rPr lang="fr-FR" sz="1600" dirty="0" smtClean="0">
                <a:solidFill>
                  <a:srgbClr val="BE2A65"/>
                </a:solidFill>
              </a:rPr>
              <a:t/>
            </a:r>
            <a:br>
              <a:rPr lang="fr-FR" sz="1600" dirty="0" smtClean="0">
                <a:solidFill>
                  <a:srgbClr val="BE2A65"/>
                </a:solidFill>
              </a:rPr>
            </a:br>
            <a:r>
              <a:rPr lang="fr-FR" sz="1050" i="1" dirty="0" smtClean="0">
                <a:solidFill>
                  <a:srgbClr val="BE2A65"/>
                </a:solidFill>
              </a:rPr>
              <a:t/>
            </a:r>
            <a:br>
              <a:rPr lang="fr-FR" sz="1050" i="1" dirty="0" smtClean="0">
                <a:solidFill>
                  <a:srgbClr val="BE2A65"/>
                </a:solidFill>
              </a:rPr>
            </a:br>
            <a:endParaRPr lang="fr-FR" sz="1050" i="1" dirty="0">
              <a:solidFill>
                <a:srgbClr val="BE2A65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750" y="1988840"/>
            <a:ext cx="2448272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65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c.compos-juliot.fr/ImageRoot/AssetPush_highres/Approved/Classification_1_root/dal.root/lib.geo.main/lib.geo.5029/lib.geo.5147/lib.geo.6159/lib.geo.6963/lib.prod.M53821//lib.dir.e575//media.159167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1015" y="-42916"/>
            <a:ext cx="9164030" cy="690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ce réservé du contenu 4"/>
          <p:cNvSpPr>
            <a:spLocks noGrp="1"/>
          </p:cNvSpPr>
          <p:nvPr>
            <p:ph sz="quarter" idx="10"/>
          </p:nvPr>
        </p:nvSpPr>
        <p:spPr>
          <a:xfrm>
            <a:off x="-21015" y="5301207"/>
            <a:ext cx="9164029" cy="1098129"/>
          </a:xfrm>
          <a:solidFill>
            <a:srgbClr val="AE1264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800" dirty="0" smtClean="0"/>
              <a:t>	Nouveauté été 2016</a:t>
            </a:r>
          </a:p>
          <a:p>
            <a:pPr marL="0" indent="0">
              <a:buNone/>
            </a:pPr>
            <a:r>
              <a:rPr lang="fr-FR" sz="2800" dirty="0" smtClean="0"/>
              <a:t>	</a:t>
            </a:r>
            <a:r>
              <a:rPr lang="fr-FR" sz="2800" b="1" dirty="0" smtClean="0"/>
              <a:t>Club Jumbo </a:t>
            </a:r>
            <a:r>
              <a:rPr lang="fr-FR" sz="2800" b="1" dirty="0" err="1" smtClean="0"/>
              <a:t>PlayaCartaya</a:t>
            </a:r>
            <a:r>
              <a:rPr lang="fr-FR" sz="2800" b="1" dirty="0" smtClean="0"/>
              <a:t> 4*</a:t>
            </a:r>
            <a:endParaRPr lang="fr-FR" sz="28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24128" y="5175202"/>
            <a:ext cx="2736304" cy="132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99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divinatix.com/wp-content/uploads/2014/06/aircraft-ship-sky-clouds-light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0" r="5528"/>
          <a:stretch/>
        </p:blipFill>
        <p:spPr bwMode="auto">
          <a:xfrm>
            <a:off x="-35468" y="-46258"/>
            <a:ext cx="9144000" cy="705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-9832" y="-5117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prstClr val="white"/>
                </a:solidFill>
              </a:rPr>
              <a:t>Arrivée sur </a:t>
            </a:r>
            <a:r>
              <a:rPr lang="fr-FR" sz="3200" b="1" dirty="0" smtClean="0">
                <a:solidFill>
                  <a:prstClr val="white"/>
                </a:solidFill>
              </a:rPr>
              <a:t>l’aéroport de </a:t>
            </a:r>
            <a:r>
              <a:rPr lang="fr-FR" sz="3200" b="1" dirty="0" smtClean="0">
                <a:solidFill>
                  <a:prstClr val="white"/>
                </a:solidFill>
              </a:rPr>
              <a:t>FAO</a:t>
            </a:r>
            <a:endParaRPr lang="fr-FR" sz="3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3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8"/>
          <a:stretch/>
        </p:blipFill>
        <p:spPr bwMode="auto">
          <a:xfrm>
            <a:off x="0" y="44624"/>
            <a:ext cx="9144000" cy="6858001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cxnSp>
        <p:nvCxnSpPr>
          <p:cNvPr id="3" name="Connecteur droit 2"/>
          <p:cNvCxnSpPr/>
          <p:nvPr/>
        </p:nvCxnSpPr>
        <p:spPr>
          <a:xfrm>
            <a:off x="3810000" y="-1"/>
            <a:ext cx="76200" cy="1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762000" y="2499918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solidFill>
                  <a:srgbClr val="FF0000"/>
                </a:solidFill>
              </a:rPr>
              <a:t>PORTUGAL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019800" y="2961583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u="sng" dirty="0">
                <a:solidFill>
                  <a:srgbClr val="FF0000"/>
                </a:solidFill>
              </a:rPr>
              <a:t>ESPAGNE</a:t>
            </a:r>
          </a:p>
        </p:txBody>
      </p:sp>
      <p:cxnSp>
        <p:nvCxnSpPr>
          <p:cNvPr id="14" name="Connecteur droit 13"/>
          <p:cNvCxnSpPr/>
          <p:nvPr/>
        </p:nvCxnSpPr>
        <p:spPr>
          <a:xfrm flipH="1">
            <a:off x="3657600" y="0"/>
            <a:ext cx="190500" cy="990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llipse 1"/>
          <p:cNvSpPr/>
          <p:nvPr/>
        </p:nvSpPr>
        <p:spPr>
          <a:xfrm>
            <a:off x="1619672" y="5445224"/>
            <a:ext cx="79208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38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c.compos-juliot.fr/ImageRoot/AssetPush_highres/Approved/Classification_1_root/dal.root//lib.geo.main/lib.geo.5029/lib.geo.5147/lib.geo.6159/lib.geo.6963/lib.prod.M53821//lib.dir.e575/media.15914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9" r="2688" b="18232"/>
          <a:stretch/>
        </p:blipFill>
        <p:spPr bwMode="auto">
          <a:xfrm>
            <a:off x="0" y="0"/>
            <a:ext cx="9144000" cy="691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51880" y="964359"/>
            <a:ext cx="552531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prstClr val="white"/>
                </a:solidFill>
                <a:effectLst>
                  <a:glow rad="101600">
                    <a:srgbClr val="292929">
                      <a:alpha val="60000"/>
                    </a:srgbClr>
                  </a:glow>
                </a:effectLst>
                <a:latin typeface="Franklin Gothic Demi" pitchFamily="34" charset="0"/>
                <a:cs typeface="Arial" charset="0"/>
              </a:rPr>
              <a:t>Un </a:t>
            </a:r>
            <a:r>
              <a:rPr lang="fr-FR" sz="6000" dirty="0">
                <a:solidFill>
                  <a:prstClr val="white"/>
                </a:solidFill>
                <a:effectLst>
                  <a:glow rad="101600">
                    <a:srgbClr val="292929">
                      <a:alpha val="60000"/>
                    </a:srgbClr>
                  </a:glow>
                </a:effectLst>
                <a:latin typeface="Franklin Gothic Demi" pitchFamily="34" charset="0"/>
                <a:cs typeface="Arial" charset="0"/>
              </a:rPr>
              <a:t>environnement</a:t>
            </a:r>
            <a:r>
              <a:rPr lang="fr-FR" sz="3600" dirty="0">
                <a:solidFill>
                  <a:prstClr val="white"/>
                </a:solidFill>
                <a:effectLst>
                  <a:glow rad="101600">
                    <a:srgbClr val="292929">
                      <a:alpha val="60000"/>
                    </a:srgbClr>
                  </a:glow>
                </a:effectLst>
                <a:latin typeface="Franklin Gothic Demi" pitchFamily="34" charset="0"/>
                <a:cs typeface="Arial" charset="0"/>
              </a:rPr>
              <a:t> naturel de </a:t>
            </a:r>
            <a:r>
              <a:rPr lang="fr-FR" sz="6000" dirty="0">
                <a:solidFill>
                  <a:prstClr val="white"/>
                </a:solidFill>
                <a:effectLst>
                  <a:glow rad="101600">
                    <a:srgbClr val="292929">
                      <a:alpha val="60000"/>
                    </a:srgbClr>
                  </a:glow>
                </a:effectLst>
                <a:latin typeface="Franklin Gothic Demi" pitchFamily="34" charset="0"/>
                <a:cs typeface="Arial" charset="0"/>
              </a:rPr>
              <a:t>qualité</a:t>
            </a:r>
            <a:endParaRPr lang="fr-FR" sz="6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8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65" b="12789"/>
          <a:stretch/>
        </p:blipFill>
        <p:spPr bwMode="auto">
          <a:xfrm>
            <a:off x="0" y="-175097"/>
            <a:ext cx="9144000" cy="703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736937"/>
            <a:ext cx="899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prstClr val="white"/>
                </a:solidFill>
                <a:effectLst>
                  <a:glow rad="101600">
                    <a:srgbClr val="292929">
                      <a:alpha val="60000"/>
                    </a:srgbClr>
                  </a:glow>
                </a:effectLst>
                <a:latin typeface="Franklin Gothic Demi" pitchFamily="34" charset="0"/>
                <a:cs typeface="Arial" charset="0"/>
              </a:rPr>
              <a:t>Un espace </a:t>
            </a:r>
            <a:r>
              <a:rPr lang="fr-FR" sz="6000" dirty="0">
                <a:solidFill>
                  <a:prstClr val="white"/>
                </a:solidFill>
                <a:effectLst>
                  <a:glow rad="101600">
                    <a:srgbClr val="292929">
                      <a:alpha val="60000"/>
                    </a:srgbClr>
                  </a:glow>
                </a:effectLst>
                <a:latin typeface="Franklin Gothic Demi" pitchFamily="34" charset="0"/>
                <a:cs typeface="Arial" charset="0"/>
              </a:rPr>
              <a:t>piscine agréable</a:t>
            </a:r>
            <a:endParaRPr lang="fr-FR" sz="6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91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638132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prstClr val="white"/>
                </a:solidFill>
              </a:rPr>
              <a:t>Nouvelle chambre </a:t>
            </a:r>
          </a:p>
        </p:txBody>
      </p:sp>
      <p:pic>
        <p:nvPicPr>
          <p:cNvPr id="3074" name="Picture 2" descr="http://tc.compos-juliot.fr/ImageRoot/AssetPush_highres/Approved/Classification_1_root/dal.root//lib.geo.main/lib.geo.5029/lib.geo.5147/lib.geo.6159/lib.geo.6963/lib.prod.M53821//lib.dir.e575/asset.e57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83"/>
          <a:stretch/>
        </p:blipFill>
        <p:spPr bwMode="auto">
          <a:xfrm>
            <a:off x="0" y="-1"/>
            <a:ext cx="9144000" cy="686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prstClr val="white"/>
                </a:solidFill>
                <a:effectLst>
                  <a:glow rad="101600">
                    <a:srgbClr val="292929">
                      <a:alpha val="60000"/>
                    </a:srgbClr>
                  </a:glow>
                </a:effectLst>
                <a:latin typeface="Franklin Gothic Demi" pitchFamily="34" charset="0"/>
                <a:cs typeface="Arial" charset="0"/>
              </a:rPr>
              <a:t>Des chambres </a:t>
            </a:r>
            <a:r>
              <a:rPr lang="fr-FR" sz="6000" dirty="0">
                <a:solidFill>
                  <a:prstClr val="white"/>
                </a:solidFill>
                <a:effectLst>
                  <a:glow rad="101600">
                    <a:srgbClr val="292929">
                      <a:alpha val="60000"/>
                    </a:srgbClr>
                  </a:glow>
                </a:effectLst>
                <a:latin typeface="Franklin Gothic Demi" pitchFamily="34" charset="0"/>
                <a:cs typeface="Arial" charset="0"/>
              </a:rPr>
              <a:t>simples</a:t>
            </a:r>
            <a:r>
              <a:rPr lang="fr-FR" sz="3600" dirty="0">
                <a:solidFill>
                  <a:prstClr val="white"/>
                </a:solidFill>
                <a:effectLst>
                  <a:glow rad="101600">
                    <a:srgbClr val="292929">
                      <a:alpha val="60000"/>
                    </a:srgbClr>
                  </a:glow>
                </a:effectLst>
                <a:latin typeface="Franklin Gothic Demi" pitchFamily="34" charset="0"/>
                <a:cs typeface="Arial" charset="0"/>
              </a:rPr>
              <a:t> et </a:t>
            </a:r>
            <a:r>
              <a:rPr lang="fr-FR" sz="6000" dirty="0">
                <a:solidFill>
                  <a:prstClr val="white"/>
                </a:solidFill>
                <a:effectLst>
                  <a:glow rad="101600">
                    <a:srgbClr val="292929">
                      <a:alpha val="60000"/>
                    </a:srgbClr>
                  </a:glow>
                </a:effectLst>
                <a:latin typeface="Franklin Gothic Demi" pitchFamily="34" charset="0"/>
                <a:cs typeface="Arial" charset="0"/>
              </a:rPr>
              <a:t>confortables</a:t>
            </a:r>
            <a:endParaRPr lang="fr-FR" sz="6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2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8" name="Picture 4" descr="http://www.femmeactuelle.fr/var/femmeactuelle/storage/images/sante/medecine-douce/cocktail-antioxydants-00444/7589816-3-fre-FR/5-recettes-de-cocktails-antioxydan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98" y="-58951"/>
            <a:ext cx="9166698" cy="699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400800" y="685800"/>
            <a:ext cx="2743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dirty="0">
                <a:solidFill>
                  <a:prstClr val="white"/>
                </a:solidFill>
                <a:effectLst>
                  <a:glow rad="101600">
                    <a:srgbClr val="292929">
                      <a:alpha val="60000"/>
                    </a:srgbClr>
                  </a:glow>
                </a:effectLst>
                <a:latin typeface="Franklin Gothic Demi" pitchFamily="34" charset="0"/>
                <a:cs typeface="Arial" charset="0"/>
              </a:rPr>
              <a:t>Tout Inclus </a:t>
            </a:r>
            <a:r>
              <a:rPr lang="fr-FR" sz="3600" dirty="0">
                <a:solidFill>
                  <a:prstClr val="white"/>
                </a:solidFill>
                <a:effectLst>
                  <a:glow rad="101600">
                    <a:srgbClr val="292929">
                      <a:alpha val="60000"/>
                    </a:srgbClr>
                  </a:glow>
                </a:effectLst>
                <a:latin typeface="Franklin Gothic Demi" pitchFamily="34" charset="0"/>
                <a:cs typeface="Arial" charset="0"/>
              </a:rPr>
              <a:t>jusqu’à </a:t>
            </a:r>
            <a:r>
              <a:rPr lang="fr-FR" sz="6000" dirty="0">
                <a:solidFill>
                  <a:prstClr val="white"/>
                </a:solidFill>
                <a:effectLst>
                  <a:glow rad="101600">
                    <a:srgbClr val="292929">
                      <a:alpha val="60000"/>
                    </a:srgbClr>
                  </a:glow>
                </a:effectLst>
                <a:latin typeface="Franklin Gothic Demi" pitchFamily="34" charset="0"/>
                <a:cs typeface="Arial" charset="0"/>
              </a:rPr>
              <a:t>1h</a:t>
            </a:r>
            <a:r>
              <a:rPr lang="fr-FR" sz="3600" dirty="0">
                <a:solidFill>
                  <a:prstClr val="white"/>
                </a:solidFill>
                <a:effectLst>
                  <a:glow rad="101600">
                    <a:srgbClr val="292929">
                      <a:alpha val="60000"/>
                    </a:srgbClr>
                  </a:glow>
                </a:effectLst>
                <a:latin typeface="Franklin Gothic Demi" pitchFamily="34" charset="0"/>
                <a:cs typeface="Arial" charset="0"/>
              </a:rPr>
              <a:t> sur la </a:t>
            </a:r>
            <a:r>
              <a:rPr lang="fr-FR" sz="6000" dirty="0">
                <a:solidFill>
                  <a:prstClr val="white"/>
                </a:solidFill>
                <a:effectLst>
                  <a:glow rad="101600">
                    <a:srgbClr val="292929">
                      <a:alpha val="60000"/>
                    </a:srgbClr>
                  </a:glow>
                </a:effectLst>
                <a:latin typeface="Franklin Gothic Demi" pitchFamily="34" charset="0"/>
                <a:cs typeface="Arial" charset="0"/>
              </a:rPr>
              <a:t>très haute saison</a:t>
            </a:r>
            <a:endParaRPr lang="fr-FR" sz="6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38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5" r="48385"/>
          <a:stretch/>
        </p:blipFill>
        <p:spPr>
          <a:xfrm>
            <a:off x="0" y="-4314"/>
            <a:ext cx="9144000" cy="68623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48400" y="1472148"/>
            <a:ext cx="2895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prstClr val="white"/>
                </a:solidFill>
                <a:effectLst>
                  <a:glow rad="101600">
                    <a:srgbClr val="292929">
                      <a:alpha val="60000"/>
                    </a:srgbClr>
                  </a:glow>
                </a:effectLst>
                <a:latin typeface="Franklin Gothic Demi" pitchFamily="34" charset="0"/>
                <a:cs typeface="Arial" charset="0"/>
              </a:rPr>
              <a:t>Un </a:t>
            </a:r>
            <a:r>
              <a:rPr lang="fr-FR" sz="6000" dirty="0">
                <a:solidFill>
                  <a:prstClr val="white"/>
                </a:solidFill>
                <a:effectLst>
                  <a:glow rad="101600">
                    <a:srgbClr val="292929">
                      <a:alpha val="60000"/>
                    </a:srgbClr>
                  </a:glow>
                </a:effectLst>
                <a:latin typeface="Franklin Gothic Demi" pitchFamily="34" charset="0"/>
                <a:cs typeface="Arial" charset="0"/>
              </a:rPr>
              <a:t>bel espace bien-être</a:t>
            </a:r>
            <a:endParaRPr lang="fr-FR" sz="6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5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481</Words>
  <Application>Microsoft Office PowerPoint</Application>
  <PresentationFormat>Affichage à l'écran (4:3)</PresentationFormat>
  <Paragraphs>41</Paragraphs>
  <Slides>10</Slides>
  <Notes>9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2" baseType="lpstr">
      <vt:lpstr>Office Theme</vt:lpstr>
      <vt:lpstr>think-cell Slide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Andalousie – Côte sud </vt:lpstr>
    </vt:vector>
  </TitlesOfParts>
  <Company>Thomas Cook GIST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Gnanou, Sophie</dc:creator>
  <cp:lastModifiedBy>Decroocq, Estelle</cp:lastModifiedBy>
  <cp:revision>27</cp:revision>
  <dcterms:created xsi:type="dcterms:W3CDTF">2016-03-09T14:33:55Z</dcterms:created>
  <dcterms:modified xsi:type="dcterms:W3CDTF">2016-04-14T07:30:30Z</dcterms:modified>
</cp:coreProperties>
</file>