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7" r:id="rId2"/>
  </p:sldIdLst>
  <p:sldSz cx="21597938" cy="28803600"/>
  <p:notesSz cx="6858000" cy="9144000"/>
  <p:defaultTextStyle>
    <a:defPPr>
      <a:defRPr lang="fr-FR"/>
    </a:defPPr>
    <a:lvl1pPr algn="l" rtl="0" eaLnBrk="0" fontAlgn="base" hangingPunct="0">
      <a:spcBef>
        <a:spcPct val="0"/>
      </a:spcBef>
      <a:spcAft>
        <a:spcPct val="0"/>
      </a:spcAft>
      <a:defRPr sz="2400" kern="1200">
        <a:solidFill>
          <a:schemeClr val="tx1"/>
        </a:solidFill>
        <a:latin typeface="Arial" charset="0"/>
        <a:ea typeface="ヒラギノ角ゴ Pro W3" charset="-128"/>
        <a:cs typeface="ヒラギノ角ゴ Pro W3" charset="-128"/>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128"/>
        <a:cs typeface="ヒラギノ角ゴ Pro W3" charset="-128"/>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128"/>
        <a:cs typeface="ヒラギノ角ゴ Pro W3" charset="-128"/>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128"/>
        <a:cs typeface="ヒラギノ角ゴ Pro W3" charset="-128"/>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128"/>
        <a:cs typeface="ヒラギノ角ゴ Pro W3" charset="-128"/>
      </a:defRPr>
    </a:lvl5pPr>
    <a:lvl6pPr marL="2286000" algn="l" defTabSz="457200" rtl="0" eaLnBrk="1" latinLnBrk="0" hangingPunct="1">
      <a:defRPr sz="2400" kern="1200">
        <a:solidFill>
          <a:schemeClr val="tx1"/>
        </a:solidFill>
        <a:latin typeface="Arial" charset="0"/>
        <a:ea typeface="ヒラギノ角ゴ Pro W3" charset="-128"/>
        <a:cs typeface="ヒラギノ角ゴ Pro W3" charset="-128"/>
      </a:defRPr>
    </a:lvl6pPr>
    <a:lvl7pPr marL="2743200" algn="l" defTabSz="457200" rtl="0" eaLnBrk="1" latinLnBrk="0" hangingPunct="1">
      <a:defRPr sz="2400" kern="1200">
        <a:solidFill>
          <a:schemeClr val="tx1"/>
        </a:solidFill>
        <a:latin typeface="Arial" charset="0"/>
        <a:ea typeface="ヒラギノ角ゴ Pro W3" charset="-128"/>
        <a:cs typeface="ヒラギノ角ゴ Pro W3" charset="-128"/>
      </a:defRPr>
    </a:lvl7pPr>
    <a:lvl8pPr marL="3200400" algn="l" defTabSz="457200" rtl="0" eaLnBrk="1" latinLnBrk="0" hangingPunct="1">
      <a:defRPr sz="2400" kern="1200">
        <a:solidFill>
          <a:schemeClr val="tx1"/>
        </a:solidFill>
        <a:latin typeface="Arial" charset="0"/>
        <a:ea typeface="ヒラギノ角ゴ Pro W3" charset="-128"/>
        <a:cs typeface="ヒラギノ角ゴ Pro W3" charset="-128"/>
      </a:defRPr>
    </a:lvl8pPr>
    <a:lvl9pPr marL="3657600" algn="l" defTabSz="457200" rtl="0" eaLnBrk="1" latinLnBrk="0" hangingPunct="1">
      <a:defRPr sz="2400" kern="1200">
        <a:solidFill>
          <a:schemeClr val="tx1"/>
        </a:solidFill>
        <a:latin typeface="Arial" charset="0"/>
        <a:ea typeface="ヒラギノ角ゴ Pro W3" charset="-128"/>
        <a:cs typeface="ヒラギノ角ゴ Pro W3" charset="-128"/>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MT" initials="IMT" lastIdx="3" clrIdx="0"/>
  <p:cmAuthor id="1" name="Institut Mines-Télécom" initials="Note" lastIdx="3" clrIdx="1"/>
  <p:cmAuthor id="2" name="Jeanne Guillou" initials="" lastIdx="2" clrIdx="2"/>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5C6670"/>
    <a:srgbClr val="BFCF3E"/>
    <a:srgbClr val="B4C325"/>
    <a:srgbClr val="7E635A"/>
    <a:srgbClr val="A8B50A"/>
    <a:srgbClr val="BF1238"/>
    <a:srgbClr val="F89A1E"/>
    <a:srgbClr val="6D50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51" autoAdjust="0"/>
  </p:normalViewPr>
  <p:slideViewPr>
    <p:cSldViewPr showGuides="1">
      <p:cViewPr>
        <p:scale>
          <a:sx n="81" d="100"/>
          <a:sy n="81" d="100"/>
        </p:scale>
        <p:origin x="-584" y="7704"/>
      </p:cViewPr>
      <p:guideLst>
        <p:guide orient="horz" pos="3600"/>
        <p:guide pos="680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commentAuthors" Target="commentAuthors.xml"/><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3316" name="Rectangle 4"/>
          <p:cNvSpPr>
            <a:spLocks noGrp="1" noRot="1" noChangeAspect="1" noChangeArrowheads="1" noTextEdit="1"/>
          </p:cNvSpPr>
          <p:nvPr>
            <p:ph type="sldImg" idx="2"/>
          </p:nvPr>
        </p:nvSpPr>
        <p:spPr bwMode="auto">
          <a:xfrm>
            <a:off x="2143125" y="685800"/>
            <a:ext cx="257175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919E8FE1-73A9-7F4B-8D4E-EC9CC0AF2E42}" type="slidenum">
              <a:rPr lang="fr-FR"/>
              <a:pPr>
                <a:defRPr/>
              </a:pPr>
              <a:t>‹#›</a:t>
            </a:fld>
            <a:endParaRPr lang="fr-FR"/>
          </a:p>
        </p:txBody>
      </p:sp>
    </p:spTree>
    <p:extLst>
      <p:ext uri="{BB962C8B-B14F-4D97-AF65-F5344CB8AC3E}">
        <p14:creationId xmlns:p14="http://schemas.microsoft.com/office/powerpoint/2010/main" val="6216380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ヒラギノ角ゴ Pro W3" charset="-128"/>
        <a:cs typeface="ヒラギノ角ゴ Pro W3" charset="-128"/>
      </a:defRPr>
    </a:lvl1pPr>
    <a:lvl2pPr marL="457200" algn="l" rtl="0" eaLnBrk="0" fontAlgn="base" hangingPunct="0">
      <a:spcBef>
        <a:spcPct val="30000"/>
      </a:spcBef>
      <a:spcAft>
        <a:spcPct val="0"/>
      </a:spcAft>
      <a:defRPr sz="1200" kern="1200">
        <a:solidFill>
          <a:schemeClr val="tx1"/>
        </a:solidFill>
        <a:latin typeface="Arial" charset="0"/>
        <a:ea typeface="ヒラギノ角ゴ Pro W3"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ヒラギノ角ゴ Pro W3"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ヒラギノ角ゴ Pro W3"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ヒラギノ角ゴ Pro W3"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919E8FE1-73A9-7F4B-8D4E-EC9CC0AF2E42}" type="slidenum">
              <a:rPr lang="fr-FR" smtClean="0"/>
              <a:pPr>
                <a:defRPr/>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619250" y="8947150"/>
            <a:ext cx="18359438" cy="6175375"/>
          </a:xfrm>
        </p:spPr>
        <p:txBody>
          <a:bodyPr/>
          <a:lstStyle/>
          <a:p>
            <a:r>
              <a:rPr lang="fr-FR" smtClean="0"/>
              <a:t>Cliquez et modifiez le titre</a:t>
            </a:r>
            <a:endParaRPr lang="fr-FR"/>
          </a:p>
        </p:txBody>
      </p:sp>
      <p:sp>
        <p:nvSpPr>
          <p:cNvPr id="3" name="Sous-titre 2"/>
          <p:cNvSpPr>
            <a:spLocks noGrp="1"/>
          </p:cNvSpPr>
          <p:nvPr>
            <p:ph type="subTitle" idx="1"/>
          </p:nvPr>
        </p:nvSpPr>
        <p:spPr>
          <a:xfrm>
            <a:off x="3240088" y="16322675"/>
            <a:ext cx="15117762" cy="73596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5"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6" name="Rectangle 6"/>
          <p:cNvSpPr>
            <a:spLocks noGrp="1" noChangeArrowheads="1"/>
          </p:cNvSpPr>
          <p:nvPr userDrawn="1">
            <p:ph type="sldNum" sz="quarter" idx="12"/>
          </p:nvPr>
        </p:nvSpPr>
        <p:spPr>
          <a:ln/>
        </p:spPr>
        <p:txBody>
          <a:bodyPr/>
          <a:lstStyle>
            <a:lvl1pPr>
              <a:defRPr/>
            </a:lvl1pPr>
          </a:lstStyle>
          <a:p>
            <a:pPr>
              <a:defRPr/>
            </a:pPr>
            <a:fld id="{F3618DBB-A609-6C4C-AE65-F4F039DDCBBA}" type="slidenum">
              <a:rPr lang="fr-FR"/>
              <a:pPr>
                <a:defRPr/>
              </a:pPr>
              <a:t>‹#›</a:t>
            </a:fld>
            <a:endParaRPr lang="fr-FR"/>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5"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6" name="Rectangle 6"/>
          <p:cNvSpPr>
            <a:spLocks noGrp="1" noChangeArrowheads="1"/>
          </p:cNvSpPr>
          <p:nvPr userDrawn="1">
            <p:ph type="sldNum" sz="quarter" idx="12"/>
          </p:nvPr>
        </p:nvSpPr>
        <p:spPr>
          <a:ln/>
        </p:spPr>
        <p:txBody>
          <a:bodyPr/>
          <a:lstStyle>
            <a:lvl1pPr>
              <a:defRPr/>
            </a:lvl1pPr>
          </a:lstStyle>
          <a:p>
            <a:pPr>
              <a:defRPr/>
            </a:pPr>
            <a:fld id="{6B883292-9D45-3B4D-A9BD-0054C93465C3}" type="slidenum">
              <a:rPr lang="fr-FR"/>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15389225" y="0"/>
            <a:ext cx="4589463" cy="25603200"/>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1619250" y="0"/>
            <a:ext cx="13617575" cy="256032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5"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6" name="Rectangle 6"/>
          <p:cNvSpPr>
            <a:spLocks noGrp="1" noChangeArrowheads="1"/>
          </p:cNvSpPr>
          <p:nvPr userDrawn="1">
            <p:ph type="sldNum" sz="quarter" idx="12"/>
          </p:nvPr>
        </p:nvSpPr>
        <p:spPr>
          <a:ln/>
        </p:spPr>
        <p:txBody>
          <a:bodyPr/>
          <a:lstStyle>
            <a:lvl1pPr>
              <a:defRPr/>
            </a:lvl1pPr>
          </a:lstStyle>
          <a:p>
            <a:pPr>
              <a:defRPr/>
            </a:pPr>
            <a:fld id="{BAD0EEBC-1641-B149-8682-47F2A1D53BB8}" type="slidenum">
              <a:rPr lang="fr-FR"/>
              <a:pPr>
                <a:defRPr/>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5"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6" name="Rectangle 6"/>
          <p:cNvSpPr>
            <a:spLocks noGrp="1" noChangeArrowheads="1"/>
          </p:cNvSpPr>
          <p:nvPr userDrawn="1">
            <p:ph type="sldNum" sz="quarter" idx="12"/>
          </p:nvPr>
        </p:nvSpPr>
        <p:spPr>
          <a:ln/>
        </p:spPr>
        <p:txBody>
          <a:bodyPr/>
          <a:lstStyle>
            <a:lvl1pPr>
              <a:defRPr/>
            </a:lvl1pPr>
          </a:lstStyle>
          <a:p>
            <a:pPr>
              <a:defRPr/>
            </a:pPr>
            <a:fld id="{6A238F6C-F8A5-F647-8AC7-5E73EDAF4A4E}" type="slidenum">
              <a:rPr lang="fr-FR"/>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1706563" y="18508663"/>
            <a:ext cx="18357850" cy="5721350"/>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1706563" y="12207875"/>
            <a:ext cx="18357850" cy="6300788"/>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5"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6" name="Rectangle 6"/>
          <p:cNvSpPr>
            <a:spLocks noGrp="1" noChangeArrowheads="1"/>
          </p:cNvSpPr>
          <p:nvPr userDrawn="1">
            <p:ph type="sldNum" sz="quarter" idx="12"/>
          </p:nvPr>
        </p:nvSpPr>
        <p:spPr>
          <a:ln/>
        </p:spPr>
        <p:txBody>
          <a:bodyPr/>
          <a:lstStyle>
            <a:lvl1pPr>
              <a:defRPr/>
            </a:lvl1pPr>
          </a:lstStyle>
          <a:p>
            <a:pPr>
              <a:defRPr/>
            </a:pPr>
            <a:fld id="{B0F92167-A23B-3C4D-A19D-25B8CB1D169B}" type="slidenum">
              <a:rPr lang="fr-FR"/>
              <a:pPr>
                <a:defRPr/>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1619250" y="8321675"/>
            <a:ext cx="9102725" cy="17281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0874375" y="8321675"/>
            <a:ext cx="9104313" cy="17281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6"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7" name="Rectangle 6"/>
          <p:cNvSpPr>
            <a:spLocks noGrp="1" noChangeArrowheads="1"/>
          </p:cNvSpPr>
          <p:nvPr userDrawn="1">
            <p:ph type="sldNum" sz="quarter" idx="12"/>
          </p:nvPr>
        </p:nvSpPr>
        <p:spPr>
          <a:ln/>
        </p:spPr>
        <p:txBody>
          <a:bodyPr/>
          <a:lstStyle>
            <a:lvl1pPr>
              <a:defRPr/>
            </a:lvl1pPr>
          </a:lstStyle>
          <a:p>
            <a:pPr>
              <a:defRPr/>
            </a:pPr>
            <a:fld id="{F81A99C8-7A69-4841-8334-964294B45750}" type="slidenum">
              <a:rPr lang="fr-FR"/>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079500" y="1154113"/>
            <a:ext cx="19438938" cy="4800600"/>
          </a:xfrm>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1079500" y="6446838"/>
            <a:ext cx="9542463" cy="2687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079500" y="9134475"/>
            <a:ext cx="9542463" cy="16595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0971213" y="6446838"/>
            <a:ext cx="9547225" cy="2687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0971213" y="9134475"/>
            <a:ext cx="9547225" cy="16595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8"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9" name="Rectangle 6"/>
          <p:cNvSpPr>
            <a:spLocks noGrp="1" noChangeArrowheads="1"/>
          </p:cNvSpPr>
          <p:nvPr userDrawn="1">
            <p:ph type="sldNum" sz="quarter" idx="12"/>
          </p:nvPr>
        </p:nvSpPr>
        <p:spPr>
          <a:ln/>
        </p:spPr>
        <p:txBody>
          <a:bodyPr/>
          <a:lstStyle>
            <a:lvl1pPr>
              <a:defRPr/>
            </a:lvl1pPr>
          </a:lstStyle>
          <a:p>
            <a:pPr>
              <a:defRPr/>
            </a:pPr>
            <a:fld id="{B46413B6-E4FB-694D-9F28-20B6F5104259}" type="slidenum">
              <a:rPr lang="fr-FR"/>
              <a:pPr>
                <a:defRPr/>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4"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5" name="Rectangle 6"/>
          <p:cNvSpPr>
            <a:spLocks noGrp="1" noChangeArrowheads="1"/>
          </p:cNvSpPr>
          <p:nvPr userDrawn="1">
            <p:ph type="sldNum" sz="quarter" idx="12"/>
          </p:nvPr>
        </p:nvSpPr>
        <p:spPr>
          <a:ln/>
        </p:spPr>
        <p:txBody>
          <a:bodyPr/>
          <a:lstStyle>
            <a:lvl1pPr>
              <a:defRPr/>
            </a:lvl1pPr>
          </a:lstStyle>
          <a:p>
            <a:pPr>
              <a:defRPr/>
            </a:pPr>
            <a:fld id="{ECC342CB-0C65-5F4F-9C0C-853269F95ED0}" type="slidenum">
              <a:rPr lang="fr-FR"/>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3"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4" name="Rectangle 6"/>
          <p:cNvSpPr>
            <a:spLocks noGrp="1" noChangeArrowheads="1"/>
          </p:cNvSpPr>
          <p:nvPr userDrawn="1">
            <p:ph type="sldNum" sz="quarter" idx="12"/>
          </p:nvPr>
        </p:nvSpPr>
        <p:spPr>
          <a:ln/>
        </p:spPr>
        <p:txBody>
          <a:bodyPr/>
          <a:lstStyle>
            <a:lvl1pPr>
              <a:defRPr/>
            </a:lvl1pPr>
          </a:lstStyle>
          <a:p>
            <a:pPr>
              <a:defRPr/>
            </a:pPr>
            <a:fld id="{31C6928A-FD25-224E-9BEC-25812EA1FE44}" type="slidenum">
              <a:rPr lang="fr-FR"/>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079500" y="1146175"/>
            <a:ext cx="7105650" cy="4881563"/>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8443913" y="1146175"/>
            <a:ext cx="12074525" cy="24584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079500" y="6027738"/>
            <a:ext cx="7105650" cy="197024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6"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7" name="Rectangle 6"/>
          <p:cNvSpPr>
            <a:spLocks noGrp="1" noChangeArrowheads="1"/>
          </p:cNvSpPr>
          <p:nvPr userDrawn="1">
            <p:ph type="sldNum" sz="quarter" idx="12"/>
          </p:nvPr>
        </p:nvSpPr>
        <p:spPr>
          <a:ln/>
        </p:spPr>
        <p:txBody>
          <a:bodyPr/>
          <a:lstStyle>
            <a:lvl1pPr>
              <a:defRPr/>
            </a:lvl1pPr>
          </a:lstStyle>
          <a:p>
            <a:pPr>
              <a:defRPr/>
            </a:pPr>
            <a:fld id="{90B6556E-4DA8-E942-9294-DBB56DFE0086}" type="slidenum">
              <a:rPr lang="fr-FR"/>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233863" y="20162838"/>
            <a:ext cx="12958762" cy="2379662"/>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4233863" y="2573338"/>
            <a:ext cx="12958762" cy="172831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4233863" y="22542500"/>
            <a:ext cx="12958762" cy="33813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userDrawn="1">
            <p:ph type="dt" sz="half" idx="10"/>
          </p:nvPr>
        </p:nvSpPr>
        <p:spPr>
          <a:ln/>
        </p:spPr>
        <p:txBody>
          <a:bodyPr/>
          <a:lstStyle>
            <a:lvl1pPr>
              <a:defRPr/>
            </a:lvl1pPr>
          </a:lstStyle>
          <a:p>
            <a:pPr>
              <a:defRPr/>
            </a:pPr>
            <a:endParaRPr lang="fr-FR"/>
          </a:p>
        </p:txBody>
      </p:sp>
      <p:sp>
        <p:nvSpPr>
          <p:cNvPr id="6" name="Rectangle 5"/>
          <p:cNvSpPr>
            <a:spLocks noGrp="1" noChangeArrowheads="1"/>
          </p:cNvSpPr>
          <p:nvPr userDrawn="1">
            <p:ph type="ftr" sz="quarter" idx="11"/>
          </p:nvPr>
        </p:nvSpPr>
        <p:spPr>
          <a:ln/>
        </p:spPr>
        <p:txBody>
          <a:bodyPr/>
          <a:lstStyle>
            <a:lvl1pPr>
              <a:defRPr/>
            </a:lvl1pPr>
          </a:lstStyle>
          <a:p>
            <a:pPr>
              <a:defRPr/>
            </a:pPr>
            <a:endParaRPr lang="fr-FR"/>
          </a:p>
        </p:txBody>
      </p:sp>
      <p:sp>
        <p:nvSpPr>
          <p:cNvPr id="7" name="Rectangle 6"/>
          <p:cNvSpPr>
            <a:spLocks noGrp="1" noChangeArrowheads="1"/>
          </p:cNvSpPr>
          <p:nvPr userDrawn="1">
            <p:ph type="sldNum" sz="quarter" idx="12"/>
          </p:nvPr>
        </p:nvSpPr>
        <p:spPr>
          <a:ln/>
        </p:spPr>
        <p:txBody>
          <a:bodyPr/>
          <a:lstStyle>
            <a:lvl1pPr>
              <a:defRPr/>
            </a:lvl1pPr>
          </a:lstStyle>
          <a:p>
            <a:pPr>
              <a:defRPr/>
            </a:pPr>
            <a:fld id="{5B1576D0-2758-A04E-A3AE-16CDB9CACDBF}" type="slidenum">
              <a:rPr lang="fr-FR"/>
              <a:pPr>
                <a:defRPr/>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p:cNvSpPr/>
          <p:nvPr/>
        </p:nvSpPr>
        <p:spPr bwMode="auto">
          <a:xfrm rot="16200000">
            <a:off x="12276138" y="19478625"/>
            <a:ext cx="1292225" cy="17351375"/>
          </a:xfrm>
          <a:prstGeom prst="rect">
            <a:avLst/>
          </a:prstGeom>
          <a:solidFill>
            <a:srgbClr val="DA3C0A"/>
          </a:solidFill>
          <a:ln>
            <a:noFill/>
          </a:ln>
          <a:effectLst/>
        </p:spPr>
        <p:style>
          <a:lnRef idx="1">
            <a:schemeClr val="accent1"/>
          </a:lnRef>
          <a:fillRef idx="3">
            <a:schemeClr val="accent1"/>
          </a:fillRef>
          <a:effectRef idx="2">
            <a:schemeClr val="accent1"/>
          </a:effectRef>
          <a:fontRef idx="minor">
            <a:schemeClr val="lt1"/>
          </a:fontRef>
        </p:style>
      </p:sp>
      <p:grpSp>
        <p:nvGrpSpPr>
          <p:cNvPr id="1030" name="Group 21"/>
          <p:cNvGrpSpPr>
            <a:grpSpLocks/>
          </p:cNvGrpSpPr>
          <p:nvPr userDrawn="1"/>
        </p:nvGrpSpPr>
        <p:grpSpPr bwMode="auto">
          <a:xfrm>
            <a:off x="0" y="0"/>
            <a:ext cx="15316200" cy="3959225"/>
            <a:chOff x="0" y="0"/>
            <a:chExt cx="9648" cy="2494"/>
          </a:xfrm>
          <a:solidFill>
            <a:schemeClr val="bg2"/>
          </a:solidFill>
        </p:grpSpPr>
        <p:grpSp>
          <p:nvGrpSpPr>
            <p:cNvPr id="1040" name="Group 10"/>
            <p:cNvGrpSpPr>
              <a:grpSpLocks/>
            </p:cNvGrpSpPr>
            <p:nvPr userDrawn="1"/>
          </p:nvGrpSpPr>
          <p:grpSpPr bwMode="auto">
            <a:xfrm>
              <a:off x="0" y="0"/>
              <a:ext cx="9648" cy="2494"/>
              <a:chOff x="0" y="0"/>
              <a:chExt cx="9648" cy="2494"/>
            </a:xfrm>
            <a:grpFill/>
          </p:grpSpPr>
          <p:sp>
            <p:nvSpPr>
              <p:cNvPr id="2" name="AutoShape 8"/>
              <p:cNvSpPr>
                <a:spLocks noChangeArrowheads="1"/>
              </p:cNvSpPr>
              <p:nvPr userDrawn="1"/>
            </p:nvSpPr>
            <p:spPr bwMode="auto">
              <a:xfrm>
                <a:off x="2736" y="0"/>
                <a:ext cx="6912" cy="2494"/>
              </a:xfrm>
              <a:prstGeom prst="roundRect">
                <a:avLst>
                  <a:gd name="adj" fmla="val 16667"/>
                </a:avLst>
              </a:prstGeom>
              <a:grpFill/>
              <a:ln w="9525">
                <a:noFill/>
                <a:round/>
                <a:headEnd/>
                <a:tailEnd/>
              </a:ln>
            </p:spPr>
            <p:txBody>
              <a:bodyPr wrap="none" anchor="ctr">
                <a:prstTxWarp prst="textNoShape">
                  <a:avLst/>
                </a:prstTxWarp>
              </a:bodyPr>
              <a:lstStyle/>
              <a:p>
                <a:pPr>
                  <a:defRPr/>
                </a:pPr>
                <a:endParaRPr lang="fr-FR"/>
              </a:p>
            </p:txBody>
          </p:sp>
          <p:sp>
            <p:nvSpPr>
              <p:cNvPr id="3" name="Rectangle 9"/>
              <p:cNvSpPr>
                <a:spLocks noChangeArrowheads="1"/>
              </p:cNvSpPr>
              <p:nvPr userDrawn="1"/>
            </p:nvSpPr>
            <p:spPr bwMode="auto">
              <a:xfrm>
                <a:off x="0" y="0"/>
                <a:ext cx="3401" cy="2494"/>
              </a:xfrm>
              <a:prstGeom prst="rect">
                <a:avLst/>
              </a:prstGeom>
              <a:grpFill/>
              <a:ln w="9525">
                <a:noFill/>
                <a:miter lim="800000"/>
                <a:headEnd/>
                <a:tailEnd/>
              </a:ln>
            </p:spPr>
            <p:txBody>
              <a:bodyPr wrap="none" anchor="ctr">
                <a:prstTxWarp prst="textNoShape">
                  <a:avLst/>
                </a:prstTxWarp>
              </a:bodyPr>
              <a:lstStyle/>
              <a:p>
                <a:pPr>
                  <a:defRPr/>
                </a:pPr>
                <a:endParaRPr lang="fr-FR" dirty="0"/>
              </a:p>
            </p:txBody>
          </p:sp>
        </p:grpSp>
        <p:sp>
          <p:nvSpPr>
            <p:cNvPr id="1043" name="Rectangle 19"/>
            <p:cNvSpPr>
              <a:spLocks noChangeArrowheads="1"/>
            </p:cNvSpPr>
            <p:nvPr userDrawn="1"/>
          </p:nvSpPr>
          <p:spPr bwMode="auto">
            <a:xfrm>
              <a:off x="4224" y="0"/>
              <a:ext cx="5424" cy="1056"/>
            </a:xfrm>
            <a:prstGeom prst="rect">
              <a:avLst/>
            </a:prstGeom>
            <a:grpFill/>
            <a:ln w="9525">
              <a:noFill/>
              <a:miter lim="800000"/>
              <a:headEnd/>
              <a:tailEnd/>
            </a:ln>
          </p:spPr>
          <p:txBody>
            <a:bodyPr wrap="none" anchor="ctr">
              <a:prstTxWarp prst="textNoShape">
                <a:avLst/>
              </a:prstTxWarp>
            </a:bodyPr>
            <a:lstStyle/>
            <a:p>
              <a:pPr>
                <a:defRPr/>
              </a:pPr>
              <a:endParaRPr lang="fr-FR"/>
            </a:p>
          </p:txBody>
        </p:sp>
      </p:grpSp>
      <p:sp>
        <p:nvSpPr>
          <p:cNvPr id="1031" name="Rectangle 3"/>
          <p:cNvSpPr>
            <a:spLocks noGrp="1" noChangeArrowheads="1"/>
          </p:cNvSpPr>
          <p:nvPr>
            <p:ph type="body" idx="1"/>
          </p:nvPr>
        </p:nvSpPr>
        <p:spPr bwMode="auto">
          <a:xfrm>
            <a:off x="1619250" y="8321675"/>
            <a:ext cx="18359438" cy="17281525"/>
          </a:xfrm>
          <a:prstGeom prst="rect">
            <a:avLst/>
          </a:prstGeom>
          <a:noFill/>
          <a:ln w="9525">
            <a:noFill/>
            <a:miter lim="800000"/>
            <a:headEnd/>
            <a:tailEnd/>
          </a:ln>
        </p:spPr>
        <p:txBody>
          <a:bodyPr vert="horz" wrap="square" lIns="288009" tIns="144004" rIns="288009" bIns="144004" numCol="1" anchor="t" anchorCtr="0" compatLnSpc="1">
            <a:prstTxWarp prst="textNoShape">
              <a:avLst/>
            </a:prstTxWarp>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2"/>
          </p:nvPr>
        </p:nvSpPr>
        <p:spPr bwMode="auto">
          <a:xfrm>
            <a:off x="1619250" y="26242963"/>
            <a:ext cx="4500563" cy="1920875"/>
          </a:xfrm>
          <a:prstGeom prst="rect">
            <a:avLst/>
          </a:prstGeom>
          <a:noFill/>
          <a:ln w="9525">
            <a:noFill/>
            <a:miter lim="800000"/>
            <a:headEnd/>
            <a:tailEnd/>
          </a:ln>
        </p:spPr>
        <p:txBody>
          <a:bodyPr vert="horz" wrap="square" lIns="288009" tIns="144004" rIns="288009" bIns="144004" numCol="1" anchor="t" anchorCtr="0" compatLnSpc="1">
            <a:prstTxWarp prst="textNoShape">
              <a:avLst/>
            </a:prstTxWarp>
          </a:bodyPr>
          <a:lstStyle>
            <a:lvl1pPr>
              <a:defRPr sz="4400"/>
            </a:lvl1pPr>
          </a:lstStyle>
          <a:p>
            <a:pPr>
              <a:defRPr/>
            </a:pPr>
            <a:endParaRPr lang="fr-FR"/>
          </a:p>
        </p:txBody>
      </p:sp>
      <p:sp>
        <p:nvSpPr>
          <p:cNvPr id="1029" name="Rectangle 5"/>
          <p:cNvSpPr>
            <a:spLocks noGrp="1" noChangeArrowheads="1"/>
          </p:cNvSpPr>
          <p:nvPr>
            <p:ph type="ftr" sz="quarter" idx="3"/>
          </p:nvPr>
        </p:nvSpPr>
        <p:spPr bwMode="auto">
          <a:xfrm>
            <a:off x="7378700" y="26242963"/>
            <a:ext cx="6840538" cy="1920875"/>
          </a:xfrm>
          <a:prstGeom prst="rect">
            <a:avLst/>
          </a:prstGeom>
          <a:noFill/>
          <a:ln w="9525">
            <a:noFill/>
            <a:miter lim="800000"/>
            <a:headEnd/>
            <a:tailEnd/>
          </a:ln>
        </p:spPr>
        <p:txBody>
          <a:bodyPr vert="horz" wrap="square" lIns="288009" tIns="144004" rIns="288009" bIns="144004" numCol="1" anchor="t" anchorCtr="0" compatLnSpc="1">
            <a:prstTxWarp prst="textNoShape">
              <a:avLst/>
            </a:prstTxWarp>
          </a:bodyPr>
          <a:lstStyle>
            <a:lvl1pPr algn="ctr">
              <a:defRPr sz="4400"/>
            </a:lvl1pPr>
          </a:lstStyle>
          <a:p>
            <a:pPr>
              <a:defRPr/>
            </a:pPr>
            <a:endParaRPr lang="fr-FR" dirty="0"/>
          </a:p>
        </p:txBody>
      </p:sp>
      <p:sp>
        <p:nvSpPr>
          <p:cNvPr id="5" name="Rectangle 6"/>
          <p:cNvSpPr>
            <a:spLocks noGrp="1" noChangeArrowheads="1"/>
          </p:cNvSpPr>
          <p:nvPr>
            <p:ph type="sldNum" sz="quarter" idx="4"/>
          </p:nvPr>
        </p:nvSpPr>
        <p:spPr bwMode="auto">
          <a:xfrm>
            <a:off x="15478125" y="26242963"/>
            <a:ext cx="4500563" cy="1920875"/>
          </a:xfrm>
          <a:prstGeom prst="rect">
            <a:avLst/>
          </a:prstGeom>
          <a:noFill/>
          <a:ln w="9525">
            <a:noFill/>
            <a:miter lim="800000"/>
            <a:headEnd/>
            <a:tailEnd/>
          </a:ln>
        </p:spPr>
        <p:txBody>
          <a:bodyPr vert="horz" wrap="square" lIns="288009" tIns="144004" rIns="288009" bIns="144004" numCol="1" anchor="t" anchorCtr="0" compatLnSpc="1">
            <a:prstTxWarp prst="textNoShape">
              <a:avLst/>
            </a:prstTxWarp>
          </a:bodyPr>
          <a:lstStyle>
            <a:lvl1pPr algn="r">
              <a:defRPr sz="4400"/>
            </a:lvl1pPr>
          </a:lstStyle>
          <a:p>
            <a:pPr>
              <a:defRPr/>
            </a:pPr>
            <a:fld id="{69466F48-5A00-C344-9631-A4FFAF03AC20}" type="slidenum">
              <a:rPr lang="fr-FR"/>
              <a:pPr>
                <a:defRPr/>
              </a:pPr>
              <a:t>‹#›</a:t>
            </a:fld>
            <a:endParaRPr lang="fr-FR"/>
          </a:p>
        </p:txBody>
      </p:sp>
      <p:sp>
        <p:nvSpPr>
          <p:cNvPr id="1035" name="Rectangle 2"/>
          <p:cNvSpPr>
            <a:spLocks noGrp="1" noChangeArrowheads="1"/>
          </p:cNvSpPr>
          <p:nvPr>
            <p:ph type="title"/>
          </p:nvPr>
        </p:nvSpPr>
        <p:spPr bwMode="auto">
          <a:xfrm>
            <a:off x="4495800" y="0"/>
            <a:ext cx="10744200" cy="3962400"/>
          </a:xfrm>
          <a:prstGeom prst="rect">
            <a:avLst/>
          </a:prstGeom>
          <a:noFill/>
          <a:ln w="9525">
            <a:noFill/>
            <a:miter lim="800000"/>
            <a:headEnd/>
            <a:tailEnd/>
          </a:ln>
        </p:spPr>
        <p:txBody>
          <a:bodyPr vert="horz" wrap="square" lIns="288009" tIns="144004" rIns="288009" bIns="144004" numCol="1" anchor="ctr" anchorCtr="0" compatLnSpc="1">
            <a:prstTxWarp prst="textNoShape">
              <a:avLst/>
            </a:prstTxWarp>
          </a:bodyPr>
          <a:lstStyle/>
          <a:p>
            <a:pPr lvl="0"/>
            <a:r>
              <a:rPr lang="fr-FR" dirty="0"/>
              <a:t>Cliquez et modifiez le titre</a:t>
            </a:r>
          </a:p>
        </p:txBody>
      </p:sp>
      <p:pic>
        <p:nvPicPr>
          <p:cNvPr id="1036" name="Picture 27"/>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645841" y="614407"/>
            <a:ext cx="2770169" cy="2770169"/>
          </a:xfrm>
          <a:prstGeom prst="rect">
            <a:avLst/>
          </a:prstGeom>
          <a:noFill/>
          <a:ln w="9525">
            <a:noFill/>
            <a:miter lim="800000"/>
            <a:headEnd/>
            <a:tailEnd/>
          </a:ln>
        </p:spPr>
      </p:pic>
      <p:sp>
        <p:nvSpPr>
          <p:cNvPr id="20" name="Text Box 16"/>
          <p:cNvSpPr txBox="1">
            <a:spLocks noChangeArrowheads="1"/>
          </p:cNvSpPr>
          <p:nvPr/>
        </p:nvSpPr>
        <p:spPr bwMode="auto">
          <a:xfrm>
            <a:off x="5312569" y="27889200"/>
            <a:ext cx="1377950" cy="508000"/>
          </a:xfrm>
          <a:prstGeom prst="rect">
            <a:avLst/>
          </a:prstGeom>
          <a:noFill/>
          <a:ln w="9525">
            <a:noFill/>
            <a:miter lim="800000"/>
            <a:headEnd/>
            <a:tailEnd/>
          </a:ln>
        </p:spPr>
        <p:txBody>
          <a:bodyPr wrap="none" anchor="ctr">
            <a:prstTxWarp prst="textNoShape">
              <a:avLst/>
            </a:prstTxWarp>
            <a:spAutoFit/>
          </a:bodyPr>
          <a:lstStyle/>
          <a:p>
            <a:pPr>
              <a:defRPr/>
            </a:pPr>
            <a:r>
              <a:rPr lang="fr-FR" sz="2700" dirty="0">
                <a:solidFill>
                  <a:srgbClr val="FFFFFF"/>
                </a:solidFill>
                <a:latin typeface="Arial Bold" pitchFamily="80" charset="0"/>
              </a:rPr>
              <a:t>Contact</a:t>
            </a:r>
          </a:p>
        </p:txBody>
      </p:sp>
      <p:sp>
        <p:nvSpPr>
          <p:cNvPr id="22" name="Text Box 16"/>
          <p:cNvSpPr txBox="1">
            <a:spLocks noChangeArrowheads="1"/>
          </p:cNvSpPr>
          <p:nvPr/>
        </p:nvSpPr>
        <p:spPr bwMode="auto">
          <a:xfrm>
            <a:off x="14381163" y="27889200"/>
            <a:ext cx="1511300" cy="508000"/>
          </a:xfrm>
          <a:prstGeom prst="rect">
            <a:avLst/>
          </a:prstGeom>
          <a:noFill/>
          <a:ln w="9525">
            <a:noFill/>
            <a:miter lim="800000"/>
            <a:headEnd/>
            <a:tailEnd/>
          </a:ln>
        </p:spPr>
        <p:txBody>
          <a:bodyPr wrap="none" anchor="ctr">
            <a:prstTxWarp prst="textNoShape">
              <a:avLst/>
            </a:prstTxWarp>
            <a:spAutoFit/>
          </a:bodyPr>
          <a:lstStyle/>
          <a:p>
            <a:pPr>
              <a:defRPr/>
            </a:pPr>
            <a:r>
              <a:rPr lang="fr-FR" sz="2700" dirty="0">
                <a:solidFill>
                  <a:srgbClr val="FFFFFF"/>
                </a:solidFill>
                <a:latin typeface="Arial Bold" pitchFamily="80" charset="0"/>
              </a:rPr>
              <a:t>Site web</a:t>
            </a:r>
          </a:p>
        </p:txBody>
      </p:sp>
      <p:sp>
        <p:nvSpPr>
          <p:cNvPr id="27" name="Rectangle 26"/>
          <p:cNvSpPr/>
          <p:nvPr/>
        </p:nvSpPr>
        <p:spPr bwMode="auto">
          <a:xfrm rot="16200000">
            <a:off x="162379" y="27345821"/>
            <a:ext cx="1292225" cy="161698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bwMode="auto">
          <a:xfrm rot="16200000">
            <a:off x="1780267" y="27344915"/>
            <a:ext cx="1292225" cy="161879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bwMode="auto">
          <a:xfrm rot="16200000">
            <a:off x="3399064" y="27344915"/>
            <a:ext cx="1292225" cy="161879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sp>
      <p:cxnSp>
        <p:nvCxnSpPr>
          <p:cNvPr id="7" name="Connecteur droit 6"/>
          <p:cNvCxnSpPr/>
          <p:nvPr userDrawn="1"/>
        </p:nvCxnSpPr>
        <p:spPr bwMode="auto">
          <a:xfrm>
            <a:off x="4822305" y="27435248"/>
            <a:ext cx="0" cy="1368152"/>
          </a:xfrm>
          <a:prstGeom prst="line">
            <a:avLst/>
          </a:prstGeom>
          <a:solidFill>
            <a:schemeClr val="accent1"/>
          </a:solidFill>
          <a:ln w="12700" cap="flat" cmpd="sng" algn="ctr">
            <a:solidFill>
              <a:schemeClr val="bg1"/>
            </a:solidFill>
            <a:prstDash val="solid"/>
            <a:round/>
            <a:headEnd type="none" w="med" len="med"/>
            <a:tailEnd type="none" w="med" len="med"/>
          </a:ln>
          <a:effec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xmlns:p14="http://schemas.microsoft.com/office/powerpoint/2010/main" id="1" dur="indefinite" restart="never" nodeType="tmRoot"/>
      </p:par>
    </p:tnLst>
  </p:timing>
  <p:txStyles>
    <p:titleStyle>
      <a:lvl1pPr algn="l" defTabSz="2879725" rtl="0" eaLnBrk="0" fontAlgn="base" hangingPunct="0">
        <a:spcBef>
          <a:spcPct val="0"/>
        </a:spcBef>
        <a:spcAft>
          <a:spcPct val="0"/>
        </a:spcAft>
        <a:defRPr sz="5700">
          <a:solidFill>
            <a:schemeClr val="bg1"/>
          </a:solidFill>
          <a:latin typeface="+mj-lt"/>
          <a:ea typeface="+mj-ea"/>
          <a:cs typeface="+mj-cs"/>
        </a:defRPr>
      </a:lvl1pPr>
      <a:lvl2pPr algn="l" defTabSz="2879725" rtl="0" eaLnBrk="0" fontAlgn="base" hangingPunct="0">
        <a:spcBef>
          <a:spcPct val="0"/>
        </a:spcBef>
        <a:spcAft>
          <a:spcPct val="0"/>
        </a:spcAft>
        <a:defRPr sz="5700">
          <a:solidFill>
            <a:schemeClr val="bg1"/>
          </a:solidFill>
          <a:latin typeface="Arial Bold" pitchFamily="80" charset="0"/>
          <a:ea typeface="ヒラギノ角ゴ Pro W3" charset="-128"/>
          <a:cs typeface="ヒラギノ角ゴ Pro W3" charset="-128"/>
        </a:defRPr>
      </a:lvl2pPr>
      <a:lvl3pPr algn="l" defTabSz="2879725" rtl="0" eaLnBrk="0" fontAlgn="base" hangingPunct="0">
        <a:spcBef>
          <a:spcPct val="0"/>
        </a:spcBef>
        <a:spcAft>
          <a:spcPct val="0"/>
        </a:spcAft>
        <a:defRPr sz="5700">
          <a:solidFill>
            <a:schemeClr val="bg1"/>
          </a:solidFill>
          <a:latin typeface="Arial Bold" pitchFamily="80" charset="0"/>
          <a:ea typeface="ヒラギノ角ゴ Pro W3" charset="-128"/>
          <a:cs typeface="ヒラギノ角ゴ Pro W3" charset="-128"/>
        </a:defRPr>
      </a:lvl3pPr>
      <a:lvl4pPr algn="l" defTabSz="2879725" rtl="0" eaLnBrk="0" fontAlgn="base" hangingPunct="0">
        <a:spcBef>
          <a:spcPct val="0"/>
        </a:spcBef>
        <a:spcAft>
          <a:spcPct val="0"/>
        </a:spcAft>
        <a:defRPr sz="5700">
          <a:solidFill>
            <a:schemeClr val="bg1"/>
          </a:solidFill>
          <a:latin typeface="Arial Bold" pitchFamily="80" charset="0"/>
          <a:ea typeface="ヒラギノ角ゴ Pro W3" charset="-128"/>
          <a:cs typeface="ヒラギノ角ゴ Pro W3" charset="-128"/>
        </a:defRPr>
      </a:lvl4pPr>
      <a:lvl5pPr algn="l" defTabSz="2879725" rtl="0" eaLnBrk="0" fontAlgn="base" hangingPunct="0">
        <a:spcBef>
          <a:spcPct val="0"/>
        </a:spcBef>
        <a:spcAft>
          <a:spcPct val="0"/>
        </a:spcAft>
        <a:defRPr sz="5700">
          <a:solidFill>
            <a:schemeClr val="bg1"/>
          </a:solidFill>
          <a:latin typeface="Arial Bold" pitchFamily="80" charset="0"/>
          <a:ea typeface="ヒラギノ角ゴ Pro W3" charset="-128"/>
          <a:cs typeface="ヒラギノ角ゴ Pro W3" charset="-128"/>
        </a:defRPr>
      </a:lvl5pPr>
      <a:lvl6pPr marL="457200" algn="l" defTabSz="2879725" rtl="0" fontAlgn="base">
        <a:spcBef>
          <a:spcPct val="0"/>
        </a:spcBef>
        <a:spcAft>
          <a:spcPct val="0"/>
        </a:spcAft>
        <a:defRPr sz="5700">
          <a:solidFill>
            <a:schemeClr val="bg1"/>
          </a:solidFill>
          <a:latin typeface="Arial Bold" pitchFamily="80" charset="0"/>
          <a:ea typeface="ヒラギノ角ゴ Pro W3" charset="-128"/>
          <a:cs typeface="ヒラギノ角ゴ Pro W3" charset="-128"/>
        </a:defRPr>
      </a:lvl6pPr>
      <a:lvl7pPr marL="914400" algn="l" defTabSz="2879725" rtl="0" fontAlgn="base">
        <a:spcBef>
          <a:spcPct val="0"/>
        </a:spcBef>
        <a:spcAft>
          <a:spcPct val="0"/>
        </a:spcAft>
        <a:defRPr sz="5700">
          <a:solidFill>
            <a:schemeClr val="bg1"/>
          </a:solidFill>
          <a:latin typeface="Arial Bold" pitchFamily="80" charset="0"/>
          <a:ea typeface="ヒラギノ角ゴ Pro W3" charset="-128"/>
          <a:cs typeface="ヒラギノ角ゴ Pro W3" charset="-128"/>
        </a:defRPr>
      </a:lvl7pPr>
      <a:lvl8pPr marL="1371600" algn="l" defTabSz="2879725" rtl="0" fontAlgn="base">
        <a:spcBef>
          <a:spcPct val="0"/>
        </a:spcBef>
        <a:spcAft>
          <a:spcPct val="0"/>
        </a:spcAft>
        <a:defRPr sz="5700">
          <a:solidFill>
            <a:schemeClr val="bg1"/>
          </a:solidFill>
          <a:latin typeface="Arial Bold" pitchFamily="80" charset="0"/>
          <a:ea typeface="ヒラギノ角ゴ Pro W3" charset="-128"/>
          <a:cs typeface="ヒラギノ角ゴ Pro W3" charset="-128"/>
        </a:defRPr>
      </a:lvl8pPr>
      <a:lvl9pPr marL="1828800" algn="l" defTabSz="2879725" rtl="0" fontAlgn="base">
        <a:spcBef>
          <a:spcPct val="0"/>
        </a:spcBef>
        <a:spcAft>
          <a:spcPct val="0"/>
        </a:spcAft>
        <a:defRPr sz="5700">
          <a:solidFill>
            <a:schemeClr val="bg1"/>
          </a:solidFill>
          <a:latin typeface="Arial Bold" pitchFamily="80" charset="0"/>
          <a:ea typeface="ヒラギノ角ゴ Pro W3" charset="-128"/>
          <a:cs typeface="ヒラギノ角ゴ Pro W3" charset="-128"/>
        </a:defRPr>
      </a:lvl9pPr>
    </p:titleStyle>
    <p:bodyStyle>
      <a:lvl1pPr marL="1079500" indent="-1079500" algn="l" defTabSz="2879725" rtl="0" eaLnBrk="0" fontAlgn="base" hangingPunct="0">
        <a:spcBef>
          <a:spcPct val="20000"/>
        </a:spcBef>
        <a:spcAft>
          <a:spcPct val="0"/>
        </a:spcAft>
        <a:buChar char="•"/>
        <a:defRPr sz="10100">
          <a:solidFill>
            <a:schemeClr val="tx1"/>
          </a:solidFill>
          <a:latin typeface="+mn-lt"/>
          <a:ea typeface="+mn-ea"/>
          <a:cs typeface="+mn-cs"/>
        </a:defRPr>
      </a:lvl1pPr>
      <a:lvl2pPr marL="2339975" indent="-900113" algn="l" defTabSz="2879725" rtl="0" eaLnBrk="0" fontAlgn="base" hangingPunct="0">
        <a:spcBef>
          <a:spcPct val="20000"/>
        </a:spcBef>
        <a:spcAft>
          <a:spcPct val="0"/>
        </a:spcAft>
        <a:buChar char="–"/>
        <a:defRPr sz="8800">
          <a:solidFill>
            <a:schemeClr val="tx1"/>
          </a:solidFill>
          <a:latin typeface="+mn-lt"/>
          <a:ea typeface="+mn-ea"/>
        </a:defRPr>
      </a:lvl2pPr>
      <a:lvl3pPr marL="3600450" indent="-720725" algn="l" defTabSz="2879725" rtl="0" eaLnBrk="0" fontAlgn="base" hangingPunct="0">
        <a:spcBef>
          <a:spcPct val="20000"/>
        </a:spcBef>
        <a:spcAft>
          <a:spcPct val="0"/>
        </a:spcAft>
        <a:buChar char="•"/>
        <a:defRPr sz="7600">
          <a:solidFill>
            <a:schemeClr val="tx1"/>
          </a:solidFill>
          <a:latin typeface="+mn-lt"/>
          <a:ea typeface="+mn-ea"/>
        </a:defRPr>
      </a:lvl3pPr>
      <a:lvl4pPr marL="5040313" indent="-720725" algn="l" defTabSz="2879725" rtl="0" eaLnBrk="0" fontAlgn="base" hangingPunct="0">
        <a:spcBef>
          <a:spcPct val="20000"/>
        </a:spcBef>
        <a:spcAft>
          <a:spcPct val="0"/>
        </a:spcAft>
        <a:buChar char="–"/>
        <a:defRPr sz="6300">
          <a:solidFill>
            <a:schemeClr val="tx1"/>
          </a:solidFill>
          <a:latin typeface="+mn-lt"/>
          <a:ea typeface="+mn-ea"/>
        </a:defRPr>
      </a:lvl4pPr>
      <a:lvl5pPr marL="6480175" indent="-720725" algn="l" defTabSz="2879725" rtl="0" eaLnBrk="0" fontAlgn="base" hangingPunct="0">
        <a:spcBef>
          <a:spcPct val="20000"/>
        </a:spcBef>
        <a:spcAft>
          <a:spcPct val="0"/>
        </a:spcAft>
        <a:buChar char="»"/>
        <a:defRPr sz="6300">
          <a:solidFill>
            <a:schemeClr val="tx1"/>
          </a:solidFill>
          <a:latin typeface="+mn-lt"/>
          <a:ea typeface="+mn-ea"/>
        </a:defRPr>
      </a:lvl5pPr>
      <a:lvl6pPr marL="6937375" indent="-720725" algn="l" defTabSz="2879725" rtl="0" fontAlgn="base">
        <a:spcBef>
          <a:spcPct val="20000"/>
        </a:spcBef>
        <a:spcAft>
          <a:spcPct val="0"/>
        </a:spcAft>
        <a:buChar char="»"/>
        <a:defRPr sz="6300">
          <a:solidFill>
            <a:schemeClr val="tx1"/>
          </a:solidFill>
          <a:latin typeface="+mn-lt"/>
          <a:ea typeface="+mn-ea"/>
        </a:defRPr>
      </a:lvl6pPr>
      <a:lvl7pPr marL="7394575" indent="-720725" algn="l" defTabSz="2879725" rtl="0" fontAlgn="base">
        <a:spcBef>
          <a:spcPct val="20000"/>
        </a:spcBef>
        <a:spcAft>
          <a:spcPct val="0"/>
        </a:spcAft>
        <a:buChar char="»"/>
        <a:defRPr sz="6300">
          <a:solidFill>
            <a:schemeClr val="tx1"/>
          </a:solidFill>
          <a:latin typeface="+mn-lt"/>
          <a:ea typeface="+mn-ea"/>
        </a:defRPr>
      </a:lvl7pPr>
      <a:lvl8pPr marL="7851775" indent="-720725" algn="l" defTabSz="2879725" rtl="0" fontAlgn="base">
        <a:spcBef>
          <a:spcPct val="20000"/>
        </a:spcBef>
        <a:spcAft>
          <a:spcPct val="0"/>
        </a:spcAft>
        <a:buChar char="»"/>
        <a:defRPr sz="6300">
          <a:solidFill>
            <a:schemeClr val="tx1"/>
          </a:solidFill>
          <a:latin typeface="+mn-lt"/>
          <a:ea typeface="+mn-ea"/>
        </a:defRPr>
      </a:lvl8pPr>
      <a:lvl9pPr marL="8308975" indent="-720725" algn="l" defTabSz="2879725" rtl="0" fontAlgn="base">
        <a:spcBef>
          <a:spcPct val="20000"/>
        </a:spcBef>
        <a:spcAft>
          <a:spcPct val="0"/>
        </a:spcAft>
        <a:buChar char="»"/>
        <a:defRPr sz="6300">
          <a:solidFill>
            <a:schemeClr val="tx1"/>
          </a:solidFill>
          <a:latin typeface="+mn-lt"/>
          <a:ea typeface="+mn-ea"/>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 Id="rId16" Type="http://schemas.openxmlformats.org/officeDocument/2006/relationships/image" Target="../media/image15.png"/><Relationship Id="rId17" Type="http://schemas.openxmlformats.org/officeDocument/2006/relationships/image" Target="../media/image16.tiff"/><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emf"/><Relationship Id="rId10"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ZoneTexte 56"/>
          <p:cNvSpPr txBox="1"/>
          <p:nvPr/>
        </p:nvSpPr>
        <p:spPr>
          <a:xfrm>
            <a:off x="8276458" y="27233940"/>
            <a:ext cx="13321480" cy="1569660"/>
          </a:xfrm>
          <a:prstGeom prst="rect">
            <a:avLst/>
          </a:prstGeom>
          <a:solidFill>
            <a:schemeClr val="bg1"/>
          </a:solidFill>
        </p:spPr>
        <p:txBody>
          <a:bodyPr wrap="square" rtlCol="0">
            <a:spAutoFit/>
          </a:bodyPr>
          <a:lstStyle/>
          <a:p>
            <a:endParaRPr lang="fr-FR" smtClean="0"/>
          </a:p>
          <a:p>
            <a:endParaRPr lang="fr-FR" smtClean="0"/>
          </a:p>
          <a:p>
            <a:endParaRPr lang="fr-FR" smtClean="0"/>
          </a:p>
          <a:p>
            <a:endParaRPr lang="fr-FR"/>
          </a:p>
        </p:txBody>
      </p:sp>
      <p:sp>
        <p:nvSpPr>
          <p:cNvPr id="14338" name="Rectangle 2"/>
          <p:cNvSpPr>
            <a:spLocks noGrp="1" noChangeArrowheads="1"/>
          </p:cNvSpPr>
          <p:nvPr>
            <p:ph type="title"/>
          </p:nvPr>
        </p:nvSpPr>
        <p:spPr>
          <a:xfrm>
            <a:off x="3742185" y="288232"/>
            <a:ext cx="11305256" cy="2664296"/>
          </a:xfrm>
        </p:spPr>
        <p:txBody>
          <a:bodyPr/>
          <a:lstStyle/>
          <a:p>
            <a:pPr algn="ctr" eaLnBrk="1" hangingPunct="1"/>
            <a:r>
              <a:rPr lang="fr-FR" sz="4800" smtClean="0"/>
              <a:t>Comportement mécanique d’un alliage de titane et d’un alliage d’aluminium issus de la fabrication additive par SLM</a:t>
            </a:r>
            <a:endParaRPr lang="fr-FR" sz="4800"/>
          </a:p>
        </p:txBody>
      </p:sp>
      <p:sp>
        <p:nvSpPr>
          <p:cNvPr id="14339" name="Rectangle 5"/>
          <p:cNvSpPr>
            <a:spLocks noChangeArrowheads="1"/>
          </p:cNvSpPr>
          <p:nvPr/>
        </p:nvSpPr>
        <p:spPr bwMode="auto">
          <a:xfrm>
            <a:off x="4454525" y="27682825"/>
            <a:ext cx="184150" cy="457200"/>
          </a:xfrm>
          <a:prstGeom prst="rect">
            <a:avLst/>
          </a:prstGeom>
          <a:noFill/>
          <a:ln w="9525">
            <a:noFill/>
            <a:miter lim="800000"/>
            <a:headEnd/>
            <a:tailEnd/>
          </a:ln>
        </p:spPr>
        <p:txBody>
          <a:bodyPr wrap="none">
            <a:prstTxWarp prst="textNoShape">
              <a:avLst/>
            </a:prstTxWarp>
            <a:spAutoFit/>
          </a:bodyPr>
          <a:lstStyle/>
          <a:p>
            <a:endParaRPr lang="fr-FR"/>
          </a:p>
        </p:txBody>
      </p:sp>
      <p:sp>
        <p:nvSpPr>
          <p:cNvPr id="14340" name="Text Box 7"/>
          <p:cNvSpPr txBox="1">
            <a:spLocks noChangeArrowheads="1"/>
          </p:cNvSpPr>
          <p:nvPr/>
        </p:nvSpPr>
        <p:spPr bwMode="auto">
          <a:xfrm>
            <a:off x="357809" y="4104656"/>
            <a:ext cx="1473480" cy="507831"/>
          </a:xfrm>
          <a:prstGeom prst="rect">
            <a:avLst/>
          </a:prstGeom>
          <a:noFill/>
          <a:ln w="9525">
            <a:noFill/>
            <a:miter lim="800000"/>
            <a:headEnd/>
            <a:tailEnd/>
          </a:ln>
        </p:spPr>
        <p:txBody>
          <a:bodyPr wrap="none">
            <a:prstTxWarp prst="textNoShape">
              <a:avLst/>
            </a:prstTxWarp>
            <a:spAutoFit/>
          </a:bodyPr>
          <a:lstStyle/>
          <a:p>
            <a:r>
              <a:rPr lang="fr-FR" sz="2700" smtClean="0">
                <a:latin typeface="Arial Bold" pitchFamily="80" charset="0"/>
              </a:rPr>
              <a:t>Auteurs:</a:t>
            </a:r>
            <a:endParaRPr lang="fr-FR" sz="2700">
              <a:latin typeface="Arial Bold" pitchFamily="80" charset="0"/>
            </a:endParaRPr>
          </a:p>
        </p:txBody>
      </p:sp>
      <p:sp>
        <p:nvSpPr>
          <p:cNvPr id="14342" name="Line 10"/>
          <p:cNvSpPr>
            <a:spLocks noChangeShapeType="1"/>
          </p:cNvSpPr>
          <p:nvPr/>
        </p:nvSpPr>
        <p:spPr bwMode="auto">
          <a:xfrm>
            <a:off x="0" y="4752728"/>
            <a:ext cx="12455153" cy="0"/>
          </a:xfrm>
          <a:prstGeom prst="line">
            <a:avLst/>
          </a:prstGeom>
          <a:noFill/>
          <a:ln w="9525">
            <a:solidFill>
              <a:schemeClr val="tx2"/>
            </a:solidFill>
            <a:round/>
            <a:headEnd/>
            <a:tailEnd/>
          </a:ln>
        </p:spPr>
        <p:txBody>
          <a:bodyPr wrap="none" anchor="ctr">
            <a:prstTxWarp prst="textNoShape">
              <a:avLst/>
            </a:prstTxWarp>
          </a:bodyPr>
          <a:lstStyle/>
          <a:p>
            <a:endParaRPr lang="fr-FR"/>
          </a:p>
        </p:txBody>
      </p:sp>
      <p:sp>
        <p:nvSpPr>
          <p:cNvPr id="14344" name="Text Box 14"/>
          <p:cNvSpPr txBox="1">
            <a:spLocks noChangeArrowheads="1"/>
          </p:cNvSpPr>
          <p:nvPr/>
        </p:nvSpPr>
        <p:spPr bwMode="auto">
          <a:xfrm>
            <a:off x="441325" y="13382625"/>
            <a:ext cx="3368675" cy="457200"/>
          </a:xfrm>
          <a:prstGeom prst="rect">
            <a:avLst/>
          </a:prstGeom>
          <a:noFill/>
          <a:ln w="9525">
            <a:noFill/>
            <a:miter lim="800000"/>
            <a:headEnd/>
            <a:tailEnd/>
          </a:ln>
        </p:spPr>
        <p:txBody>
          <a:bodyPr>
            <a:prstTxWarp prst="textNoShape">
              <a:avLst/>
            </a:prstTxWarp>
            <a:spAutoFit/>
          </a:bodyPr>
          <a:lstStyle/>
          <a:p>
            <a:endParaRPr lang="fr-FR"/>
          </a:p>
        </p:txBody>
      </p:sp>
      <p:sp>
        <p:nvSpPr>
          <p:cNvPr id="14345" name="Text Box 15"/>
          <p:cNvSpPr txBox="1">
            <a:spLocks noChangeArrowheads="1"/>
          </p:cNvSpPr>
          <p:nvPr/>
        </p:nvSpPr>
        <p:spPr bwMode="auto">
          <a:xfrm>
            <a:off x="2230017" y="4176664"/>
            <a:ext cx="12745416" cy="475771"/>
          </a:xfrm>
          <a:prstGeom prst="rect">
            <a:avLst/>
          </a:prstGeom>
          <a:noFill/>
          <a:ln w="9525">
            <a:noFill/>
            <a:miter lim="800000"/>
            <a:headEnd/>
            <a:tailEnd/>
          </a:ln>
        </p:spPr>
        <p:txBody>
          <a:bodyPr wrap="square">
            <a:prstTxWarp prst="textNoShape">
              <a:avLst/>
            </a:prstTxWarp>
            <a:spAutoFit/>
          </a:bodyPr>
          <a:lstStyle/>
          <a:p>
            <a:pPr>
              <a:lnSpc>
                <a:spcPct val="110000"/>
              </a:lnSpc>
              <a:spcAft>
                <a:spcPts val="600"/>
              </a:spcAft>
            </a:pPr>
            <a:r>
              <a:rPr lang="fr-FR" sz="2300" smtClean="0"/>
              <a:t>Vincent DOVERGNE, Faissal OUATTARA, Mathias NOLF, Duc Hung NGUYEN</a:t>
            </a:r>
          </a:p>
        </p:txBody>
      </p:sp>
      <p:sp>
        <p:nvSpPr>
          <p:cNvPr id="14346" name="Text Box 20"/>
          <p:cNvSpPr txBox="1">
            <a:spLocks noChangeArrowheads="1"/>
          </p:cNvSpPr>
          <p:nvPr/>
        </p:nvSpPr>
        <p:spPr bwMode="auto">
          <a:xfrm>
            <a:off x="173633" y="5196031"/>
            <a:ext cx="11201400" cy="641350"/>
          </a:xfrm>
          <a:prstGeom prst="rect">
            <a:avLst/>
          </a:prstGeom>
          <a:noFill/>
          <a:ln w="9525">
            <a:noFill/>
            <a:miter lim="800000"/>
            <a:headEnd/>
            <a:tailEnd/>
          </a:ln>
        </p:spPr>
        <p:txBody>
          <a:bodyPr>
            <a:prstTxWarp prst="textNoShape">
              <a:avLst/>
            </a:prstTxWarp>
            <a:spAutoFit/>
          </a:bodyPr>
          <a:lstStyle/>
          <a:p>
            <a:r>
              <a:rPr lang="fr-FR" sz="3600" smtClean="0">
                <a:solidFill>
                  <a:schemeClr val="accent1"/>
                </a:solidFill>
                <a:latin typeface="Arial Black" charset="0"/>
              </a:rPr>
              <a:t>Contexte et objectifs</a:t>
            </a:r>
            <a:endParaRPr lang="fr-FR" sz="3600">
              <a:solidFill>
                <a:schemeClr val="accent1"/>
              </a:solidFill>
              <a:latin typeface="Arial Black" charset="0"/>
            </a:endParaRPr>
          </a:p>
        </p:txBody>
      </p:sp>
      <p:sp>
        <p:nvSpPr>
          <p:cNvPr id="14348" name="Text Box 22"/>
          <p:cNvSpPr txBox="1">
            <a:spLocks noChangeArrowheads="1"/>
          </p:cNvSpPr>
          <p:nvPr/>
        </p:nvSpPr>
        <p:spPr bwMode="auto">
          <a:xfrm>
            <a:off x="357809" y="5837381"/>
            <a:ext cx="21168121" cy="5558445"/>
          </a:xfrm>
          <a:prstGeom prst="rect">
            <a:avLst/>
          </a:prstGeom>
          <a:noFill/>
          <a:ln w="9525">
            <a:noFill/>
            <a:miter lim="800000"/>
            <a:headEnd/>
            <a:tailEnd/>
          </a:ln>
        </p:spPr>
        <p:txBody>
          <a:bodyPr wrap="square">
            <a:prstTxWarp prst="textNoShape">
              <a:avLst/>
            </a:prstTxWarp>
            <a:spAutoFit/>
          </a:bodyPr>
          <a:lstStyle/>
          <a:p>
            <a:pPr algn="just">
              <a:spcBef>
                <a:spcPct val="20000"/>
              </a:spcBef>
            </a:pPr>
            <a:r>
              <a:rPr lang="fr-FR" b="1" dirty="0" smtClean="0">
                <a:solidFill>
                  <a:schemeClr val="tx2"/>
                </a:solidFill>
                <a:sym typeface="Wingdings" charset="2"/>
              </a:rPr>
              <a:t> Contexte </a:t>
            </a:r>
          </a:p>
          <a:p>
            <a:pPr marL="800100" lvl="1" indent="-342900" algn="just">
              <a:spcBef>
                <a:spcPct val="20000"/>
              </a:spcBef>
              <a:buFont typeface="Wingdings" panose="05000000000000000000" pitchFamily="2" charset="2"/>
              <a:buChar char="Ø"/>
            </a:pPr>
            <a:r>
              <a:rPr lang="fr-FR" dirty="0" smtClean="0">
                <a:sym typeface="Wingdings" charset="2"/>
              </a:rPr>
              <a:t>Participation au projet ALMIA : “</a:t>
            </a:r>
            <a:r>
              <a:rPr lang="fr-FR" i="1" dirty="0" smtClean="0">
                <a:sym typeface="Wingdings" charset="2"/>
              </a:rPr>
              <a:t>Additive Layer </a:t>
            </a:r>
            <a:r>
              <a:rPr lang="fr-FR" i="1" dirty="0" err="1" smtClean="0">
                <a:sym typeface="Wingdings" charset="2"/>
              </a:rPr>
              <a:t>Manufacturing</a:t>
            </a:r>
            <a:r>
              <a:rPr lang="fr-FR" i="1" dirty="0" smtClean="0">
                <a:sym typeface="Wingdings" charset="2"/>
              </a:rPr>
              <a:t> for </a:t>
            </a:r>
            <a:r>
              <a:rPr lang="fr-FR" i="1" dirty="0" err="1" smtClean="0">
                <a:sym typeface="Wingdings" charset="2"/>
              </a:rPr>
              <a:t>Industrial</a:t>
            </a:r>
            <a:r>
              <a:rPr lang="fr-FR" i="1" dirty="0" smtClean="0">
                <a:sym typeface="Wingdings" charset="2"/>
              </a:rPr>
              <a:t> Application“. </a:t>
            </a:r>
            <a:r>
              <a:rPr lang="fr-FR" dirty="0" smtClean="0">
                <a:sym typeface="Wingdings" charset="2"/>
              </a:rPr>
              <a:t>Ce projet a pour but de mettre au point la procédure de fabrication par SLM pour l’exploiter en produisant des pièces particulières dédiées à l’aéronautique et l’aérospatial</a:t>
            </a:r>
            <a:r>
              <a:rPr lang="fr-FR" i="1" dirty="0" smtClean="0">
                <a:sym typeface="Wingdings" charset="2"/>
              </a:rPr>
              <a:t>.</a:t>
            </a:r>
            <a:r>
              <a:rPr lang="fr-FR" dirty="0" smtClean="0">
                <a:sym typeface="Wingdings" charset="2"/>
              </a:rPr>
              <a:t> </a:t>
            </a:r>
          </a:p>
          <a:p>
            <a:pPr marL="800100" lvl="1" indent="-342900" algn="just">
              <a:spcBef>
                <a:spcPct val="20000"/>
              </a:spcBef>
              <a:buFont typeface="Wingdings" panose="05000000000000000000" pitchFamily="2" charset="2"/>
              <a:buChar char="Ø"/>
            </a:pPr>
            <a:r>
              <a:rPr lang="fr-FR" dirty="0" smtClean="0">
                <a:sym typeface="Wingdings" charset="2"/>
              </a:rPr>
              <a:t>Le procédé de fabrication par SLM (</a:t>
            </a:r>
            <a:r>
              <a:rPr lang="fr-FR" i="1" dirty="0" smtClean="0">
                <a:sym typeface="Wingdings" charset="2"/>
              </a:rPr>
              <a:t>“</a:t>
            </a:r>
            <a:r>
              <a:rPr lang="fr-FR" i="1" dirty="0" err="1" smtClean="0">
                <a:sym typeface="Wingdings" charset="2"/>
              </a:rPr>
              <a:t>Selective</a:t>
            </a:r>
            <a:r>
              <a:rPr lang="fr-FR" i="1" dirty="0" smtClean="0">
                <a:sym typeface="Wingdings" charset="2"/>
              </a:rPr>
              <a:t> Laser </a:t>
            </a:r>
            <a:r>
              <a:rPr lang="fr-FR" i="1" dirty="0" err="1" smtClean="0">
                <a:sym typeface="Wingdings" charset="2"/>
              </a:rPr>
              <a:t>Melting</a:t>
            </a:r>
            <a:r>
              <a:rPr lang="fr-FR" dirty="0" smtClean="0">
                <a:sym typeface="Wingdings" charset="2"/>
              </a:rPr>
              <a:t>”) consiste à créer une pièce couche par couche par fusion de poudres métalliques avec un laser. Les réglages de la machine et le type d’alliage utilisé sont imposés par les partenaires du projet.</a:t>
            </a:r>
          </a:p>
          <a:p>
            <a:pPr marL="838200" lvl="1" indent="-381000" algn="just">
              <a:spcBef>
                <a:spcPct val="20000"/>
              </a:spcBef>
              <a:buFont typeface="Wingdings" panose="05000000000000000000" pitchFamily="2" charset="2"/>
              <a:buChar char="Ø"/>
            </a:pPr>
            <a:r>
              <a:rPr lang="fr-FR" dirty="0" smtClean="0">
                <a:sym typeface="Wingdings" charset="2"/>
              </a:rPr>
              <a:t>Aspect projet industriel : Un rapport d’essais avec les résultats et un début d’interprétation est rendu au consortium.</a:t>
            </a:r>
          </a:p>
          <a:p>
            <a:pPr marL="838200" lvl="1" indent="-381000" algn="just">
              <a:spcBef>
                <a:spcPct val="20000"/>
              </a:spcBef>
              <a:buFont typeface="Wingdings" panose="05000000000000000000" pitchFamily="2" charset="2"/>
              <a:buChar char="Ø"/>
            </a:pPr>
            <a:r>
              <a:rPr lang="fr-FR" dirty="0" smtClean="0">
                <a:sym typeface="Wingdings" charset="2"/>
              </a:rPr>
              <a:t>Aspect recherche scientifique : Meilleure compréhension des alliages SLM et comparaison avec les matériaux issus des procédés classiques.</a:t>
            </a:r>
          </a:p>
          <a:p>
            <a:pPr marL="342900" indent="-342900" algn="just">
              <a:spcBef>
                <a:spcPct val="20000"/>
              </a:spcBef>
              <a:buFont typeface="Wingdings" panose="05000000000000000000" pitchFamily="2" charset="2"/>
              <a:buChar char="Ø"/>
            </a:pPr>
            <a:endParaRPr lang="fr-FR" dirty="0" smtClean="0">
              <a:solidFill>
                <a:schemeClr val="tx2"/>
              </a:solidFill>
              <a:sym typeface="Wingdings" charset="2"/>
            </a:endParaRPr>
          </a:p>
          <a:p>
            <a:pPr algn="just">
              <a:spcBef>
                <a:spcPct val="20000"/>
              </a:spcBef>
            </a:pPr>
            <a:r>
              <a:rPr lang="fr-FR" b="1" dirty="0" smtClean="0">
                <a:solidFill>
                  <a:schemeClr val="tx2"/>
                </a:solidFill>
                <a:sym typeface="Wingdings" charset="2"/>
              </a:rPr>
              <a:t> Objectifs</a:t>
            </a:r>
            <a:endParaRPr lang="fr-FR" b="1" dirty="0" smtClean="0">
              <a:solidFill>
                <a:schemeClr val="tx2"/>
              </a:solidFill>
            </a:endParaRPr>
          </a:p>
          <a:p>
            <a:pPr marL="838200" lvl="1" indent="-381000" algn="just">
              <a:spcBef>
                <a:spcPct val="20000"/>
              </a:spcBef>
              <a:buFont typeface="Wingdings" panose="05000000000000000000" pitchFamily="2" charset="2"/>
              <a:buChar char="Ø"/>
            </a:pPr>
            <a:r>
              <a:rPr lang="fr-FR" dirty="0" smtClean="0"/>
              <a:t>Etudier un alliage en titane (TA6V) et aluminium (AS7G06), faire un lien entre les propriétés mécaniques et la microstructure et comparer les données avec les matériaux classiques.</a:t>
            </a:r>
          </a:p>
          <a:p>
            <a:pPr marL="838200" lvl="1" indent="-381000" algn="just">
              <a:spcBef>
                <a:spcPct val="20000"/>
              </a:spcBef>
              <a:buFont typeface="Wingdings" panose="05000000000000000000" pitchFamily="2" charset="2"/>
              <a:buChar char="Ø"/>
            </a:pPr>
            <a:r>
              <a:rPr lang="fr-FR" dirty="0" smtClean="0"/>
              <a:t>Etudier l’anisotropie des éprouvettes pour comparer leurs caractéristiques en fonction de l’angle de fabrication,</a:t>
            </a:r>
          </a:p>
          <a:p>
            <a:pPr marL="838200" lvl="1" indent="-381000" algn="just">
              <a:spcBef>
                <a:spcPct val="20000"/>
              </a:spcBef>
              <a:buFont typeface="Wingdings" panose="05000000000000000000" pitchFamily="2" charset="2"/>
              <a:buChar char="Ø"/>
            </a:pPr>
            <a:r>
              <a:rPr lang="fr-FR" dirty="0" smtClean="0"/>
              <a:t>Juger de la nécessité de post-traitements de surface et thermiques pour ce type de fabrication.</a:t>
            </a:r>
          </a:p>
        </p:txBody>
      </p:sp>
      <p:sp>
        <p:nvSpPr>
          <p:cNvPr id="14352" name="Text Box 26"/>
          <p:cNvSpPr txBox="1">
            <a:spLocks noChangeArrowheads="1"/>
          </p:cNvSpPr>
          <p:nvPr/>
        </p:nvSpPr>
        <p:spPr bwMode="auto">
          <a:xfrm>
            <a:off x="127996" y="11691871"/>
            <a:ext cx="8051570" cy="641350"/>
          </a:xfrm>
          <a:prstGeom prst="rect">
            <a:avLst/>
          </a:prstGeom>
          <a:noFill/>
          <a:ln w="9525">
            <a:noFill/>
            <a:miter lim="800000"/>
            <a:headEnd/>
            <a:tailEnd/>
          </a:ln>
        </p:spPr>
        <p:txBody>
          <a:bodyPr wrap="square">
            <a:prstTxWarp prst="textNoShape">
              <a:avLst/>
            </a:prstTxWarp>
            <a:spAutoFit/>
          </a:bodyPr>
          <a:lstStyle/>
          <a:p>
            <a:r>
              <a:rPr lang="fr-FR" sz="3600" smtClean="0">
                <a:solidFill>
                  <a:srgbClr val="5C6670"/>
                </a:solidFill>
                <a:latin typeface="Arial Black" charset="0"/>
              </a:rPr>
              <a:t>Résultats expérimentaux</a:t>
            </a:r>
            <a:endParaRPr lang="fr-FR" sz="3600">
              <a:solidFill>
                <a:srgbClr val="5C6670"/>
              </a:solidFill>
              <a:latin typeface="Arial Black" charset="0"/>
            </a:endParaRPr>
          </a:p>
        </p:txBody>
      </p:sp>
      <p:sp>
        <p:nvSpPr>
          <p:cNvPr id="14354" name="Text Box 28"/>
          <p:cNvSpPr txBox="1">
            <a:spLocks noChangeArrowheads="1"/>
          </p:cNvSpPr>
          <p:nvPr/>
        </p:nvSpPr>
        <p:spPr bwMode="auto">
          <a:xfrm>
            <a:off x="285801" y="12457585"/>
            <a:ext cx="9505056" cy="10993779"/>
          </a:xfrm>
          <a:prstGeom prst="rect">
            <a:avLst/>
          </a:prstGeom>
          <a:noFill/>
          <a:ln w="9525">
            <a:noFill/>
            <a:miter lim="800000"/>
            <a:headEnd/>
            <a:tailEnd/>
          </a:ln>
        </p:spPr>
        <p:txBody>
          <a:bodyPr wrap="square">
            <a:prstTxWarp prst="textNoShape">
              <a:avLst/>
            </a:prstTxWarp>
            <a:spAutoFit/>
          </a:bodyPr>
          <a:lstStyle/>
          <a:p>
            <a:pPr marL="381000" indent="-381000">
              <a:spcBef>
                <a:spcPct val="20000"/>
              </a:spcBef>
              <a:buFont typeface="Wingdings"/>
              <a:buChar char="n"/>
            </a:pPr>
            <a:r>
              <a:rPr lang="fr-FR" sz="2500" b="1" dirty="0" smtClean="0">
                <a:solidFill>
                  <a:schemeClr val="tx2"/>
                </a:solidFill>
                <a:sym typeface="Wingdings" charset="2"/>
              </a:rPr>
              <a:t>Expériences</a:t>
            </a:r>
            <a:r>
              <a:rPr lang="fr-FR" sz="2800" dirty="0" smtClean="0">
                <a:solidFill>
                  <a:schemeClr val="tx2"/>
                </a:solidFill>
                <a:sym typeface="Wingdings" charset="2"/>
              </a:rPr>
              <a:t> </a:t>
            </a:r>
          </a:p>
          <a:p>
            <a:pPr marL="381000" indent="-381000">
              <a:spcBef>
                <a:spcPct val="20000"/>
              </a:spcBef>
              <a:buFont typeface="Wingdings"/>
              <a:buChar char="n"/>
            </a:pPr>
            <a:endParaRPr lang="fr-FR" sz="2800" dirty="0" smtClean="0">
              <a:solidFill>
                <a:schemeClr val="tx2"/>
              </a:solidFill>
              <a:sym typeface="Wingdings" charset="2"/>
            </a:endParaRPr>
          </a:p>
          <a:p>
            <a:pPr marL="381000" indent="-381000">
              <a:spcBef>
                <a:spcPct val="20000"/>
              </a:spcBef>
              <a:buFont typeface="Wingdings"/>
              <a:buChar char="n"/>
            </a:pPr>
            <a:endParaRPr lang="fr-FR" sz="2800" dirty="0" smtClean="0">
              <a:solidFill>
                <a:schemeClr val="tx2"/>
              </a:solidFill>
              <a:sym typeface="Wingdings" charset="2"/>
            </a:endParaRPr>
          </a:p>
          <a:p>
            <a:pPr marL="381000" indent="-381000">
              <a:spcBef>
                <a:spcPct val="20000"/>
              </a:spcBef>
            </a:pPr>
            <a:endParaRPr lang="fr-FR" sz="2800" dirty="0" smtClean="0">
              <a:solidFill>
                <a:schemeClr val="tx2"/>
              </a:solidFill>
              <a:sym typeface="Wingdings" charset="2"/>
            </a:endParaRPr>
          </a:p>
          <a:p>
            <a:pPr marL="381000" indent="-381000">
              <a:spcBef>
                <a:spcPct val="20000"/>
              </a:spcBef>
              <a:buFont typeface="Wingdings"/>
              <a:buChar char="n"/>
            </a:pPr>
            <a:endParaRPr lang="fr-FR" sz="2800" dirty="0" smtClean="0">
              <a:solidFill>
                <a:schemeClr val="tx2"/>
              </a:solidFill>
              <a:sym typeface="Wingdings" charset="2"/>
            </a:endParaRPr>
          </a:p>
          <a:p>
            <a:pPr>
              <a:spcBef>
                <a:spcPct val="20000"/>
              </a:spcBef>
            </a:pPr>
            <a:endParaRPr lang="fr-FR" dirty="0" smtClean="0">
              <a:solidFill>
                <a:schemeClr val="tx2"/>
              </a:solidFill>
              <a:sym typeface="Wingdings" charset="2"/>
            </a:endParaRPr>
          </a:p>
          <a:p>
            <a:pPr marL="342900" indent="-342900">
              <a:spcBef>
                <a:spcPct val="20000"/>
              </a:spcBef>
              <a:buFont typeface="Wingdings" panose="05000000000000000000" pitchFamily="2" charset="2"/>
              <a:buChar char="Ø"/>
            </a:pPr>
            <a:r>
              <a:rPr lang="fr-FR" sz="2500" dirty="0" smtClean="0">
                <a:sym typeface="Wingdings" charset="2"/>
              </a:rPr>
              <a:t>Expérimentations sur la plasticité en fatigue oligocyclique</a:t>
            </a:r>
            <a:endParaRPr lang="fr-FR" sz="2500" b="1" dirty="0" smtClean="0">
              <a:sym typeface="Wingdings" charset="2"/>
            </a:endParaRPr>
          </a:p>
          <a:p>
            <a:pPr marL="381000" indent="-381000">
              <a:spcBef>
                <a:spcPct val="20000"/>
              </a:spcBef>
            </a:pPr>
            <a:endParaRPr lang="fr-FR" sz="2500" b="1" dirty="0" smtClean="0">
              <a:sym typeface="Wingdings" charset="2"/>
            </a:endParaRPr>
          </a:p>
          <a:p>
            <a:pPr marL="381000" indent="-381000">
              <a:spcBef>
                <a:spcPct val="20000"/>
              </a:spcBef>
            </a:pPr>
            <a:endParaRPr lang="fr-FR" sz="2500" dirty="0" smtClean="0">
              <a:sym typeface="Wingdings" charset="2"/>
            </a:endParaRPr>
          </a:p>
          <a:p>
            <a:pPr marL="381000" indent="-381000">
              <a:spcBef>
                <a:spcPct val="20000"/>
              </a:spcBef>
            </a:pPr>
            <a:endParaRPr lang="fr-FR" sz="2500" dirty="0" smtClean="0">
              <a:sym typeface="Wingdings" charset="2"/>
            </a:endParaRPr>
          </a:p>
          <a:p>
            <a:pPr marL="381000" indent="-381000">
              <a:spcBef>
                <a:spcPct val="20000"/>
              </a:spcBef>
            </a:pPr>
            <a:endParaRPr lang="fr-FR" sz="2500" dirty="0" smtClean="0">
              <a:sym typeface="Wingdings" charset="2"/>
            </a:endParaRPr>
          </a:p>
          <a:p>
            <a:pPr marL="381000" indent="-381000">
              <a:spcBef>
                <a:spcPct val="20000"/>
              </a:spcBef>
            </a:pPr>
            <a:endParaRPr lang="fr-FR" sz="2500" dirty="0" smtClean="0">
              <a:sym typeface="Wingdings" charset="2"/>
            </a:endParaRPr>
          </a:p>
          <a:p>
            <a:pPr marL="381000" indent="-381000">
              <a:spcBef>
                <a:spcPct val="20000"/>
              </a:spcBef>
            </a:pPr>
            <a:endParaRPr lang="fr-FR" sz="2500" dirty="0" smtClean="0">
              <a:sym typeface="Wingdings" charset="2"/>
            </a:endParaRPr>
          </a:p>
          <a:p>
            <a:pPr marL="381000" indent="-381000">
              <a:spcBef>
                <a:spcPct val="20000"/>
              </a:spcBef>
            </a:pPr>
            <a:endParaRPr lang="fr-FR" sz="2500" dirty="0" smtClean="0">
              <a:sym typeface="Wingdings" charset="2"/>
            </a:endParaRPr>
          </a:p>
          <a:p>
            <a:pPr marL="381000" indent="-381000" algn="just">
              <a:spcBef>
                <a:spcPct val="20000"/>
              </a:spcBef>
            </a:pPr>
            <a:endParaRPr lang="fr-FR" sz="2500" dirty="0" smtClean="0">
              <a:sym typeface="Wingdings" charset="2"/>
            </a:endParaRPr>
          </a:p>
          <a:p>
            <a:pPr marL="381000" indent="-381000" algn="just">
              <a:spcBef>
                <a:spcPct val="20000"/>
              </a:spcBef>
            </a:pPr>
            <a:r>
              <a:rPr lang="fr-FR" sz="1800" i="1" dirty="0" smtClean="0">
                <a:sym typeface="Wingdings" charset="2"/>
              </a:rPr>
              <a:t>	Durée de vie de l’échantillon en fonction de la contrainte</a:t>
            </a:r>
          </a:p>
          <a:p>
            <a:pPr marL="381000" indent="-381000" algn="just">
              <a:spcBef>
                <a:spcPct val="20000"/>
              </a:spcBef>
            </a:pPr>
            <a:r>
              <a:rPr lang="fr-FR" sz="1800" i="1" dirty="0" smtClean="0">
                <a:sym typeface="Wingdings" charset="2"/>
              </a:rPr>
              <a:t>		     	         maximale </a:t>
            </a:r>
          </a:p>
          <a:p>
            <a:pPr marL="381000" indent="-381000" algn="just">
              <a:spcBef>
                <a:spcPct val="20000"/>
              </a:spcBef>
            </a:pPr>
            <a:endParaRPr lang="fr-FR" sz="1800" i="1" dirty="0" smtClean="0">
              <a:sym typeface="Wingdings" charset="2"/>
            </a:endParaRPr>
          </a:p>
          <a:p>
            <a:pPr marL="381000" indent="-381000" algn="just">
              <a:spcBef>
                <a:spcPct val="20000"/>
              </a:spcBef>
            </a:pPr>
            <a:r>
              <a:rPr lang="fr-FR" b="1" dirty="0" smtClean="0">
                <a:solidFill>
                  <a:schemeClr val="tx2"/>
                </a:solidFill>
                <a:sym typeface="Wingdings" charset="2"/>
              </a:rPr>
              <a:t> Analyse des résultats</a:t>
            </a:r>
            <a:endParaRPr lang="fr-FR" dirty="0" smtClean="0">
              <a:solidFill>
                <a:schemeClr val="tx2"/>
              </a:solidFill>
              <a:sym typeface="Wingdings" charset="2"/>
            </a:endParaRPr>
          </a:p>
          <a:p>
            <a:pPr marL="381000" indent="-381000" algn="just">
              <a:spcBef>
                <a:spcPct val="20000"/>
              </a:spcBef>
            </a:pPr>
            <a:r>
              <a:rPr lang="fr-FR" sz="2200" dirty="0" smtClean="0">
                <a:sym typeface="Wingdings" charset="2"/>
              </a:rPr>
              <a:t>	- Essais de fatigue à faible nombre de cycles (&lt;50 000) pour déterminer la contrainte maximale supportée par l’échantillon.</a:t>
            </a:r>
          </a:p>
          <a:p>
            <a:pPr marL="381000" indent="-381000" algn="just">
              <a:spcBef>
                <a:spcPct val="20000"/>
              </a:spcBef>
            </a:pPr>
            <a:r>
              <a:rPr lang="fr-FR" sz="2200" dirty="0" smtClean="0">
                <a:sym typeface="Wingdings" charset="2"/>
              </a:rPr>
              <a:t>	- Identification des paramètres des modèles utilisés pour ce type d’alliage et ce type de fabrication.</a:t>
            </a:r>
            <a:endParaRPr lang="fr-FR" sz="2500" dirty="0" smtClean="0">
              <a:sym typeface="Wingdings" charset="2"/>
            </a:endParaRPr>
          </a:p>
          <a:p>
            <a:pPr marL="381000" indent="-381000" algn="just">
              <a:spcBef>
                <a:spcPct val="20000"/>
              </a:spcBef>
            </a:pPr>
            <a:r>
              <a:rPr lang="fr-FR" sz="2500" dirty="0" smtClean="0">
                <a:sym typeface="Wingdings" charset="2"/>
              </a:rPr>
              <a:t>	- </a:t>
            </a:r>
            <a:r>
              <a:rPr lang="fr-FR" sz="2200" dirty="0" smtClean="0">
                <a:sym typeface="Wingdings" charset="2"/>
              </a:rPr>
              <a:t>Ces alliages ont tendance à se durcir au fil des cycles.</a:t>
            </a:r>
          </a:p>
          <a:p>
            <a:pPr marL="381000" indent="-381000" algn="just">
              <a:spcBef>
                <a:spcPct val="20000"/>
              </a:spcBef>
            </a:pPr>
            <a:r>
              <a:rPr lang="fr-FR" sz="2200" dirty="0" smtClean="0">
                <a:sym typeface="Wingdings" charset="2"/>
              </a:rPr>
              <a:t>	- Pas de différence observée selon l’orientation de la pièce.</a:t>
            </a:r>
          </a:p>
        </p:txBody>
      </p:sp>
      <p:sp>
        <p:nvSpPr>
          <p:cNvPr id="14356" name="Text Box 30"/>
          <p:cNvSpPr txBox="1">
            <a:spLocks noChangeArrowheads="1"/>
          </p:cNvSpPr>
          <p:nvPr/>
        </p:nvSpPr>
        <p:spPr bwMode="auto">
          <a:xfrm>
            <a:off x="2613141" y="19176974"/>
            <a:ext cx="184731" cy="1200329"/>
          </a:xfrm>
          <a:prstGeom prst="rect">
            <a:avLst/>
          </a:prstGeom>
          <a:noFill/>
          <a:ln w="9525">
            <a:noFill/>
            <a:miter lim="800000"/>
            <a:headEnd/>
            <a:tailEnd/>
          </a:ln>
        </p:spPr>
        <p:txBody>
          <a:bodyPr wrap="none">
            <a:prstTxWarp prst="textNoShape">
              <a:avLst/>
            </a:prstTxWarp>
            <a:spAutoFit/>
          </a:bodyPr>
          <a:lstStyle/>
          <a:p>
            <a:endParaRPr lang="fr-FR" sz="3600" smtClean="0">
              <a:latin typeface="Arial Bold" pitchFamily="80" charset="0"/>
            </a:endParaRPr>
          </a:p>
          <a:p>
            <a:endParaRPr lang="fr-FR" sz="3600">
              <a:latin typeface="Arial Bold" pitchFamily="80" charset="0"/>
            </a:endParaRPr>
          </a:p>
        </p:txBody>
      </p:sp>
      <p:sp>
        <p:nvSpPr>
          <p:cNvPr id="14357" name="Text Box 31"/>
          <p:cNvSpPr txBox="1">
            <a:spLocks noChangeArrowheads="1"/>
          </p:cNvSpPr>
          <p:nvPr/>
        </p:nvSpPr>
        <p:spPr bwMode="auto">
          <a:xfrm>
            <a:off x="0" y="24554928"/>
            <a:ext cx="15407481" cy="4290405"/>
          </a:xfrm>
          <a:prstGeom prst="rect">
            <a:avLst/>
          </a:prstGeom>
          <a:solidFill>
            <a:schemeClr val="bg1"/>
          </a:solidFill>
          <a:ln w="9525">
            <a:noFill/>
            <a:miter lim="800000"/>
            <a:headEnd/>
            <a:tailEnd/>
          </a:ln>
        </p:spPr>
        <p:txBody>
          <a:bodyPr wrap="square">
            <a:prstTxWarp prst="textNoShape">
              <a:avLst/>
            </a:prstTxWarp>
            <a:spAutoFit/>
          </a:bodyPr>
          <a:lstStyle/>
          <a:p>
            <a:pPr marL="838200" lvl="1" indent="-381000">
              <a:spcBef>
                <a:spcPct val="20000"/>
              </a:spcBef>
              <a:buFont typeface="Wingdings"/>
              <a:buChar char="n"/>
            </a:pPr>
            <a:endParaRPr lang="fr-FR" sz="2200" dirty="0" smtClean="0">
              <a:sym typeface="Wingdings" charset="2"/>
            </a:endParaRPr>
          </a:p>
          <a:p>
            <a:pPr marL="838200" lvl="1" indent="-381000">
              <a:spcBef>
                <a:spcPct val="20000"/>
              </a:spcBef>
              <a:buFont typeface="Wingdings"/>
              <a:buChar char="n"/>
            </a:pPr>
            <a:endParaRPr lang="fr-FR" sz="2200" dirty="0" smtClean="0">
              <a:sym typeface="Wingdings" charset="2"/>
            </a:endParaRPr>
          </a:p>
          <a:p>
            <a:pPr marL="838200" lvl="1" indent="-381000">
              <a:spcBef>
                <a:spcPct val="20000"/>
              </a:spcBef>
              <a:buFont typeface="Wingdings"/>
              <a:buChar char="n"/>
            </a:pPr>
            <a:r>
              <a:rPr lang="fr-FR" sz="2200" dirty="0" smtClean="0">
                <a:sym typeface="Wingdings" charset="2"/>
              </a:rPr>
              <a:t>Des défauts (rugosité en surface et porosité) sont présents avec cette méthode de fabrication. La pièce nécessite des traitements de surface et thermiques. Inconvénient pour une méthode censée réduire le nombre d’étapes de fabrication.</a:t>
            </a:r>
          </a:p>
          <a:p>
            <a:pPr marL="838200" lvl="1" indent="-381000">
              <a:spcBef>
                <a:spcPct val="20000"/>
              </a:spcBef>
              <a:buFont typeface="Wingdings"/>
              <a:buChar char="n"/>
            </a:pPr>
            <a:r>
              <a:rPr lang="fr-FR" sz="2200" dirty="0" smtClean="0">
                <a:sym typeface="Wingdings" charset="2"/>
              </a:rPr>
              <a:t>Réaliser une deuxième série de tests avec des éprouvette ayant subi un traitement HIP (« Hot </a:t>
            </a:r>
            <a:r>
              <a:rPr lang="fr-FR" sz="2200" dirty="0" err="1" smtClean="0">
                <a:sym typeface="Wingdings" charset="2"/>
              </a:rPr>
              <a:t>Isostatic</a:t>
            </a:r>
            <a:r>
              <a:rPr lang="fr-FR" sz="2200" dirty="0" smtClean="0">
                <a:sym typeface="Wingdings" charset="2"/>
              </a:rPr>
              <a:t> Pressing ») pour réduire la taille des porosités et comparer à nouveau les résultats.</a:t>
            </a:r>
            <a:endParaRPr lang="fr-FR" sz="2100" dirty="0" smtClean="0">
              <a:sym typeface="Wingdings" charset="2"/>
            </a:endParaRPr>
          </a:p>
          <a:p>
            <a:pPr marL="838200" lvl="1" indent="-381000">
              <a:spcBef>
                <a:spcPct val="20000"/>
              </a:spcBef>
            </a:pPr>
            <a:endParaRPr lang="fr-FR" sz="2100" dirty="0" smtClean="0">
              <a:sym typeface="Wingdings" charset="2"/>
            </a:endParaRPr>
          </a:p>
          <a:p>
            <a:pPr marL="838200" lvl="1" indent="-381000">
              <a:spcBef>
                <a:spcPct val="20000"/>
              </a:spcBef>
            </a:pPr>
            <a:endParaRPr lang="fr-FR" sz="2100" dirty="0" smtClean="0"/>
          </a:p>
          <a:p>
            <a:pPr marL="381000" indent="-381000">
              <a:spcBef>
                <a:spcPct val="20000"/>
              </a:spcBef>
            </a:pPr>
            <a:endParaRPr lang="fr-FR" sz="2100" dirty="0" smtClean="0">
              <a:sym typeface="Wingdings" charset="2"/>
            </a:endParaRPr>
          </a:p>
          <a:p>
            <a:pPr marL="381000" indent="-381000">
              <a:spcBef>
                <a:spcPct val="20000"/>
              </a:spcBef>
            </a:pPr>
            <a:endParaRPr lang="fr-FR" sz="2500" dirty="0"/>
          </a:p>
        </p:txBody>
      </p:sp>
      <p:sp>
        <p:nvSpPr>
          <p:cNvPr id="14360" name="ZoneTexte 30"/>
          <p:cNvSpPr txBox="1">
            <a:spLocks noChangeArrowheads="1"/>
          </p:cNvSpPr>
          <p:nvPr/>
        </p:nvSpPr>
        <p:spPr bwMode="auto">
          <a:xfrm rot="-5400000">
            <a:off x="20797275" y="25686950"/>
            <a:ext cx="879017" cy="276999"/>
          </a:xfrm>
          <a:prstGeom prst="rect">
            <a:avLst/>
          </a:prstGeom>
          <a:noFill/>
          <a:ln w="9525">
            <a:noFill/>
            <a:miter lim="800000"/>
            <a:headEnd/>
            <a:tailEnd/>
          </a:ln>
        </p:spPr>
        <p:txBody>
          <a:bodyPr wrap="none" anchor="ctr">
            <a:prstTxWarp prst="textNoShape">
              <a:avLst/>
            </a:prstTxWarp>
            <a:spAutoFit/>
          </a:bodyPr>
          <a:lstStyle/>
          <a:p>
            <a:r>
              <a:rPr lang="fr-FR" sz="1200" smtClean="0"/>
              <a:t>Avril 2016</a:t>
            </a:r>
            <a:endParaRPr lang="fr-FR" sz="1200"/>
          </a:p>
        </p:txBody>
      </p:sp>
      <p:sp>
        <p:nvSpPr>
          <p:cNvPr id="14361" name="ZoneTexte 31"/>
          <p:cNvSpPr txBox="1">
            <a:spLocks noChangeArrowheads="1"/>
          </p:cNvSpPr>
          <p:nvPr/>
        </p:nvSpPr>
        <p:spPr bwMode="auto">
          <a:xfrm rot="-5400000">
            <a:off x="19558794" y="23102094"/>
            <a:ext cx="3352800" cy="277812"/>
          </a:xfrm>
          <a:prstGeom prst="rect">
            <a:avLst/>
          </a:prstGeom>
          <a:noFill/>
          <a:ln w="9525">
            <a:noFill/>
            <a:miter lim="800000"/>
            <a:headEnd/>
            <a:tailEnd/>
          </a:ln>
        </p:spPr>
        <p:txBody>
          <a:bodyPr anchor="ctr">
            <a:prstTxWarp prst="textNoShape">
              <a:avLst/>
            </a:prstTxWarp>
            <a:spAutoFit/>
          </a:bodyPr>
          <a:lstStyle/>
          <a:p>
            <a:r>
              <a:rPr lang="fr-FR" sz="1200" smtClean="0"/>
              <a:t>Présentation parcuors recherche </a:t>
            </a:r>
            <a:endParaRPr lang="fr-FR" sz="1200"/>
          </a:p>
        </p:txBody>
      </p:sp>
      <p:pic>
        <p:nvPicPr>
          <p:cNvPr id="35" name="Image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78722" y="122667"/>
            <a:ext cx="1941227" cy="1941227"/>
          </a:xfrm>
          <a:prstGeom prst="rect">
            <a:avLst/>
          </a:prstGeom>
        </p:spPr>
      </p:pic>
      <p:pic>
        <p:nvPicPr>
          <p:cNvPr id="36" name="Image 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013844" y="4547729"/>
            <a:ext cx="2016224" cy="648302"/>
          </a:xfrm>
          <a:prstGeom prst="rect">
            <a:avLst/>
          </a:prstGeom>
        </p:spPr>
      </p:pic>
      <p:pic>
        <p:nvPicPr>
          <p:cNvPr id="37" name="Image 3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803049" y="3485171"/>
            <a:ext cx="2304256" cy="806489"/>
          </a:xfrm>
          <a:prstGeom prst="rect">
            <a:avLst/>
          </a:prstGeom>
        </p:spPr>
      </p:pic>
      <p:pic>
        <p:nvPicPr>
          <p:cNvPr id="38" name="Image 3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355282" y="3034247"/>
            <a:ext cx="1368152" cy="1368152"/>
          </a:xfrm>
          <a:prstGeom prst="rect">
            <a:avLst/>
          </a:prstGeom>
        </p:spPr>
      </p:pic>
      <p:pic>
        <p:nvPicPr>
          <p:cNvPr id="39" name="Image 3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8587328" y="2567734"/>
            <a:ext cx="2713313" cy="648072"/>
          </a:xfrm>
          <a:prstGeom prst="rect">
            <a:avLst/>
          </a:prstGeom>
        </p:spPr>
      </p:pic>
      <p:pic>
        <p:nvPicPr>
          <p:cNvPr id="40" name="Image 3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551834" y="4576518"/>
            <a:ext cx="2592288" cy="879526"/>
          </a:xfrm>
          <a:prstGeom prst="rect">
            <a:avLst/>
          </a:prstGeom>
        </p:spPr>
      </p:pic>
      <p:pic>
        <p:nvPicPr>
          <p:cNvPr id="41" name="Image 40" descr="Equation Basquin.pdf"/>
          <p:cNvPicPr>
            <a:picLocks noChangeAspect="1"/>
          </p:cNvPicPr>
          <p:nvPr/>
        </p:nvPicPr>
        <p:blipFill rotWithShape="1">
          <a:blip r:embed="rId9" cstate="screen">
            <a:extLst>
              <a:ext uri="{28A0092B-C50C-407E-A947-70E740481C1C}">
                <a14:useLocalDpi xmlns:a14="http://schemas.microsoft.com/office/drawing/2010/main"/>
              </a:ext>
            </a:extLst>
          </a:blip>
          <a:srcRect l="35166" t="9853" r="34765" b="81837"/>
          <a:stretch/>
        </p:blipFill>
        <p:spPr>
          <a:xfrm>
            <a:off x="6727003" y="16687816"/>
            <a:ext cx="1693110" cy="662161"/>
          </a:xfrm>
          <a:prstGeom prst="rect">
            <a:avLst/>
          </a:prstGeom>
        </p:spPr>
      </p:pic>
      <p:pic>
        <p:nvPicPr>
          <p:cNvPr id="42" name="Image 41" descr="Equation Manson-coffin.pdf"/>
          <p:cNvPicPr>
            <a:picLocks noChangeAspect="1"/>
          </p:cNvPicPr>
          <p:nvPr/>
        </p:nvPicPr>
        <p:blipFill rotWithShape="1">
          <a:blip r:embed="rId10" cstate="screen">
            <a:extLst>
              <a:ext uri="{28A0092B-C50C-407E-A947-70E740481C1C}">
                <a14:useLocalDpi xmlns:a14="http://schemas.microsoft.com/office/drawing/2010/main"/>
              </a:ext>
            </a:extLst>
          </a:blip>
          <a:srcRect l="34663" t="9734" r="34858" b="81837"/>
          <a:stretch/>
        </p:blipFill>
        <p:spPr>
          <a:xfrm>
            <a:off x="6727003" y="17759386"/>
            <a:ext cx="1609851" cy="629977"/>
          </a:xfrm>
          <a:prstGeom prst="rect">
            <a:avLst/>
          </a:prstGeom>
        </p:spPr>
      </p:pic>
      <p:sp>
        <p:nvSpPr>
          <p:cNvPr id="43" name="ZoneTexte 42"/>
          <p:cNvSpPr txBox="1"/>
          <p:nvPr/>
        </p:nvSpPr>
        <p:spPr>
          <a:xfrm>
            <a:off x="6334473" y="16274008"/>
            <a:ext cx="3123073" cy="1015663"/>
          </a:xfrm>
          <a:prstGeom prst="rect">
            <a:avLst/>
          </a:prstGeom>
          <a:noFill/>
        </p:spPr>
        <p:txBody>
          <a:bodyPr wrap="square" rtlCol="0">
            <a:spAutoFit/>
          </a:bodyPr>
          <a:lstStyle/>
          <a:p>
            <a:r>
              <a:rPr lang="fr-FR" sz="2000" u="sng" smtClean="0"/>
              <a:t>Modèle de Basquin </a:t>
            </a:r>
          </a:p>
          <a:p>
            <a:endParaRPr lang="fr-FR" sz="2000" smtClean="0"/>
          </a:p>
          <a:p>
            <a:endParaRPr lang="fr-FR" sz="2000" smtClean="0"/>
          </a:p>
        </p:txBody>
      </p:sp>
      <p:pic>
        <p:nvPicPr>
          <p:cNvPr id="44" name="Image 43" descr="Loi Paris.png"/>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6584127" y="18830956"/>
            <a:ext cx="1748097" cy="543294"/>
          </a:xfrm>
          <a:prstGeom prst="rect">
            <a:avLst/>
          </a:prstGeom>
        </p:spPr>
      </p:pic>
      <p:sp>
        <p:nvSpPr>
          <p:cNvPr id="46" name="ZoneTexte 45"/>
          <p:cNvSpPr txBox="1"/>
          <p:nvPr/>
        </p:nvSpPr>
        <p:spPr>
          <a:xfrm>
            <a:off x="6369813" y="18402328"/>
            <a:ext cx="1539204" cy="400110"/>
          </a:xfrm>
          <a:prstGeom prst="rect">
            <a:avLst/>
          </a:prstGeom>
          <a:noFill/>
        </p:spPr>
        <p:txBody>
          <a:bodyPr wrap="none" rtlCol="0">
            <a:spAutoFit/>
          </a:bodyPr>
          <a:lstStyle/>
          <a:p>
            <a:r>
              <a:rPr lang="fr-FR" sz="2000" u="sng" smtClean="0"/>
              <a:t>Loi de Paris</a:t>
            </a:r>
            <a:endParaRPr lang="fr-FR" sz="2000" u="sng"/>
          </a:p>
        </p:txBody>
      </p:sp>
      <p:pic>
        <p:nvPicPr>
          <p:cNvPr id="33" name="Image 32" descr="courbe avancee fissure.png"/>
          <p:cNvPicPr>
            <a:picLocks noChangeAspect="1"/>
          </p:cNvPicPr>
          <p:nvPr/>
        </p:nvPicPr>
        <p:blipFill>
          <a:blip r:embed="rId12"/>
          <a:stretch>
            <a:fillRect/>
          </a:stretch>
        </p:blipFill>
        <p:spPr>
          <a:xfrm>
            <a:off x="18345881" y="16562040"/>
            <a:ext cx="3252057" cy="2952328"/>
          </a:xfrm>
          <a:prstGeom prst="rect">
            <a:avLst/>
          </a:prstGeom>
        </p:spPr>
      </p:pic>
      <p:pic>
        <p:nvPicPr>
          <p:cNvPr id="34" name="Image 33" descr="courbe fatigue oligocyclique (LCF) et grand nombre cycles (HCF).png"/>
          <p:cNvPicPr>
            <a:picLocks noChangeAspect="1"/>
          </p:cNvPicPr>
          <p:nvPr/>
        </p:nvPicPr>
        <p:blipFill>
          <a:blip r:embed="rId13"/>
          <a:stretch>
            <a:fillRect/>
          </a:stretch>
        </p:blipFill>
        <p:spPr>
          <a:xfrm>
            <a:off x="789857" y="15841960"/>
            <a:ext cx="5328592" cy="3816424"/>
          </a:xfrm>
          <a:prstGeom prst="rect">
            <a:avLst/>
          </a:prstGeom>
        </p:spPr>
      </p:pic>
      <p:pic>
        <p:nvPicPr>
          <p:cNvPr id="45" name="Image 44" descr="courbe propagation fissure.png"/>
          <p:cNvPicPr>
            <a:picLocks noChangeAspect="1"/>
          </p:cNvPicPr>
          <p:nvPr/>
        </p:nvPicPr>
        <p:blipFill>
          <a:blip r:embed="rId14"/>
          <a:stretch>
            <a:fillRect/>
          </a:stretch>
        </p:blipFill>
        <p:spPr>
          <a:xfrm>
            <a:off x="10222905" y="16202000"/>
            <a:ext cx="5028280" cy="3784924"/>
          </a:xfrm>
          <a:prstGeom prst="rect">
            <a:avLst/>
          </a:prstGeom>
        </p:spPr>
      </p:pic>
      <p:pic>
        <p:nvPicPr>
          <p:cNvPr id="47" name="Image 46" descr="courbe traction.png"/>
          <p:cNvPicPr>
            <a:picLocks noChangeAspect="1"/>
          </p:cNvPicPr>
          <p:nvPr/>
        </p:nvPicPr>
        <p:blipFill>
          <a:blip r:embed="rId15"/>
          <a:stretch>
            <a:fillRect/>
          </a:stretch>
        </p:blipFill>
        <p:spPr>
          <a:xfrm>
            <a:off x="15335473" y="11449472"/>
            <a:ext cx="4478952" cy="3386105"/>
          </a:xfrm>
          <a:prstGeom prst="rect">
            <a:avLst/>
          </a:prstGeom>
        </p:spPr>
      </p:pic>
      <p:pic>
        <p:nvPicPr>
          <p:cNvPr id="48" name="Image 47" descr="eprouvette fissuree.png"/>
          <p:cNvPicPr>
            <a:picLocks noChangeAspect="1"/>
          </p:cNvPicPr>
          <p:nvPr/>
        </p:nvPicPr>
        <p:blipFill>
          <a:blip r:embed="rId16"/>
          <a:stretch>
            <a:fillRect/>
          </a:stretch>
        </p:blipFill>
        <p:spPr>
          <a:xfrm>
            <a:off x="15119449" y="16634048"/>
            <a:ext cx="3112203" cy="2764896"/>
          </a:xfrm>
          <a:prstGeom prst="rect">
            <a:avLst/>
          </a:prstGeom>
        </p:spPr>
      </p:pic>
      <p:pic>
        <p:nvPicPr>
          <p:cNvPr id="49" name="Image 48" descr="facies rupture apres propagation fissure.tif"/>
          <p:cNvPicPr>
            <a:picLocks noChangeAspect="1"/>
          </p:cNvPicPr>
          <p:nvPr/>
        </p:nvPicPr>
        <p:blipFill>
          <a:blip r:embed="rId17"/>
          <a:stretch>
            <a:fillRect/>
          </a:stretch>
        </p:blipFill>
        <p:spPr>
          <a:xfrm>
            <a:off x="16559609" y="23906856"/>
            <a:ext cx="3516829" cy="3240360"/>
          </a:xfrm>
          <a:prstGeom prst="rect">
            <a:avLst/>
          </a:prstGeom>
        </p:spPr>
      </p:pic>
      <p:sp>
        <p:nvSpPr>
          <p:cNvPr id="53" name="ZoneTexte 52"/>
          <p:cNvSpPr txBox="1"/>
          <p:nvPr/>
        </p:nvSpPr>
        <p:spPr>
          <a:xfrm>
            <a:off x="10150897" y="19946416"/>
            <a:ext cx="5688632" cy="1661993"/>
          </a:xfrm>
          <a:prstGeom prst="rect">
            <a:avLst/>
          </a:prstGeom>
          <a:noFill/>
        </p:spPr>
        <p:txBody>
          <a:bodyPr wrap="square" rtlCol="0">
            <a:spAutoFit/>
          </a:bodyPr>
          <a:lstStyle/>
          <a:p>
            <a:pPr algn="ctr"/>
            <a:r>
              <a:rPr lang="fr-FR" sz="1800" dirty="0" smtClean="0"/>
              <a:t>Evolution de la vitesse de propagation de fissure en fonction de la variation du facteur d’intensité de contrainte</a:t>
            </a:r>
          </a:p>
          <a:p>
            <a:endParaRPr lang="fr-FR" dirty="0" smtClean="0"/>
          </a:p>
          <a:p>
            <a:endParaRPr lang="fr-FR" dirty="0"/>
          </a:p>
        </p:txBody>
      </p:sp>
      <p:sp>
        <p:nvSpPr>
          <p:cNvPr id="54" name="ZoneTexte 53"/>
          <p:cNvSpPr txBox="1"/>
          <p:nvPr/>
        </p:nvSpPr>
        <p:spPr>
          <a:xfrm>
            <a:off x="15479489" y="19586376"/>
            <a:ext cx="6118449" cy="1015663"/>
          </a:xfrm>
          <a:prstGeom prst="rect">
            <a:avLst/>
          </a:prstGeom>
          <a:noFill/>
        </p:spPr>
        <p:txBody>
          <a:bodyPr wrap="square" rtlCol="0">
            <a:spAutoFit/>
          </a:bodyPr>
          <a:lstStyle/>
          <a:p>
            <a:pPr algn="ctr"/>
            <a:r>
              <a:rPr lang="fr-FR" sz="1800" smtClean="0"/>
              <a:t>Evolution de la taille de la fissure en fonction du nombre de cycles</a:t>
            </a:r>
          </a:p>
          <a:p>
            <a:pPr algn="just"/>
            <a:endParaRPr lang="fr-FR"/>
          </a:p>
        </p:txBody>
      </p:sp>
      <p:sp>
        <p:nvSpPr>
          <p:cNvPr id="51" name="Line 10"/>
          <p:cNvSpPr>
            <a:spLocks noChangeShapeType="1"/>
          </p:cNvSpPr>
          <p:nvPr/>
        </p:nvSpPr>
        <p:spPr bwMode="auto">
          <a:xfrm>
            <a:off x="15646099" y="2304456"/>
            <a:ext cx="5613278" cy="0"/>
          </a:xfrm>
          <a:prstGeom prst="line">
            <a:avLst/>
          </a:prstGeom>
          <a:noFill/>
          <a:ln w="9525">
            <a:solidFill>
              <a:schemeClr val="tx2"/>
            </a:solidFill>
            <a:round/>
            <a:headEnd/>
            <a:tailEnd/>
          </a:ln>
        </p:spPr>
        <p:txBody>
          <a:bodyPr wrap="none" anchor="ctr">
            <a:prstTxWarp prst="textNoShape">
              <a:avLst/>
            </a:prstTxWarp>
          </a:bodyPr>
          <a:lstStyle/>
          <a:p>
            <a:endParaRPr lang="fr-FR"/>
          </a:p>
        </p:txBody>
      </p:sp>
      <p:sp>
        <p:nvSpPr>
          <p:cNvPr id="2" name="ZoneTexte 1"/>
          <p:cNvSpPr txBox="1"/>
          <p:nvPr/>
        </p:nvSpPr>
        <p:spPr>
          <a:xfrm>
            <a:off x="15345505" y="2531385"/>
            <a:ext cx="2911182" cy="461665"/>
          </a:xfrm>
          <a:prstGeom prst="rect">
            <a:avLst/>
          </a:prstGeom>
          <a:noFill/>
        </p:spPr>
        <p:txBody>
          <a:bodyPr wrap="none" rtlCol="0">
            <a:spAutoFit/>
          </a:bodyPr>
          <a:lstStyle/>
          <a:p>
            <a:r>
              <a:rPr lang="fr-FR" b="1" smtClean="0"/>
              <a:t>Partenaires ALMIA</a:t>
            </a:r>
            <a:endParaRPr lang="fr-FR" b="1"/>
          </a:p>
        </p:txBody>
      </p:sp>
      <p:sp>
        <p:nvSpPr>
          <p:cNvPr id="3" name="ZoneTexte 2"/>
          <p:cNvSpPr txBox="1"/>
          <p:nvPr/>
        </p:nvSpPr>
        <p:spPr>
          <a:xfrm>
            <a:off x="6227576" y="3256658"/>
            <a:ext cx="5771965" cy="461665"/>
          </a:xfrm>
          <a:prstGeom prst="rect">
            <a:avLst/>
          </a:prstGeom>
          <a:noFill/>
        </p:spPr>
        <p:txBody>
          <a:bodyPr wrap="none" rtlCol="0">
            <a:spAutoFit/>
          </a:bodyPr>
          <a:lstStyle/>
          <a:p>
            <a:r>
              <a:rPr lang="fr-FR" smtClean="0">
                <a:solidFill>
                  <a:schemeClr val="bg1"/>
                </a:solidFill>
                <a:sym typeface="Wingdings" charset="2"/>
              </a:rPr>
              <a:t>Thèse effectuée par </a:t>
            </a:r>
            <a:r>
              <a:rPr lang="fr-FR" b="1" smtClean="0">
                <a:solidFill>
                  <a:schemeClr val="bg1"/>
                </a:solidFill>
                <a:sym typeface="Wingdings" charset="2"/>
              </a:rPr>
              <a:t>M. Rémi LACOSTE</a:t>
            </a:r>
            <a:endParaRPr lang="fr-FR" b="1">
              <a:solidFill>
                <a:schemeClr val="bg1"/>
              </a:solidFill>
            </a:endParaRPr>
          </a:p>
        </p:txBody>
      </p:sp>
      <p:sp>
        <p:nvSpPr>
          <p:cNvPr id="4" name="ZoneTexte 3"/>
          <p:cNvSpPr txBox="1"/>
          <p:nvPr/>
        </p:nvSpPr>
        <p:spPr>
          <a:xfrm>
            <a:off x="10150897" y="15553928"/>
            <a:ext cx="8782354" cy="861774"/>
          </a:xfrm>
          <a:prstGeom prst="rect">
            <a:avLst/>
          </a:prstGeom>
          <a:noFill/>
        </p:spPr>
        <p:txBody>
          <a:bodyPr wrap="square" rtlCol="0">
            <a:spAutoFit/>
          </a:bodyPr>
          <a:lstStyle/>
          <a:p>
            <a:pPr marL="342900" indent="-342900">
              <a:buFont typeface="Wingdings" panose="05000000000000000000" pitchFamily="2" charset="2"/>
              <a:buChar char="Ø"/>
            </a:pPr>
            <a:r>
              <a:rPr lang="fr-FR" sz="2500" smtClean="0"/>
              <a:t>Etude de la propagation de fissure sur un même alliage mais avec des angles de fabrication différents</a:t>
            </a:r>
            <a:endParaRPr lang="fr-FR" sz="2500"/>
          </a:p>
        </p:txBody>
      </p:sp>
      <p:sp>
        <p:nvSpPr>
          <p:cNvPr id="52" name="ZoneTexte 51"/>
          <p:cNvSpPr txBox="1"/>
          <p:nvPr/>
        </p:nvSpPr>
        <p:spPr>
          <a:xfrm>
            <a:off x="9870275" y="20974096"/>
            <a:ext cx="10945215" cy="2425279"/>
          </a:xfrm>
          <a:prstGeom prst="rect">
            <a:avLst/>
          </a:prstGeom>
          <a:noFill/>
        </p:spPr>
        <p:txBody>
          <a:bodyPr wrap="square" rtlCol="0">
            <a:spAutoFit/>
          </a:bodyPr>
          <a:lstStyle/>
          <a:p>
            <a:pPr marL="381000" indent="-381000" algn="just">
              <a:spcBef>
                <a:spcPct val="20000"/>
              </a:spcBef>
            </a:pPr>
            <a:r>
              <a:rPr lang="fr-FR" dirty="0" smtClean="0"/>
              <a:t>	- </a:t>
            </a:r>
            <a:r>
              <a:rPr lang="fr-FR" sz="2200" dirty="0" smtClean="0"/>
              <a:t>Vitesse stable jusqu’à une ténacité critique du matériau </a:t>
            </a:r>
            <a:r>
              <a:rPr lang="fr-FR" sz="2200" dirty="0" err="1" smtClean="0"/>
              <a:t>K</a:t>
            </a:r>
            <a:r>
              <a:rPr lang="fr-FR" sz="2200" baseline="-25000" dirty="0" err="1" smtClean="0"/>
              <a:t>c</a:t>
            </a:r>
            <a:r>
              <a:rPr lang="fr-FR" sz="2200" dirty="0" smtClean="0"/>
              <a:t>.</a:t>
            </a:r>
          </a:p>
          <a:p>
            <a:pPr marL="381000" indent="-381000" algn="just">
              <a:spcBef>
                <a:spcPct val="20000"/>
              </a:spcBef>
            </a:pPr>
            <a:r>
              <a:rPr lang="fr-FR" sz="2200" dirty="0" smtClean="0"/>
              <a:t>	- Un angle de fabrication est plus sensible à la propagation de fissure (courbe bleue).</a:t>
            </a:r>
          </a:p>
          <a:p>
            <a:pPr marL="381000" indent="-381000" algn="just">
              <a:spcBef>
                <a:spcPct val="20000"/>
              </a:spcBef>
            </a:pPr>
            <a:r>
              <a:rPr lang="fr-FR" sz="2200" dirty="0" smtClean="0"/>
              <a:t>	- Orientation de l’étude sur</a:t>
            </a:r>
            <a:r>
              <a:rPr lang="fr-FR" sz="2200" dirty="0" smtClean="0">
                <a:sym typeface="Wingdings" charset="2"/>
              </a:rPr>
              <a:t> les défauts de porosité des échantillons car influence sur la propagation de fissure.</a:t>
            </a:r>
          </a:p>
          <a:p>
            <a:pPr marL="381000" indent="-381000" algn="just">
              <a:spcBef>
                <a:spcPct val="20000"/>
              </a:spcBef>
            </a:pPr>
            <a:r>
              <a:rPr lang="fr-FR" sz="2200" dirty="0" smtClean="0">
                <a:sym typeface="Wingdings" charset="2"/>
              </a:rPr>
              <a:t>	- Etude microscopique : état du faciès de rupture pour identifier les défauts.</a:t>
            </a:r>
          </a:p>
          <a:p>
            <a:pPr marL="381000" indent="-381000" algn="just">
              <a:spcBef>
                <a:spcPct val="20000"/>
              </a:spcBef>
            </a:pPr>
            <a:r>
              <a:rPr lang="fr-FR" sz="2200" dirty="0" smtClean="0"/>
              <a:t>	- Mise en évidence de stries de fatigue apparaissant à chaque nouveau cycle.</a:t>
            </a:r>
            <a:endParaRPr lang="fr-FR" dirty="0"/>
          </a:p>
        </p:txBody>
      </p:sp>
      <p:sp>
        <p:nvSpPr>
          <p:cNvPr id="56" name="ZoneTexte 55"/>
          <p:cNvSpPr txBox="1"/>
          <p:nvPr/>
        </p:nvSpPr>
        <p:spPr>
          <a:xfrm>
            <a:off x="15983545" y="27219224"/>
            <a:ext cx="4999539" cy="369332"/>
          </a:xfrm>
          <a:prstGeom prst="rect">
            <a:avLst/>
          </a:prstGeom>
          <a:noFill/>
        </p:spPr>
        <p:txBody>
          <a:bodyPr wrap="none" rtlCol="0">
            <a:spAutoFit/>
          </a:bodyPr>
          <a:lstStyle/>
          <a:p>
            <a:r>
              <a:rPr lang="fr-FR" sz="1800" i="1" smtClean="0"/>
              <a:t>Faciès de la surface de rupture de l’éprouvette</a:t>
            </a:r>
            <a:endParaRPr lang="fr-FR" sz="1800" i="1"/>
          </a:p>
        </p:txBody>
      </p:sp>
      <p:sp>
        <p:nvSpPr>
          <p:cNvPr id="50" name="ZoneTexte 49"/>
          <p:cNvSpPr txBox="1"/>
          <p:nvPr/>
        </p:nvSpPr>
        <p:spPr>
          <a:xfrm>
            <a:off x="14615393" y="14977864"/>
            <a:ext cx="6000301" cy="369332"/>
          </a:xfrm>
          <a:prstGeom prst="rect">
            <a:avLst/>
          </a:prstGeom>
          <a:noFill/>
        </p:spPr>
        <p:txBody>
          <a:bodyPr wrap="none" rtlCol="0">
            <a:spAutoFit/>
          </a:bodyPr>
          <a:lstStyle/>
          <a:p>
            <a:r>
              <a:rPr lang="fr-FR" sz="1800" i="1" dirty="0" smtClean="0"/>
              <a:t>Courbes d’essai de traction sur les éprouvettes de titane</a:t>
            </a:r>
            <a:endParaRPr lang="fr-FR" sz="1800" i="1" dirty="0"/>
          </a:p>
        </p:txBody>
      </p:sp>
      <p:sp>
        <p:nvSpPr>
          <p:cNvPr id="55" name="ZoneTexte 54"/>
          <p:cNvSpPr txBox="1"/>
          <p:nvPr/>
        </p:nvSpPr>
        <p:spPr>
          <a:xfrm>
            <a:off x="4030217" y="12673608"/>
            <a:ext cx="9793087" cy="2123658"/>
          </a:xfrm>
          <a:prstGeom prst="rect">
            <a:avLst/>
          </a:prstGeom>
          <a:noFill/>
        </p:spPr>
        <p:txBody>
          <a:bodyPr wrap="square" rtlCol="0">
            <a:spAutoFit/>
          </a:bodyPr>
          <a:lstStyle/>
          <a:p>
            <a:pPr algn="just">
              <a:buFont typeface="Wingdings" pitchFamily="2" charset="2"/>
              <a:buChar char="Ø"/>
            </a:pPr>
            <a:r>
              <a:rPr lang="fr-FR" sz="2200" dirty="0" smtClean="0"/>
              <a:t> Essais de traction sur alliage TA6V et alliage AS7G06</a:t>
            </a:r>
          </a:p>
          <a:p>
            <a:pPr algn="just"/>
            <a:endParaRPr lang="fr-FR" sz="2200" dirty="0" smtClean="0"/>
          </a:p>
          <a:p>
            <a:pPr algn="just"/>
            <a:r>
              <a:rPr lang="fr-FR" sz="2200" dirty="0" smtClean="0"/>
              <a:t>- Sert à déterminer la limite élastique de l’alliage pour calibrer la contrainte nécessaire aux essais de fatigue</a:t>
            </a:r>
          </a:p>
          <a:p>
            <a:pPr algn="just">
              <a:buFontTx/>
              <a:buChar char="-"/>
            </a:pPr>
            <a:r>
              <a:rPr lang="fr-FR" sz="2200" dirty="0" smtClean="0"/>
              <a:t> Même module d’Young pour les trois orientations car même alliage</a:t>
            </a:r>
          </a:p>
          <a:p>
            <a:pPr algn="just">
              <a:buFontTx/>
              <a:buChar char="-"/>
            </a:pPr>
            <a:r>
              <a:rPr lang="fr-FR" sz="2200" dirty="0" smtClean="0"/>
              <a:t> Echantillons moins ductiles par fabrication SLM pour le titane</a:t>
            </a:r>
            <a:endParaRPr lang="fr-FR" sz="2200" dirty="0"/>
          </a:p>
        </p:txBody>
      </p:sp>
      <p:cxnSp>
        <p:nvCxnSpPr>
          <p:cNvPr id="59" name="Connecteur droit avec flèche 58"/>
          <p:cNvCxnSpPr/>
          <p:nvPr/>
        </p:nvCxnSpPr>
        <p:spPr bwMode="auto">
          <a:xfrm>
            <a:off x="15119449" y="18074208"/>
            <a:ext cx="504056" cy="0"/>
          </a:xfrm>
          <a:prstGeom prst="straightConnector1">
            <a:avLst/>
          </a:prstGeom>
          <a:solidFill>
            <a:schemeClr val="accent1"/>
          </a:solidFill>
          <a:ln w="15875" cap="flat" cmpd="sng" algn="ctr">
            <a:solidFill>
              <a:srgbClr val="FFFF66"/>
            </a:solidFill>
            <a:prstDash val="solid"/>
            <a:round/>
            <a:headEnd type="arrow"/>
            <a:tailEnd type="arrow"/>
          </a:ln>
          <a:effectLst/>
        </p:spPr>
      </p:cxnSp>
      <p:sp>
        <p:nvSpPr>
          <p:cNvPr id="61" name="ZoneTexte 60"/>
          <p:cNvSpPr txBox="1"/>
          <p:nvPr/>
        </p:nvSpPr>
        <p:spPr>
          <a:xfrm>
            <a:off x="15191457" y="18146216"/>
            <a:ext cx="736099" cy="307777"/>
          </a:xfrm>
          <a:prstGeom prst="rect">
            <a:avLst/>
          </a:prstGeom>
          <a:noFill/>
        </p:spPr>
        <p:txBody>
          <a:bodyPr wrap="none" rtlCol="0">
            <a:spAutoFit/>
          </a:bodyPr>
          <a:lstStyle/>
          <a:p>
            <a:r>
              <a:rPr lang="fr-FR" sz="1400" smtClean="0">
                <a:solidFill>
                  <a:srgbClr val="FFFF66"/>
                </a:solidFill>
                <a:latin typeface="+mn-lt"/>
              </a:rPr>
              <a:t>300</a:t>
            </a:r>
            <a:r>
              <a:rPr lang="fr-FR" sz="1400" smtClean="0">
                <a:solidFill>
                  <a:srgbClr val="FFFF66"/>
                </a:solidFill>
                <a:latin typeface="Symbol" pitchFamily="18" charset="2"/>
              </a:rPr>
              <a:t>m</a:t>
            </a:r>
            <a:r>
              <a:rPr lang="fr-FR" sz="1400" smtClean="0">
                <a:solidFill>
                  <a:srgbClr val="FFFF66"/>
                </a:solidFill>
                <a:latin typeface="+mn-lt"/>
              </a:rPr>
              <a:t>m</a:t>
            </a:r>
            <a:endParaRPr lang="fr-FR" sz="1400">
              <a:solidFill>
                <a:srgbClr val="FFFF66"/>
              </a:solidFill>
              <a:latin typeface="Symbol" pitchFamily="18" charset="2"/>
            </a:endParaRPr>
          </a:p>
        </p:txBody>
      </p:sp>
      <p:sp>
        <p:nvSpPr>
          <p:cNvPr id="14355" name="Text Box 29"/>
          <p:cNvSpPr txBox="1">
            <a:spLocks noChangeArrowheads="1"/>
          </p:cNvSpPr>
          <p:nvPr/>
        </p:nvSpPr>
        <p:spPr bwMode="auto">
          <a:xfrm>
            <a:off x="501825" y="24266896"/>
            <a:ext cx="11201400" cy="641350"/>
          </a:xfrm>
          <a:prstGeom prst="rect">
            <a:avLst/>
          </a:prstGeom>
          <a:noFill/>
          <a:ln w="9525">
            <a:noFill/>
            <a:miter lim="800000"/>
            <a:headEnd/>
            <a:tailEnd/>
          </a:ln>
        </p:spPr>
        <p:txBody>
          <a:bodyPr>
            <a:prstTxWarp prst="textNoShape">
              <a:avLst/>
            </a:prstTxWarp>
            <a:spAutoFit/>
          </a:bodyPr>
          <a:lstStyle/>
          <a:p>
            <a:r>
              <a:rPr lang="fr-FR" sz="3600" smtClean="0">
                <a:solidFill>
                  <a:srgbClr val="5C6670"/>
                </a:solidFill>
                <a:latin typeface="Arial Black" charset="0"/>
              </a:rPr>
              <a:t>Conclusion et perspectives</a:t>
            </a:r>
            <a:endParaRPr lang="fr-FR" sz="3600">
              <a:solidFill>
                <a:srgbClr val="5C6670"/>
              </a:solidFill>
              <a:latin typeface="Arial Black" charset="0"/>
            </a:endParaRPr>
          </a:p>
        </p:txBody>
      </p:sp>
      <p:sp>
        <p:nvSpPr>
          <p:cNvPr id="58" name="Rectangle 57"/>
          <p:cNvSpPr/>
          <p:nvPr/>
        </p:nvSpPr>
        <p:spPr>
          <a:xfrm>
            <a:off x="6369813" y="17330758"/>
            <a:ext cx="3115148" cy="400110"/>
          </a:xfrm>
          <a:prstGeom prst="rect">
            <a:avLst/>
          </a:prstGeom>
        </p:spPr>
        <p:txBody>
          <a:bodyPr wrap="none">
            <a:spAutoFit/>
          </a:bodyPr>
          <a:lstStyle/>
          <a:p>
            <a:r>
              <a:rPr lang="fr-FR" sz="2000" u="sng" smtClean="0"/>
              <a:t>Modèle de Manson-Coffin</a:t>
            </a:r>
            <a:endParaRPr lang="fr-FR" sz="2000" u="sng"/>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lecom_Bretagne_Poster_recherche">
  <a:themeElements>
    <a:clrScheme name="Mines Albi-Carmaux">
      <a:dk1>
        <a:srgbClr val="000000"/>
      </a:dk1>
      <a:lt1>
        <a:srgbClr val="FFFFFF"/>
      </a:lt1>
      <a:dk2>
        <a:srgbClr val="001489"/>
      </a:dk2>
      <a:lt2>
        <a:srgbClr val="DA3C0A"/>
      </a:lt2>
      <a:accent1>
        <a:srgbClr val="5C6670"/>
      </a:accent1>
      <a:accent2>
        <a:srgbClr val="000000"/>
      </a:accent2>
      <a:accent3>
        <a:srgbClr val="001489"/>
      </a:accent3>
      <a:accent4>
        <a:srgbClr val="4A535D"/>
      </a:accent4>
      <a:accent5>
        <a:srgbClr val="DA3C0A"/>
      </a:accent5>
      <a:accent6>
        <a:srgbClr val="001489"/>
      </a:accent6>
      <a:hlink>
        <a:srgbClr val="0000FF"/>
      </a:hlink>
      <a:folHlink>
        <a:srgbClr val="800080"/>
      </a:folHlink>
    </a:clrScheme>
    <a:fontScheme name="Institut-TELECOM-Poster-Modele">
      <a:majorFont>
        <a:latin typeface="Arial Bold"/>
        <a:ea typeface="ヒラギノ角ゴ Pro W3"/>
        <a:cs typeface="ヒラギノ角ゴ Pro W3"/>
      </a:majorFont>
      <a:minorFont>
        <a:latin typeface="Arial"/>
        <a:ea typeface="ヒラギノ角ゴ Pro W3"/>
        <a:cs typeface="ヒラギノ角ゴ Pro W3"/>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Institut-TELECOM-Poster-Mode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stitut-TELECOM-Poster-Model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stitut-TELECOM-Poster-Model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stitut-TELECOM-Poster-Model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stitut-TELECOM-Poster-Model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stitut-TELECOM-Poster-Model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stitut-TELECOM-Poster-Model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stitut-TELECOM-Poster-Model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stitut-TELECOM-Poster-Model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stitut-TELECOM-Poster-Model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stitut-TELECOM-Poster-Model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stitut-TELECOM-Poster-Model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Telecom_Bretagne_Poster_recherche.potx</Template>
  <TotalTime>1874</TotalTime>
  <Words>441</Words>
  <Application>Microsoft Macintosh PowerPoint</Application>
  <PresentationFormat>Personnalisé</PresentationFormat>
  <Paragraphs>71</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Telecom_Bretagne_Poster_recherche</vt:lpstr>
      <vt:lpstr>Comportement mécanique d’un alliage de titane et d’un alliage d’aluminium issus de la fabrication additive par SLM</vt:lpstr>
    </vt:vector>
  </TitlesOfParts>
  <Company>Implica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Titre du poster</dc:title>
  <dc:creator>IMT</dc:creator>
  <cp:lastModifiedBy>Rémi</cp:lastModifiedBy>
  <cp:revision>75</cp:revision>
  <cp:lastPrinted>2012-01-18T13:26:06Z</cp:lastPrinted>
  <dcterms:created xsi:type="dcterms:W3CDTF">2012-02-29T15:57:26Z</dcterms:created>
  <dcterms:modified xsi:type="dcterms:W3CDTF">2016-04-13T09:33:22Z</dcterms:modified>
</cp:coreProperties>
</file>