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Default Extension="tiff" ContentType="image/tiff"/>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sldIdLst>
    <p:sldId id="257" r:id="rId2"/>
  </p:sldIdLst>
  <p:sldSz cx="21597938" cy="28803600"/>
  <p:notesSz cx="6858000" cy="9144000"/>
  <p:defaultTextStyle>
    <a:defPPr>
      <a:defRPr lang="fr-FR"/>
    </a:defPPr>
    <a:lvl1pPr algn="l" rtl="0" eaLnBrk="0" fontAlgn="base" hangingPunct="0">
      <a:spcBef>
        <a:spcPct val="0"/>
      </a:spcBef>
      <a:spcAft>
        <a:spcPct val="0"/>
      </a:spcAft>
      <a:defRPr sz="2400" kern="1200">
        <a:solidFill>
          <a:schemeClr val="tx1"/>
        </a:solidFill>
        <a:latin typeface="Arial" charset="0"/>
        <a:ea typeface="ヒラギノ角ゴ Pro W3" charset="-128"/>
        <a:cs typeface="ヒラギノ角ゴ Pro W3" charset="-128"/>
      </a:defRPr>
    </a:lvl1pPr>
    <a:lvl2pPr marL="457200" algn="l" rtl="0" eaLnBrk="0" fontAlgn="base" hangingPunct="0">
      <a:spcBef>
        <a:spcPct val="0"/>
      </a:spcBef>
      <a:spcAft>
        <a:spcPct val="0"/>
      </a:spcAft>
      <a:defRPr sz="2400" kern="1200">
        <a:solidFill>
          <a:schemeClr val="tx1"/>
        </a:solidFill>
        <a:latin typeface="Arial" charset="0"/>
        <a:ea typeface="ヒラギノ角ゴ Pro W3" charset="-128"/>
        <a:cs typeface="ヒラギノ角ゴ Pro W3" charset="-128"/>
      </a:defRPr>
    </a:lvl2pPr>
    <a:lvl3pPr marL="914400" algn="l" rtl="0" eaLnBrk="0" fontAlgn="base" hangingPunct="0">
      <a:spcBef>
        <a:spcPct val="0"/>
      </a:spcBef>
      <a:spcAft>
        <a:spcPct val="0"/>
      </a:spcAft>
      <a:defRPr sz="2400" kern="1200">
        <a:solidFill>
          <a:schemeClr val="tx1"/>
        </a:solidFill>
        <a:latin typeface="Arial" charset="0"/>
        <a:ea typeface="ヒラギノ角ゴ Pro W3" charset="-128"/>
        <a:cs typeface="ヒラギノ角ゴ Pro W3" charset="-128"/>
      </a:defRPr>
    </a:lvl3pPr>
    <a:lvl4pPr marL="1371600" algn="l" rtl="0" eaLnBrk="0" fontAlgn="base" hangingPunct="0">
      <a:spcBef>
        <a:spcPct val="0"/>
      </a:spcBef>
      <a:spcAft>
        <a:spcPct val="0"/>
      </a:spcAft>
      <a:defRPr sz="2400" kern="1200">
        <a:solidFill>
          <a:schemeClr val="tx1"/>
        </a:solidFill>
        <a:latin typeface="Arial" charset="0"/>
        <a:ea typeface="ヒラギノ角ゴ Pro W3" charset="-128"/>
        <a:cs typeface="ヒラギノ角ゴ Pro W3" charset="-128"/>
      </a:defRPr>
    </a:lvl4pPr>
    <a:lvl5pPr marL="1828800" algn="l" rtl="0" eaLnBrk="0" fontAlgn="base" hangingPunct="0">
      <a:spcBef>
        <a:spcPct val="0"/>
      </a:spcBef>
      <a:spcAft>
        <a:spcPct val="0"/>
      </a:spcAft>
      <a:defRPr sz="2400"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2400"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sz="2400"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sz="2400"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sz="2400" kern="1200">
        <a:solidFill>
          <a:schemeClr val="tx1"/>
        </a:solidFill>
        <a:latin typeface="Arial" charset="0"/>
        <a:ea typeface="ヒラギノ角ゴ Pro W3" charset="-128"/>
        <a:cs typeface="ヒラギノ角ゴ Pro W3" charset="-128"/>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MT" initials="IMT" lastIdx="3" clrIdx="0"/>
  <p:cmAuthor id="1" name="Institut Mines-Télécom" initials="Note" lastIdx="3" clrIdx="1"/>
  <p:cmAuthor id="2" name="Jeanne Guillou" initials="" lastIdx="2" clrIdx="2"/>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5C6670"/>
    <a:srgbClr val="BFCF3E"/>
    <a:srgbClr val="B4C325"/>
    <a:srgbClr val="7E635A"/>
    <a:srgbClr val="A8B50A"/>
    <a:srgbClr val="BF1238"/>
    <a:srgbClr val="F89A1E"/>
    <a:srgbClr val="6D504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40" d="100"/>
          <a:sy n="40" d="100"/>
        </p:scale>
        <p:origin x="-690" y="-78"/>
      </p:cViewPr>
      <p:guideLst>
        <p:guide orient="horz" pos="3600"/>
        <p:guide pos="6802"/>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fr-FR"/>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fr-FR"/>
          </a:p>
        </p:txBody>
      </p:sp>
      <p:sp>
        <p:nvSpPr>
          <p:cNvPr id="13316" name="Rectangle 4"/>
          <p:cNvSpPr>
            <a:spLocks noGrp="1" noRot="1" noChangeAspect="1" noChangeArrowheads="1" noTextEdit="1"/>
          </p:cNvSpPr>
          <p:nvPr>
            <p:ph type="sldImg" idx="2"/>
          </p:nvPr>
        </p:nvSpPr>
        <p:spPr bwMode="auto">
          <a:xfrm>
            <a:off x="2143125" y="685800"/>
            <a:ext cx="257175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fr-FR"/>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919E8FE1-73A9-7F4B-8D4E-EC9CC0AF2E42}" type="slidenum">
              <a:rPr lang="fr-FR"/>
              <a:pPr>
                <a:defRPr/>
              </a:pPr>
              <a:t>‹N°›</a:t>
            </a:fld>
            <a:endParaRPr lang="fr-FR"/>
          </a:p>
        </p:txBody>
      </p:sp>
    </p:spTree>
    <p:extLst>
      <p:ext uri="{BB962C8B-B14F-4D97-AF65-F5344CB8AC3E}">
        <p14:creationId xmlns:p14="http://schemas.microsoft.com/office/powerpoint/2010/main" xmlns="" val="6216380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1pPr>
    <a:lvl2pPr marL="457200" algn="l" rtl="0" eaLnBrk="0" fontAlgn="base" hangingPunct="0">
      <a:spcBef>
        <a:spcPct val="30000"/>
      </a:spcBef>
      <a:spcAft>
        <a:spcPct val="0"/>
      </a:spcAft>
      <a:defRPr sz="1200" kern="1200">
        <a:solidFill>
          <a:schemeClr val="tx1"/>
        </a:solidFill>
        <a:latin typeface="Arial" charset="0"/>
        <a:ea typeface="ヒラギノ角ゴ Pro W3"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19E8FE1-73A9-7F4B-8D4E-EC9CC0AF2E42}" type="slidenum">
              <a:rPr lang="fr-FR" smtClean="0"/>
              <a:pPr>
                <a:defRPr/>
              </a:pPr>
              <a:t>1</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619250" y="8947150"/>
            <a:ext cx="18359438" cy="6175375"/>
          </a:xfrm>
        </p:spPr>
        <p:txBody>
          <a:bodyPr/>
          <a:lstStyle/>
          <a:p>
            <a:r>
              <a:rPr lang="fr-FR" smtClean="0"/>
              <a:t>Cliquez et modifiez le titre</a:t>
            </a:r>
            <a:endParaRPr lang="fr-FR"/>
          </a:p>
        </p:txBody>
      </p:sp>
      <p:sp>
        <p:nvSpPr>
          <p:cNvPr id="3" name="Sous-titre 2"/>
          <p:cNvSpPr>
            <a:spLocks noGrp="1"/>
          </p:cNvSpPr>
          <p:nvPr>
            <p:ph type="subTitle" idx="1"/>
          </p:nvPr>
        </p:nvSpPr>
        <p:spPr>
          <a:xfrm>
            <a:off x="3240088" y="16322675"/>
            <a:ext cx="15117762" cy="73596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userDrawn="1">
            <p:ph type="dt" sz="half" idx="10"/>
          </p:nvPr>
        </p:nvSpPr>
        <p:spPr>
          <a:ln/>
        </p:spPr>
        <p:txBody>
          <a:bodyPr/>
          <a:lstStyle>
            <a:lvl1pPr>
              <a:defRPr/>
            </a:lvl1pPr>
          </a:lstStyle>
          <a:p>
            <a:pPr>
              <a:defRPr/>
            </a:pPr>
            <a:endParaRPr lang="fr-FR"/>
          </a:p>
        </p:txBody>
      </p:sp>
      <p:sp>
        <p:nvSpPr>
          <p:cNvPr id="5" name="Rectangle 5"/>
          <p:cNvSpPr>
            <a:spLocks noGrp="1" noChangeArrowheads="1"/>
          </p:cNvSpPr>
          <p:nvPr userDrawn="1">
            <p:ph type="ftr" sz="quarter" idx="11"/>
          </p:nvPr>
        </p:nvSpPr>
        <p:spPr>
          <a:ln/>
        </p:spPr>
        <p:txBody>
          <a:bodyPr/>
          <a:lstStyle>
            <a:lvl1pPr>
              <a:defRPr/>
            </a:lvl1pPr>
          </a:lstStyle>
          <a:p>
            <a:pPr>
              <a:defRPr/>
            </a:pPr>
            <a:endParaRPr lang="fr-FR"/>
          </a:p>
        </p:txBody>
      </p:sp>
      <p:sp>
        <p:nvSpPr>
          <p:cNvPr id="6" name="Rectangle 6"/>
          <p:cNvSpPr>
            <a:spLocks noGrp="1" noChangeArrowheads="1"/>
          </p:cNvSpPr>
          <p:nvPr userDrawn="1">
            <p:ph type="sldNum" sz="quarter" idx="12"/>
          </p:nvPr>
        </p:nvSpPr>
        <p:spPr>
          <a:ln/>
        </p:spPr>
        <p:txBody>
          <a:bodyPr/>
          <a:lstStyle>
            <a:lvl1pPr>
              <a:defRPr/>
            </a:lvl1pPr>
          </a:lstStyle>
          <a:p>
            <a:pPr>
              <a:defRPr/>
            </a:pPr>
            <a:fld id="{F3618DBB-A609-6C4C-AE65-F4F039DDCBBA}" type="slidenum">
              <a:rPr lang="fr-FR"/>
              <a:pPr>
                <a:defRPr/>
              </a:pPr>
              <a:t>‹N°›</a:t>
            </a:fld>
            <a:endParaRPr lang="fr-F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userDrawn="1">
            <p:ph type="dt" sz="half" idx="10"/>
          </p:nvPr>
        </p:nvSpPr>
        <p:spPr>
          <a:ln/>
        </p:spPr>
        <p:txBody>
          <a:bodyPr/>
          <a:lstStyle>
            <a:lvl1pPr>
              <a:defRPr/>
            </a:lvl1pPr>
          </a:lstStyle>
          <a:p>
            <a:pPr>
              <a:defRPr/>
            </a:pPr>
            <a:endParaRPr lang="fr-FR"/>
          </a:p>
        </p:txBody>
      </p:sp>
      <p:sp>
        <p:nvSpPr>
          <p:cNvPr id="5" name="Rectangle 5"/>
          <p:cNvSpPr>
            <a:spLocks noGrp="1" noChangeArrowheads="1"/>
          </p:cNvSpPr>
          <p:nvPr userDrawn="1">
            <p:ph type="ftr" sz="quarter" idx="11"/>
          </p:nvPr>
        </p:nvSpPr>
        <p:spPr>
          <a:ln/>
        </p:spPr>
        <p:txBody>
          <a:bodyPr/>
          <a:lstStyle>
            <a:lvl1pPr>
              <a:defRPr/>
            </a:lvl1pPr>
          </a:lstStyle>
          <a:p>
            <a:pPr>
              <a:defRPr/>
            </a:pPr>
            <a:endParaRPr lang="fr-FR"/>
          </a:p>
        </p:txBody>
      </p:sp>
      <p:sp>
        <p:nvSpPr>
          <p:cNvPr id="6" name="Rectangle 6"/>
          <p:cNvSpPr>
            <a:spLocks noGrp="1" noChangeArrowheads="1"/>
          </p:cNvSpPr>
          <p:nvPr userDrawn="1">
            <p:ph type="sldNum" sz="quarter" idx="12"/>
          </p:nvPr>
        </p:nvSpPr>
        <p:spPr>
          <a:ln/>
        </p:spPr>
        <p:txBody>
          <a:bodyPr/>
          <a:lstStyle>
            <a:lvl1pPr>
              <a:defRPr/>
            </a:lvl1pPr>
          </a:lstStyle>
          <a:p>
            <a:pPr>
              <a:defRPr/>
            </a:pPr>
            <a:fld id="{6B883292-9D45-3B4D-A9BD-0054C93465C3}"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5389225" y="0"/>
            <a:ext cx="4589463" cy="2560320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1619250" y="0"/>
            <a:ext cx="13617575" cy="256032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userDrawn="1">
            <p:ph type="dt" sz="half" idx="10"/>
          </p:nvPr>
        </p:nvSpPr>
        <p:spPr>
          <a:ln/>
        </p:spPr>
        <p:txBody>
          <a:bodyPr/>
          <a:lstStyle>
            <a:lvl1pPr>
              <a:defRPr/>
            </a:lvl1pPr>
          </a:lstStyle>
          <a:p>
            <a:pPr>
              <a:defRPr/>
            </a:pPr>
            <a:endParaRPr lang="fr-FR"/>
          </a:p>
        </p:txBody>
      </p:sp>
      <p:sp>
        <p:nvSpPr>
          <p:cNvPr id="5" name="Rectangle 5"/>
          <p:cNvSpPr>
            <a:spLocks noGrp="1" noChangeArrowheads="1"/>
          </p:cNvSpPr>
          <p:nvPr userDrawn="1">
            <p:ph type="ftr" sz="quarter" idx="11"/>
          </p:nvPr>
        </p:nvSpPr>
        <p:spPr>
          <a:ln/>
        </p:spPr>
        <p:txBody>
          <a:bodyPr/>
          <a:lstStyle>
            <a:lvl1pPr>
              <a:defRPr/>
            </a:lvl1pPr>
          </a:lstStyle>
          <a:p>
            <a:pPr>
              <a:defRPr/>
            </a:pPr>
            <a:endParaRPr lang="fr-FR"/>
          </a:p>
        </p:txBody>
      </p:sp>
      <p:sp>
        <p:nvSpPr>
          <p:cNvPr id="6" name="Rectangle 6"/>
          <p:cNvSpPr>
            <a:spLocks noGrp="1" noChangeArrowheads="1"/>
          </p:cNvSpPr>
          <p:nvPr userDrawn="1">
            <p:ph type="sldNum" sz="quarter" idx="12"/>
          </p:nvPr>
        </p:nvSpPr>
        <p:spPr>
          <a:ln/>
        </p:spPr>
        <p:txBody>
          <a:bodyPr/>
          <a:lstStyle>
            <a:lvl1pPr>
              <a:defRPr/>
            </a:lvl1pPr>
          </a:lstStyle>
          <a:p>
            <a:pPr>
              <a:defRPr/>
            </a:pPr>
            <a:fld id="{BAD0EEBC-1641-B149-8682-47F2A1D53BB8}"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userDrawn="1">
            <p:ph type="dt" sz="half" idx="10"/>
          </p:nvPr>
        </p:nvSpPr>
        <p:spPr>
          <a:ln/>
        </p:spPr>
        <p:txBody>
          <a:bodyPr/>
          <a:lstStyle>
            <a:lvl1pPr>
              <a:defRPr/>
            </a:lvl1pPr>
          </a:lstStyle>
          <a:p>
            <a:pPr>
              <a:defRPr/>
            </a:pPr>
            <a:endParaRPr lang="fr-FR"/>
          </a:p>
        </p:txBody>
      </p:sp>
      <p:sp>
        <p:nvSpPr>
          <p:cNvPr id="5" name="Rectangle 5"/>
          <p:cNvSpPr>
            <a:spLocks noGrp="1" noChangeArrowheads="1"/>
          </p:cNvSpPr>
          <p:nvPr userDrawn="1">
            <p:ph type="ftr" sz="quarter" idx="11"/>
          </p:nvPr>
        </p:nvSpPr>
        <p:spPr>
          <a:ln/>
        </p:spPr>
        <p:txBody>
          <a:bodyPr/>
          <a:lstStyle>
            <a:lvl1pPr>
              <a:defRPr/>
            </a:lvl1pPr>
          </a:lstStyle>
          <a:p>
            <a:pPr>
              <a:defRPr/>
            </a:pPr>
            <a:endParaRPr lang="fr-FR"/>
          </a:p>
        </p:txBody>
      </p:sp>
      <p:sp>
        <p:nvSpPr>
          <p:cNvPr id="6" name="Rectangle 6"/>
          <p:cNvSpPr>
            <a:spLocks noGrp="1" noChangeArrowheads="1"/>
          </p:cNvSpPr>
          <p:nvPr userDrawn="1">
            <p:ph type="sldNum" sz="quarter" idx="12"/>
          </p:nvPr>
        </p:nvSpPr>
        <p:spPr>
          <a:ln/>
        </p:spPr>
        <p:txBody>
          <a:bodyPr/>
          <a:lstStyle>
            <a:lvl1pPr>
              <a:defRPr/>
            </a:lvl1pPr>
          </a:lstStyle>
          <a:p>
            <a:pPr>
              <a:defRPr/>
            </a:pPr>
            <a:fld id="{6A238F6C-F8A5-F647-8AC7-5E73EDAF4A4E}"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706563" y="18508663"/>
            <a:ext cx="18357850" cy="5721350"/>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1706563" y="12207875"/>
            <a:ext cx="18357850" cy="63007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userDrawn="1">
            <p:ph type="dt" sz="half" idx="10"/>
          </p:nvPr>
        </p:nvSpPr>
        <p:spPr>
          <a:ln/>
        </p:spPr>
        <p:txBody>
          <a:bodyPr/>
          <a:lstStyle>
            <a:lvl1pPr>
              <a:defRPr/>
            </a:lvl1pPr>
          </a:lstStyle>
          <a:p>
            <a:pPr>
              <a:defRPr/>
            </a:pPr>
            <a:endParaRPr lang="fr-FR"/>
          </a:p>
        </p:txBody>
      </p:sp>
      <p:sp>
        <p:nvSpPr>
          <p:cNvPr id="5" name="Rectangle 5"/>
          <p:cNvSpPr>
            <a:spLocks noGrp="1" noChangeArrowheads="1"/>
          </p:cNvSpPr>
          <p:nvPr userDrawn="1">
            <p:ph type="ftr" sz="quarter" idx="11"/>
          </p:nvPr>
        </p:nvSpPr>
        <p:spPr>
          <a:ln/>
        </p:spPr>
        <p:txBody>
          <a:bodyPr/>
          <a:lstStyle>
            <a:lvl1pPr>
              <a:defRPr/>
            </a:lvl1pPr>
          </a:lstStyle>
          <a:p>
            <a:pPr>
              <a:defRPr/>
            </a:pPr>
            <a:endParaRPr lang="fr-FR"/>
          </a:p>
        </p:txBody>
      </p:sp>
      <p:sp>
        <p:nvSpPr>
          <p:cNvPr id="6" name="Rectangle 6"/>
          <p:cNvSpPr>
            <a:spLocks noGrp="1" noChangeArrowheads="1"/>
          </p:cNvSpPr>
          <p:nvPr userDrawn="1">
            <p:ph type="sldNum" sz="quarter" idx="12"/>
          </p:nvPr>
        </p:nvSpPr>
        <p:spPr>
          <a:ln/>
        </p:spPr>
        <p:txBody>
          <a:bodyPr/>
          <a:lstStyle>
            <a:lvl1pPr>
              <a:defRPr/>
            </a:lvl1pPr>
          </a:lstStyle>
          <a:p>
            <a:pPr>
              <a:defRPr/>
            </a:pPr>
            <a:fld id="{B0F92167-A23B-3C4D-A19D-25B8CB1D169B}"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1619250" y="8321675"/>
            <a:ext cx="9102725" cy="17281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10874375" y="8321675"/>
            <a:ext cx="9104313" cy="17281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userDrawn="1">
            <p:ph type="dt" sz="half" idx="10"/>
          </p:nvPr>
        </p:nvSpPr>
        <p:spPr>
          <a:ln/>
        </p:spPr>
        <p:txBody>
          <a:bodyPr/>
          <a:lstStyle>
            <a:lvl1pPr>
              <a:defRPr/>
            </a:lvl1pPr>
          </a:lstStyle>
          <a:p>
            <a:pPr>
              <a:defRPr/>
            </a:pPr>
            <a:endParaRPr lang="fr-FR"/>
          </a:p>
        </p:txBody>
      </p:sp>
      <p:sp>
        <p:nvSpPr>
          <p:cNvPr id="6" name="Rectangle 5"/>
          <p:cNvSpPr>
            <a:spLocks noGrp="1" noChangeArrowheads="1"/>
          </p:cNvSpPr>
          <p:nvPr userDrawn="1">
            <p:ph type="ftr" sz="quarter" idx="11"/>
          </p:nvPr>
        </p:nvSpPr>
        <p:spPr>
          <a:ln/>
        </p:spPr>
        <p:txBody>
          <a:bodyPr/>
          <a:lstStyle>
            <a:lvl1pPr>
              <a:defRPr/>
            </a:lvl1pPr>
          </a:lstStyle>
          <a:p>
            <a:pPr>
              <a:defRPr/>
            </a:pPr>
            <a:endParaRPr lang="fr-FR"/>
          </a:p>
        </p:txBody>
      </p:sp>
      <p:sp>
        <p:nvSpPr>
          <p:cNvPr id="7" name="Rectangle 6"/>
          <p:cNvSpPr>
            <a:spLocks noGrp="1" noChangeArrowheads="1"/>
          </p:cNvSpPr>
          <p:nvPr userDrawn="1">
            <p:ph type="sldNum" sz="quarter" idx="12"/>
          </p:nvPr>
        </p:nvSpPr>
        <p:spPr>
          <a:ln/>
        </p:spPr>
        <p:txBody>
          <a:bodyPr/>
          <a:lstStyle>
            <a:lvl1pPr>
              <a:defRPr/>
            </a:lvl1pPr>
          </a:lstStyle>
          <a:p>
            <a:pPr>
              <a:defRPr/>
            </a:pPr>
            <a:fld id="{F81A99C8-7A69-4841-8334-964294B45750}"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079500" y="1154113"/>
            <a:ext cx="19438938" cy="48006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1079500" y="6446838"/>
            <a:ext cx="9542463" cy="2687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1079500" y="9134475"/>
            <a:ext cx="9542463" cy="16595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10971213" y="6446838"/>
            <a:ext cx="9547225" cy="2687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10971213" y="9134475"/>
            <a:ext cx="9547225" cy="16595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userDrawn="1">
            <p:ph type="dt" sz="half" idx="10"/>
          </p:nvPr>
        </p:nvSpPr>
        <p:spPr>
          <a:ln/>
        </p:spPr>
        <p:txBody>
          <a:bodyPr/>
          <a:lstStyle>
            <a:lvl1pPr>
              <a:defRPr/>
            </a:lvl1pPr>
          </a:lstStyle>
          <a:p>
            <a:pPr>
              <a:defRPr/>
            </a:pPr>
            <a:endParaRPr lang="fr-FR"/>
          </a:p>
        </p:txBody>
      </p:sp>
      <p:sp>
        <p:nvSpPr>
          <p:cNvPr id="8" name="Rectangle 5"/>
          <p:cNvSpPr>
            <a:spLocks noGrp="1" noChangeArrowheads="1"/>
          </p:cNvSpPr>
          <p:nvPr userDrawn="1">
            <p:ph type="ftr" sz="quarter" idx="11"/>
          </p:nvPr>
        </p:nvSpPr>
        <p:spPr>
          <a:ln/>
        </p:spPr>
        <p:txBody>
          <a:bodyPr/>
          <a:lstStyle>
            <a:lvl1pPr>
              <a:defRPr/>
            </a:lvl1pPr>
          </a:lstStyle>
          <a:p>
            <a:pPr>
              <a:defRPr/>
            </a:pPr>
            <a:endParaRPr lang="fr-FR"/>
          </a:p>
        </p:txBody>
      </p:sp>
      <p:sp>
        <p:nvSpPr>
          <p:cNvPr id="9" name="Rectangle 6"/>
          <p:cNvSpPr>
            <a:spLocks noGrp="1" noChangeArrowheads="1"/>
          </p:cNvSpPr>
          <p:nvPr userDrawn="1">
            <p:ph type="sldNum" sz="quarter" idx="12"/>
          </p:nvPr>
        </p:nvSpPr>
        <p:spPr>
          <a:ln/>
        </p:spPr>
        <p:txBody>
          <a:bodyPr/>
          <a:lstStyle>
            <a:lvl1pPr>
              <a:defRPr/>
            </a:lvl1pPr>
          </a:lstStyle>
          <a:p>
            <a:pPr>
              <a:defRPr/>
            </a:pPr>
            <a:fld id="{B46413B6-E4FB-694D-9F28-20B6F5104259}"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4"/>
          <p:cNvSpPr>
            <a:spLocks noGrp="1" noChangeArrowheads="1"/>
          </p:cNvSpPr>
          <p:nvPr userDrawn="1">
            <p:ph type="dt" sz="half" idx="10"/>
          </p:nvPr>
        </p:nvSpPr>
        <p:spPr>
          <a:ln/>
        </p:spPr>
        <p:txBody>
          <a:bodyPr/>
          <a:lstStyle>
            <a:lvl1pPr>
              <a:defRPr/>
            </a:lvl1pPr>
          </a:lstStyle>
          <a:p>
            <a:pPr>
              <a:defRPr/>
            </a:pPr>
            <a:endParaRPr lang="fr-FR"/>
          </a:p>
        </p:txBody>
      </p:sp>
      <p:sp>
        <p:nvSpPr>
          <p:cNvPr id="4" name="Rectangle 5"/>
          <p:cNvSpPr>
            <a:spLocks noGrp="1" noChangeArrowheads="1"/>
          </p:cNvSpPr>
          <p:nvPr userDrawn="1">
            <p:ph type="ftr" sz="quarter" idx="11"/>
          </p:nvPr>
        </p:nvSpPr>
        <p:spPr>
          <a:ln/>
        </p:spPr>
        <p:txBody>
          <a:bodyPr/>
          <a:lstStyle>
            <a:lvl1pPr>
              <a:defRPr/>
            </a:lvl1pPr>
          </a:lstStyle>
          <a:p>
            <a:pPr>
              <a:defRPr/>
            </a:pPr>
            <a:endParaRPr lang="fr-FR"/>
          </a:p>
        </p:txBody>
      </p:sp>
      <p:sp>
        <p:nvSpPr>
          <p:cNvPr id="5" name="Rectangle 6"/>
          <p:cNvSpPr>
            <a:spLocks noGrp="1" noChangeArrowheads="1"/>
          </p:cNvSpPr>
          <p:nvPr userDrawn="1">
            <p:ph type="sldNum" sz="quarter" idx="12"/>
          </p:nvPr>
        </p:nvSpPr>
        <p:spPr>
          <a:ln/>
        </p:spPr>
        <p:txBody>
          <a:bodyPr/>
          <a:lstStyle>
            <a:lvl1pPr>
              <a:defRPr/>
            </a:lvl1pPr>
          </a:lstStyle>
          <a:p>
            <a:pPr>
              <a:defRPr/>
            </a:pPr>
            <a:fld id="{ECC342CB-0C65-5F4F-9C0C-853269F95ED0}"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userDrawn="1">
            <p:ph type="dt" sz="half" idx="10"/>
          </p:nvPr>
        </p:nvSpPr>
        <p:spPr>
          <a:ln/>
        </p:spPr>
        <p:txBody>
          <a:bodyPr/>
          <a:lstStyle>
            <a:lvl1pPr>
              <a:defRPr/>
            </a:lvl1pPr>
          </a:lstStyle>
          <a:p>
            <a:pPr>
              <a:defRPr/>
            </a:pPr>
            <a:endParaRPr lang="fr-FR"/>
          </a:p>
        </p:txBody>
      </p:sp>
      <p:sp>
        <p:nvSpPr>
          <p:cNvPr id="3" name="Rectangle 5"/>
          <p:cNvSpPr>
            <a:spLocks noGrp="1" noChangeArrowheads="1"/>
          </p:cNvSpPr>
          <p:nvPr userDrawn="1">
            <p:ph type="ftr" sz="quarter" idx="11"/>
          </p:nvPr>
        </p:nvSpPr>
        <p:spPr>
          <a:ln/>
        </p:spPr>
        <p:txBody>
          <a:bodyPr/>
          <a:lstStyle>
            <a:lvl1pPr>
              <a:defRPr/>
            </a:lvl1pPr>
          </a:lstStyle>
          <a:p>
            <a:pPr>
              <a:defRPr/>
            </a:pPr>
            <a:endParaRPr lang="fr-FR"/>
          </a:p>
        </p:txBody>
      </p:sp>
      <p:sp>
        <p:nvSpPr>
          <p:cNvPr id="4" name="Rectangle 6"/>
          <p:cNvSpPr>
            <a:spLocks noGrp="1" noChangeArrowheads="1"/>
          </p:cNvSpPr>
          <p:nvPr userDrawn="1">
            <p:ph type="sldNum" sz="quarter" idx="12"/>
          </p:nvPr>
        </p:nvSpPr>
        <p:spPr>
          <a:ln/>
        </p:spPr>
        <p:txBody>
          <a:bodyPr/>
          <a:lstStyle>
            <a:lvl1pPr>
              <a:defRPr/>
            </a:lvl1pPr>
          </a:lstStyle>
          <a:p>
            <a:pPr>
              <a:defRPr/>
            </a:pPr>
            <a:fld id="{31C6928A-FD25-224E-9BEC-25812EA1FE44}"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079500" y="1146175"/>
            <a:ext cx="7105650" cy="4881563"/>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8443913" y="1146175"/>
            <a:ext cx="12074525" cy="24584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1079500" y="6027738"/>
            <a:ext cx="7105650" cy="197024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userDrawn="1">
            <p:ph type="dt" sz="half" idx="10"/>
          </p:nvPr>
        </p:nvSpPr>
        <p:spPr>
          <a:ln/>
        </p:spPr>
        <p:txBody>
          <a:bodyPr/>
          <a:lstStyle>
            <a:lvl1pPr>
              <a:defRPr/>
            </a:lvl1pPr>
          </a:lstStyle>
          <a:p>
            <a:pPr>
              <a:defRPr/>
            </a:pPr>
            <a:endParaRPr lang="fr-FR"/>
          </a:p>
        </p:txBody>
      </p:sp>
      <p:sp>
        <p:nvSpPr>
          <p:cNvPr id="6" name="Rectangle 5"/>
          <p:cNvSpPr>
            <a:spLocks noGrp="1" noChangeArrowheads="1"/>
          </p:cNvSpPr>
          <p:nvPr userDrawn="1">
            <p:ph type="ftr" sz="quarter" idx="11"/>
          </p:nvPr>
        </p:nvSpPr>
        <p:spPr>
          <a:ln/>
        </p:spPr>
        <p:txBody>
          <a:bodyPr/>
          <a:lstStyle>
            <a:lvl1pPr>
              <a:defRPr/>
            </a:lvl1pPr>
          </a:lstStyle>
          <a:p>
            <a:pPr>
              <a:defRPr/>
            </a:pPr>
            <a:endParaRPr lang="fr-FR"/>
          </a:p>
        </p:txBody>
      </p:sp>
      <p:sp>
        <p:nvSpPr>
          <p:cNvPr id="7" name="Rectangle 6"/>
          <p:cNvSpPr>
            <a:spLocks noGrp="1" noChangeArrowheads="1"/>
          </p:cNvSpPr>
          <p:nvPr userDrawn="1">
            <p:ph type="sldNum" sz="quarter" idx="12"/>
          </p:nvPr>
        </p:nvSpPr>
        <p:spPr>
          <a:ln/>
        </p:spPr>
        <p:txBody>
          <a:bodyPr/>
          <a:lstStyle>
            <a:lvl1pPr>
              <a:defRPr/>
            </a:lvl1pPr>
          </a:lstStyle>
          <a:p>
            <a:pPr>
              <a:defRPr/>
            </a:pPr>
            <a:fld id="{90B6556E-4DA8-E942-9294-DBB56DFE0086}"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233863" y="20162838"/>
            <a:ext cx="12958762" cy="2379662"/>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4233863" y="2573338"/>
            <a:ext cx="12958762" cy="172831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4233863" y="22542500"/>
            <a:ext cx="12958762" cy="33813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userDrawn="1">
            <p:ph type="dt" sz="half" idx="10"/>
          </p:nvPr>
        </p:nvSpPr>
        <p:spPr>
          <a:ln/>
        </p:spPr>
        <p:txBody>
          <a:bodyPr/>
          <a:lstStyle>
            <a:lvl1pPr>
              <a:defRPr/>
            </a:lvl1pPr>
          </a:lstStyle>
          <a:p>
            <a:pPr>
              <a:defRPr/>
            </a:pPr>
            <a:endParaRPr lang="fr-FR"/>
          </a:p>
        </p:txBody>
      </p:sp>
      <p:sp>
        <p:nvSpPr>
          <p:cNvPr id="6" name="Rectangle 5"/>
          <p:cNvSpPr>
            <a:spLocks noGrp="1" noChangeArrowheads="1"/>
          </p:cNvSpPr>
          <p:nvPr userDrawn="1">
            <p:ph type="ftr" sz="quarter" idx="11"/>
          </p:nvPr>
        </p:nvSpPr>
        <p:spPr>
          <a:ln/>
        </p:spPr>
        <p:txBody>
          <a:bodyPr/>
          <a:lstStyle>
            <a:lvl1pPr>
              <a:defRPr/>
            </a:lvl1pPr>
          </a:lstStyle>
          <a:p>
            <a:pPr>
              <a:defRPr/>
            </a:pPr>
            <a:endParaRPr lang="fr-FR"/>
          </a:p>
        </p:txBody>
      </p:sp>
      <p:sp>
        <p:nvSpPr>
          <p:cNvPr id="7" name="Rectangle 6"/>
          <p:cNvSpPr>
            <a:spLocks noGrp="1" noChangeArrowheads="1"/>
          </p:cNvSpPr>
          <p:nvPr userDrawn="1">
            <p:ph type="sldNum" sz="quarter" idx="12"/>
          </p:nvPr>
        </p:nvSpPr>
        <p:spPr>
          <a:ln/>
        </p:spPr>
        <p:txBody>
          <a:bodyPr/>
          <a:lstStyle>
            <a:lvl1pPr>
              <a:defRPr/>
            </a:lvl1pPr>
          </a:lstStyle>
          <a:p>
            <a:pPr>
              <a:defRPr/>
            </a:pPr>
            <a:fld id="{5B1576D0-2758-A04E-A3AE-16CDB9CACDBF}"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bwMode="auto">
          <a:xfrm rot="16200000">
            <a:off x="12276138" y="19478625"/>
            <a:ext cx="1292225" cy="17351375"/>
          </a:xfrm>
          <a:prstGeom prst="rect">
            <a:avLst/>
          </a:prstGeom>
          <a:solidFill>
            <a:srgbClr val="DA3C0A"/>
          </a:solidFill>
          <a:ln>
            <a:noFill/>
          </a:ln>
          <a:effectLst/>
        </p:spPr>
        <p:style>
          <a:lnRef idx="1">
            <a:schemeClr val="accent1"/>
          </a:lnRef>
          <a:fillRef idx="3">
            <a:schemeClr val="accent1"/>
          </a:fillRef>
          <a:effectRef idx="2">
            <a:schemeClr val="accent1"/>
          </a:effectRef>
          <a:fontRef idx="minor">
            <a:schemeClr val="lt1"/>
          </a:fontRef>
        </p:style>
      </p:sp>
      <p:grpSp>
        <p:nvGrpSpPr>
          <p:cNvPr id="1030" name="Group 21"/>
          <p:cNvGrpSpPr>
            <a:grpSpLocks/>
          </p:cNvGrpSpPr>
          <p:nvPr userDrawn="1"/>
        </p:nvGrpSpPr>
        <p:grpSpPr bwMode="auto">
          <a:xfrm>
            <a:off x="0" y="0"/>
            <a:ext cx="15316200" cy="3959225"/>
            <a:chOff x="0" y="0"/>
            <a:chExt cx="9648" cy="2494"/>
          </a:xfrm>
          <a:solidFill>
            <a:schemeClr val="bg2"/>
          </a:solidFill>
        </p:grpSpPr>
        <p:grpSp>
          <p:nvGrpSpPr>
            <p:cNvPr id="1040" name="Group 10"/>
            <p:cNvGrpSpPr>
              <a:grpSpLocks/>
            </p:cNvGrpSpPr>
            <p:nvPr userDrawn="1"/>
          </p:nvGrpSpPr>
          <p:grpSpPr bwMode="auto">
            <a:xfrm>
              <a:off x="0" y="0"/>
              <a:ext cx="9648" cy="2494"/>
              <a:chOff x="0" y="0"/>
              <a:chExt cx="9648" cy="2494"/>
            </a:xfrm>
            <a:grpFill/>
          </p:grpSpPr>
          <p:sp>
            <p:nvSpPr>
              <p:cNvPr id="2" name="AutoShape 8"/>
              <p:cNvSpPr>
                <a:spLocks noChangeArrowheads="1"/>
              </p:cNvSpPr>
              <p:nvPr userDrawn="1"/>
            </p:nvSpPr>
            <p:spPr bwMode="auto">
              <a:xfrm>
                <a:off x="2736" y="0"/>
                <a:ext cx="6912" cy="2494"/>
              </a:xfrm>
              <a:prstGeom prst="roundRect">
                <a:avLst>
                  <a:gd name="adj" fmla="val 16667"/>
                </a:avLst>
              </a:prstGeom>
              <a:grpFill/>
              <a:ln w="9525">
                <a:noFill/>
                <a:round/>
                <a:headEnd/>
                <a:tailEnd/>
              </a:ln>
            </p:spPr>
            <p:txBody>
              <a:bodyPr wrap="none" anchor="ctr">
                <a:prstTxWarp prst="textNoShape">
                  <a:avLst/>
                </a:prstTxWarp>
              </a:bodyPr>
              <a:lstStyle/>
              <a:p>
                <a:pPr>
                  <a:defRPr/>
                </a:pPr>
                <a:endParaRPr lang="fr-FR"/>
              </a:p>
            </p:txBody>
          </p:sp>
          <p:sp>
            <p:nvSpPr>
              <p:cNvPr id="3" name="Rectangle 9"/>
              <p:cNvSpPr>
                <a:spLocks noChangeArrowheads="1"/>
              </p:cNvSpPr>
              <p:nvPr userDrawn="1"/>
            </p:nvSpPr>
            <p:spPr bwMode="auto">
              <a:xfrm>
                <a:off x="0" y="0"/>
                <a:ext cx="3401" cy="2494"/>
              </a:xfrm>
              <a:prstGeom prst="rect">
                <a:avLst/>
              </a:prstGeom>
              <a:grpFill/>
              <a:ln w="9525">
                <a:noFill/>
                <a:miter lim="800000"/>
                <a:headEnd/>
                <a:tailEnd/>
              </a:ln>
            </p:spPr>
            <p:txBody>
              <a:bodyPr wrap="none" anchor="ctr">
                <a:prstTxWarp prst="textNoShape">
                  <a:avLst/>
                </a:prstTxWarp>
              </a:bodyPr>
              <a:lstStyle/>
              <a:p>
                <a:pPr>
                  <a:defRPr/>
                </a:pPr>
                <a:endParaRPr lang="fr-FR" dirty="0"/>
              </a:p>
            </p:txBody>
          </p:sp>
        </p:grpSp>
        <p:sp>
          <p:nvSpPr>
            <p:cNvPr id="1043" name="Rectangle 19"/>
            <p:cNvSpPr>
              <a:spLocks noChangeArrowheads="1"/>
            </p:cNvSpPr>
            <p:nvPr userDrawn="1"/>
          </p:nvSpPr>
          <p:spPr bwMode="auto">
            <a:xfrm>
              <a:off x="4224" y="0"/>
              <a:ext cx="5424" cy="1056"/>
            </a:xfrm>
            <a:prstGeom prst="rect">
              <a:avLst/>
            </a:prstGeom>
            <a:grpFill/>
            <a:ln w="9525">
              <a:noFill/>
              <a:miter lim="800000"/>
              <a:headEnd/>
              <a:tailEnd/>
            </a:ln>
          </p:spPr>
          <p:txBody>
            <a:bodyPr wrap="none" anchor="ctr">
              <a:prstTxWarp prst="textNoShape">
                <a:avLst/>
              </a:prstTxWarp>
            </a:bodyPr>
            <a:lstStyle/>
            <a:p>
              <a:pPr>
                <a:defRPr/>
              </a:pPr>
              <a:endParaRPr lang="fr-FR"/>
            </a:p>
          </p:txBody>
        </p:sp>
      </p:grpSp>
      <p:sp>
        <p:nvSpPr>
          <p:cNvPr id="1031" name="Rectangle 3"/>
          <p:cNvSpPr>
            <a:spLocks noGrp="1" noChangeArrowheads="1"/>
          </p:cNvSpPr>
          <p:nvPr>
            <p:ph type="body" idx="1"/>
          </p:nvPr>
        </p:nvSpPr>
        <p:spPr bwMode="auto">
          <a:xfrm>
            <a:off x="1619250" y="8321675"/>
            <a:ext cx="18359438" cy="17281525"/>
          </a:xfrm>
          <a:prstGeom prst="rect">
            <a:avLst/>
          </a:prstGeom>
          <a:noFill/>
          <a:ln w="9525">
            <a:noFill/>
            <a:miter lim="800000"/>
            <a:headEnd/>
            <a:tailEnd/>
          </a:ln>
        </p:spPr>
        <p:txBody>
          <a:bodyPr vert="horz" wrap="square" lIns="288009" tIns="144004" rIns="288009" bIns="144004"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2"/>
          </p:nvPr>
        </p:nvSpPr>
        <p:spPr bwMode="auto">
          <a:xfrm>
            <a:off x="1619250" y="26242963"/>
            <a:ext cx="4500563" cy="1920875"/>
          </a:xfrm>
          <a:prstGeom prst="rect">
            <a:avLst/>
          </a:prstGeom>
          <a:noFill/>
          <a:ln w="9525">
            <a:noFill/>
            <a:miter lim="800000"/>
            <a:headEnd/>
            <a:tailEnd/>
          </a:ln>
        </p:spPr>
        <p:txBody>
          <a:bodyPr vert="horz" wrap="square" lIns="288009" tIns="144004" rIns="288009" bIns="144004" numCol="1" anchor="t" anchorCtr="0" compatLnSpc="1">
            <a:prstTxWarp prst="textNoShape">
              <a:avLst/>
            </a:prstTxWarp>
          </a:bodyPr>
          <a:lstStyle>
            <a:lvl1pPr>
              <a:defRPr sz="4400"/>
            </a:lvl1pPr>
          </a:lstStyle>
          <a:p>
            <a:pPr>
              <a:defRPr/>
            </a:pPr>
            <a:endParaRPr lang="fr-FR"/>
          </a:p>
        </p:txBody>
      </p:sp>
      <p:sp>
        <p:nvSpPr>
          <p:cNvPr id="1029" name="Rectangle 5"/>
          <p:cNvSpPr>
            <a:spLocks noGrp="1" noChangeArrowheads="1"/>
          </p:cNvSpPr>
          <p:nvPr>
            <p:ph type="ftr" sz="quarter" idx="3"/>
          </p:nvPr>
        </p:nvSpPr>
        <p:spPr bwMode="auto">
          <a:xfrm>
            <a:off x="7378700" y="26242963"/>
            <a:ext cx="6840538" cy="1920875"/>
          </a:xfrm>
          <a:prstGeom prst="rect">
            <a:avLst/>
          </a:prstGeom>
          <a:noFill/>
          <a:ln w="9525">
            <a:noFill/>
            <a:miter lim="800000"/>
            <a:headEnd/>
            <a:tailEnd/>
          </a:ln>
        </p:spPr>
        <p:txBody>
          <a:bodyPr vert="horz" wrap="square" lIns="288009" tIns="144004" rIns="288009" bIns="144004" numCol="1" anchor="t" anchorCtr="0" compatLnSpc="1">
            <a:prstTxWarp prst="textNoShape">
              <a:avLst/>
            </a:prstTxWarp>
          </a:bodyPr>
          <a:lstStyle>
            <a:lvl1pPr algn="ctr">
              <a:defRPr sz="4400"/>
            </a:lvl1pPr>
          </a:lstStyle>
          <a:p>
            <a:pPr>
              <a:defRPr/>
            </a:pPr>
            <a:endParaRPr lang="fr-FR" dirty="0"/>
          </a:p>
        </p:txBody>
      </p:sp>
      <p:sp>
        <p:nvSpPr>
          <p:cNvPr id="5" name="Rectangle 6"/>
          <p:cNvSpPr>
            <a:spLocks noGrp="1" noChangeArrowheads="1"/>
          </p:cNvSpPr>
          <p:nvPr>
            <p:ph type="sldNum" sz="quarter" idx="4"/>
          </p:nvPr>
        </p:nvSpPr>
        <p:spPr bwMode="auto">
          <a:xfrm>
            <a:off x="15478125" y="26242963"/>
            <a:ext cx="4500563" cy="1920875"/>
          </a:xfrm>
          <a:prstGeom prst="rect">
            <a:avLst/>
          </a:prstGeom>
          <a:noFill/>
          <a:ln w="9525">
            <a:noFill/>
            <a:miter lim="800000"/>
            <a:headEnd/>
            <a:tailEnd/>
          </a:ln>
        </p:spPr>
        <p:txBody>
          <a:bodyPr vert="horz" wrap="square" lIns="288009" tIns="144004" rIns="288009" bIns="144004" numCol="1" anchor="t" anchorCtr="0" compatLnSpc="1">
            <a:prstTxWarp prst="textNoShape">
              <a:avLst/>
            </a:prstTxWarp>
          </a:bodyPr>
          <a:lstStyle>
            <a:lvl1pPr algn="r">
              <a:defRPr sz="4400"/>
            </a:lvl1pPr>
          </a:lstStyle>
          <a:p>
            <a:pPr>
              <a:defRPr/>
            </a:pPr>
            <a:fld id="{69466F48-5A00-C344-9631-A4FFAF03AC20}" type="slidenum">
              <a:rPr lang="fr-FR"/>
              <a:pPr>
                <a:defRPr/>
              </a:pPr>
              <a:t>‹N°›</a:t>
            </a:fld>
            <a:endParaRPr lang="fr-FR"/>
          </a:p>
        </p:txBody>
      </p:sp>
      <p:sp>
        <p:nvSpPr>
          <p:cNvPr id="1035" name="Rectangle 2"/>
          <p:cNvSpPr>
            <a:spLocks noGrp="1" noChangeArrowheads="1"/>
          </p:cNvSpPr>
          <p:nvPr>
            <p:ph type="title"/>
          </p:nvPr>
        </p:nvSpPr>
        <p:spPr bwMode="auto">
          <a:xfrm>
            <a:off x="4495800" y="0"/>
            <a:ext cx="10744200" cy="3962400"/>
          </a:xfrm>
          <a:prstGeom prst="rect">
            <a:avLst/>
          </a:prstGeom>
          <a:noFill/>
          <a:ln w="9525">
            <a:noFill/>
            <a:miter lim="800000"/>
            <a:headEnd/>
            <a:tailEnd/>
          </a:ln>
        </p:spPr>
        <p:txBody>
          <a:bodyPr vert="horz" wrap="square" lIns="288009" tIns="144004" rIns="288009" bIns="144004" numCol="1" anchor="ctr" anchorCtr="0" compatLnSpc="1">
            <a:prstTxWarp prst="textNoShape">
              <a:avLst/>
            </a:prstTxWarp>
          </a:bodyPr>
          <a:lstStyle/>
          <a:p>
            <a:pPr lvl="0"/>
            <a:r>
              <a:rPr lang="fr-FR" dirty="0"/>
              <a:t>Cliquez et modifiez le titre</a:t>
            </a:r>
          </a:p>
        </p:txBody>
      </p:sp>
      <p:pic>
        <p:nvPicPr>
          <p:cNvPr id="1036" name="Picture 27"/>
          <p:cNvPicPr>
            <a:picLocks noChangeAspect="1" noChangeArrowheads="1"/>
          </p:cNvPicPr>
          <p:nvPr/>
        </p:nvPicPr>
        <p:blipFill>
          <a:blip r:embed="rId13">
            <a:extLst>
              <a:ext uri="{28A0092B-C50C-407E-A947-70E740481C1C}">
                <a14:useLocalDpi xmlns:a14="http://schemas.microsoft.com/office/drawing/2010/main" xmlns="" val="0"/>
              </a:ext>
            </a:extLst>
          </a:blip>
          <a:stretch>
            <a:fillRect/>
          </a:stretch>
        </p:blipFill>
        <p:spPr bwMode="auto">
          <a:xfrm>
            <a:off x="645841" y="614407"/>
            <a:ext cx="2770169" cy="2770169"/>
          </a:xfrm>
          <a:prstGeom prst="rect">
            <a:avLst/>
          </a:prstGeom>
          <a:noFill/>
          <a:ln w="9525">
            <a:noFill/>
            <a:miter lim="800000"/>
            <a:headEnd/>
            <a:tailEnd/>
          </a:ln>
        </p:spPr>
      </p:pic>
      <p:sp>
        <p:nvSpPr>
          <p:cNvPr id="20" name="Text Box 16"/>
          <p:cNvSpPr txBox="1">
            <a:spLocks noChangeArrowheads="1"/>
          </p:cNvSpPr>
          <p:nvPr/>
        </p:nvSpPr>
        <p:spPr bwMode="auto">
          <a:xfrm>
            <a:off x="5312569" y="27889200"/>
            <a:ext cx="1377950" cy="508000"/>
          </a:xfrm>
          <a:prstGeom prst="rect">
            <a:avLst/>
          </a:prstGeom>
          <a:noFill/>
          <a:ln w="9525">
            <a:noFill/>
            <a:miter lim="800000"/>
            <a:headEnd/>
            <a:tailEnd/>
          </a:ln>
        </p:spPr>
        <p:txBody>
          <a:bodyPr wrap="none" anchor="ctr">
            <a:prstTxWarp prst="textNoShape">
              <a:avLst/>
            </a:prstTxWarp>
            <a:spAutoFit/>
          </a:bodyPr>
          <a:lstStyle/>
          <a:p>
            <a:pPr>
              <a:defRPr/>
            </a:pPr>
            <a:r>
              <a:rPr lang="fr-FR" sz="2700" dirty="0">
                <a:solidFill>
                  <a:srgbClr val="FFFFFF"/>
                </a:solidFill>
                <a:latin typeface="Arial Bold" pitchFamily="80" charset="0"/>
              </a:rPr>
              <a:t>Contact</a:t>
            </a:r>
          </a:p>
        </p:txBody>
      </p:sp>
      <p:sp>
        <p:nvSpPr>
          <p:cNvPr id="22" name="Text Box 16"/>
          <p:cNvSpPr txBox="1">
            <a:spLocks noChangeArrowheads="1"/>
          </p:cNvSpPr>
          <p:nvPr/>
        </p:nvSpPr>
        <p:spPr bwMode="auto">
          <a:xfrm>
            <a:off x="14381163" y="27889200"/>
            <a:ext cx="1511300" cy="508000"/>
          </a:xfrm>
          <a:prstGeom prst="rect">
            <a:avLst/>
          </a:prstGeom>
          <a:noFill/>
          <a:ln w="9525">
            <a:noFill/>
            <a:miter lim="800000"/>
            <a:headEnd/>
            <a:tailEnd/>
          </a:ln>
        </p:spPr>
        <p:txBody>
          <a:bodyPr wrap="none" anchor="ctr">
            <a:prstTxWarp prst="textNoShape">
              <a:avLst/>
            </a:prstTxWarp>
            <a:spAutoFit/>
          </a:bodyPr>
          <a:lstStyle/>
          <a:p>
            <a:pPr>
              <a:defRPr/>
            </a:pPr>
            <a:r>
              <a:rPr lang="fr-FR" sz="2700" dirty="0">
                <a:solidFill>
                  <a:srgbClr val="FFFFFF"/>
                </a:solidFill>
                <a:latin typeface="Arial Bold" pitchFamily="80" charset="0"/>
              </a:rPr>
              <a:t>Site web</a:t>
            </a:r>
          </a:p>
        </p:txBody>
      </p:sp>
      <p:sp>
        <p:nvSpPr>
          <p:cNvPr id="27" name="Rectangle 26"/>
          <p:cNvSpPr/>
          <p:nvPr/>
        </p:nvSpPr>
        <p:spPr bwMode="auto">
          <a:xfrm rot="16200000">
            <a:off x="162379" y="27345821"/>
            <a:ext cx="1292225" cy="161698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bwMode="auto">
          <a:xfrm rot="16200000">
            <a:off x="1780267" y="27344915"/>
            <a:ext cx="1292225" cy="161879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bwMode="auto">
          <a:xfrm rot="16200000">
            <a:off x="3399064" y="27344915"/>
            <a:ext cx="1292225" cy="161879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cxnSp>
        <p:nvCxnSpPr>
          <p:cNvPr id="7" name="Connecteur droit 6"/>
          <p:cNvCxnSpPr/>
          <p:nvPr userDrawn="1"/>
        </p:nvCxnSpPr>
        <p:spPr bwMode="auto">
          <a:xfrm>
            <a:off x="4822305" y="27435248"/>
            <a:ext cx="0" cy="1368152"/>
          </a:xfrm>
          <a:prstGeom prst="line">
            <a:avLst/>
          </a:prstGeom>
          <a:solidFill>
            <a:schemeClr val="accent1"/>
          </a:solidFill>
          <a:ln w="12700" cap="flat" cmpd="sng" algn="ctr">
            <a:solidFill>
              <a:schemeClr val="bg1"/>
            </a:solid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2879725" rtl="0" eaLnBrk="0" fontAlgn="base" hangingPunct="0">
        <a:spcBef>
          <a:spcPct val="0"/>
        </a:spcBef>
        <a:spcAft>
          <a:spcPct val="0"/>
        </a:spcAft>
        <a:defRPr sz="5700">
          <a:solidFill>
            <a:schemeClr val="bg1"/>
          </a:solidFill>
          <a:latin typeface="+mj-lt"/>
          <a:ea typeface="+mj-ea"/>
          <a:cs typeface="+mj-cs"/>
        </a:defRPr>
      </a:lvl1pPr>
      <a:lvl2pPr algn="l" defTabSz="2879725" rtl="0" eaLnBrk="0" fontAlgn="base" hangingPunct="0">
        <a:spcBef>
          <a:spcPct val="0"/>
        </a:spcBef>
        <a:spcAft>
          <a:spcPct val="0"/>
        </a:spcAft>
        <a:defRPr sz="5700">
          <a:solidFill>
            <a:schemeClr val="bg1"/>
          </a:solidFill>
          <a:latin typeface="Arial Bold" pitchFamily="80" charset="0"/>
          <a:ea typeface="ヒラギノ角ゴ Pro W3" charset="-128"/>
          <a:cs typeface="ヒラギノ角ゴ Pro W3" charset="-128"/>
        </a:defRPr>
      </a:lvl2pPr>
      <a:lvl3pPr algn="l" defTabSz="2879725" rtl="0" eaLnBrk="0" fontAlgn="base" hangingPunct="0">
        <a:spcBef>
          <a:spcPct val="0"/>
        </a:spcBef>
        <a:spcAft>
          <a:spcPct val="0"/>
        </a:spcAft>
        <a:defRPr sz="5700">
          <a:solidFill>
            <a:schemeClr val="bg1"/>
          </a:solidFill>
          <a:latin typeface="Arial Bold" pitchFamily="80" charset="0"/>
          <a:ea typeface="ヒラギノ角ゴ Pro W3" charset="-128"/>
          <a:cs typeface="ヒラギノ角ゴ Pro W3" charset="-128"/>
        </a:defRPr>
      </a:lvl3pPr>
      <a:lvl4pPr algn="l" defTabSz="2879725" rtl="0" eaLnBrk="0" fontAlgn="base" hangingPunct="0">
        <a:spcBef>
          <a:spcPct val="0"/>
        </a:spcBef>
        <a:spcAft>
          <a:spcPct val="0"/>
        </a:spcAft>
        <a:defRPr sz="5700">
          <a:solidFill>
            <a:schemeClr val="bg1"/>
          </a:solidFill>
          <a:latin typeface="Arial Bold" pitchFamily="80" charset="0"/>
          <a:ea typeface="ヒラギノ角ゴ Pro W3" charset="-128"/>
          <a:cs typeface="ヒラギノ角ゴ Pro W3" charset="-128"/>
        </a:defRPr>
      </a:lvl4pPr>
      <a:lvl5pPr algn="l" defTabSz="2879725" rtl="0" eaLnBrk="0" fontAlgn="base" hangingPunct="0">
        <a:spcBef>
          <a:spcPct val="0"/>
        </a:spcBef>
        <a:spcAft>
          <a:spcPct val="0"/>
        </a:spcAft>
        <a:defRPr sz="5700">
          <a:solidFill>
            <a:schemeClr val="bg1"/>
          </a:solidFill>
          <a:latin typeface="Arial Bold" pitchFamily="80" charset="0"/>
          <a:ea typeface="ヒラギノ角ゴ Pro W3" charset="-128"/>
          <a:cs typeface="ヒラギノ角ゴ Pro W3" charset="-128"/>
        </a:defRPr>
      </a:lvl5pPr>
      <a:lvl6pPr marL="457200" algn="l" defTabSz="2879725" rtl="0" fontAlgn="base">
        <a:spcBef>
          <a:spcPct val="0"/>
        </a:spcBef>
        <a:spcAft>
          <a:spcPct val="0"/>
        </a:spcAft>
        <a:defRPr sz="5700">
          <a:solidFill>
            <a:schemeClr val="bg1"/>
          </a:solidFill>
          <a:latin typeface="Arial Bold" pitchFamily="80" charset="0"/>
          <a:ea typeface="ヒラギノ角ゴ Pro W3" charset="-128"/>
          <a:cs typeface="ヒラギノ角ゴ Pro W3" charset="-128"/>
        </a:defRPr>
      </a:lvl6pPr>
      <a:lvl7pPr marL="914400" algn="l" defTabSz="2879725" rtl="0" fontAlgn="base">
        <a:spcBef>
          <a:spcPct val="0"/>
        </a:spcBef>
        <a:spcAft>
          <a:spcPct val="0"/>
        </a:spcAft>
        <a:defRPr sz="5700">
          <a:solidFill>
            <a:schemeClr val="bg1"/>
          </a:solidFill>
          <a:latin typeface="Arial Bold" pitchFamily="80" charset="0"/>
          <a:ea typeface="ヒラギノ角ゴ Pro W3" charset="-128"/>
          <a:cs typeface="ヒラギノ角ゴ Pro W3" charset="-128"/>
        </a:defRPr>
      </a:lvl7pPr>
      <a:lvl8pPr marL="1371600" algn="l" defTabSz="2879725" rtl="0" fontAlgn="base">
        <a:spcBef>
          <a:spcPct val="0"/>
        </a:spcBef>
        <a:spcAft>
          <a:spcPct val="0"/>
        </a:spcAft>
        <a:defRPr sz="5700">
          <a:solidFill>
            <a:schemeClr val="bg1"/>
          </a:solidFill>
          <a:latin typeface="Arial Bold" pitchFamily="80" charset="0"/>
          <a:ea typeface="ヒラギノ角ゴ Pro W3" charset="-128"/>
          <a:cs typeface="ヒラギノ角ゴ Pro W3" charset="-128"/>
        </a:defRPr>
      </a:lvl8pPr>
      <a:lvl9pPr marL="1828800" algn="l" defTabSz="2879725" rtl="0" fontAlgn="base">
        <a:spcBef>
          <a:spcPct val="0"/>
        </a:spcBef>
        <a:spcAft>
          <a:spcPct val="0"/>
        </a:spcAft>
        <a:defRPr sz="5700">
          <a:solidFill>
            <a:schemeClr val="bg1"/>
          </a:solidFill>
          <a:latin typeface="Arial Bold" pitchFamily="80" charset="0"/>
          <a:ea typeface="ヒラギノ角ゴ Pro W3" charset="-128"/>
          <a:cs typeface="ヒラギノ角ゴ Pro W3" charset="-128"/>
        </a:defRPr>
      </a:lvl9pPr>
    </p:titleStyle>
    <p:bodyStyle>
      <a:lvl1pPr marL="1079500" indent="-1079500" algn="l" defTabSz="2879725" rtl="0" eaLnBrk="0" fontAlgn="base" hangingPunct="0">
        <a:spcBef>
          <a:spcPct val="20000"/>
        </a:spcBef>
        <a:spcAft>
          <a:spcPct val="0"/>
        </a:spcAft>
        <a:buChar char="•"/>
        <a:defRPr sz="10100">
          <a:solidFill>
            <a:schemeClr val="tx1"/>
          </a:solidFill>
          <a:latin typeface="+mn-lt"/>
          <a:ea typeface="+mn-ea"/>
          <a:cs typeface="+mn-cs"/>
        </a:defRPr>
      </a:lvl1pPr>
      <a:lvl2pPr marL="2339975" indent="-900113" algn="l" defTabSz="2879725" rtl="0" eaLnBrk="0" fontAlgn="base" hangingPunct="0">
        <a:spcBef>
          <a:spcPct val="20000"/>
        </a:spcBef>
        <a:spcAft>
          <a:spcPct val="0"/>
        </a:spcAft>
        <a:buChar char="–"/>
        <a:defRPr sz="8800">
          <a:solidFill>
            <a:schemeClr val="tx1"/>
          </a:solidFill>
          <a:latin typeface="+mn-lt"/>
          <a:ea typeface="+mn-ea"/>
        </a:defRPr>
      </a:lvl2pPr>
      <a:lvl3pPr marL="3600450" indent="-720725" algn="l" defTabSz="2879725" rtl="0" eaLnBrk="0" fontAlgn="base" hangingPunct="0">
        <a:spcBef>
          <a:spcPct val="20000"/>
        </a:spcBef>
        <a:spcAft>
          <a:spcPct val="0"/>
        </a:spcAft>
        <a:buChar char="•"/>
        <a:defRPr sz="7600">
          <a:solidFill>
            <a:schemeClr val="tx1"/>
          </a:solidFill>
          <a:latin typeface="+mn-lt"/>
          <a:ea typeface="+mn-ea"/>
        </a:defRPr>
      </a:lvl3pPr>
      <a:lvl4pPr marL="5040313" indent="-720725" algn="l" defTabSz="2879725" rtl="0" eaLnBrk="0" fontAlgn="base" hangingPunct="0">
        <a:spcBef>
          <a:spcPct val="20000"/>
        </a:spcBef>
        <a:spcAft>
          <a:spcPct val="0"/>
        </a:spcAft>
        <a:buChar char="–"/>
        <a:defRPr sz="6300">
          <a:solidFill>
            <a:schemeClr val="tx1"/>
          </a:solidFill>
          <a:latin typeface="+mn-lt"/>
          <a:ea typeface="+mn-ea"/>
        </a:defRPr>
      </a:lvl4pPr>
      <a:lvl5pPr marL="6480175" indent="-720725" algn="l" defTabSz="2879725" rtl="0" eaLnBrk="0" fontAlgn="base" hangingPunct="0">
        <a:spcBef>
          <a:spcPct val="20000"/>
        </a:spcBef>
        <a:spcAft>
          <a:spcPct val="0"/>
        </a:spcAft>
        <a:buChar char="»"/>
        <a:defRPr sz="6300">
          <a:solidFill>
            <a:schemeClr val="tx1"/>
          </a:solidFill>
          <a:latin typeface="+mn-lt"/>
          <a:ea typeface="+mn-ea"/>
        </a:defRPr>
      </a:lvl5pPr>
      <a:lvl6pPr marL="6937375" indent="-720725" algn="l" defTabSz="2879725" rtl="0" fontAlgn="base">
        <a:spcBef>
          <a:spcPct val="20000"/>
        </a:spcBef>
        <a:spcAft>
          <a:spcPct val="0"/>
        </a:spcAft>
        <a:buChar char="»"/>
        <a:defRPr sz="6300">
          <a:solidFill>
            <a:schemeClr val="tx1"/>
          </a:solidFill>
          <a:latin typeface="+mn-lt"/>
          <a:ea typeface="+mn-ea"/>
        </a:defRPr>
      </a:lvl6pPr>
      <a:lvl7pPr marL="7394575" indent="-720725" algn="l" defTabSz="2879725" rtl="0" fontAlgn="base">
        <a:spcBef>
          <a:spcPct val="20000"/>
        </a:spcBef>
        <a:spcAft>
          <a:spcPct val="0"/>
        </a:spcAft>
        <a:buChar char="»"/>
        <a:defRPr sz="6300">
          <a:solidFill>
            <a:schemeClr val="tx1"/>
          </a:solidFill>
          <a:latin typeface="+mn-lt"/>
          <a:ea typeface="+mn-ea"/>
        </a:defRPr>
      </a:lvl7pPr>
      <a:lvl8pPr marL="7851775" indent="-720725" algn="l" defTabSz="2879725" rtl="0" fontAlgn="base">
        <a:spcBef>
          <a:spcPct val="20000"/>
        </a:spcBef>
        <a:spcAft>
          <a:spcPct val="0"/>
        </a:spcAft>
        <a:buChar char="»"/>
        <a:defRPr sz="6300">
          <a:solidFill>
            <a:schemeClr val="tx1"/>
          </a:solidFill>
          <a:latin typeface="+mn-lt"/>
          <a:ea typeface="+mn-ea"/>
        </a:defRPr>
      </a:lvl8pPr>
      <a:lvl9pPr marL="8308975" indent="-720725" algn="l" defTabSz="2879725" rtl="0" fontAlgn="base">
        <a:spcBef>
          <a:spcPct val="20000"/>
        </a:spcBef>
        <a:spcAft>
          <a:spcPct val="0"/>
        </a:spcAft>
        <a:buChar char="»"/>
        <a:defRPr sz="63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tiff"/><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tiff"/><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emf"/><Relationship Id="rId4" Type="http://schemas.openxmlformats.org/officeDocument/2006/relationships/image" Target="../media/image3.png"/><Relationship Id="rId9" Type="http://schemas.openxmlformats.org/officeDocument/2006/relationships/image" Target="../media/image8.emf"/><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742185" y="288232"/>
            <a:ext cx="11305256" cy="2664296"/>
          </a:xfrm>
        </p:spPr>
        <p:txBody>
          <a:bodyPr/>
          <a:lstStyle/>
          <a:p>
            <a:pPr algn="ctr" eaLnBrk="1" hangingPunct="1"/>
            <a:r>
              <a:rPr lang="en-US" sz="4800" dirty="0" err="1" smtClean="0"/>
              <a:t>Comportement</a:t>
            </a:r>
            <a:r>
              <a:rPr lang="en-US" sz="4800" dirty="0" smtClean="0"/>
              <a:t> </a:t>
            </a:r>
            <a:r>
              <a:rPr lang="en-US" sz="4800" dirty="0" err="1" smtClean="0"/>
              <a:t>mécanique</a:t>
            </a:r>
            <a:r>
              <a:rPr lang="en-US" sz="4800" dirty="0" smtClean="0"/>
              <a:t> d’un </a:t>
            </a:r>
            <a:r>
              <a:rPr lang="en-US" sz="4800" dirty="0" err="1" smtClean="0"/>
              <a:t>alliage</a:t>
            </a:r>
            <a:r>
              <a:rPr lang="en-US" sz="4800" dirty="0" smtClean="0"/>
              <a:t> de </a:t>
            </a:r>
            <a:r>
              <a:rPr lang="en-US" sz="4800" dirty="0" err="1" smtClean="0"/>
              <a:t>titane</a:t>
            </a:r>
            <a:r>
              <a:rPr lang="en-US" sz="4800" dirty="0" smtClean="0"/>
              <a:t> et d’un </a:t>
            </a:r>
            <a:r>
              <a:rPr lang="en-US" sz="4800" dirty="0" err="1" smtClean="0"/>
              <a:t>alliage</a:t>
            </a:r>
            <a:r>
              <a:rPr lang="en-US" sz="4800" dirty="0" smtClean="0"/>
              <a:t> </a:t>
            </a:r>
            <a:r>
              <a:rPr lang="en-US" sz="4800" dirty="0" err="1" smtClean="0"/>
              <a:t>d’aluminium</a:t>
            </a:r>
            <a:r>
              <a:rPr lang="en-US" sz="4800" dirty="0" smtClean="0"/>
              <a:t> </a:t>
            </a:r>
            <a:r>
              <a:rPr lang="en-US" sz="4800" dirty="0" err="1" smtClean="0"/>
              <a:t>issus</a:t>
            </a:r>
            <a:r>
              <a:rPr lang="en-US" sz="4800" dirty="0" smtClean="0"/>
              <a:t> de la fabrication additive par SLM</a:t>
            </a:r>
            <a:endParaRPr lang="fr-FR" sz="4800" dirty="0"/>
          </a:p>
        </p:txBody>
      </p:sp>
      <p:sp>
        <p:nvSpPr>
          <p:cNvPr id="14339" name="Rectangle 5"/>
          <p:cNvSpPr>
            <a:spLocks noChangeArrowheads="1"/>
          </p:cNvSpPr>
          <p:nvPr/>
        </p:nvSpPr>
        <p:spPr bwMode="auto">
          <a:xfrm>
            <a:off x="4454525" y="27682825"/>
            <a:ext cx="184150" cy="457200"/>
          </a:xfrm>
          <a:prstGeom prst="rect">
            <a:avLst/>
          </a:prstGeom>
          <a:noFill/>
          <a:ln w="9525">
            <a:noFill/>
            <a:miter lim="800000"/>
            <a:headEnd/>
            <a:tailEnd/>
          </a:ln>
        </p:spPr>
        <p:txBody>
          <a:bodyPr wrap="none">
            <a:prstTxWarp prst="textNoShape">
              <a:avLst/>
            </a:prstTxWarp>
            <a:spAutoFit/>
          </a:bodyPr>
          <a:lstStyle/>
          <a:p>
            <a:endParaRPr lang="fr-FR"/>
          </a:p>
        </p:txBody>
      </p:sp>
      <p:sp>
        <p:nvSpPr>
          <p:cNvPr id="14340" name="Text Box 7"/>
          <p:cNvSpPr txBox="1">
            <a:spLocks noChangeArrowheads="1"/>
          </p:cNvSpPr>
          <p:nvPr/>
        </p:nvSpPr>
        <p:spPr bwMode="auto">
          <a:xfrm>
            <a:off x="357809" y="4104656"/>
            <a:ext cx="1473480" cy="507831"/>
          </a:xfrm>
          <a:prstGeom prst="rect">
            <a:avLst/>
          </a:prstGeom>
          <a:noFill/>
          <a:ln w="9525">
            <a:noFill/>
            <a:miter lim="800000"/>
            <a:headEnd/>
            <a:tailEnd/>
          </a:ln>
        </p:spPr>
        <p:txBody>
          <a:bodyPr wrap="none">
            <a:prstTxWarp prst="textNoShape">
              <a:avLst/>
            </a:prstTxWarp>
            <a:spAutoFit/>
          </a:bodyPr>
          <a:lstStyle/>
          <a:p>
            <a:r>
              <a:rPr lang="fr-FR" sz="2700" dirty="0" smtClean="0">
                <a:latin typeface="Arial Bold" pitchFamily="80" charset="0"/>
              </a:rPr>
              <a:t>Auteurs:</a:t>
            </a:r>
            <a:endParaRPr lang="fr-FR" sz="2700" dirty="0">
              <a:latin typeface="Arial Bold" pitchFamily="80" charset="0"/>
            </a:endParaRPr>
          </a:p>
        </p:txBody>
      </p:sp>
      <p:sp>
        <p:nvSpPr>
          <p:cNvPr id="14342" name="Line 10"/>
          <p:cNvSpPr>
            <a:spLocks noChangeShapeType="1"/>
          </p:cNvSpPr>
          <p:nvPr/>
        </p:nvSpPr>
        <p:spPr bwMode="auto">
          <a:xfrm>
            <a:off x="0" y="4752728"/>
            <a:ext cx="12455153" cy="0"/>
          </a:xfrm>
          <a:prstGeom prst="line">
            <a:avLst/>
          </a:prstGeom>
          <a:noFill/>
          <a:ln w="9525">
            <a:solidFill>
              <a:schemeClr val="tx2"/>
            </a:solidFill>
            <a:round/>
            <a:headEnd/>
            <a:tailEnd/>
          </a:ln>
        </p:spPr>
        <p:txBody>
          <a:bodyPr wrap="none" anchor="ctr">
            <a:prstTxWarp prst="textNoShape">
              <a:avLst/>
            </a:prstTxWarp>
          </a:bodyPr>
          <a:lstStyle/>
          <a:p>
            <a:endParaRPr lang="fr-FR"/>
          </a:p>
        </p:txBody>
      </p:sp>
      <p:sp>
        <p:nvSpPr>
          <p:cNvPr id="14344" name="Text Box 14"/>
          <p:cNvSpPr txBox="1">
            <a:spLocks noChangeArrowheads="1"/>
          </p:cNvSpPr>
          <p:nvPr/>
        </p:nvSpPr>
        <p:spPr bwMode="auto">
          <a:xfrm>
            <a:off x="441325" y="13382625"/>
            <a:ext cx="3368675" cy="457200"/>
          </a:xfrm>
          <a:prstGeom prst="rect">
            <a:avLst/>
          </a:prstGeom>
          <a:noFill/>
          <a:ln w="9525">
            <a:noFill/>
            <a:miter lim="800000"/>
            <a:headEnd/>
            <a:tailEnd/>
          </a:ln>
        </p:spPr>
        <p:txBody>
          <a:bodyPr>
            <a:prstTxWarp prst="textNoShape">
              <a:avLst/>
            </a:prstTxWarp>
            <a:spAutoFit/>
          </a:bodyPr>
          <a:lstStyle/>
          <a:p>
            <a:endParaRPr lang="fr-FR"/>
          </a:p>
        </p:txBody>
      </p:sp>
      <p:sp>
        <p:nvSpPr>
          <p:cNvPr id="14345" name="Text Box 15"/>
          <p:cNvSpPr txBox="1">
            <a:spLocks noChangeArrowheads="1"/>
          </p:cNvSpPr>
          <p:nvPr/>
        </p:nvSpPr>
        <p:spPr bwMode="auto">
          <a:xfrm>
            <a:off x="2230017" y="4176664"/>
            <a:ext cx="12745416" cy="451470"/>
          </a:xfrm>
          <a:prstGeom prst="rect">
            <a:avLst/>
          </a:prstGeom>
          <a:noFill/>
          <a:ln w="9525">
            <a:noFill/>
            <a:miter lim="800000"/>
            <a:headEnd/>
            <a:tailEnd/>
          </a:ln>
        </p:spPr>
        <p:txBody>
          <a:bodyPr wrap="square">
            <a:prstTxWarp prst="textNoShape">
              <a:avLst/>
            </a:prstTxWarp>
            <a:spAutoFit/>
          </a:bodyPr>
          <a:lstStyle/>
          <a:p>
            <a:pPr>
              <a:lnSpc>
                <a:spcPct val="110000"/>
              </a:lnSpc>
              <a:spcAft>
                <a:spcPts val="600"/>
              </a:spcAft>
            </a:pPr>
            <a:r>
              <a:rPr lang="fr-FR" sz="2300" dirty="0" smtClean="0"/>
              <a:t>Vincent </a:t>
            </a:r>
            <a:r>
              <a:rPr lang="fr-FR" sz="2300" dirty="0" smtClean="0"/>
              <a:t>DOVERGNE, </a:t>
            </a:r>
            <a:r>
              <a:rPr lang="fr-FR" sz="2300" dirty="0" err="1" smtClean="0"/>
              <a:t>Faissal</a:t>
            </a:r>
            <a:r>
              <a:rPr lang="fr-FR" sz="2300" dirty="0" smtClean="0"/>
              <a:t> OUATTARA, Mathias NOLF, Duc </a:t>
            </a:r>
            <a:r>
              <a:rPr lang="fr-FR" sz="2300" dirty="0" smtClean="0"/>
              <a:t>Hung NGUYEN</a:t>
            </a:r>
          </a:p>
        </p:txBody>
      </p:sp>
      <p:sp>
        <p:nvSpPr>
          <p:cNvPr id="14346" name="Text Box 20"/>
          <p:cNvSpPr txBox="1">
            <a:spLocks noChangeArrowheads="1"/>
          </p:cNvSpPr>
          <p:nvPr/>
        </p:nvSpPr>
        <p:spPr bwMode="auto">
          <a:xfrm>
            <a:off x="429817" y="5400800"/>
            <a:ext cx="11201400" cy="641350"/>
          </a:xfrm>
          <a:prstGeom prst="rect">
            <a:avLst/>
          </a:prstGeom>
          <a:noFill/>
          <a:ln w="9525">
            <a:noFill/>
            <a:miter lim="800000"/>
            <a:headEnd/>
            <a:tailEnd/>
          </a:ln>
        </p:spPr>
        <p:txBody>
          <a:bodyPr>
            <a:prstTxWarp prst="textNoShape">
              <a:avLst/>
            </a:prstTxWarp>
            <a:spAutoFit/>
          </a:bodyPr>
          <a:lstStyle/>
          <a:p>
            <a:r>
              <a:rPr lang="fr-FR" sz="3600" dirty="0" smtClean="0">
                <a:solidFill>
                  <a:schemeClr val="accent1"/>
                </a:solidFill>
                <a:latin typeface="Arial Black" charset="0"/>
              </a:rPr>
              <a:t>Contexte et objectifs</a:t>
            </a:r>
            <a:endParaRPr lang="fr-FR" sz="3600" dirty="0">
              <a:solidFill>
                <a:schemeClr val="accent1"/>
              </a:solidFill>
              <a:latin typeface="Arial Black" charset="0"/>
            </a:endParaRPr>
          </a:p>
        </p:txBody>
      </p:sp>
      <p:sp>
        <p:nvSpPr>
          <p:cNvPr id="14348" name="Text Box 22"/>
          <p:cNvSpPr txBox="1">
            <a:spLocks noChangeArrowheads="1"/>
          </p:cNvSpPr>
          <p:nvPr/>
        </p:nvSpPr>
        <p:spPr bwMode="auto">
          <a:xfrm>
            <a:off x="429817" y="6192888"/>
            <a:ext cx="21168121" cy="5053691"/>
          </a:xfrm>
          <a:prstGeom prst="rect">
            <a:avLst/>
          </a:prstGeom>
          <a:noFill/>
          <a:ln w="9525">
            <a:noFill/>
            <a:miter lim="800000"/>
            <a:headEnd/>
            <a:tailEnd/>
          </a:ln>
        </p:spPr>
        <p:txBody>
          <a:bodyPr wrap="square">
            <a:prstTxWarp prst="textNoShape">
              <a:avLst/>
            </a:prstTxWarp>
            <a:spAutoFit/>
          </a:bodyPr>
          <a:lstStyle/>
          <a:p>
            <a:pPr marL="381000" indent="-381000" algn="just">
              <a:spcBef>
                <a:spcPct val="20000"/>
              </a:spcBef>
            </a:pPr>
            <a:r>
              <a:rPr lang="en-US" sz="2600" dirty="0" smtClean="0">
                <a:solidFill>
                  <a:schemeClr val="tx2"/>
                </a:solidFill>
                <a:sym typeface="Wingdings" charset="2"/>
              </a:rPr>
              <a:t> </a:t>
            </a:r>
            <a:r>
              <a:rPr lang="en-US" sz="2600" dirty="0" err="1" smtClean="0">
                <a:solidFill>
                  <a:schemeClr val="tx2"/>
                </a:solidFill>
                <a:sym typeface="Wingdings" charset="2"/>
              </a:rPr>
              <a:t>Contexte</a:t>
            </a:r>
            <a:r>
              <a:rPr lang="en-US" sz="2600" dirty="0" smtClean="0">
                <a:solidFill>
                  <a:schemeClr val="tx2"/>
                </a:solidFill>
                <a:sym typeface="Wingdings" charset="2"/>
              </a:rPr>
              <a:t>:  </a:t>
            </a:r>
            <a:r>
              <a:rPr lang="en-US" sz="2600" dirty="0" err="1" smtClean="0">
                <a:sym typeface="Wingdings" charset="2"/>
              </a:rPr>
              <a:t>Thèse</a:t>
            </a:r>
            <a:r>
              <a:rPr lang="en-US" sz="2600" dirty="0" smtClean="0">
                <a:sym typeface="Wingdings" charset="2"/>
              </a:rPr>
              <a:t> </a:t>
            </a:r>
            <a:r>
              <a:rPr lang="en-US" sz="2600" dirty="0" err="1" smtClean="0">
                <a:sym typeface="Wingdings" charset="2"/>
              </a:rPr>
              <a:t>effectuée</a:t>
            </a:r>
            <a:r>
              <a:rPr lang="en-US" sz="2600" dirty="0" smtClean="0">
                <a:sym typeface="Wingdings" charset="2"/>
              </a:rPr>
              <a:t> par </a:t>
            </a:r>
            <a:r>
              <a:rPr lang="en-US" sz="2600" dirty="0" err="1" smtClean="0">
                <a:sym typeface="Wingdings" charset="2"/>
              </a:rPr>
              <a:t>Mr</a:t>
            </a:r>
            <a:r>
              <a:rPr lang="en-US" sz="2600" dirty="0" smtClean="0">
                <a:sym typeface="Wingdings" charset="2"/>
              </a:rPr>
              <a:t> </a:t>
            </a:r>
            <a:r>
              <a:rPr lang="en-US" sz="2600" dirty="0" err="1" smtClean="0">
                <a:sym typeface="Wingdings" charset="2"/>
              </a:rPr>
              <a:t>Rémi</a:t>
            </a:r>
            <a:r>
              <a:rPr lang="en-US" sz="2600" dirty="0" smtClean="0">
                <a:sym typeface="Wingdings" charset="2"/>
              </a:rPr>
              <a:t> </a:t>
            </a:r>
            <a:r>
              <a:rPr lang="en-US" sz="2600" dirty="0" smtClean="0">
                <a:sym typeface="Wingdings" charset="2"/>
              </a:rPr>
              <a:t>LACOSTE</a:t>
            </a:r>
            <a:endParaRPr lang="en-US" sz="2600" i="1" dirty="0" smtClean="0"/>
          </a:p>
          <a:p>
            <a:pPr marL="381000" indent="-381000" algn="just">
              <a:spcBef>
                <a:spcPct val="20000"/>
              </a:spcBef>
            </a:pPr>
            <a:r>
              <a:rPr lang="en-US" sz="2600" dirty="0" smtClean="0">
                <a:solidFill>
                  <a:schemeClr val="tx2"/>
                </a:solidFill>
                <a:sym typeface="Wingdings" charset="2"/>
              </a:rPr>
              <a:t>	</a:t>
            </a:r>
            <a:r>
              <a:rPr lang="en-US" sz="2600" dirty="0" smtClean="0">
                <a:solidFill>
                  <a:schemeClr val="tx2"/>
                </a:solidFill>
                <a:sym typeface="Wingdings" charset="2"/>
              </a:rPr>
              <a:t>		  </a:t>
            </a:r>
            <a:r>
              <a:rPr lang="en-US" sz="2600" dirty="0" smtClean="0">
                <a:sym typeface="Wingdings" charset="2"/>
              </a:rPr>
              <a:t>Experimentations </a:t>
            </a:r>
            <a:r>
              <a:rPr lang="en-US" sz="2600" dirty="0" err="1" smtClean="0">
                <a:sym typeface="Wingdings" charset="2"/>
              </a:rPr>
              <a:t>sur</a:t>
            </a:r>
            <a:r>
              <a:rPr lang="en-US" sz="2600" dirty="0" smtClean="0">
                <a:sym typeface="Wingdings" charset="2"/>
              </a:rPr>
              <a:t> </a:t>
            </a:r>
            <a:r>
              <a:rPr lang="en-US" sz="2600" dirty="0" smtClean="0">
                <a:sym typeface="Wingdings" charset="2"/>
              </a:rPr>
              <a:t>la </a:t>
            </a:r>
            <a:r>
              <a:rPr lang="en-US" sz="2600" dirty="0" err="1" smtClean="0">
                <a:sym typeface="Wingdings" charset="2"/>
              </a:rPr>
              <a:t>plasticité</a:t>
            </a:r>
            <a:r>
              <a:rPr lang="en-US" sz="2600" dirty="0" smtClean="0">
                <a:sym typeface="Wingdings" charset="2"/>
              </a:rPr>
              <a:t> en fatigue </a:t>
            </a:r>
            <a:r>
              <a:rPr lang="en-US" sz="2600" dirty="0" err="1" smtClean="0">
                <a:sym typeface="Wingdings" charset="2"/>
              </a:rPr>
              <a:t>oligocyclique</a:t>
            </a:r>
            <a:r>
              <a:rPr lang="en-US" sz="2600" dirty="0" smtClean="0">
                <a:sym typeface="Wingdings" charset="2"/>
              </a:rPr>
              <a:t> qui </a:t>
            </a:r>
            <a:r>
              <a:rPr lang="en-US" sz="2600" dirty="0" err="1" smtClean="0">
                <a:sym typeface="Wingdings" charset="2"/>
              </a:rPr>
              <a:t>ammènent</a:t>
            </a:r>
            <a:r>
              <a:rPr lang="en-US" sz="2600" dirty="0" smtClean="0">
                <a:sym typeface="Wingdings" charset="2"/>
              </a:rPr>
              <a:t> à</a:t>
            </a:r>
            <a:r>
              <a:rPr lang="en-US" sz="2600" dirty="0" smtClean="0">
                <a:sym typeface="Wingdings" charset="2"/>
              </a:rPr>
              <a:t> </a:t>
            </a:r>
            <a:r>
              <a:rPr lang="en-US" sz="2600" dirty="0" smtClean="0">
                <a:sym typeface="Wingdings" charset="2"/>
              </a:rPr>
              <a:t>la propagation de </a:t>
            </a:r>
            <a:r>
              <a:rPr lang="en-US" sz="2600" dirty="0" smtClean="0">
                <a:sym typeface="Wingdings" charset="2"/>
              </a:rPr>
              <a:t>fissure.</a:t>
            </a:r>
          </a:p>
          <a:p>
            <a:pPr marL="381000" indent="-381000" algn="just">
              <a:spcBef>
                <a:spcPct val="20000"/>
              </a:spcBef>
            </a:pPr>
            <a:r>
              <a:rPr lang="en-US" sz="2600" dirty="0" smtClean="0">
                <a:sym typeface="Wingdings" charset="2"/>
              </a:rPr>
              <a:t>			  Participation </a:t>
            </a:r>
            <a:r>
              <a:rPr lang="en-US" sz="2600" dirty="0" smtClean="0">
                <a:sym typeface="Wingdings" charset="2"/>
              </a:rPr>
              <a:t>au </a:t>
            </a:r>
            <a:r>
              <a:rPr lang="en-US" sz="2600" dirty="0" err="1" smtClean="0">
                <a:sym typeface="Wingdings" charset="2"/>
              </a:rPr>
              <a:t>projet</a:t>
            </a:r>
            <a:r>
              <a:rPr lang="en-US" sz="2600" dirty="0" smtClean="0">
                <a:sym typeface="Wingdings" charset="2"/>
              </a:rPr>
              <a:t> ALMIA: “</a:t>
            </a:r>
            <a:r>
              <a:rPr lang="en-US" sz="2600" i="1" dirty="0" smtClean="0">
                <a:sym typeface="Wingdings" charset="2"/>
              </a:rPr>
              <a:t>Additive Layer Manufacturing for Industrial Application</a:t>
            </a:r>
            <a:r>
              <a:rPr lang="en-US" sz="2600" i="1" dirty="0" smtClean="0">
                <a:sym typeface="Wingdings" charset="2"/>
              </a:rPr>
              <a:t>“.</a:t>
            </a:r>
            <a:endParaRPr lang="en-US" sz="2600" dirty="0" smtClean="0">
              <a:sym typeface="Wingdings" charset="2"/>
            </a:endParaRPr>
          </a:p>
          <a:p>
            <a:pPr marL="381000" indent="-381000" algn="just">
              <a:spcBef>
                <a:spcPct val="20000"/>
              </a:spcBef>
            </a:pPr>
            <a:r>
              <a:rPr lang="en-US" sz="2600" dirty="0" smtClean="0">
                <a:sym typeface="Wingdings" charset="2"/>
              </a:rPr>
              <a:t>			  </a:t>
            </a:r>
            <a:r>
              <a:rPr lang="en-US" sz="2600" dirty="0" err="1" smtClean="0">
                <a:sym typeface="Wingdings" charset="2"/>
              </a:rPr>
              <a:t>P</a:t>
            </a:r>
            <a:r>
              <a:rPr lang="en-US" sz="2600" dirty="0" err="1" smtClean="0">
                <a:sym typeface="Wingdings" charset="2"/>
              </a:rPr>
              <a:t>rocédé</a:t>
            </a:r>
            <a:r>
              <a:rPr lang="en-US" sz="2600" dirty="0" smtClean="0">
                <a:sym typeface="Wingdings" charset="2"/>
              </a:rPr>
              <a:t> de fabrication par SLM (</a:t>
            </a:r>
            <a:r>
              <a:rPr lang="en-US" sz="2600" i="1" dirty="0" smtClean="0">
                <a:sym typeface="Wingdings" charset="2"/>
              </a:rPr>
              <a:t>“Selective Laser Melting</a:t>
            </a:r>
            <a:r>
              <a:rPr lang="en-US" sz="2600" dirty="0" smtClean="0">
                <a:sym typeface="Wingdings" charset="2"/>
              </a:rPr>
              <a:t>”) </a:t>
            </a:r>
            <a:r>
              <a:rPr lang="en-US" sz="2600" dirty="0" smtClean="0">
                <a:sym typeface="Wingdings" charset="2"/>
              </a:rPr>
              <a:t>qui </a:t>
            </a:r>
            <a:r>
              <a:rPr lang="en-US" sz="2600" dirty="0" err="1" smtClean="0">
                <a:sym typeface="Wingdings" charset="2"/>
              </a:rPr>
              <a:t>consiste</a:t>
            </a:r>
            <a:r>
              <a:rPr lang="en-US" sz="2600" dirty="0" smtClean="0">
                <a:sym typeface="Wingdings" charset="2"/>
              </a:rPr>
              <a:t> à </a:t>
            </a:r>
            <a:r>
              <a:rPr lang="en-US" sz="2600" dirty="0" err="1" smtClean="0">
                <a:sym typeface="Wingdings" charset="2"/>
              </a:rPr>
              <a:t>créer</a:t>
            </a:r>
            <a:r>
              <a:rPr lang="en-US" sz="2600" dirty="0" smtClean="0">
                <a:sym typeface="Wingdings" charset="2"/>
              </a:rPr>
              <a:t> </a:t>
            </a:r>
            <a:r>
              <a:rPr lang="en-US" sz="2600" dirty="0" err="1" smtClean="0">
                <a:sym typeface="Wingdings" charset="2"/>
              </a:rPr>
              <a:t>une</a:t>
            </a:r>
            <a:r>
              <a:rPr lang="en-US" sz="2600" dirty="0" smtClean="0">
                <a:sym typeface="Wingdings" charset="2"/>
              </a:rPr>
              <a:t> pièce </a:t>
            </a:r>
            <a:r>
              <a:rPr lang="en-US" sz="2600" dirty="0" err="1" smtClean="0">
                <a:sym typeface="Wingdings" charset="2"/>
              </a:rPr>
              <a:t>couche</a:t>
            </a:r>
            <a:r>
              <a:rPr lang="en-US" sz="2600" dirty="0" smtClean="0">
                <a:sym typeface="Wingdings" charset="2"/>
              </a:rPr>
              <a:t> par </a:t>
            </a:r>
            <a:r>
              <a:rPr lang="en-US" sz="2600" dirty="0" err="1" smtClean="0">
                <a:sym typeface="Wingdings" charset="2"/>
              </a:rPr>
              <a:t>couche</a:t>
            </a:r>
            <a:r>
              <a:rPr lang="en-US" sz="2600" dirty="0" smtClean="0">
                <a:sym typeface="Wingdings" charset="2"/>
              </a:rPr>
              <a:t> par fusion de 			  </a:t>
            </a:r>
            <a:r>
              <a:rPr lang="en-US" sz="2600" dirty="0" err="1" smtClean="0">
                <a:sym typeface="Wingdings" charset="2"/>
              </a:rPr>
              <a:t>poudres</a:t>
            </a:r>
            <a:r>
              <a:rPr lang="en-US" sz="2600" dirty="0" smtClean="0">
                <a:sym typeface="Wingdings" charset="2"/>
              </a:rPr>
              <a:t> </a:t>
            </a:r>
            <a:r>
              <a:rPr lang="en-US" sz="2600" dirty="0" err="1" smtClean="0">
                <a:sym typeface="Wingdings" charset="2"/>
              </a:rPr>
              <a:t>metalliques</a:t>
            </a:r>
            <a:r>
              <a:rPr lang="en-US" sz="2600" dirty="0" smtClean="0">
                <a:sym typeface="Wingdings" charset="2"/>
              </a:rPr>
              <a:t> avec un laser. Les </a:t>
            </a:r>
            <a:r>
              <a:rPr lang="en-US" sz="2600" dirty="0" err="1" smtClean="0">
                <a:sym typeface="Wingdings" charset="2"/>
              </a:rPr>
              <a:t>réglages</a:t>
            </a:r>
            <a:r>
              <a:rPr lang="en-US" sz="2600" dirty="0" smtClean="0">
                <a:sym typeface="Wingdings" charset="2"/>
              </a:rPr>
              <a:t> de la machine, </a:t>
            </a:r>
            <a:r>
              <a:rPr lang="en-US" sz="2600" dirty="0" err="1" smtClean="0">
                <a:sym typeface="Wingdings" charset="2"/>
              </a:rPr>
              <a:t>l’orientation</a:t>
            </a:r>
            <a:r>
              <a:rPr lang="en-US" sz="2600" dirty="0" smtClean="0">
                <a:sym typeface="Wingdings" charset="2"/>
              </a:rPr>
              <a:t> de la pièce et le type </a:t>
            </a:r>
            <a:r>
              <a:rPr lang="en-US" sz="2600" dirty="0" err="1" smtClean="0">
                <a:sym typeface="Wingdings" charset="2"/>
              </a:rPr>
              <a:t>d’alliage</a:t>
            </a:r>
            <a:r>
              <a:rPr lang="en-US" sz="2600" dirty="0" smtClean="0">
                <a:sym typeface="Wingdings" charset="2"/>
              </a:rPr>
              <a:t> </a:t>
            </a:r>
            <a:r>
              <a:rPr lang="en-US" sz="2600" dirty="0" err="1" smtClean="0">
                <a:sym typeface="Wingdings" charset="2"/>
              </a:rPr>
              <a:t>utilisé</a:t>
            </a:r>
            <a:r>
              <a:rPr lang="en-US" sz="2600" dirty="0" smtClean="0">
                <a:sym typeface="Wingdings" charset="2"/>
              </a:rPr>
              <a:t> </a:t>
            </a:r>
            <a:r>
              <a:rPr lang="en-US" sz="2600" dirty="0" err="1" smtClean="0">
                <a:sym typeface="Wingdings" charset="2"/>
              </a:rPr>
              <a:t>sont</a:t>
            </a:r>
            <a:r>
              <a:rPr lang="en-US" sz="2600" dirty="0" smtClean="0">
                <a:sym typeface="Wingdings" charset="2"/>
              </a:rPr>
              <a:t> </a:t>
            </a:r>
            <a:r>
              <a:rPr lang="en-US" sz="2600" dirty="0" err="1" smtClean="0">
                <a:sym typeface="Wingdings" charset="2"/>
              </a:rPr>
              <a:t>imposé</a:t>
            </a:r>
            <a:r>
              <a:rPr lang="en-US" sz="2600" dirty="0" smtClean="0">
                <a:sym typeface="Wingdings" charset="2"/>
              </a:rPr>
              <a:t> par 		  les </a:t>
            </a:r>
            <a:r>
              <a:rPr lang="en-US" sz="2600" dirty="0" err="1" smtClean="0">
                <a:sym typeface="Wingdings" charset="2"/>
              </a:rPr>
              <a:t>partenaires</a:t>
            </a:r>
            <a:r>
              <a:rPr lang="en-US" sz="2600" dirty="0" smtClean="0">
                <a:sym typeface="Wingdings" charset="2"/>
              </a:rPr>
              <a:t> du </a:t>
            </a:r>
            <a:r>
              <a:rPr lang="en-US" sz="2600" dirty="0" err="1" smtClean="0">
                <a:sym typeface="Wingdings" charset="2"/>
              </a:rPr>
              <a:t>projet</a:t>
            </a:r>
            <a:r>
              <a:rPr lang="en-US" sz="2600" dirty="0" smtClean="0">
                <a:sym typeface="Wingdings" charset="2"/>
              </a:rPr>
              <a:t>.</a:t>
            </a:r>
            <a:endParaRPr lang="en-US" sz="2600" dirty="0" smtClean="0"/>
          </a:p>
          <a:p>
            <a:pPr marL="381000" indent="-381000" algn="just">
              <a:spcBef>
                <a:spcPct val="20000"/>
              </a:spcBef>
              <a:buFont typeface="Wingdings"/>
              <a:buChar char="n"/>
            </a:pPr>
            <a:r>
              <a:rPr lang="en-US" sz="2600" dirty="0" err="1" smtClean="0">
                <a:solidFill>
                  <a:schemeClr val="tx2"/>
                </a:solidFill>
                <a:sym typeface="Wingdings" charset="2"/>
              </a:rPr>
              <a:t>Objectifs</a:t>
            </a:r>
            <a:r>
              <a:rPr lang="en-US" sz="2600" dirty="0" smtClean="0"/>
              <a:t>: </a:t>
            </a:r>
            <a:r>
              <a:rPr lang="en-US" sz="2600" dirty="0" err="1" smtClean="0"/>
              <a:t>Etablir</a:t>
            </a:r>
            <a:r>
              <a:rPr lang="en-US" sz="2600" dirty="0" smtClean="0"/>
              <a:t> </a:t>
            </a:r>
            <a:r>
              <a:rPr lang="en-US" sz="2600" dirty="0" err="1" smtClean="0"/>
              <a:t>une</a:t>
            </a:r>
            <a:r>
              <a:rPr lang="en-US" sz="2600" dirty="0" smtClean="0"/>
              <a:t> base de </a:t>
            </a:r>
            <a:r>
              <a:rPr lang="en-US" sz="2600" dirty="0" err="1" smtClean="0"/>
              <a:t>donnée</a:t>
            </a:r>
            <a:r>
              <a:rPr lang="en-US" sz="2600" dirty="0" smtClean="0"/>
              <a:t> </a:t>
            </a:r>
            <a:r>
              <a:rPr lang="en-US" sz="2600" dirty="0" err="1" smtClean="0"/>
              <a:t>sur</a:t>
            </a:r>
            <a:r>
              <a:rPr lang="en-US" sz="2600" dirty="0" smtClean="0"/>
              <a:t> un </a:t>
            </a:r>
            <a:r>
              <a:rPr lang="en-US" sz="2600" dirty="0" err="1" smtClean="0"/>
              <a:t>alliage</a:t>
            </a:r>
            <a:r>
              <a:rPr lang="en-US" sz="2600" dirty="0" smtClean="0"/>
              <a:t> en </a:t>
            </a:r>
            <a:r>
              <a:rPr lang="en-US" sz="2600" dirty="0" err="1" smtClean="0"/>
              <a:t>titane</a:t>
            </a:r>
            <a:r>
              <a:rPr lang="en-US" sz="2600" dirty="0" smtClean="0"/>
              <a:t> (TA6V</a:t>
            </a:r>
            <a:r>
              <a:rPr lang="en-US" sz="2600" dirty="0" smtClean="0"/>
              <a:t>) et </a:t>
            </a:r>
            <a:r>
              <a:rPr lang="en-US" sz="2600" dirty="0" err="1" smtClean="0"/>
              <a:t>aluminium</a:t>
            </a:r>
            <a:r>
              <a:rPr lang="en-US" sz="2600" dirty="0" smtClean="0"/>
              <a:t> (AS7G06) </a:t>
            </a:r>
            <a:r>
              <a:rPr lang="en-US" sz="2600" dirty="0" smtClean="0"/>
              <a:t>et faire un lien entre </a:t>
            </a:r>
            <a:r>
              <a:rPr lang="en-US" sz="2600" dirty="0" smtClean="0"/>
              <a:t>les </a:t>
            </a:r>
            <a:r>
              <a:rPr lang="en-US" sz="2600" dirty="0" err="1" smtClean="0"/>
              <a:t>propriétés</a:t>
            </a:r>
            <a:r>
              <a:rPr lang="en-US" sz="2600" dirty="0" smtClean="0"/>
              <a:t> 				 </a:t>
            </a:r>
            <a:r>
              <a:rPr lang="en-US" sz="2600" dirty="0" err="1" smtClean="0"/>
              <a:t>mécaniques</a:t>
            </a:r>
            <a:r>
              <a:rPr lang="en-US" sz="2600" dirty="0" smtClean="0"/>
              <a:t> </a:t>
            </a:r>
            <a:r>
              <a:rPr lang="en-US" sz="2600" dirty="0" smtClean="0"/>
              <a:t>et la </a:t>
            </a:r>
            <a:r>
              <a:rPr lang="en-US" sz="2600" dirty="0" smtClean="0"/>
              <a:t>microstructure.</a:t>
            </a:r>
          </a:p>
          <a:p>
            <a:pPr marL="381000" indent="-381000" algn="just">
              <a:spcBef>
                <a:spcPct val="20000"/>
              </a:spcBef>
            </a:pPr>
            <a:r>
              <a:rPr lang="en-US" sz="2600" dirty="0" smtClean="0">
                <a:sym typeface="Wingdings" charset="2"/>
              </a:rPr>
              <a:t>	</a:t>
            </a:r>
            <a:r>
              <a:rPr lang="en-US" sz="2600" dirty="0" smtClean="0">
                <a:sym typeface="Wingdings" charset="2"/>
              </a:rPr>
              <a:t>		 </a:t>
            </a:r>
            <a:r>
              <a:rPr lang="en-US" sz="2600" dirty="0" err="1" smtClean="0">
                <a:sym typeface="Wingdings" charset="2"/>
              </a:rPr>
              <a:t>Etudier</a:t>
            </a:r>
            <a:r>
              <a:rPr lang="en-US" sz="2600" dirty="0" smtClean="0">
                <a:sym typeface="Wingdings" charset="2"/>
              </a:rPr>
              <a:t> </a:t>
            </a:r>
            <a:r>
              <a:rPr lang="en-US" sz="2600" dirty="0" smtClean="0">
                <a:sym typeface="Wingdings" charset="2"/>
              </a:rPr>
              <a:t>les </a:t>
            </a:r>
            <a:r>
              <a:rPr lang="en-US" sz="2600" dirty="0" err="1" smtClean="0">
                <a:sym typeface="Wingdings" charset="2"/>
              </a:rPr>
              <a:t>défauts</a:t>
            </a:r>
            <a:r>
              <a:rPr lang="en-US" sz="2600" dirty="0" smtClean="0">
                <a:sym typeface="Wingdings" charset="2"/>
              </a:rPr>
              <a:t> de </a:t>
            </a:r>
            <a:r>
              <a:rPr lang="en-US" sz="2600" dirty="0" err="1" smtClean="0">
                <a:sym typeface="Wingdings" charset="2"/>
              </a:rPr>
              <a:t>porosité</a:t>
            </a:r>
            <a:r>
              <a:rPr lang="en-US" sz="2600" dirty="0" smtClean="0">
                <a:sym typeface="Wingdings" charset="2"/>
              </a:rPr>
              <a:t> </a:t>
            </a:r>
            <a:r>
              <a:rPr lang="en-US" sz="2600" dirty="0" err="1" smtClean="0">
                <a:sym typeface="Wingdings" charset="2"/>
              </a:rPr>
              <a:t>sur</a:t>
            </a:r>
            <a:r>
              <a:rPr lang="en-US" sz="2600" dirty="0" smtClean="0">
                <a:sym typeface="Wingdings" charset="2"/>
              </a:rPr>
              <a:t> les </a:t>
            </a:r>
            <a:r>
              <a:rPr lang="en-US" sz="2600" dirty="0" err="1" smtClean="0">
                <a:sym typeface="Wingdings" charset="2"/>
              </a:rPr>
              <a:t>échantillons</a:t>
            </a:r>
            <a:r>
              <a:rPr lang="en-US" sz="2600" dirty="0" smtClean="0">
                <a:sym typeface="Wingdings" charset="2"/>
              </a:rPr>
              <a:t> </a:t>
            </a:r>
            <a:r>
              <a:rPr lang="en-US" sz="2600" dirty="0" err="1" smtClean="0">
                <a:sym typeface="Wingdings" charset="2"/>
              </a:rPr>
              <a:t>issus</a:t>
            </a:r>
            <a:r>
              <a:rPr lang="en-US" sz="2600" dirty="0" smtClean="0">
                <a:sym typeface="Wingdings" charset="2"/>
              </a:rPr>
              <a:t> de la fabrication additive par laser (</a:t>
            </a:r>
            <a:r>
              <a:rPr lang="en-US" sz="2600" dirty="0" smtClean="0">
                <a:sym typeface="Wingdings" charset="2"/>
              </a:rPr>
              <a:t>SLM).</a:t>
            </a:r>
            <a:endParaRPr lang="en-US" sz="2600" dirty="0" smtClean="0"/>
          </a:p>
          <a:p>
            <a:pPr marL="381000" indent="-381000" algn="just">
              <a:spcBef>
                <a:spcPct val="20000"/>
              </a:spcBef>
            </a:pPr>
            <a:r>
              <a:rPr lang="en-US" sz="2600" dirty="0" smtClean="0"/>
              <a:t>			 </a:t>
            </a:r>
            <a:r>
              <a:rPr lang="en-US" sz="2600" dirty="0" err="1" smtClean="0"/>
              <a:t>Etudier</a:t>
            </a:r>
            <a:r>
              <a:rPr lang="en-US" sz="2600" dirty="0" smtClean="0"/>
              <a:t> </a:t>
            </a:r>
            <a:r>
              <a:rPr lang="en-US" sz="2600" dirty="0" err="1" smtClean="0"/>
              <a:t>l’anisotropie</a:t>
            </a:r>
            <a:r>
              <a:rPr lang="en-US" sz="2600" dirty="0" smtClean="0"/>
              <a:t> des </a:t>
            </a:r>
            <a:r>
              <a:rPr lang="en-US" sz="2600" dirty="0" err="1" smtClean="0"/>
              <a:t>éprouvettes</a:t>
            </a:r>
            <a:r>
              <a:rPr lang="en-US" sz="2600" dirty="0" smtClean="0"/>
              <a:t> pour comparer </a:t>
            </a:r>
            <a:r>
              <a:rPr lang="en-US" sz="2600" dirty="0" err="1" smtClean="0"/>
              <a:t>leurs</a:t>
            </a:r>
            <a:r>
              <a:rPr lang="en-US" sz="2600" dirty="0" smtClean="0"/>
              <a:t> </a:t>
            </a:r>
            <a:r>
              <a:rPr lang="en-US" sz="2600" dirty="0" err="1" smtClean="0"/>
              <a:t>caractéristiques</a:t>
            </a:r>
            <a:r>
              <a:rPr lang="en-US" sz="2600" dirty="0" smtClean="0"/>
              <a:t> en </a:t>
            </a:r>
            <a:r>
              <a:rPr lang="en-US" sz="2600" dirty="0" err="1" smtClean="0"/>
              <a:t>fonction</a:t>
            </a:r>
            <a:r>
              <a:rPr lang="en-US" sz="2600" dirty="0" smtClean="0"/>
              <a:t> de </a:t>
            </a:r>
            <a:r>
              <a:rPr lang="en-US" sz="2600" dirty="0" err="1" smtClean="0"/>
              <a:t>l’angle</a:t>
            </a:r>
            <a:r>
              <a:rPr lang="en-US" sz="2600" dirty="0" smtClean="0"/>
              <a:t> de fabrication.</a:t>
            </a:r>
          </a:p>
          <a:p>
            <a:pPr marL="381000" indent="-381000" algn="just">
              <a:spcBef>
                <a:spcPct val="20000"/>
              </a:spcBef>
            </a:pPr>
            <a:r>
              <a:rPr lang="en-US" sz="2600" dirty="0" smtClean="0"/>
              <a:t>			 </a:t>
            </a:r>
            <a:r>
              <a:rPr lang="en-US" sz="2600" dirty="0" err="1" smtClean="0"/>
              <a:t>Juger</a:t>
            </a:r>
            <a:r>
              <a:rPr lang="en-US" sz="2600" dirty="0" smtClean="0"/>
              <a:t> de la </a:t>
            </a:r>
            <a:r>
              <a:rPr lang="en-US" sz="2600" dirty="0" err="1" smtClean="0"/>
              <a:t>nécessité</a:t>
            </a:r>
            <a:r>
              <a:rPr lang="en-US" sz="2600" dirty="0" smtClean="0"/>
              <a:t> de post-</a:t>
            </a:r>
            <a:r>
              <a:rPr lang="en-US" sz="2600" dirty="0" err="1" smtClean="0"/>
              <a:t>traitements</a:t>
            </a:r>
            <a:r>
              <a:rPr lang="en-US" sz="2600" dirty="0" smtClean="0"/>
              <a:t> de surface et </a:t>
            </a:r>
            <a:r>
              <a:rPr lang="en-US" sz="2600" dirty="0" err="1" smtClean="0"/>
              <a:t>thermique</a:t>
            </a:r>
            <a:r>
              <a:rPr lang="en-US" sz="2600" dirty="0" smtClean="0"/>
              <a:t> pour </a:t>
            </a:r>
            <a:r>
              <a:rPr lang="en-US" sz="2600" dirty="0" err="1" smtClean="0"/>
              <a:t>ce</a:t>
            </a:r>
            <a:r>
              <a:rPr lang="en-US" sz="2600" dirty="0" smtClean="0"/>
              <a:t> type de fabrication.</a:t>
            </a:r>
            <a:endParaRPr lang="fr-FR" sz="2600" dirty="0"/>
          </a:p>
        </p:txBody>
      </p:sp>
      <p:sp>
        <p:nvSpPr>
          <p:cNvPr id="14352" name="Text Box 26"/>
          <p:cNvSpPr txBox="1">
            <a:spLocks noChangeArrowheads="1"/>
          </p:cNvSpPr>
          <p:nvPr/>
        </p:nvSpPr>
        <p:spPr bwMode="auto">
          <a:xfrm>
            <a:off x="501825" y="11377464"/>
            <a:ext cx="11201400" cy="641350"/>
          </a:xfrm>
          <a:prstGeom prst="rect">
            <a:avLst/>
          </a:prstGeom>
          <a:noFill/>
          <a:ln w="9525">
            <a:noFill/>
            <a:miter lim="800000"/>
            <a:headEnd/>
            <a:tailEnd/>
          </a:ln>
        </p:spPr>
        <p:txBody>
          <a:bodyPr>
            <a:prstTxWarp prst="textNoShape">
              <a:avLst/>
            </a:prstTxWarp>
            <a:spAutoFit/>
          </a:bodyPr>
          <a:lstStyle/>
          <a:p>
            <a:r>
              <a:rPr lang="fr-FR" sz="3600" dirty="0" smtClean="0">
                <a:solidFill>
                  <a:srgbClr val="5C6670"/>
                </a:solidFill>
                <a:latin typeface="Arial Black" charset="0"/>
              </a:rPr>
              <a:t>Résultats expérimentaux</a:t>
            </a:r>
            <a:endParaRPr lang="fr-FR" sz="3600" dirty="0">
              <a:solidFill>
                <a:srgbClr val="5C6670"/>
              </a:solidFill>
              <a:latin typeface="Arial Black" charset="0"/>
            </a:endParaRPr>
          </a:p>
        </p:txBody>
      </p:sp>
      <p:sp>
        <p:nvSpPr>
          <p:cNvPr id="14354" name="Text Box 28"/>
          <p:cNvSpPr txBox="1">
            <a:spLocks noChangeArrowheads="1"/>
          </p:cNvSpPr>
          <p:nvPr/>
        </p:nvSpPr>
        <p:spPr bwMode="auto">
          <a:xfrm>
            <a:off x="1077889" y="12313568"/>
            <a:ext cx="9001000" cy="12046375"/>
          </a:xfrm>
          <a:prstGeom prst="rect">
            <a:avLst/>
          </a:prstGeom>
          <a:noFill/>
          <a:ln w="9525">
            <a:noFill/>
            <a:miter lim="800000"/>
            <a:headEnd/>
            <a:tailEnd/>
          </a:ln>
        </p:spPr>
        <p:txBody>
          <a:bodyPr wrap="square">
            <a:prstTxWarp prst="textNoShape">
              <a:avLst/>
            </a:prstTxWarp>
            <a:spAutoFit/>
          </a:bodyPr>
          <a:lstStyle/>
          <a:p>
            <a:pPr marL="381000" indent="-381000">
              <a:spcBef>
                <a:spcPct val="20000"/>
              </a:spcBef>
              <a:buFont typeface="Wingdings"/>
              <a:buChar char="n"/>
            </a:pPr>
            <a:r>
              <a:rPr lang="en-US" sz="2500" b="1" dirty="0" err="1" smtClean="0">
                <a:sym typeface="Wingdings" charset="2"/>
              </a:rPr>
              <a:t>Expériences</a:t>
            </a:r>
            <a:r>
              <a:rPr lang="fr-FR" sz="2500" b="1" dirty="0" smtClean="0">
                <a:sym typeface="Wingdings" charset="2"/>
              </a:rPr>
              <a:t>:</a:t>
            </a:r>
          </a:p>
          <a:p>
            <a:pPr marL="381000" indent="-381000">
              <a:spcBef>
                <a:spcPct val="20000"/>
              </a:spcBef>
            </a:pPr>
            <a:endParaRPr lang="fr-FR" sz="2500" b="1" dirty="0" smtClean="0">
              <a:sym typeface="Wingdings" charset="2"/>
            </a:endParaRPr>
          </a:p>
          <a:p>
            <a:pPr marL="381000" indent="-381000">
              <a:spcBef>
                <a:spcPct val="20000"/>
              </a:spcBef>
            </a:pPr>
            <a:endParaRPr lang="fr-FR" sz="2500" dirty="0" smtClean="0">
              <a:sym typeface="Wingdings" charset="2"/>
            </a:endParaRPr>
          </a:p>
          <a:p>
            <a:pPr marL="381000" indent="-381000">
              <a:spcBef>
                <a:spcPct val="20000"/>
              </a:spcBef>
            </a:pPr>
            <a:endParaRPr lang="fr-FR" sz="2500" dirty="0" smtClean="0">
              <a:sym typeface="Wingdings" charset="2"/>
            </a:endParaRPr>
          </a:p>
          <a:p>
            <a:pPr marL="381000" indent="-381000">
              <a:spcBef>
                <a:spcPct val="20000"/>
              </a:spcBef>
            </a:pPr>
            <a:endParaRPr lang="fr-FR" sz="2500" dirty="0" smtClean="0">
              <a:sym typeface="Wingdings" charset="2"/>
            </a:endParaRPr>
          </a:p>
          <a:p>
            <a:pPr marL="381000" indent="-381000">
              <a:spcBef>
                <a:spcPct val="20000"/>
              </a:spcBef>
            </a:pPr>
            <a:endParaRPr lang="fr-FR" sz="2500" dirty="0" smtClean="0">
              <a:sym typeface="Wingdings" charset="2"/>
            </a:endParaRPr>
          </a:p>
          <a:p>
            <a:pPr marL="381000" indent="-381000">
              <a:spcBef>
                <a:spcPct val="20000"/>
              </a:spcBef>
            </a:pPr>
            <a:endParaRPr lang="fr-FR" sz="2500" dirty="0" smtClean="0">
              <a:sym typeface="Wingdings" charset="2"/>
            </a:endParaRPr>
          </a:p>
          <a:p>
            <a:pPr marL="381000" indent="-381000">
              <a:spcBef>
                <a:spcPct val="20000"/>
              </a:spcBef>
            </a:pPr>
            <a:endParaRPr lang="fr-FR" sz="2500" dirty="0" smtClean="0">
              <a:sym typeface="Wingdings" charset="2"/>
            </a:endParaRPr>
          </a:p>
          <a:p>
            <a:pPr marL="381000" indent="-381000">
              <a:spcBef>
                <a:spcPct val="20000"/>
              </a:spcBef>
            </a:pPr>
            <a:endParaRPr lang="fr-FR" sz="2500" dirty="0" smtClean="0">
              <a:sym typeface="Wingdings" charset="2"/>
            </a:endParaRPr>
          </a:p>
          <a:p>
            <a:pPr marL="381000" indent="-381000">
              <a:spcBef>
                <a:spcPct val="20000"/>
              </a:spcBef>
            </a:pPr>
            <a:endParaRPr lang="fr-FR" sz="2500" dirty="0" smtClean="0">
              <a:sym typeface="Wingdings" charset="2"/>
            </a:endParaRPr>
          </a:p>
          <a:p>
            <a:pPr marL="381000" indent="-381000" algn="just">
              <a:spcBef>
                <a:spcPct val="20000"/>
              </a:spcBef>
            </a:pPr>
            <a:r>
              <a:rPr lang="fr-FR" dirty="0" smtClean="0">
                <a:sym typeface="Wingdings" charset="2"/>
              </a:rPr>
              <a:t>	Essais de fatigue à faible cycle (&lt;50 000) pour déterminer la contrainte maximale supportée par l’échantillon et identifier les paramètres des modèles utilisés pour ces alliages.</a:t>
            </a:r>
            <a:endParaRPr lang="fr-FR" sz="2500" dirty="0" smtClean="0">
              <a:sym typeface="Wingdings" charset="2"/>
            </a:endParaRPr>
          </a:p>
          <a:p>
            <a:pPr marL="381000" indent="-381000">
              <a:spcBef>
                <a:spcPct val="20000"/>
              </a:spcBef>
            </a:pPr>
            <a:endParaRPr lang="fr-FR" sz="2500" b="1" dirty="0" smtClean="0">
              <a:sym typeface="Wingdings" charset="2"/>
            </a:endParaRPr>
          </a:p>
          <a:p>
            <a:pPr marL="381000" indent="-381000">
              <a:spcBef>
                <a:spcPct val="20000"/>
              </a:spcBef>
            </a:pPr>
            <a:endParaRPr lang="fr-FR" sz="2500" b="1" dirty="0" smtClean="0">
              <a:sym typeface="Wingdings" charset="2"/>
            </a:endParaRPr>
          </a:p>
          <a:p>
            <a:pPr marL="381000" indent="-381000">
              <a:spcBef>
                <a:spcPct val="20000"/>
              </a:spcBef>
            </a:pPr>
            <a:r>
              <a:rPr lang="en-US" sz="2500" b="1" dirty="0" smtClean="0">
                <a:solidFill>
                  <a:schemeClr val="tx2"/>
                </a:solidFill>
                <a:sym typeface="Wingdings" charset="2"/>
              </a:rPr>
              <a:t> </a:t>
            </a:r>
            <a:r>
              <a:rPr lang="en-US" sz="2500" b="1" dirty="0" err="1" smtClean="0">
                <a:sym typeface="Wingdings" charset="2"/>
              </a:rPr>
              <a:t>Analyse</a:t>
            </a:r>
            <a:r>
              <a:rPr lang="en-US" sz="2500" b="1" dirty="0" smtClean="0">
                <a:sym typeface="Wingdings" charset="2"/>
              </a:rPr>
              <a:t> des </a:t>
            </a:r>
            <a:r>
              <a:rPr lang="en-US" sz="2500" b="1" dirty="0" err="1" smtClean="0">
                <a:sym typeface="Wingdings" charset="2"/>
              </a:rPr>
              <a:t>résultats</a:t>
            </a:r>
            <a:endParaRPr lang="en-US" sz="2500" b="1" dirty="0" smtClean="0">
              <a:sym typeface="Wingdings" charset="2"/>
            </a:endParaRPr>
          </a:p>
          <a:p>
            <a:pPr marL="381000" indent="-381000">
              <a:spcBef>
                <a:spcPct val="20000"/>
              </a:spcBef>
            </a:pPr>
            <a:endParaRPr lang="en-US" sz="2500" dirty="0" smtClean="0"/>
          </a:p>
          <a:p>
            <a:pPr marL="381000" indent="-381000">
              <a:spcBef>
                <a:spcPct val="20000"/>
              </a:spcBef>
            </a:pPr>
            <a:r>
              <a:rPr lang="en-US" sz="2500" dirty="0" smtClean="0"/>
              <a:t>Propagation fissure: </a:t>
            </a:r>
          </a:p>
          <a:p>
            <a:pPr marL="381000" indent="-381000">
              <a:spcBef>
                <a:spcPct val="20000"/>
              </a:spcBef>
            </a:pPr>
            <a:r>
              <a:rPr lang="en-US" sz="2500" dirty="0" smtClean="0"/>
              <a:t>	</a:t>
            </a:r>
            <a:r>
              <a:rPr lang="en-US" sz="2500" dirty="0" err="1" smtClean="0"/>
              <a:t>Vitesse</a:t>
            </a:r>
            <a:r>
              <a:rPr lang="en-US" sz="2500" dirty="0" smtClean="0"/>
              <a:t> stable </a:t>
            </a:r>
            <a:r>
              <a:rPr lang="en-US" sz="2500" dirty="0" err="1" smtClean="0"/>
              <a:t>jusqu’à</a:t>
            </a:r>
            <a:r>
              <a:rPr lang="en-US" sz="2500" dirty="0" smtClean="0"/>
              <a:t> </a:t>
            </a:r>
            <a:r>
              <a:rPr lang="en-US" sz="2500" dirty="0" err="1" smtClean="0"/>
              <a:t>une</a:t>
            </a:r>
            <a:r>
              <a:rPr lang="en-US" sz="2500" dirty="0" smtClean="0"/>
              <a:t> </a:t>
            </a:r>
            <a:r>
              <a:rPr lang="en-US" sz="2500" dirty="0" err="1" smtClean="0"/>
              <a:t>tenacité</a:t>
            </a:r>
            <a:r>
              <a:rPr lang="en-US" sz="2500" dirty="0" smtClean="0"/>
              <a:t> critique du </a:t>
            </a:r>
            <a:r>
              <a:rPr lang="en-US" sz="2500" dirty="0" err="1" smtClean="0"/>
              <a:t>matériau</a:t>
            </a:r>
            <a:r>
              <a:rPr lang="en-US" sz="2500" dirty="0" smtClean="0"/>
              <a:t> </a:t>
            </a:r>
            <a:r>
              <a:rPr lang="en-US" sz="2500" dirty="0" err="1" smtClean="0"/>
              <a:t>K</a:t>
            </a:r>
            <a:r>
              <a:rPr lang="en-US" sz="2500" baseline="-25000" dirty="0" err="1" smtClean="0"/>
              <a:t>c</a:t>
            </a:r>
            <a:endParaRPr lang="en-US" sz="2500" baseline="-25000" dirty="0" smtClean="0"/>
          </a:p>
          <a:p>
            <a:pPr marL="381000" indent="-381000">
              <a:spcBef>
                <a:spcPct val="20000"/>
              </a:spcBef>
            </a:pPr>
            <a:r>
              <a:rPr lang="en-US" sz="2500" dirty="0" smtClean="0"/>
              <a:t>	La </a:t>
            </a:r>
            <a:r>
              <a:rPr lang="en-US" sz="2500" dirty="0" err="1" smtClean="0"/>
              <a:t>taille</a:t>
            </a:r>
            <a:r>
              <a:rPr lang="en-US" sz="2500" dirty="0" smtClean="0"/>
              <a:t> de la fissure </a:t>
            </a:r>
            <a:r>
              <a:rPr lang="en-US" sz="2500" dirty="0" err="1" smtClean="0"/>
              <a:t>évolue</a:t>
            </a:r>
            <a:r>
              <a:rPr lang="en-US" sz="2500" dirty="0" smtClean="0"/>
              <a:t> </a:t>
            </a:r>
            <a:r>
              <a:rPr lang="en-US" sz="2500" dirty="0" err="1" smtClean="0"/>
              <a:t>d’abord</a:t>
            </a:r>
            <a:r>
              <a:rPr lang="en-US" sz="2500" dirty="0" smtClean="0"/>
              <a:t> </a:t>
            </a:r>
            <a:r>
              <a:rPr lang="en-US" sz="2500" dirty="0" err="1" smtClean="0"/>
              <a:t>linéairement</a:t>
            </a:r>
            <a:r>
              <a:rPr lang="en-US" sz="2500" dirty="0" smtClean="0"/>
              <a:t> </a:t>
            </a:r>
            <a:r>
              <a:rPr lang="en-US" sz="2500" dirty="0" err="1" smtClean="0"/>
              <a:t>puis</a:t>
            </a:r>
            <a:r>
              <a:rPr lang="en-US" sz="2500" dirty="0" smtClean="0"/>
              <a:t> </a:t>
            </a:r>
            <a:r>
              <a:rPr lang="en-US" sz="2500" dirty="0" err="1" smtClean="0"/>
              <a:t>exponentiellement</a:t>
            </a:r>
            <a:r>
              <a:rPr lang="en-US" sz="2500" dirty="0" smtClean="0"/>
              <a:t> </a:t>
            </a:r>
            <a:r>
              <a:rPr lang="en-US" sz="2500" dirty="0" err="1" smtClean="0"/>
              <a:t>jusqu’à</a:t>
            </a:r>
            <a:r>
              <a:rPr lang="en-US" sz="2500" dirty="0" smtClean="0"/>
              <a:t> rupture </a:t>
            </a:r>
            <a:r>
              <a:rPr lang="en-US" sz="2500" dirty="0" err="1" smtClean="0"/>
              <a:t>totale</a:t>
            </a:r>
            <a:endParaRPr lang="en-US" sz="2500" dirty="0" smtClean="0"/>
          </a:p>
          <a:p>
            <a:pPr marL="381000" indent="-381000">
              <a:spcBef>
                <a:spcPct val="20000"/>
              </a:spcBef>
            </a:pPr>
            <a:r>
              <a:rPr lang="fr-FR" sz="2500" dirty="0" smtClean="0">
                <a:sym typeface="Wingdings" charset="2"/>
              </a:rPr>
              <a:t>Etablir une base de donnée avec les caractéristiques trouvées sur les éprouvettes étudiées.</a:t>
            </a:r>
          </a:p>
          <a:p>
            <a:pPr marL="381000" indent="-381000">
              <a:spcBef>
                <a:spcPct val="20000"/>
              </a:spcBef>
            </a:pPr>
            <a:r>
              <a:rPr lang="fr-FR" sz="2500" dirty="0" smtClean="0">
                <a:sym typeface="Wingdings" charset="2"/>
              </a:rPr>
              <a:t>Etude </a:t>
            </a:r>
            <a:r>
              <a:rPr lang="fr-FR" sz="2500" dirty="0" smtClean="0">
                <a:sym typeface="Wingdings" charset="2"/>
              </a:rPr>
              <a:t>microscopique: état </a:t>
            </a:r>
            <a:r>
              <a:rPr lang="fr-FR" sz="2500" dirty="0" smtClean="0">
                <a:sym typeface="Wingdings" charset="2"/>
              </a:rPr>
              <a:t>du faciès de rupture et de la porosité du matériau</a:t>
            </a:r>
            <a:endParaRPr lang="fr-FR" sz="2500" dirty="0" smtClean="0">
              <a:sym typeface="Wingdings" charset="2"/>
            </a:endParaRPr>
          </a:p>
          <a:p>
            <a:pPr marL="381000" indent="-381000">
              <a:spcBef>
                <a:spcPct val="20000"/>
              </a:spcBef>
            </a:pPr>
            <a:endParaRPr lang="en-US" sz="2500" b="1" dirty="0" smtClean="0"/>
          </a:p>
          <a:p>
            <a:pPr marL="381000" indent="-381000">
              <a:spcBef>
                <a:spcPct val="20000"/>
              </a:spcBef>
            </a:pPr>
            <a:endParaRPr lang="en-US" sz="2500" dirty="0"/>
          </a:p>
        </p:txBody>
      </p:sp>
      <p:sp>
        <p:nvSpPr>
          <p:cNvPr id="14355" name="Text Box 29"/>
          <p:cNvSpPr txBox="1">
            <a:spLocks noChangeArrowheads="1"/>
          </p:cNvSpPr>
          <p:nvPr/>
        </p:nvSpPr>
        <p:spPr bwMode="auto">
          <a:xfrm>
            <a:off x="12599169" y="20738504"/>
            <a:ext cx="11201400" cy="641350"/>
          </a:xfrm>
          <a:prstGeom prst="rect">
            <a:avLst/>
          </a:prstGeom>
          <a:noFill/>
          <a:ln w="9525">
            <a:noFill/>
            <a:miter lim="800000"/>
            <a:headEnd/>
            <a:tailEnd/>
          </a:ln>
        </p:spPr>
        <p:txBody>
          <a:bodyPr>
            <a:prstTxWarp prst="textNoShape">
              <a:avLst/>
            </a:prstTxWarp>
            <a:spAutoFit/>
          </a:bodyPr>
          <a:lstStyle/>
          <a:p>
            <a:r>
              <a:rPr lang="fr-FR" sz="3600" dirty="0" smtClean="0">
                <a:solidFill>
                  <a:srgbClr val="5C6670"/>
                </a:solidFill>
                <a:latin typeface="Arial Black" charset="0"/>
              </a:rPr>
              <a:t>Conclusion et perspectives</a:t>
            </a:r>
            <a:endParaRPr lang="fr-FR" sz="3600" dirty="0">
              <a:solidFill>
                <a:srgbClr val="5C6670"/>
              </a:solidFill>
              <a:latin typeface="Arial Black" charset="0"/>
            </a:endParaRPr>
          </a:p>
        </p:txBody>
      </p:sp>
      <p:sp>
        <p:nvSpPr>
          <p:cNvPr id="14356" name="Text Box 30"/>
          <p:cNvSpPr txBox="1">
            <a:spLocks noChangeArrowheads="1"/>
          </p:cNvSpPr>
          <p:nvPr/>
        </p:nvSpPr>
        <p:spPr bwMode="auto">
          <a:xfrm>
            <a:off x="4749800" y="21428075"/>
            <a:ext cx="184731" cy="1200329"/>
          </a:xfrm>
          <a:prstGeom prst="rect">
            <a:avLst/>
          </a:prstGeom>
          <a:noFill/>
          <a:ln w="9525">
            <a:noFill/>
            <a:miter lim="800000"/>
            <a:headEnd/>
            <a:tailEnd/>
          </a:ln>
        </p:spPr>
        <p:txBody>
          <a:bodyPr wrap="none">
            <a:prstTxWarp prst="textNoShape">
              <a:avLst/>
            </a:prstTxWarp>
            <a:spAutoFit/>
          </a:bodyPr>
          <a:lstStyle/>
          <a:p>
            <a:endParaRPr lang="fr-FR" sz="3600" dirty="0" smtClean="0">
              <a:latin typeface="Arial Bold" pitchFamily="80" charset="0"/>
            </a:endParaRPr>
          </a:p>
          <a:p>
            <a:endParaRPr lang="fr-FR" sz="3600" dirty="0">
              <a:latin typeface="Arial Bold" pitchFamily="80" charset="0"/>
            </a:endParaRPr>
          </a:p>
        </p:txBody>
      </p:sp>
      <p:sp>
        <p:nvSpPr>
          <p:cNvPr id="14357" name="Text Box 31"/>
          <p:cNvSpPr txBox="1">
            <a:spLocks noChangeArrowheads="1"/>
          </p:cNvSpPr>
          <p:nvPr/>
        </p:nvSpPr>
        <p:spPr bwMode="auto">
          <a:xfrm>
            <a:off x="12311137" y="21746616"/>
            <a:ext cx="8784976" cy="3862596"/>
          </a:xfrm>
          <a:prstGeom prst="rect">
            <a:avLst/>
          </a:prstGeom>
          <a:noFill/>
          <a:ln w="9525">
            <a:noFill/>
            <a:miter lim="800000"/>
            <a:headEnd/>
            <a:tailEnd/>
          </a:ln>
        </p:spPr>
        <p:txBody>
          <a:bodyPr wrap="square">
            <a:prstTxWarp prst="textNoShape">
              <a:avLst/>
            </a:prstTxWarp>
            <a:spAutoFit/>
          </a:bodyPr>
          <a:lstStyle/>
          <a:p>
            <a:pPr marL="381000" indent="-381000">
              <a:spcBef>
                <a:spcPct val="20000"/>
              </a:spcBef>
            </a:pPr>
            <a:r>
              <a:rPr lang="fr-FR" sz="2500" dirty="0" smtClean="0">
                <a:solidFill>
                  <a:schemeClr val="tx2"/>
                </a:solidFill>
                <a:sym typeface="Wingdings" charset="2"/>
              </a:rPr>
              <a:t> </a:t>
            </a:r>
            <a:r>
              <a:rPr lang="fr-FR" sz="2500" dirty="0" smtClean="0">
                <a:sym typeface="Wingdings" charset="2"/>
              </a:rPr>
              <a:t>Il y a des défauts (rugosité en surface et porosité) qui sont présents avec cette méthode de fabrication. La pièce nécessite des traitements de surface thermiques. Inconvénient pour une méthode censée réduire le nombre d’étapes de fabrication. </a:t>
            </a:r>
            <a:endParaRPr lang="en-US" sz="2500" dirty="0" smtClean="0"/>
          </a:p>
          <a:p>
            <a:pPr marL="381000" indent="-381000">
              <a:spcBef>
                <a:spcPct val="20000"/>
              </a:spcBef>
            </a:pPr>
            <a:r>
              <a:rPr lang="en-US" sz="2500" dirty="0" smtClean="0">
                <a:solidFill>
                  <a:schemeClr val="tx2"/>
                </a:solidFill>
                <a:sym typeface="Wingdings" charset="2"/>
              </a:rPr>
              <a:t> </a:t>
            </a:r>
            <a:endParaRPr lang="en-US" sz="2500" dirty="0" smtClean="0"/>
          </a:p>
          <a:p>
            <a:pPr marL="381000" indent="-381000">
              <a:spcBef>
                <a:spcPct val="20000"/>
              </a:spcBef>
            </a:pPr>
            <a:r>
              <a:rPr lang="en-US" sz="2500" dirty="0" smtClean="0">
                <a:solidFill>
                  <a:schemeClr val="tx2"/>
                </a:solidFill>
                <a:sym typeface="Wingdings" charset="2"/>
              </a:rPr>
              <a:t></a:t>
            </a:r>
            <a:r>
              <a:rPr lang="en-US" sz="2500" dirty="0" smtClean="0">
                <a:sym typeface="Wingdings" charset="2"/>
              </a:rPr>
              <a:t> </a:t>
            </a:r>
            <a:endParaRPr lang="en-US" sz="2500" dirty="0" smtClean="0"/>
          </a:p>
          <a:p>
            <a:pPr marL="381000" indent="-381000">
              <a:spcBef>
                <a:spcPct val="20000"/>
              </a:spcBef>
            </a:pPr>
            <a:r>
              <a:rPr lang="en-US" sz="2500" dirty="0" smtClean="0">
                <a:solidFill>
                  <a:schemeClr val="tx2"/>
                </a:solidFill>
                <a:sym typeface="Wingdings" charset="2"/>
              </a:rPr>
              <a:t> </a:t>
            </a:r>
            <a:endParaRPr lang="en-US" sz="2500" dirty="0" smtClean="0">
              <a:sym typeface="Wingdings" charset="2"/>
            </a:endParaRPr>
          </a:p>
          <a:p>
            <a:pPr marL="381000" indent="-381000">
              <a:spcBef>
                <a:spcPct val="20000"/>
              </a:spcBef>
            </a:pPr>
            <a:endParaRPr lang="en-US" sz="2500" dirty="0"/>
          </a:p>
        </p:txBody>
      </p:sp>
      <p:sp>
        <p:nvSpPr>
          <p:cNvPr id="14360" name="ZoneTexte 30"/>
          <p:cNvSpPr txBox="1">
            <a:spLocks noChangeArrowheads="1"/>
          </p:cNvSpPr>
          <p:nvPr/>
        </p:nvSpPr>
        <p:spPr bwMode="auto">
          <a:xfrm rot="-5400000">
            <a:off x="20805191" y="25686950"/>
            <a:ext cx="863185" cy="276999"/>
          </a:xfrm>
          <a:prstGeom prst="rect">
            <a:avLst/>
          </a:prstGeom>
          <a:noFill/>
          <a:ln w="9525">
            <a:noFill/>
            <a:miter lim="800000"/>
            <a:headEnd/>
            <a:tailEnd/>
          </a:ln>
        </p:spPr>
        <p:txBody>
          <a:bodyPr wrap="none" anchor="ctr">
            <a:prstTxWarp prst="textNoShape">
              <a:avLst/>
            </a:prstTxWarp>
            <a:spAutoFit/>
          </a:bodyPr>
          <a:lstStyle/>
          <a:p>
            <a:r>
              <a:rPr lang="en-US" sz="1200" dirty="0" err="1" smtClean="0"/>
              <a:t>Avril</a:t>
            </a:r>
            <a:r>
              <a:rPr lang="en-US" sz="1200" dirty="0" smtClean="0"/>
              <a:t> 2016</a:t>
            </a:r>
            <a:endParaRPr lang="fr-FR" sz="1200" dirty="0"/>
          </a:p>
        </p:txBody>
      </p:sp>
      <p:sp>
        <p:nvSpPr>
          <p:cNvPr id="14361" name="ZoneTexte 31"/>
          <p:cNvSpPr txBox="1">
            <a:spLocks noChangeArrowheads="1"/>
          </p:cNvSpPr>
          <p:nvPr/>
        </p:nvSpPr>
        <p:spPr bwMode="auto">
          <a:xfrm rot="-5400000">
            <a:off x="19558794" y="23102094"/>
            <a:ext cx="3352800" cy="277812"/>
          </a:xfrm>
          <a:prstGeom prst="rect">
            <a:avLst/>
          </a:prstGeom>
          <a:noFill/>
          <a:ln w="9525">
            <a:noFill/>
            <a:miter lim="800000"/>
            <a:headEnd/>
            <a:tailEnd/>
          </a:ln>
        </p:spPr>
        <p:txBody>
          <a:bodyPr anchor="ctr">
            <a:prstTxWarp prst="textNoShape">
              <a:avLst/>
            </a:prstTxWarp>
            <a:spAutoFit/>
          </a:bodyPr>
          <a:lstStyle/>
          <a:p>
            <a:r>
              <a:rPr lang="en-US" sz="1200" dirty="0" err="1" smtClean="0"/>
              <a:t>Présentation</a:t>
            </a:r>
            <a:r>
              <a:rPr lang="en-US" sz="1200" dirty="0" smtClean="0"/>
              <a:t> </a:t>
            </a:r>
            <a:r>
              <a:rPr lang="en-US" sz="1200" dirty="0" err="1" smtClean="0"/>
              <a:t>parcuors</a:t>
            </a:r>
            <a:r>
              <a:rPr lang="en-US" sz="1200" dirty="0" smtClean="0"/>
              <a:t> </a:t>
            </a:r>
            <a:r>
              <a:rPr lang="en-US" sz="1200" dirty="0" err="1" smtClean="0"/>
              <a:t>recherche</a:t>
            </a:r>
            <a:r>
              <a:rPr lang="en-US" sz="1200" dirty="0" smtClean="0"/>
              <a:t> </a:t>
            </a:r>
            <a:endParaRPr lang="fr-FR" sz="1200" dirty="0"/>
          </a:p>
        </p:txBody>
      </p:sp>
      <p:pic>
        <p:nvPicPr>
          <p:cNvPr id="35" name="Image 34"/>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15695513" y="288232"/>
            <a:ext cx="1440160" cy="1440160"/>
          </a:xfrm>
          <a:prstGeom prst="rect">
            <a:avLst/>
          </a:prstGeom>
        </p:spPr>
      </p:pic>
      <p:pic>
        <p:nvPicPr>
          <p:cNvPr id="36" name="Image 35"/>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19223905" y="648272"/>
            <a:ext cx="2016224" cy="648302"/>
          </a:xfrm>
          <a:prstGeom prst="rect">
            <a:avLst/>
          </a:prstGeom>
        </p:spPr>
      </p:pic>
      <p:pic>
        <p:nvPicPr>
          <p:cNvPr id="37" name="Image 36"/>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17279689" y="3168552"/>
            <a:ext cx="2304256" cy="806489"/>
          </a:xfrm>
          <a:prstGeom prst="rect">
            <a:avLst/>
          </a:prstGeom>
        </p:spPr>
      </p:pic>
      <p:pic>
        <p:nvPicPr>
          <p:cNvPr id="38" name="Image 37"/>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17567721" y="360240"/>
            <a:ext cx="1368152" cy="1368152"/>
          </a:xfrm>
          <a:prstGeom prst="rect">
            <a:avLst/>
          </a:prstGeom>
        </p:spPr>
      </p:pic>
      <p:pic>
        <p:nvPicPr>
          <p:cNvPr id="39" name="Image 38"/>
          <p:cNvPicPr>
            <a:picLocks noChangeAspect="1"/>
          </p:cNvPicPr>
          <p:nvPr/>
        </p:nvPicPr>
        <p:blipFill>
          <a:blip r:embed="rId7" cstate="screen">
            <a:extLst>
              <a:ext uri="{28A0092B-C50C-407E-A947-70E740481C1C}">
                <a14:useLocalDpi xmlns="" xmlns:a14="http://schemas.microsoft.com/office/drawing/2010/main"/>
              </a:ext>
            </a:extLst>
          </a:blip>
          <a:stretch>
            <a:fillRect/>
          </a:stretch>
        </p:blipFill>
        <p:spPr>
          <a:xfrm>
            <a:off x="18431817" y="2232448"/>
            <a:ext cx="2713313" cy="648072"/>
          </a:xfrm>
          <a:prstGeom prst="rect">
            <a:avLst/>
          </a:prstGeom>
        </p:spPr>
      </p:pic>
      <p:pic>
        <p:nvPicPr>
          <p:cNvPr id="40" name="Image 39"/>
          <p:cNvPicPr>
            <a:picLocks noChangeAspect="1"/>
          </p:cNvPicPr>
          <p:nvPr/>
        </p:nvPicPr>
        <p:blipFill>
          <a:blip r:embed="rId8" cstate="screen">
            <a:extLst>
              <a:ext uri="{28A0092B-C50C-407E-A947-70E740481C1C}">
                <a14:useLocalDpi xmlns="" xmlns:a14="http://schemas.microsoft.com/office/drawing/2010/main"/>
              </a:ext>
            </a:extLst>
          </a:blip>
          <a:stretch>
            <a:fillRect/>
          </a:stretch>
        </p:blipFill>
        <p:spPr>
          <a:xfrm>
            <a:off x="15623505" y="2088432"/>
            <a:ext cx="2592288" cy="879526"/>
          </a:xfrm>
          <a:prstGeom prst="rect">
            <a:avLst/>
          </a:prstGeom>
        </p:spPr>
      </p:pic>
      <p:pic>
        <p:nvPicPr>
          <p:cNvPr id="41" name="Image 40" descr="Equation Basquin.pdf"/>
          <p:cNvPicPr>
            <a:picLocks noChangeAspect="1"/>
          </p:cNvPicPr>
          <p:nvPr/>
        </p:nvPicPr>
        <p:blipFill rotWithShape="1">
          <a:blip r:embed="rId9" cstate="screen">
            <a:extLst>
              <a:ext uri="{28A0092B-C50C-407E-A947-70E740481C1C}">
                <a14:useLocalDpi xmlns="" xmlns:a14="http://schemas.microsoft.com/office/drawing/2010/main"/>
              </a:ext>
            </a:extLst>
          </a:blip>
          <a:srcRect l="35166" t="9853" r="34765" b="81837"/>
          <a:stretch/>
        </p:blipFill>
        <p:spPr>
          <a:xfrm>
            <a:off x="7414593" y="13177664"/>
            <a:ext cx="2722915" cy="1064909"/>
          </a:xfrm>
          <a:prstGeom prst="rect">
            <a:avLst/>
          </a:prstGeom>
        </p:spPr>
      </p:pic>
      <p:pic>
        <p:nvPicPr>
          <p:cNvPr id="42" name="Image 41" descr="Equation Manson-coffin.pdf"/>
          <p:cNvPicPr>
            <a:picLocks noChangeAspect="1"/>
          </p:cNvPicPr>
          <p:nvPr/>
        </p:nvPicPr>
        <p:blipFill rotWithShape="1">
          <a:blip r:embed="rId10" cstate="screen">
            <a:extLst>
              <a:ext uri="{28A0092B-C50C-407E-A947-70E740481C1C}">
                <a14:useLocalDpi xmlns="" xmlns:a14="http://schemas.microsoft.com/office/drawing/2010/main"/>
              </a:ext>
            </a:extLst>
          </a:blip>
          <a:srcRect l="34663" t="9734" r="34858" b="81837"/>
          <a:stretch/>
        </p:blipFill>
        <p:spPr>
          <a:xfrm>
            <a:off x="7342585" y="15121880"/>
            <a:ext cx="2760154" cy="1080120"/>
          </a:xfrm>
          <a:prstGeom prst="rect">
            <a:avLst/>
          </a:prstGeom>
        </p:spPr>
      </p:pic>
      <p:sp>
        <p:nvSpPr>
          <p:cNvPr id="43" name="ZoneTexte 42"/>
          <p:cNvSpPr txBox="1"/>
          <p:nvPr/>
        </p:nvSpPr>
        <p:spPr>
          <a:xfrm>
            <a:off x="7054553" y="12601600"/>
            <a:ext cx="3707297" cy="2308324"/>
          </a:xfrm>
          <a:prstGeom prst="rect">
            <a:avLst/>
          </a:prstGeom>
          <a:noFill/>
        </p:spPr>
        <p:txBody>
          <a:bodyPr wrap="none" rtlCol="0">
            <a:spAutoFit/>
          </a:bodyPr>
          <a:lstStyle/>
          <a:p>
            <a:r>
              <a:rPr lang="fr-FR" dirty="0" smtClean="0"/>
              <a:t>Modèle </a:t>
            </a:r>
            <a:r>
              <a:rPr lang="fr-FR" dirty="0" smtClean="0"/>
              <a:t>de Basquin </a:t>
            </a:r>
            <a:endParaRPr lang="fr-FR" dirty="0" smtClean="0"/>
          </a:p>
          <a:p>
            <a:endParaRPr lang="fr-FR" dirty="0" smtClean="0"/>
          </a:p>
          <a:p>
            <a:endParaRPr lang="fr-FR" dirty="0" smtClean="0"/>
          </a:p>
          <a:p>
            <a:endParaRPr lang="fr-FR" dirty="0" smtClean="0"/>
          </a:p>
          <a:p>
            <a:endParaRPr lang="fr-FR" dirty="0" smtClean="0"/>
          </a:p>
          <a:p>
            <a:r>
              <a:rPr lang="fr-FR" dirty="0" smtClean="0"/>
              <a:t>Modèle </a:t>
            </a:r>
            <a:r>
              <a:rPr lang="fr-FR" dirty="0" smtClean="0"/>
              <a:t>de </a:t>
            </a:r>
            <a:r>
              <a:rPr lang="fr-FR" dirty="0" err="1" smtClean="0"/>
              <a:t>Manson</a:t>
            </a:r>
            <a:r>
              <a:rPr lang="fr-FR" dirty="0" smtClean="0"/>
              <a:t>-Coffin</a:t>
            </a:r>
            <a:endParaRPr lang="fr-FR" dirty="0"/>
          </a:p>
        </p:txBody>
      </p:sp>
      <p:pic>
        <p:nvPicPr>
          <p:cNvPr id="44" name="Image 43" descr="Loi Paris.png"/>
          <p:cNvPicPr>
            <a:picLocks noChangeAspect="1"/>
          </p:cNvPicPr>
          <p:nvPr/>
        </p:nvPicPr>
        <p:blipFill rotWithShape="1">
          <a:blip r:embed="rId11" cstate="screen">
            <a:extLst>
              <a:ext uri="{28A0092B-C50C-407E-A947-70E740481C1C}">
                <a14:useLocalDpi xmlns="" xmlns:a14="http://schemas.microsoft.com/office/drawing/2010/main"/>
              </a:ext>
            </a:extLst>
          </a:blip>
          <a:srcRect/>
          <a:stretch/>
        </p:blipFill>
        <p:spPr>
          <a:xfrm>
            <a:off x="18071777" y="12745616"/>
            <a:ext cx="2780305" cy="864096"/>
          </a:xfrm>
          <a:prstGeom prst="rect">
            <a:avLst/>
          </a:prstGeom>
        </p:spPr>
      </p:pic>
      <p:sp>
        <p:nvSpPr>
          <p:cNvPr id="46" name="ZoneTexte 45"/>
          <p:cNvSpPr txBox="1"/>
          <p:nvPr/>
        </p:nvSpPr>
        <p:spPr>
          <a:xfrm>
            <a:off x="18575833" y="12313568"/>
            <a:ext cx="1811714" cy="461665"/>
          </a:xfrm>
          <a:prstGeom prst="rect">
            <a:avLst/>
          </a:prstGeom>
          <a:noFill/>
        </p:spPr>
        <p:txBody>
          <a:bodyPr wrap="none" rtlCol="0">
            <a:spAutoFit/>
          </a:bodyPr>
          <a:lstStyle/>
          <a:p>
            <a:r>
              <a:rPr lang="fr-FR" dirty="0" smtClean="0"/>
              <a:t>Loi </a:t>
            </a:r>
            <a:r>
              <a:rPr lang="fr-FR" dirty="0" smtClean="0"/>
              <a:t>de Paris</a:t>
            </a:r>
            <a:endParaRPr lang="fr-FR" dirty="0"/>
          </a:p>
        </p:txBody>
      </p:sp>
      <p:pic>
        <p:nvPicPr>
          <p:cNvPr id="33" name="Image 32" descr="courbe avancee fissure.png"/>
          <p:cNvPicPr>
            <a:picLocks noChangeAspect="1"/>
          </p:cNvPicPr>
          <p:nvPr/>
        </p:nvPicPr>
        <p:blipFill>
          <a:blip r:embed="rId12"/>
          <a:stretch>
            <a:fillRect/>
          </a:stretch>
        </p:blipFill>
        <p:spPr>
          <a:xfrm>
            <a:off x="14471377" y="16850072"/>
            <a:ext cx="3252057" cy="2952328"/>
          </a:xfrm>
          <a:prstGeom prst="rect">
            <a:avLst/>
          </a:prstGeom>
        </p:spPr>
      </p:pic>
      <p:pic>
        <p:nvPicPr>
          <p:cNvPr id="34" name="Image 33" descr="courbe fatigue oligocyclique (LCF) et grand nombre cycles (HCF).png"/>
          <p:cNvPicPr>
            <a:picLocks noChangeAspect="1"/>
          </p:cNvPicPr>
          <p:nvPr/>
        </p:nvPicPr>
        <p:blipFill>
          <a:blip r:embed="rId13"/>
          <a:stretch>
            <a:fillRect/>
          </a:stretch>
        </p:blipFill>
        <p:spPr>
          <a:xfrm>
            <a:off x="1149897" y="12817624"/>
            <a:ext cx="5400600" cy="4060270"/>
          </a:xfrm>
          <a:prstGeom prst="rect">
            <a:avLst/>
          </a:prstGeom>
        </p:spPr>
      </p:pic>
      <p:pic>
        <p:nvPicPr>
          <p:cNvPr id="45" name="Image 44" descr="courbe propagation fissure.png"/>
          <p:cNvPicPr>
            <a:picLocks noChangeAspect="1"/>
          </p:cNvPicPr>
          <p:nvPr/>
        </p:nvPicPr>
        <p:blipFill>
          <a:blip r:embed="rId14"/>
          <a:stretch>
            <a:fillRect/>
          </a:stretch>
        </p:blipFill>
        <p:spPr>
          <a:xfrm>
            <a:off x="11231017" y="12313568"/>
            <a:ext cx="6218082" cy="4680520"/>
          </a:xfrm>
          <a:prstGeom prst="rect">
            <a:avLst/>
          </a:prstGeom>
        </p:spPr>
      </p:pic>
      <p:pic>
        <p:nvPicPr>
          <p:cNvPr id="47" name="Image 46" descr="courbe traction.png"/>
          <p:cNvPicPr>
            <a:picLocks noChangeAspect="1"/>
          </p:cNvPicPr>
          <p:nvPr/>
        </p:nvPicPr>
        <p:blipFill>
          <a:blip r:embed="rId15"/>
          <a:stretch>
            <a:fillRect/>
          </a:stretch>
        </p:blipFill>
        <p:spPr>
          <a:xfrm>
            <a:off x="13319249" y="23690832"/>
            <a:ext cx="6345412" cy="4797156"/>
          </a:xfrm>
          <a:prstGeom prst="rect">
            <a:avLst/>
          </a:prstGeom>
        </p:spPr>
      </p:pic>
      <p:pic>
        <p:nvPicPr>
          <p:cNvPr id="48" name="Image 47" descr="eprouvette fissuree.png"/>
          <p:cNvPicPr>
            <a:picLocks noChangeAspect="1"/>
          </p:cNvPicPr>
          <p:nvPr/>
        </p:nvPicPr>
        <p:blipFill>
          <a:blip r:embed="rId16"/>
          <a:stretch>
            <a:fillRect/>
          </a:stretch>
        </p:blipFill>
        <p:spPr>
          <a:xfrm>
            <a:off x="11375033" y="16994088"/>
            <a:ext cx="2950097" cy="2620880"/>
          </a:xfrm>
          <a:prstGeom prst="rect">
            <a:avLst/>
          </a:prstGeom>
        </p:spPr>
      </p:pic>
      <p:pic>
        <p:nvPicPr>
          <p:cNvPr id="49" name="Image 48" descr="facies rupture apres propagation fissure.tif"/>
          <p:cNvPicPr>
            <a:picLocks noChangeAspect="1"/>
          </p:cNvPicPr>
          <p:nvPr/>
        </p:nvPicPr>
        <p:blipFill>
          <a:blip r:embed="rId17"/>
          <a:stretch>
            <a:fillRect/>
          </a:stretch>
        </p:blipFill>
        <p:spPr>
          <a:xfrm>
            <a:off x="7270577" y="23591292"/>
            <a:ext cx="3960440" cy="3649097"/>
          </a:xfrm>
          <a:prstGeom prst="rect">
            <a:avLst/>
          </a:prstGeom>
        </p:spPr>
      </p:pic>
      <p:pic>
        <p:nvPicPr>
          <p:cNvPr id="50" name="Image 49" descr="poudres titane.tif"/>
          <p:cNvPicPr>
            <a:picLocks noChangeAspect="1"/>
          </p:cNvPicPr>
          <p:nvPr/>
        </p:nvPicPr>
        <p:blipFill>
          <a:blip r:embed="rId18"/>
          <a:stretch>
            <a:fillRect/>
          </a:stretch>
        </p:blipFill>
        <p:spPr>
          <a:xfrm>
            <a:off x="2734073" y="23596806"/>
            <a:ext cx="3960440" cy="3649096"/>
          </a:xfrm>
          <a:prstGeom prst="rect">
            <a:avLst/>
          </a:prstGeom>
        </p:spPr>
      </p:pic>
      <p:sp>
        <p:nvSpPr>
          <p:cNvPr id="53" name="ZoneTexte 52"/>
          <p:cNvSpPr txBox="1"/>
          <p:nvPr/>
        </p:nvSpPr>
        <p:spPr>
          <a:xfrm>
            <a:off x="17495714" y="14041760"/>
            <a:ext cx="3816424" cy="3046988"/>
          </a:xfrm>
          <a:prstGeom prst="rect">
            <a:avLst/>
          </a:prstGeom>
          <a:noFill/>
        </p:spPr>
        <p:txBody>
          <a:bodyPr wrap="square" rtlCol="0">
            <a:spAutoFit/>
          </a:bodyPr>
          <a:lstStyle/>
          <a:p>
            <a:pPr algn="just"/>
            <a:r>
              <a:rPr lang="fr-FR" dirty="0" smtClean="0"/>
              <a:t>Evolution de la vitesse de propagation  de fissure au sein de l’échantillon en fonction de la variation du facteur d’intensité de contrainte.</a:t>
            </a:r>
          </a:p>
          <a:p>
            <a:endParaRPr lang="fr-FR" dirty="0" smtClean="0"/>
          </a:p>
          <a:p>
            <a:endParaRPr lang="fr-FR" dirty="0"/>
          </a:p>
        </p:txBody>
      </p:sp>
      <p:sp>
        <p:nvSpPr>
          <p:cNvPr id="54" name="ZoneTexte 53"/>
          <p:cNvSpPr txBox="1"/>
          <p:nvPr/>
        </p:nvSpPr>
        <p:spPr>
          <a:xfrm>
            <a:off x="17927761" y="17426136"/>
            <a:ext cx="3384376" cy="1569660"/>
          </a:xfrm>
          <a:prstGeom prst="rect">
            <a:avLst/>
          </a:prstGeom>
          <a:noFill/>
        </p:spPr>
        <p:txBody>
          <a:bodyPr wrap="square" rtlCol="0">
            <a:spAutoFit/>
          </a:bodyPr>
          <a:lstStyle/>
          <a:p>
            <a:pPr algn="just"/>
            <a:r>
              <a:rPr lang="fr-FR" dirty="0" smtClean="0"/>
              <a:t>Evolution de la taille de la fissure en fonction du nombre de cycles.</a:t>
            </a:r>
          </a:p>
          <a:p>
            <a:pPr algn="just"/>
            <a:endParaRPr lang="fr-F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lecom_Bretagne_Poster_recherche">
  <a:themeElements>
    <a:clrScheme name="Mines Albi-Carmaux">
      <a:dk1>
        <a:srgbClr val="000000"/>
      </a:dk1>
      <a:lt1>
        <a:srgbClr val="FFFFFF"/>
      </a:lt1>
      <a:dk2>
        <a:srgbClr val="001489"/>
      </a:dk2>
      <a:lt2>
        <a:srgbClr val="DA3C0A"/>
      </a:lt2>
      <a:accent1>
        <a:srgbClr val="5C6670"/>
      </a:accent1>
      <a:accent2>
        <a:srgbClr val="000000"/>
      </a:accent2>
      <a:accent3>
        <a:srgbClr val="001489"/>
      </a:accent3>
      <a:accent4>
        <a:srgbClr val="4A535D"/>
      </a:accent4>
      <a:accent5>
        <a:srgbClr val="DA3C0A"/>
      </a:accent5>
      <a:accent6>
        <a:srgbClr val="001489"/>
      </a:accent6>
      <a:hlink>
        <a:srgbClr val="0000FF"/>
      </a:hlink>
      <a:folHlink>
        <a:srgbClr val="800080"/>
      </a:folHlink>
    </a:clrScheme>
    <a:fontScheme name="Institut-TELECOM-Poster-Modele">
      <a:majorFont>
        <a:latin typeface="Arial Bold"/>
        <a:ea typeface="ヒラギノ角ゴ Pro W3"/>
        <a:cs typeface="ヒラギノ角ゴ Pro W3"/>
      </a:majorFont>
      <a:minorFont>
        <a:latin typeface="Arial"/>
        <a:ea typeface="ヒラギノ角ゴ Pro W3"/>
        <a:cs typeface="ヒラギノ角ゴ Pro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Institut-TELECOM-Poster-Mode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stitut-TELECOM-Poster-Mode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stitut-TELECOM-Poster-Mode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stitut-TELECOM-Poster-Mode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stitut-TELECOM-Poster-Mode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stitut-TELECOM-Poster-Mode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stitut-TELECOM-Poster-Model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stitut-TELECOM-Poster-Mode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stitut-TELECOM-Poster-Mode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stitut-TELECOM-Poster-Mode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stitut-TELECOM-Poster-Mode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stitut-TELECOM-Poster-Mode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Telecom_Bretagne_Poster_recherche.potx</Template>
  <TotalTime>182</TotalTime>
  <Words>148</Words>
  <Application>Microsoft Office PowerPoint</Application>
  <PresentationFormat>Personnalisé</PresentationFormat>
  <Paragraphs>50</Paragraphs>
  <Slides>1</Slides>
  <Notes>1</Notes>
  <HiddenSlides>0</HiddenSlides>
  <MMClips>0</MMClips>
  <ScaleCrop>false</ScaleCrop>
  <HeadingPairs>
    <vt:vector size="4" baseType="variant">
      <vt:variant>
        <vt:lpstr>Thème</vt:lpstr>
      </vt:variant>
      <vt:variant>
        <vt:i4>1</vt:i4>
      </vt:variant>
      <vt:variant>
        <vt:lpstr>Titres des diapositives</vt:lpstr>
      </vt:variant>
      <vt:variant>
        <vt:i4>1</vt:i4>
      </vt:variant>
    </vt:vector>
  </HeadingPairs>
  <TitlesOfParts>
    <vt:vector size="2" baseType="lpstr">
      <vt:lpstr>Telecom_Bretagne_Poster_recherche</vt:lpstr>
      <vt:lpstr>Comportement mécanique d’un alliage de titane et d’un alliage d’aluminium issus de la fabrication additive par SLM</vt:lpstr>
    </vt:vector>
  </TitlesOfParts>
  <Company>Implica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du poster</dc:title>
  <dc:creator>IMT</dc:creator>
  <cp:lastModifiedBy>Vincent</cp:lastModifiedBy>
  <cp:revision>38</cp:revision>
  <cp:lastPrinted>2012-01-18T13:26:06Z</cp:lastPrinted>
  <dcterms:created xsi:type="dcterms:W3CDTF">2012-02-29T15:57:26Z</dcterms:created>
  <dcterms:modified xsi:type="dcterms:W3CDTF">2016-04-10T17:47:26Z</dcterms:modified>
</cp:coreProperties>
</file>