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8" d="100"/>
          <a:sy n="88" d="100"/>
        </p:scale>
        <p:origin x="-87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2"/>
          <p:cNvSpPr/>
          <p:nvPr userDrawn="1"/>
        </p:nvSpPr>
        <p:spPr>
          <a:xfrm>
            <a:off x="-3175" y="3175"/>
            <a:ext cx="9150350" cy="611505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701552"/>
            <a:ext cx="8316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0" y="1681163"/>
            <a:ext cx="5000625" cy="533400"/>
          </a:xfr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3175" y="2319977"/>
            <a:ext cx="4997150" cy="525886"/>
          </a:xfr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432000" tIns="108000" bIns="108000" spcCol="0" rtlCol="0" fromWordArt="0" anchor="ctr" forceAA="0"/>
          <a:lstStyle>
            <a:lvl1pPr marL="216000" indent="-216000">
              <a:buNone/>
              <a:defRPr lang="de-DE" sz="2000" smtClean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lang="de-DE" smtClean="0">
                <a:solidFill>
                  <a:schemeClr val="lt1"/>
                </a:solidFill>
              </a:defRPr>
            </a:lvl2pPr>
            <a:lvl3pPr>
              <a:defRPr lang="de-DE" smtClean="0">
                <a:solidFill>
                  <a:schemeClr val="lt1"/>
                </a:solidFill>
              </a:defRPr>
            </a:lvl3pPr>
            <a:lvl4pPr>
              <a:defRPr lang="de-DE" smtClean="0">
                <a:solidFill>
                  <a:schemeClr val="lt1"/>
                </a:solidFill>
              </a:defRPr>
            </a:lvl4pPr>
            <a:lvl5pPr>
              <a:defRPr lang="en-US">
                <a:solidFill>
                  <a:schemeClr val="l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4B7-0D9B-427E-ADE6-46F4BC86A298}" type="slidenum">
              <a:rPr lang="en-US">
                <a:solidFill>
                  <a:srgbClr val="CCCCC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8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309320"/>
            <a:ext cx="1296143" cy="36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9/12/2015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2850420"/>
            <a:ext cx="2857500" cy="16573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2850420"/>
            <a:ext cx="2857500" cy="1657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850420"/>
            <a:ext cx="2857500" cy="16573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1ECB4B7-0D9B-427E-ADE6-46F4BC86A298}" type="slidenum">
              <a:rPr lang="en-US" smtClean="0">
                <a:solidFill>
                  <a:srgbClr val="CCCCC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CCCCCC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5543" y="1301905"/>
            <a:ext cx="8964488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F8AC00"/>
              </a:buClr>
            </a:pP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Le Club Jet tours </a:t>
            </a:r>
          </a:p>
          <a:p>
            <a:pPr algn="ctr" eaLnBrk="1" hangingPunct="1">
              <a:buClr>
                <a:srgbClr val="F8AC00"/>
              </a:buClr>
            </a:pPr>
            <a:r>
              <a:rPr lang="fr-FR" sz="4000" b="1" dirty="0" err="1" smtClean="0">
                <a:solidFill>
                  <a:srgbClr val="B91B62"/>
                </a:solidFill>
                <a:ea typeface="+mn-ea"/>
                <a:cs typeface="+mn-cs"/>
              </a:rPr>
              <a:t>Rodos</a:t>
            </a:r>
            <a:r>
              <a:rPr lang="fr-FR" sz="4000" b="1" dirty="0" smtClean="0">
                <a:solidFill>
                  <a:srgbClr val="B91B62"/>
                </a:solidFill>
                <a:ea typeface="+mn-ea"/>
                <a:cs typeface="+mn-cs"/>
              </a:rPr>
              <a:t> Village</a:t>
            </a:r>
            <a:endParaRPr lang="fr-FR" sz="4000" b="1" dirty="0">
              <a:solidFill>
                <a:srgbClr val="B91B62"/>
              </a:solidFill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84" y="5157192"/>
            <a:ext cx="2925366" cy="8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09750"/>
            <a:ext cx="8629650" cy="553998"/>
          </a:xfrm>
          <a:prstGeom prst="rect">
            <a:avLst/>
          </a:prstGeom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362200"/>
            <a:ext cx="8715375" cy="968313"/>
          </a:xfrm>
          <a:prstGeom prst="rect">
            <a:avLst/>
          </a:prstGeom>
        </p:spPr>
        <p:txBody>
          <a:bodyPr lIns="91440" tIns="45720" rIns="91440" bIns="45720" rtlCol="0">
            <a:normAutofit fontScale="87500" lnSpcReduction="10000"/>
          </a:bodyPr>
          <a:lstStyle/>
          <a:p>
            <a:pPr marL="0" marR="0" lvl="0" indent="0" algn="just" fontAlgn="base"/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Un club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sélectionné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sa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situation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idéale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au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sud-est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l’île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proche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du village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typique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Lindos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r>
              <a:rPr lang="fr-FR" sz="1400" b="1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Un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club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connu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reconnu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clients pour  la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qualité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prestations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hôtelières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et le </a:t>
            </a:r>
            <a:r>
              <a:rPr sz="1400" b="1" i="0" u="none" strike="noStrike" dirty="0" err="1" smtClean="0">
                <a:solidFill>
                  <a:srgbClr val="6C6F70"/>
                </a:solidFill>
                <a:latin typeface="Calibri"/>
              </a:rPr>
              <a:t>charme</a:t>
            </a:r>
            <a:r>
              <a:rPr lang="fr-FR" sz="1400" b="1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de 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son architecture à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flanc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colline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offrant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un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splendide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panorama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située</a:t>
            </a:r>
            <a:r>
              <a:rPr sz="1400" b="1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400" b="1" i="0" u="none" strike="noStrike" dirty="0" err="1">
                <a:solidFill>
                  <a:srgbClr val="6C6F70"/>
                </a:solidFill>
                <a:latin typeface="Calibri"/>
              </a:rPr>
              <a:t>contrebas</a:t>
            </a:r>
            <a:r>
              <a:rPr sz="1400" b="1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endParaRPr lang="fr-FR" sz="14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endParaRPr lang="fr-FR" sz="1400" b="1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lang="fr-FR" sz="1400" b="1" i="1" dirty="0" smtClean="0">
                <a:solidFill>
                  <a:srgbClr val="6C6F70"/>
                </a:solidFill>
                <a:latin typeface="Calibri"/>
              </a:rPr>
              <a:t>A 55 km de l’aéroport de Rhodes, le magnifique village de </a:t>
            </a:r>
            <a:r>
              <a:rPr lang="fr-FR" sz="1400" b="1" i="1" dirty="0" err="1" smtClean="0">
                <a:solidFill>
                  <a:srgbClr val="6C6F70"/>
                </a:solidFill>
                <a:latin typeface="Calibri"/>
              </a:rPr>
              <a:t>Lindos</a:t>
            </a:r>
            <a:r>
              <a:rPr lang="fr-FR" sz="1400" b="1" i="1" dirty="0" smtClean="0">
                <a:solidFill>
                  <a:srgbClr val="6C6F70"/>
                </a:solidFill>
                <a:latin typeface="Calibri"/>
              </a:rPr>
              <a:t> est à 10km, il est classé patrimoine mondial de l’Unesco. </a:t>
            </a:r>
            <a:endParaRPr sz="1400" b="1" i="1" u="none" strike="noStrike" dirty="0">
              <a:solidFill>
                <a:srgbClr val="6C6F70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125" y="3330513"/>
            <a:ext cx="4438650" cy="235074"/>
          </a:xfrm>
          <a:prstGeom prst="rect">
            <a:avLst/>
          </a:prstGeom>
        </p:spPr>
        <p:txBody>
          <a:bodyPr lIns="91440" tIns="45720" rIns="91440" bIns="45720" rtlCol="0">
            <a:normAutofit fontScale="62500" lnSpcReduction="20000"/>
          </a:bodyPr>
          <a:lstStyle/>
          <a:p>
            <a:pPr marL="0" marR="0" lvl="0" indent="0" algn="l" fontAlgn="base"/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L’hébergement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que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voulez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3573016"/>
            <a:ext cx="4438650" cy="1343025"/>
          </a:xfrm>
          <a:prstGeom prst="rect">
            <a:avLst/>
          </a:prstGeom>
        </p:spPr>
        <p:txBody>
          <a:bodyPr lIns="91440" tIns="45720" rIns="91440" bIns="45720" rtlCol="0">
            <a:normAutofit fontScale="65000" lnSpcReduction="20000"/>
          </a:bodyPr>
          <a:lstStyle/>
          <a:p>
            <a:pPr marL="0" marR="0" lvl="0" indent="0" algn="just" fontAlgn="base"/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407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réparties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dans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1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bâtiment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principal de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étages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ascenseurs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des annexes de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étages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climatisation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TV satellite, minibar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rempli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tous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les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jours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téléphone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coffre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payants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),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bain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douche,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sèche-cheveux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balcon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Code A :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standard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enfant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A ; avec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vue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mer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- type B).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standard à usage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individuel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(type A).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Nombre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limité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doubles à prix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promotionnel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(type S). Code B : bungalows 1 pièce (maximum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enfant - type C).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Chambres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famille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composées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pièces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communicantes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(minimum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3 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adu</a:t>
            </a:r>
            <a:r>
              <a:rPr lang="fr-FR" sz="1600" b="0" i="0" u="none" strike="noStrike" dirty="0" smtClean="0">
                <a:solidFill>
                  <a:srgbClr val="6C6F70"/>
                </a:solidFill>
                <a:latin typeface="Calibri"/>
              </a:rPr>
              <a:t>	</a:t>
            </a:r>
            <a:r>
              <a:rPr sz="1600" b="0" i="0" u="none" strike="noStrike" dirty="0" err="1" smtClean="0">
                <a:solidFill>
                  <a:srgbClr val="6C6F70"/>
                </a:solidFill>
                <a:latin typeface="Calibri"/>
              </a:rPr>
              <a:t>ltes</a:t>
            </a:r>
            <a:r>
              <a:rPr sz="1600" b="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et maximum 2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3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4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adultes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et 1 enfant - type F).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8125" y="5029200"/>
            <a:ext cx="4357687" cy="1123950"/>
          </a:xfrm>
          <a:prstGeom prst="rect">
            <a:avLst/>
          </a:prstGeom>
          <a:noFill/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3" name="ZoneTexte 12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 + qui change tout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200" b="1" i="0" u="none" strike="noStrike">
                <a:solidFill>
                  <a:srgbClr val="6C6F70"/>
                </a:solidFill>
                <a:latin typeface="Calibri"/>
              </a:rPr>
              <a:t>Son panorama face à la mer
Passer ses journées à la plage : tout à portée de main. Farniente au programme !
Le charme de son architecture à flanc de colline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La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restauration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que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vous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aimez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3438525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Le restaurant principal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Lindos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accueille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petits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déjeuners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déjeuners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dîners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autour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de buffets de cuisine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grecque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et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internationale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avec soirées à </a:t>
            </a:r>
            <a:r>
              <a:rPr sz="1400" i="0" u="none" strike="noStrike" dirty="0" err="1" smtClean="0">
                <a:solidFill>
                  <a:srgbClr val="6C6F70"/>
                </a:solidFill>
                <a:latin typeface="Calibri"/>
              </a:rPr>
              <a:t>thème</a:t>
            </a:r>
            <a:r>
              <a:rPr lang="fr-FR" sz="1400" dirty="0" smtClean="0">
                <a:solidFill>
                  <a:srgbClr val="6C6F70"/>
                </a:solidFill>
                <a:latin typeface="Calibri"/>
              </a:rPr>
              <a:t>.</a:t>
            </a:r>
          </a:p>
          <a:p>
            <a:pPr marL="0" marR="0" lvl="0" indent="0" algn="just" fontAlgn="base"/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
Un restaurant pizzeria à la carte (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réservation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)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vous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propose de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nombreuses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spécialités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italiennes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pour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varier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les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plaisirs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.
</a:t>
            </a:r>
            <a:endParaRPr lang="fr-FR" sz="1400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just" fontAlgn="base"/>
            <a:r>
              <a:rPr sz="1400" i="0" u="none" strike="noStrike" dirty="0" smtClean="0">
                <a:solidFill>
                  <a:srgbClr val="6C6F70"/>
                </a:solidFill>
                <a:latin typeface="Calibri"/>
              </a:rPr>
              <a:t>5 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bars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dont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 1 snack-bar à la piscine et 1 bar à la </a:t>
            </a:r>
            <a:r>
              <a:rPr sz="140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400" i="0" u="none" strike="noStrike" dirty="0">
                <a:solidFill>
                  <a:srgbClr val="6C6F7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6" name="Picture 5" descr="D:\Doc\ELDO\Grece\rodo3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services dont vous disposez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just" fontAlgn="base"/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Chaises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longues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parasols et serviettes (caution de 15€) à la piscine et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Wi-fi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gratuit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à la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réception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sable et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petits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galets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séparée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par la route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côtière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;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accès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l'hôtel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par un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pont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. Avec participation :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blanchisserie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, boutiques, salon de coiffure (au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Mitsis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600" b="0" i="0" u="none" strike="noStrike" dirty="0" err="1">
                <a:solidFill>
                  <a:srgbClr val="6C6F70"/>
                </a:solidFill>
                <a:latin typeface="Calibri"/>
              </a:rPr>
              <a:t>Rodos</a:t>
            </a:r>
            <a:r>
              <a:rPr sz="1600" b="0" i="0" u="none" strike="noStrike" dirty="0">
                <a:solidFill>
                  <a:srgbClr val="6C6F70"/>
                </a:solidFill>
                <a:latin typeface="Calibri"/>
              </a:rPr>
              <a:t> Maris).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Bon à savoir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Posibilité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d'utiliser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salle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conférence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du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Rodos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Maris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endParaRPr lang="fr-FR" sz="1200" b="1" i="0" u="none" strike="noStrike" dirty="0" smtClean="0">
              <a:solidFill>
                <a:srgbClr val="6C6F70"/>
              </a:solidFill>
              <a:latin typeface="Calibri"/>
            </a:endParaRPr>
          </a:p>
          <a:p>
            <a:pPr marL="0" marR="0" lvl="0" indent="0" algn="l" fontAlgn="base"/>
            <a:endParaRPr lang="fr-FR" sz="1200" b="1" dirty="0">
              <a:solidFill>
                <a:srgbClr val="6C6F70"/>
              </a:solidFill>
              <a:latin typeface="Calibri"/>
            </a:endParaRPr>
          </a:p>
          <a:p>
            <a:pPr fontAlgn="base"/>
            <a:r>
              <a:rPr lang="fr-FR" sz="1200" b="1" dirty="0" smtClean="0">
                <a:solidFill>
                  <a:srgbClr val="6C6F70"/>
                </a:solidFill>
              </a:rPr>
              <a:t>À proximité : Spa et massages (sur réservation, à l'hôtel </a:t>
            </a:r>
            <a:r>
              <a:rPr lang="fr-FR" sz="1200" b="1" dirty="0" err="1" smtClean="0">
                <a:solidFill>
                  <a:srgbClr val="6C6F70"/>
                </a:solidFill>
              </a:rPr>
              <a:t>Mitsis</a:t>
            </a:r>
            <a:r>
              <a:rPr lang="fr-FR" sz="1200" b="1" dirty="0" smtClean="0">
                <a:solidFill>
                  <a:srgbClr val="6C6F70"/>
                </a:solidFill>
              </a:rPr>
              <a:t> </a:t>
            </a:r>
            <a:r>
              <a:rPr lang="fr-FR" sz="1200" b="1" dirty="0" err="1" smtClean="0">
                <a:solidFill>
                  <a:srgbClr val="6C6F70"/>
                </a:solidFill>
              </a:rPr>
              <a:t>Rodos</a:t>
            </a:r>
            <a:r>
              <a:rPr lang="fr-FR" sz="1200" b="1" dirty="0" smtClean="0">
                <a:solidFill>
                  <a:srgbClr val="6C6F70"/>
                </a:solidFill>
              </a:rPr>
              <a:t> Maris).</a:t>
            </a:r>
          </a:p>
          <a:p>
            <a:pPr marL="0" marR="0" lvl="0" indent="0" algn="l" fontAlgn="base"/>
            <a:endParaRPr sz="1200" b="1" i="0" u="none" strike="noStrike" dirty="0">
              <a:solidFill>
                <a:srgbClr val="6C6F70"/>
              </a:solidFill>
              <a:latin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5" name="Picture 2" descr="D:\Doc\ELDO\Grece\rodo8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La famille d'abord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rmAutofit fontScale="87500" lnSpcReduction="10000"/>
          </a:bodyPr>
          <a:lstStyle/>
          <a:p>
            <a:pPr marL="0" marR="0" lvl="0" indent="0" algn="just" fontAlgn="base"/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équipes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accueillent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vos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enfants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6j/7 de 9h à 17h30 avec un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dédié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à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chaque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tranche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d’âge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.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Toute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saison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: Petit </a:t>
            </a:r>
            <a:r>
              <a:rPr lang="fr-FR" sz="1200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(3-4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) et Mini </a:t>
            </a:r>
            <a:r>
              <a:rPr lang="fr-FR" sz="1200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(4-6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). Pendant les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: Maxi </a:t>
            </a:r>
            <a:r>
              <a:rPr lang="fr-FR" sz="1200" i="0" u="none" strike="noStrike" dirty="0" smtClean="0">
                <a:solidFill>
                  <a:srgbClr val="6C6F70"/>
                </a:solidFill>
                <a:latin typeface="Calibri"/>
              </a:rPr>
              <a:t>Jet</a:t>
            </a:r>
            <a:r>
              <a:rPr sz="1200" i="0" u="none" strike="noStrike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(7-10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). Au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de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nombreuses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(chasse aux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trésor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tournois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sportifs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Olympiades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créatives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musicaux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...) et en soirée (mini disco, spectacles, soirée VIP…).</a:t>
            </a:r>
            <a:r>
              <a:rPr dirty="0"/>
              <a:t/>
            </a:r>
            <a:br>
              <a:rPr dirty="0"/>
            </a:b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animateurs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donnent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RDV aux Teens (11 à 13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) et aux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Ados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(14 à 17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ans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) 6j/7 de 10h à 18h pendant les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vacances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scolaires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. Au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programme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: de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nombreuses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journée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(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espace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Internet,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jeux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vidéo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et Wii, baby-foot, séance shooting photos, body painting,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activités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sportives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, </a:t>
            </a:r>
            <a:r>
              <a:rPr sz="1200" i="0" u="none" strike="noStrike" dirty="0" err="1">
                <a:solidFill>
                  <a:srgbClr val="6C6F70"/>
                </a:solidFill>
                <a:latin typeface="Calibri"/>
              </a:rPr>
              <a:t>cours</a:t>
            </a:r>
            <a:r>
              <a:rPr sz="1200" i="0" u="none" strike="noStrike" dirty="0">
                <a:solidFill>
                  <a:srgbClr val="6C6F70"/>
                </a:solidFill>
                <a:latin typeface="Calibri"/>
              </a:rPr>
              <a:t> de cuisine, et en soirée (cocktail VIP, participation au spectacle …).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Pour la famille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600" b="0" i="0" u="none" strike="noStrike">
                <a:solidFill>
                  <a:srgbClr val="6C6F70"/>
                </a:solidFill>
                <a:latin typeface="Calibri"/>
              </a:rPr>
              <a:t>Les familles pourront profiter d’un bon confort dans nos bungalows famille et de structures dédiées pour les enfants de 3 à 17 ans.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15" name="Picture 4" descr="D:\Doc\ELDO\Grece\rodo2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4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Doc\ELDO\Grece\rodo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3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Doc\ELDO\Grece\rodo4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650" y="3467100"/>
            <a:ext cx="4048125" cy="26955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125" y="2562225"/>
            <a:ext cx="443865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L'Ambiance et le sport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" y="2933700"/>
            <a:ext cx="4438650" cy="1809750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/>
          <a:p>
            <a:pPr lvl="0" fontAlgn="base"/>
            <a:r>
              <a:rPr lang="fr-FR" sz="1100" b="1" dirty="0">
                <a:solidFill>
                  <a:srgbClr val="6C6F70"/>
                </a:solidFill>
                <a:latin typeface="Calibri"/>
              </a:rPr>
              <a:t>Sports et </a:t>
            </a:r>
            <a:r>
              <a:rPr lang="fr-FR" sz="1100" b="1" dirty="0" smtClean="0">
                <a:solidFill>
                  <a:srgbClr val="6C6F70"/>
                </a:solidFill>
                <a:latin typeface="Calibri"/>
              </a:rPr>
              <a:t>loisirs:</a:t>
            </a:r>
            <a:endParaRPr lang="fr-FR" sz="1100" b="1" dirty="0">
              <a:solidFill>
                <a:srgbClr val="6C6F70"/>
              </a:solidFill>
              <a:latin typeface="Calibri"/>
            </a:endParaRPr>
          </a:p>
          <a:p>
            <a:pPr lvl="0" fontAlgn="base"/>
            <a:r>
              <a:rPr lang="fr-FR" sz="1100" dirty="0">
                <a:solidFill>
                  <a:srgbClr val="6C6F70"/>
                </a:solidFill>
                <a:latin typeface="Calibri"/>
              </a:rPr>
              <a:t>4 piscines dont 1 couverte.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Chaque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jour, un programme de sports et d’activités à découvrir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! Aérobic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kayak, fitness, beach-volley, football de plage, water-polo, fléchettes, 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poker. Avec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participation : billard, tennis (sur réservation, location de raquettes et balles payante), bateau-banane, VTT et bicyclette, voile, planche à voile (licence obligatoire), plongée, ski nautique, jet ski. </a:t>
            </a:r>
            <a:endParaRPr lang="fr-FR" sz="1100" dirty="0" smtClean="0">
              <a:solidFill>
                <a:srgbClr val="6C6F70"/>
              </a:solidFill>
              <a:latin typeface="Calibri"/>
            </a:endParaRPr>
          </a:p>
          <a:p>
            <a:pPr lvl="0" fontAlgn="base"/>
            <a:r>
              <a:rPr lang="fr-FR" sz="1100" b="1" smtClean="0">
                <a:solidFill>
                  <a:srgbClr val="6C6F70"/>
                </a:solidFill>
                <a:latin typeface="Calibri"/>
              </a:rPr>
              <a:t>Les Jet </a:t>
            </a:r>
            <a:r>
              <a:rPr lang="fr-FR" sz="1100" b="1" dirty="0" err="1">
                <a:solidFill>
                  <a:srgbClr val="6C6F70"/>
                </a:solidFill>
                <a:latin typeface="Calibri"/>
              </a:rPr>
              <a:t>Schools</a:t>
            </a:r>
            <a:r>
              <a:rPr lang="fr-FR" sz="1100" b="1" dirty="0">
                <a:solidFill>
                  <a:srgbClr val="6C6F70"/>
                </a:solidFill>
                <a:latin typeface="Calibri"/>
              </a:rPr>
              <a:t> :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vos cours collectifs de </a:t>
            </a:r>
            <a:r>
              <a:rPr lang="fr-FR" sz="1100" dirty="0" err="1" smtClean="0">
                <a:solidFill>
                  <a:srgbClr val="6C6F70"/>
                </a:solidFill>
                <a:latin typeface="Calibri"/>
              </a:rPr>
              <a:t>sport.Pour</a:t>
            </a:r>
            <a:r>
              <a:rPr lang="fr-FR" sz="1100" dirty="0" smtClean="0">
                <a:solidFill>
                  <a:srgbClr val="6C6F70"/>
                </a:solidFill>
                <a:latin typeface="Calibri"/>
              </a:rPr>
              <a:t> 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découvrir ou vous perfectionner au fitness en cours collectifs débutants ou avancés : aérobic, 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step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abdofessiers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, body </a:t>
            </a:r>
            <a:r>
              <a:rPr lang="fr-FR" sz="1100" dirty="0" err="1">
                <a:solidFill>
                  <a:srgbClr val="6C6F70"/>
                </a:solidFill>
                <a:latin typeface="Calibri"/>
              </a:rPr>
              <a:t>sculpt</a:t>
            </a:r>
            <a:r>
              <a:rPr lang="fr-FR" sz="1100" dirty="0">
                <a:solidFill>
                  <a:srgbClr val="6C6F70"/>
                </a:solidFill>
                <a:latin typeface="Calibri"/>
              </a:rPr>
              <a:t>…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8125" y="4857750"/>
            <a:ext cx="4438650" cy="129540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238125" y="4857750"/>
            <a:ext cx="4438650" cy="342900"/>
          </a:xfrm>
          <a:prstGeom prst="rect">
            <a:avLst/>
          </a:prstGeom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marR="0" lvl="0" indent="0" algn="l" fontAlgn="base"/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Le + de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l'animation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8125" y="5143500"/>
            <a:ext cx="4438650" cy="10477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marL="0" marR="0" lvl="0" indent="0" algn="l" fontAlgn="base"/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Sur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terrasse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ou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en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faisant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une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balade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nocturne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sur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la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plage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.</a:t>
            </a:r>
            <a:r>
              <a:rPr dirty="0"/>
              <a:t/>
            </a:r>
            <a:br>
              <a:rPr dirty="0"/>
            </a:b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Avec </a:t>
            </a:r>
            <a:r>
              <a:rPr sz="1200" b="1" i="0" u="none" strike="noStrike" dirty="0" err="1">
                <a:solidFill>
                  <a:srgbClr val="6C6F70"/>
                </a:solidFill>
                <a:latin typeface="Calibri"/>
              </a:rPr>
              <a:t>nos</a:t>
            </a:r>
            <a:r>
              <a:rPr sz="1200" b="1" i="0" u="none" strike="noStrike" dirty="0">
                <a:solidFill>
                  <a:srgbClr val="6C6F70"/>
                </a:solidFill>
                <a:latin typeface="Calibri"/>
              </a:rPr>
              <a:t> spectacles en soirée</a:t>
            </a:r>
            <a:r>
              <a:rPr sz="1200" b="1" i="0" u="none" strike="noStrike" dirty="0" smtClean="0">
                <a:solidFill>
                  <a:srgbClr val="6C6F70"/>
                </a:solidFill>
                <a:latin typeface="Calibri"/>
              </a:rPr>
              <a:t>.</a:t>
            </a:r>
            <a:endParaRPr lang="fr-FR" sz="1200" b="1" i="0" u="none" strike="noStrike" dirty="0" smtClean="0">
              <a:solidFill>
                <a:srgbClr val="6C6F7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53500" cy="6772275"/>
          <a:chOff x="238125" y="152400"/>
          <a:chExt cx="8953500" cy="6772275"/>
        </a:xfrm>
      </p:grpSpPr>
      <p:pic>
        <p:nvPicPr>
          <p:cNvPr id="12" name="Picture 8" descr="D:\Doc\ELDO\Grece\rodo6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475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:\Doc\ELDO\Grece\rodo7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52400"/>
            <a:ext cx="28584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8125" y="2562225"/>
            <a:ext cx="8715375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>
                <a:solidFill>
                  <a:srgbClr val="B91B62"/>
                </a:solidFill>
                <a:latin typeface="+mj-lt"/>
              </a:rPr>
              <a:t>Les excursions 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8125" y="152400"/>
          <a:ext cx="8905875" cy="6772275"/>
          <a:chOff x="238125" y="152400"/>
          <a:chExt cx="8905875" cy="6772275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2400"/>
            <a:ext cx="2857500" cy="16573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8125" y="1895475"/>
            <a:ext cx="8648700" cy="553998"/>
          </a:xfrm>
          <a:prstGeom prst="rect">
            <a:avLst/>
          </a:prstGeom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/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Club </a:t>
            </a:r>
            <a:r>
              <a:rPr lang="fr-FR" sz="3000" b="1" i="0" u="none" strike="noStrike" dirty="0" smtClean="0">
                <a:solidFill>
                  <a:srgbClr val="B91B62"/>
                </a:solidFill>
                <a:latin typeface="+mj-lt"/>
              </a:rPr>
              <a:t>Jet tours</a:t>
            </a:r>
            <a:r>
              <a:rPr sz="3000" b="1" i="0" u="none" strike="noStrike" dirty="0" smtClean="0">
                <a:solidFill>
                  <a:srgbClr val="B91B62"/>
                </a:solidFill>
                <a:latin typeface="+mj-lt"/>
              </a:rPr>
              <a:t> </a:t>
            </a:r>
            <a:r>
              <a:rPr sz="3000" b="1" i="0" u="none" strike="noStrike" dirty="0" err="1">
                <a:solidFill>
                  <a:srgbClr val="B91B62"/>
                </a:solidFill>
                <a:latin typeface="+mj-lt"/>
              </a:rPr>
              <a:t>Rodos</a:t>
            </a:r>
            <a:r>
              <a:rPr sz="3000" b="1" i="0" u="none" strike="noStrike" dirty="0">
                <a:solidFill>
                  <a:srgbClr val="B91B62"/>
                </a:solidFill>
                <a:latin typeface="+mj-lt"/>
              </a:rPr>
              <a:t> Village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8675" y="2667000"/>
            <a:ext cx="4267200" cy="3524250"/>
          </a:xfrm>
          <a:prstGeom prst="rect">
            <a:avLst/>
          </a:prstGeom>
          <a:ln w="12700" cap="flat" cmpd="sng" algn="ctr">
            <a:solidFill>
              <a:srgbClr val="B91B6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endParaRPr/>
          </a:p>
        </p:txBody>
      </p:sp>
      <p:sp>
        <p:nvSpPr>
          <p:cNvPr id="11" name="ZoneTexte 10"/>
          <p:cNvSpPr txBox="1"/>
          <p:nvPr/>
        </p:nvSpPr>
        <p:spPr>
          <a:xfrm>
            <a:off x="4638675" y="2667000"/>
            <a:ext cx="4267200" cy="371475"/>
          </a:xfrm>
          <a:prstGeom prst="rect">
            <a:avLst/>
          </a:prstGeom>
        </p:spPr>
        <p:txBody>
          <a:bodyPr lIns="91440" tIns="45720" rIns="91440" bIns="45720" rtlCol="0">
            <a:normAutofit/>
          </a:bodyPr>
          <a:lstStyle/>
          <a:p>
            <a:pPr marL="0" marR="0" lvl="0" indent="0" algn="l" fontAlgn="base"/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Votre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formule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tout </a:t>
            </a:r>
            <a:r>
              <a:rPr sz="1800" b="1" i="0" u="none" strike="noStrike" dirty="0" err="1">
                <a:solidFill>
                  <a:srgbClr val="B91B62"/>
                </a:solidFill>
                <a:latin typeface="+mj-lt"/>
              </a:rPr>
              <a:t>compris</a:t>
            </a:r>
            <a:r>
              <a:rPr sz="1800" b="1" i="0" u="none" strike="noStrike" dirty="0">
                <a:solidFill>
                  <a:srgbClr val="B91B62"/>
                </a:solidFill>
                <a:latin typeface="+mj-lt"/>
              </a:rPr>
              <a:t>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38675" y="3048000"/>
            <a:ext cx="4267200" cy="3143250"/>
          </a:xfrm>
          <a:prstGeom prst="rect">
            <a:avLst/>
          </a:prstGeom>
        </p:spPr>
        <p:txBody>
          <a:bodyPr lIns="91440" tIns="45720" rIns="91440" bIns="45720" rtlCol="0">
            <a:normAutofit fontScale="95000"/>
          </a:bodyPr>
          <a:lstStyle/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Repas:</a:t>
            </a:r>
          </a:p>
          <a:p>
            <a:pPr lvl="0" algn="just" fontAlgn="base"/>
            <a:r>
              <a:rPr lang="fr-FR" sz="1400" dirty="0" smtClean="0">
                <a:solidFill>
                  <a:srgbClr val="6C6F70"/>
                </a:solidFill>
              </a:rPr>
              <a:t>Petit </a:t>
            </a:r>
            <a:r>
              <a:rPr lang="fr-FR" sz="1400" dirty="0">
                <a:solidFill>
                  <a:srgbClr val="6C6F70"/>
                </a:solidFill>
              </a:rPr>
              <a:t>déjeuner jusqu’à </a:t>
            </a:r>
            <a:r>
              <a:rPr lang="fr-FR" sz="1400" dirty="0" smtClean="0">
                <a:solidFill>
                  <a:srgbClr val="6C6F70"/>
                </a:solidFill>
              </a:rPr>
              <a:t>10h. Déjeuner </a:t>
            </a:r>
            <a:r>
              <a:rPr lang="fr-FR" sz="1400" dirty="0">
                <a:solidFill>
                  <a:srgbClr val="6C6F70"/>
                </a:solidFill>
              </a:rPr>
              <a:t>et dîner buffets au restaurant </a:t>
            </a:r>
            <a:r>
              <a:rPr lang="fr-FR" sz="1400" dirty="0" smtClean="0">
                <a:solidFill>
                  <a:srgbClr val="6C6F70"/>
                </a:solidFill>
              </a:rPr>
              <a:t>principal. Pizzeria </a:t>
            </a:r>
            <a:r>
              <a:rPr lang="fr-FR" sz="1400" dirty="0">
                <a:solidFill>
                  <a:srgbClr val="6C6F70"/>
                </a:solidFill>
              </a:rPr>
              <a:t>accessible gratuitement (sur </a:t>
            </a:r>
            <a:r>
              <a:rPr lang="fr-FR" sz="1400" dirty="0" smtClean="0">
                <a:solidFill>
                  <a:srgbClr val="6C6F70"/>
                </a:solidFill>
              </a:rPr>
              <a:t>réservation). Snacks</a:t>
            </a:r>
            <a:r>
              <a:rPr lang="fr-FR" sz="1400" dirty="0">
                <a:solidFill>
                  <a:srgbClr val="6C6F70"/>
                </a:solidFill>
              </a:rPr>
              <a:t>, hamburgers, salades, sandwichs, glaces de 10h à </a:t>
            </a:r>
            <a:r>
              <a:rPr lang="fr-FR" sz="1400" dirty="0" smtClean="0">
                <a:solidFill>
                  <a:srgbClr val="6C6F70"/>
                </a:solidFill>
              </a:rPr>
              <a:t>18h. Pâtisseries</a:t>
            </a:r>
            <a:r>
              <a:rPr lang="fr-FR" sz="1400" dirty="0">
                <a:solidFill>
                  <a:srgbClr val="6C6F70"/>
                </a:solidFill>
              </a:rPr>
              <a:t>, thé et café de 16h30 à 17h30</a:t>
            </a:r>
          </a:p>
          <a:p>
            <a:pPr lvl="0" algn="just" fontAlgn="base"/>
            <a:endParaRPr lang="fr-FR" sz="1400" dirty="0" smtClean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Boissons:</a:t>
            </a:r>
            <a:endParaRPr lang="fr-FR" sz="1400" b="1" dirty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dirty="0">
                <a:solidFill>
                  <a:srgbClr val="6C6F70"/>
                </a:solidFill>
              </a:rPr>
              <a:t>Boissons locales alcoolisées ou non de 10h à minuit (horaires variables selon les </a:t>
            </a:r>
            <a:r>
              <a:rPr lang="fr-FR" sz="1400" dirty="0" smtClean="0">
                <a:solidFill>
                  <a:srgbClr val="6C6F70"/>
                </a:solidFill>
              </a:rPr>
              <a:t>bars). Pendant </a:t>
            </a:r>
            <a:r>
              <a:rPr lang="fr-FR" sz="1400" dirty="0">
                <a:solidFill>
                  <a:srgbClr val="6C6F70"/>
                </a:solidFill>
              </a:rPr>
              <a:t>les repas : vin local (rosé, blanc et rouge), bière, jus de fruits, </a:t>
            </a:r>
            <a:r>
              <a:rPr lang="fr-FR" sz="1400" dirty="0" smtClean="0">
                <a:solidFill>
                  <a:srgbClr val="6C6F70"/>
                </a:solidFill>
              </a:rPr>
              <a:t>sodas</a:t>
            </a:r>
          </a:p>
          <a:p>
            <a:pPr lvl="0" algn="just" fontAlgn="base"/>
            <a:endParaRPr lang="fr-FR" sz="1400" dirty="0" smtClean="0">
              <a:effectLst/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Sports &amp; loisirs: </a:t>
            </a:r>
            <a:r>
              <a:rPr lang="fr-FR" sz="1400" dirty="0" smtClean="0">
                <a:solidFill>
                  <a:srgbClr val="6C6F70"/>
                </a:solidFill>
              </a:rPr>
              <a:t>voir </a:t>
            </a:r>
            <a:r>
              <a:rPr lang="fr-FR" sz="1400" dirty="0" err="1" smtClean="0">
                <a:solidFill>
                  <a:srgbClr val="6C6F70"/>
                </a:solidFill>
              </a:rPr>
              <a:t>slide</a:t>
            </a:r>
            <a:r>
              <a:rPr lang="fr-FR" sz="1400" dirty="0" smtClean="0">
                <a:solidFill>
                  <a:srgbClr val="6C6F70"/>
                </a:solidFill>
              </a:rPr>
              <a:t> dédié.</a:t>
            </a:r>
            <a:endParaRPr lang="fr-FR" sz="1400" b="1" dirty="0" smtClean="0">
              <a:solidFill>
                <a:srgbClr val="6C6F70"/>
              </a:solidFill>
            </a:endParaRPr>
          </a:p>
          <a:p>
            <a:pPr lvl="0" algn="just" fontAlgn="base"/>
            <a:endParaRPr lang="fr-FR" sz="1400" b="1" dirty="0" smtClean="0">
              <a:solidFill>
                <a:srgbClr val="6C6F70"/>
              </a:solidFill>
            </a:endParaRPr>
          </a:p>
          <a:p>
            <a:pPr lvl="0" algn="just" fontAlgn="base"/>
            <a:r>
              <a:rPr lang="fr-FR" sz="1400" b="1" dirty="0" smtClean="0">
                <a:solidFill>
                  <a:srgbClr val="6C6F70"/>
                </a:solidFill>
              </a:rPr>
              <a:t>Clubs: </a:t>
            </a:r>
            <a:r>
              <a:rPr lang="fr-FR" sz="1400" dirty="0" smtClean="0">
                <a:solidFill>
                  <a:srgbClr val="6C6F70"/>
                </a:solidFill>
              </a:rPr>
              <a:t>Pour les enfants et les ados.</a:t>
            </a:r>
            <a:endParaRPr lang="fr-FR" sz="1400" b="1" dirty="0" smtClean="0">
              <a:solidFill>
                <a:srgbClr val="6C6F7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5" y="152400"/>
            <a:ext cx="2857500" cy="16573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152400"/>
            <a:ext cx="2857500" cy="1657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PowerPoint</dc:subject>
  <dc:creator>SYSPAD_TC COMPOS-JULIOT</dc:creator>
  <cp:keywords>PowerPoint</cp:keywords>
  <dc:description>PowerPoint</dc:description>
  <cp:lastModifiedBy>Gabaud, Alexandra</cp:lastModifiedBy>
  <cp:revision>18</cp:revision>
  <dcterms:created xsi:type="dcterms:W3CDTF">2015-03-11T17:26:54Z</dcterms:created>
  <dcterms:modified xsi:type="dcterms:W3CDTF">2015-12-09T12:45:07Z</dcterms:modified>
  <cp:category>PowerPoint</cp:category>
</cp:coreProperties>
</file>