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64" r:id="rId2"/>
    <p:sldId id="256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1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66" d="100"/>
          <a:sy n="66" d="100"/>
        </p:scale>
        <p:origin x="-1284" y="-9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02FCB-5320-4436-8126-DC104806013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C0A76-BAEC-466F-A01C-C7A1691BB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129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C0A76-BAEC-466F-A01C-C7A1691BB19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1646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6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think-cell Slide" r:id="rId4" imgW="360" imgH="360" progId="TCLayout.ActiveDocument.1">
                  <p:embed/>
                </p:oleObj>
              </mc:Choice>
              <mc:Fallback>
                <p:oleObj name="think-cell Slide" r:id="rId4" imgW="360" imgH="36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eck 2"/>
          <p:cNvSpPr/>
          <p:nvPr userDrawn="1"/>
        </p:nvSpPr>
        <p:spPr>
          <a:xfrm>
            <a:off x="-3175" y="3175"/>
            <a:ext cx="9150350" cy="6115050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4000" y="701552"/>
            <a:ext cx="8316000" cy="49859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platzhalter 29"/>
          <p:cNvSpPr>
            <a:spLocks noGrp="1"/>
          </p:cNvSpPr>
          <p:nvPr>
            <p:ph type="body" sz="quarter" idx="13"/>
          </p:nvPr>
        </p:nvSpPr>
        <p:spPr>
          <a:xfrm>
            <a:off x="0" y="1681163"/>
            <a:ext cx="5000625" cy="533400"/>
          </a:xfr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lIns="432000" tIns="108000" bIns="108000" spcCol="0" rtlCol="0" fromWordArt="0" anchor="ctr" forceAA="0"/>
          <a:lstStyle>
            <a:lvl1pPr marL="0" indent="0">
              <a:buFont typeface="Arial" panose="020B0604020202020204" pitchFamily="34" charset="0"/>
              <a:buNone/>
              <a:defRPr lang="en-US" sz="20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14"/>
          </p:nvPr>
        </p:nvSpPr>
        <p:spPr>
          <a:xfrm>
            <a:off x="3175" y="2319977"/>
            <a:ext cx="4997150" cy="525886"/>
          </a:xfr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lIns="432000" tIns="108000" bIns="108000" spcCol="0" rtlCol="0" fromWordArt="0" anchor="ctr" forceAA="0"/>
          <a:lstStyle>
            <a:lvl1pPr marL="216000" indent="-216000">
              <a:buNone/>
              <a:defRPr lang="de-DE" sz="2000" smtClean="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lang="de-DE" smtClean="0">
                <a:solidFill>
                  <a:schemeClr val="lt1"/>
                </a:solidFill>
              </a:defRPr>
            </a:lvl2pPr>
            <a:lvl3pPr>
              <a:defRPr lang="de-DE" smtClean="0">
                <a:solidFill>
                  <a:schemeClr val="lt1"/>
                </a:solidFill>
              </a:defRPr>
            </a:lvl3pPr>
            <a:lvl4pPr>
              <a:defRPr lang="de-DE" smtClean="0">
                <a:solidFill>
                  <a:schemeClr val="lt1"/>
                </a:solidFill>
              </a:defRPr>
            </a:lvl4pPr>
            <a:lvl5pPr>
              <a:defRPr lang="en-US">
                <a:solidFill>
                  <a:schemeClr val="lt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CB4B7-0D9B-427E-ADE6-46F4BC86A298}" type="slidenum">
              <a:rPr lang="en-US">
                <a:solidFill>
                  <a:srgbClr val="CCCCCC"/>
                </a:solidFill>
              </a:rPr>
              <a:pPr>
                <a:defRPr/>
              </a:pPr>
              <a:t>‹N°›</a:t>
            </a:fld>
            <a:endParaRPr lang="en-US" dirty="0">
              <a:solidFill>
                <a:srgbClr val="CCCC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19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442" y="6093296"/>
            <a:ext cx="2025000" cy="84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‹N°›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4/12/2015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‹N°›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125" y="2850420"/>
            <a:ext cx="2857500" cy="165735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3250" y="2850420"/>
            <a:ext cx="2857500" cy="165735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8375" y="2850420"/>
            <a:ext cx="2857500" cy="165735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61ECB4B7-0D9B-427E-ADE6-46F4BC86A298}" type="slidenum">
              <a:rPr lang="en-US" smtClean="0">
                <a:solidFill>
                  <a:srgbClr val="CCCCCC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CCCCCC"/>
              </a:solidFill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 bwMode="auto">
          <a:xfrm>
            <a:off x="45543" y="1301905"/>
            <a:ext cx="8964488" cy="1123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alibri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alibri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alibri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alibri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buClr>
                <a:srgbClr val="F8AC00"/>
              </a:buClr>
            </a:pPr>
            <a:r>
              <a:rPr lang="fr-FR" sz="4000" b="1" dirty="0" smtClean="0">
                <a:solidFill>
                  <a:srgbClr val="B91B62"/>
                </a:solidFill>
                <a:ea typeface="+mn-ea"/>
                <a:cs typeface="+mn-cs"/>
              </a:rPr>
              <a:t>Le Club jumbo</a:t>
            </a:r>
          </a:p>
          <a:p>
            <a:pPr algn="ctr" eaLnBrk="1" hangingPunct="1">
              <a:buClr>
                <a:srgbClr val="F8AC00"/>
              </a:buClr>
            </a:pPr>
            <a:r>
              <a:rPr lang="fr-FR" sz="4000" b="1" dirty="0" smtClean="0">
                <a:solidFill>
                  <a:srgbClr val="B91B62"/>
                </a:solidFill>
                <a:ea typeface="+mn-ea"/>
                <a:cs typeface="+mn-cs"/>
              </a:rPr>
              <a:t>Waterman </a:t>
            </a:r>
            <a:r>
              <a:rPr lang="fr-FR" sz="4000" b="1" dirty="0" err="1" smtClean="0">
                <a:solidFill>
                  <a:srgbClr val="B91B62"/>
                </a:solidFill>
                <a:ea typeface="+mn-ea"/>
                <a:cs typeface="+mn-cs"/>
              </a:rPr>
              <a:t>Supetrus</a:t>
            </a:r>
            <a:endParaRPr lang="fr-FR" sz="4000" b="1" dirty="0">
              <a:solidFill>
                <a:srgbClr val="B91B62"/>
              </a:solidFill>
              <a:ea typeface="+mn-ea"/>
              <a:cs typeface="+mn-c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500" y="5252921"/>
            <a:ext cx="2025000" cy="84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248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38125" y="152400"/>
          <a:ext cx="8953500" cy="6734175"/>
          <a:chOff x="238125" y="152400"/>
          <a:chExt cx="8953500" cy="6734175"/>
        </a:xfrm>
      </p:grpSpPr>
      <p:pic>
        <p:nvPicPr>
          <p:cNvPr id="22" name="Image 2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3250" y="146007"/>
            <a:ext cx="2857500" cy="165735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38125" y="1895475"/>
            <a:ext cx="8648700" cy="553998"/>
          </a:xfrm>
          <a:prstGeom prst="rect">
            <a:avLst/>
          </a:prstGeom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/>
            <a:r>
              <a:rPr sz="3000" b="1" i="0" u="none" strike="noStrike" dirty="0">
                <a:solidFill>
                  <a:srgbClr val="B91B62"/>
                </a:solidFill>
                <a:latin typeface="+mj-lt"/>
              </a:rPr>
              <a:t>Waterman </a:t>
            </a:r>
            <a:r>
              <a:rPr sz="3000" b="1" i="0" u="none" strike="noStrike" dirty="0" err="1">
                <a:solidFill>
                  <a:srgbClr val="B91B62"/>
                </a:solidFill>
                <a:latin typeface="+mj-lt"/>
              </a:rPr>
              <a:t>Supetrus</a:t>
            </a:r>
            <a:endParaRPr sz="3000" b="1" i="0" u="none" strike="noStrike" dirty="0">
              <a:solidFill>
                <a:srgbClr val="B91B62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8125" y="2362200"/>
            <a:ext cx="8715375" cy="714375"/>
          </a:xfrm>
          <a:prstGeom prst="rect">
            <a:avLst/>
          </a:prstGeom>
        </p:spPr>
        <p:txBody>
          <a:bodyPr lIns="91440" tIns="45720" rIns="91440" bIns="45720" rtlCol="0">
            <a:normAutofit fontScale="95000"/>
          </a:bodyPr>
          <a:lstStyle/>
          <a:p>
            <a:pPr marL="0" marR="0" lvl="0" indent="0" algn="l" fontAlgn="base"/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L'hôtel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-club Waterman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Supetrus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Resort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est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situé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dans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un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environnement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naturel,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directement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sur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une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belle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plage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de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galets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bordée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de pins et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d'oliviers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38125" y="3076575"/>
            <a:ext cx="4438650" cy="371475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pPr marL="0" marR="0" lvl="0" indent="0" algn="l" fontAlgn="base"/>
            <a:r>
              <a:rPr sz="1800" b="1" i="0" u="none" strike="noStrike" dirty="0" err="1">
                <a:solidFill>
                  <a:srgbClr val="B91B62"/>
                </a:solidFill>
                <a:latin typeface="+mj-lt"/>
              </a:rPr>
              <a:t>L’hébergement</a:t>
            </a:r>
            <a:r>
              <a:rPr sz="1800" b="1" i="0" u="none" strike="noStrike" dirty="0">
                <a:solidFill>
                  <a:srgbClr val="B91B62"/>
                </a:solidFill>
                <a:latin typeface="+mj-lt"/>
              </a:rPr>
              <a:t> </a:t>
            </a:r>
            <a:r>
              <a:rPr sz="1800" b="1" i="0" u="none" strike="noStrike" dirty="0" err="1">
                <a:solidFill>
                  <a:srgbClr val="B91B62"/>
                </a:solidFill>
                <a:latin typeface="+mj-lt"/>
              </a:rPr>
              <a:t>que</a:t>
            </a:r>
            <a:r>
              <a:rPr sz="1800" b="1" i="0" u="none" strike="noStrike" dirty="0">
                <a:solidFill>
                  <a:srgbClr val="B91B62"/>
                </a:solidFill>
                <a:latin typeface="+mj-lt"/>
              </a:rPr>
              <a:t> </a:t>
            </a:r>
            <a:r>
              <a:rPr sz="1800" b="1" i="0" u="none" strike="noStrike" dirty="0" err="1">
                <a:solidFill>
                  <a:srgbClr val="B91B62"/>
                </a:solidFill>
                <a:latin typeface="+mj-lt"/>
              </a:rPr>
              <a:t>vous</a:t>
            </a:r>
            <a:r>
              <a:rPr sz="1800" b="1" i="0" u="none" strike="noStrike" dirty="0">
                <a:solidFill>
                  <a:srgbClr val="B91B62"/>
                </a:solidFill>
                <a:latin typeface="+mj-lt"/>
              </a:rPr>
              <a:t> </a:t>
            </a:r>
            <a:r>
              <a:rPr sz="1800" b="1" i="0" u="none" strike="noStrike" dirty="0" err="1">
                <a:solidFill>
                  <a:srgbClr val="B91B62"/>
                </a:solidFill>
                <a:latin typeface="+mj-lt"/>
              </a:rPr>
              <a:t>voulez</a:t>
            </a:r>
            <a:r>
              <a:rPr sz="1800" b="1" i="0" u="none" strike="noStrike" dirty="0">
                <a:solidFill>
                  <a:srgbClr val="B91B62"/>
                </a:solidFill>
                <a:latin typeface="+mj-lt"/>
              </a:rPr>
              <a:t> :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38125" y="3448050"/>
            <a:ext cx="4438650" cy="1343025"/>
          </a:xfrm>
          <a:prstGeom prst="rect">
            <a:avLst/>
          </a:prstGeom>
        </p:spPr>
        <p:txBody>
          <a:bodyPr lIns="91440" tIns="45720" rIns="91440" bIns="45720" rtlCol="0">
            <a:normAutofit fontScale="65000" lnSpcReduction="20000"/>
          </a:bodyPr>
          <a:lstStyle/>
          <a:p>
            <a:pPr marL="0" marR="0" lvl="0" indent="0" algn="l" fontAlgn="base"/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420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chambres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réparties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dans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un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complexe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de 12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bâtiments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,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toutes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avec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salle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de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bains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ou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douche,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sèche-cheveux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, TV satellite,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climatisation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,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téléphone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,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coffre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(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payant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),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balcon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ou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terrasse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. Ch. doubles (22 m², max. 2 ad. et 1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enf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. avec lit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d'appoint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- type A, avec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vue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mer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- type D).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Nombre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limité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de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ch.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doubles à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tarif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promotionnel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(22 m², max. 2 ad. - type S). Suites junior (26 m², max. 2 ad. et 2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enf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. avec lit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d'appoint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- type B).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Chambres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famille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composées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de 2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ch.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avec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porte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communicante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et de 2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salles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de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bains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(max. 2 ad. et 2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enf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.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ou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3 ad. et 1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enf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. - type G).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Chambres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famille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Adria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composées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de 2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chambres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et 2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salles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de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bains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,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rez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-de-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jardin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avec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terrasse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(4 ad. et 2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enf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. - type F</a:t>
            </a:r>
            <a:r>
              <a:rPr sz="1600" b="0" i="0" u="none" strike="noStrike" dirty="0" smtClean="0">
                <a:solidFill>
                  <a:srgbClr val="6C6F70"/>
                </a:solidFill>
                <a:latin typeface="Calibri"/>
              </a:rPr>
              <a:t>).</a:t>
            </a:r>
            <a:r>
              <a:rPr lang="fr-FR" sz="1600" b="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endParaRPr sz="1600" b="0" i="0" u="none" strike="noStrike" dirty="0">
              <a:solidFill>
                <a:srgbClr val="6C6F70"/>
              </a:solidFill>
              <a:latin typeface="Calibri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38125" y="4857750"/>
            <a:ext cx="4438650" cy="1295400"/>
          </a:xfrm>
          <a:prstGeom prst="rect">
            <a:avLst/>
          </a:prstGeom>
          <a:ln w="12700" cap="flat" cmpd="sng" algn="ctr">
            <a:solidFill>
              <a:srgbClr val="B91B6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/>
            <a:endParaRPr/>
          </a:p>
        </p:txBody>
      </p:sp>
      <p:sp>
        <p:nvSpPr>
          <p:cNvPr id="13" name="ZoneTexte 12"/>
          <p:cNvSpPr txBox="1"/>
          <p:nvPr/>
        </p:nvSpPr>
        <p:spPr>
          <a:xfrm>
            <a:off x="238125" y="4857750"/>
            <a:ext cx="4438650" cy="342900"/>
          </a:xfrm>
          <a:prstGeom prst="rect">
            <a:avLst/>
          </a:prstGeom>
        </p:spPr>
        <p:txBody>
          <a:bodyPr lIns="91440" tIns="45720" rIns="91440" bIns="45720" rtlCol="0">
            <a:normAutofit fontScale="92500" lnSpcReduction="10000"/>
          </a:bodyPr>
          <a:lstStyle/>
          <a:p>
            <a:pPr marL="0" marR="0" lvl="0" indent="0" algn="l" fontAlgn="base"/>
            <a:r>
              <a:rPr sz="1800" b="1" i="0" u="none" strike="noStrike">
                <a:solidFill>
                  <a:srgbClr val="B91B62"/>
                </a:solidFill>
                <a:latin typeface="+mj-lt"/>
              </a:rPr>
              <a:t>Ce qui change tout :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38125" y="5143500"/>
            <a:ext cx="4438650" cy="1047750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pPr lvl="0" fontAlgn="base"/>
            <a:r>
              <a:rPr lang="fr-FR" sz="1200" b="1" dirty="0">
                <a:solidFill>
                  <a:srgbClr val="6C6F70"/>
                </a:solidFill>
              </a:rPr>
              <a:t>Son parc et sa végétation luxuriante</a:t>
            </a:r>
          </a:p>
          <a:p>
            <a:pPr lvl="0" fontAlgn="base"/>
            <a:r>
              <a:rPr lang="fr-FR" sz="1200" b="1" dirty="0">
                <a:solidFill>
                  <a:srgbClr val="6C6F70"/>
                </a:solidFill>
              </a:rPr>
              <a:t>La proximité du ravissant village de </a:t>
            </a:r>
            <a:r>
              <a:rPr lang="fr-FR" sz="1200" b="1" dirty="0" err="1">
                <a:solidFill>
                  <a:srgbClr val="6C6F70"/>
                </a:solidFill>
              </a:rPr>
              <a:t>Supetar</a:t>
            </a:r>
            <a:endParaRPr lang="fr-FR" sz="1200" b="1" dirty="0">
              <a:solidFill>
                <a:srgbClr val="6C6F70"/>
              </a:solidFill>
            </a:endParaRPr>
          </a:p>
          <a:p>
            <a:pPr lvl="0" fontAlgn="base"/>
            <a:r>
              <a:rPr lang="fr-FR" sz="1200" b="1" dirty="0">
                <a:solidFill>
                  <a:srgbClr val="6C6F70"/>
                </a:solidFill>
              </a:rPr>
              <a:t>Son cadre enchanteur </a:t>
            </a:r>
            <a:endParaRPr sz="1200" b="1" i="0" u="none" strike="noStrike" dirty="0">
              <a:solidFill>
                <a:srgbClr val="6C6F70"/>
              </a:solidFill>
              <a:latin typeface="Calibri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125" y="152400"/>
            <a:ext cx="2857500" cy="1657350"/>
          </a:xfrm>
          <a:prstGeom prst="rect">
            <a:avLst/>
          </a:prstGeom>
        </p:spPr>
      </p:pic>
      <p:pic>
        <p:nvPicPr>
          <p:cNvPr id="20" name="Image 1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8375" y="152400"/>
            <a:ext cx="2857500" cy="1657350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9650" y="3467100"/>
            <a:ext cx="4048125" cy="26955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38125" y="152400"/>
          <a:ext cx="8905875" cy="6734175"/>
          <a:chOff x="238125" y="152400"/>
          <a:chExt cx="8905875" cy="6734175"/>
        </a:xfrm>
      </p:grpSpPr>
      <p:pic>
        <p:nvPicPr>
          <p:cNvPr id="16" name="Image 1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125" y="152400"/>
            <a:ext cx="2857500" cy="165735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38125" y="1895475"/>
            <a:ext cx="8648700" cy="553998"/>
          </a:xfrm>
          <a:prstGeom prst="rect">
            <a:avLst/>
          </a:prstGeom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/>
            <a:r>
              <a:rPr sz="3000" b="1" i="0" u="none" strike="noStrike" dirty="0">
                <a:solidFill>
                  <a:srgbClr val="B91B62"/>
                </a:solidFill>
                <a:latin typeface="+mj-lt"/>
              </a:rPr>
              <a:t>Waterman </a:t>
            </a:r>
            <a:r>
              <a:rPr sz="3000" b="1" i="0" u="none" strike="noStrike" dirty="0" err="1">
                <a:solidFill>
                  <a:srgbClr val="B91B62"/>
                </a:solidFill>
                <a:latin typeface="+mj-lt"/>
              </a:rPr>
              <a:t>Supetrus</a:t>
            </a:r>
            <a:endParaRPr sz="3000" b="1" i="0" u="none" strike="noStrike" dirty="0">
              <a:solidFill>
                <a:srgbClr val="B91B62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8125" y="2562225"/>
            <a:ext cx="4438650" cy="371475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pPr marL="0" marR="0" lvl="0" indent="0" algn="l" fontAlgn="base"/>
            <a:r>
              <a:rPr sz="1800" b="1" i="0" u="none" strike="noStrike">
                <a:solidFill>
                  <a:srgbClr val="B91B62"/>
                </a:solidFill>
                <a:latin typeface="+mj-lt"/>
              </a:rPr>
              <a:t>La restauration que vous aimez :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38125" y="2933700"/>
            <a:ext cx="4438650" cy="3438525"/>
          </a:xfrm>
          <a:prstGeom prst="rect">
            <a:avLst/>
          </a:prstGeom>
        </p:spPr>
        <p:txBody>
          <a:bodyPr lIns="91440" tIns="45720" rIns="91440" bIns="45720" rtlCol="0">
            <a:noAutofit/>
          </a:bodyPr>
          <a:lstStyle/>
          <a:p>
            <a:pPr marL="0" marR="0" lvl="0" indent="0" algn="just" fontAlgn="base"/>
            <a:r>
              <a:rPr sz="1600" b="1" i="0" u="none" strike="noStrike" dirty="0" err="1">
                <a:solidFill>
                  <a:srgbClr val="6C6F70"/>
                </a:solidFill>
                <a:latin typeface="Calibri"/>
              </a:rPr>
              <a:t>Formule</a:t>
            </a:r>
            <a:r>
              <a:rPr sz="1600" b="1" i="0" u="none" strike="noStrike" dirty="0">
                <a:solidFill>
                  <a:srgbClr val="6C6F70"/>
                </a:solidFill>
                <a:latin typeface="Calibri"/>
              </a:rPr>
              <a:t> Tout </a:t>
            </a:r>
            <a:r>
              <a:rPr sz="1600" b="1" i="0" u="none" strike="noStrike" dirty="0" err="1">
                <a:solidFill>
                  <a:srgbClr val="6C6F70"/>
                </a:solidFill>
                <a:latin typeface="Calibri"/>
              </a:rPr>
              <a:t>compris</a:t>
            </a:r>
            <a:r>
              <a:rPr sz="1600" b="1" i="0" u="none" strike="noStrike" dirty="0">
                <a:solidFill>
                  <a:srgbClr val="6C6F70"/>
                </a:solidFill>
                <a:latin typeface="Calibri"/>
              </a:rPr>
              <a:t>. </a:t>
            </a:r>
            <a:endParaRPr lang="fr-FR" sz="1600" b="1" i="0" u="none" strike="noStrike" dirty="0" smtClean="0">
              <a:solidFill>
                <a:srgbClr val="6C6F70"/>
              </a:solidFill>
              <a:latin typeface="Calibri"/>
            </a:endParaRPr>
          </a:p>
          <a:p>
            <a:pPr marL="0" marR="0" lvl="0" indent="0" algn="just" fontAlgn="base"/>
            <a:endParaRPr lang="fr-FR" sz="1600" b="1" dirty="0">
              <a:solidFill>
                <a:srgbClr val="6C6F70"/>
              </a:solidFill>
              <a:latin typeface="Calibri"/>
            </a:endParaRPr>
          </a:p>
          <a:p>
            <a:pPr marL="0" marR="0" lvl="0" indent="0" algn="just" fontAlgn="base"/>
            <a:r>
              <a:rPr lang="fr-FR" sz="1600" i="0" u="none" strike="noStrike" dirty="0" smtClean="0">
                <a:solidFill>
                  <a:srgbClr val="6C6F70"/>
                </a:solidFill>
                <a:latin typeface="Calibri"/>
              </a:rPr>
              <a:t>A votre disposition:</a:t>
            </a:r>
          </a:p>
          <a:p>
            <a:pPr marL="285750" marR="0" lvl="0" indent="-285750" algn="just" fontAlgn="base">
              <a:buFontTx/>
              <a:buChar char="-"/>
            </a:pPr>
            <a:r>
              <a:rPr sz="1600" i="0" u="none" strike="noStrike" dirty="0" smtClean="0">
                <a:solidFill>
                  <a:srgbClr val="6C6F70"/>
                </a:solidFill>
                <a:latin typeface="Calibri"/>
              </a:rPr>
              <a:t>Un </a:t>
            </a:r>
            <a:r>
              <a:rPr sz="1600" i="0" u="none" strike="noStrike" dirty="0">
                <a:solidFill>
                  <a:srgbClr val="6C6F70"/>
                </a:solidFill>
                <a:latin typeface="Calibri"/>
              </a:rPr>
              <a:t>restaurant </a:t>
            </a:r>
            <a:r>
              <a:rPr sz="1600" i="0" u="none" strike="noStrike" dirty="0" smtClean="0">
                <a:solidFill>
                  <a:srgbClr val="6C6F70"/>
                </a:solidFill>
                <a:latin typeface="Calibri"/>
              </a:rPr>
              <a:t>buffets</a:t>
            </a:r>
            <a:endParaRPr lang="fr-FR" sz="1600" dirty="0" smtClean="0">
              <a:solidFill>
                <a:srgbClr val="6C6F70"/>
              </a:solidFill>
              <a:latin typeface="Calibri"/>
            </a:endParaRPr>
          </a:p>
          <a:p>
            <a:pPr marL="285750" marR="0" lvl="0" indent="-285750" algn="just" fontAlgn="base">
              <a:buFontTx/>
              <a:buChar char="-"/>
            </a:pPr>
            <a:r>
              <a:rPr lang="fr-FR" sz="1600" dirty="0" smtClean="0">
                <a:solidFill>
                  <a:srgbClr val="6C6F70"/>
                </a:solidFill>
                <a:latin typeface="Calibri"/>
              </a:rPr>
              <a:t>U</a:t>
            </a:r>
            <a:r>
              <a:rPr sz="1600" i="0" u="none" strike="noStrike" dirty="0" smtClean="0">
                <a:solidFill>
                  <a:srgbClr val="6C6F70"/>
                </a:solidFill>
                <a:latin typeface="Calibri"/>
              </a:rPr>
              <a:t>n </a:t>
            </a:r>
            <a:r>
              <a:rPr lang="fr-FR" sz="1600" i="0" u="none" strike="noStrike" dirty="0" smtClean="0">
                <a:solidFill>
                  <a:srgbClr val="6C6F70"/>
                </a:solidFill>
                <a:latin typeface="Calibri"/>
              </a:rPr>
              <a:t>restaurant </a:t>
            </a:r>
            <a:r>
              <a:rPr sz="1600" i="0" u="none" strike="noStrike" dirty="0" smtClean="0">
                <a:solidFill>
                  <a:srgbClr val="6C6F70"/>
                </a:solidFill>
                <a:latin typeface="Calibri"/>
              </a:rPr>
              <a:t>à </a:t>
            </a:r>
            <a:r>
              <a:rPr sz="1600" i="0" u="none" strike="noStrike" dirty="0">
                <a:solidFill>
                  <a:srgbClr val="6C6F70"/>
                </a:solidFill>
                <a:latin typeface="Calibri"/>
              </a:rPr>
              <a:t>la carte (</a:t>
            </a:r>
            <a:r>
              <a:rPr sz="1600" i="0" u="none" strike="noStrike" dirty="0" err="1">
                <a:solidFill>
                  <a:srgbClr val="6C6F70"/>
                </a:solidFill>
                <a:latin typeface="Calibri"/>
              </a:rPr>
              <a:t>sur</a:t>
            </a:r>
            <a:r>
              <a:rPr sz="160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i="0" u="none" strike="noStrike" dirty="0" err="1">
                <a:solidFill>
                  <a:srgbClr val="6C6F70"/>
                </a:solidFill>
                <a:latin typeface="Calibri"/>
              </a:rPr>
              <a:t>réservation</a:t>
            </a:r>
            <a:r>
              <a:rPr sz="1600" i="0" u="none" strike="noStrike" dirty="0">
                <a:solidFill>
                  <a:srgbClr val="6C6F70"/>
                </a:solidFill>
                <a:latin typeface="Calibri"/>
              </a:rPr>
              <a:t>, avec </a:t>
            </a:r>
            <a:r>
              <a:rPr sz="1600" i="0" u="none" strike="noStrike" dirty="0" err="1">
                <a:solidFill>
                  <a:srgbClr val="6C6F70"/>
                </a:solidFill>
                <a:latin typeface="Calibri"/>
              </a:rPr>
              <a:t>supplément</a:t>
            </a:r>
            <a:r>
              <a:rPr sz="1600" i="0" u="none" strike="noStrike" dirty="0">
                <a:solidFill>
                  <a:srgbClr val="6C6F70"/>
                </a:solidFill>
                <a:latin typeface="Calibri"/>
              </a:rPr>
              <a:t>). </a:t>
            </a:r>
            <a:endParaRPr lang="fr-FR" sz="1600" i="0" u="none" strike="noStrike" dirty="0" smtClean="0">
              <a:solidFill>
                <a:srgbClr val="6C6F70"/>
              </a:solidFill>
              <a:latin typeface="Calibri"/>
            </a:endParaRPr>
          </a:p>
          <a:p>
            <a:pPr marL="285750" marR="0" lvl="0" indent="-285750" algn="just" fontAlgn="base">
              <a:buFontTx/>
              <a:buChar char="-"/>
            </a:pPr>
            <a:r>
              <a:rPr sz="1600" i="0" u="none" strike="noStrike" dirty="0" smtClean="0">
                <a:solidFill>
                  <a:srgbClr val="6C6F70"/>
                </a:solidFill>
                <a:latin typeface="Calibri"/>
              </a:rPr>
              <a:t>3 </a:t>
            </a:r>
            <a:r>
              <a:rPr sz="1600" i="0" u="none" strike="noStrike" dirty="0">
                <a:solidFill>
                  <a:srgbClr val="6C6F70"/>
                </a:solidFill>
                <a:latin typeface="Calibri"/>
              </a:rPr>
              <a:t>bars.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650" y="3467100"/>
            <a:ext cx="4048125" cy="269557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8025" y="178718"/>
            <a:ext cx="2857500" cy="165735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28184" y="178718"/>
            <a:ext cx="2857500" cy="16573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38125" y="152400"/>
          <a:ext cx="8905875" cy="6734175"/>
          <a:chOff x="238125" y="152400"/>
          <a:chExt cx="8905875" cy="6734175"/>
        </a:xfrm>
      </p:grpSpPr>
      <p:pic>
        <p:nvPicPr>
          <p:cNvPr id="19" name="Picture 6" descr="D:\Doc\ELDO\supe (4).jpg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3250" y="152400"/>
            <a:ext cx="2858400" cy="16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4033" y="152883"/>
            <a:ext cx="2857500" cy="165735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38125" y="1895475"/>
            <a:ext cx="8648700" cy="553998"/>
          </a:xfrm>
          <a:prstGeom prst="rect">
            <a:avLst/>
          </a:prstGeom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/>
            <a:r>
              <a:rPr sz="3000" b="1" i="0" u="none" strike="noStrike" dirty="0">
                <a:solidFill>
                  <a:srgbClr val="B91B62"/>
                </a:solidFill>
                <a:latin typeface="+mj-lt"/>
              </a:rPr>
              <a:t>Waterman </a:t>
            </a:r>
            <a:r>
              <a:rPr sz="3000" b="1" i="0" u="none" strike="noStrike" dirty="0" err="1">
                <a:solidFill>
                  <a:srgbClr val="B91B62"/>
                </a:solidFill>
                <a:latin typeface="+mj-lt"/>
              </a:rPr>
              <a:t>Supetrus</a:t>
            </a:r>
            <a:endParaRPr sz="3000" b="1" i="0" u="none" strike="noStrike" dirty="0">
              <a:solidFill>
                <a:srgbClr val="B91B62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8125" y="2562225"/>
            <a:ext cx="4438650" cy="371475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pPr marL="0" marR="0" lvl="0" indent="0" algn="l" fontAlgn="base"/>
            <a:r>
              <a:rPr sz="1800" b="1" i="0" u="none" strike="noStrike">
                <a:solidFill>
                  <a:srgbClr val="B91B62"/>
                </a:solidFill>
                <a:latin typeface="+mj-lt"/>
              </a:rPr>
              <a:t>Les services dont vous disposez :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38125" y="2933700"/>
            <a:ext cx="4438650" cy="1809750"/>
          </a:xfrm>
          <a:prstGeom prst="rect">
            <a:avLst/>
          </a:prstGeom>
        </p:spPr>
        <p:txBody>
          <a:bodyPr lIns="91440" tIns="45720" rIns="91440" bIns="45720" rtlCol="0">
            <a:normAutofit fontScale="95000"/>
          </a:bodyPr>
          <a:lstStyle/>
          <a:p>
            <a:pPr marL="285750" marR="0" lvl="0" indent="-285750" algn="just" fontAlgn="base">
              <a:buFontTx/>
              <a:buChar char="-"/>
            </a:pPr>
            <a:r>
              <a:rPr sz="1600" b="0" i="0" u="none" strike="noStrike" dirty="0" err="1" smtClean="0">
                <a:solidFill>
                  <a:srgbClr val="6C6F70"/>
                </a:solidFill>
                <a:latin typeface="Calibri"/>
              </a:rPr>
              <a:t>Wi-fi</a:t>
            </a:r>
            <a:r>
              <a:rPr sz="1600" b="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gratuit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dans</a:t>
            </a:r>
            <a:r>
              <a:rPr sz="1600" b="0" i="0" u="none" strike="noStrike" dirty="0">
                <a:solidFill>
                  <a:srgbClr val="6C6F70"/>
                </a:solidFill>
                <a:latin typeface="Calibri"/>
              </a:rPr>
              <a:t> les parties communes et les </a:t>
            </a:r>
            <a:r>
              <a:rPr sz="1600" b="0" i="0" u="none" strike="noStrike" dirty="0" err="1">
                <a:solidFill>
                  <a:srgbClr val="6C6F70"/>
                </a:solidFill>
                <a:latin typeface="Calibri"/>
              </a:rPr>
              <a:t>chambres</a:t>
            </a:r>
            <a:r>
              <a:rPr sz="1600" b="0" i="0" u="none" strike="noStrike" dirty="0" smtClean="0">
                <a:solidFill>
                  <a:srgbClr val="6C6F70"/>
                </a:solidFill>
                <a:latin typeface="Calibri"/>
              </a:rPr>
              <a:t>,</a:t>
            </a:r>
            <a:endParaRPr lang="fr-FR" sz="1600" b="0" i="0" u="none" strike="noStrike" dirty="0" smtClean="0">
              <a:solidFill>
                <a:srgbClr val="6C6F70"/>
              </a:solidFill>
              <a:latin typeface="Calibri"/>
            </a:endParaRPr>
          </a:p>
          <a:p>
            <a:pPr marL="285750" indent="-285750" algn="just" fontAlgn="base">
              <a:buFontTx/>
              <a:buChar char="-"/>
            </a:pPr>
            <a:r>
              <a:rPr lang="fr-FR" sz="1600" dirty="0">
                <a:solidFill>
                  <a:srgbClr val="6C6F70"/>
                </a:solidFill>
              </a:rPr>
              <a:t>Salon de coiffure/beauté, </a:t>
            </a:r>
          </a:p>
          <a:p>
            <a:pPr marL="285750" marR="0" lvl="0" indent="-285750" algn="just" fontAlgn="base">
              <a:buFontTx/>
              <a:buChar char="-"/>
            </a:pPr>
            <a:r>
              <a:rPr lang="fr-FR" sz="1600" b="0" i="0" u="none" strike="noStrike" dirty="0" smtClean="0">
                <a:solidFill>
                  <a:srgbClr val="6C6F70"/>
                </a:solidFill>
                <a:latin typeface="Calibri"/>
              </a:rPr>
              <a:t>B</a:t>
            </a:r>
            <a:r>
              <a:rPr sz="1600" b="0" i="0" u="none" strike="noStrike" dirty="0" err="1" smtClean="0">
                <a:solidFill>
                  <a:srgbClr val="6C6F70"/>
                </a:solidFill>
                <a:latin typeface="Calibri"/>
              </a:rPr>
              <a:t>lanchisserie</a:t>
            </a:r>
            <a:r>
              <a:rPr lang="fr-FR" sz="1600" dirty="0" smtClean="0">
                <a:solidFill>
                  <a:srgbClr val="6C6F70"/>
                </a:solidFill>
                <a:latin typeface="Calibri"/>
              </a:rPr>
              <a:t>,</a:t>
            </a:r>
          </a:p>
          <a:p>
            <a:pPr marL="285750" indent="-285750" algn="just" fontAlgn="base">
              <a:buFontTx/>
              <a:buChar char="-"/>
            </a:pPr>
            <a:r>
              <a:rPr lang="fr-FR" sz="1600" dirty="0" smtClean="0">
                <a:solidFill>
                  <a:srgbClr val="6C6F70"/>
                </a:solidFill>
              </a:rPr>
              <a:t>Boutique</a:t>
            </a:r>
            <a:r>
              <a:rPr lang="fr-FR" sz="1600" dirty="0">
                <a:solidFill>
                  <a:srgbClr val="6C6F70"/>
                </a:solidFill>
              </a:rPr>
              <a:t>.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38125" y="4857750"/>
            <a:ext cx="4438650" cy="1295400"/>
          </a:xfrm>
          <a:prstGeom prst="rect">
            <a:avLst/>
          </a:prstGeom>
          <a:ln w="12700" cap="flat" cmpd="sng" algn="ctr">
            <a:solidFill>
              <a:srgbClr val="E74F9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normAutofit/>
          </a:bodyPr>
          <a:lstStyle/>
          <a:p>
            <a:pPr marL="0" marR="0" lvl="0" indent="0" algn="l" fontAlgn="base"/>
            <a:endParaRPr/>
          </a:p>
        </p:txBody>
      </p:sp>
      <p:sp>
        <p:nvSpPr>
          <p:cNvPr id="12" name="ZoneTexte 11"/>
          <p:cNvSpPr txBox="1"/>
          <p:nvPr/>
        </p:nvSpPr>
        <p:spPr>
          <a:xfrm>
            <a:off x="238125" y="4857750"/>
            <a:ext cx="4438650" cy="342900"/>
          </a:xfrm>
          <a:prstGeom prst="rect">
            <a:avLst/>
          </a:prstGeom>
        </p:spPr>
        <p:txBody>
          <a:bodyPr lIns="91440" tIns="45720" rIns="91440" bIns="45720" rtlCol="0">
            <a:normAutofit fontScale="92500" lnSpcReduction="10000"/>
          </a:bodyPr>
          <a:lstStyle/>
          <a:p>
            <a:pPr marL="0" marR="0" lvl="0" indent="0" algn="l" fontAlgn="base"/>
            <a:r>
              <a:rPr sz="1800" b="1" i="0" u="none" strike="noStrike">
                <a:solidFill>
                  <a:srgbClr val="B91B62"/>
                </a:solidFill>
                <a:latin typeface="+mj-lt"/>
              </a:rPr>
              <a:t>Bon à savoir :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38125" y="5143500"/>
            <a:ext cx="4438650" cy="1047750"/>
          </a:xfrm>
          <a:prstGeom prst="rect">
            <a:avLst/>
          </a:prstGeom>
        </p:spPr>
        <p:txBody>
          <a:bodyPr lIns="91440" tIns="45720" rIns="91440" bIns="45720" rtlCol="0">
            <a:normAutofit fontScale="95000"/>
          </a:bodyPr>
          <a:lstStyle/>
          <a:p>
            <a:pPr marL="0" marR="0" lvl="0" indent="0" algn="just" fontAlgn="base"/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Une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salle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de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conférences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pouvant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accueillir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jusqu'à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120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personnes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.</a:t>
            </a:r>
            <a:r>
              <a:rPr dirty="0"/>
              <a:t/>
            </a:r>
            <a:br>
              <a:rPr dirty="0"/>
            </a:b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animaux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non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acceptés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. Temps de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transfert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: environ 1h45 (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autocar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+ ferry).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125" y="152400"/>
            <a:ext cx="2857500" cy="16573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38125" y="152400"/>
          <a:ext cx="8905875" cy="6734175"/>
          <a:chOff x="238125" y="152400"/>
          <a:chExt cx="8905875" cy="6734175"/>
        </a:xfrm>
      </p:grpSpPr>
      <p:pic>
        <p:nvPicPr>
          <p:cNvPr id="17" name="Imag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348" y="3467100"/>
            <a:ext cx="4064478" cy="2695575"/>
          </a:xfrm>
          <a:prstGeom prst="rect">
            <a:avLst/>
          </a:prstGeom>
        </p:spPr>
      </p:pic>
      <p:pic>
        <p:nvPicPr>
          <p:cNvPr id="14" name="Picture 2" descr="D:\Doc\ELDO\supe (5).jpg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42800" y="152400"/>
            <a:ext cx="2858400" cy="16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238125" y="1895475"/>
            <a:ext cx="8648700" cy="553998"/>
          </a:xfrm>
          <a:prstGeom prst="rect">
            <a:avLst/>
          </a:prstGeom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/>
            <a:r>
              <a:rPr sz="3000" b="1" i="0" u="none" strike="noStrike" dirty="0">
                <a:solidFill>
                  <a:srgbClr val="B91B62"/>
                </a:solidFill>
                <a:latin typeface="+mj-lt"/>
              </a:rPr>
              <a:t>Waterman </a:t>
            </a:r>
            <a:r>
              <a:rPr sz="3000" b="1" i="0" u="none" strike="noStrike" dirty="0" err="1">
                <a:solidFill>
                  <a:srgbClr val="B91B62"/>
                </a:solidFill>
                <a:latin typeface="+mj-lt"/>
              </a:rPr>
              <a:t>Supetrus</a:t>
            </a:r>
            <a:endParaRPr sz="3000" b="1" i="0" u="none" strike="noStrike" dirty="0">
              <a:solidFill>
                <a:srgbClr val="B91B62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8125" y="2562225"/>
            <a:ext cx="4438650" cy="371475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pPr marL="0" marR="0" lvl="0" indent="0" algn="l" fontAlgn="base"/>
            <a:r>
              <a:rPr sz="1800" b="1" i="0" u="none" strike="noStrike">
                <a:solidFill>
                  <a:srgbClr val="B91B62"/>
                </a:solidFill>
                <a:latin typeface="+mj-lt"/>
              </a:rPr>
              <a:t>Pour vos enfants :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38125" y="2933700"/>
            <a:ext cx="4438650" cy="2762250"/>
          </a:xfrm>
          <a:prstGeom prst="rect">
            <a:avLst/>
          </a:prstGeom>
        </p:spPr>
        <p:txBody>
          <a:bodyPr lIns="91440" tIns="45720" rIns="91440" bIns="45720" rtlCol="0">
            <a:noAutofit/>
          </a:bodyPr>
          <a:lstStyle/>
          <a:p>
            <a:pPr marL="0" marR="0" lvl="0" indent="0" algn="just" fontAlgn="base"/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Miniclub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(4 à 12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ans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) et Club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Ados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(13 à 17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ans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) : </a:t>
            </a:r>
            <a:endParaRPr lang="fr-FR" sz="1400" b="1" i="0" u="none" strike="noStrike" dirty="0" smtClean="0">
              <a:solidFill>
                <a:srgbClr val="6C6F70"/>
              </a:solidFill>
              <a:latin typeface="Calibri"/>
            </a:endParaRPr>
          </a:p>
          <a:p>
            <a:pPr marL="0" marR="0" lvl="0" indent="0" algn="just" fontAlgn="base"/>
            <a:r>
              <a:rPr lang="fr-FR" sz="1400" i="0" u="none" strike="noStrike" dirty="0" smtClean="0">
                <a:solidFill>
                  <a:srgbClr val="6C6F70"/>
                </a:solidFill>
                <a:latin typeface="Calibri"/>
              </a:rPr>
              <a:t>N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otre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équipe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accueille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vos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enfants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pendant les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vacances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scolaires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6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jours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/7 de 9h30 à 12h30 et de 14h30 à 17h30 et les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ados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en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juillet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et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août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de 10h à 13h et de 15h à 18h et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leur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propose un large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programme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d'activités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ludiques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,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sportives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 et </a:t>
            </a:r>
            <a:r>
              <a:rPr sz="1400" i="0" u="none" strike="noStrike" dirty="0" err="1" smtClean="0">
                <a:solidFill>
                  <a:srgbClr val="6C6F70"/>
                </a:solidFill>
                <a:latin typeface="Calibri"/>
              </a:rPr>
              <a:t>manuelles</a:t>
            </a:r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.</a:t>
            </a:r>
            <a:endParaRPr lang="fr-FR" sz="1400" i="0" u="none" strike="noStrike" dirty="0" smtClean="0">
              <a:solidFill>
                <a:srgbClr val="6C6F70"/>
              </a:solidFill>
              <a:latin typeface="Calibri"/>
            </a:endParaRPr>
          </a:p>
          <a:p>
            <a:pPr marL="0" marR="0" lvl="0" indent="0" algn="just" fontAlgn="base"/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
À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votre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disposition :  </a:t>
            </a:r>
            <a:endParaRPr lang="fr-FR" sz="1400" b="1" i="0" u="none" strike="noStrike" dirty="0" smtClean="0">
              <a:solidFill>
                <a:srgbClr val="6C6F70"/>
              </a:solidFill>
              <a:latin typeface="Calibri"/>
            </a:endParaRPr>
          </a:p>
          <a:p>
            <a:pPr marL="0" marR="0" lvl="0" indent="0" algn="just" fontAlgn="base"/>
            <a:r>
              <a:rPr sz="1400" i="0" u="none" strike="noStrike" dirty="0" smtClean="0">
                <a:solidFill>
                  <a:srgbClr val="6C6F70"/>
                </a:solidFill>
                <a:latin typeface="Calibri"/>
              </a:rPr>
              <a:t>2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piscines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 pour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enfants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,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aire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 de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jeux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, animation (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jeux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 divers,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activités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sportives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 et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ludiques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, spectacle,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minidisco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). Chaises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hautes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. 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
</a:t>
            </a:r>
            <a:endParaRPr lang="fr-FR" sz="1400" b="1" i="0" u="none" strike="noStrike" dirty="0" smtClean="0">
              <a:solidFill>
                <a:srgbClr val="6C6F70"/>
              </a:solidFill>
              <a:latin typeface="Calibri"/>
            </a:endParaRPr>
          </a:p>
          <a:p>
            <a:pPr marL="0" marR="0" lvl="0" indent="0" algn="just" fontAlgn="base"/>
            <a:r>
              <a:rPr sz="1400" b="1" i="0" u="none" strike="noStrike" dirty="0" smtClean="0">
                <a:solidFill>
                  <a:srgbClr val="6C6F70"/>
                </a:solidFill>
                <a:latin typeface="Calibri"/>
              </a:rPr>
              <a:t>Avec </a:t>
            </a:r>
            <a:r>
              <a:rPr sz="1400" b="1" i="0" u="none" strike="noStrike" dirty="0" err="1">
                <a:solidFill>
                  <a:srgbClr val="6C6F70"/>
                </a:solidFill>
                <a:latin typeface="Calibri"/>
              </a:rPr>
              <a:t>supplément</a:t>
            </a:r>
            <a:r>
              <a:rPr sz="1400" b="1" i="0" u="none" strike="noStrike" dirty="0">
                <a:solidFill>
                  <a:srgbClr val="6C6F70"/>
                </a:solidFill>
                <a:latin typeface="Calibri"/>
              </a:rPr>
              <a:t> :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lits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i="0" u="none" strike="noStrike" dirty="0" err="1">
                <a:solidFill>
                  <a:srgbClr val="6C6F70"/>
                </a:solidFill>
                <a:latin typeface="Calibri"/>
              </a:rPr>
              <a:t>bébés</a:t>
            </a:r>
            <a:r>
              <a:rPr sz="1400" i="0" u="none" strike="noStrike" dirty="0">
                <a:solidFill>
                  <a:srgbClr val="6C6F70"/>
                </a:solidFill>
                <a:latin typeface="Calibri"/>
              </a:rPr>
              <a:t>.</a:t>
            </a: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125" y="152400"/>
            <a:ext cx="2857500" cy="165735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4033" y="152883"/>
            <a:ext cx="2857500" cy="16573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38125" y="152400"/>
          <a:ext cx="8905875" cy="6734175"/>
          <a:chOff x="238125" y="152400"/>
          <a:chExt cx="8905875" cy="6734175"/>
        </a:xfrm>
      </p:grpSpPr>
      <p:sp>
        <p:nvSpPr>
          <p:cNvPr id="8" name="ZoneTexte 7"/>
          <p:cNvSpPr txBox="1"/>
          <p:nvPr/>
        </p:nvSpPr>
        <p:spPr>
          <a:xfrm>
            <a:off x="238125" y="1895475"/>
            <a:ext cx="8648700" cy="553998"/>
          </a:xfrm>
          <a:prstGeom prst="rect">
            <a:avLst/>
          </a:prstGeom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/>
            <a:r>
              <a:rPr sz="3000" b="1" i="0" u="none" strike="noStrike" dirty="0">
                <a:solidFill>
                  <a:srgbClr val="B91B62"/>
                </a:solidFill>
                <a:latin typeface="+mj-lt"/>
              </a:rPr>
              <a:t>Waterman </a:t>
            </a:r>
            <a:r>
              <a:rPr sz="3000" b="1" i="0" u="none" strike="noStrike" dirty="0" err="1">
                <a:solidFill>
                  <a:srgbClr val="B91B62"/>
                </a:solidFill>
                <a:latin typeface="+mj-lt"/>
              </a:rPr>
              <a:t>Supetrus</a:t>
            </a:r>
            <a:endParaRPr sz="3000" b="1" i="0" u="none" strike="noStrike" dirty="0">
              <a:solidFill>
                <a:srgbClr val="B91B62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38125" y="2562225"/>
            <a:ext cx="4438650" cy="371475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pPr marL="0" marR="0" lvl="0" indent="0" algn="l" fontAlgn="base"/>
            <a:r>
              <a:rPr sz="1800" b="1" i="0" u="none" strike="noStrike">
                <a:solidFill>
                  <a:srgbClr val="B91B62"/>
                </a:solidFill>
                <a:latin typeface="+mj-lt"/>
              </a:rPr>
              <a:t>L'Ambiance et le sport :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38125" y="2933700"/>
            <a:ext cx="4438650" cy="1809750"/>
          </a:xfrm>
          <a:prstGeom prst="rect">
            <a:avLst/>
          </a:prstGeom>
        </p:spPr>
        <p:txBody>
          <a:bodyPr lIns="91440" tIns="45720" rIns="91440" bIns="45720" rtlCol="0">
            <a:noAutofit/>
          </a:bodyPr>
          <a:lstStyle/>
          <a:p>
            <a:pPr marL="0" marR="0" lvl="0" indent="0" algn="just" fontAlgn="base"/>
            <a:r>
              <a:rPr sz="1200" b="0" i="0" u="none" strike="noStrike" dirty="0" err="1">
                <a:solidFill>
                  <a:srgbClr val="6C6F70"/>
                </a:solidFill>
              </a:rPr>
              <a:t>Profitez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d’une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équipe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d’animation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qualifiée</a:t>
            </a:r>
            <a:r>
              <a:rPr sz="1200" b="0" i="0" u="none" strike="noStrike" dirty="0">
                <a:solidFill>
                  <a:srgbClr val="6C6F70"/>
                </a:solidFill>
              </a:rPr>
              <a:t>,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nos</a:t>
            </a:r>
            <a:r>
              <a:rPr sz="1200" b="0" i="0" u="none" strike="noStrike" dirty="0">
                <a:solidFill>
                  <a:srgbClr val="6C6F70"/>
                </a:solidFill>
              </a:rPr>
              <a:t> J’s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francophones</a:t>
            </a:r>
            <a:r>
              <a:rPr sz="1200" b="0" i="0" u="none" strike="noStrike" dirty="0">
                <a:solidFill>
                  <a:srgbClr val="6C6F70"/>
                </a:solidFill>
              </a:rPr>
              <a:t> et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internationaux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rythmeront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vos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journées</a:t>
            </a:r>
            <a:r>
              <a:rPr sz="1200" b="0" i="0" u="none" strike="noStrike" dirty="0">
                <a:solidFill>
                  <a:srgbClr val="6C6F70"/>
                </a:solidFill>
              </a:rPr>
              <a:t> et soirées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autour</a:t>
            </a:r>
            <a:r>
              <a:rPr sz="1200" b="0" i="0" u="none" strike="noStrike" dirty="0">
                <a:solidFill>
                  <a:srgbClr val="6C6F70"/>
                </a:solidFill>
              </a:rPr>
              <a:t> d’un large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programme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d’activités</a:t>
            </a:r>
            <a:r>
              <a:rPr sz="1200" b="0" i="0" u="none" strike="noStrike" dirty="0">
                <a:solidFill>
                  <a:srgbClr val="6C6F70"/>
                </a:solidFill>
              </a:rPr>
              <a:t> et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d’événements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ludiques</a:t>
            </a:r>
            <a:r>
              <a:rPr sz="1200" b="0" i="0" u="none" strike="noStrike" dirty="0">
                <a:solidFill>
                  <a:srgbClr val="6C6F70"/>
                </a:solidFill>
              </a:rPr>
              <a:t>,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sportifs</a:t>
            </a:r>
            <a:r>
              <a:rPr sz="1200" b="0" i="0" u="none" strike="noStrike" dirty="0">
                <a:solidFill>
                  <a:srgbClr val="6C6F70"/>
                </a:solidFill>
              </a:rPr>
              <a:t> et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culturels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dans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une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atmosphère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décontractée</a:t>
            </a:r>
            <a:r>
              <a:rPr sz="1200" b="0" i="0" u="none" strike="noStrike" dirty="0">
                <a:solidFill>
                  <a:srgbClr val="6C6F70"/>
                </a:solidFill>
              </a:rPr>
              <a:t> et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conviviale</a:t>
            </a:r>
            <a:r>
              <a:rPr sz="1200" b="0" i="0" u="none" strike="noStrike" dirty="0">
                <a:solidFill>
                  <a:srgbClr val="6C6F70"/>
                </a:solidFill>
              </a:rPr>
              <a:t>. Au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programme</a:t>
            </a:r>
            <a:r>
              <a:rPr sz="1200" b="0" i="0" u="none" strike="noStrike" dirty="0">
                <a:solidFill>
                  <a:srgbClr val="6C6F70"/>
                </a:solidFill>
              </a:rPr>
              <a:t>,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tournois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sportifs</a:t>
            </a:r>
            <a:r>
              <a:rPr sz="1200" b="0" i="0" u="none" strike="noStrike" dirty="0">
                <a:solidFill>
                  <a:srgbClr val="6C6F70"/>
                </a:solidFill>
              </a:rPr>
              <a:t>,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jeux</a:t>
            </a:r>
            <a:r>
              <a:rPr sz="1200" b="0" i="0" u="none" strike="noStrike" dirty="0">
                <a:solidFill>
                  <a:srgbClr val="6C6F70"/>
                </a:solidFill>
              </a:rPr>
              <a:t> piscine,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Jumb’apéro</a:t>
            </a:r>
            <a:r>
              <a:rPr sz="1200" b="0" i="0" u="none" strike="noStrike" dirty="0">
                <a:solidFill>
                  <a:srgbClr val="6C6F70"/>
                </a:solidFill>
              </a:rPr>
              <a:t>,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balades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pédestres</a:t>
            </a:r>
            <a:r>
              <a:rPr sz="1200" b="0" i="0" u="none" strike="noStrike" dirty="0">
                <a:solidFill>
                  <a:srgbClr val="6C6F70"/>
                </a:solidFill>
              </a:rPr>
              <a:t>, soirées à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thème</a:t>
            </a:r>
            <a:r>
              <a:rPr sz="1200" b="0" i="0" u="none" strike="noStrike" dirty="0">
                <a:solidFill>
                  <a:srgbClr val="6C6F70"/>
                </a:solidFill>
              </a:rPr>
              <a:t>… On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vous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réserve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plein</a:t>
            </a:r>
            <a:r>
              <a:rPr sz="1200" b="0" i="0" u="none" strike="noStrike" dirty="0">
                <a:solidFill>
                  <a:srgbClr val="6C6F70"/>
                </a:solidFill>
              </a:rPr>
              <a:t> de surprises… </a:t>
            </a:r>
            <a:r>
              <a:rPr sz="1200" b="0" i="0" u="none" strike="noStrike" dirty="0" err="1" smtClean="0">
                <a:solidFill>
                  <a:srgbClr val="6C6F70"/>
                </a:solidFill>
              </a:rPr>
              <a:t>N’oubliez</a:t>
            </a:r>
            <a:r>
              <a:rPr sz="1200" b="0" i="0" u="none" strike="noStrike" dirty="0" smtClean="0">
                <a:solidFill>
                  <a:srgbClr val="6C6F70"/>
                </a:solidFill>
              </a:rPr>
              <a:t> </a:t>
            </a:r>
            <a:r>
              <a:rPr sz="1200" b="0" i="0" u="none" strike="noStrike" dirty="0">
                <a:solidFill>
                  <a:srgbClr val="6C6F70"/>
                </a:solidFill>
              </a:rPr>
              <a:t>pas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votre</a:t>
            </a:r>
            <a:r>
              <a:rPr sz="1200" b="0" i="0" u="none" strike="noStrike" dirty="0">
                <a:solidFill>
                  <a:srgbClr val="6C6F70"/>
                </a:solidFill>
              </a:rPr>
              <a:t> </a:t>
            </a:r>
            <a:r>
              <a:rPr sz="1200" b="0" i="0" u="none" strike="noStrike" dirty="0" err="1">
                <a:solidFill>
                  <a:srgbClr val="6C6F70"/>
                </a:solidFill>
              </a:rPr>
              <a:t>tenue</a:t>
            </a:r>
            <a:r>
              <a:rPr sz="1200" b="0" i="0" u="none" strike="noStrike" dirty="0">
                <a:solidFill>
                  <a:srgbClr val="6C6F70"/>
                </a:solidFill>
              </a:rPr>
              <a:t> blanche et rose pour la soirée Pink is beautiful</a:t>
            </a:r>
            <a:r>
              <a:rPr sz="1200" b="0" i="0" u="none" strike="noStrike" dirty="0" smtClean="0">
                <a:solidFill>
                  <a:srgbClr val="6C6F70"/>
                </a:solidFill>
              </a:rPr>
              <a:t>.</a:t>
            </a:r>
            <a:endParaRPr lang="fr-FR" sz="1200" b="0" i="0" u="none" strike="noStrike" dirty="0" smtClean="0">
              <a:solidFill>
                <a:srgbClr val="6C6F70"/>
              </a:solidFill>
            </a:endParaRPr>
          </a:p>
          <a:p>
            <a:pPr marL="0" marR="0" lvl="0" indent="0" algn="just" fontAlgn="base"/>
            <a:r>
              <a:rPr sz="1200" b="1" i="0" u="none" strike="noStrike" dirty="0" err="1" smtClean="0">
                <a:solidFill>
                  <a:srgbClr val="6C6F70"/>
                </a:solidFill>
              </a:rPr>
              <a:t>Théâtre</a:t>
            </a:r>
            <a:r>
              <a:rPr sz="1200" b="1" i="0" u="none" strike="noStrike" dirty="0" smtClean="0">
                <a:solidFill>
                  <a:srgbClr val="6C6F70"/>
                </a:solidFill>
              </a:rPr>
              <a:t> </a:t>
            </a:r>
            <a:r>
              <a:rPr sz="1200" b="1" i="0" u="none" strike="noStrike" dirty="0">
                <a:solidFill>
                  <a:srgbClr val="6C6F70"/>
                </a:solidFill>
              </a:rPr>
              <a:t>en </a:t>
            </a:r>
            <a:r>
              <a:rPr sz="1200" b="1" i="0" u="none" strike="noStrike" dirty="0" err="1">
                <a:solidFill>
                  <a:srgbClr val="6C6F70"/>
                </a:solidFill>
              </a:rPr>
              <a:t>plein</a:t>
            </a:r>
            <a:r>
              <a:rPr sz="1200" b="1" i="0" u="none" strike="noStrike" dirty="0">
                <a:solidFill>
                  <a:srgbClr val="6C6F70"/>
                </a:solidFill>
              </a:rPr>
              <a:t> air pour les spectacles nocturnes en </a:t>
            </a:r>
            <a:r>
              <a:rPr sz="1200" b="1" i="0" u="none" strike="noStrike" dirty="0" err="1">
                <a:solidFill>
                  <a:srgbClr val="6C6F70"/>
                </a:solidFill>
              </a:rPr>
              <a:t>saison</a:t>
            </a:r>
            <a:r>
              <a:rPr sz="1200" b="1" i="0" u="none" strike="noStrike" dirty="0">
                <a:solidFill>
                  <a:srgbClr val="6C6F70"/>
                </a:solidFill>
              </a:rPr>
              <a:t>.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238125" y="4857750"/>
            <a:ext cx="4438650" cy="1295400"/>
          </a:xfrm>
          <a:prstGeom prst="rect">
            <a:avLst/>
          </a:prstGeom>
          <a:ln w="12700" cap="flat" cmpd="sng" algn="ctr">
            <a:solidFill>
              <a:srgbClr val="B91B6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normAutofit/>
          </a:bodyPr>
          <a:lstStyle/>
          <a:p>
            <a:pPr marL="0" marR="0" lvl="0" indent="0" algn="l" fontAlgn="base"/>
            <a:endParaRPr/>
          </a:p>
        </p:txBody>
      </p:sp>
      <p:sp>
        <p:nvSpPr>
          <p:cNvPr id="12" name="ZoneTexte 11"/>
          <p:cNvSpPr txBox="1"/>
          <p:nvPr/>
        </p:nvSpPr>
        <p:spPr>
          <a:xfrm>
            <a:off x="238125" y="4857750"/>
            <a:ext cx="4438650" cy="342900"/>
          </a:xfrm>
          <a:prstGeom prst="rect">
            <a:avLst/>
          </a:prstGeom>
        </p:spPr>
        <p:txBody>
          <a:bodyPr lIns="91440" tIns="45720" rIns="91440" bIns="45720" rtlCol="0">
            <a:normAutofit fontScale="92500" lnSpcReduction="10000"/>
          </a:bodyPr>
          <a:lstStyle/>
          <a:p>
            <a:pPr marL="0" marR="0" lvl="0" indent="0" algn="l" fontAlgn="base"/>
            <a:r>
              <a:rPr sz="1800" b="1" i="0" u="none" strike="noStrike">
                <a:solidFill>
                  <a:srgbClr val="B91B62"/>
                </a:solidFill>
                <a:latin typeface="+mj-lt"/>
              </a:rPr>
              <a:t>Les activités :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238125" y="5143500"/>
            <a:ext cx="4438650" cy="1047750"/>
          </a:xfrm>
          <a:prstGeom prst="rect">
            <a:avLst/>
          </a:prstGeom>
        </p:spPr>
        <p:txBody>
          <a:bodyPr lIns="91440" tIns="45720" rIns="91440" bIns="45720" rtlCol="0">
            <a:normAutofit fontScale="80000" lnSpcReduction="20000"/>
          </a:bodyPr>
          <a:lstStyle/>
          <a:p>
            <a:pPr marL="0" marR="0" lvl="0" indent="0" algn="just" fontAlgn="base"/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6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piscines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extérieures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dont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2 pour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enfants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, 1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réservée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aux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adultes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et 1 piscine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intérieure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(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fermée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du 15/06 au 15/09). Chaises et parasols à la piscine.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Plage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publique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. Avec participation : chaises, parasols à la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plage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, serviettes à la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plage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et à la piscine.
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Aérobic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, stretching,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aquagym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,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minigolf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, beach-volley,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tir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à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l'arc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, tennis (1 h/jour/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chambre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). 
Avec participation : tennis,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planche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 à voile,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banane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, jet ski, kayak, </a:t>
            </a:r>
            <a:r>
              <a:rPr sz="1200" b="1" i="0" u="none" strike="noStrike" dirty="0" err="1">
                <a:solidFill>
                  <a:srgbClr val="6C6F70"/>
                </a:solidFill>
                <a:latin typeface="Calibri"/>
              </a:rPr>
              <a:t>plongée</a:t>
            </a:r>
            <a:r>
              <a:rPr sz="1200" b="1" i="0" u="none" strike="noStrike" dirty="0">
                <a:solidFill>
                  <a:srgbClr val="6C6F70"/>
                </a:solidFill>
                <a:latin typeface="Calibri"/>
              </a:rPr>
              <a:t>.</a:t>
            </a: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650" y="3467100"/>
            <a:ext cx="4048125" cy="269557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125" y="152400"/>
            <a:ext cx="2857500" cy="1657350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3250" y="152400"/>
            <a:ext cx="2857500" cy="165735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8375" y="152400"/>
            <a:ext cx="2857500" cy="16573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238125" y="152400"/>
          <a:ext cx="8905875" cy="6734175"/>
          <a:chOff x="238125" y="152400"/>
          <a:chExt cx="8905875" cy="6734175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125" y="152400"/>
            <a:ext cx="2857500" cy="165735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43250" y="152400"/>
            <a:ext cx="2857500" cy="16573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8375" y="152400"/>
            <a:ext cx="2857500" cy="165735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238125" y="1895475"/>
            <a:ext cx="8648700" cy="553998"/>
          </a:xfrm>
          <a:prstGeom prst="rect">
            <a:avLst/>
          </a:prstGeom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/>
            <a:r>
              <a:rPr sz="3000" b="1" i="0" u="none" strike="noStrike" dirty="0">
                <a:solidFill>
                  <a:srgbClr val="B91B62"/>
                </a:solidFill>
                <a:latin typeface="+mj-lt"/>
              </a:rPr>
              <a:t>Waterman </a:t>
            </a:r>
            <a:r>
              <a:rPr sz="3000" b="1" i="0" u="none" strike="noStrike" dirty="0" err="1">
                <a:solidFill>
                  <a:srgbClr val="B91B62"/>
                </a:solidFill>
                <a:latin typeface="+mj-lt"/>
              </a:rPr>
              <a:t>Supetrus</a:t>
            </a:r>
            <a:endParaRPr sz="3000" b="1" i="0" u="none" strike="noStrike" dirty="0">
              <a:solidFill>
                <a:srgbClr val="B91B62"/>
              </a:solidFill>
              <a:latin typeface="+mj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638675" y="2667000"/>
            <a:ext cx="4267200" cy="3524250"/>
          </a:xfrm>
          <a:prstGeom prst="rect">
            <a:avLst/>
          </a:prstGeom>
          <a:ln w="12700" cap="flat" cmpd="sng" algn="ctr">
            <a:solidFill>
              <a:srgbClr val="B91B6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5720" rIns="91440" bIns="45720" rtlCol="0">
            <a:normAutofit/>
          </a:bodyPr>
          <a:lstStyle/>
          <a:p>
            <a:pPr marL="0" marR="0" lvl="0" indent="0" algn="l" fontAlgn="base"/>
            <a:endParaRPr/>
          </a:p>
        </p:txBody>
      </p:sp>
      <p:sp>
        <p:nvSpPr>
          <p:cNvPr id="11" name="ZoneTexte 10"/>
          <p:cNvSpPr txBox="1"/>
          <p:nvPr/>
        </p:nvSpPr>
        <p:spPr>
          <a:xfrm>
            <a:off x="4638675" y="2667000"/>
            <a:ext cx="4267200" cy="371475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pPr marL="0" marR="0" lvl="0" indent="0" algn="l" fontAlgn="base"/>
            <a:r>
              <a:rPr sz="1800" b="1" i="0" u="none" strike="noStrike">
                <a:solidFill>
                  <a:srgbClr val="B91B62"/>
                </a:solidFill>
                <a:latin typeface="+mj-lt"/>
              </a:rPr>
              <a:t>Votre formule tout compris :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4638675" y="3048000"/>
            <a:ext cx="4267200" cy="3143250"/>
          </a:xfrm>
          <a:prstGeom prst="rect">
            <a:avLst/>
          </a:prstGeom>
        </p:spPr>
        <p:txBody>
          <a:bodyPr lIns="91440" tIns="45720" rIns="91440" bIns="45720" rtlCol="0">
            <a:normAutofit fontScale="95000"/>
          </a:bodyPr>
          <a:lstStyle/>
          <a:p>
            <a:pPr marL="0" marR="0" lvl="0" indent="0" algn="l" fontAlgn="base"/>
            <a:r>
              <a:rPr lang="fr-FR" sz="1400" b="1" i="0" u="none" strike="noStrike" dirty="0" smtClean="0">
                <a:solidFill>
                  <a:srgbClr val="6C6F70"/>
                </a:solidFill>
                <a:latin typeface="Calibri"/>
              </a:rPr>
              <a:t>Repas:</a:t>
            </a:r>
          </a:p>
          <a:p>
            <a:pPr marL="0" marR="0" lvl="0" indent="0" algn="l" fontAlgn="base"/>
            <a:r>
              <a:rPr lang="fr-FR" sz="1400" b="0" i="0" u="none" strike="noStrike" dirty="0" smtClean="0">
                <a:solidFill>
                  <a:srgbClr val="6C6F70"/>
                </a:solidFill>
                <a:latin typeface="Calibri"/>
              </a:rPr>
              <a:t>L</a:t>
            </a:r>
            <a:r>
              <a:rPr sz="1400" b="0" i="0" u="none" strike="noStrike" dirty="0" err="1" smtClean="0">
                <a:solidFill>
                  <a:srgbClr val="6C6F70"/>
                </a:solidFill>
                <a:latin typeface="Calibri"/>
              </a:rPr>
              <a:t>es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b="0" i="0" u="none" strike="noStrike" dirty="0" err="1">
                <a:solidFill>
                  <a:srgbClr val="6C6F70"/>
                </a:solidFill>
                <a:latin typeface="Calibri"/>
              </a:rPr>
              <a:t>repas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 sous </a:t>
            </a:r>
            <a:r>
              <a:rPr sz="1400" b="0" i="0" u="none" strike="noStrike" dirty="0" err="1">
                <a:solidFill>
                  <a:srgbClr val="6C6F70"/>
                </a:solidFill>
                <a:latin typeface="Calibri"/>
              </a:rPr>
              <a:t>forme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 de buffets </a:t>
            </a:r>
            <a:r>
              <a:rPr lang="fr-FR" sz="1400" dirty="0" smtClean="0">
                <a:solidFill>
                  <a:srgbClr val="6C6F70"/>
                </a:solidFill>
                <a:latin typeface="Calibri"/>
              </a:rPr>
              <a:t>.</a:t>
            </a:r>
            <a:r>
              <a:rPr lang="fr-FR" sz="1400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Petit </a:t>
            </a:r>
            <a:r>
              <a:rPr sz="1400" b="0" i="0" u="none" strike="noStrike" dirty="0" err="1">
                <a:solidFill>
                  <a:srgbClr val="6C6F70"/>
                </a:solidFill>
                <a:latin typeface="Calibri"/>
              </a:rPr>
              <a:t>déjeuner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0" i="0" u="none" strike="noStrike" dirty="0" err="1">
                <a:solidFill>
                  <a:srgbClr val="6C6F70"/>
                </a:solidFill>
                <a:latin typeface="Calibri"/>
              </a:rPr>
              <a:t>tardif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 de 10h15 à 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11h</a:t>
            </a:r>
            <a:r>
              <a:rPr lang="fr-FR" sz="1400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(</a:t>
            </a:r>
            <a:r>
              <a:rPr sz="1400" b="0" i="0" u="none" strike="noStrike" dirty="0" err="1">
                <a:solidFill>
                  <a:srgbClr val="6C6F70"/>
                </a:solidFill>
                <a:latin typeface="Calibri"/>
              </a:rPr>
              <a:t>sur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0" i="0" u="none" strike="noStrike" dirty="0" err="1" smtClean="0">
                <a:solidFill>
                  <a:srgbClr val="6C6F70"/>
                </a:solidFill>
                <a:latin typeface="Calibri"/>
              </a:rPr>
              <a:t>demande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)</a:t>
            </a:r>
            <a:r>
              <a:rPr lang="fr-FR" sz="1400" b="0" i="0" u="none" strike="noStrike" dirty="0" smtClean="0">
                <a:solidFill>
                  <a:srgbClr val="6C6F70"/>
                </a:solidFill>
                <a:latin typeface="Calibri"/>
              </a:rPr>
              <a:t>. </a:t>
            </a:r>
            <a:r>
              <a:rPr sz="1400" b="0" i="0" u="none" strike="noStrike" dirty="0" err="1" smtClean="0">
                <a:solidFill>
                  <a:srgbClr val="6C6F70"/>
                </a:solidFill>
                <a:latin typeface="Calibri"/>
              </a:rPr>
              <a:t>Gâteaux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de 16h à 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17h.</a:t>
            </a:r>
            <a:endParaRPr lang="fr-FR" sz="1400" b="0" i="0" u="none" strike="noStrike" dirty="0" smtClean="0">
              <a:solidFill>
                <a:srgbClr val="6C6F70"/>
              </a:solidFill>
              <a:latin typeface="Calibri"/>
            </a:endParaRPr>
          </a:p>
          <a:p>
            <a:pPr marL="0" marR="0" lvl="0" indent="0" algn="l" fontAlgn="base"/>
            <a:endParaRPr lang="fr-FR" sz="1400" dirty="0">
              <a:solidFill>
                <a:srgbClr val="6C6F70"/>
              </a:solidFill>
              <a:latin typeface="Calibri"/>
            </a:endParaRPr>
          </a:p>
          <a:p>
            <a:pPr marL="0" marR="0" lvl="0" indent="0" algn="l" fontAlgn="base"/>
            <a:r>
              <a:rPr lang="fr-FR" sz="1400" b="1" i="0" u="none" strike="noStrike" dirty="0" smtClean="0">
                <a:solidFill>
                  <a:srgbClr val="6C6F70"/>
                </a:solidFill>
                <a:latin typeface="Calibri"/>
              </a:rPr>
              <a:t>Boissons:</a:t>
            </a:r>
          </a:p>
          <a:p>
            <a:pPr marL="0" marR="0" lvl="0" indent="0" algn="l" fontAlgn="base"/>
            <a:r>
              <a:rPr lang="fr-FR" sz="1400" b="0" i="0" u="none" strike="noStrike" dirty="0" smtClean="0">
                <a:solidFill>
                  <a:srgbClr val="6C6F70"/>
                </a:solidFill>
                <a:latin typeface="Calibri"/>
              </a:rPr>
              <a:t>B</a:t>
            </a:r>
            <a:r>
              <a:rPr sz="1400" b="0" i="0" u="none" strike="noStrike" dirty="0" err="1" smtClean="0">
                <a:solidFill>
                  <a:srgbClr val="6C6F70"/>
                </a:solidFill>
                <a:latin typeface="Calibri"/>
              </a:rPr>
              <a:t>oissons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locales </a:t>
            </a:r>
            <a:r>
              <a:rPr sz="1400" b="0" i="0" u="none" strike="noStrike" dirty="0" err="1">
                <a:solidFill>
                  <a:srgbClr val="6C6F70"/>
                </a:solidFill>
                <a:latin typeface="Calibri"/>
              </a:rPr>
              <a:t>alcoolisées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 </a:t>
            </a:r>
            <a:r>
              <a:rPr sz="1400" b="0" i="0" u="none" strike="noStrike" dirty="0" err="1" smtClean="0">
                <a:solidFill>
                  <a:srgbClr val="6C6F70"/>
                </a:solidFill>
                <a:latin typeface="Calibri"/>
              </a:rPr>
              <a:t>ou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 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non </a:t>
            </a:r>
            <a:r>
              <a:rPr sz="1400" b="0" i="0" u="none" strike="noStrike" dirty="0" err="1">
                <a:solidFill>
                  <a:srgbClr val="6C6F70"/>
                </a:solidFill>
                <a:latin typeface="Calibri"/>
              </a:rPr>
              <a:t>alcoolisées</a:t>
            </a:r>
            <a:r>
              <a:rPr sz="1400" b="0" i="0" u="none" strike="noStrike" dirty="0">
                <a:solidFill>
                  <a:srgbClr val="6C6F70"/>
                </a:solidFill>
                <a:latin typeface="Calibri"/>
              </a:rPr>
              <a:t> de 10h à 23h</a:t>
            </a:r>
            <a:r>
              <a:rPr sz="1400" b="0" i="0" u="none" strike="noStrike" dirty="0" smtClean="0">
                <a:solidFill>
                  <a:srgbClr val="6C6F70"/>
                </a:solidFill>
                <a:latin typeface="Calibri"/>
              </a:rPr>
              <a:t>.</a:t>
            </a:r>
            <a:endParaRPr lang="fr-FR" sz="1400" b="0" i="0" u="none" strike="noStrike" dirty="0" smtClean="0">
              <a:solidFill>
                <a:srgbClr val="6C6F70"/>
              </a:solidFill>
              <a:latin typeface="Calibri"/>
            </a:endParaRPr>
          </a:p>
          <a:p>
            <a:pPr marL="0" marR="0" lvl="0" indent="0" algn="l" fontAlgn="base"/>
            <a:endParaRPr lang="fr-FR" sz="1400" dirty="0">
              <a:solidFill>
                <a:srgbClr val="6C6F70"/>
              </a:solidFill>
              <a:latin typeface="Calibri"/>
            </a:endParaRPr>
          </a:p>
          <a:p>
            <a:pPr marL="0" marR="0" lvl="0" indent="0" algn="l" fontAlgn="base"/>
            <a:r>
              <a:rPr lang="fr-FR" sz="1400" b="1" i="0" u="none" strike="noStrike" dirty="0" smtClean="0">
                <a:solidFill>
                  <a:srgbClr val="6C6F70"/>
                </a:solidFill>
                <a:latin typeface="Calibri"/>
              </a:rPr>
              <a:t>Sports &amp; loisirs:</a:t>
            </a:r>
          </a:p>
          <a:p>
            <a:pPr marL="0" marR="0" lvl="0" indent="0" algn="l" fontAlgn="base"/>
            <a:r>
              <a:rPr lang="fr-FR" sz="1400" dirty="0" smtClean="0">
                <a:solidFill>
                  <a:srgbClr val="6C6F70"/>
                </a:solidFill>
                <a:latin typeface="Calibri"/>
              </a:rPr>
              <a:t>Voir </a:t>
            </a:r>
            <a:r>
              <a:rPr lang="fr-FR" sz="1400" dirty="0" err="1" smtClean="0">
                <a:solidFill>
                  <a:srgbClr val="6C6F70"/>
                </a:solidFill>
                <a:latin typeface="Calibri"/>
              </a:rPr>
              <a:t>slide</a:t>
            </a:r>
            <a:r>
              <a:rPr lang="fr-FR" sz="1400" dirty="0" smtClean="0">
                <a:solidFill>
                  <a:srgbClr val="6C6F70"/>
                </a:solidFill>
                <a:latin typeface="Calibri"/>
              </a:rPr>
              <a:t> dédié</a:t>
            </a:r>
          </a:p>
          <a:p>
            <a:pPr marL="0" marR="0" lvl="0" indent="0" algn="l" fontAlgn="base"/>
            <a:endParaRPr lang="fr-FR" sz="1400" b="0" i="0" u="none" strike="noStrike" dirty="0">
              <a:solidFill>
                <a:srgbClr val="6C6F70"/>
              </a:solidFill>
              <a:latin typeface="Calibri"/>
            </a:endParaRPr>
          </a:p>
          <a:p>
            <a:pPr marL="0" marR="0" lvl="0" indent="0" algn="l" fontAlgn="base"/>
            <a:r>
              <a:rPr lang="fr-FR" sz="1400" b="1" dirty="0" smtClean="0">
                <a:solidFill>
                  <a:srgbClr val="6C6F70"/>
                </a:solidFill>
                <a:latin typeface="Calibri"/>
              </a:rPr>
              <a:t>Clubs: </a:t>
            </a:r>
          </a:p>
          <a:p>
            <a:pPr marL="0" marR="0" lvl="0" indent="0" algn="l" fontAlgn="base"/>
            <a:r>
              <a:rPr lang="fr-FR" sz="1400" dirty="0" smtClean="0">
                <a:solidFill>
                  <a:srgbClr val="6C6F70"/>
                </a:solidFill>
                <a:latin typeface="Calibri"/>
              </a:rPr>
              <a:t>Pour enfants &amp; ados</a:t>
            </a:r>
            <a:endParaRPr sz="1400" b="0" i="0" u="none" strike="noStrike" dirty="0">
              <a:solidFill>
                <a:srgbClr val="6C6F70"/>
              </a:solidFill>
              <a:latin typeface="Calibri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592</Words>
  <Application>Microsoft Office PowerPoint</Application>
  <PresentationFormat>Affichage à l'écran (4:3)</PresentationFormat>
  <Paragraphs>54</Paragraphs>
  <Slides>7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Office Theme</vt:lpstr>
      <vt:lpstr>think-cell Slide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subject>PowerPoint</dc:subject>
  <dc:creator>SYSPAD_TC COMPOS-JULIOT</dc:creator>
  <cp:keywords>PowerPoint</cp:keywords>
  <dc:description>PowerPoint</dc:description>
  <cp:lastModifiedBy>Gabaud, Alexandra</cp:lastModifiedBy>
  <cp:revision>25</cp:revision>
  <dcterms:created xsi:type="dcterms:W3CDTF">2015-03-17T08:15:50Z</dcterms:created>
  <dcterms:modified xsi:type="dcterms:W3CDTF">2015-12-04T10:09:25Z</dcterms:modified>
  <cp:category>PowerPoint</cp:category>
</cp:coreProperties>
</file>