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2"/>
          <p:cNvSpPr/>
          <p:nvPr userDrawn="1"/>
        </p:nvSpPr>
        <p:spPr>
          <a:xfrm>
            <a:off x="-3175" y="3175"/>
            <a:ext cx="9150350" cy="61150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701552"/>
            <a:ext cx="8316000" cy="4985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0" y="1681163"/>
            <a:ext cx="5000625" cy="533400"/>
          </a:xfr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3175" y="2319977"/>
            <a:ext cx="4997150" cy="525886"/>
          </a:xfr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216000" indent="-216000">
              <a:buNone/>
              <a:defRPr lang="de-DE" sz="2000" smtClean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lang="de-DE" smtClean="0">
                <a:solidFill>
                  <a:schemeClr val="lt1"/>
                </a:solidFill>
              </a:defRPr>
            </a:lvl2pPr>
            <a:lvl3pPr>
              <a:defRPr lang="de-DE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4B7-0D9B-427E-ADE6-46F4BC86A298}" type="slidenum">
              <a:rPr lang="en-US">
                <a:solidFill>
                  <a:srgbClr val="CCCC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4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30/03/2015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8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0.jpeg"/><Relationship Id="rId7" Type="http://schemas.openxmlformats.org/officeDocument/2006/relationships/image" Target="../media/image1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oc\ELDO\Esp\palia (2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58421"/>
            <a:ext cx="2857500" cy="16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850420"/>
            <a:ext cx="2857500" cy="16573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2850420"/>
            <a:ext cx="2857500" cy="165735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1ECB4B7-0D9B-427E-ADE6-46F4BC86A298}" type="slidenum">
              <a:rPr lang="en-US" smtClean="0">
                <a:solidFill>
                  <a:srgbClr val="CCCCCC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5543" y="1317293"/>
            <a:ext cx="89644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F8AC00"/>
              </a:buClr>
            </a:pPr>
            <a:r>
              <a:rPr lang="fr-FR" sz="4000" dirty="0" smtClean="0">
                <a:solidFill>
                  <a:srgbClr val="E74F90"/>
                </a:solidFill>
                <a:latin typeface="Lucida Handwriting" pitchFamily="66" charset="0"/>
                <a:ea typeface="+mn-ea"/>
                <a:cs typeface="+mn-cs"/>
              </a:rPr>
              <a:t>Le Club jumbo</a:t>
            </a:r>
          </a:p>
          <a:p>
            <a:pPr algn="ctr" eaLnBrk="1" hangingPunct="1">
              <a:buClr>
                <a:srgbClr val="F8AC00"/>
              </a:buClr>
            </a:pPr>
            <a:r>
              <a:rPr lang="fr-FR" sz="4000" dirty="0" err="1">
                <a:solidFill>
                  <a:srgbClr val="E74F90"/>
                </a:solidFill>
                <a:latin typeface="Lucida Handwriting" pitchFamily="66" charset="0"/>
                <a:ea typeface="+mn-ea"/>
                <a:cs typeface="+mn-cs"/>
              </a:rPr>
              <a:t>Palia</a:t>
            </a:r>
            <a:r>
              <a:rPr lang="fr-FR" sz="4000" dirty="0">
                <a:solidFill>
                  <a:srgbClr val="E74F90"/>
                </a:solidFill>
                <a:latin typeface="Lucida Handwriting" pitchFamily="66" charset="0"/>
                <a:ea typeface="+mn-ea"/>
                <a:cs typeface="+mn-cs"/>
              </a:rPr>
              <a:t> La </a:t>
            </a:r>
            <a:r>
              <a:rPr lang="fr-FR" sz="4000" dirty="0" smtClean="0">
                <a:solidFill>
                  <a:srgbClr val="E74F90"/>
                </a:solidFill>
                <a:latin typeface="Lucida Handwriting" pitchFamily="66" charset="0"/>
                <a:ea typeface="+mn-ea"/>
                <a:cs typeface="+mn-cs"/>
              </a:rPr>
              <a:t>Roca</a:t>
            </a:r>
            <a:endParaRPr lang="fr-FR" sz="4000" dirty="0">
              <a:solidFill>
                <a:srgbClr val="E74F90"/>
              </a:solidFill>
              <a:latin typeface="Lucida Handwriting" pitchFamily="66" charset="0"/>
              <a:ea typeface="+mn-ea"/>
              <a:cs typeface="+mn-cs"/>
            </a:endParaRPr>
          </a:p>
        </p:txBody>
      </p:sp>
      <p:pic>
        <p:nvPicPr>
          <p:cNvPr id="14" name="Club Jumbo" descr="Club Jumb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262" y="5523081"/>
            <a:ext cx="15430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34175"/>
          <a:chOff x="238125" y="152400"/>
          <a:chExt cx="8953500" cy="6734175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9" y="3457574"/>
            <a:ext cx="4029075" cy="2695575"/>
          </a:xfrm>
          <a:prstGeom prst="rect">
            <a:avLst/>
          </a:prstGeom>
        </p:spPr>
      </p:pic>
      <p:pic>
        <p:nvPicPr>
          <p:cNvPr id="25" name="Picture 2" descr="D:\Doc\ELDO\Esp\palia (1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\ELDO\Esp\palia (5)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homasCook logo" descr="ThomasCook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25" y="6448425"/>
            <a:ext cx="1333500" cy="228600"/>
          </a:xfrm>
          <a:prstGeom prst="rect">
            <a:avLst/>
          </a:prstGeom>
        </p:spPr>
      </p:pic>
      <p:pic>
        <p:nvPicPr>
          <p:cNvPr id="2" name="Let's Go logo" descr="Let's Go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5" y="6410325"/>
            <a:ext cx="904875" cy="257175"/>
          </a:xfrm>
          <a:prstGeom prst="rect">
            <a:avLst/>
          </a:prstGeom>
        </p:spPr>
      </p:pic>
      <p:pic>
        <p:nvPicPr>
          <p:cNvPr id="3" name="Club Jumbo" descr="Club Jumb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075" y="6410325"/>
            <a:ext cx="1543050" cy="323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42925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0" i="0" u="none" strike="noStrike" dirty="0">
                <a:solidFill>
                  <a:srgbClr val="E74F90"/>
                </a:solidFill>
                <a:latin typeface="Brush Script Std"/>
              </a:rPr>
              <a:t>Club Jumbo </a:t>
            </a:r>
            <a:r>
              <a:rPr sz="3000" b="0" i="0" u="none" strike="noStrike" dirty="0" err="1">
                <a:solidFill>
                  <a:srgbClr val="E74F90"/>
                </a:solidFill>
                <a:latin typeface="Brush Script Std"/>
              </a:rPr>
              <a:t>Palia</a:t>
            </a:r>
            <a:r>
              <a:rPr sz="3000" b="0" i="0" u="none" strike="noStrike" dirty="0">
                <a:solidFill>
                  <a:srgbClr val="E74F90"/>
                </a:solidFill>
                <a:latin typeface="Brush Script Std"/>
              </a:rPr>
              <a:t> La Roca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362200"/>
            <a:ext cx="8715375" cy="714375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ambiance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familiale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club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majoritairement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francophone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séduira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par son ambiance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sympathique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ses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animations en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journée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comme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en soirée.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307657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L’hébergement que vous voulez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3448050"/>
            <a:ext cx="4438650" cy="1343025"/>
          </a:xfrm>
          <a:prstGeom prst="rect">
            <a:avLst/>
          </a:prstGeom>
        </p:spPr>
        <p:txBody>
          <a:bodyPr lIns="91440" tIns="45720" rIns="91440" bIns="45720" rtlCol="0">
            <a:normAutofit fontScale="65000" lnSpcReduction="20000"/>
          </a:bodyPr>
          <a:lstStyle/>
          <a:p>
            <a:pPr marL="0" marR="0" lvl="0" indent="0" algn="l" fontAlgn="base"/>
            <a:r>
              <a:rPr sz="1600" b="0" i="0" u="none" strike="noStrike">
                <a:solidFill>
                  <a:srgbClr val="6C6F70"/>
                </a:solidFill>
                <a:latin typeface="Calibri"/>
              </a:rPr>
              <a:t>155 chambres réparties dans deux bâtiments de 3 et 6 étages avec ascenseurs. Toutes sont équipées de salle de bains avec douche, climatisation, téléphone et coffre (payants), TV-satellite, Wi-fi (payant) et balcon. Chambres doubles (max. 2 ad. et 1 enf. - type A). Chambres individuelles sans vue ni balcon (type A). Chambres triples (max. 2 ad. et 1 enf. ou 3 ad. - type B). Chambres quadruples (max. 2 ad. et 2 enf. ou 3 ad. et 1 enf. ou 4 ad. - type B). Chambres supérieures (max. 2 ad. et 1 enf. ou 3 adultes - type C). Chambres individuelles supérieures situées au 6ème étage sans balcon avec vue sur la mer (type C). Chambres adaptées pour accueillir les personnes à mobilité réduite (sur demande).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E74F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3" name="ZoneTexte 12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lnSpcReduction="10000"/>
          </a:bodyPr>
          <a:lstStyle/>
          <a:p>
            <a:pPr marL="0" marR="0" lvl="0" indent="0" algn="l" fontAlgn="base"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Ce qui change tout 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200" b="1" i="0" u="none" strike="noStrike">
                <a:solidFill>
                  <a:srgbClr val="6C6F70"/>
                </a:solidFill>
                <a:latin typeface="Calibri"/>
              </a:rPr>
              <a:t>Séjourner dans ses nouvelles chambres supérieures
L'accueil et la convivialité
Sa situation : idéalement placé à proximité de toute l'activité diurne et nocturne</a:t>
            </a:r>
          </a:p>
        </p:txBody>
      </p:sp>
      <p:pic>
        <p:nvPicPr>
          <p:cNvPr id="17" name="Image 1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068881" y="152401"/>
            <a:ext cx="28584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6" name="Picture 2" descr="D:\Doc\ELDO\Esp\palia (1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5375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Doc\ELDO\Esp\palia (5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Doc\ELDO\Esp\palia (3)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9" y="3476095"/>
            <a:ext cx="4048125" cy="26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homasCook logo" descr="ThomasCook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25" y="6448425"/>
            <a:ext cx="1333500" cy="228600"/>
          </a:xfrm>
          <a:prstGeom prst="rect">
            <a:avLst/>
          </a:prstGeom>
        </p:spPr>
      </p:pic>
      <p:pic>
        <p:nvPicPr>
          <p:cNvPr id="2" name="Let's Go logo" descr="Let's Go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5" y="6410325"/>
            <a:ext cx="904875" cy="257175"/>
          </a:xfrm>
          <a:prstGeom prst="rect">
            <a:avLst/>
          </a:prstGeom>
        </p:spPr>
      </p:pic>
      <p:pic>
        <p:nvPicPr>
          <p:cNvPr id="3" name="Club Jumbo" descr="Club Jumb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075" y="6410325"/>
            <a:ext cx="1543050" cy="323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42925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0" i="0" u="none" strike="noStrike">
                <a:solidFill>
                  <a:srgbClr val="E74F90"/>
                </a:solidFill>
                <a:latin typeface="Brush Script Std"/>
              </a:rPr>
              <a:t>Club Jumbo Palia La Roca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marL="0" marR="0" lvl="0" indent="0" algn="l" fontAlgn="base"/>
            <a:r>
              <a:rPr b="0" i="0" u="none" strike="noStrike" dirty="0">
                <a:solidFill>
                  <a:srgbClr val="E74F90"/>
                </a:solidFill>
                <a:latin typeface="Lucida Handwriting"/>
              </a:rPr>
              <a:t>La </a:t>
            </a:r>
            <a:r>
              <a:rPr b="0" i="0" u="none" strike="noStrike" dirty="0" err="1">
                <a:solidFill>
                  <a:srgbClr val="E74F90"/>
                </a:solidFill>
                <a:latin typeface="Lucida Handwriting"/>
              </a:rPr>
              <a:t>restauration</a:t>
            </a:r>
            <a:r>
              <a:rPr b="0" i="0" u="none" strike="noStrike" dirty="0">
                <a:solidFill>
                  <a:srgbClr val="E74F90"/>
                </a:solidFill>
                <a:latin typeface="Lucida Handwriting"/>
              </a:rPr>
              <a:t> </a:t>
            </a:r>
            <a:r>
              <a:rPr b="0" i="0" u="none" strike="noStrike" dirty="0" err="1">
                <a:solidFill>
                  <a:srgbClr val="E74F90"/>
                </a:solidFill>
                <a:latin typeface="Lucida Handwriting"/>
              </a:rPr>
              <a:t>que</a:t>
            </a:r>
            <a:r>
              <a:rPr b="0" i="0" u="none" strike="noStrike" dirty="0">
                <a:solidFill>
                  <a:srgbClr val="E74F90"/>
                </a:solidFill>
                <a:latin typeface="Lucida Handwriting"/>
              </a:rPr>
              <a:t> </a:t>
            </a:r>
            <a:r>
              <a:rPr b="0" i="0" u="none" strike="noStrike" dirty="0" err="1">
                <a:solidFill>
                  <a:srgbClr val="E74F90"/>
                </a:solidFill>
                <a:latin typeface="Lucida Handwriting"/>
              </a:rPr>
              <a:t>vous</a:t>
            </a:r>
            <a:r>
              <a:rPr b="0" i="0" u="none" strike="noStrike" dirty="0">
                <a:solidFill>
                  <a:srgbClr val="E74F90"/>
                </a:solidFill>
                <a:latin typeface="Lucida Handwriting"/>
              </a:rPr>
              <a:t> </a:t>
            </a:r>
            <a:r>
              <a:rPr b="0" i="0" u="none" strike="noStrike" dirty="0" err="1" smtClean="0">
                <a:solidFill>
                  <a:srgbClr val="E74F90"/>
                </a:solidFill>
                <a:latin typeface="Lucida Handwriting"/>
              </a:rPr>
              <a:t>aimez</a:t>
            </a:r>
            <a:endParaRPr b="0" i="0" u="none" strike="noStrike" dirty="0">
              <a:solidFill>
                <a:srgbClr val="E74F90"/>
              </a:solidFill>
              <a:latin typeface="Lucida Handwriting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3438525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marL="0" marR="0" lvl="0" indent="0" algn="l" fontAlgn="base"/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Formule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Tout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compris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endParaRPr lang="fr-FR" sz="16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285750" marR="0" lvl="0" indent="-285750" algn="l" fontAlgn="base">
              <a:buFontTx/>
              <a:buChar char="-"/>
            </a:pP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Un 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restaurant de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spécialités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locales et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internationales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servies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sous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forme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de buffets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chauds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froids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endParaRPr lang="fr-FR" sz="1600" dirty="0">
              <a:solidFill>
                <a:srgbClr val="6C6F70"/>
              </a:solidFill>
              <a:latin typeface="Calibri"/>
            </a:endParaRPr>
          </a:p>
          <a:p>
            <a:pPr marL="285750" marR="0" lvl="0" indent="-285750" algn="l" fontAlgn="base">
              <a:buFontTx/>
              <a:buChar char="-"/>
            </a:pP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Show-cooking 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et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pâtes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à la minute. </a:t>
            </a:r>
            <a:endParaRPr lang="fr-FR" sz="1600" dirty="0">
              <a:solidFill>
                <a:srgbClr val="6C6F70"/>
              </a:solidFill>
              <a:latin typeface="Calibri"/>
            </a:endParaRPr>
          </a:p>
          <a:p>
            <a:pPr marL="285750" marR="0" lvl="0" indent="-285750" algn="l" fontAlgn="base">
              <a:buFontTx/>
              <a:buChar char="-"/>
            </a:pP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1 bar</a:t>
            </a:r>
            <a:r>
              <a:rPr lang="fr-FR" sz="1600" i="0" u="none" strike="noStrike" dirty="0" smtClean="0">
                <a:solidFill>
                  <a:srgbClr val="6C6F70"/>
                </a:solidFill>
                <a:latin typeface="Calibri"/>
              </a:rPr>
              <a:t> pour les boissons</a:t>
            </a:r>
            <a:endParaRPr sz="1600" i="0" u="none" strike="noStrike" dirty="0">
              <a:solidFill>
                <a:srgbClr val="6C6F70"/>
              </a:solidFill>
              <a:latin typeface="Calibri"/>
            </a:endParaRPr>
          </a:p>
        </p:txBody>
      </p:sp>
      <p:pic>
        <p:nvPicPr>
          <p:cNvPr id="14" name="Picture 7" descr="D:\Doc\ELDO\Esp\palia (6).jp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5575"/>
            <a:ext cx="2857499" cy="1654175"/>
          </a:xfrm>
          <a:prstGeom prst="rect">
            <a:avLst/>
          </a:prstGeom>
        </p:spPr>
      </p:pic>
      <p:pic>
        <p:nvPicPr>
          <p:cNvPr id="16" name="Picture 3" descr="D:\Doc\ELDO\Esp\palia (2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9" y="3487500"/>
            <a:ext cx="4048125" cy="26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homasCook logo" descr="ThomasCook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6448425"/>
            <a:ext cx="1333500" cy="228600"/>
          </a:xfrm>
          <a:prstGeom prst="rect">
            <a:avLst/>
          </a:prstGeom>
        </p:spPr>
      </p:pic>
      <p:pic>
        <p:nvPicPr>
          <p:cNvPr id="2" name="Let's Go logo" descr="Let's Go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6410325"/>
            <a:ext cx="904875" cy="257175"/>
          </a:xfrm>
          <a:prstGeom prst="rect">
            <a:avLst/>
          </a:prstGeom>
        </p:spPr>
      </p:pic>
      <p:pic>
        <p:nvPicPr>
          <p:cNvPr id="3" name="Club Jumbo" descr="Club Jumb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75" y="6410325"/>
            <a:ext cx="1543050" cy="323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42925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0" i="0" u="none" strike="noStrike">
                <a:solidFill>
                  <a:srgbClr val="E74F90"/>
                </a:solidFill>
                <a:latin typeface="Brush Script Std"/>
              </a:rPr>
              <a:t>Club Jumbo Palia La Roca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0" i="0" u="none" strike="noStrike" dirty="0">
                <a:solidFill>
                  <a:srgbClr val="E74F90"/>
                </a:solidFill>
                <a:latin typeface="Lucida Handwriting"/>
              </a:rPr>
              <a:t>Les services </a:t>
            </a:r>
            <a:r>
              <a:rPr sz="1800" b="0" i="0" u="none" strike="noStrike" dirty="0" err="1">
                <a:solidFill>
                  <a:srgbClr val="E74F90"/>
                </a:solidFill>
                <a:latin typeface="Lucida Handwriting"/>
              </a:rPr>
              <a:t>dont</a:t>
            </a:r>
            <a:r>
              <a:rPr sz="1800" b="0" i="0" u="none" strike="noStrike" dirty="0">
                <a:solidFill>
                  <a:srgbClr val="E74F90"/>
                </a:solidFill>
                <a:latin typeface="Lucida Handwriting"/>
              </a:rPr>
              <a:t> </a:t>
            </a:r>
            <a:r>
              <a:rPr sz="1800" b="0" i="0" u="none" strike="noStrike" dirty="0" err="1">
                <a:solidFill>
                  <a:srgbClr val="E74F90"/>
                </a:solidFill>
                <a:latin typeface="Lucida Handwriting"/>
              </a:rPr>
              <a:t>vous</a:t>
            </a:r>
            <a:r>
              <a:rPr sz="1800" b="0" i="0" u="none" strike="noStrike" dirty="0">
                <a:solidFill>
                  <a:srgbClr val="E74F90"/>
                </a:solidFill>
                <a:latin typeface="Lucida Handwriting"/>
              </a:rPr>
              <a:t> </a:t>
            </a:r>
            <a:r>
              <a:rPr sz="1800" b="0" i="0" u="none" strike="noStrike" dirty="0" err="1">
                <a:solidFill>
                  <a:srgbClr val="E74F90"/>
                </a:solidFill>
                <a:latin typeface="Lucida Handwriting"/>
              </a:rPr>
              <a:t>disposez</a:t>
            </a:r>
            <a:r>
              <a:rPr sz="1800" b="0" i="0" u="none" strike="noStrike" dirty="0">
                <a:solidFill>
                  <a:srgbClr val="E74F90"/>
                </a:solidFill>
                <a:latin typeface="Lucida Handwriting"/>
              </a:rPr>
              <a:t>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lang="fr-FR" sz="1600" b="1" dirty="0">
                <a:solidFill>
                  <a:srgbClr val="6C6F70"/>
                </a:solidFill>
                <a:latin typeface="Calibri"/>
              </a:rPr>
              <a:t>A</a:t>
            </a:r>
            <a:r>
              <a:rPr sz="1600" b="1" i="0" u="none" strike="noStrike" dirty="0" err="1" smtClean="0">
                <a:solidFill>
                  <a:srgbClr val="6C6F70"/>
                </a:solidFill>
                <a:latin typeface="Calibri"/>
              </a:rPr>
              <a:t>vec</a:t>
            </a:r>
            <a:r>
              <a:rPr sz="16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participation :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endParaRPr lang="fr-FR" sz="1600" b="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285750" marR="0" lvl="0" indent="-285750" algn="l" fontAlgn="base">
              <a:buFontTx/>
              <a:buChar char="-"/>
            </a:pPr>
            <a:r>
              <a:rPr sz="1600" b="0" i="0" u="none" strike="noStrike" dirty="0" err="1" smtClean="0">
                <a:solidFill>
                  <a:srgbClr val="6C6F70"/>
                </a:solidFill>
                <a:latin typeface="Calibri"/>
              </a:rPr>
              <a:t>Wi-fi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tout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l'hôtel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coffre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réception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espace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Internet et garage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privé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(5 places). </a:t>
            </a:r>
            <a:endParaRPr lang="fr-FR" sz="1600" dirty="0">
              <a:solidFill>
                <a:srgbClr val="6C6F70"/>
              </a:solidFill>
              <a:latin typeface="Calibri"/>
            </a:endParaRPr>
          </a:p>
          <a:p>
            <a:pPr marL="285750" marR="0" lvl="0" indent="-285750" algn="l" fontAlgn="base">
              <a:buFontTx/>
              <a:buChar char="-"/>
            </a:pP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Service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régulier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bus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payant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 pour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Benalmádena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2 km et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Torremolinos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4 km.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E74F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lnSpcReduction="10000"/>
          </a:bodyPr>
          <a:lstStyle/>
          <a:p>
            <a:pPr marL="0" marR="0" lvl="0" indent="0" algn="l" fontAlgn="base"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Bon à savoir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lang="fr-FR" sz="1200" b="1" i="0" u="none" strike="noStrike" dirty="0" smtClean="0">
                <a:solidFill>
                  <a:srgbClr val="6C6F70"/>
                </a:solidFill>
                <a:latin typeface="Calibri"/>
              </a:rPr>
              <a:t>A</a:t>
            </a:r>
            <a:r>
              <a:rPr sz="1200" b="1" i="0" u="none" strike="noStrike" dirty="0" err="1" smtClean="0">
                <a:solidFill>
                  <a:srgbClr val="6C6F70"/>
                </a:solidFill>
                <a:latin typeface="Calibri"/>
              </a:rPr>
              <a:t>nimaux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non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acceptés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endParaRPr lang="fr-FR" sz="12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l" fontAlgn="base"/>
            <a:r>
              <a:rPr sz="1200" b="1" i="0" u="none" strike="noStrike" dirty="0" err="1" smtClean="0">
                <a:solidFill>
                  <a:srgbClr val="6C6F70"/>
                </a:solidFill>
                <a:latin typeface="Calibri"/>
              </a:rPr>
              <a:t>Accès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à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 Santa Ana par un tunnel.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4" name="Picture 7" descr="D:\Doc\ELDO\Esp\palia (6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375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52400"/>
            <a:ext cx="2857499" cy="1657350"/>
          </a:xfrm>
          <a:prstGeom prst="rect">
            <a:avLst/>
          </a:prstGeom>
        </p:spPr>
      </p:pic>
      <p:pic>
        <p:nvPicPr>
          <p:cNvPr id="11" name="ThomasCook logo" descr="ThomasCook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6448425"/>
            <a:ext cx="1333500" cy="228600"/>
          </a:xfrm>
          <a:prstGeom prst="rect">
            <a:avLst/>
          </a:prstGeom>
        </p:spPr>
      </p:pic>
      <p:pic>
        <p:nvPicPr>
          <p:cNvPr id="2" name="Let's Go logo" descr="Let's Go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6410325"/>
            <a:ext cx="904875" cy="257175"/>
          </a:xfrm>
          <a:prstGeom prst="rect">
            <a:avLst/>
          </a:prstGeom>
        </p:spPr>
      </p:pic>
      <p:pic>
        <p:nvPicPr>
          <p:cNvPr id="3" name="Club Jumbo" descr="Club Jumb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75" y="6410325"/>
            <a:ext cx="1543050" cy="323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42925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0" i="0" u="none" strike="noStrike">
                <a:solidFill>
                  <a:srgbClr val="E74F90"/>
                </a:solidFill>
                <a:latin typeface="Brush Script Std"/>
              </a:rPr>
              <a:t>Club Jumbo Palia La Roca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0" i="0" u="none" strike="noStrike" dirty="0">
                <a:solidFill>
                  <a:srgbClr val="E74F90"/>
                </a:solidFill>
                <a:latin typeface="Lucida Handwriting"/>
              </a:rPr>
              <a:t>Pour </a:t>
            </a:r>
            <a:r>
              <a:rPr sz="1800" b="0" i="0" u="none" strike="noStrike" dirty="0" err="1">
                <a:solidFill>
                  <a:srgbClr val="E74F90"/>
                </a:solidFill>
                <a:latin typeface="Lucida Handwriting"/>
              </a:rPr>
              <a:t>vos</a:t>
            </a:r>
            <a:r>
              <a:rPr sz="1800" b="0" i="0" u="none" strike="noStrike" dirty="0">
                <a:solidFill>
                  <a:srgbClr val="E74F90"/>
                </a:solidFill>
                <a:latin typeface="Lucida Handwriting"/>
              </a:rPr>
              <a:t> </a:t>
            </a:r>
            <a:r>
              <a:rPr sz="1800" b="0" i="0" u="none" strike="noStrike" dirty="0" err="1">
                <a:solidFill>
                  <a:srgbClr val="E74F90"/>
                </a:solidFill>
                <a:latin typeface="Lucida Handwriting"/>
              </a:rPr>
              <a:t>enfants</a:t>
            </a:r>
            <a:r>
              <a:rPr sz="1800" b="0" i="0" u="none" strike="noStrike" dirty="0">
                <a:solidFill>
                  <a:srgbClr val="E74F90"/>
                </a:solidFill>
                <a:latin typeface="Lucida Handwriting"/>
              </a:rPr>
              <a:t>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2762250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marL="0" marR="0" lvl="0" indent="0" algn="just" fontAlgn="base"/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Miniclub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(4 à 12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) </a:t>
            </a:r>
            <a:r>
              <a:rPr sz="1600" b="1" i="0" u="none" strike="noStrike" dirty="0" smtClean="0">
                <a:solidFill>
                  <a:srgbClr val="6C6F70"/>
                </a:solidFill>
                <a:latin typeface="Calibri"/>
              </a:rPr>
              <a:t>:</a:t>
            </a:r>
            <a:endParaRPr lang="fr-FR" sz="16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600" i="0" u="none" strike="noStrike" dirty="0" smtClean="0">
                <a:solidFill>
                  <a:srgbClr val="6C6F70"/>
                </a:solidFill>
                <a:latin typeface="Calibri"/>
              </a:rPr>
              <a:t>N</a:t>
            </a:r>
            <a:r>
              <a:rPr sz="1600" i="0" u="none" strike="noStrike" dirty="0" err="1" smtClean="0">
                <a:solidFill>
                  <a:srgbClr val="6C6F70"/>
                </a:solidFill>
                <a:latin typeface="Calibri"/>
              </a:rPr>
              <a:t>otre</a:t>
            </a: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équipe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accueille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6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jours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/7 pendant les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vacances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scolaires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de 10h à 13h et de 15h à 17h30.
</a:t>
            </a:r>
            <a:endParaRPr lang="fr-FR" sz="160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600" b="1" i="0" u="none" strike="noStrike" dirty="0" smtClean="0">
                <a:solidFill>
                  <a:srgbClr val="6C6F70"/>
                </a:solidFill>
                <a:latin typeface="Calibri"/>
              </a:rPr>
              <a:t>À </a:t>
            </a:r>
            <a:r>
              <a:rPr sz="1600" b="1" i="0" u="none" strike="noStrike" dirty="0" err="1">
                <a:solidFill>
                  <a:srgbClr val="6C6F70"/>
                </a:solidFill>
                <a:latin typeface="Calibri"/>
              </a:rPr>
              <a:t>votre</a:t>
            </a:r>
            <a:r>
              <a:rPr sz="1600" b="1" i="0" u="none" strike="noStrike" dirty="0">
                <a:solidFill>
                  <a:srgbClr val="6C6F70"/>
                </a:solidFill>
                <a:latin typeface="Calibri"/>
              </a:rPr>
              <a:t> disposition :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endParaRPr lang="fr-FR" sz="160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600" i="0" u="none" strike="noStrike" dirty="0" smtClean="0">
                <a:solidFill>
                  <a:srgbClr val="6C6F70"/>
                </a:solidFill>
                <a:latin typeface="Calibri"/>
              </a:rPr>
              <a:t>P</a:t>
            </a:r>
            <a:r>
              <a:rPr sz="1600" i="0" u="none" strike="noStrike" dirty="0" err="1" smtClean="0">
                <a:solidFill>
                  <a:srgbClr val="6C6F70"/>
                </a:solidFill>
                <a:latin typeface="Calibri"/>
              </a:rPr>
              <a:t>iscine</a:t>
            </a:r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séparée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endParaRPr lang="fr-FR" sz="160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600" i="0" u="none" strike="noStrike" dirty="0" smtClean="0">
                <a:solidFill>
                  <a:srgbClr val="6C6F70"/>
                </a:solidFill>
                <a:latin typeface="Calibri"/>
              </a:rPr>
              <a:t>Chaises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hautes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lits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i="0" u="none" strike="noStrike" dirty="0" err="1">
                <a:solidFill>
                  <a:srgbClr val="6C6F70"/>
                </a:solidFill>
                <a:latin typeface="Calibri"/>
              </a:rPr>
              <a:t>bébés</a:t>
            </a:r>
            <a:r>
              <a:rPr sz="1600" i="0" u="none" strike="noStrike" dirty="0">
                <a:solidFill>
                  <a:srgbClr val="6C6F70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7" name="Picture 7" descr="D:\Doc\ELDO\Esp\palia (6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9" y="3467100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Doc\ELDO\Esp\palia (4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homasCook logo" descr="ThomasCook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6448425"/>
            <a:ext cx="1333500" cy="228600"/>
          </a:xfrm>
          <a:prstGeom prst="rect">
            <a:avLst/>
          </a:prstGeom>
        </p:spPr>
      </p:pic>
      <p:pic>
        <p:nvPicPr>
          <p:cNvPr id="2" name="Let's Go logo" descr="Let's Go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6410325"/>
            <a:ext cx="904875" cy="257175"/>
          </a:xfrm>
          <a:prstGeom prst="rect">
            <a:avLst/>
          </a:prstGeom>
        </p:spPr>
      </p:pic>
      <p:pic>
        <p:nvPicPr>
          <p:cNvPr id="3" name="Club Jumbo" descr="Club Jumb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75" y="6410325"/>
            <a:ext cx="1543050" cy="323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42925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0" i="0" u="none" strike="noStrike" dirty="0">
                <a:solidFill>
                  <a:srgbClr val="E74F90"/>
                </a:solidFill>
                <a:latin typeface="Brush Script Std"/>
              </a:rPr>
              <a:t>Club Jumbo </a:t>
            </a:r>
            <a:r>
              <a:rPr sz="3000" b="0" i="0" u="none" strike="noStrike" dirty="0" err="1">
                <a:solidFill>
                  <a:srgbClr val="E74F90"/>
                </a:solidFill>
                <a:latin typeface="Brush Script Std"/>
              </a:rPr>
              <a:t>Palia</a:t>
            </a:r>
            <a:r>
              <a:rPr sz="3000" b="0" i="0" u="none" strike="noStrike" dirty="0">
                <a:solidFill>
                  <a:srgbClr val="E74F90"/>
                </a:solidFill>
                <a:latin typeface="Brush Script Std"/>
              </a:rPr>
              <a:t> La Roca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L'Ambiance et le sport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Profitez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d’une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équipe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d’animation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qualifiée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nos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J’s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francophones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internationaux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rythmeront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journées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soirées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autour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d’un large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d’activités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d’événements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ludiques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sportifs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culturels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atmosphère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décontractée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conviviale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. Au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tournois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sportifs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piscine,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Jumb’apéro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balades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pédestres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, soirées à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thème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… On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réserve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plein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de surprises…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N’oubliez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pas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votre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0" i="0" u="none" strike="noStrike" dirty="0" err="1">
                <a:solidFill>
                  <a:srgbClr val="6C6F70"/>
                </a:solidFill>
                <a:latin typeface="Calibri"/>
              </a:rPr>
              <a:t>tenue</a:t>
            </a:r>
            <a:r>
              <a:rPr sz="1200" b="0" i="0" u="none" strike="noStrike" dirty="0">
                <a:solidFill>
                  <a:srgbClr val="6C6F70"/>
                </a:solidFill>
                <a:latin typeface="Calibri"/>
              </a:rPr>
              <a:t> blanche et rose pour la soirée Pink is beautiful.</a:t>
            </a:r>
            <a:r>
              <a:rPr dirty="0"/>
              <a:t/>
            </a:r>
            <a:br>
              <a:rPr dirty="0"/>
            </a:b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Soirée à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thème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deux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fois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par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semaine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E74F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lnSpcReduction="10000"/>
          </a:bodyPr>
          <a:lstStyle/>
          <a:p>
            <a:pPr marL="0" marR="0" lvl="0" indent="0" algn="l" fontAlgn="base"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Les activités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200" b="1" i="0" u="none" strike="noStrike">
                <a:solidFill>
                  <a:srgbClr val="6C6F70"/>
                </a:solidFill>
                <a:latin typeface="Calibri"/>
              </a:rPr>
              <a:t>1 piscine en plein air avec chaises longues et parasols.
Tir à l'arc, tennis de table, water-polo, tir à la carabine. 
Avec participation : billard. À proximité : squash, tennis, golf, sports nautiques selon conditions climatiques.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34175"/>
          <a:chOff x="238125" y="152400"/>
          <a:chExt cx="8953500" cy="6734175"/>
        </a:xfrm>
      </p:grpSpPr>
      <p:pic>
        <p:nvPicPr>
          <p:cNvPr id="12" name="Picture 6" descr="D:\Doc\ELDO\Esp\palia (5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9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oc\ELDO\Esp\palia (1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homasCook logo" descr="ThomasCook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6448425"/>
            <a:ext cx="1333500" cy="228600"/>
          </a:xfrm>
          <a:prstGeom prst="rect">
            <a:avLst/>
          </a:prstGeom>
        </p:spPr>
      </p:pic>
      <p:pic>
        <p:nvPicPr>
          <p:cNvPr id="2" name="Let's Go logo" descr="Let's Go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6410325"/>
            <a:ext cx="904875" cy="257175"/>
          </a:xfrm>
          <a:prstGeom prst="rect">
            <a:avLst/>
          </a:prstGeom>
        </p:spPr>
      </p:pic>
      <p:pic>
        <p:nvPicPr>
          <p:cNvPr id="3" name="Club Jumbo" descr="Club Jumb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75" y="6410325"/>
            <a:ext cx="1543050" cy="323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42925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0" i="0" u="none" strike="noStrike">
                <a:solidFill>
                  <a:srgbClr val="E74F90"/>
                </a:solidFill>
                <a:latin typeface="Brush Script Std"/>
              </a:rPr>
              <a:t>Club Jumbo Palia La Roca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8125" y="2562225"/>
            <a:ext cx="8715375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Les excursions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933700"/>
            <a:ext cx="8715375" cy="343852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3" name="ThomasCook logo" descr="ThomasCook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6448425"/>
            <a:ext cx="1333500" cy="228600"/>
          </a:xfrm>
          <a:prstGeom prst="rect">
            <a:avLst/>
          </a:prstGeom>
        </p:spPr>
      </p:pic>
      <p:pic>
        <p:nvPicPr>
          <p:cNvPr id="2" name="Let's Go logo" descr="Let's Go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6410325"/>
            <a:ext cx="904875" cy="257175"/>
          </a:xfrm>
          <a:prstGeom prst="rect">
            <a:avLst/>
          </a:prstGeom>
        </p:spPr>
      </p:pic>
      <p:pic>
        <p:nvPicPr>
          <p:cNvPr id="3" name="Club Jumbo" descr="Club Jumb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5" y="6410325"/>
            <a:ext cx="1543050" cy="323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42925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0" i="0" u="none" strike="noStrike">
                <a:solidFill>
                  <a:srgbClr val="E74F90"/>
                </a:solidFill>
                <a:latin typeface="Brush Script Std"/>
              </a:rPr>
              <a:t>Club Jumbo Palia La Roca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8125" y="2667000"/>
            <a:ext cx="426720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Composante tarifaire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3048000"/>
            <a:ext cx="4267200" cy="3333750"/>
          </a:xfrm>
          <a:prstGeom prst="rect">
            <a:avLst/>
          </a:prstGeom>
        </p:spPr>
        <p:txBody>
          <a:bodyPr lIns="91440" tIns="45720" rIns="91440" bIns="45720" rtlCol="0">
            <a:normAutofit fontScale="80000" lnSpcReduction="20000"/>
          </a:bodyPr>
          <a:lstStyle/>
          <a:p>
            <a:pPr marL="0" marR="0" lvl="0" indent="0" algn="l" fontAlgn="base"/>
            <a:endParaRPr dirty="0"/>
          </a:p>
          <a:p>
            <a:pPr marL="0" marR="0" lvl="0" indent="0" algn="l" fontAlgn="base">
              <a:buFont typeface="Calibri"/>
              <a:buChar char="•"/>
            </a:pP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Prix de base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groupe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:</a:t>
            </a:r>
          </a:p>
          <a:p>
            <a:pPr marL="0" marR="0" lvl="0" indent="0" algn="l" fontAlgn="base">
              <a:buFont typeface="Calibri"/>
              <a:buChar char="•"/>
            </a:pP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Période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du xx/xx/2015 et xx/xx/2015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0" marR="0" lvl="0" indent="0" algn="l" fontAlgn="base">
              <a:buFont typeface="Calibri"/>
              <a:buChar char="•"/>
            </a:pP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Ce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prix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comprend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: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0" marR="0" lvl="0" indent="0" algn="l" fontAlgn="base"/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Le transport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aérien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aller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et retour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vol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spécial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régulier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, les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transferts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aéroport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–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hôtel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–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aéroport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, le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logement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en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chambre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double, la pension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selon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formule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proposée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l’accueil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l’assistance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place,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l’accès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aux services et infrastructures de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l’hôtel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sauf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prestations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facultatives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en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supplément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), les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frais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de dossiers, les taxes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d’aéroport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, les taxes de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sûreté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redevances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passagers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.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0" marR="0" lvl="0" indent="0" algn="l" fontAlgn="base">
              <a:buFont typeface="Calibri"/>
              <a:buChar char="•"/>
            </a:pP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Ce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prix ne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comprends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pas :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0" marR="0" lvl="0" indent="0" algn="l" fontAlgn="base"/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Les assurances annulation,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rapatriement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bagages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, les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suppléments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, les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boissons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sauf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en Tout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compris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: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boissons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selon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formule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détaillée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chaque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fiche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hôtel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), les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dépenses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personnelles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, les pourboires, les taxes de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séjour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de sortie du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territoire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à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régler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place, les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frais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liés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aux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formalités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(visas, vaccinations,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passeport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), les spectacles et les excursions.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38675" y="2667000"/>
            <a:ext cx="4267200" cy="3524250"/>
          </a:xfrm>
          <a:prstGeom prst="rect">
            <a:avLst/>
          </a:prstGeom>
          <a:ln w="12700" cap="flat" cmpd="sng" algn="ctr">
            <a:solidFill>
              <a:srgbClr val="E74F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1" name="ZoneTexte 10"/>
          <p:cNvSpPr txBox="1"/>
          <p:nvPr/>
        </p:nvSpPr>
        <p:spPr>
          <a:xfrm>
            <a:off x="4638675" y="2667000"/>
            <a:ext cx="426720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Votre formule tout compris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38675" y="3048000"/>
            <a:ext cx="4267200" cy="3143250"/>
          </a:xfrm>
          <a:prstGeom prst="rect">
            <a:avLst/>
          </a:prstGeom>
        </p:spPr>
        <p:txBody>
          <a:bodyPr lIns="91440" tIns="45720" rIns="91440" bIns="45720" rtlCol="0">
            <a:normAutofit fontScale="95000" lnSpcReduction="10000"/>
          </a:bodyPr>
          <a:lstStyle/>
          <a:p>
            <a:pPr marL="0" marR="0" lvl="0" indent="0" algn="just" fontAlgn="base"/>
            <a:r>
              <a:rPr lang="fr-FR" sz="1400" b="1" i="0" u="none" strike="noStrike" dirty="0" smtClean="0">
                <a:solidFill>
                  <a:srgbClr val="6C6F70"/>
                </a:solidFill>
                <a:latin typeface="Calibri"/>
              </a:rPr>
              <a:t>Repas:</a:t>
            </a:r>
          </a:p>
          <a:p>
            <a:pPr marL="0" marR="0" lvl="0" indent="0" algn="just" fontAlgn="base"/>
            <a:r>
              <a:rPr lang="fr-FR" sz="1400" b="0" i="0" u="none" strike="noStrike" dirty="0" smtClean="0">
                <a:solidFill>
                  <a:srgbClr val="6C6F70"/>
                </a:solidFill>
                <a:latin typeface="Calibri"/>
              </a:rPr>
              <a:t>R</a:t>
            </a:r>
            <a:r>
              <a:rPr sz="1400" b="0" i="0" u="none" strike="noStrike" dirty="0" err="1" smtClean="0">
                <a:solidFill>
                  <a:srgbClr val="6C6F70"/>
                </a:solidFill>
                <a:latin typeface="Calibri"/>
              </a:rPr>
              <a:t>epas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sous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forme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buffets</a:t>
            </a:r>
            <a:r>
              <a:rPr lang="fr-FR" sz="1400" b="0" i="0" u="none" strike="noStrike" dirty="0" smtClean="0">
                <a:solidFill>
                  <a:srgbClr val="6C6F70"/>
                </a:solidFill>
                <a:latin typeface="Calibri"/>
              </a:rPr>
              <a:t>. 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Petit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déjeuner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continental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tardif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(de 10h30 à 11h30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)</a:t>
            </a:r>
            <a:r>
              <a:rPr lang="fr-FR" sz="1400" b="0" i="0" u="none" strike="noStrike" dirty="0" smtClean="0">
                <a:solidFill>
                  <a:srgbClr val="6C6F70"/>
                </a:solidFill>
                <a:latin typeface="Calibri"/>
              </a:rPr>
              <a:t>. 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Snacks 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(de 11h30 à 15h30, hamburgers, </a:t>
            </a:r>
            <a:r>
              <a:rPr sz="1400" b="0" i="0" u="none" strike="noStrike" dirty="0" err="1" smtClean="0">
                <a:solidFill>
                  <a:srgbClr val="6C6F70"/>
                </a:solidFill>
                <a:latin typeface="Calibri"/>
              </a:rPr>
              <a:t>sandwichs</a:t>
            </a:r>
            <a:r>
              <a:rPr lang="fr-FR" sz="1400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et 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frites) </a:t>
            </a:r>
            <a:endParaRPr lang="fr-FR" sz="1400" b="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400" b="0" i="0" u="none" strike="noStrike" dirty="0" err="1" smtClean="0">
                <a:solidFill>
                  <a:srgbClr val="6C6F70"/>
                </a:solidFill>
                <a:latin typeface="Calibri"/>
              </a:rPr>
              <a:t>Goûter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(de 15h30 à 17h30, crêpes et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sandwichs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) 
</a:t>
            </a:r>
            <a:r>
              <a:rPr sz="1400" b="0" i="0" u="none" strike="noStrike" dirty="0" err="1" smtClean="0">
                <a:solidFill>
                  <a:srgbClr val="6C6F70"/>
                </a:solidFill>
                <a:latin typeface="Calibri"/>
              </a:rPr>
              <a:t>Sandwichs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froids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(de 18h à 22h30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).</a:t>
            </a:r>
            <a:endParaRPr lang="fr-FR" dirty="0" smtClean="0"/>
          </a:p>
          <a:p>
            <a:pPr marL="0" marR="0" lvl="0" indent="0" algn="just" fontAlgn="base"/>
            <a:endParaRPr lang="fr-FR" sz="14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400" b="1" i="0" u="none" strike="noStrike" dirty="0" smtClean="0">
                <a:solidFill>
                  <a:srgbClr val="6C6F70"/>
                </a:solidFill>
                <a:latin typeface="Calibri"/>
              </a:rPr>
              <a:t>Boissons:</a:t>
            </a:r>
            <a:endParaRPr lang="fr-FR" sz="1400" b="1" i="0" u="none" strike="noStrike" dirty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400" b="0" i="0" u="none" strike="noStrike" dirty="0" err="1" smtClean="0">
                <a:solidFill>
                  <a:srgbClr val="6C6F70"/>
                </a:solidFill>
                <a:latin typeface="Calibri"/>
              </a:rPr>
              <a:t>boissons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locales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alcoolisées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et 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non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alcoolisées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 de 10h30 à 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22h30</a:t>
            </a:r>
            <a:r>
              <a:rPr lang="fr-FR" sz="1400" b="0" i="0" u="none" strike="noStrike" dirty="0" smtClean="0">
                <a:solidFill>
                  <a:srgbClr val="6C6F70"/>
                </a:solidFill>
                <a:latin typeface="Calibri"/>
              </a:rPr>
              <a:t>. 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(hors </a:t>
            </a:r>
            <a:r>
              <a:rPr sz="1400" b="0" i="0" u="none" strike="noStrike" dirty="0">
                <a:solidFill>
                  <a:srgbClr val="6C6F70"/>
                </a:solidFill>
                <a:latin typeface="Calibri"/>
              </a:rPr>
              <a:t>jus de fruits </a:t>
            </a:r>
            <a:r>
              <a:rPr sz="1400" b="0" i="0" u="none" strike="noStrike" dirty="0" err="1">
                <a:solidFill>
                  <a:srgbClr val="6C6F70"/>
                </a:solidFill>
                <a:latin typeface="Calibri"/>
              </a:rPr>
              <a:t>frais</a:t>
            </a:r>
            <a:r>
              <a:rPr sz="1400" b="0" i="0" u="none" strike="noStrike" dirty="0" smtClean="0">
                <a:solidFill>
                  <a:srgbClr val="6C6F70"/>
                </a:solidFill>
                <a:latin typeface="Calibri"/>
              </a:rPr>
              <a:t>).</a:t>
            </a:r>
            <a:endParaRPr lang="fr-FR" sz="1400" b="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endParaRPr lang="fr-FR" sz="1400" dirty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400" b="1" dirty="0" smtClean="0">
                <a:solidFill>
                  <a:srgbClr val="6C6F70"/>
                </a:solidFill>
                <a:latin typeface="Calibri"/>
              </a:rPr>
              <a:t>Sports &amp; loisirs:</a:t>
            </a:r>
          </a:p>
          <a:p>
            <a:pPr marL="0" marR="0" lvl="0" indent="0" algn="just" fontAlgn="base"/>
            <a:r>
              <a:rPr lang="fr-FR" sz="1400" b="0" i="0" u="none" strike="noStrike" dirty="0" smtClean="0">
                <a:solidFill>
                  <a:srgbClr val="6C6F70"/>
                </a:solidFill>
                <a:latin typeface="Calibri"/>
              </a:rPr>
              <a:t>Voir </a:t>
            </a:r>
            <a:r>
              <a:rPr lang="fr-FR" sz="1400" b="0" i="0" u="none" strike="noStrike" dirty="0" err="1" smtClean="0">
                <a:solidFill>
                  <a:srgbClr val="6C6F70"/>
                </a:solidFill>
                <a:latin typeface="Calibri"/>
              </a:rPr>
              <a:t>slide</a:t>
            </a:r>
            <a:r>
              <a:rPr lang="fr-FR" sz="1400" b="0" i="0" u="none" strike="noStrike" dirty="0" smtClean="0">
                <a:solidFill>
                  <a:srgbClr val="6C6F70"/>
                </a:solidFill>
                <a:latin typeface="Calibri"/>
              </a:rPr>
              <a:t> dédié.</a:t>
            </a:r>
          </a:p>
          <a:p>
            <a:pPr marL="0" marR="0" lvl="0" indent="0" algn="just" fontAlgn="base"/>
            <a:endParaRPr lang="fr-FR" sz="1400" dirty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400" b="1" i="0" u="none" strike="noStrike" dirty="0" smtClean="0">
                <a:solidFill>
                  <a:srgbClr val="6C6F70"/>
                </a:solidFill>
                <a:latin typeface="Calibri"/>
              </a:rPr>
              <a:t>Clubs enfants:</a:t>
            </a:r>
          </a:p>
          <a:p>
            <a:pPr marL="0" marR="0" lvl="0" indent="0" algn="just" fontAlgn="base"/>
            <a:r>
              <a:rPr lang="fr-FR" sz="1400" dirty="0" smtClean="0">
                <a:solidFill>
                  <a:srgbClr val="6C6F70"/>
                </a:solidFill>
                <a:latin typeface="Calibri"/>
              </a:rPr>
              <a:t>Voir </a:t>
            </a:r>
            <a:r>
              <a:rPr lang="fr-FR" sz="1400" dirty="0" err="1" smtClean="0">
                <a:solidFill>
                  <a:srgbClr val="6C6F70"/>
                </a:solidFill>
                <a:latin typeface="Calibri"/>
              </a:rPr>
              <a:t>slide</a:t>
            </a:r>
            <a:r>
              <a:rPr lang="fr-FR" sz="1400" dirty="0" smtClean="0">
                <a:solidFill>
                  <a:srgbClr val="6C6F70"/>
                </a:solidFill>
                <a:latin typeface="Calibri"/>
              </a:rPr>
              <a:t> dédiés</a:t>
            </a:r>
            <a:endParaRPr sz="1400" b="0" i="0" u="none" strike="noStrike" dirty="0">
              <a:solidFill>
                <a:srgbClr val="6C6F70"/>
              </a:solidFill>
              <a:latin typeface="Calibri"/>
            </a:endParaRPr>
          </a:p>
        </p:txBody>
      </p:sp>
      <p:pic>
        <p:nvPicPr>
          <p:cNvPr id="14" name="Picture 2" descr="D:\Doc\ELDO\Esp\palia (1)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34175"/>
          <a:chOff x="238125" y="152400"/>
          <a:chExt cx="8905875" cy="6734175"/>
        </a:xfrm>
      </p:grpSpPr>
      <p:pic>
        <p:nvPicPr>
          <p:cNvPr id="10" name="Picture 3" descr="D:\Doc\ELDO\Esp\palia (2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0401"/>
            <a:ext cx="2857500" cy="16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homasCook logo" descr="ThomasCook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5" y="6448425"/>
            <a:ext cx="1333500" cy="228600"/>
          </a:xfrm>
          <a:prstGeom prst="rect">
            <a:avLst/>
          </a:prstGeom>
        </p:spPr>
      </p:pic>
      <p:pic>
        <p:nvPicPr>
          <p:cNvPr id="2" name="Let's Go logo" descr="Let's Go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6410325"/>
            <a:ext cx="904875" cy="257175"/>
          </a:xfrm>
          <a:prstGeom prst="rect">
            <a:avLst/>
          </a:prstGeom>
        </p:spPr>
      </p:pic>
      <p:pic>
        <p:nvPicPr>
          <p:cNvPr id="3" name="Club Jumbo" descr="Club Jumb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5" y="6410325"/>
            <a:ext cx="1543050" cy="323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42925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2400" b="1" i="0" u="none" strike="noStrike">
                <a:solidFill>
                  <a:srgbClr val="7E7E7E"/>
                </a:solidFill>
                <a:latin typeface="Lucida Handwriting"/>
              </a:rPr>
              <a:t>Votre contact commercial</a:t>
            </a:r>
            <a:r>
              <a:t/>
            </a:r>
            <a:br/>
            <a:r>
              <a:rPr sz="2400" b="1" i="0" u="none" strike="noStrike">
                <a:solidFill>
                  <a:srgbClr val="7E7E7E"/>
                </a:solidFill>
                <a:latin typeface="Lucida Handwriting"/>
              </a:rPr>
              <a:t>THOMAS COOK voyages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0075" y="3133725"/>
            <a:ext cx="7915275" cy="1847850"/>
          </a:xfrm>
          <a:prstGeom prst="rect">
            <a:avLst/>
          </a:prstGeom>
          <a:ln w="12700" cap="flat" cmpd="sng" algn="ctr">
            <a:solidFill>
              <a:srgbClr val="7E7E7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ctr" fontAlgn="base"/>
            <a:r>
              <a:t/>
            </a:r>
            <a:br/>
            <a:r>
              <a:rPr sz="1800" b="0" i="0" u="none" strike="noStrike">
                <a:solidFill>
                  <a:srgbClr val="E74F90"/>
                </a:solidFill>
                <a:latin typeface="Lucida Handwriting"/>
              </a:rPr>
              <a:t>Prénom Nom</a:t>
            </a:r>
            <a:r>
              <a:t/>
            </a:r>
            <a:br/>
            <a:r>
              <a:t/>
            </a:r>
            <a:br/>
            <a:r>
              <a:rPr sz="1200" b="0" i="0" u="none" strike="noStrike">
                <a:solidFill>
                  <a:srgbClr val="7E7E7E"/>
                </a:solidFill>
                <a:latin typeface="Lucida Handwriting"/>
              </a:rPr>
              <a:t>Adresse</a:t>
            </a:r>
            <a:r>
              <a:t/>
            </a:r>
            <a:br/>
            <a:r>
              <a:rPr sz="1200" b="0" i="0" u="none" strike="noStrike">
                <a:solidFill>
                  <a:srgbClr val="7E7E7E"/>
                </a:solidFill>
                <a:latin typeface="Lucida Handwriting"/>
              </a:rPr>
              <a:t>Tel</a:t>
            </a:r>
            <a:r>
              <a:t/>
            </a:r>
            <a:br/>
            <a:r>
              <a:rPr sz="1200" b="0" i="0" u="none" strike="noStrike">
                <a:solidFill>
                  <a:srgbClr val="7E7E7E"/>
                </a:solidFill>
                <a:latin typeface="Lucida Handwriting"/>
              </a:rPr>
              <a:t>E-mail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Affichage à l'écran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Office Theme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PowerPoint</dc:subject>
  <dc:creator>SYSPAD_TC COMPOS-JULIOT</dc:creator>
  <cp:keywords>PowerPoint</cp:keywords>
  <dc:description>PowerPoint</dc:description>
  <cp:lastModifiedBy>Mery, Paul</cp:lastModifiedBy>
  <cp:revision>12</cp:revision>
  <dcterms:created xsi:type="dcterms:W3CDTF">2015-03-27T15:37:34Z</dcterms:created>
  <dcterms:modified xsi:type="dcterms:W3CDTF">2015-03-30T09:52:43Z</dcterms:modified>
  <cp:category>PowerPoint</cp:category>
</cp:coreProperties>
</file>