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2"/>
    <p:sldId id="256" r:id="rId3"/>
    <p:sldId id="257" r:id="rId4"/>
    <p:sldId id="258" r:id="rId5"/>
    <p:sldId id="259" r:id="rId6"/>
    <p:sldId id="260" r:id="rId7"/>
    <p:sldId id="262" r:id="rId8"/>
    <p:sldId id="265"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B62"/>
    <a:srgbClr val="FE34D3"/>
    <a:srgbClr val="FE6ADE"/>
    <a:srgbClr val="D52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74" y="-4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4/03/2016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4/03/2016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4/03/2016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4/03/2016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t>4/03/2016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t>4/03/2016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t>4/03/2016</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t>4/03/2016</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t>4/03/2016</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smtClean="0"/>
              <a:t>‹N°›</a:t>
            </a:fld>
            <a:endParaRPr lang="nl-BE"/>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7442" y="6093296"/>
            <a:ext cx="2025000" cy="84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4/03/2016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4/03/2016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t>4/03/2016</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t>‹N°›</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476671"/>
            <a:ext cx="9144000" cy="707886"/>
          </a:xfrm>
          <a:prstGeom prst="rect">
            <a:avLst/>
          </a:prstGeom>
          <a:noFill/>
        </p:spPr>
        <p:txBody>
          <a:bodyPr wrap="square" rtlCol="0">
            <a:spAutoFit/>
          </a:bodyPr>
          <a:lstStyle/>
          <a:p>
            <a:pPr algn="ctr" fontAlgn="base"/>
            <a:r>
              <a:rPr lang="fr-FR" sz="4000" b="1" dirty="0">
                <a:solidFill>
                  <a:srgbClr val="B91B62"/>
                </a:solidFill>
                <a:latin typeface="+mj-lt"/>
              </a:rPr>
              <a:t>Le </a:t>
            </a:r>
            <a:r>
              <a:rPr lang="fr-FR" sz="4000" b="1" dirty="0" smtClean="0">
                <a:solidFill>
                  <a:srgbClr val="B91B62"/>
                </a:solidFill>
                <a:latin typeface="+mj-lt"/>
              </a:rPr>
              <a:t>Club Jumbo </a:t>
            </a:r>
            <a:r>
              <a:rPr lang="fr-FR" sz="4000" b="1" dirty="0">
                <a:solidFill>
                  <a:srgbClr val="B91B62"/>
                </a:solidFill>
                <a:latin typeface="+mj-lt"/>
              </a:rPr>
              <a:t>Castillo Antigua ***</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1346" y="4565199"/>
            <a:ext cx="2420814" cy="84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D:\DavidKierkegaard\20151104 Fiches logotés JT\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00" y="2253282"/>
            <a:ext cx="3005137" cy="22558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avidKierkegaard\20151104 Fiches logotés JT\Imag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005" y="2253283"/>
            <a:ext cx="2998787" cy="2255837"/>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7"/>
          <p:cNvSpPr>
            <a:spLocks noGrp="1"/>
          </p:cNvSpPr>
          <p:nvPr>
            <p:ph idx="1"/>
          </p:nvPr>
        </p:nvSpPr>
        <p:spPr>
          <a:xfrm>
            <a:off x="457200" y="1184557"/>
            <a:ext cx="8291264" cy="5268779"/>
          </a:xfrm>
        </p:spPr>
        <p:txBody>
          <a:bodyPr/>
          <a:lstStyle/>
          <a:p>
            <a:r>
              <a:rPr lang="fr-FR" sz="1800" b="1" dirty="0" smtClean="0"/>
              <a:t>Situation:</a:t>
            </a:r>
            <a:r>
              <a:rPr lang="fr-FR" b="1" dirty="0" smtClean="0"/>
              <a:t> </a:t>
            </a:r>
            <a:r>
              <a:rPr lang="fr-FR" sz="1800" b="1" dirty="0"/>
              <a:t>A  700 </a:t>
            </a:r>
            <a:r>
              <a:rPr lang="fr-FR" sz="1800" b="1" dirty="0" smtClean="0"/>
              <a:t>m de la plage de sable de Caleta de Fuste et 300 m du centre avec boutiques, restaurants et bars. Aéroport de Fuerteventura à 7km. </a:t>
            </a:r>
            <a:endParaRPr lang="fr-FR" sz="1800" b="1" dirty="0"/>
          </a:p>
        </p:txBody>
      </p:sp>
    </p:spTree>
    <p:extLst>
      <p:ext uri="{BB962C8B-B14F-4D97-AF65-F5344CB8AC3E}">
        <p14:creationId xmlns:p14="http://schemas.microsoft.com/office/powerpoint/2010/main" val="4223371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53500" cy="6734175"/>
          <a:chOff x="238125" y="152400"/>
          <a:chExt cx="8953500" cy="6734175"/>
        </a:xfrm>
      </p:grpSpPr>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lang="fr-FR" sz="3000" b="1" i="0" u="none" strike="noStrike" dirty="0" smtClean="0">
                <a:solidFill>
                  <a:srgbClr val="B91B62"/>
                </a:solidFill>
                <a:latin typeface="+mj-lt"/>
              </a:rPr>
              <a:t>Club Jumbo</a:t>
            </a:r>
            <a:r>
              <a:rPr sz="3000" b="1" i="0" u="none" strike="noStrike" dirty="0" smtClean="0">
                <a:solidFill>
                  <a:srgbClr val="B91B62"/>
                </a:solidFill>
                <a:latin typeface="+mj-lt"/>
              </a:rPr>
              <a:t> </a:t>
            </a:r>
            <a:r>
              <a:rPr sz="3000" b="1" i="0" u="none" strike="noStrike" dirty="0">
                <a:solidFill>
                  <a:srgbClr val="B91B62"/>
                </a:solidFill>
                <a:latin typeface="+mj-lt"/>
              </a:rPr>
              <a:t>Castillo Antigua</a:t>
            </a:r>
          </a:p>
        </p:txBody>
      </p:sp>
      <p:sp>
        <p:nvSpPr>
          <p:cNvPr id="9" name="ZoneTexte 8"/>
          <p:cNvSpPr txBox="1"/>
          <p:nvPr/>
        </p:nvSpPr>
        <p:spPr>
          <a:xfrm>
            <a:off x="238125" y="2362200"/>
            <a:ext cx="8715375" cy="528637"/>
          </a:xfrm>
          <a:prstGeom prst="rect">
            <a:avLst/>
          </a:prstGeom>
        </p:spPr>
        <p:txBody>
          <a:bodyPr lIns="91440" tIns="45720" rIns="91440" bIns="45720" rtlCol="0">
            <a:normAutofit fontScale="95000"/>
          </a:bodyPr>
          <a:lstStyle/>
          <a:p>
            <a:pPr marL="0" marR="0" lvl="0" indent="0" algn="l" fontAlgn="base"/>
            <a:r>
              <a:rPr lang="fr-FR" sz="1400" b="1" i="0" u="none" strike="noStrike" dirty="0" smtClean="0">
                <a:solidFill>
                  <a:srgbClr val="6C6F70"/>
                </a:solidFill>
                <a:latin typeface="Calibri"/>
              </a:rPr>
              <a:t>Sur la côte est de l'île avec un  accès direct à la promenade maritime du front de mer, ce nouveau Club Jumbo propose un hébergement de qualité dans une ambiance conviviale.</a:t>
            </a:r>
          </a:p>
          <a:p>
            <a:pPr marL="0" marR="0" lvl="0" indent="0" algn="l" fontAlgn="base"/>
            <a:endParaRPr lang="fr-FR" sz="1400" b="1" i="0" u="none" strike="noStrike" dirty="0" smtClean="0">
              <a:solidFill>
                <a:srgbClr val="6C6F70"/>
              </a:solidFill>
              <a:latin typeface="Calibri"/>
            </a:endParaRPr>
          </a:p>
          <a:p>
            <a:pPr marL="0" marR="0" lvl="0" indent="0" algn="l" fontAlgn="base"/>
            <a:endParaRPr lang="fr-FR" sz="1400" b="1" i="0" u="none" strike="noStrike" dirty="0">
              <a:solidFill>
                <a:srgbClr val="6C6F70"/>
              </a:solidFill>
              <a:latin typeface="Calibri"/>
            </a:endParaRPr>
          </a:p>
        </p:txBody>
      </p:sp>
      <p:sp>
        <p:nvSpPr>
          <p:cNvPr id="10" name="ZoneTexte 9"/>
          <p:cNvSpPr txBox="1"/>
          <p:nvPr/>
        </p:nvSpPr>
        <p:spPr>
          <a:xfrm>
            <a:off x="238125" y="2890837"/>
            <a:ext cx="4438650" cy="371475"/>
          </a:xfrm>
          <a:prstGeom prst="rect">
            <a:avLst/>
          </a:prstGeom>
        </p:spPr>
        <p:txBody>
          <a:bodyPr lIns="91440" tIns="45720" rIns="91440" bIns="45720" rtlCol="0">
            <a:normAutofit/>
          </a:bodyPr>
          <a:lstStyle/>
          <a:p>
            <a:pPr marL="0" marR="0" lvl="0" indent="0" algn="l" fontAlgn="base"/>
            <a:r>
              <a:rPr lang="fr-FR" sz="1800" b="1" i="0" u="none" strike="noStrike" dirty="0" smtClean="0">
                <a:solidFill>
                  <a:srgbClr val="B91B62"/>
                </a:solidFill>
                <a:latin typeface="+mj-lt"/>
              </a:rPr>
              <a:t>L’hébergement que vous voulez </a:t>
            </a:r>
            <a:r>
              <a:rPr sz="1800" b="1" i="0" u="none" strike="noStrike" dirty="0" smtClean="0">
                <a:solidFill>
                  <a:srgbClr val="B91B62"/>
                </a:solidFill>
                <a:latin typeface="+mj-lt"/>
              </a:rPr>
              <a:t>:</a:t>
            </a:r>
            <a:endParaRPr sz="1800" b="1" i="0" u="none" strike="noStrike" dirty="0">
              <a:solidFill>
                <a:srgbClr val="B91B62"/>
              </a:solidFill>
              <a:latin typeface="+mj-lt"/>
            </a:endParaRPr>
          </a:p>
        </p:txBody>
      </p:sp>
      <p:sp>
        <p:nvSpPr>
          <p:cNvPr id="11" name="ZoneTexte 10"/>
          <p:cNvSpPr txBox="1"/>
          <p:nvPr/>
        </p:nvSpPr>
        <p:spPr>
          <a:xfrm>
            <a:off x="238125" y="3265826"/>
            <a:ext cx="4438650" cy="1747350"/>
          </a:xfrm>
          <a:prstGeom prst="rect">
            <a:avLst/>
          </a:prstGeom>
        </p:spPr>
        <p:txBody>
          <a:bodyPr lIns="91440" tIns="45720" rIns="91440" bIns="45720" rtlCol="0">
            <a:noAutofit/>
          </a:bodyPr>
          <a:lstStyle/>
          <a:p>
            <a:pPr marL="0" marR="0" lvl="0" indent="0" algn="l" fontAlgn="base"/>
            <a:r>
              <a:rPr lang="fr-FR" sz="900" b="0" i="0" u="none" strike="noStrike" dirty="0" smtClean="0">
                <a:solidFill>
                  <a:srgbClr val="6C6F70"/>
                </a:solidFill>
                <a:latin typeface="Calibri"/>
              </a:rPr>
              <a:t>Complexe de 2 bâtiments comprenant 272 chambres et appartements répartis sur 3 étages avec ascenseurs. Tous les hébergements disposent de bain et douche, sèche cheveux, coin salon, TV satellite, kitchenette (uniquement dans les appartements) avec bouilloire</a:t>
            </a:r>
            <a:r>
              <a:rPr sz="900" b="0" i="0" u="none" strike="noStrike" dirty="0" smtClean="0">
                <a:solidFill>
                  <a:srgbClr val="6C6F70"/>
                </a:solidFill>
                <a:latin typeface="Calibri"/>
              </a:rPr>
              <a:t>, </a:t>
            </a:r>
            <a:r>
              <a:rPr lang="fr-FR" sz="900" b="0" i="0" u="none" strike="noStrike" dirty="0" smtClean="0">
                <a:solidFill>
                  <a:srgbClr val="6C6F70"/>
                </a:solidFill>
                <a:latin typeface="Calibri"/>
              </a:rPr>
              <a:t>cuisinière électrique, micro-ondes et réfrigérateur , coffre-fort (payant), téléphone et balcon</a:t>
            </a:r>
            <a:r>
              <a:rPr sz="900" b="0" i="0" u="none" strike="noStrike" dirty="0" smtClean="0">
                <a:solidFill>
                  <a:srgbClr val="6C6F70"/>
                </a:solidFill>
                <a:latin typeface="Calibri"/>
              </a:rPr>
              <a:t> </a:t>
            </a:r>
            <a:r>
              <a:rPr lang="fr-FR" sz="900" b="0" i="0" u="none" strike="noStrike" dirty="0" smtClean="0">
                <a:solidFill>
                  <a:srgbClr val="6C6F70"/>
                </a:solidFill>
                <a:latin typeface="Calibri"/>
              </a:rPr>
              <a:t>ou terrasse. Nettoyage 5 fois/semaine, changement </a:t>
            </a:r>
            <a:r>
              <a:rPr sz="900" b="0" i="0" u="none" strike="noStrike" dirty="0" smtClean="0">
                <a:solidFill>
                  <a:srgbClr val="6C6F70"/>
                </a:solidFill>
                <a:latin typeface="Calibri"/>
              </a:rPr>
              <a:t>de </a:t>
            </a:r>
            <a:r>
              <a:rPr sz="900" b="0" i="0" u="none" strike="noStrike" dirty="0">
                <a:solidFill>
                  <a:srgbClr val="6C6F70"/>
                </a:solidFill>
                <a:latin typeface="Calibri"/>
              </a:rPr>
              <a:t>serviettes 3 </a:t>
            </a:r>
            <a:r>
              <a:rPr lang="fr-FR" sz="900" b="0" i="0" u="none" strike="noStrike" dirty="0" smtClean="0">
                <a:solidFill>
                  <a:srgbClr val="6C6F70"/>
                </a:solidFill>
                <a:latin typeface="Calibri"/>
              </a:rPr>
              <a:t>fois/semaine</a:t>
            </a:r>
            <a:r>
              <a:rPr sz="900" b="0" i="0" u="none" strike="noStrike" dirty="0" smtClean="0">
                <a:solidFill>
                  <a:srgbClr val="6C6F70"/>
                </a:solidFill>
                <a:latin typeface="Calibri"/>
              </a:rPr>
              <a:t>, </a:t>
            </a:r>
            <a:r>
              <a:rPr lang="fr-FR" sz="900" b="0" i="0" u="none" strike="noStrike" dirty="0" smtClean="0">
                <a:solidFill>
                  <a:srgbClr val="6C6F70"/>
                </a:solidFill>
                <a:latin typeface="Calibri"/>
              </a:rPr>
              <a:t>changement de draps 1 fois/semaine. Code B : Appartements 1 chambre (41 m², maximum 2 adultes et 2 enfants ou 3 adultes et 1 enfant  - type C ; vue mer - type D). Code C : appartements 2 chambres (56 m², minimum 4 adultes ou 3 adultes et 2 enfants ou 2 adultes et 3 enfants et maximum 5 adultes ou 2 adultes et 4 enfants ou 3 adultes  et 3 enfants - type A ; vue mer - type B). Code D : chambres doubles </a:t>
            </a:r>
            <a:r>
              <a:rPr lang="fr-FR" sz="900" b="0" i="0" u="none" strike="noStrike" dirty="0" err="1" smtClean="0">
                <a:solidFill>
                  <a:srgbClr val="6C6F70"/>
                </a:solidFill>
                <a:latin typeface="Calibri"/>
              </a:rPr>
              <a:t>Deluxe</a:t>
            </a:r>
            <a:r>
              <a:rPr lang="fr-FR" sz="900" b="0" i="0" u="none" strike="noStrike" dirty="0" smtClean="0">
                <a:solidFill>
                  <a:srgbClr val="6C6F70"/>
                </a:solidFill>
                <a:latin typeface="Calibri"/>
              </a:rPr>
              <a:t> (maximum 2 adultes et 1 enfant ou 3 adultes - type F ; vue mer - type E). Lits bébés inclus dans la capacité totale de la chambre.</a:t>
            </a:r>
            <a:endParaRPr lang="fr-FR" sz="900" b="0" i="0" u="none" strike="noStrike" dirty="0">
              <a:solidFill>
                <a:srgbClr val="6C6F70"/>
              </a:solidFill>
              <a:latin typeface="Calibri"/>
            </a:endParaRPr>
          </a:p>
        </p:txBody>
      </p:sp>
      <p:sp>
        <p:nvSpPr>
          <p:cNvPr id="12" name="ZoneTexte 11"/>
          <p:cNvSpPr txBox="1"/>
          <p:nvPr/>
        </p:nvSpPr>
        <p:spPr>
          <a:xfrm>
            <a:off x="205358" y="5013920"/>
            <a:ext cx="4438650" cy="1295400"/>
          </a:xfrm>
          <a:prstGeom prst="rect">
            <a:avLst/>
          </a:prstGeom>
          <a:ln w="12700" cap="flat" cmpd="sng" algn="ctr">
            <a:solidFill>
              <a:srgbClr val="B91B62"/>
            </a:solidFill>
            <a:prstDash val="solid"/>
            <a:round/>
            <a:headEnd type="none" w="med" len="med"/>
            <a:tailEnd type="none" w="med" len="med"/>
          </a:ln>
        </p:spPr>
        <p:txBody>
          <a:bodyPr lIns="91440" tIns="45720" rIns="91440" bIns="45720" rtlCol="0">
            <a:spAutoFit/>
          </a:bodyPr>
          <a:lstStyle/>
          <a:p>
            <a:pPr marL="0" marR="0" lvl="0" indent="0" algn="l" fontAlgn="base"/>
            <a:endParaRPr/>
          </a:p>
        </p:txBody>
      </p:sp>
      <p:sp>
        <p:nvSpPr>
          <p:cNvPr id="13" name="ZoneTexte 12"/>
          <p:cNvSpPr txBox="1"/>
          <p:nvPr/>
        </p:nvSpPr>
        <p:spPr>
          <a:xfrm>
            <a:off x="238125" y="5030316"/>
            <a:ext cx="4438650" cy="342900"/>
          </a:xfrm>
          <a:prstGeom prst="rect">
            <a:avLst/>
          </a:prstGeom>
        </p:spPr>
        <p:txBody>
          <a:bodyPr lIns="91440" tIns="45720" rIns="91440" bIns="45720" rtlCol="0">
            <a:normAutofit fontScale="92500" lnSpcReduction="10000"/>
          </a:bodyPr>
          <a:lstStyle/>
          <a:p>
            <a:pPr marL="0" marR="0" lvl="0" indent="0" algn="l" fontAlgn="base"/>
            <a:r>
              <a:rPr lang="fr-FR" sz="1800" b="1" i="0" u="none" strike="noStrike" dirty="0" smtClean="0">
                <a:solidFill>
                  <a:srgbClr val="B91B62"/>
                </a:solidFill>
                <a:latin typeface="+mj-lt"/>
              </a:rPr>
              <a:t>Ce</a:t>
            </a:r>
            <a:r>
              <a:rPr sz="1800" b="1" i="0" u="none" strike="noStrike" dirty="0" smtClean="0">
                <a:solidFill>
                  <a:srgbClr val="B91B62"/>
                </a:solidFill>
                <a:latin typeface="+mj-lt"/>
              </a:rPr>
              <a:t> </a:t>
            </a:r>
            <a:r>
              <a:rPr sz="1800" b="1" i="0" u="none" strike="noStrike" dirty="0">
                <a:solidFill>
                  <a:srgbClr val="B91B62"/>
                </a:solidFill>
                <a:latin typeface="+mj-lt"/>
              </a:rPr>
              <a:t>qui change tout </a:t>
            </a:r>
            <a:r>
              <a:rPr sz="1800" b="1" i="0" u="none" strike="noStrike" dirty="0" smtClean="0">
                <a:solidFill>
                  <a:srgbClr val="B91B62"/>
                </a:solidFill>
                <a:latin typeface="+mj-lt"/>
              </a:rPr>
              <a:t>:</a:t>
            </a:r>
            <a:endParaRPr lang="fr-FR" sz="1800" b="1" i="0" u="none" strike="noStrike" dirty="0" smtClean="0">
              <a:solidFill>
                <a:srgbClr val="B91B62"/>
              </a:solidFill>
              <a:latin typeface="+mj-lt"/>
            </a:endParaRPr>
          </a:p>
          <a:p>
            <a:pPr marL="0" marR="0" lvl="0" indent="0" algn="l" fontAlgn="base"/>
            <a:endParaRPr sz="1800" b="1" i="0" u="none" strike="noStrike" dirty="0">
              <a:solidFill>
                <a:srgbClr val="B91B62"/>
              </a:solidFill>
              <a:latin typeface="+mj-lt"/>
            </a:endParaRPr>
          </a:p>
        </p:txBody>
      </p:sp>
      <p:sp>
        <p:nvSpPr>
          <p:cNvPr id="14" name="ZoneTexte 13"/>
          <p:cNvSpPr txBox="1"/>
          <p:nvPr/>
        </p:nvSpPr>
        <p:spPr>
          <a:xfrm>
            <a:off x="238125" y="5143500"/>
            <a:ext cx="4438650" cy="1047750"/>
          </a:xfrm>
          <a:prstGeom prst="rect">
            <a:avLst/>
          </a:prstGeom>
        </p:spPr>
        <p:txBody>
          <a:bodyPr lIns="91440" tIns="45720" rIns="91440" bIns="45720" rtlCol="0">
            <a:normAutofit/>
          </a:bodyPr>
          <a:lstStyle/>
          <a:p>
            <a:pPr marL="0" marR="0" lvl="0" indent="0" algn="l" fontAlgn="base"/>
            <a:endParaRPr/>
          </a:p>
        </p:txBody>
      </p:sp>
      <p:sp>
        <p:nvSpPr>
          <p:cNvPr id="16" name="Rectangle 15"/>
          <p:cNvSpPr/>
          <p:nvPr/>
        </p:nvSpPr>
        <p:spPr>
          <a:xfrm>
            <a:off x="250509" y="5253007"/>
            <a:ext cx="4572000" cy="1200329"/>
          </a:xfrm>
          <a:prstGeom prst="rect">
            <a:avLst/>
          </a:prstGeom>
        </p:spPr>
        <p:txBody>
          <a:bodyPr>
            <a:spAutoFit/>
          </a:bodyPr>
          <a:lstStyle/>
          <a:p>
            <a:pPr fontAlgn="base"/>
            <a:r>
              <a:rPr lang="fr-FR" sz="1200" b="1" dirty="0" smtClean="0">
                <a:solidFill>
                  <a:srgbClr val="6C6F70"/>
                </a:solidFill>
                <a:latin typeface="Calibri"/>
              </a:rPr>
              <a:t>Hôtel en bord de mer (plage à 700 m.)..</a:t>
            </a:r>
          </a:p>
          <a:p>
            <a:pPr fontAlgn="base"/>
            <a:r>
              <a:rPr lang="fr-FR" sz="1200" b="1" dirty="0" smtClean="0">
                <a:solidFill>
                  <a:srgbClr val="6C6F70"/>
                </a:solidFill>
                <a:latin typeface="Calibri"/>
              </a:rPr>
              <a:t>De beaux appartements et chambres doubles.</a:t>
            </a:r>
          </a:p>
          <a:p>
            <a:pPr fontAlgn="base"/>
            <a:r>
              <a:rPr lang="fr-FR" sz="1200" b="1" dirty="0" smtClean="0">
                <a:solidFill>
                  <a:srgbClr val="6C6F70"/>
                </a:solidFill>
                <a:latin typeface="Calibri"/>
              </a:rPr>
              <a:t>Belle décoration. </a:t>
            </a:r>
          </a:p>
          <a:p>
            <a:pPr fontAlgn="base"/>
            <a:r>
              <a:rPr lang="fr-FR" sz="1200" b="1" dirty="0" smtClean="0">
                <a:solidFill>
                  <a:srgbClr val="6C6F70"/>
                </a:solidFill>
                <a:latin typeface="Calibri"/>
              </a:rPr>
              <a:t>Proximité de l’aéroport. </a:t>
            </a:r>
            <a:endParaRPr lang="fr-FR" sz="1200" b="1" dirty="0">
              <a:solidFill>
                <a:srgbClr val="6C6F70"/>
              </a:solidFill>
              <a:latin typeface="Calibri"/>
            </a:endParaRPr>
          </a:p>
          <a:p>
            <a:pPr fontAlgn="base"/>
            <a:r>
              <a:rPr lang="fr-FR" sz="1200" b="1" dirty="0" smtClean="0">
                <a:solidFill>
                  <a:srgbClr val="6C6F70"/>
                </a:solidFill>
                <a:latin typeface="Calibri"/>
              </a:rPr>
              <a:t>Idéal pour les familles. </a:t>
            </a:r>
          </a:p>
          <a:p>
            <a:pPr fontAlgn="base"/>
            <a:endParaRPr lang="fr-FR" sz="1200" b="1" dirty="0">
              <a:solidFill>
                <a:srgbClr val="6C6F70"/>
              </a:solidFill>
              <a:latin typeface="Calibri"/>
            </a:endParaRPr>
          </a:p>
        </p:txBody>
      </p:sp>
      <p:pic>
        <p:nvPicPr>
          <p:cNvPr id="2050" name="Picture 2" descr="D:\DavidKierkegaard\20151104 Fiches logotés JT\Imag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93402"/>
            <a:ext cx="2857500" cy="16525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avidKierkegaard\20151104 Fiches logotés JT\Imag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88640"/>
            <a:ext cx="2857500" cy="16621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DavidKierkegaard\20151104 Fiches logotés JT\Image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980" y="188640"/>
            <a:ext cx="2857500" cy="166211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DavidKierkegaard\20151104 Fiches logotés JT\Image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649" y="3476079"/>
            <a:ext cx="4048125" cy="268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34175"/>
          <a:chOff x="238125" y="152400"/>
          <a:chExt cx="8905875" cy="6734175"/>
        </a:xfrm>
      </p:grpSpPr>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lang="fr-FR" sz="3000" b="1" i="0" u="none" strike="noStrike" dirty="0" smtClean="0">
                <a:solidFill>
                  <a:srgbClr val="B91B62"/>
                </a:solidFill>
                <a:latin typeface="+mj-lt"/>
              </a:rPr>
              <a:t>Club Jumbo</a:t>
            </a:r>
            <a:r>
              <a:rPr sz="3000" b="1" i="0" u="none" strike="noStrike" dirty="0" smtClean="0">
                <a:solidFill>
                  <a:srgbClr val="B91B62"/>
                </a:solidFill>
                <a:latin typeface="+mj-lt"/>
              </a:rPr>
              <a:t> </a:t>
            </a:r>
            <a:r>
              <a:rPr sz="3000" b="1" i="0" u="none" strike="noStrike" dirty="0">
                <a:solidFill>
                  <a:srgbClr val="B91B62"/>
                </a:solidFill>
                <a:latin typeface="+mj-lt"/>
              </a:rPr>
              <a:t>Castillo Antigua</a:t>
            </a:r>
          </a:p>
        </p:txBody>
      </p:sp>
      <p:sp>
        <p:nvSpPr>
          <p:cNvPr id="9" name="ZoneTexte 8"/>
          <p:cNvSpPr txBox="1"/>
          <p:nvPr/>
        </p:nvSpPr>
        <p:spPr>
          <a:xfrm>
            <a:off x="238125" y="2562225"/>
            <a:ext cx="4438650"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La restauration que vous aimez :</a:t>
            </a:r>
          </a:p>
        </p:txBody>
      </p:sp>
      <p:sp>
        <p:nvSpPr>
          <p:cNvPr id="10" name="ZoneTexte 9"/>
          <p:cNvSpPr txBox="1"/>
          <p:nvPr/>
        </p:nvSpPr>
        <p:spPr>
          <a:xfrm>
            <a:off x="238125" y="2933700"/>
            <a:ext cx="4438650" cy="3438525"/>
          </a:xfrm>
          <a:prstGeom prst="rect">
            <a:avLst/>
          </a:prstGeom>
        </p:spPr>
        <p:txBody>
          <a:bodyPr lIns="91440" tIns="45720" rIns="91440" bIns="45720" rtlCol="0">
            <a:normAutofit fontScale="95000"/>
          </a:bodyPr>
          <a:lstStyle/>
          <a:p>
            <a:pPr marL="0" marR="0" lvl="0" indent="0" algn="l" fontAlgn="base"/>
            <a:r>
              <a:rPr sz="1400" b="1" i="0" u="none" strike="noStrike">
                <a:solidFill>
                  <a:srgbClr val="6C6F70"/>
                </a:solidFill>
                <a:latin typeface="Calibri"/>
              </a:rPr>
              <a:t>formule Tout compris. 1 restaurant buffet, 1 snack-bar, 1 bar.</a:t>
            </a:r>
          </a:p>
        </p:txBody>
      </p:sp>
      <p:pic>
        <p:nvPicPr>
          <p:cNvPr id="3074" name="Picture 2" descr="D:\DavidKierkegaard\20151104 Fiches logotés JT\Imag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88640"/>
            <a:ext cx="2859087" cy="16573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DavidKierkegaard\20151104 Fiches logotés JT\Imag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631" y="188640"/>
            <a:ext cx="2852737" cy="1657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DavidKierkegaard\20151104 Fiches logotés JT\Image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1174" y="188640"/>
            <a:ext cx="2840037" cy="16573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DavidKierkegaard\20151104 Fiches logotés JT\Image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1184" y="3399309"/>
            <a:ext cx="4322763" cy="2693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34175"/>
          <a:chOff x="238125" y="152400"/>
          <a:chExt cx="8905875" cy="6734175"/>
        </a:xfrm>
      </p:grpSpPr>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lang="fr-FR" sz="3000" b="1" i="0" u="none" strike="noStrike" dirty="0" smtClean="0">
                <a:solidFill>
                  <a:srgbClr val="B91B62"/>
                </a:solidFill>
                <a:latin typeface="+mj-lt"/>
              </a:rPr>
              <a:t>Club Jumbo</a:t>
            </a:r>
            <a:r>
              <a:rPr sz="3000" b="1" i="0" u="none" strike="noStrike" dirty="0" smtClean="0">
                <a:solidFill>
                  <a:srgbClr val="B91B62"/>
                </a:solidFill>
                <a:latin typeface="+mj-lt"/>
              </a:rPr>
              <a:t> </a:t>
            </a:r>
            <a:r>
              <a:rPr sz="3000" b="1" i="0" u="none" strike="noStrike" dirty="0">
                <a:solidFill>
                  <a:srgbClr val="B91B62"/>
                </a:solidFill>
                <a:latin typeface="+mj-lt"/>
              </a:rPr>
              <a:t>Castillo Antigua</a:t>
            </a:r>
          </a:p>
        </p:txBody>
      </p:sp>
      <p:sp>
        <p:nvSpPr>
          <p:cNvPr id="9" name="ZoneTexte 8"/>
          <p:cNvSpPr txBox="1"/>
          <p:nvPr/>
        </p:nvSpPr>
        <p:spPr>
          <a:xfrm>
            <a:off x="238125" y="2562225"/>
            <a:ext cx="4438650"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Les services dont vous disposez :</a:t>
            </a:r>
          </a:p>
        </p:txBody>
      </p:sp>
      <p:sp>
        <p:nvSpPr>
          <p:cNvPr id="10" name="ZoneTexte 9"/>
          <p:cNvSpPr txBox="1"/>
          <p:nvPr/>
        </p:nvSpPr>
        <p:spPr>
          <a:xfrm>
            <a:off x="238125" y="2933700"/>
            <a:ext cx="4438650" cy="1809750"/>
          </a:xfrm>
          <a:prstGeom prst="rect">
            <a:avLst/>
          </a:prstGeom>
        </p:spPr>
        <p:txBody>
          <a:bodyPr lIns="91440" tIns="45720" rIns="91440" bIns="45720" rtlCol="0">
            <a:normAutofit fontScale="95000"/>
          </a:bodyPr>
          <a:lstStyle/>
          <a:p>
            <a:pPr marL="0" marR="0" lvl="0" indent="0" algn="l" fontAlgn="base"/>
            <a:r>
              <a:rPr lang="fr-FR" sz="1600" b="0" i="0" u="none" strike="noStrike" dirty="0" smtClean="0">
                <a:solidFill>
                  <a:srgbClr val="6C6F70"/>
                </a:solidFill>
                <a:latin typeface="Calibri"/>
              </a:rPr>
              <a:t>2 piscines en plein air, chaises longues et parasols à la piscine. </a:t>
            </a:r>
            <a:r>
              <a:rPr lang="fr-FR" sz="1600" b="0" i="0" u="none" strike="noStrike" dirty="0" err="1" smtClean="0">
                <a:solidFill>
                  <a:srgbClr val="6C6F70"/>
                </a:solidFill>
                <a:latin typeface="Calibri"/>
              </a:rPr>
              <a:t>Wi-fi</a:t>
            </a:r>
            <a:r>
              <a:rPr lang="fr-FR" sz="1600" b="0" i="0" u="none" strike="noStrike" dirty="0" smtClean="0">
                <a:solidFill>
                  <a:srgbClr val="6C6F70"/>
                </a:solidFill>
                <a:latin typeface="Calibri"/>
              </a:rPr>
              <a:t> gratuit à la réception. Avec participation : chaises longues et parasols à la plage, boutique, supérette.</a:t>
            </a:r>
            <a:endParaRPr lang="fr-FR" sz="1600" b="0" i="0" u="none" strike="noStrike" dirty="0">
              <a:solidFill>
                <a:srgbClr val="6C6F70"/>
              </a:solidFill>
              <a:latin typeface="Calibri"/>
            </a:endParaRPr>
          </a:p>
        </p:txBody>
      </p:sp>
      <p:sp>
        <p:nvSpPr>
          <p:cNvPr id="11" name="ZoneTexte 10"/>
          <p:cNvSpPr txBox="1"/>
          <p:nvPr/>
        </p:nvSpPr>
        <p:spPr>
          <a:xfrm>
            <a:off x="238125" y="4857750"/>
            <a:ext cx="4438650" cy="1295400"/>
          </a:xfrm>
          <a:prstGeom prst="rect">
            <a:avLst/>
          </a:prstGeom>
          <a:ln w="12700" cap="flat" cmpd="sng" algn="ctr">
            <a:solidFill>
              <a:srgbClr val="B91B62"/>
            </a:solidFill>
            <a:prstDash val="solid"/>
            <a:round/>
            <a:headEnd type="none" w="med" len="med"/>
            <a:tailEnd type="none" w="med" len="med"/>
          </a:ln>
        </p:spPr>
        <p:txBody>
          <a:bodyPr lIns="91440" tIns="45720" rIns="91440" bIns="45720" rtlCol="0">
            <a:normAutofit/>
          </a:bodyPr>
          <a:lstStyle/>
          <a:p>
            <a:pPr marL="0" marR="0" lvl="0" indent="0" algn="l" fontAlgn="base"/>
            <a:endParaRPr/>
          </a:p>
        </p:txBody>
      </p:sp>
      <p:sp>
        <p:nvSpPr>
          <p:cNvPr id="12" name="ZoneTexte 11"/>
          <p:cNvSpPr txBox="1"/>
          <p:nvPr/>
        </p:nvSpPr>
        <p:spPr>
          <a:xfrm>
            <a:off x="238125" y="4857750"/>
            <a:ext cx="4438650" cy="342900"/>
          </a:xfrm>
          <a:prstGeom prst="rect">
            <a:avLst/>
          </a:prstGeom>
        </p:spPr>
        <p:txBody>
          <a:bodyPr lIns="91440" tIns="45720" rIns="91440" bIns="45720" rtlCol="0">
            <a:normAutofit fontScale="92500" lnSpcReduction="10000"/>
          </a:bodyPr>
          <a:lstStyle/>
          <a:p>
            <a:pPr marL="0" marR="0" lvl="0" indent="0" algn="l" fontAlgn="base"/>
            <a:r>
              <a:rPr sz="1800" b="1" i="0" u="none" strike="noStrike">
                <a:solidFill>
                  <a:srgbClr val="B91B62"/>
                </a:solidFill>
                <a:latin typeface="+mj-lt"/>
              </a:rPr>
              <a:t>Bon à savoir :</a:t>
            </a:r>
          </a:p>
        </p:txBody>
      </p:sp>
      <p:sp>
        <p:nvSpPr>
          <p:cNvPr id="13" name="ZoneTexte 12"/>
          <p:cNvSpPr txBox="1"/>
          <p:nvPr/>
        </p:nvSpPr>
        <p:spPr>
          <a:xfrm>
            <a:off x="238125" y="5143500"/>
            <a:ext cx="4438650" cy="1047750"/>
          </a:xfrm>
          <a:prstGeom prst="rect">
            <a:avLst/>
          </a:prstGeom>
        </p:spPr>
        <p:txBody>
          <a:bodyPr lIns="91440" tIns="45720" rIns="91440" bIns="45720" rtlCol="0">
            <a:normAutofit fontScale="95000"/>
          </a:bodyPr>
          <a:lstStyle/>
          <a:p>
            <a:pPr marL="0" marR="0" lvl="0" indent="0" algn="l" fontAlgn="base"/>
            <a:r>
              <a:rPr sz="1200" b="1" i="0" u="none" strike="noStrike" dirty="0">
                <a:solidFill>
                  <a:srgbClr val="6C6F70"/>
                </a:solidFill>
                <a:latin typeface="Calibri"/>
              </a:rPr>
              <a:t>1 </a:t>
            </a:r>
            <a:r>
              <a:rPr sz="1200" b="1" i="0" u="none" strike="noStrike" dirty="0" err="1">
                <a:solidFill>
                  <a:srgbClr val="6C6F70"/>
                </a:solidFill>
                <a:latin typeface="Calibri"/>
              </a:rPr>
              <a:t>salle</a:t>
            </a:r>
            <a:r>
              <a:rPr sz="1200" b="1" i="0" u="none" strike="noStrike" dirty="0">
                <a:solidFill>
                  <a:srgbClr val="6C6F70"/>
                </a:solidFill>
                <a:latin typeface="Calibri"/>
              </a:rPr>
              <a:t> de </a:t>
            </a:r>
            <a:r>
              <a:rPr sz="1200" b="1" i="0" u="none" strike="noStrike" dirty="0" err="1">
                <a:solidFill>
                  <a:srgbClr val="6C6F70"/>
                </a:solidFill>
                <a:latin typeface="Calibri"/>
              </a:rPr>
              <a:t>conférence</a:t>
            </a:r>
            <a:r>
              <a:rPr sz="1200" b="1" i="0" u="none" strike="noStrike" dirty="0">
                <a:solidFill>
                  <a:srgbClr val="6C6F70"/>
                </a:solidFill>
                <a:latin typeface="Calibri"/>
              </a:rPr>
              <a:t> </a:t>
            </a:r>
            <a:r>
              <a:rPr sz="1200" b="1" i="0" u="none" strike="noStrike" dirty="0" err="1">
                <a:solidFill>
                  <a:srgbClr val="6C6F70"/>
                </a:solidFill>
                <a:latin typeface="Calibri"/>
              </a:rPr>
              <a:t>équipée</a:t>
            </a:r>
            <a:r>
              <a:rPr sz="1200" b="1" i="0" u="none" strike="noStrike" dirty="0">
                <a:solidFill>
                  <a:srgbClr val="6C6F70"/>
                </a:solidFill>
                <a:latin typeface="Calibri"/>
              </a:rPr>
              <a:t> </a:t>
            </a:r>
            <a:r>
              <a:rPr sz="1200" b="1" i="0" u="none" strike="noStrike" dirty="0" err="1">
                <a:solidFill>
                  <a:srgbClr val="6C6F70"/>
                </a:solidFill>
                <a:latin typeface="Calibri"/>
              </a:rPr>
              <a:t>pouvant</a:t>
            </a:r>
            <a:r>
              <a:rPr sz="1200" b="1" i="0" u="none" strike="noStrike" dirty="0">
                <a:solidFill>
                  <a:srgbClr val="6C6F70"/>
                </a:solidFill>
                <a:latin typeface="Calibri"/>
              </a:rPr>
              <a:t> </a:t>
            </a:r>
            <a:r>
              <a:rPr sz="1200" b="1" i="0" u="none" strike="noStrike" dirty="0" err="1">
                <a:solidFill>
                  <a:srgbClr val="6C6F70"/>
                </a:solidFill>
                <a:latin typeface="Calibri"/>
              </a:rPr>
              <a:t>accueillir</a:t>
            </a:r>
            <a:r>
              <a:rPr sz="1200" b="1" i="0" u="none" strike="noStrike" dirty="0">
                <a:solidFill>
                  <a:srgbClr val="6C6F70"/>
                </a:solidFill>
                <a:latin typeface="Calibri"/>
              </a:rPr>
              <a:t> </a:t>
            </a:r>
            <a:r>
              <a:rPr sz="1200" b="1" i="0" u="none" strike="noStrike" dirty="0" err="1">
                <a:solidFill>
                  <a:srgbClr val="6C6F70"/>
                </a:solidFill>
                <a:latin typeface="Calibri"/>
              </a:rPr>
              <a:t>jusqu'à</a:t>
            </a:r>
            <a:r>
              <a:rPr sz="1200" b="1" i="0" u="none" strike="noStrike" dirty="0">
                <a:solidFill>
                  <a:srgbClr val="6C6F70"/>
                </a:solidFill>
                <a:latin typeface="Calibri"/>
              </a:rPr>
              <a:t> 120 </a:t>
            </a:r>
            <a:r>
              <a:rPr sz="1200" b="1" i="0" u="none" strike="noStrike" dirty="0" err="1">
                <a:solidFill>
                  <a:srgbClr val="6C6F70"/>
                </a:solidFill>
                <a:latin typeface="Calibri"/>
              </a:rPr>
              <a:t>personnes</a:t>
            </a:r>
            <a:r>
              <a:rPr sz="1200" b="1" i="0" u="none" strike="noStrike" dirty="0">
                <a:solidFill>
                  <a:srgbClr val="6C6F70"/>
                </a:solidFill>
                <a:latin typeface="Calibri"/>
              </a:rPr>
              <a:t> (</a:t>
            </a:r>
            <a:r>
              <a:rPr sz="1200" b="1" i="0" u="none" strike="noStrike" dirty="0" err="1">
                <a:solidFill>
                  <a:srgbClr val="6C6F70"/>
                </a:solidFill>
                <a:latin typeface="Calibri"/>
              </a:rPr>
              <a:t>théatre</a:t>
            </a:r>
            <a:r>
              <a:rPr sz="1200" b="1" i="0" u="none" strike="noStrike" dirty="0" smtClean="0">
                <a:solidFill>
                  <a:srgbClr val="6C6F70"/>
                </a:solidFill>
                <a:latin typeface="Calibri"/>
              </a:rPr>
              <a:t>).</a:t>
            </a:r>
            <a:r>
              <a:rPr lang="fr-FR" sz="1200" b="1" i="0" u="none" strike="noStrike" dirty="0" smtClean="0">
                <a:solidFill>
                  <a:srgbClr val="6C6F70"/>
                </a:solidFill>
                <a:latin typeface="Calibri"/>
              </a:rPr>
              <a:t> </a:t>
            </a:r>
          </a:p>
          <a:p>
            <a:pPr marL="0" marR="0" lvl="0" indent="0" algn="l" fontAlgn="base"/>
            <a:r>
              <a:rPr lang="fr-FR" sz="1200" b="1" dirty="0" smtClean="0">
                <a:solidFill>
                  <a:srgbClr val="6C6F70"/>
                </a:solidFill>
                <a:latin typeface="Calibri"/>
              </a:rPr>
              <a:t>Plage à 700 m.</a:t>
            </a:r>
            <a:endParaRPr sz="1200" b="1" i="0" u="none" strike="noStrike" dirty="0">
              <a:solidFill>
                <a:srgbClr val="6C6F70"/>
              </a:solidFill>
              <a:latin typeface="Calibri"/>
            </a:endParaRPr>
          </a:p>
        </p:txBody>
      </p:sp>
      <p:pic>
        <p:nvPicPr>
          <p:cNvPr id="4098" name="Picture 2" descr="D:\DavidKierkegaard\20151104 Fiches logotés JT\Image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88640"/>
            <a:ext cx="2859087" cy="16954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DavidKierkegaard\20151104 Fiches logotés JT\Image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013" y="188640"/>
            <a:ext cx="2852737" cy="1695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DavidKierkegaard\20151104 Fiches logotés JT\Image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838" y="188640"/>
            <a:ext cx="2840037" cy="16954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DavidKierkegaard\20151104 Fiches logotés JT\Image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055" y="3501008"/>
            <a:ext cx="4035425" cy="2682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34175"/>
          <a:chOff x="238125" y="152400"/>
          <a:chExt cx="8905875" cy="6734175"/>
        </a:xfrm>
      </p:grpSpPr>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lang="fr-FR" sz="3000" b="1" i="0" u="none" strike="noStrike" dirty="0" smtClean="0">
                <a:solidFill>
                  <a:srgbClr val="B91B62"/>
                </a:solidFill>
                <a:latin typeface="+mj-lt"/>
              </a:rPr>
              <a:t>Club Jumbo</a:t>
            </a:r>
            <a:r>
              <a:rPr sz="3000" b="1" i="0" u="none" strike="noStrike" dirty="0" smtClean="0">
                <a:solidFill>
                  <a:srgbClr val="B91B62"/>
                </a:solidFill>
                <a:latin typeface="+mj-lt"/>
              </a:rPr>
              <a:t> </a:t>
            </a:r>
            <a:r>
              <a:rPr sz="3000" b="1" i="0" u="none" strike="noStrike" dirty="0">
                <a:solidFill>
                  <a:srgbClr val="B91B62"/>
                </a:solidFill>
                <a:latin typeface="+mj-lt"/>
              </a:rPr>
              <a:t>Castillo Antigua</a:t>
            </a:r>
          </a:p>
        </p:txBody>
      </p:sp>
      <p:sp>
        <p:nvSpPr>
          <p:cNvPr id="9" name="ZoneTexte 8"/>
          <p:cNvSpPr txBox="1"/>
          <p:nvPr/>
        </p:nvSpPr>
        <p:spPr>
          <a:xfrm>
            <a:off x="238125" y="2562225"/>
            <a:ext cx="4438650" cy="371475"/>
          </a:xfrm>
          <a:prstGeom prst="rect">
            <a:avLst/>
          </a:prstGeom>
        </p:spPr>
        <p:txBody>
          <a:bodyPr lIns="91440" tIns="45720" rIns="91440" bIns="45720" rtlCol="0">
            <a:noAutofit/>
          </a:bodyPr>
          <a:lstStyle/>
          <a:p>
            <a:pPr marL="0" marR="0" lvl="0" indent="0" algn="l" fontAlgn="base"/>
            <a:r>
              <a:rPr lang="fr-FR" sz="2400" b="1" i="0" u="none" strike="noStrike" dirty="0" smtClean="0">
                <a:solidFill>
                  <a:srgbClr val="B91B62"/>
                </a:solidFill>
                <a:latin typeface="+mj-lt"/>
              </a:rPr>
              <a:t>Pour vos enfants :</a:t>
            </a:r>
            <a:endParaRPr lang="fr-FR" sz="2400" b="1" i="0" u="none" strike="noStrike" dirty="0">
              <a:solidFill>
                <a:srgbClr val="B91B62"/>
              </a:solidFill>
              <a:latin typeface="+mj-lt"/>
            </a:endParaRPr>
          </a:p>
        </p:txBody>
      </p:sp>
      <p:sp>
        <p:nvSpPr>
          <p:cNvPr id="10" name="ZoneTexte 9"/>
          <p:cNvSpPr txBox="1"/>
          <p:nvPr/>
        </p:nvSpPr>
        <p:spPr>
          <a:xfrm>
            <a:off x="238125" y="3068960"/>
            <a:ext cx="4438650" cy="2762250"/>
          </a:xfrm>
          <a:prstGeom prst="rect">
            <a:avLst/>
          </a:prstGeom>
        </p:spPr>
        <p:txBody>
          <a:bodyPr lIns="91440" tIns="45720" rIns="91440" bIns="45720" rtlCol="0">
            <a:normAutofit fontScale="95000"/>
          </a:bodyPr>
          <a:lstStyle/>
          <a:p>
            <a:pPr marL="0" marR="0" lvl="0" indent="0" algn="l" fontAlgn="base"/>
            <a:r>
              <a:rPr lang="fr-FR" sz="1600" dirty="0" err="1">
                <a:solidFill>
                  <a:srgbClr val="6C6F70"/>
                </a:solidFill>
                <a:latin typeface="Calibri"/>
              </a:rPr>
              <a:t>M</a:t>
            </a:r>
            <a:r>
              <a:rPr lang="fr-FR" sz="1600" i="0" u="none" strike="noStrike" dirty="0" err="1" smtClean="0">
                <a:solidFill>
                  <a:srgbClr val="6C6F70"/>
                </a:solidFill>
                <a:latin typeface="Calibri"/>
              </a:rPr>
              <a:t>iniclub</a:t>
            </a:r>
            <a:r>
              <a:rPr lang="fr-FR" sz="1600" i="0" u="none" strike="noStrike" dirty="0" smtClean="0">
                <a:solidFill>
                  <a:srgbClr val="6C6F70"/>
                </a:solidFill>
                <a:latin typeface="Calibri"/>
              </a:rPr>
              <a:t> (4 à 12 ans), notre équipe accueille vos enfants 6 jours/7 pendant les vacances scolaires de 9h30 à 12h30 et de14h30 à 17h30 et leur propose un large programme d'activités ludiques, sportives et manuelles. 2 piscines séparées, aire de jeux. Lits bébés et chaises hautes au restaurant.</a:t>
            </a:r>
            <a:endParaRPr lang="fr-FR" sz="1600" i="0" u="none" strike="noStrike" dirty="0">
              <a:solidFill>
                <a:srgbClr val="6C6F70"/>
              </a:solidFill>
              <a:latin typeface="Calibri"/>
            </a:endParaRPr>
          </a:p>
        </p:txBody>
      </p:sp>
      <p:pic>
        <p:nvPicPr>
          <p:cNvPr id="5122" name="Picture 2" descr="D:\DavidKierkegaard\20151104 Fiches logotés JT\Image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88640"/>
            <a:ext cx="2857500" cy="166211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DavidKierkegaard\20151104 Fiches logotés JT\Image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713" y="188640"/>
            <a:ext cx="2840037" cy="166211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DavidKierkegaard\20151104 Fiches logotés JT\Image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293" y="188640"/>
            <a:ext cx="2852737" cy="166211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DavidKierkegaard\20151104 Fiches logotés JT\Image1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8969" y="3471316"/>
            <a:ext cx="4048125" cy="2693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34175"/>
          <a:chOff x="238125" y="152400"/>
          <a:chExt cx="8905875" cy="6734175"/>
        </a:xfrm>
      </p:grpSpPr>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lang="fr-FR" sz="3000" b="1" i="0" u="none" strike="noStrike" dirty="0" smtClean="0">
                <a:solidFill>
                  <a:srgbClr val="B91B62"/>
                </a:solidFill>
                <a:latin typeface="+mj-lt"/>
              </a:rPr>
              <a:t>Club Jumbo</a:t>
            </a:r>
            <a:r>
              <a:rPr sz="3000" b="1" i="0" u="none" strike="noStrike" dirty="0" smtClean="0">
                <a:solidFill>
                  <a:srgbClr val="B91B62"/>
                </a:solidFill>
                <a:latin typeface="+mj-lt"/>
              </a:rPr>
              <a:t> </a:t>
            </a:r>
            <a:r>
              <a:rPr sz="3000" b="1" i="0" u="none" strike="noStrike" dirty="0">
                <a:solidFill>
                  <a:srgbClr val="B91B62"/>
                </a:solidFill>
                <a:latin typeface="+mj-lt"/>
              </a:rPr>
              <a:t>Castillo Antigua</a:t>
            </a:r>
          </a:p>
        </p:txBody>
      </p:sp>
      <p:sp>
        <p:nvSpPr>
          <p:cNvPr id="9" name="ZoneTexte 8"/>
          <p:cNvSpPr txBox="1"/>
          <p:nvPr/>
        </p:nvSpPr>
        <p:spPr>
          <a:xfrm>
            <a:off x="238125" y="2562225"/>
            <a:ext cx="4438650"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L'Ambiance et le sport :</a:t>
            </a:r>
          </a:p>
        </p:txBody>
      </p:sp>
      <p:sp>
        <p:nvSpPr>
          <p:cNvPr id="10" name="ZoneTexte 9"/>
          <p:cNvSpPr txBox="1"/>
          <p:nvPr/>
        </p:nvSpPr>
        <p:spPr>
          <a:xfrm>
            <a:off x="238125" y="2933700"/>
            <a:ext cx="4438650" cy="1809750"/>
          </a:xfrm>
          <a:prstGeom prst="rect">
            <a:avLst/>
          </a:prstGeom>
        </p:spPr>
        <p:txBody>
          <a:bodyPr lIns="91440" tIns="45720" rIns="91440" bIns="45720" rtlCol="0">
            <a:normAutofit fontScale="95000"/>
          </a:bodyPr>
          <a:lstStyle/>
          <a:p>
            <a:pPr marL="0" marR="0" lvl="0" indent="0" algn="l" fontAlgn="base"/>
            <a:r>
              <a:rPr lang="fr-FR" sz="1300" b="0" i="0" u="none" strike="noStrike" dirty="0" smtClean="0">
                <a:solidFill>
                  <a:srgbClr val="6C6F70"/>
                </a:solidFill>
                <a:latin typeface="Calibri"/>
              </a:rPr>
              <a:t>Profitez d’une équipe d’animation qualifiée, nos J’s francophones et internationaux rythmeront vos journées et soirées autour d’un large programme d’activités et d’événements ludiques, sportifs et culturels dans une atmosphère décontractée et conviviale. Au programme, tournois sportifs, jeux piscine, </a:t>
            </a:r>
            <a:r>
              <a:rPr lang="fr-FR" sz="1300" b="0" i="0" u="none" strike="noStrike" dirty="0" err="1" smtClean="0">
                <a:solidFill>
                  <a:srgbClr val="6C6F70"/>
                </a:solidFill>
                <a:latin typeface="Calibri"/>
              </a:rPr>
              <a:t>Jumb’apéro</a:t>
            </a:r>
            <a:r>
              <a:rPr lang="fr-FR" sz="1300" b="0" i="0" u="none" strike="noStrike" dirty="0" smtClean="0">
                <a:solidFill>
                  <a:srgbClr val="6C6F70"/>
                </a:solidFill>
                <a:latin typeface="Calibri"/>
              </a:rPr>
              <a:t>, balades pédestres, soirées à thème… On vous réserve plein de surprises… </a:t>
            </a:r>
          </a:p>
          <a:p>
            <a:pPr fontAlgn="base"/>
            <a:r>
              <a:rPr lang="fr-FR" sz="1300" dirty="0">
                <a:solidFill>
                  <a:srgbClr val="6C6F70"/>
                </a:solidFill>
                <a:latin typeface="Calibri"/>
              </a:rPr>
              <a:t>surprises…Avec participation : billard, planche à voile (indépendant de l'hôtel) à la plage. Golf à 2 km</a:t>
            </a:r>
            <a:r>
              <a:rPr lang="fr-FR" sz="1300" dirty="0" smtClean="0">
                <a:solidFill>
                  <a:srgbClr val="6C6F70"/>
                </a:solidFill>
                <a:latin typeface="Calibri"/>
              </a:rPr>
              <a:t>.</a:t>
            </a:r>
            <a:endParaRPr lang="fr-FR" sz="1300" dirty="0">
              <a:solidFill>
                <a:srgbClr val="6C6F70"/>
              </a:solidFill>
              <a:latin typeface="Calibri"/>
            </a:endParaRPr>
          </a:p>
        </p:txBody>
      </p:sp>
      <p:pic>
        <p:nvPicPr>
          <p:cNvPr id="6146" name="Picture 2" descr="D:\DavidKierkegaard\20151104 Fiches logotés JT\Image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7" y="188640"/>
            <a:ext cx="2859088" cy="16573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DavidKierkegaard\20151104 Fiches logotés JT\Image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631" y="188640"/>
            <a:ext cx="2852738" cy="16573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DavidKierkegaard\20151104 Fiches logotés JT\Image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75" y="188640"/>
            <a:ext cx="28575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DavidKierkegaard\20151104 Fiches logotés JT\Image2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9898" y="3501008"/>
            <a:ext cx="4048125" cy="2693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34175"/>
          <a:chOff x="238125" y="152400"/>
          <a:chExt cx="8905875" cy="6734175"/>
        </a:xfrm>
      </p:grpSpPr>
      <p:sp>
        <p:nvSpPr>
          <p:cNvPr id="7" name="ZoneTexte 6"/>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lang="fr-FR" sz="3000" b="1" i="0" u="none" strike="noStrike" dirty="0" smtClean="0">
                <a:solidFill>
                  <a:srgbClr val="B91B62"/>
                </a:solidFill>
                <a:latin typeface="+mj-lt"/>
              </a:rPr>
              <a:t>Club Jumbo</a:t>
            </a:r>
            <a:r>
              <a:rPr sz="3000" b="1" i="0" u="none" strike="noStrike" dirty="0" smtClean="0">
                <a:solidFill>
                  <a:srgbClr val="B91B62"/>
                </a:solidFill>
                <a:latin typeface="+mj-lt"/>
              </a:rPr>
              <a:t> </a:t>
            </a:r>
            <a:r>
              <a:rPr sz="3000" b="1" i="0" u="none" strike="noStrike" dirty="0">
                <a:solidFill>
                  <a:srgbClr val="B91B62"/>
                </a:solidFill>
                <a:latin typeface="+mj-lt"/>
              </a:rPr>
              <a:t>Castillo Antigua</a:t>
            </a:r>
          </a:p>
        </p:txBody>
      </p:sp>
      <p:sp>
        <p:nvSpPr>
          <p:cNvPr id="11" name="ZoneTexte 10"/>
          <p:cNvSpPr txBox="1"/>
          <p:nvPr/>
        </p:nvSpPr>
        <p:spPr>
          <a:xfrm>
            <a:off x="5508104" y="2851218"/>
            <a:ext cx="2835275" cy="371475"/>
          </a:xfrm>
          <a:prstGeom prst="rect">
            <a:avLst/>
          </a:prstGeom>
        </p:spPr>
        <p:txBody>
          <a:bodyPr lIns="91440" tIns="45720" rIns="91440" bIns="45720" rtlCol="0">
            <a:normAutofit fontScale="92500"/>
          </a:bodyPr>
          <a:lstStyle/>
          <a:p>
            <a:pPr marL="0" marR="0" lvl="0" indent="0" algn="r" fontAlgn="base"/>
            <a:r>
              <a:rPr sz="1800" b="1" i="0" u="none" strike="noStrike" dirty="0" err="1">
                <a:solidFill>
                  <a:srgbClr val="B91B62"/>
                </a:solidFill>
                <a:latin typeface="+mj-lt"/>
              </a:rPr>
              <a:t>Votre</a:t>
            </a:r>
            <a:r>
              <a:rPr sz="1800" b="1" i="0" u="none" strike="noStrike" dirty="0">
                <a:solidFill>
                  <a:srgbClr val="B91B62"/>
                </a:solidFill>
                <a:latin typeface="+mj-lt"/>
              </a:rPr>
              <a:t> </a:t>
            </a:r>
            <a:r>
              <a:rPr sz="1800" b="1" i="0" u="none" strike="noStrike" dirty="0" err="1">
                <a:solidFill>
                  <a:srgbClr val="B91B62"/>
                </a:solidFill>
                <a:latin typeface="+mj-lt"/>
              </a:rPr>
              <a:t>formule</a:t>
            </a:r>
            <a:r>
              <a:rPr sz="1800" b="1" i="0" u="none" strike="noStrike" dirty="0">
                <a:solidFill>
                  <a:srgbClr val="B91B62"/>
                </a:solidFill>
                <a:latin typeface="+mj-lt"/>
              </a:rPr>
              <a:t> tout </a:t>
            </a:r>
            <a:r>
              <a:rPr sz="1800" b="1" i="0" u="none" strike="noStrike" dirty="0" err="1">
                <a:solidFill>
                  <a:srgbClr val="B91B62"/>
                </a:solidFill>
                <a:latin typeface="+mj-lt"/>
              </a:rPr>
              <a:t>compris</a:t>
            </a:r>
            <a:r>
              <a:rPr sz="1800" b="1" i="0" u="none" strike="noStrike" dirty="0">
                <a:solidFill>
                  <a:srgbClr val="B91B62"/>
                </a:solidFill>
                <a:latin typeface="+mj-lt"/>
              </a:rPr>
              <a:t> :</a:t>
            </a:r>
          </a:p>
        </p:txBody>
      </p:sp>
      <p:sp>
        <p:nvSpPr>
          <p:cNvPr id="12" name="ZoneTexte 11"/>
          <p:cNvSpPr txBox="1"/>
          <p:nvPr/>
        </p:nvSpPr>
        <p:spPr>
          <a:xfrm>
            <a:off x="5292080" y="3501008"/>
            <a:ext cx="3613794" cy="2690242"/>
          </a:xfrm>
          <a:prstGeom prst="rect">
            <a:avLst/>
          </a:prstGeom>
        </p:spPr>
        <p:txBody>
          <a:bodyPr lIns="91440" tIns="45720" rIns="91440" bIns="45720" rtlCol="0">
            <a:normAutofit fontScale="95000"/>
          </a:bodyPr>
          <a:lstStyle/>
          <a:p>
            <a:pPr marL="0" marR="0" lvl="0" indent="0" algn="l" fontAlgn="base"/>
            <a:r>
              <a:rPr sz="1400" b="0" i="0" u="none" strike="noStrike" dirty="0">
                <a:solidFill>
                  <a:srgbClr val="6C6F70"/>
                </a:solidFill>
                <a:latin typeface="Calibri"/>
              </a:rPr>
              <a:t>petit </a:t>
            </a:r>
            <a:r>
              <a:rPr sz="1400" b="0" i="0" u="none" strike="noStrike" dirty="0" err="1">
                <a:solidFill>
                  <a:srgbClr val="6C6F70"/>
                </a:solidFill>
                <a:latin typeface="Calibri"/>
              </a:rPr>
              <a:t>déjeuner</a:t>
            </a:r>
            <a:r>
              <a:rPr sz="1400" b="0" i="0" u="none" strike="noStrike" dirty="0">
                <a:solidFill>
                  <a:srgbClr val="6C6F70"/>
                </a:solidFill>
                <a:latin typeface="Calibri"/>
              </a:rPr>
              <a:t> et </a:t>
            </a:r>
            <a:r>
              <a:rPr sz="1400" b="0" i="0" u="none" strike="noStrike" dirty="0" err="1">
                <a:solidFill>
                  <a:srgbClr val="6C6F70"/>
                </a:solidFill>
                <a:latin typeface="Calibri"/>
              </a:rPr>
              <a:t>dîner</a:t>
            </a:r>
            <a:r>
              <a:rPr sz="1400" b="0" i="0" u="none" strike="noStrike" dirty="0">
                <a:solidFill>
                  <a:srgbClr val="6C6F70"/>
                </a:solidFill>
                <a:latin typeface="Calibri"/>
              </a:rPr>
              <a:t> buffet • </a:t>
            </a:r>
            <a:endParaRPr lang="fr-FR" sz="1400" b="0" i="0" u="none" strike="noStrike" dirty="0" smtClean="0">
              <a:solidFill>
                <a:srgbClr val="6C6F70"/>
              </a:solidFill>
              <a:latin typeface="Calibri"/>
            </a:endParaRPr>
          </a:p>
          <a:p>
            <a:pPr marL="0" marR="0" lvl="0" indent="0" algn="l" fontAlgn="base"/>
            <a:r>
              <a:rPr sz="1400" b="0" i="0" u="none" strike="noStrike" dirty="0" err="1" smtClean="0">
                <a:solidFill>
                  <a:srgbClr val="6C6F70"/>
                </a:solidFill>
                <a:latin typeface="Calibri"/>
              </a:rPr>
              <a:t>Déjeuner</a:t>
            </a:r>
            <a:r>
              <a:rPr sz="1400" b="0" i="0" u="none" strike="noStrike" dirty="0" smtClean="0">
                <a:solidFill>
                  <a:srgbClr val="6C6F70"/>
                </a:solidFill>
                <a:latin typeface="Calibri"/>
              </a:rPr>
              <a:t> </a:t>
            </a:r>
            <a:r>
              <a:rPr sz="1400" b="0" i="0" u="none" strike="noStrike" dirty="0">
                <a:solidFill>
                  <a:srgbClr val="6C6F70"/>
                </a:solidFill>
                <a:latin typeface="Calibri"/>
              </a:rPr>
              <a:t>buffet • </a:t>
            </a:r>
            <a:endParaRPr lang="fr-FR" sz="1400" b="0" i="0" u="none" strike="noStrike" dirty="0" smtClean="0">
              <a:solidFill>
                <a:srgbClr val="6C6F70"/>
              </a:solidFill>
              <a:latin typeface="Calibri"/>
            </a:endParaRPr>
          </a:p>
          <a:p>
            <a:pPr marL="0" marR="0" lvl="0" indent="0" algn="l" fontAlgn="base"/>
            <a:r>
              <a:rPr sz="1400" b="0" i="0" u="none" strike="noStrike" dirty="0" smtClean="0">
                <a:solidFill>
                  <a:srgbClr val="6C6F70"/>
                </a:solidFill>
                <a:latin typeface="Calibri"/>
              </a:rPr>
              <a:t>Snack </a:t>
            </a:r>
            <a:r>
              <a:rPr sz="1400" b="0" i="0" u="none" strike="noStrike" dirty="0">
                <a:solidFill>
                  <a:srgbClr val="6C6F70"/>
                </a:solidFill>
                <a:latin typeface="Calibri"/>
              </a:rPr>
              <a:t>bar de 10h à 17h (en </a:t>
            </a:r>
            <a:r>
              <a:rPr sz="1400" b="0" i="0" u="none" strike="noStrike" dirty="0" err="1">
                <a:solidFill>
                  <a:srgbClr val="6C6F70"/>
                </a:solidFill>
                <a:latin typeface="Calibri"/>
              </a:rPr>
              <a:t>dehors</a:t>
            </a:r>
            <a:r>
              <a:rPr sz="1400" b="0" i="0" u="none" strike="noStrike" dirty="0">
                <a:solidFill>
                  <a:srgbClr val="6C6F70"/>
                </a:solidFill>
                <a:latin typeface="Calibri"/>
              </a:rPr>
              <a:t> de </a:t>
            </a:r>
            <a:r>
              <a:rPr sz="1400" b="0" i="0" u="none" strike="noStrike" dirty="0" err="1">
                <a:solidFill>
                  <a:srgbClr val="6C6F70"/>
                </a:solidFill>
                <a:latin typeface="Calibri"/>
              </a:rPr>
              <a:t>l'horaire</a:t>
            </a:r>
            <a:r>
              <a:rPr sz="1400" b="0" i="0" u="none" strike="noStrike" dirty="0">
                <a:solidFill>
                  <a:srgbClr val="6C6F70"/>
                </a:solidFill>
                <a:latin typeface="Calibri"/>
              </a:rPr>
              <a:t> </a:t>
            </a:r>
            <a:r>
              <a:rPr sz="1400" b="0" i="0" u="none" strike="noStrike" dirty="0" err="1">
                <a:solidFill>
                  <a:srgbClr val="6C6F70"/>
                </a:solidFill>
                <a:latin typeface="Calibri"/>
              </a:rPr>
              <a:t>d'ouverture</a:t>
            </a:r>
            <a:r>
              <a:rPr sz="1400" b="0" i="0" u="none" strike="noStrike" dirty="0">
                <a:solidFill>
                  <a:srgbClr val="6C6F70"/>
                </a:solidFill>
                <a:latin typeface="Calibri"/>
              </a:rPr>
              <a:t> du restaurant buffet) </a:t>
            </a:r>
            <a:endParaRPr lang="fr-FR" sz="1400" b="0" i="0" u="none" strike="noStrike" dirty="0" smtClean="0">
              <a:solidFill>
                <a:srgbClr val="6C6F70"/>
              </a:solidFill>
              <a:latin typeface="Calibri"/>
            </a:endParaRPr>
          </a:p>
          <a:p>
            <a:pPr marL="0" marR="0" lvl="0" indent="0" algn="l" fontAlgn="base"/>
            <a:r>
              <a:rPr sz="1400" b="0" i="0" u="none" strike="noStrike" dirty="0" smtClean="0">
                <a:solidFill>
                  <a:srgbClr val="6C6F70"/>
                </a:solidFill>
                <a:latin typeface="Calibri"/>
              </a:rPr>
              <a:t>•</a:t>
            </a:r>
            <a:r>
              <a:rPr sz="1400" b="0" i="0" u="none" strike="noStrike" dirty="0">
                <a:solidFill>
                  <a:srgbClr val="6C6F70"/>
                </a:solidFill>
                <a:latin typeface="Calibri"/>
              </a:rPr>
              <a:t>Snacks (10h-18h).</a:t>
            </a:r>
            <a:r>
              <a:rPr dirty="0"/>
              <a:t/>
            </a:r>
            <a:br>
              <a:rPr dirty="0"/>
            </a:br>
            <a:r>
              <a:rPr sz="1400" b="0" i="0" u="none" strike="noStrike" dirty="0" err="1">
                <a:solidFill>
                  <a:srgbClr val="6C6F70"/>
                </a:solidFill>
                <a:latin typeface="Calibri"/>
              </a:rPr>
              <a:t>boissons</a:t>
            </a:r>
            <a:r>
              <a:rPr sz="1400" b="0" i="0" u="none" strike="noStrike" dirty="0">
                <a:solidFill>
                  <a:srgbClr val="6C6F70"/>
                </a:solidFill>
                <a:latin typeface="Calibri"/>
              </a:rPr>
              <a:t> locales </a:t>
            </a:r>
            <a:r>
              <a:rPr sz="1400" b="0" i="0" u="none" strike="noStrike" dirty="0" err="1">
                <a:solidFill>
                  <a:srgbClr val="6C6F70"/>
                </a:solidFill>
                <a:latin typeface="Calibri"/>
              </a:rPr>
              <a:t>alcoolisées</a:t>
            </a:r>
            <a:r>
              <a:rPr sz="1400" b="0" i="0" u="none" strike="noStrike" dirty="0">
                <a:solidFill>
                  <a:srgbClr val="6C6F70"/>
                </a:solidFill>
                <a:latin typeface="Calibri"/>
              </a:rPr>
              <a:t> et non </a:t>
            </a:r>
            <a:r>
              <a:rPr sz="1400" b="0" i="0" u="none" strike="noStrike" dirty="0" err="1">
                <a:solidFill>
                  <a:srgbClr val="6C6F70"/>
                </a:solidFill>
                <a:latin typeface="Calibri"/>
              </a:rPr>
              <a:t>alcoolisées</a:t>
            </a:r>
            <a:r>
              <a:rPr sz="1400" b="0" i="0" u="none" strike="noStrike" dirty="0">
                <a:solidFill>
                  <a:srgbClr val="6C6F70"/>
                </a:solidFill>
                <a:latin typeface="Calibri"/>
              </a:rPr>
              <a:t> (10h-23h) • Café et </a:t>
            </a:r>
            <a:r>
              <a:rPr sz="1400" b="0" i="0" u="none" strike="noStrike" dirty="0" err="1">
                <a:solidFill>
                  <a:srgbClr val="6C6F70"/>
                </a:solidFill>
                <a:latin typeface="Calibri"/>
              </a:rPr>
              <a:t>thé</a:t>
            </a:r>
            <a:r>
              <a:rPr sz="1400" b="0" i="0" u="none" strike="noStrike" dirty="0">
                <a:solidFill>
                  <a:srgbClr val="6C6F70"/>
                </a:solidFill>
                <a:latin typeface="Calibri"/>
              </a:rPr>
              <a:t>.</a:t>
            </a:r>
          </a:p>
        </p:txBody>
      </p:sp>
      <p:pic>
        <p:nvPicPr>
          <p:cNvPr id="7170" name="Picture 2" descr="D:\DavidKierkegaard\20151104 Fiches logotés JT\Image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88641"/>
            <a:ext cx="2857500" cy="166211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DavidKierkegaard\20151104 Fiches logotés JT\Image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88640"/>
            <a:ext cx="2857500" cy="166211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DavidKierkegaard\20151104 Fiches logotés JT\Image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1054" y="193403"/>
            <a:ext cx="2835275" cy="16573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35020" y="2432124"/>
            <a:ext cx="1417637" cy="371475"/>
          </a:xfrm>
          <a:prstGeom prst="rect">
            <a:avLst/>
          </a:prstGeom>
        </p:spPr>
        <p:txBody>
          <a:bodyPr lIns="91440" tIns="45720" rIns="91440" bIns="45720" rtlCol="0">
            <a:normAutofit/>
          </a:bodyPr>
          <a:lstStyle/>
          <a:p>
            <a:pPr marL="0" marR="0" lvl="0" indent="0" fontAlgn="base"/>
            <a:r>
              <a:rPr lang="fr-FR" sz="1700" b="1" dirty="0" smtClean="0">
                <a:solidFill>
                  <a:srgbClr val="B91B62"/>
                </a:solidFill>
                <a:latin typeface="+mj-lt"/>
              </a:rPr>
              <a:t>Notre</a:t>
            </a:r>
            <a:r>
              <a:rPr lang="fr-FR" sz="1800" b="1" i="0" strike="noStrike" dirty="0" smtClean="0">
                <a:solidFill>
                  <a:srgbClr val="B91B62"/>
                </a:solidFill>
                <a:latin typeface="+mj-lt"/>
              </a:rPr>
              <a:t> </a:t>
            </a:r>
            <a:r>
              <a:rPr lang="fr-FR" sz="1700" b="1" dirty="0" smtClean="0">
                <a:solidFill>
                  <a:srgbClr val="B91B62"/>
                </a:solidFill>
                <a:latin typeface="+mj-lt"/>
              </a:rPr>
              <a:t>tarif</a:t>
            </a:r>
            <a:r>
              <a:rPr lang="fr-FR" sz="1800" b="1" i="0" strike="noStrike" dirty="0" smtClean="0">
                <a:solidFill>
                  <a:srgbClr val="B91B62"/>
                </a:solidFill>
                <a:latin typeface="+mj-lt"/>
              </a:rPr>
              <a:t> :</a:t>
            </a:r>
          </a:p>
          <a:p>
            <a:pPr marL="0" marR="0" lvl="0" indent="0" fontAlgn="base"/>
            <a:endParaRPr sz="1800" b="1" i="0" strike="noStrike" dirty="0">
              <a:solidFill>
                <a:srgbClr val="B91B62"/>
              </a:solidFill>
              <a:latin typeface="+mj-lt"/>
            </a:endParaRPr>
          </a:p>
        </p:txBody>
      </p:sp>
      <p:sp>
        <p:nvSpPr>
          <p:cNvPr id="9" name="ZoneTexte 8"/>
          <p:cNvSpPr txBox="1"/>
          <p:nvPr/>
        </p:nvSpPr>
        <p:spPr>
          <a:xfrm>
            <a:off x="238125" y="2851219"/>
            <a:ext cx="4267200" cy="3530532"/>
          </a:xfrm>
          <a:prstGeom prst="rect">
            <a:avLst/>
          </a:prstGeom>
        </p:spPr>
        <p:txBody>
          <a:bodyPr lIns="91440" tIns="45720" rIns="91440" bIns="45720" rtlCol="0">
            <a:normAutofit fontScale="87500" lnSpcReduction="20000"/>
          </a:bodyPr>
          <a:lstStyle/>
          <a:p>
            <a:pPr marL="0" marR="0" lvl="0" indent="0" algn="ctr" fontAlgn="base"/>
            <a:r>
              <a:rPr lang="fr-FR" b="1" dirty="0" smtClean="0">
                <a:solidFill>
                  <a:schemeClr val="tx1">
                    <a:lumMod val="50000"/>
                    <a:lumOff val="50000"/>
                  </a:schemeClr>
                </a:solidFill>
              </a:rPr>
              <a:t>878 </a:t>
            </a:r>
            <a:r>
              <a:rPr lang="fr-FR" b="1" dirty="0" smtClean="0">
                <a:solidFill>
                  <a:schemeClr val="tx1">
                    <a:lumMod val="50000"/>
                    <a:lumOff val="50000"/>
                  </a:schemeClr>
                </a:solidFill>
              </a:rPr>
              <a:t>€ ttc / adulte</a:t>
            </a:r>
          </a:p>
          <a:p>
            <a:pPr marL="0" marR="0" lvl="0" indent="0" algn="ctr" fontAlgn="base"/>
            <a:r>
              <a:rPr lang="fr-FR" b="1" dirty="0" smtClean="0">
                <a:solidFill>
                  <a:schemeClr val="tx1">
                    <a:lumMod val="50000"/>
                    <a:lumOff val="50000"/>
                  </a:schemeClr>
                </a:solidFill>
              </a:rPr>
              <a:t>-50</a:t>
            </a:r>
            <a:r>
              <a:rPr lang="fr-FR" b="1" dirty="0" smtClean="0">
                <a:solidFill>
                  <a:schemeClr val="tx1">
                    <a:lumMod val="50000"/>
                    <a:lumOff val="50000"/>
                  </a:schemeClr>
                </a:solidFill>
              </a:rPr>
              <a:t>% pour les enfants (2 à 12 ans inclus</a:t>
            </a:r>
            <a:r>
              <a:rPr lang="fr-FR" b="1" dirty="0" smtClean="0">
                <a:solidFill>
                  <a:schemeClr val="tx1">
                    <a:lumMod val="50000"/>
                    <a:lumOff val="50000"/>
                  </a:schemeClr>
                </a:solidFill>
              </a:rPr>
              <a:t>)</a:t>
            </a:r>
          </a:p>
          <a:p>
            <a:pPr marL="0" marR="0" lvl="0" indent="0" algn="ctr" fontAlgn="base"/>
            <a:endParaRPr b="1" dirty="0">
              <a:solidFill>
                <a:schemeClr val="tx1">
                  <a:lumMod val="50000"/>
                  <a:lumOff val="50000"/>
                </a:schemeClr>
              </a:solidFill>
            </a:endParaRPr>
          </a:p>
          <a:p>
            <a:pPr marL="0" marR="0" lvl="0" indent="0" algn="l" fontAlgn="base">
              <a:buFont typeface="Calibri"/>
              <a:buChar char="•"/>
            </a:pPr>
            <a:r>
              <a:rPr sz="1400" b="0" i="0" u="none" strike="noStrike" dirty="0">
                <a:solidFill>
                  <a:srgbClr val="6C6F70"/>
                </a:solidFill>
                <a:latin typeface="Calibri"/>
              </a:rPr>
              <a:t> Prix de base </a:t>
            </a:r>
            <a:r>
              <a:rPr sz="1400" b="0" i="0" u="none" strike="noStrike" dirty="0" err="1">
                <a:solidFill>
                  <a:srgbClr val="6C6F70"/>
                </a:solidFill>
                <a:latin typeface="Calibri"/>
              </a:rPr>
              <a:t>groupe</a:t>
            </a:r>
            <a:r>
              <a:rPr sz="1400" b="0" i="0" u="none" strike="noStrike" dirty="0">
                <a:solidFill>
                  <a:srgbClr val="6C6F70"/>
                </a:solidFill>
                <a:latin typeface="Calibri"/>
              </a:rPr>
              <a:t> </a:t>
            </a:r>
            <a:r>
              <a:rPr sz="1400" b="0" i="0" u="none" strike="noStrike" dirty="0" smtClean="0">
                <a:solidFill>
                  <a:srgbClr val="6C6F70"/>
                </a:solidFill>
                <a:latin typeface="Calibri"/>
              </a:rPr>
              <a:t>:</a:t>
            </a:r>
            <a:r>
              <a:rPr lang="fr-FR" sz="1400" b="0" i="0" u="none" strike="noStrike" dirty="0" smtClean="0">
                <a:solidFill>
                  <a:srgbClr val="6C6F70"/>
                </a:solidFill>
                <a:latin typeface="Calibri"/>
              </a:rPr>
              <a:t> 20 personnes</a:t>
            </a:r>
            <a:endParaRPr sz="1400" b="0" i="0" u="none" strike="noStrike" dirty="0">
              <a:solidFill>
                <a:srgbClr val="6C6F70"/>
              </a:solidFill>
              <a:latin typeface="Calibri"/>
            </a:endParaRPr>
          </a:p>
          <a:p>
            <a:pPr marL="0" marR="0" lvl="0" indent="0" algn="l" fontAlgn="base"/>
            <a:endParaRPr dirty="0"/>
          </a:p>
          <a:p>
            <a:pPr marL="0" marR="0" lvl="0" indent="0" algn="l" fontAlgn="base">
              <a:buFont typeface="Calibri"/>
              <a:buChar char="•"/>
            </a:pPr>
            <a:r>
              <a:rPr sz="1400" b="0" i="0" u="none" strike="noStrike" dirty="0">
                <a:solidFill>
                  <a:srgbClr val="6C6F70"/>
                </a:solidFill>
                <a:latin typeface="Calibri"/>
              </a:rPr>
              <a:t> </a:t>
            </a:r>
            <a:r>
              <a:rPr sz="1400" b="0" i="0" u="sng" strike="noStrike" dirty="0">
                <a:solidFill>
                  <a:srgbClr val="6C6F70"/>
                </a:solidFill>
                <a:latin typeface="Calibri"/>
              </a:rPr>
              <a:t>Ce prix </a:t>
            </a:r>
            <a:r>
              <a:rPr sz="1400" b="0" i="0" u="sng" strike="noStrike" dirty="0" err="1">
                <a:solidFill>
                  <a:srgbClr val="6C6F70"/>
                </a:solidFill>
                <a:latin typeface="Calibri"/>
              </a:rPr>
              <a:t>comprend</a:t>
            </a:r>
            <a:r>
              <a:rPr sz="1400" b="0" i="0" u="sng" strike="noStrike" dirty="0">
                <a:solidFill>
                  <a:srgbClr val="6C6F70"/>
                </a:solidFill>
                <a:latin typeface="Calibri"/>
              </a:rPr>
              <a:t> </a:t>
            </a:r>
            <a:r>
              <a:rPr sz="1400" b="0" i="0" u="sng" strike="noStrike" dirty="0" smtClean="0">
                <a:solidFill>
                  <a:srgbClr val="6C6F70"/>
                </a:solidFill>
                <a:latin typeface="Calibri"/>
              </a:rPr>
              <a:t>:</a:t>
            </a:r>
            <a:r>
              <a:rPr dirty="0"/>
              <a:t/>
            </a:r>
            <a:br>
              <a:rPr dirty="0"/>
            </a:br>
            <a:endParaRPr dirty="0"/>
          </a:p>
          <a:p>
            <a:pPr marL="0" marR="0" lvl="0" indent="0" algn="l" fontAlgn="base"/>
            <a:r>
              <a:rPr sz="1400" b="0" i="0" u="none" strike="noStrike" dirty="0">
                <a:solidFill>
                  <a:srgbClr val="6C6F70"/>
                </a:solidFill>
                <a:latin typeface="Calibri"/>
              </a:rPr>
              <a:t>Le transport </a:t>
            </a:r>
            <a:r>
              <a:rPr sz="1400" b="0" i="0" u="none" strike="noStrike" dirty="0" err="1">
                <a:solidFill>
                  <a:srgbClr val="6C6F70"/>
                </a:solidFill>
                <a:latin typeface="Calibri"/>
              </a:rPr>
              <a:t>aérien</a:t>
            </a:r>
            <a:r>
              <a:rPr sz="1400" b="0" i="0" u="none" strike="noStrike" dirty="0">
                <a:solidFill>
                  <a:srgbClr val="6C6F70"/>
                </a:solidFill>
                <a:latin typeface="Calibri"/>
              </a:rPr>
              <a:t> </a:t>
            </a:r>
            <a:r>
              <a:rPr sz="1400" b="0" i="0" u="none" strike="noStrike" dirty="0" err="1">
                <a:solidFill>
                  <a:srgbClr val="6C6F70"/>
                </a:solidFill>
                <a:latin typeface="Calibri"/>
              </a:rPr>
              <a:t>aller</a:t>
            </a:r>
            <a:r>
              <a:rPr sz="1400" b="0" i="0" u="none" strike="noStrike" dirty="0">
                <a:solidFill>
                  <a:srgbClr val="6C6F70"/>
                </a:solidFill>
                <a:latin typeface="Calibri"/>
              </a:rPr>
              <a:t> et retour </a:t>
            </a:r>
            <a:r>
              <a:rPr sz="1400" b="0" i="0" u="none" strike="noStrike" dirty="0" err="1">
                <a:solidFill>
                  <a:srgbClr val="6C6F70"/>
                </a:solidFill>
                <a:latin typeface="Calibri"/>
              </a:rPr>
              <a:t>sur</a:t>
            </a:r>
            <a:r>
              <a:rPr sz="1400" b="0" i="0" u="none" strike="noStrike" dirty="0">
                <a:solidFill>
                  <a:srgbClr val="6C6F70"/>
                </a:solidFill>
                <a:latin typeface="Calibri"/>
              </a:rPr>
              <a:t> </a:t>
            </a:r>
            <a:r>
              <a:rPr sz="1400" b="0" i="0" u="none" strike="noStrike" dirty="0" err="1" smtClean="0">
                <a:solidFill>
                  <a:srgbClr val="6C6F70"/>
                </a:solidFill>
                <a:latin typeface="Calibri"/>
              </a:rPr>
              <a:t>vol</a:t>
            </a:r>
            <a:r>
              <a:rPr lang="fr-FR" sz="1400" b="0" i="0" u="none" strike="noStrike" dirty="0" smtClean="0">
                <a:solidFill>
                  <a:srgbClr val="6C6F70"/>
                </a:solidFill>
                <a:latin typeface="Calibri"/>
              </a:rPr>
              <a:t>s</a:t>
            </a:r>
            <a:r>
              <a:rPr sz="1400" b="0" i="0" u="none" strike="noStrike" dirty="0" smtClean="0">
                <a:solidFill>
                  <a:srgbClr val="6C6F70"/>
                </a:solidFill>
                <a:latin typeface="Calibri"/>
              </a:rPr>
              <a:t> </a:t>
            </a:r>
            <a:r>
              <a:rPr sz="1400" b="0" i="0" u="none" strike="noStrike" dirty="0" err="1" smtClean="0">
                <a:solidFill>
                  <a:srgbClr val="6C6F70"/>
                </a:solidFill>
                <a:latin typeface="Calibri"/>
              </a:rPr>
              <a:t>spécia</a:t>
            </a:r>
            <a:r>
              <a:rPr lang="fr-FR" sz="1400" b="0" i="0" u="none" strike="noStrike" dirty="0" err="1" smtClean="0">
                <a:solidFill>
                  <a:srgbClr val="6C6F70"/>
                </a:solidFill>
                <a:latin typeface="Calibri"/>
              </a:rPr>
              <a:t>ux</a:t>
            </a:r>
            <a:r>
              <a:rPr sz="1400" b="0" i="0" u="none" strike="noStrike" dirty="0" smtClean="0">
                <a:solidFill>
                  <a:srgbClr val="6C6F70"/>
                </a:solidFill>
                <a:latin typeface="Calibri"/>
              </a:rPr>
              <a:t>, </a:t>
            </a:r>
            <a:r>
              <a:rPr sz="1400" b="0" i="0" u="none" strike="noStrike" dirty="0">
                <a:solidFill>
                  <a:srgbClr val="6C6F70"/>
                </a:solidFill>
                <a:latin typeface="Calibri"/>
              </a:rPr>
              <a:t>les </a:t>
            </a:r>
            <a:r>
              <a:rPr sz="1400" b="0" i="0" u="none" strike="noStrike" dirty="0" err="1">
                <a:solidFill>
                  <a:srgbClr val="6C6F70"/>
                </a:solidFill>
                <a:latin typeface="Calibri"/>
              </a:rPr>
              <a:t>transferts</a:t>
            </a:r>
            <a:r>
              <a:rPr sz="1400" b="0" i="0" u="none" strike="noStrike" dirty="0">
                <a:solidFill>
                  <a:srgbClr val="6C6F70"/>
                </a:solidFill>
                <a:latin typeface="Calibri"/>
              </a:rPr>
              <a:t> </a:t>
            </a:r>
            <a:r>
              <a:rPr sz="1400" b="0" i="0" u="none" strike="noStrike" dirty="0" err="1">
                <a:solidFill>
                  <a:srgbClr val="6C6F70"/>
                </a:solidFill>
                <a:latin typeface="Calibri"/>
              </a:rPr>
              <a:t>aéroport</a:t>
            </a:r>
            <a:r>
              <a:rPr sz="1400" b="0" i="0" u="none" strike="noStrike" dirty="0">
                <a:solidFill>
                  <a:srgbClr val="6C6F70"/>
                </a:solidFill>
                <a:latin typeface="Calibri"/>
              </a:rPr>
              <a:t> – </a:t>
            </a:r>
            <a:r>
              <a:rPr sz="1400" b="0" i="0" u="none" strike="noStrike" dirty="0" err="1">
                <a:solidFill>
                  <a:srgbClr val="6C6F70"/>
                </a:solidFill>
                <a:latin typeface="Calibri"/>
              </a:rPr>
              <a:t>hôtel</a:t>
            </a:r>
            <a:r>
              <a:rPr sz="1400" b="0" i="0" u="none" strike="noStrike" dirty="0">
                <a:solidFill>
                  <a:srgbClr val="6C6F70"/>
                </a:solidFill>
                <a:latin typeface="Calibri"/>
              </a:rPr>
              <a:t> – </a:t>
            </a:r>
            <a:r>
              <a:rPr sz="1400" b="0" i="0" u="none" strike="noStrike" dirty="0" err="1">
                <a:solidFill>
                  <a:srgbClr val="6C6F70"/>
                </a:solidFill>
                <a:latin typeface="Calibri"/>
              </a:rPr>
              <a:t>aéroport</a:t>
            </a:r>
            <a:r>
              <a:rPr sz="1400" b="0" i="0" u="none" strike="noStrike" dirty="0">
                <a:solidFill>
                  <a:srgbClr val="6C6F70"/>
                </a:solidFill>
                <a:latin typeface="Calibri"/>
              </a:rPr>
              <a:t>, le </a:t>
            </a:r>
            <a:r>
              <a:rPr sz="1400" b="0" i="0" u="none" strike="noStrike" dirty="0" err="1">
                <a:solidFill>
                  <a:srgbClr val="6C6F70"/>
                </a:solidFill>
                <a:latin typeface="Calibri"/>
              </a:rPr>
              <a:t>logement</a:t>
            </a:r>
            <a:r>
              <a:rPr sz="1400" b="0" i="0" u="none" strike="noStrike" dirty="0">
                <a:solidFill>
                  <a:srgbClr val="6C6F70"/>
                </a:solidFill>
                <a:latin typeface="Calibri"/>
              </a:rPr>
              <a:t> en </a:t>
            </a:r>
            <a:r>
              <a:rPr lang="fr-FR" sz="1400" b="0" i="0" u="none" strike="noStrike" dirty="0" smtClean="0">
                <a:solidFill>
                  <a:srgbClr val="6C6F70"/>
                </a:solidFill>
                <a:latin typeface="Calibri"/>
              </a:rPr>
              <a:t>appartement 1 </a:t>
            </a:r>
            <a:r>
              <a:rPr sz="1400" b="0" i="0" u="none" strike="noStrike" dirty="0" err="1" smtClean="0">
                <a:solidFill>
                  <a:srgbClr val="6C6F70"/>
                </a:solidFill>
                <a:latin typeface="Calibri"/>
              </a:rPr>
              <a:t>chambre</a:t>
            </a:r>
            <a:r>
              <a:rPr sz="1400" b="0" i="0" u="none" strike="noStrike" dirty="0" smtClean="0">
                <a:solidFill>
                  <a:srgbClr val="6C6F70"/>
                </a:solidFill>
                <a:latin typeface="Calibri"/>
              </a:rPr>
              <a:t>, </a:t>
            </a:r>
            <a:r>
              <a:rPr sz="1400" b="0" i="0" u="none" strike="noStrike" dirty="0">
                <a:solidFill>
                  <a:srgbClr val="6C6F70"/>
                </a:solidFill>
                <a:latin typeface="Calibri"/>
              </a:rPr>
              <a:t>la </a:t>
            </a:r>
            <a:r>
              <a:rPr lang="fr-FR" sz="1400" b="0" i="0" u="none" strike="noStrike" dirty="0" smtClean="0">
                <a:solidFill>
                  <a:srgbClr val="6C6F70"/>
                </a:solidFill>
                <a:latin typeface="Calibri"/>
              </a:rPr>
              <a:t>formule all-inclusive</a:t>
            </a:r>
            <a:r>
              <a:rPr sz="1400" b="0" i="0" u="none" strike="noStrike" dirty="0" smtClean="0">
                <a:solidFill>
                  <a:srgbClr val="6C6F70"/>
                </a:solidFill>
                <a:latin typeface="Calibri"/>
              </a:rPr>
              <a:t>, </a:t>
            </a:r>
            <a:r>
              <a:rPr sz="1400" b="0" i="0" u="none" strike="noStrike" dirty="0" err="1">
                <a:solidFill>
                  <a:srgbClr val="6C6F70"/>
                </a:solidFill>
                <a:latin typeface="Calibri"/>
              </a:rPr>
              <a:t>l’accueil</a:t>
            </a:r>
            <a:r>
              <a:rPr sz="1400" b="0" i="0" u="none" strike="noStrike" dirty="0">
                <a:solidFill>
                  <a:srgbClr val="6C6F70"/>
                </a:solidFill>
                <a:latin typeface="Calibri"/>
              </a:rPr>
              <a:t> et </a:t>
            </a:r>
            <a:r>
              <a:rPr sz="1400" b="0" i="0" u="none" strike="noStrike" dirty="0" err="1">
                <a:solidFill>
                  <a:srgbClr val="6C6F70"/>
                </a:solidFill>
                <a:latin typeface="Calibri"/>
              </a:rPr>
              <a:t>l’assistance</a:t>
            </a:r>
            <a:r>
              <a:rPr sz="1400" b="0" i="0" u="none" strike="noStrike" dirty="0">
                <a:solidFill>
                  <a:srgbClr val="6C6F70"/>
                </a:solidFill>
                <a:latin typeface="Calibri"/>
              </a:rPr>
              <a:t> </a:t>
            </a:r>
            <a:r>
              <a:rPr sz="1400" b="0" i="0" u="none" strike="noStrike" dirty="0" err="1">
                <a:solidFill>
                  <a:srgbClr val="6C6F70"/>
                </a:solidFill>
                <a:latin typeface="Calibri"/>
              </a:rPr>
              <a:t>sur</a:t>
            </a:r>
            <a:r>
              <a:rPr sz="1400" b="0" i="0" u="none" strike="noStrike" dirty="0">
                <a:solidFill>
                  <a:srgbClr val="6C6F70"/>
                </a:solidFill>
                <a:latin typeface="Calibri"/>
              </a:rPr>
              <a:t> place, </a:t>
            </a:r>
            <a:r>
              <a:rPr sz="1400" b="0" i="0" u="none" strike="noStrike" dirty="0" err="1">
                <a:solidFill>
                  <a:srgbClr val="6C6F70"/>
                </a:solidFill>
                <a:latin typeface="Calibri"/>
              </a:rPr>
              <a:t>l’accès</a:t>
            </a:r>
            <a:r>
              <a:rPr sz="1400" b="0" i="0" u="none" strike="noStrike" dirty="0">
                <a:solidFill>
                  <a:srgbClr val="6C6F70"/>
                </a:solidFill>
                <a:latin typeface="Calibri"/>
              </a:rPr>
              <a:t> aux services et infrastructures de </a:t>
            </a:r>
            <a:r>
              <a:rPr sz="1400" b="0" i="0" u="none" strike="noStrike" dirty="0" err="1">
                <a:solidFill>
                  <a:srgbClr val="6C6F70"/>
                </a:solidFill>
                <a:latin typeface="Calibri"/>
              </a:rPr>
              <a:t>l’hôtel</a:t>
            </a:r>
            <a:r>
              <a:rPr sz="1400" b="0" i="0" u="none" strike="noStrike" dirty="0">
                <a:solidFill>
                  <a:srgbClr val="6C6F70"/>
                </a:solidFill>
                <a:latin typeface="Calibri"/>
              </a:rPr>
              <a:t> (</a:t>
            </a:r>
            <a:r>
              <a:rPr sz="1400" b="0" i="0" u="none" strike="noStrike" dirty="0" err="1">
                <a:solidFill>
                  <a:srgbClr val="6C6F70"/>
                </a:solidFill>
                <a:latin typeface="Calibri"/>
              </a:rPr>
              <a:t>sauf</a:t>
            </a:r>
            <a:r>
              <a:rPr sz="1400" b="0" i="0" u="none" strike="noStrike" dirty="0">
                <a:solidFill>
                  <a:srgbClr val="6C6F70"/>
                </a:solidFill>
                <a:latin typeface="Calibri"/>
              </a:rPr>
              <a:t> </a:t>
            </a:r>
            <a:r>
              <a:rPr sz="1400" b="0" i="0" u="none" strike="noStrike" dirty="0" err="1">
                <a:solidFill>
                  <a:srgbClr val="6C6F70"/>
                </a:solidFill>
                <a:latin typeface="Calibri"/>
              </a:rPr>
              <a:t>prestations</a:t>
            </a:r>
            <a:r>
              <a:rPr sz="1400" b="0" i="0" u="none" strike="noStrike" dirty="0">
                <a:solidFill>
                  <a:srgbClr val="6C6F70"/>
                </a:solidFill>
                <a:latin typeface="Calibri"/>
              </a:rPr>
              <a:t> </a:t>
            </a:r>
            <a:r>
              <a:rPr sz="1400" b="0" i="0" u="none" strike="noStrike" dirty="0" err="1">
                <a:solidFill>
                  <a:srgbClr val="6C6F70"/>
                </a:solidFill>
                <a:latin typeface="Calibri"/>
              </a:rPr>
              <a:t>facultatives</a:t>
            </a:r>
            <a:r>
              <a:rPr sz="1400" b="0" i="0" u="none" strike="noStrike" dirty="0">
                <a:solidFill>
                  <a:srgbClr val="6C6F70"/>
                </a:solidFill>
                <a:latin typeface="Calibri"/>
              </a:rPr>
              <a:t> en </a:t>
            </a:r>
            <a:r>
              <a:rPr sz="1400" b="0" i="0" u="none" strike="noStrike" dirty="0" err="1">
                <a:solidFill>
                  <a:srgbClr val="6C6F70"/>
                </a:solidFill>
                <a:latin typeface="Calibri"/>
              </a:rPr>
              <a:t>supplément</a:t>
            </a:r>
            <a:r>
              <a:rPr sz="1400" b="0" i="0" u="none" strike="noStrike" dirty="0">
                <a:solidFill>
                  <a:srgbClr val="6C6F70"/>
                </a:solidFill>
                <a:latin typeface="Calibri"/>
              </a:rPr>
              <a:t>), </a:t>
            </a:r>
            <a:r>
              <a:rPr sz="1400" b="0" i="0" u="none" strike="noStrike" dirty="0" smtClean="0">
                <a:solidFill>
                  <a:srgbClr val="6C6F70"/>
                </a:solidFill>
                <a:latin typeface="Calibri"/>
              </a:rPr>
              <a:t>les </a:t>
            </a:r>
            <a:r>
              <a:rPr sz="1400" b="0" i="0" u="none" strike="noStrike" dirty="0">
                <a:solidFill>
                  <a:srgbClr val="6C6F70"/>
                </a:solidFill>
                <a:latin typeface="Calibri"/>
              </a:rPr>
              <a:t>taxes </a:t>
            </a:r>
            <a:r>
              <a:rPr sz="1400" b="0" i="0" u="none" strike="noStrike" dirty="0" err="1">
                <a:solidFill>
                  <a:srgbClr val="6C6F70"/>
                </a:solidFill>
                <a:latin typeface="Calibri"/>
              </a:rPr>
              <a:t>d’aéroport</a:t>
            </a:r>
            <a:r>
              <a:rPr sz="1400" b="0" i="0" u="none" strike="noStrike" dirty="0">
                <a:solidFill>
                  <a:srgbClr val="6C6F70"/>
                </a:solidFill>
                <a:latin typeface="Calibri"/>
              </a:rPr>
              <a:t>, les taxes de </a:t>
            </a:r>
            <a:r>
              <a:rPr sz="1400" b="0" i="0" u="none" strike="noStrike" dirty="0" err="1">
                <a:solidFill>
                  <a:srgbClr val="6C6F70"/>
                </a:solidFill>
                <a:latin typeface="Calibri"/>
              </a:rPr>
              <a:t>sûreté</a:t>
            </a:r>
            <a:r>
              <a:rPr sz="1400" b="0" i="0" u="none" strike="noStrike" dirty="0">
                <a:solidFill>
                  <a:srgbClr val="6C6F70"/>
                </a:solidFill>
                <a:latin typeface="Calibri"/>
              </a:rPr>
              <a:t> et </a:t>
            </a:r>
            <a:r>
              <a:rPr sz="1400" b="0" i="0" u="none" strike="noStrike" dirty="0" err="1">
                <a:solidFill>
                  <a:srgbClr val="6C6F70"/>
                </a:solidFill>
                <a:latin typeface="Calibri"/>
              </a:rPr>
              <a:t>redevances</a:t>
            </a:r>
            <a:r>
              <a:rPr sz="1400" b="0" i="0" u="none" strike="noStrike" dirty="0">
                <a:solidFill>
                  <a:srgbClr val="6C6F70"/>
                </a:solidFill>
                <a:latin typeface="Calibri"/>
              </a:rPr>
              <a:t> </a:t>
            </a:r>
            <a:r>
              <a:rPr sz="1400" b="0" i="0" u="none" strike="noStrike" dirty="0" err="1">
                <a:solidFill>
                  <a:srgbClr val="6C6F70"/>
                </a:solidFill>
                <a:latin typeface="Calibri"/>
              </a:rPr>
              <a:t>passagers</a:t>
            </a:r>
            <a:r>
              <a:rPr sz="1400" b="0" i="0" u="none" strike="noStrike" dirty="0">
                <a:solidFill>
                  <a:srgbClr val="6C6F70"/>
                </a:solidFill>
                <a:latin typeface="Calibri"/>
              </a:rPr>
              <a:t>.</a:t>
            </a:r>
            <a:r>
              <a:rPr dirty="0"/>
              <a:t/>
            </a:r>
            <a:br>
              <a:rPr dirty="0"/>
            </a:br>
            <a:endParaRPr dirty="0"/>
          </a:p>
          <a:p>
            <a:pPr marL="0" marR="0" lvl="0" indent="0" algn="l" fontAlgn="base">
              <a:buFont typeface="Calibri"/>
              <a:buChar char="•"/>
            </a:pPr>
            <a:r>
              <a:rPr sz="1400" b="0" i="0" u="sng" strike="noStrike" dirty="0">
                <a:solidFill>
                  <a:srgbClr val="6C6F70"/>
                </a:solidFill>
                <a:latin typeface="Calibri"/>
              </a:rPr>
              <a:t> </a:t>
            </a:r>
            <a:r>
              <a:rPr sz="1400" b="0" i="0" u="sng" strike="noStrike" dirty="0" err="1">
                <a:solidFill>
                  <a:srgbClr val="6C6F70"/>
                </a:solidFill>
                <a:latin typeface="Calibri"/>
              </a:rPr>
              <a:t>Ce</a:t>
            </a:r>
            <a:r>
              <a:rPr sz="1400" b="0" i="0" u="sng" strike="noStrike" dirty="0">
                <a:solidFill>
                  <a:srgbClr val="6C6F70"/>
                </a:solidFill>
                <a:latin typeface="Calibri"/>
              </a:rPr>
              <a:t> prix ne </a:t>
            </a:r>
            <a:r>
              <a:rPr sz="1400" b="0" i="0" u="sng" strike="noStrike" dirty="0" err="1">
                <a:solidFill>
                  <a:srgbClr val="6C6F70"/>
                </a:solidFill>
                <a:latin typeface="Calibri"/>
              </a:rPr>
              <a:t>comprends</a:t>
            </a:r>
            <a:r>
              <a:rPr sz="1400" b="0" i="0" u="sng" strike="noStrike" dirty="0">
                <a:solidFill>
                  <a:srgbClr val="6C6F70"/>
                </a:solidFill>
                <a:latin typeface="Calibri"/>
              </a:rPr>
              <a:t> pas :</a:t>
            </a:r>
            <a:r>
              <a:rPr dirty="0"/>
              <a:t/>
            </a:r>
            <a:br>
              <a:rPr dirty="0"/>
            </a:br>
            <a:endParaRPr dirty="0"/>
          </a:p>
          <a:p>
            <a:pPr marL="0" marR="0" lvl="0" indent="0" algn="l" fontAlgn="base"/>
            <a:r>
              <a:rPr sz="1400" b="0" i="0" u="none" strike="noStrike" dirty="0">
                <a:solidFill>
                  <a:srgbClr val="6C6F70"/>
                </a:solidFill>
                <a:latin typeface="Calibri"/>
              </a:rPr>
              <a:t>Les assurances annulation, </a:t>
            </a:r>
            <a:r>
              <a:rPr sz="1400" b="0" i="0" u="none" strike="noStrike" dirty="0" err="1">
                <a:solidFill>
                  <a:srgbClr val="6C6F70"/>
                </a:solidFill>
                <a:latin typeface="Calibri"/>
              </a:rPr>
              <a:t>rapatriement</a:t>
            </a:r>
            <a:r>
              <a:rPr sz="1400" b="0" i="0" u="none" strike="noStrike" dirty="0">
                <a:solidFill>
                  <a:srgbClr val="6C6F70"/>
                </a:solidFill>
                <a:latin typeface="Calibri"/>
              </a:rPr>
              <a:t> et </a:t>
            </a:r>
            <a:r>
              <a:rPr sz="1400" b="0" i="0" u="none" strike="noStrike" dirty="0" err="1">
                <a:solidFill>
                  <a:srgbClr val="6C6F70"/>
                </a:solidFill>
                <a:latin typeface="Calibri"/>
              </a:rPr>
              <a:t>bagages</a:t>
            </a:r>
            <a:r>
              <a:rPr sz="1400" b="0" i="0" u="none" strike="noStrike" dirty="0">
                <a:solidFill>
                  <a:srgbClr val="6C6F70"/>
                </a:solidFill>
                <a:latin typeface="Calibri"/>
              </a:rPr>
              <a:t>, les </a:t>
            </a:r>
            <a:r>
              <a:rPr sz="1400" b="0" i="0" u="none" strike="noStrike" dirty="0" err="1">
                <a:solidFill>
                  <a:srgbClr val="6C6F70"/>
                </a:solidFill>
                <a:latin typeface="Calibri"/>
              </a:rPr>
              <a:t>suppléments</a:t>
            </a:r>
            <a:r>
              <a:rPr sz="1400" b="0" i="0" u="none" strike="noStrike" dirty="0">
                <a:solidFill>
                  <a:srgbClr val="6C6F70"/>
                </a:solidFill>
                <a:latin typeface="Calibri"/>
              </a:rPr>
              <a:t>, les </a:t>
            </a:r>
            <a:r>
              <a:rPr sz="1400" b="0" i="0" u="none" strike="noStrike" dirty="0" err="1" smtClean="0">
                <a:solidFill>
                  <a:srgbClr val="6C6F70"/>
                </a:solidFill>
                <a:latin typeface="Calibri"/>
              </a:rPr>
              <a:t>boissons</a:t>
            </a:r>
            <a:r>
              <a:rPr lang="fr-FR" sz="1400" b="0" i="0" u="none" strike="noStrike" dirty="0" smtClean="0">
                <a:solidFill>
                  <a:srgbClr val="6C6F70"/>
                </a:solidFill>
                <a:latin typeface="Calibri"/>
              </a:rPr>
              <a:t> hors all-inclusive</a:t>
            </a:r>
            <a:r>
              <a:rPr sz="1400" b="0" i="0" u="none" strike="noStrike" dirty="0" smtClean="0">
                <a:solidFill>
                  <a:srgbClr val="6C6F70"/>
                </a:solidFill>
                <a:latin typeface="Calibri"/>
              </a:rPr>
              <a:t>, </a:t>
            </a:r>
            <a:r>
              <a:rPr sz="1400" b="0" i="0" u="none" strike="noStrike" dirty="0">
                <a:solidFill>
                  <a:srgbClr val="6C6F70"/>
                </a:solidFill>
                <a:latin typeface="Calibri"/>
              </a:rPr>
              <a:t>les </a:t>
            </a:r>
            <a:r>
              <a:rPr sz="1400" b="0" i="0" u="none" strike="noStrike" dirty="0" err="1">
                <a:solidFill>
                  <a:srgbClr val="6C6F70"/>
                </a:solidFill>
                <a:latin typeface="Calibri"/>
              </a:rPr>
              <a:t>dépenses</a:t>
            </a:r>
            <a:r>
              <a:rPr sz="1400" b="0" i="0" u="none" strike="noStrike" dirty="0">
                <a:solidFill>
                  <a:srgbClr val="6C6F70"/>
                </a:solidFill>
                <a:latin typeface="Calibri"/>
              </a:rPr>
              <a:t> </a:t>
            </a:r>
            <a:r>
              <a:rPr sz="1400" b="0" i="0" u="none" strike="noStrike" dirty="0" err="1">
                <a:solidFill>
                  <a:srgbClr val="6C6F70"/>
                </a:solidFill>
                <a:latin typeface="Calibri"/>
              </a:rPr>
              <a:t>personnelles</a:t>
            </a:r>
            <a:r>
              <a:rPr sz="1400" b="0" i="0" u="none" strike="noStrike" dirty="0">
                <a:solidFill>
                  <a:srgbClr val="6C6F70"/>
                </a:solidFill>
                <a:latin typeface="Calibri"/>
              </a:rPr>
              <a:t>, les pourboires, les </a:t>
            </a:r>
            <a:r>
              <a:rPr lang="fr-FR" sz="1400" b="0" i="0" u="none" strike="noStrike" dirty="0" smtClean="0">
                <a:solidFill>
                  <a:srgbClr val="6C6F70"/>
                </a:solidFill>
                <a:latin typeface="Calibri"/>
              </a:rPr>
              <a:t> éventuelles </a:t>
            </a:r>
            <a:r>
              <a:rPr sz="1400" b="0" i="0" u="none" strike="noStrike" dirty="0" smtClean="0">
                <a:solidFill>
                  <a:srgbClr val="6C6F70"/>
                </a:solidFill>
                <a:latin typeface="Calibri"/>
              </a:rPr>
              <a:t>taxes </a:t>
            </a:r>
            <a:r>
              <a:rPr sz="1400" b="0" i="0" u="none" strike="noStrike" dirty="0">
                <a:solidFill>
                  <a:srgbClr val="6C6F70"/>
                </a:solidFill>
                <a:latin typeface="Calibri"/>
              </a:rPr>
              <a:t>de </a:t>
            </a:r>
            <a:r>
              <a:rPr sz="1400" b="0" i="0" u="none" strike="noStrike" dirty="0" err="1" smtClean="0">
                <a:solidFill>
                  <a:srgbClr val="6C6F70"/>
                </a:solidFill>
                <a:latin typeface="Calibri"/>
              </a:rPr>
              <a:t>séjour</a:t>
            </a:r>
            <a:r>
              <a:rPr sz="1400" b="0" i="0" u="none" strike="noStrike" dirty="0" smtClean="0">
                <a:solidFill>
                  <a:srgbClr val="6C6F70"/>
                </a:solidFill>
                <a:latin typeface="Calibri"/>
              </a:rPr>
              <a:t>, les </a:t>
            </a:r>
            <a:r>
              <a:rPr sz="1400" b="0" i="0" u="none" strike="noStrike" dirty="0">
                <a:solidFill>
                  <a:srgbClr val="6C6F70"/>
                </a:solidFill>
                <a:latin typeface="Calibri"/>
              </a:rPr>
              <a:t>excursions.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34175"/>
          <a:chOff x="238125" y="152400"/>
          <a:chExt cx="8905875" cy="6734175"/>
        </a:xfrm>
      </p:grpSpPr>
      <p:sp>
        <p:nvSpPr>
          <p:cNvPr id="7" name="ZoneTexte 6"/>
          <p:cNvSpPr txBox="1"/>
          <p:nvPr/>
        </p:nvSpPr>
        <p:spPr>
          <a:xfrm>
            <a:off x="238125" y="1895475"/>
            <a:ext cx="8648700" cy="830997"/>
          </a:xfrm>
          <a:prstGeom prst="rect">
            <a:avLst/>
          </a:prstGeom>
        </p:spPr>
        <p:txBody>
          <a:bodyPr lIns="91440" tIns="45720" rIns="91440" bIns="45720" rtlCol="0">
            <a:spAutoFit/>
          </a:bodyPr>
          <a:lstStyle/>
          <a:p>
            <a:pPr marL="0" marR="0" lvl="0" indent="0" algn="ctr" fontAlgn="base"/>
            <a:r>
              <a:rPr sz="2400" b="1" i="0" u="none" strike="noStrike" dirty="0" err="1">
                <a:solidFill>
                  <a:srgbClr val="7E7E7E"/>
                </a:solidFill>
              </a:rPr>
              <a:t>Votre</a:t>
            </a:r>
            <a:r>
              <a:rPr sz="2400" b="1" i="0" u="none" strike="noStrike" dirty="0">
                <a:solidFill>
                  <a:srgbClr val="7E7E7E"/>
                </a:solidFill>
              </a:rPr>
              <a:t> contact commercial</a:t>
            </a:r>
            <a:r>
              <a:rPr dirty="0"/>
              <a:t/>
            </a:r>
            <a:br>
              <a:rPr dirty="0"/>
            </a:br>
            <a:endParaRPr sz="2400" b="1" i="0" u="none" strike="noStrike" dirty="0">
              <a:solidFill>
                <a:srgbClr val="7E7E7E"/>
              </a:solidFill>
            </a:endParaRPr>
          </a:p>
        </p:txBody>
      </p:sp>
      <p:sp>
        <p:nvSpPr>
          <p:cNvPr id="8" name="ZoneTexte 7"/>
          <p:cNvSpPr txBox="1"/>
          <p:nvPr/>
        </p:nvSpPr>
        <p:spPr>
          <a:xfrm>
            <a:off x="600075" y="3133725"/>
            <a:ext cx="7915275" cy="1847850"/>
          </a:xfrm>
          <a:prstGeom prst="rect">
            <a:avLst/>
          </a:prstGeom>
          <a:ln w="12700" cap="flat" cmpd="sng" algn="ctr">
            <a:solidFill>
              <a:srgbClr val="7E7E7E"/>
            </a:solidFill>
            <a:prstDash val="solid"/>
            <a:round/>
            <a:headEnd type="none" w="med" len="med"/>
            <a:tailEnd type="none" w="med" len="med"/>
          </a:ln>
        </p:spPr>
        <p:txBody>
          <a:bodyPr lIns="91440" tIns="45720" rIns="91440" bIns="45720" rtlCol="0">
            <a:normAutofit/>
          </a:bodyPr>
          <a:lstStyle/>
          <a:p>
            <a:pPr marL="0" marR="0" lvl="0" indent="0" algn="ctr" fontAlgn="base"/>
            <a:r>
              <a:rPr dirty="0"/>
              <a:t/>
            </a:r>
            <a:br>
              <a:rPr dirty="0"/>
            </a:br>
            <a:r>
              <a:rPr lang="fr-FR" b="1" dirty="0" smtClean="0">
                <a:solidFill>
                  <a:schemeClr val="tx1">
                    <a:lumMod val="50000"/>
                    <a:lumOff val="50000"/>
                  </a:schemeClr>
                </a:solidFill>
              </a:rPr>
              <a:t>Chrystelle Hamel</a:t>
            </a:r>
            <a:r>
              <a:rPr b="1" dirty="0">
                <a:solidFill>
                  <a:schemeClr val="tx1">
                    <a:lumMod val="50000"/>
                    <a:lumOff val="50000"/>
                  </a:schemeClr>
                </a:solidFill>
              </a:rPr>
              <a:t/>
            </a:r>
            <a:br>
              <a:rPr b="1" dirty="0">
                <a:solidFill>
                  <a:schemeClr val="tx1">
                    <a:lumMod val="50000"/>
                    <a:lumOff val="50000"/>
                  </a:schemeClr>
                </a:solidFill>
              </a:rPr>
            </a:br>
            <a:r>
              <a:rPr b="1" dirty="0">
                <a:solidFill>
                  <a:schemeClr val="tx1">
                    <a:lumMod val="50000"/>
                    <a:lumOff val="50000"/>
                  </a:schemeClr>
                </a:solidFill>
              </a:rPr>
              <a:t/>
            </a:r>
            <a:br>
              <a:rPr b="1" dirty="0">
                <a:solidFill>
                  <a:schemeClr val="tx1">
                    <a:lumMod val="50000"/>
                    <a:lumOff val="50000"/>
                  </a:schemeClr>
                </a:solidFill>
              </a:rPr>
            </a:br>
            <a:r>
              <a:rPr lang="fr-FR" sz="1200" b="1" i="0" u="none" strike="noStrike" dirty="0" smtClean="0">
                <a:solidFill>
                  <a:schemeClr val="tx1">
                    <a:lumMod val="50000"/>
                    <a:lumOff val="50000"/>
                  </a:schemeClr>
                </a:solidFill>
              </a:rPr>
              <a:t>chamel@jettours.com</a:t>
            </a:r>
            <a:r>
              <a:rPr b="1" dirty="0">
                <a:solidFill>
                  <a:schemeClr val="tx1">
                    <a:lumMod val="50000"/>
                    <a:lumOff val="50000"/>
                  </a:schemeClr>
                </a:solidFill>
              </a:rPr>
              <a:t/>
            </a:r>
            <a:br>
              <a:rPr b="1" dirty="0">
                <a:solidFill>
                  <a:schemeClr val="tx1">
                    <a:lumMod val="50000"/>
                    <a:lumOff val="50000"/>
                  </a:schemeClr>
                </a:solidFill>
              </a:rPr>
            </a:br>
            <a:r>
              <a:rPr lang="fr-FR" b="1" dirty="0" smtClean="0">
                <a:solidFill>
                  <a:schemeClr val="tx1">
                    <a:lumMod val="50000"/>
                    <a:lumOff val="50000"/>
                  </a:schemeClr>
                </a:solidFill>
              </a:rPr>
              <a:t>06 72 03 11 09</a:t>
            </a:r>
            <a:endParaRPr sz="1200" b="1" i="0" u="none" strike="noStrike" dirty="0">
              <a:solidFill>
                <a:schemeClr val="tx1">
                  <a:lumMod val="50000"/>
                  <a:lumOff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425" y="2971800"/>
            <a:ext cx="15795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0" y="476671"/>
            <a:ext cx="9144000" cy="707886"/>
          </a:xfrm>
          <a:prstGeom prst="rect">
            <a:avLst/>
          </a:prstGeom>
          <a:noFill/>
        </p:spPr>
        <p:txBody>
          <a:bodyPr wrap="square" rtlCol="0">
            <a:spAutoFit/>
          </a:bodyPr>
          <a:lstStyle/>
          <a:p>
            <a:pPr algn="ctr" fontAlgn="base"/>
            <a:r>
              <a:rPr lang="fr-FR" sz="4000" b="1" dirty="0">
                <a:solidFill>
                  <a:srgbClr val="B91B62"/>
                </a:solidFill>
                <a:latin typeface="+mj-lt"/>
              </a:rPr>
              <a:t>Le </a:t>
            </a:r>
            <a:r>
              <a:rPr lang="fr-FR" sz="4000" b="1" dirty="0" smtClean="0">
                <a:solidFill>
                  <a:srgbClr val="B91B62"/>
                </a:solidFill>
                <a:latin typeface="+mj-lt"/>
              </a:rPr>
              <a:t>Club Jumbo </a:t>
            </a:r>
            <a:r>
              <a:rPr lang="fr-FR" sz="4000" b="1" dirty="0">
                <a:solidFill>
                  <a:srgbClr val="B91B62"/>
                </a:solidFill>
                <a:latin typeface="+mj-lt"/>
              </a:rPr>
              <a:t>Castillo Antigua ***</a:t>
            </a:r>
          </a:p>
        </p:txBody>
      </p:sp>
    </p:spTree>
    <p:extLst>
      <p:ext uri="{BB962C8B-B14F-4D97-AF65-F5344CB8AC3E}">
        <p14:creationId xmlns:p14="http://schemas.microsoft.com/office/powerpoint/2010/main" val="1112240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639</Words>
  <Application>Microsoft Office PowerPoint</Application>
  <PresentationFormat>Affichage à l'écran (4:3)</PresentationFormat>
  <Paragraphs>47</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subject>PowerPoint</dc:subject>
  <dc:creator>SYSPAD_TC COMPOS-JULIOT</dc:creator>
  <cp:keywords>PowerPoint</cp:keywords>
  <dc:description>PowerPoint</dc:description>
  <cp:lastModifiedBy>Willemot, Laurene</cp:lastModifiedBy>
  <cp:revision>25</cp:revision>
  <dcterms:created xsi:type="dcterms:W3CDTF">2015-09-21T14:16:49Z</dcterms:created>
  <dcterms:modified xsi:type="dcterms:W3CDTF">2016-03-04T11:30:59Z</dcterms:modified>
  <cp:category>PowerPoint</cp:category>
</cp:coreProperties>
</file>