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1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2"/>
          <p:cNvSpPr/>
          <p:nvPr userDrawn="1"/>
        </p:nvSpPr>
        <p:spPr>
          <a:xfrm>
            <a:off x="-3175" y="3175"/>
            <a:ext cx="9150350" cy="61150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701552"/>
            <a:ext cx="8316000" cy="4985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3"/>
          </p:nvPr>
        </p:nvSpPr>
        <p:spPr>
          <a:xfrm>
            <a:off x="0" y="1681163"/>
            <a:ext cx="5000625" cy="533400"/>
          </a:xfr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432000" tIns="108000" bIns="108000" spcCol="0" rtlCol="0" fromWordArt="0" anchor="ctr" forceAA="0"/>
          <a:lstStyle>
            <a:lvl1pPr marL="0" indent="0">
              <a:buFont typeface="Arial" panose="020B0604020202020204" pitchFamily="34" charset="0"/>
              <a:buNone/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/>
          </p:nvPr>
        </p:nvSpPr>
        <p:spPr>
          <a:xfrm>
            <a:off x="3175" y="2319977"/>
            <a:ext cx="4997150" cy="525886"/>
          </a:xfr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432000" tIns="108000" bIns="108000" spcCol="0" rtlCol="0" fromWordArt="0" anchor="ctr" forceAA="0"/>
          <a:lstStyle>
            <a:lvl1pPr marL="216000" indent="-216000">
              <a:buNone/>
              <a:defRPr lang="de-DE" sz="2000" smtClean="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lang="de-DE" smtClean="0">
                <a:solidFill>
                  <a:schemeClr val="lt1"/>
                </a:solidFill>
              </a:defRPr>
            </a:lvl2pPr>
            <a:lvl3pPr>
              <a:defRPr lang="de-DE" smtClean="0">
                <a:solidFill>
                  <a:schemeClr val="lt1"/>
                </a:solidFill>
              </a:defRPr>
            </a:lvl3pPr>
            <a:lvl4pPr>
              <a:defRPr lang="de-DE" smtClean="0">
                <a:solidFill>
                  <a:schemeClr val="lt1"/>
                </a:solidFill>
              </a:defRPr>
            </a:lvl4pPr>
            <a:lvl5pPr>
              <a:defRPr lang="en-US">
                <a:solidFill>
                  <a:schemeClr val="l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B4B7-0D9B-427E-ADE6-46F4BC86A298}" type="slidenum">
              <a:rPr lang="en-US">
                <a:solidFill>
                  <a:srgbClr val="CCCCCC"/>
                </a:solidFill>
              </a:rPr>
              <a:pPr>
                <a:defRPr/>
              </a:pPr>
              <a:t>‹N°›</a:t>
            </a:fld>
            <a:endParaRPr lang="en-US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7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6309320"/>
            <a:ext cx="1296143" cy="36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‹N°›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 smtClean="0"/>
              <a:t>9/12/2015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 smtClean="0"/>
              <a:t>‹N°›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5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2693899"/>
            <a:ext cx="2857500" cy="16573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2693899"/>
            <a:ext cx="2857500" cy="16573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2693899"/>
            <a:ext cx="2857500" cy="165735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1ECB4B7-0D9B-427E-ADE6-46F4BC86A298}" type="slidenum">
              <a:rPr lang="en-US" smtClean="0">
                <a:solidFill>
                  <a:srgbClr val="CCCCCC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CCCCCC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45543" y="1301905"/>
            <a:ext cx="8964488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Clr>
                <a:srgbClr val="F8AC00"/>
              </a:buClr>
            </a:pPr>
            <a:r>
              <a:rPr lang="fr-FR" sz="4000" b="1" dirty="0" smtClean="0">
                <a:solidFill>
                  <a:srgbClr val="B91B62"/>
                </a:solidFill>
                <a:ea typeface="+mn-ea"/>
                <a:cs typeface="+mn-cs"/>
              </a:rPr>
              <a:t>Le Club Jet tours </a:t>
            </a:r>
          </a:p>
          <a:p>
            <a:pPr algn="ctr" eaLnBrk="1" hangingPunct="1">
              <a:buClr>
                <a:srgbClr val="F8AC00"/>
              </a:buClr>
            </a:pPr>
            <a:r>
              <a:rPr lang="fr-FR" sz="4000" b="1" dirty="0" smtClean="0">
                <a:solidFill>
                  <a:srgbClr val="B91B62"/>
                </a:solidFill>
                <a:ea typeface="+mn-ea"/>
                <a:cs typeface="+mn-cs"/>
              </a:rPr>
              <a:t>Santiago</a:t>
            </a:r>
            <a:endParaRPr lang="fr-FR" sz="4000" b="1" dirty="0">
              <a:solidFill>
                <a:srgbClr val="B91B62"/>
              </a:solidFill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284" y="5157192"/>
            <a:ext cx="2925366" cy="8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24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53500" cy="6772275"/>
          <a:chOff x="238125" y="152400"/>
          <a:chExt cx="8953500" cy="6772275"/>
        </a:xfrm>
      </p:grpSpPr>
      <p:pic>
        <p:nvPicPr>
          <p:cNvPr id="17" name="Picture 14" descr="D:\Doc\ELDO\sant4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152400"/>
            <a:ext cx="2857500" cy="16573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50" y="3467100"/>
            <a:ext cx="4048125" cy="26955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362200"/>
            <a:ext cx="8715375" cy="714375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just" fontAlgn="base"/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Un site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remarquable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au style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résolument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moderne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qui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offre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imprenable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les </a:t>
            </a:r>
            <a:r>
              <a:rPr sz="1400" b="1" i="0" u="none" strike="noStrike" dirty="0" err="1" smtClean="0">
                <a:solidFill>
                  <a:srgbClr val="6C6F70"/>
                </a:solidFill>
                <a:latin typeface="Calibri"/>
              </a:rPr>
              <a:t>falaises</a:t>
            </a:r>
            <a:r>
              <a:rPr lang="fr-FR" sz="1400" b="1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smtClean="0">
                <a:solidFill>
                  <a:srgbClr val="6C6F70"/>
                </a:solidFill>
                <a:latin typeface="Calibri"/>
              </a:rPr>
              <a:t>de 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los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Gigantes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l’île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de la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Gomera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sélection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historique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réputée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de Jet tours avec la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garantie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smtClean="0">
                <a:solidFill>
                  <a:srgbClr val="6C6F70"/>
                </a:solidFill>
                <a:latin typeface="Calibri"/>
              </a:rPr>
              <a:t>de 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la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qualité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de service et de la </a:t>
            </a:r>
            <a:r>
              <a:rPr sz="1400" b="1" i="0" u="none" strike="noStrike" dirty="0" err="1">
                <a:solidFill>
                  <a:srgbClr val="6C6F70"/>
                </a:solidFill>
                <a:latin typeface="Calibri"/>
              </a:rPr>
              <a:t>restauration</a:t>
            </a:r>
            <a:r>
              <a:rPr sz="14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b="1" i="0" u="none" strike="noStrike" dirty="0" smtClean="0">
                <a:solidFill>
                  <a:srgbClr val="6C6F70"/>
                </a:solidFill>
                <a:latin typeface="Calibri"/>
              </a:rPr>
              <a:t>Barcelo.</a:t>
            </a:r>
            <a:r>
              <a:rPr lang="fr-FR" sz="1400" b="1" i="1" u="none" strike="noStrike" dirty="0" smtClean="0">
                <a:solidFill>
                  <a:srgbClr val="6C6F70"/>
                </a:solidFill>
                <a:latin typeface="Calibri"/>
              </a:rPr>
              <a:t>A 45 km de l’aéroport de </a:t>
            </a:r>
            <a:r>
              <a:rPr lang="fr-FR" sz="1400" b="1" i="1" u="none" strike="noStrike" dirty="0" err="1" smtClean="0">
                <a:solidFill>
                  <a:srgbClr val="6C6F70"/>
                </a:solidFill>
                <a:latin typeface="Calibri"/>
              </a:rPr>
              <a:t>Ténérife</a:t>
            </a:r>
            <a:r>
              <a:rPr lang="fr-FR" sz="1400" b="1" i="1" u="none" strike="noStrike" dirty="0" smtClean="0">
                <a:solidFill>
                  <a:srgbClr val="6C6F70"/>
                </a:solidFill>
                <a:latin typeface="Calibri"/>
              </a:rPr>
              <a:t> sud. A 2 km de </a:t>
            </a:r>
            <a:r>
              <a:rPr lang="fr-FR" sz="1400" b="1" i="1" u="none" strike="noStrike" dirty="0" err="1" smtClean="0">
                <a:solidFill>
                  <a:srgbClr val="6C6F70"/>
                </a:solidFill>
                <a:latin typeface="Calibri"/>
              </a:rPr>
              <a:t>Puerto</a:t>
            </a:r>
            <a:r>
              <a:rPr lang="fr-FR" sz="1400" b="1" i="1" u="none" strike="noStrike" dirty="0" smtClean="0">
                <a:solidFill>
                  <a:srgbClr val="6C6F70"/>
                </a:solidFill>
                <a:latin typeface="Calibri"/>
              </a:rPr>
              <a:t> de Santiago.</a:t>
            </a:r>
            <a:endParaRPr sz="1400" b="1" i="1" u="none" strike="noStrike" dirty="0">
              <a:solidFill>
                <a:srgbClr val="6C6F70"/>
              </a:solidFill>
              <a:latin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8125" y="307657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L’hébergement que vous voulez 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8125" y="3448050"/>
            <a:ext cx="4438650" cy="1343025"/>
          </a:xfrm>
          <a:prstGeom prst="rect">
            <a:avLst/>
          </a:prstGeom>
        </p:spPr>
        <p:txBody>
          <a:bodyPr lIns="91440" tIns="45720" rIns="91440" bIns="45720" rtlCol="0">
            <a:normAutofit fontScale="50000" lnSpcReduction="20000"/>
          </a:bodyPr>
          <a:lstStyle/>
          <a:p>
            <a:pPr marL="0" marR="0" lvl="0" indent="0" algn="just" fontAlgn="base"/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Les 406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sont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réparties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un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bâtiment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de 9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étages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desservis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par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ascenseurs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Toutes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sont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équipées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bain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douche,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sèche-cheveux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climatisation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, TV satellite, radio,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téléphone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, minibar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coffre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(avec participation). Les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doubles standard (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env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25 m² - type A)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supérieures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env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25 m² - type C)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offrent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mer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peuvent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accueillir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jusqu'à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2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adultes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1 enfant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3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adultes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(le lit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supplémentaire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est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banquette-lit). Les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supérieures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proposent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un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nécessaire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thé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/café, les peignoirs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chaussons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Les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quadruples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ville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montagne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sont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composées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d’une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d’un petit salon, 2 TV satellite et chaises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longues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(minimum et maximum 2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adultes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2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enfants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- types E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ou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F - le lit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supplémentaire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est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une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banquette-lit).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doubles standard (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env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25 m² - type G, minimum et maximum 2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adultes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1 enfant).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Possibilité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de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chambres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individuelles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mer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(standard - type A,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supérieure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- type C). Pas de lit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bébé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possible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les doubles avec un lit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supplémentaire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les quadruples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occupées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par 4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personnes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38125" y="4857750"/>
            <a:ext cx="4438650" cy="1295400"/>
          </a:xfrm>
          <a:prstGeom prst="rect">
            <a:avLst/>
          </a:prstGeom>
          <a:ln w="12700" cap="flat" cmpd="sng" algn="ctr">
            <a:solidFill>
              <a:srgbClr val="B91B6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/>
            <a:endParaRPr/>
          </a:p>
        </p:txBody>
      </p:sp>
      <p:sp>
        <p:nvSpPr>
          <p:cNvPr id="13" name="ZoneTexte 12"/>
          <p:cNvSpPr txBox="1"/>
          <p:nvPr/>
        </p:nvSpPr>
        <p:spPr>
          <a:xfrm>
            <a:off x="238125" y="4857750"/>
            <a:ext cx="4438650" cy="342900"/>
          </a:xfrm>
          <a:prstGeom prst="rect">
            <a:avLst/>
          </a:prstGeom>
        </p:spPr>
        <p:txBody>
          <a:bodyPr lIns="91440" tIns="45720" rIns="91440" bIns="45720" rtlCol="0">
            <a:normAutofit fontScale="92500" lnSpcReduction="10000"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Le + qui change tout :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38125" y="5143500"/>
            <a:ext cx="4438650" cy="1047750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Le site grandiose
Sa piscine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lagon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avec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la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mer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
Le restaurant principal avec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sa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200" b="1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b="1" i="0" u="none" strike="noStrike" dirty="0" err="1">
                <a:solidFill>
                  <a:srgbClr val="6C6F70"/>
                </a:solidFill>
                <a:latin typeface="Calibri"/>
              </a:rPr>
              <a:t>panoramique</a:t>
            </a:r>
            <a:endParaRPr sz="1200" b="1" i="0" u="none" strike="noStrike" dirty="0">
              <a:solidFill>
                <a:srgbClr val="6C6F7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72275"/>
          <a:chOff x="238125" y="152400"/>
          <a:chExt cx="8905875" cy="6772275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152400"/>
            <a:ext cx="2857500" cy="16573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50" y="3467100"/>
            <a:ext cx="4048125" cy="26955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56222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La restauration que vous aimez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5" y="2933700"/>
            <a:ext cx="4438650" cy="3438525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just" fontAlgn="base"/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Le restaurant principal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vous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accueille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pour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déguster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votre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petit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déjeuner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déjeuner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dîner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selon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votre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formule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autour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de buffets, tout en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profitant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de la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panoramique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l'Atlantique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.
</a:t>
            </a:r>
            <a:endParaRPr lang="fr-FR" sz="14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just" fontAlgn="base"/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"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La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Tasca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" (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réservation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et avec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supplément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)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ouvert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l'été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les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vendredis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l'hiver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les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vendredis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et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samedis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pour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déguster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tapas et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spécialités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locales</a:t>
            </a:r>
            <a:r>
              <a:rPr lang="fr-FR" sz="1400" i="0" u="none" strike="noStrike" dirty="0" smtClean="0">
                <a:solidFill>
                  <a:srgbClr val="6C6F70"/>
                </a:solidFill>
                <a:latin typeface="Calibri"/>
              </a:rPr>
              <a:t>.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
</a:t>
            </a:r>
            <a:endParaRPr lang="fr-FR" sz="140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just" fontAlgn="base"/>
            <a:r>
              <a:rPr sz="1400" i="0" u="none" strike="noStrike" dirty="0" smtClean="0">
                <a:solidFill>
                  <a:srgbClr val="6C6F70"/>
                </a:solidFill>
                <a:latin typeface="Calibri"/>
              </a:rPr>
              <a:t>1 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snack à la piscine avec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vue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sur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l'île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de la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Gomera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. 4 bars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dont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 1 bar-piscine et 1 bar à tapas le </a:t>
            </a:r>
            <a:r>
              <a:rPr sz="1400" i="0" u="none" strike="noStrike" dirty="0" err="1">
                <a:solidFill>
                  <a:srgbClr val="6C6F70"/>
                </a:solidFill>
                <a:latin typeface="Calibri"/>
              </a:rPr>
              <a:t>soir</a:t>
            </a:r>
            <a:r>
              <a:rPr sz="1400" i="0" u="none" strike="noStrike" dirty="0">
                <a:solidFill>
                  <a:srgbClr val="6C6F70"/>
                </a:solidFill>
                <a:latin typeface="Calibri"/>
              </a:rPr>
              <a:t>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72275"/>
          <a:chOff x="238125" y="152400"/>
          <a:chExt cx="8905875" cy="6772275"/>
        </a:xfrm>
      </p:grpSpPr>
      <p:pic>
        <p:nvPicPr>
          <p:cNvPr id="23" name="Picture 22" descr="D:\Doc\ELDO\sant1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775" y="3466275"/>
            <a:ext cx="4050000" cy="26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D:\Doc\ELDO\sant5.jpg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56222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Les services dont vous disposez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5" y="2933700"/>
            <a:ext cx="4438650" cy="18097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l" fontAlgn="base"/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Prêt de serviettes de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plage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(avec caution). </a:t>
            </a:r>
            <a:endParaRPr lang="fr-FR" sz="16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endParaRPr lang="fr-FR" sz="16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sz="1600" b="0" i="0" u="none" strike="noStrike" dirty="0" err="1" smtClean="0">
                <a:solidFill>
                  <a:srgbClr val="6C6F70"/>
                </a:solidFill>
                <a:latin typeface="Calibri"/>
              </a:rPr>
              <a:t>Blanchisserie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, salon de coiffure, boutique et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supérette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Internet avec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supplément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Wi-fi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gratuit</a:t>
            </a:r>
            <a:r>
              <a:rPr sz="1600" b="0" i="0" u="none" strike="noStrike" dirty="0">
                <a:solidFill>
                  <a:srgbClr val="6C6F70"/>
                </a:solidFill>
                <a:latin typeface="Calibri"/>
              </a:rPr>
              <a:t> 30 minutes par jour à la </a:t>
            </a:r>
            <a:r>
              <a:rPr sz="1600" b="0" i="0" u="none" strike="noStrike" dirty="0" err="1">
                <a:solidFill>
                  <a:srgbClr val="6C6F70"/>
                </a:solidFill>
                <a:latin typeface="Calibri"/>
              </a:rPr>
              <a:t>réception</a:t>
            </a:r>
            <a:r>
              <a:rPr sz="1600" b="0" i="0" u="none" strike="noStrike" dirty="0" smtClean="0">
                <a:solidFill>
                  <a:srgbClr val="6C6F70"/>
                </a:solidFill>
                <a:latin typeface="Calibri"/>
              </a:rPr>
              <a:t>.</a:t>
            </a:r>
            <a:endParaRPr lang="fr-FR" sz="1600" b="0" i="0" u="none" strike="noStrike" dirty="0" smtClean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endParaRPr lang="fr-FR" sz="1600" dirty="0">
              <a:solidFill>
                <a:srgbClr val="6C6F70"/>
              </a:solidFill>
              <a:latin typeface="Calibri"/>
            </a:endParaRPr>
          </a:p>
          <a:p>
            <a:pPr marL="0" marR="0" lvl="0" indent="0" algn="l" fontAlgn="base"/>
            <a:r>
              <a:rPr lang="fr-FR" sz="1600" b="0" i="0" u="none" strike="noStrike" dirty="0" smtClean="0">
                <a:solidFill>
                  <a:srgbClr val="6C6F70"/>
                </a:solidFill>
                <a:latin typeface="Calibri"/>
              </a:rPr>
              <a:t>Activités sportives (détail sur </a:t>
            </a:r>
            <a:r>
              <a:rPr lang="fr-FR" sz="1600" b="0" i="0" u="none" strike="noStrike" dirty="0" err="1" smtClean="0">
                <a:solidFill>
                  <a:srgbClr val="6C6F70"/>
                </a:solidFill>
                <a:latin typeface="Calibri"/>
              </a:rPr>
              <a:t>slide</a:t>
            </a:r>
            <a:r>
              <a:rPr lang="fr-FR" sz="1600" b="0" i="0" u="none" strike="noStrike" dirty="0" smtClean="0">
                <a:solidFill>
                  <a:srgbClr val="6C6F70"/>
                </a:solidFill>
                <a:latin typeface="Calibri"/>
              </a:rPr>
              <a:t> dédié)</a:t>
            </a:r>
            <a:endParaRPr sz="1600" b="0" i="0" u="none" strike="noStrike" dirty="0">
              <a:solidFill>
                <a:srgbClr val="6C6F70"/>
              </a:solidFill>
              <a:latin typeface="Calibri"/>
            </a:endParaRPr>
          </a:p>
        </p:txBody>
      </p:sp>
      <p:pic>
        <p:nvPicPr>
          <p:cNvPr id="15" name="Picture 13" descr="D:\Doc\ELDO\sant3.jpg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2800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72275"/>
          <a:chOff x="238125" y="152400"/>
          <a:chExt cx="8905875" cy="6772275"/>
        </a:xfrm>
      </p:grpSpPr>
      <p:pic>
        <p:nvPicPr>
          <p:cNvPr id="1040" name="Picture 16" descr="D:\Doc\ELDO\sant6.jpg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6287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D:\Doc\ELDO\sant2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56222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La </a:t>
            </a:r>
            <a:r>
              <a:rPr sz="1800" b="1" i="0" u="none" strike="noStrike" dirty="0" err="1">
                <a:solidFill>
                  <a:srgbClr val="B91B62"/>
                </a:solidFill>
                <a:latin typeface="+mj-lt"/>
              </a:rPr>
              <a:t>famille</a:t>
            </a:r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 </a:t>
            </a:r>
            <a:r>
              <a:rPr sz="1800" b="1" i="0" u="none" strike="noStrike" dirty="0" err="1">
                <a:solidFill>
                  <a:srgbClr val="B91B62"/>
                </a:solidFill>
                <a:latin typeface="+mj-lt"/>
              </a:rPr>
              <a:t>d'abord</a:t>
            </a:r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5" y="2933700"/>
            <a:ext cx="4438650" cy="1809750"/>
          </a:xfrm>
          <a:prstGeom prst="rect">
            <a:avLst/>
          </a:prstGeom>
        </p:spPr>
        <p:txBody>
          <a:bodyPr lIns="91440" tIns="45720" rIns="91440" bIns="45720" rtlCol="0">
            <a:normAutofit fontScale="87500" lnSpcReduction="20000"/>
          </a:bodyPr>
          <a:lstStyle/>
          <a:p>
            <a:pPr marL="0" marR="0" lvl="0" indent="0" algn="just" fontAlgn="base"/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Nos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équipes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accueillent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vos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enfants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6j/7 de 9h à 17h30 avec un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programme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dédié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à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chaque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tranche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d’âge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.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Toute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la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saison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: Petit 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Jet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(3-4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) et Mini 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Jet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(4-6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). Pendant les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vacances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scolaires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: Maxi </a:t>
            </a:r>
            <a:r>
              <a:rPr lang="fr-FR" sz="1200" i="0" u="none" strike="noStrike" dirty="0" smtClean="0">
                <a:solidFill>
                  <a:srgbClr val="6C6F70"/>
                </a:solidFill>
                <a:latin typeface="Calibri"/>
              </a:rPr>
              <a:t>Jet</a:t>
            </a:r>
            <a:r>
              <a:rPr sz="1200" i="0" u="none" strike="noStrike" dirty="0" smtClean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(7-10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). Au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programme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de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nombreuses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activités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en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journée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(chasse aux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trésor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tournois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sportifs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Olympiades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activités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créatives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jeux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musicaux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...) et en soirée (mini disco, spectacles, soirée VIP…).</a:t>
            </a:r>
            <a:r>
              <a:rPr dirty="0"/>
              <a:t/>
            </a:r>
            <a:br>
              <a:rPr dirty="0"/>
            </a:b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Nos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animateurs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donnent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RDV aux Teens (11 à 13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) et aux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Ados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(14 à 17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) au Studio,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dans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un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espace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dédié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6j/7 de 10h à 18h pendant les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vacances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scolaires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. Au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programme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: de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nombreuses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activités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en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journée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(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espace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Internet,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jeux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vidéo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et Wii, baby-foot, séance shooting photos, body painting,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activités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sportives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, </a:t>
            </a:r>
            <a:r>
              <a:rPr sz="1200" i="0" u="none" strike="noStrike" dirty="0" err="1">
                <a:solidFill>
                  <a:srgbClr val="6C6F70"/>
                </a:solidFill>
                <a:latin typeface="Calibri"/>
              </a:rPr>
              <a:t>cours</a:t>
            </a:r>
            <a:r>
              <a:rPr sz="1200" i="0" u="none" strike="noStrike" dirty="0">
                <a:solidFill>
                  <a:srgbClr val="6C6F70"/>
                </a:solidFill>
                <a:latin typeface="Calibri"/>
              </a:rPr>
              <a:t> de cuisine, et en soirée (cocktail VIP, participation au spectacle …).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8125" y="4857750"/>
            <a:ext cx="4438650" cy="1295400"/>
          </a:xfrm>
          <a:prstGeom prst="rect">
            <a:avLst/>
          </a:prstGeom>
          <a:ln w="12700" cap="flat" cmpd="sng" algn="ctr">
            <a:solidFill>
              <a:srgbClr val="B91B6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/>
            <a:endParaRPr/>
          </a:p>
        </p:txBody>
      </p:sp>
      <p:sp>
        <p:nvSpPr>
          <p:cNvPr id="12" name="ZoneTexte 11"/>
          <p:cNvSpPr txBox="1"/>
          <p:nvPr/>
        </p:nvSpPr>
        <p:spPr>
          <a:xfrm>
            <a:off x="238125" y="4857750"/>
            <a:ext cx="4438650" cy="342900"/>
          </a:xfrm>
          <a:prstGeom prst="rect">
            <a:avLst/>
          </a:prstGeom>
        </p:spPr>
        <p:txBody>
          <a:bodyPr lIns="91440" tIns="45720" rIns="91440" bIns="45720" rtlCol="0">
            <a:normAutofit fontScale="92500" lnSpcReduction="10000"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Pour la famille 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8125" y="5143500"/>
            <a:ext cx="4438650" cy="10477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just" fontAlgn="base"/>
            <a:r>
              <a:rPr sz="1600" b="0" i="0" u="none" strike="noStrike">
                <a:solidFill>
                  <a:srgbClr val="6C6F70"/>
                </a:solidFill>
                <a:latin typeface="Calibri"/>
              </a:rPr>
              <a:t>Le club dispose de chambres doubles avec lit supplémentaire ou chambres quadruples, les familles pourront ainsi profiter d’un bon confort et de structures dédiées aux enfants.</a:t>
            </a:r>
          </a:p>
        </p:txBody>
      </p:sp>
      <p:pic>
        <p:nvPicPr>
          <p:cNvPr id="3074" name="Picture 2" descr="D:\DavidKierkegaard\20151104 Fiches logotés JT\asset.3d2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8"/>
          <a:stretch/>
        </p:blipFill>
        <p:spPr bwMode="auto">
          <a:xfrm>
            <a:off x="239729" y="152400"/>
            <a:ext cx="2862882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avidKierkegaard\20151104 Fiches logotés JT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469896"/>
            <a:ext cx="4048125" cy="269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72275"/>
          <a:chOff x="238125" y="152400"/>
          <a:chExt cx="8905875" cy="6772275"/>
        </a:xfrm>
      </p:grpSpPr>
      <p:pic>
        <p:nvPicPr>
          <p:cNvPr id="20" name="Image 1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75" y="3466275"/>
            <a:ext cx="4050000" cy="2696400"/>
          </a:xfrm>
          <a:prstGeom prst="rect">
            <a:avLst/>
          </a:prstGeom>
        </p:spPr>
      </p:pic>
      <p:pic>
        <p:nvPicPr>
          <p:cNvPr id="16" name="Picture 20" descr="D:\Doc\ELDO\sant10.jpg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2350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8125" y="2562225"/>
            <a:ext cx="443865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L'Ambiance et le sport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38125" y="2933700"/>
            <a:ext cx="4438650" cy="1809750"/>
          </a:xfrm>
          <a:prstGeom prst="rect">
            <a:avLst/>
          </a:prstGeom>
        </p:spPr>
        <p:txBody>
          <a:bodyPr lIns="91440" tIns="45720" rIns="91440" bIns="45720" rtlCol="0">
            <a:noAutofit/>
          </a:bodyPr>
          <a:lstStyle/>
          <a:p>
            <a:pPr algn="just" fontAlgn="base"/>
            <a:r>
              <a:rPr lang="fr-FR" sz="1200" b="1" dirty="0">
                <a:solidFill>
                  <a:srgbClr val="6C6F70"/>
                </a:solidFill>
                <a:latin typeface="Calibri"/>
              </a:rPr>
              <a:t>Sports et </a:t>
            </a:r>
            <a:r>
              <a:rPr lang="fr-FR" sz="1200" b="1" dirty="0" smtClean="0">
                <a:solidFill>
                  <a:srgbClr val="6C6F70"/>
                </a:solidFill>
                <a:latin typeface="Calibri"/>
              </a:rPr>
              <a:t>loisirs:</a:t>
            </a:r>
          </a:p>
          <a:p>
            <a:pPr algn="just" fontAlgn="base"/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3 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piscines dont 1 chauffée et 1 à débordement, 1 bain à remous.</a:t>
            </a:r>
            <a:br>
              <a:rPr lang="fr-FR" sz="1200" dirty="0">
                <a:solidFill>
                  <a:srgbClr val="6C6F70"/>
                </a:solidFill>
                <a:latin typeface="Calibri"/>
              </a:rPr>
            </a:br>
            <a:r>
              <a:rPr lang="fr-FR" sz="1200" dirty="0">
                <a:solidFill>
                  <a:srgbClr val="6C6F70"/>
                </a:solidFill>
                <a:latin typeface="Calibri"/>
              </a:rPr>
              <a:t>Chaque jour, un programme de sports et d’activités à 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découvrir! Salle 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de remise en forme, aérobic, tennis de table, aquagym, tir à l'arc et à la carabine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. Egalement: tennis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, 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billard (</a:t>
            </a:r>
            <a:r>
              <a:rPr lang="fr-FR" sz="1200" dirty="0">
                <a:solidFill>
                  <a:srgbClr val="6C6F70"/>
                </a:solidFill>
              </a:rPr>
              <a:t>Avec </a:t>
            </a:r>
            <a:r>
              <a:rPr lang="fr-FR" sz="1200" dirty="0" smtClean="0">
                <a:solidFill>
                  <a:srgbClr val="6C6F70"/>
                </a:solidFill>
              </a:rPr>
              <a:t>participation)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.</a:t>
            </a:r>
          </a:p>
          <a:p>
            <a:pPr algn="just" fontAlgn="base"/>
            <a:r>
              <a:rPr lang="fr-FR" sz="1200" b="1" smtClean="0">
                <a:solidFill>
                  <a:srgbClr val="6C6F70"/>
                </a:solidFill>
                <a:latin typeface="Calibri"/>
              </a:rPr>
              <a:t>Les Jet </a:t>
            </a:r>
            <a:r>
              <a:rPr lang="fr-FR" sz="1200" b="1" dirty="0" err="1">
                <a:solidFill>
                  <a:srgbClr val="6C6F70"/>
                </a:solidFill>
                <a:latin typeface="Calibri"/>
              </a:rPr>
              <a:t>Schools</a:t>
            </a:r>
            <a:r>
              <a:rPr lang="fr-FR" sz="1200" b="1" dirty="0">
                <a:solidFill>
                  <a:srgbClr val="6C6F70"/>
                </a:solidFill>
                <a:latin typeface="Calibri"/>
              </a:rPr>
              <a:t> :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 </a:t>
            </a:r>
            <a:endParaRPr lang="fr-FR" sz="1200" dirty="0" smtClean="0">
              <a:solidFill>
                <a:srgbClr val="6C6F70"/>
              </a:solidFill>
              <a:latin typeface="Calibri"/>
            </a:endParaRPr>
          </a:p>
          <a:p>
            <a:pPr algn="just" fontAlgn="base"/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Vos 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cours collectifs de 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sport. Pour 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découvrir ou vous perfectionner 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au </a:t>
            </a:r>
            <a:r>
              <a:rPr lang="fr-FR" sz="1200" dirty="0" err="1" smtClean="0">
                <a:solidFill>
                  <a:srgbClr val="6C6F70"/>
                </a:solidFill>
                <a:latin typeface="Calibri"/>
              </a:rPr>
              <a:t>step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, body </a:t>
            </a:r>
            <a:r>
              <a:rPr lang="fr-FR" sz="1200" dirty="0" err="1">
                <a:solidFill>
                  <a:srgbClr val="6C6F70"/>
                </a:solidFill>
                <a:latin typeface="Calibri"/>
              </a:rPr>
              <a:t>sculpt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, </a:t>
            </a:r>
            <a:r>
              <a:rPr lang="fr-FR" sz="1200" dirty="0" err="1">
                <a:solidFill>
                  <a:srgbClr val="6C6F70"/>
                </a:solidFill>
                <a:latin typeface="Calibri"/>
              </a:rPr>
              <a:t>abdofessiers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... Jeux collectifs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 </a:t>
            </a:r>
            <a:r>
              <a:rPr lang="fr-FR" sz="1200" dirty="0" smtClean="0">
                <a:solidFill>
                  <a:srgbClr val="6C6F70"/>
                </a:solidFill>
                <a:latin typeface="Calibri"/>
              </a:rPr>
              <a:t>Basket-ball</a:t>
            </a:r>
            <a:r>
              <a:rPr lang="fr-FR" sz="1200" dirty="0">
                <a:solidFill>
                  <a:srgbClr val="6C6F70"/>
                </a:solidFill>
                <a:latin typeface="Calibri"/>
              </a:rPr>
              <a:t>, volley-ball, terrain omnisports.</a:t>
            </a:r>
            <a:endParaRPr sz="1200" dirty="0">
              <a:solidFill>
                <a:srgbClr val="6C6F70"/>
              </a:solidFill>
              <a:latin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8125" y="4857750"/>
            <a:ext cx="4438650" cy="1295400"/>
          </a:xfrm>
          <a:prstGeom prst="rect">
            <a:avLst/>
          </a:prstGeom>
          <a:ln w="12700" cap="flat" cmpd="sng" algn="ctr">
            <a:solidFill>
              <a:srgbClr val="B91B6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endParaRPr/>
          </a:p>
        </p:txBody>
      </p:sp>
      <p:sp>
        <p:nvSpPr>
          <p:cNvPr id="12" name="ZoneTexte 11"/>
          <p:cNvSpPr txBox="1"/>
          <p:nvPr/>
        </p:nvSpPr>
        <p:spPr>
          <a:xfrm>
            <a:off x="238125" y="4857750"/>
            <a:ext cx="4438650" cy="342900"/>
          </a:xfrm>
          <a:prstGeom prst="rect">
            <a:avLst/>
          </a:prstGeom>
        </p:spPr>
        <p:txBody>
          <a:bodyPr lIns="91440" tIns="45720" rIns="91440" bIns="45720" rtlCol="0">
            <a:normAutofit fontScale="92500" lnSpcReduction="10000"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Le + de l'animation 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8125" y="5143500"/>
            <a:ext cx="4438650" cy="10477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marL="0" marR="0" lvl="0" indent="0" algn="l" fontAlgn="base"/>
            <a:r>
              <a:rPr sz="1200" b="1" i="0" u="none" strike="noStrike">
                <a:solidFill>
                  <a:srgbClr val="6C6F70"/>
                </a:solidFill>
                <a:latin typeface="Calibri"/>
              </a:rPr>
              <a:t>Venez vous détendre autour de la piscine dédiée au calme, au Spa ou à la terrasse du bar avec fond musical...</a:t>
            </a:r>
            <a:r>
              <a:t/>
            </a:r>
            <a:br/>
            <a:r>
              <a:rPr sz="1200" b="1" i="0" u="none" strike="noStrike">
                <a:solidFill>
                  <a:srgbClr val="6C6F70"/>
                </a:solidFill>
                <a:latin typeface="Calibri"/>
              </a:rPr>
              <a:t>La piste de danse au moment de l’apéritif, spectacles, soirée dansante, soirée jeux.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  <p:pic>
        <p:nvPicPr>
          <p:cNvPr id="18" name="Picture 17" descr="D:\Doc\ELDO\sant7.jpg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53500" cy="6772275"/>
          <a:chOff x="238125" y="152400"/>
          <a:chExt cx="8953500" cy="6772275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152400"/>
            <a:ext cx="2857500" cy="16573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8125" y="2562225"/>
            <a:ext cx="8715375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>
                <a:solidFill>
                  <a:srgbClr val="B91B62"/>
                </a:solidFill>
                <a:latin typeface="+mj-lt"/>
              </a:rPr>
              <a:t>Les excursions :</a:t>
            </a:r>
          </a:p>
        </p:txBody>
      </p:sp>
      <p:pic>
        <p:nvPicPr>
          <p:cNvPr id="14" name="Picture 18" descr="D:\Doc\ELDO\sant8.jpg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152400"/>
            <a:ext cx="28584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38125" y="152400"/>
          <a:ext cx="8905875" cy="6772275"/>
          <a:chOff x="238125" y="152400"/>
          <a:chExt cx="8905875" cy="6772275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52400"/>
            <a:ext cx="2857500" cy="16573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152400"/>
            <a:ext cx="2857500" cy="16573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375" y="152400"/>
            <a:ext cx="2857500" cy="16573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8125" y="1895475"/>
            <a:ext cx="8648700" cy="553998"/>
          </a:xfrm>
          <a:prstGeom prst="rect">
            <a:avLst/>
          </a:prstGeom>
        </p:spPr>
        <p:txBody>
          <a:bodyPr lIns="91440" tIns="45720" rIns="91440" bIns="45720" rtlCol="0">
            <a:spAutoFit/>
          </a:bodyPr>
          <a:lstStyle/>
          <a:p>
            <a:pPr marL="0" marR="0" lvl="0" indent="0" algn="ctr" fontAlgn="base"/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Club </a:t>
            </a:r>
            <a:r>
              <a:rPr lang="fr-FR" sz="3000" b="1" i="0" u="none" strike="noStrike" dirty="0" smtClean="0">
                <a:solidFill>
                  <a:srgbClr val="B91B62"/>
                </a:solidFill>
                <a:latin typeface="+mj-lt"/>
              </a:rPr>
              <a:t>Jet tours</a:t>
            </a:r>
            <a:r>
              <a:rPr sz="3000" b="1" i="0" u="none" strike="noStrike" dirty="0" smtClean="0">
                <a:solidFill>
                  <a:srgbClr val="B91B62"/>
                </a:solidFill>
                <a:latin typeface="+mj-lt"/>
              </a:rPr>
              <a:t> </a:t>
            </a:r>
            <a:r>
              <a:rPr sz="3000" b="1" i="0" u="none" strike="noStrike" dirty="0">
                <a:solidFill>
                  <a:srgbClr val="B91B62"/>
                </a:solidFill>
                <a:latin typeface="+mj-lt"/>
              </a:rPr>
              <a:t>Santiago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38675" y="2667000"/>
            <a:ext cx="4267200" cy="3524250"/>
          </a:xfrm>
          <a:prstGeom prst="rect">
            <a:avLst/>
          </a:prstGeom>
          <a:ln w="12700" cap="flat" cmpd="sng" algn="ctr">
            <a:solidFill>
              <a:srgbClr val="B91B6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endParaRPr dirty="0"/>
          </a:p>
        </p:txBody>
      </p:sp>
      <p:sp>
        <p:nvSpPr>
          <p:cNvPr id="11" name="ZoneTexte 10"/>
          <p:cNvSpPr txBox="1"/>
          <p:nvPr/>
        </p:nvSpPr>
        <p:spPr>
          <a:xfrm>
            <a:off x="4638675" y="2667000"/>
            <a:ext cx="4267200" cy="371475"/>
          </a:xfrm>
          <a:prstGeom prst="rect">
            <a:avLst/>
          </a:prstGeom>
        </p:spPr>
        <p:txBody>
          <a:bodyPr lIns="91440" tIns="45720" rIns="91440" bIns="45720" rtlCol="0">
            <a:normAutofit/>
          </a:bodyPr>
          <a:lstStyle/>
          <a:p>
            <a:pPr marL="0" marR="0" lvl="0" indent="0" algn="l" fontAlgn="base"/>
            <a:r>
              <a:rPr sz="1800" b="1" i="0" u="none" strike="noStrike" dirty="0" err="1">
                <a:solidFill>
                  <a:srgbClr val="B91B62"/>
                </a:solidFill>
                <a:latin typeface="+mj-lt"/>
              </a:rPr>
              <a:t>Votre</a:t>
            </a:r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 </a:t>
            </a:r>
            <a:r>
              <a:rPr sz="1800" b="1" i="0" u="none" strike="noStrike" dirty="0" err="1">
                <a:solidFill>
                  <a:srgbClr val="B91B62"/>
                </a:solidFill>
                <a:latin typeface="+mj-lt"/>
              </a:rPr>
              <a:t>formule</a:t>
            </a:r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 tout </a:t>
            </a:r>
            <a:r>
              <a:rPr sz="1800" b="1" i="0" u="none" strike="noStrike" dirty="0" err="1">
                <a:solidFill>
                  <a:srgbClr val="B91B62"/>
                </a:solidFill>
                <a:latin typeface="+mj-lt"/>
              </a:rPr>
              <a:t>compris</a:t>
            </a:r>
            <a:r>
              <a:rPr sz="1800" b="1" i="0" u="none" strike="noStrike" dirty="0">
                <a:solidFill>
                  <a:srgbClr val="B91B62"/>
                </a:solidFill>
                <a:latin typeface="+mj-lt"/>
              </a:rPr>
              <a:t> 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38675" y="3048000"/>
            <a:ext cx="4267200" cy="3143250"/>
          </a:xfrm>
          <a:prstGeom prst="rect">
            <a:avLst/>
          </a:prstGeom>
        </p:spPr>
        <p:txBody>
          <a:bodyPr lIns="91440" tIns="45720" rIns="91440" bIns="45720" rtlCol="0">
            <a:normAutofit fontScale="95000"/>
          </a:bodyPr>
          <a:lstStyle/>
          <a:p>
            <a:pPr lvl="0" algn="just" fontAlgn="base"/>
            <a:r>
              <a:rPr lang="fr-FR" sz="1400" b="1" dirty="0" smtClean="0">
                <a:solidFill>
                  <a:srgbClr val="6C6F70"/>
                </a:solidFill>
              </a:rPr>
              <a:t>Repas: </a:t>
            </a:r>
          </a:p>
          <a:p>
            <a:pPr lvl="0" algn="just" fontAlgn="base"/>
            <a:r>
              <a:rPr lang="fr-FR" sz="1400" dirty="0" smtClean="0">
                <a:solidFill>
                  <a:srgbClr val="6C6F70"/>
                </a:solidFill>
              </a:rPr>
              <a:t>Petit déjeuner tardif jusqu'à 10h30. Déjeuners et dîners (buffets) au restaurant principal. Buffet à thème 2 fois par semaine. Snacks de 10h30 à 13h et de 15h à 18h30. Gâteaux de 15h à 18h</a:t>
            </a:r>
          </a:p>
          <a:p>
            <a:pPr lvl="0" algn="just" fontAlgn="base"/>
            <a:endParaRPr lang="fr-FR" sz="1400" dirty="0" smtClean="0">
              <a:solidFill>
                <a:srgbClr val="6C6F70"/>
              </a:solidFill>
            </a:endParaRPr>
          </a:p>
          <a:p>
            <a:pPr lvl="0" algn="just" fontAlgn="base"/>
            <a:r>
              <a:rPr lang="fr-FR" sz="1400" b="1" dirty="0" smtClean="0">
                <a:solidFill>
                  <a:srgbClr val="6C6F70"/>
                </a:solidFill>
              </a:rPr>
              <a:t>Repas: </a:t>
            </a:r>
          </a:p>
          <a:p>
            <a:pPr lvl="0" algn="just" fontAlgn="base"/>
            <a:r>
              <a:rPr lang="fr-FR" sz="1400" dirty="0" smtClean="0">
                <a:solidFill>
                  <a:srgbClr val="6C6F70"/>
                </a:solidFill>
              </a:rPr>
              <a:t>Boissons incluses pendant les repas : eau, soda, jus de fruits, vin et bière. Sélection de boissons locales avec ou sans alcool de 10h à 23h au bar central. Café de 10h à 23h.</a:t>
            </a:r>
          </a:p>
          <a:p>
            <a:pPr lvl="0" algn="just" fontAlgn="base"/>
            <a:endParaRPr lang="fr-FR" sz="1400" dirty="0" smtClean="0"/>
          </a:p>
          <a:p>
            <a:pPr lvl="0" algn="just" fontAlgn="base"/>
            <a:r>
              <a:rPr lang="fr-FR" sz="1400" b="1" dirty="0" smtClean="0">
                <a:solidFill>
                  <a:srgbClr val="6C6F70"/>
                </a:solidFill>
              </a:rPr>
              <a:t>Sports &amp; loisirs: </a:t>
            </a:r>
            <a:r>
              <a:rPr lang="fr-FR" sz="1400" dirty="0" smtClean="0">
                <a:solidFill>
                  <a:srgbClr val="6C6F70"/>
                </a:solidFill>
              </a:rPr>
              <a:t>large choix d’activités (voir </a:t>
            </a:r>
            <a:r>
              <a:rPr lang="fr-FR" sz="1400" dirty="0" err="1" smtClean="0">
                <a:solidFill>
                  <a:srgbClr val="6C6F70"/>
                </a:solidFill>
              </a:rPr>
              <a:t>slide</a:t>
            </a:r>
            <a:r>
              <a:rPr lang="fr-FR" sz="1400" dirty="0" smtClean="0">
                <a:solidFill>
                  <a:srgbClr val="6C6F70"/>
                </a:solidFill>
              </a:rPr>
              <a:t> dédiée).</a:t>
            </a:r>
          </a:p>
          <a:p>
            <a:pPr lvl="0" algn="just" fontAlgn="base"/>
            <a:endParaRPr lang="fr-FR" sz="1400" b="1" dirty="0" smtClean="0">
              <a:solidFill>
                <a:srgbClr val="6C6F70"/>
              </a:solidFill>
            </a:endParaRPr>
          </a:p>
          <a:p>
            <a:pPr lvl="0" algn="just" fontAlgn="base"/>
            <a:r>
              <a:rPr lang="fr-FR" sz="1400" b="1" dirty="0" smtClean="0">
                <a:solidFill>
                  <a:srgbClr val="6C6F70"/>
                </a:solidFill>
              </a:rPr>
              <a:t>Accès aux clubs: </a:t>
            </a:r>
            <a:r>
              <a:rPr lang="fr-FR" sz="1400" dirty="0" smtClean="0">
                <a:solidFill>
                  <a:srgbClr val="6C6F70"/>
                </a:solidFill>
              </a:rPr>
              <a:t>pour les enfants &amp; ados</a:t>
            </a:r>
            <a:endParaRPr lang="fr-FR" sz="1400" b="1" dirty="0" smtClean="0">
              <a:solidFill>
                <a:srgbClr val="6C6F7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?? ?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?? ?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Affichage à l'écran (4:3)</PresentationFormat>
  <Paragraphs>47</Paragraphs>
  <Slides>8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0" baseType="lpstr">
      <vt:lpstr>Office Theme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subject>PowerPoint</dc:subject>
  <dc:creator>SYSPAD_TC COMPOS-JULIOT</dc:creator>
  <cp:keywords>PowerPoint</cp:keywords>
  <dc:description>PowerPoint</dc:description>
  <cp:lastModifiedBy>Gabaud, Alexandra</cp:lastModifiedBy>
  <cp:revision>17</cp:revision>
  <dcterms:created xsi:type="dcterms:W3CDTF">2015-03-10T14:13:28Z</dcterms:created>
  <dcterms:modified xsi:type="dcterms:W3CDTF">2015-12-09T12:57:17Z</dcterms:modified>
  <cp:category>PowerPoint</cp:category>
</cp:coreProperties>
</file>