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6" r:id="rId3"/>
    <p:sldId id="257" r:id="rId4"/>
    <p:sldId id="258" r:id="rId5"/>
    <p:sldId id="259" r:id="rId6"/>
    <p:sldId id="260" r:id="rId7"/>
    <p:sldId id="261" r:id="rId8"/>
    <p:sldId id="262" r:id="rId9"/>
    <p:sldId id="265"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72" y="-2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graphicFrame>
        <p:nvGraphicFramePr>
          <p:cNvPr id="5" name="Objekt 6"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hteck 2"/>
          <p:cNvSpPr/>
          <p:nvPr userDrawn="1"/>
        </p:nvSpPr>
        <p:spPr>
          <a:xfrm>
            <a:off x="-3175" y="3175"/>
            <a:ext cx="9150350" cy="611505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 name="Titel 1"/>
          <p:cNvSpPr>
            <a:spLocks noGrp="1"/>
          </p:cNvSpPr>
          <p:nvPr>
            <p:ph type="title"/>
          </p:nvPr>
        </p:nvSpPr>
        <p:spPr>
          <a:xfrm>
            <a:off x="414000" y="701552"/>
            <a:ext cx="8316000" cy="498598"/>
          </a:xfrm>
        </p:spPr>
        <p:txBody>
          <a:bodyPr/>
          <a:lstStyle>
            <a:lvl1pPr>
              <a:defRPr sz="3600"/>
            </a:lvl1pPr>
          </a:lstStyle>
          <a:p>
            <a:r>
              <a:rPr lang="en-US" smtClean="0"/>
              <a:t>Click to edit Master title style</a:t>
            </a:r>
            <a:endParaRPr lang="en-US" dirty="0"/>
          </a:p>
        </p:txBody>
      </p:sp>
      <p:sp>
        <p:nvSpPr>
          <p:cNvPr id="30" name="Textplatzhalter 29"/>
          <p:cNvSpPr>
            <a:spLocks noGrp="1"/>
          </p:cNvSpPr>
          <p:nvPr>
            <p:ph type="body" sz="quarter" idx="13"/>
          </p:nvPr>
        </p:nvSpPr>
        <p:spPr>
          <a:xfrm>
            <a:off x="0" y="1681163"/>
            <a:ext cx="5000625" cy="533400"/>
          </a:xfr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432000" tIns="108000" bIns="108000" spcCol="0" rtlCol="0" fromWordArt="0" anchor="ctr" forceAA="0"/>
          <a:lstStyle>
            <a:lvl1pPr marL="0" indent="0">
              <a:buFont typeface="Arial" panose="020B0604020202020204" pitchFamily="34" charset="0"/>
              <a:buNone/>
              <a:defRPr lang="en-US" sz="2000" dirty="0">
                <a:solidFill>
                  <a:schemeClr val="bg1"/>
                </a:solidFill>
              </a:defRPr>
            </a:lvl1pPr>
          </a:lstStyle>
          <a:p>
            <a:pPr lvl="0"/>
            <a:r>
              <a:rPr lang="en-US" smtClean="0"/>
              <a:t>Click to edit Master text styles</a:t>
            </a:r>
          </a:p>
        </p:txBody>
      </p:sp>
      <p:sp>
        <p:nvSpPr>
          <p:cNvPr id="35" name="Textplatzhalter 34"/>
          <p:cNvSpPr>
            <a:spLocks noGrp="1"/>
          </p:cNvSpPr>
          <p:nvPr>
            <p:ph type="body" sz="quarter" idx="14"/>
          </p:nvPr>
        </p:nvSpPr>
        <p:spPr>
          <a:xfrm>
            <a:off x="3175" y="2319977"/>
            <a:ext cx="4997150" cy="525886"/>
          </a:xfr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lIns="432000" tIns="108000" bIns="108000" spcCol="0" rtlCol="0" fromWordArt="0" anchor="ctr" forceAA="0"/>
          <a:lstStyle>
            <a:lvl1pPr marL="216000" indent="-216000">
              <a:buNone/>
              <a:defRPr lang="de-DE" sz="2000" smtClean="0">
                <a:solidFill>
                  <a:schemeClr val="accent2">
                    <a:lumMod val="75000"/>
                  </a:schemeClr>
                </a:solidFill>
              </a:defRPr>
            </a:lvl1pPr>
            <a:lvl2pPr>
              <a:defRPr lang="de-DE" smtClean="0">
                <a:solidFill>
                  <a:schemeClr val="lt1"/>
                </a:solidFill>
              </a:defRPr>
            </a:lvl2pPr>
            <a:lvl3pPr>
              <a:defRPr lang="de-DE" smtClean="0">
                <a:solidFill>
                  <a:schemeClr val="lt1"/>
                </a:solidFill>
              </a:defRPr>
            </a:lvl3pPr>
            <a:lvl4pPr>
              <a:defRPr lang="de-DE" smtClean="0">
                <a:solidFill>
                  <a:schemeClr val="lt1"/>
                </a:solidFill>
              </a:defRPr>
            </a:lvl4pPr>
            <a:lvl5pPr>
              <a:defRPr lang="en-US">
                <a:solidFill>
                  <a:schemeClr val="lt1"/>
                </a:solidFill>
              </a:defRPr>
            </a:lvl5pPr>
          </a:lstStyle>
          <a:p>
            <a:pPr lvl="0"/>
            <a:r>
              <a:rPr lang="en-US" smtClean="0"/>
              <a:t>Click to edit Master text styles</a:t>
            </a:r>
          </a:p>
        </p:txBody>
      </p:sp>
      <p:sp>
        <p:nvSpPr>
          <p:cNvPr id="7" name="Foliennummernplatzhalter 4"/>
          <p:cNvSpPr>
            <a:spLocks noGrp="1"/>
          </p:cNvSpPr>
          <p:nvPr>
            <p:ph type="sldNum" sz="quarter" idx="15"/>
          </p:nvPr>
        </p:nvSpPr>
        <p:spPr/>
        <p:txBody>
          <a:bodyPr/>
          <a:lstStyle>
            <a:lvl1pPr>
              <a:defRPr/>
            </a:lvl1pPr>
          </a:lstStyle>
          <a:p>
            <a:pPr>
              <a:defRPr/>
            </a:pPr>
            <a:fld id="{61ECB4B7-0D9B-427E-ADE6-46F4BC86A298}" type="slidenum">
              <a:rPr lang="en-US">
                <a:solidFill>
                  <a:srgbClr val="CCCCCC"/>
                </a:solidFill>
              </a:rPr>
              <a:pPr>
                <a:defRPr/>
              </a:pPr>
              <a:t>‹N°›</a:t>
            </a:fld>
            <a:endParaRPr lang="en-US" dirty="0">
              <a:solidFill>
                <a:srgbClr val="CCCCCC"/>
              </a:solidFill>
            </a:endParaRPr>
          </a:p>
        </p:txBody>
      </p:sp>
    </p:spTree>
    <p:extLst>
      <p:ext uri="{BB962C8B-B14F-4D97-AF65-F5344CB8AC3E}">
        <p14:creationId xmlns:p14="http://schemas.microsoft.com/office/powerpoint/2010/main" val="281525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smtClean="0"/>
              <a:t>4/03/2016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smtClean="0"/>
              <a:t>4/03/2016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smtClean="0"/>
              <a:t>4/03/2016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smtClean="0"/>
              <a:t>4/03/2016</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smtClean="0"/>
              <a:t>4/03/2016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smtClean="0"/>
              <a:t>‹N°›</a:t>
            </a:fld>
            <a:endParaRPr lang="nl-BE"/>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08305" y="6309320"/>
            <a:ext cx="1296143" cy="3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4/03/2016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smtClean="0"/>
              <a:t>4/03/2016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smtClean="0"/>
              <a:t>‹N°›</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smtClean="0"/>
              <a:t>4/03/2016</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smtClean="0"/>
              <a:t>‹N°›</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8375" y="2693899"/>
            <a:ext cx="2857500" cy="1657350"/>
          </a:xfrm>
          <a:prstGeom prst="rect">
            <a:avLst/>
          </a:prstGeom>
        </p:spPr>
      </p:pic>
      <p:pic>
        <p:nvPicPr>
          <p:cNvPr id="14" name="Imag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2693899"/>
            <a:ext cx="2857500" cy="1657350"/>
          </a:xfrm>
          <a:prstGeom prst="rect">
            <a:avLst/>
          </a:prstGeom>
        </p:spPr>
      </p:pic>
      <p:pic>
        <p:nvPicPr>
          <p:cNvPr id="16" name="Imag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50" y="2693899"/>
            <a:ext cx="2857500" cy="1657350"/>
          </a:xfrm>
          <a:prstGeom prst="rect">
            <a:avLst/>
          </a:prstGeom>
        </p:spPr>
      </p:pic>
      <p:sp>
        <p:nvSpPr>
          <p:cNvPr id="5" name="Espace réservé du numéro de diapositive 4"/>
          <p:cNvSpPr>
            <a:spLocks noGrp="1"/>
          </p:cNvSpPr>
          <p:nvPr>
            <p:ph type="sldNum" sz="quarter" idx="15"/>
          </p:nvPr>
        </p:nvSpPr>
        <p:spPr/>
        <p:txBody>
          <a:bodyPr/>
          <a:lstStyle/>
          <a:p>
            <a:pPr>
              <a:defRPr/>
            </a:pPr>
            <a:fld id="{61ECB4B7-0D9B-427E-ADE6-46F4BC86A298}" type="slidenum">
              <a:rPr lang="en-US" smtClean="0">
                <a:solidFill>
                  <a:srgbClr val="CCCCCC"/>
                </a:solidFill>
              </a:rPr>
              <a:pPr>
                <a:defRPr/>
              </a:pPr>
              <a:t>1</a:t>
            </a:fld>
            <a:endParaRPr lang="en-US" dirty="0">
              <a:solidFill>
                <a:srgbClr val="CCCCCC"/>
              </a:solidFill>
            </a:endParaRPr>
          </a:p>
        </p:txBody>
      </p:sp>
      <p:sp>
        <p:nvSpPr>
          <p:cNvPr id="6" name="Titre 1"/>
          <p:cNvSpPr txBox="1">
            <a:spLocks/>
          </p:cNvSpPr>
          <p:nvPr/>
        </p:nvSpPr>
        <p:spPr bwMode="auto">
          <a:xfrm>
            <a:off x="45543" y="1301905"/>
            <a:ext cx="8964488"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l"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rtl="0" eaLnBrk="0" fontAlgn="base" hangingPunct="0">
              <a:lnSpc>
                <a:spcPct val="90000"/>
              </a:lnSpc>
              <a:spcBef>
                <a:spcPct val="0"/>
              </a:spcBef>
              <a:spcAft>
                <a:spcPct val="0"/>
              </a:spcAft>
              <a:defRPr sz="2600">
                <a:solidFill>
                  <a:schemeClr val="tx1"/>
                </a:solidFill>
                <a:latin typeface="Calibri" pitchFamily="34" charset="0"/>
              </a:defRPr>
            </a:lvl2pPr>
            <a:lvl3pPr algn="l" rtl="0" eaLnBrk="0" fontAlgn="base" hangingPunct="0">
              <a:lnSpc>
                <a:spcPct val="90000"/>
              </a:lnSpc>
              <a:spcBef>
                <a:spcPct val="0"/>
              </a:spcBef>
              <a:spcAft>
                <a:spcPct val="0"/>
              </a:spcAft>
              <a:defRPr sz="2600">
                <a:solidFill>
                  <a:schemeClr val="tx1"/>
                </a:solidFill>
                <a:latin typeface="Calibri" pitchFamily="34" charset="0"/>
              </a:defRPr>
            </a:lvl3pPr>
            <a:lvl4pPr algn="l" rtl="0" eaLnBrk="0" fontAlgn="base" hangingPunct="0">
              <a:lnSpc>
                <a:spcPct val="90000"/>
              </a:lnSpc>
              <a:spcBef>
                <a:spcPct val="0"/>
              </a:spcBef>
              <a:spcAft>
                <a:spcPct val="0"/>
              </a:spcAft>
              <a:defRPr sz="2600">
                <a:solidFill>
                  <a:schemeClr val="tx1"/>
                </a:solidFill>
                <a:latin typeface="Calibri" pitchFamily="34" charset="0"/>
              </a:defRPr>
            </a:lvl4pPr>
            <a:lvl5pPr algn="l" rtl="0" eaLnBrk="0" fontAlgn="base" hangingPunct="0">
              <a:lnSpc>
                <a:spcPct val="90000"/>
              </a:lnSpc>
              <a:spcBef>
                <a:spcPct val="0"/>
              </a:spcBef>
              <a:spcAft>
                <a:spcPct val="0"/>
              </a:spcAft>
              <a:defRPr sz="2600">
                <a:solidFill>
                  <a:schemeClr val="tx1"/>
                </a:solidFill>
                <a:latin typeface="Calibri" pitchFamily="34" charset="0"/>
              </a:defRPr>
            </a:lvl5pPr>
            <a:lvl6pPr marL="457200" algn="l" rtl="0" fontAlgn="base">
              <a:lnSpc>
                <a:spcPct val="90000"/>
              </a:lnSpc>
              <a:spcBef>
                <a:spcPct val="0"/>
              </a:spcBef>
              <a:spcAft>
                <a:spcPct val="0"/>
              </a:spcAft>
              <a:defRPr sz="2600">
                <a:solidFill>
                  <a:schemeClr val="tx1"/>
                </a:solidFill>
                <a:latin typeface="Calibri" pitchFamily="34" charset="0"/>
              </a:defRPr>
            </a:lvl6pPr>
            <a:lvl7pPr marL="914400" algn="l" rtl="0" fontAlgn="base">
              <a:lnSpc>
                <a:spcPct val="90000"/>
              </a:lnSpc>
              <a:spcBef>
                <a:spcPct val="0"/>
              </a:spcBef>
              <a:spcAft>
                <a:spcPct val="0"/>
              </a:spcAft>
              <a:defRPr sz="2600">
                <a:solidFill>
                  <a:schemeClr val="tx1"/>
                </a:solidFill>
                <a:latin typeface="Calibri" pitchFamily="34" charset="0"/>
              </a:defRPr>
            </a:lvl7pPr>
            <a:lvl8pPr marL="1371600" algn="l" rtl="0" fontAlgn="base">
              <a:lnSpc>
                <a:spcPct val="90000"/>
              </a:lnSpc>
              <a:spcBef>
                <a:spcPct val="0"/>
              </a:spcBef>
              <a:spcAft>
                <a:spcPct val="0"/>
              </a:spcAft>
              <a:defRPr sz="2600">
                <a:solidFill>
                  <a:schemeClr val="tx1"/>
                </a:solidFill>
                <a:latin typeface="Calibri" pitchFamily="34" charset="0"/>
              </a:defRPr>
            </a:lvl8pPr>
            <a:lvl9pPr marL="1828800" algn="l" rtl="0" fontAlgn="base">
              <a:lnSpc>
                <a:spcPct val="90000"/>
              </a:lnSpc>
              <a:spcBef>
                <a:spcPct val="0"/>
              </a:spcBef>
              <a:spcAft>
                <a:spcPct val="0"/>
              </a:spcAft>
              <a:defRPr sz="2600">
                <a:solidFill>
                  <a:schemeClr val="tx1"/>
                </a:solidFill>
                <a:latin typeface="Calibri" pitchFamily="34" charset="0"/>
              </a:defRPr>
            </a:lvl9pPr>
          </a:lstStyle>
          <a:p>
            <a:pPr algn="ctr" eaLnBrk="1" hangingPunct="1">
              <a:buClr>
                <a:srgbClr val="F8AC00"/>
              </a:buClr>
            </a:pPr>
            <a:r>
              <a:rPr lang="fr-FR" sz="4000" b="1" dirty="0" smtClean="0">
                <a:solidFill>
                  <a:srgbClr val="B91B62"/>
                </a:solidFill>
                <a:ea typeface="+mn-ea"/>
                <a:cs typeface="+mn-cs"/>
              </a:rPr>
              <a:t>Le Club Jet tours </a:t>
            </a:r>
          </a:p>
          <a:p>
            <a:pPr algn="ctr" eaLnBrk="1" hangingPunct="1">
              <a:buClr>
                <a:srgbClr val="F8AC00"/>
              </a:buClr>
            </a:pPr>
            <a:r>
              <a:rPr lang="fr-FR" sz="4000" b="1" dirty="0" smtClean="0">
                <a:solidFill>
                  <a:srgbClr val="B91B62"/>
                </a:solidFill>
                <a:ea typeface="+mn-ea"/>
                <a:cs typeface="+mn-cs"/>
              </a:rPr>
              <a:t>Castillo Beach</a:t>
            </a:r>
            <a:endParaRPr lang="fr-FR" sz="4000" b="1" dirty="0">
              <a:solidFill>
                <a:srgbClr val="B91B62"/>
              </a:solidFill>
              <a:ea typeface="+mn-ea"/>
              <a:cs typeface="+mn-cs"/>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6284" y="5157192"/>
            <a:ext cx="2925366" cy="8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88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53500" cy="6772275"/>
          <a:chOff x="238125" y="152400"/>
          <a:chExt cx="8953500" cy="6772275"/>
        </a:xfrm>
      </p:grpSpPr>
      <p:pic>
        <p:nvPicPr>
          <p:cNvPr id="18" name="Picture 16" descr="D:\Doc\ELDO\Esp\cas5.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8375" y="152400"/>
            <a:ext cx="2857500" cy="1657350"/>
          </a:xfrm>
          <a:prstGeom prst="rect">
            <a:avLst/>
          </a:prstGeom>
        </p:spPr>
      </p:pic>
      <p:pic>
        <p:nvPicPr>
          <p:cNvPr id="7" name="Image 6"/>
          <p:cNvPicPr>
            <a:picLocks noChangeAspect="1"/>
          </p:cNvPicPr>
          <p:nvPr/>
        </p:nvPicPr>
        <p:blipFill>
          <a:blip r:embed="rId5"/>
          <a:stretch>
            <a:fillRect/>
          </a:stretch>
        </p:blipFill>
        <p:spPr>
          <a:xfrm>
            <a:off x="4819650" y="3467100"/>
            <a:ext cx="4048125" cy="2695575"/>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362200"/>
            <a:ext cx="8715375" cy="714375"/>
          </a:xfrm>
          <a:prstGeom prst="rect">
            <a:avLst/>
          </a:prstGeom>
        </p:spPr>
        <p:txBody>
          <a:bodyPr lIns="91440" tIns="45720" rIns="91440" bIns="45720" rtlCol="0">
            <a:normAutofit fontScale="95000"/>
          </a:bodyPr>
          <a:lstStyle/>
          <a:p>
            <a:pPr marL="0" marR="0" lvl="0" indent="0" algn="just" fontAlgn="base"/>
            <a:r>
              <a:rPr sz="1400" b="1" i="0" u="none" strike="noStrike" dirty="0">
                <a:solidFill>
                  <a:srgbClr val="6C6F70"/>
                </a:solidFill>
                <a:latin typeface="Calibri"/>
              </a:rPr>
              <a:t>Un club </a:t>
            </a:r>
            <a:r>
              <a:rPr sz="1400" b="1" i="0" u="none" strike="noStrike" dirty="0" err="1">
                <a:solidFill>
                  <a:srgbClr val="6C6F70"/>
                </a:solidFill>
                <a:latin typeface="Calibri"/>
              </a:rPr>
              <a:t>sélectionné</a:t>
            </a:r>
            <a:r>
              <a:rPr sz="1400" b="1" i="0" u="none" strike="noStrike" dirty="0">
                <a:solidFill>
                  <a:srgbClr val="6C6F70"/>
                </a:solidFill>
                <a:latin typeface="Calibri"/>
              </a:rPr>
              <a:t> pour </a:t>
            </a:r>
            <a:r>
              <a:rPr sz="1400" b="1" i="0" u="none" strike="noStrike" dirty="0" err="1">
                <a:solidFill>
                  <a:srgbClr val="6C6F70"/>
                </a:solidFill>
                <a:latin typeface="Calibri"/>
              </a:rPr>
              <a:t>sa</a:t>
            </a:r>
            <a:r>
              <a:rPr sz="1400" b="1" i="0" u="none" strike="noStrike" dirty="0">
                <a:solidFill>
                  <a:srgbClr val="6C6F70"/>
                </a:solidFill>
                <a:latin typeface="Calibri"/>
              </a:rPr>
              <a:t> situation entre </a:t>
            </a:r>
            <a:r>
              <a:rPr sz="1400" b="1" i="0" u="none" strike="noStrike" dirty="0" err="1">
                <a:solidFill>
                  <a:srgbClr val="6C6F70"/>
                </a:solidFill>
                <a:latin typeface="Calibri"/>
              </a:rPr>
              <a:t>côte</a:t>
            </a:r>
            <a:r>
              <a:rPr sz="1400" b="1" i="0" u="none" strike="noStrike" dirty="0">
                <a:solidFill>
                  <a:srgbClr val="6C6F70"/>
                </a:solidFill>
                <a:latin typeface="Calibri"/>
              </a:rPr>
              <a:t> </a:t>
            </a:r>
            <a:r>
              <a:rPr sz="1400" b="1" i="0" u="none" strike="noStrike" dirty="0" err="1">
                <a:solidFill>
                  <a:srgbClr val="6C6F70"/>
                </a:solidFill>
                <a:latin typeface="Calibri"/>
              </a:rPr>
              <a:t>sauvage</a:t>
            </a:r>
            <a:r>
              <a:rPr sz="1400" b="1" i="0" u="none" strike="noStrike" dirty="0">
                <a:solidFill>
                  <a:srgbClr val="6C6F70"/>
                </a:solidFill>
                <a:latin typeface="Calibri"/>
              </a:rPr>
              <a:t>, marina et </a:t>
            </a:r>
            <a:r>
              <a:rPr sz="1400" b="1" i="0" u="none" strike="noStrike" dirty="0" err="1">
                <a:solidFill>
                  <a:srgbClr val="6C6F70"/>
                </a:solidFill>
                <a:latin typeface="Calibri"/>
              </a:rPr>
              <a:t>plage</a:t>
            </a:r>
            <a:r>
              <a:rPr sz="1400" b="1" i="0" u="none" strike="noStrike" dirty="0">
                <a:solidFill>
                  <a:srgbClr val="6C6F70"/>
                </a:solidFill>
                <a:latin typeface="Calibri"/>
              </a:rPr>
              <a:t> de sable fin</a:t>
            </a:r>
            <a:r>
              <a:rPr sz="1400" b="1" i="0" u="none" strike="noStrike" dirty="0" smtClean="0">
                <a:solidFill>
                  <a:srgbClr val="6C6F70"/>
                </a:solidFill>
                <a:latin typeface="Calibri"/>
              </a:rPr>
              <a:t>.</a:t>
            </a:r>
            <a:r>
              <a:rPr lang="fr-FR" sz="1400" b="1" i="0" u="none" strike="noStrike" dirty="0" smtClean="0">
                <a:solidFill>
                  <a:srgbClr val="6C6F70"/>
                </a:solidFill>
                <a:latin typeface="Calibri"/>
              </a:rPr>
              <a:t> </a:t>
            </a:r>
            <a:r>
              <a:rPr sz="1400" b="1" i="0" u="none" strike="noStrike" dirty="0" err="1" smtClean="0">
                <a:solidFill>
                  <a:srgbClr val="6C6F70"/>
                </a:solidFill>
                <a:latin typeface="Calibri"/>
              </a:rPr>
              <a:t>Qualité</a:t>
            </a:r>
            <a:r>
              <a:rPr sz="1400" b="1" i="0" u="none" strike="noStrike" dirty="0" smtClean="0">
                <a:solidFill>
                  <a:srgbClr val="6C6F70"/>
                </a:solidFill>
                <a:latin typeface="Calibri"/>
              </a:rPr>
              <a:t> </a:t>
            </a:r>
            <a:r>
              <a:rPr sz="1400" b="1" i="0" u="none" strike="noStrike" dirty="0">
                <a:solidFill>
                  <a:srgbClr val="6C6F70"/>
                </a:solidFill>
                <a:latin typeface="Calibri"/>
              </a:rPr>
              <a:t>du service et de la </a:t>
            </a:r>
            <a:r>
              <a:rPr sz="1400" b="1" i="0" u="none" strike="noStrike" dirty="0" err="1">
                <a:solidFill>
                  <a:srgbClr val="6C6F70"/>
                </a:solidFill>
                <a:latin typeface="Calibri"/>
              </a:rPr>
              <a:t>restauration</a:t>
            </a:r>
            <a:r>
              <a:rPr sz="1400" b="1" i="0" u="none" strike="noStrike" dirty="0">
                <a:solidFill>
                  <a:srgbClr val="6C6F70"/>
                </a:solidFill>
                <a:latin typeface="Calibri"/>
              </a:rPr>
              <a:t>, </a:t>
            </a:r>
            <a:r>
              <a:rPr sz="1400" b="1" i="0" u="none" strike="noStrike" dirty="0" err="1">
                <a:solidFill>
                  <a:srgbClr val="6C6F70"/>
                </a:solidFill>
                <a:latin typeface="Calibri"/>
              </a:rPr>
              <a:t>charme</a:t>
            </a:r>
            <a:r>
              <a:rPr sz="1400" b="1" i="0" u="none" strike="noStrike" dirty="0">
                <a:solidFill>
                  <a:srgbClr val="6C6F70"/>
                </a:solidFill>
                <a:latin typeface="Calibri"/>
              </a:rPr>
              <a:t> du </a:t>
            </a:r>
            <a:r>
              <a:rPr sz="1400" b="1" i="0" u="none" strike="noStrike" dirty="0" err="1">
                <a:solidFill>
                  <a:srgbClr val="6C6F70"/>
                </a:solidFill>
                <a:latin typeface="Calibri"/>
              </a:rPr>
              <a:t>logement</a:t>
            </a:r>
            <a:r>
              <a:rPr sz="1400" b="1" i="0" u="none" strike="noStrike" dirty="0">
                <a:solidFill>
                  <a:srgbClr val="6C6F70"/>
                </a:solidFill>
                <a:latin typeface="Calibri"/>
              </a:rPr>
              <a:t> en bungalows, </a:t>
            </a:r>
            <a:r>
              <a:rPr sz="1400" b="1" i="0" u="none" strike="noStrike" dirty="0" err="1">
                <a:solidFill>
                  <a:srgbClr val="6C6F70"/>
                </a:solidFill>
                <a:latin typeface="Calibri"/>
              </a:rPr>
              <a:t>jardins</a:t>
            </a:r>
            <a:r>
              <a:rPr sz="1400" b="1" i="0" u="none" strike="noStrike" dirty="0">
                <a:solidFill>
                  <a:srgbClr val="6C6F70"/>
                </a:solidFill>
                <a:latin typeface="Calibri"/>
              </a:rPr>
              <a:t> </a:t>
            </a:r>
            <a:r>
              <a:rPr sz="1400" b="1" i="0" u="none" strike="noStrike" dirty="0" err="1">
                <a:solidFill>
                  <a:srgbClr val="6C6F70"/>
                </a:solidFill>
                <a:latin typeface="Calibri"/>
              </a:rPr>
              <a:t>soignés</a:t>
            </a:r>
            <a:r>
              <a:rPr sz="1400" b="1" i="0" u="none" strike="noStrike" dirty="0">
                <a:solidFill>
                  <a:srgbClr val="6C6F70"/>
                </a:solidFill>
                <a:latin typeface="Calibri"/>
              </a:rPr>
              <a:t> </a:t>
            </a:r>
            <a:r>
              <a:rPr sz="1400" b="1" i="0" u="none" strike="noStrike" dirty="0" smtClean="0">
                <a:solidFill>
                  <a:srgbClr val="6C6F70"/>
                </a:solidFill>
                <a:latin typeface="Calibri"/>
              </a:rPr>
              <a:t>en </a:t>
            </a:r>
            <a:r>
              <a:rPr sz="1400" b="1" i="0" u="none" strike="noStrike" dirty="0">
                <a:solidFill>
                  <a:srgbClr val="6C6F70"/>
                </a:solidFill>
                <a:latin typeface="Calibri"/>
              </a:rPr>
              <a:t>font </a:t>
            </a:r>
            <a:r>
              <a:rPr sz="1400" b="1" i="0" u="none" strike="noStrike" dirty="0" err="1">
                <a:solidFill>
                  <a:srgbClr val="6C6F70"/>
                </a:solidFill>
                <a:latin typeface="Calibri"/>
              </a:rPr>
              <a:t>probablement</a:t>
            </a:r>
            <a:r>
              <a:rPr sz="1400" b="1" i="0" u="none" strike="noStrike" dirty="0">
                <a:solidFill>
                  <a:srgbClr val="6C6F70"/>
                </a:solidFill>
                <a:latin typeface="Calibri"/>
              </a:rPr>
              <a:t> la </a:t>
            </a:r>
            <a:r>
              <a:rPr sz="1400" b="1" i="0" u="none" strike="noStrike" dirty="0" err="1">
                <a:solidFill>
                  <a:srgbClr val="6C6F70"/>
                </a:solidFill>
                <a:latin typeface="Calibri"/>
              </a:rPr>
              <a:t>meilleure</a:t>
            </a:r>
            <a:r>
              <a:rPr sz="1400" b="1" i="0" u="none" strike="noStrike" dirty="0">
                <a:solidFill>
                  <a:srgbClr val="6C6F70"/>
                </a:solidFill>
                <a:latin typeface="Calibri"/>
              </a:rPr>
              <a:t> </a:t>
            </a:r>
            <a:r>
              <a:rPr sz="1400" b="1" i="0" u="none" strike="noStrike" dirty="0" err="1">
                <a:solidFill>
                  <a:srgbClr val="6C6F70"/>
                </a:solidFill>
                <a:latin typeface="Calibri"/>
              </a:rPr>
              <a:t>adresse</a:t>
            </a:r>
            <a:r>
              <a:rPr sz="1400" b="1" i="0" u="none" strike="noStrike" dirty="0">
                <a:solidFill>
                  <a:srgbClr val="6C6F70"/>
                </a:solidFill>
                <a:latin typeface="Calibri"/>
              </a:rPr>
              <a:t> de la zone.</a:t>
            </a:r>
          </a:p>
        </p:txBody>
      </p:sp>
      <p:sp>
        <p:nvSpPr>
          <p:cNvPr id="10" name="ZoneTexte 9"/>
          <p:cNvSpPr txBox="1"/>
          <p:nvPr/>
        </p:nvSpPr>
        <p:spPr>
          <a:xfrm>
            <a:off x="238125" y="3076575"/>
            <a:ext cx="4438650" cy="371475"/>
          </a:xfrm>
          <a:prstGeom prst="rect">
            <a:avLst/>
          </a:prstGeom>
        </p:spPr>
        <p:txBody>
          <a:bodyPr lIns="91440" tIns="45720" rIns="91440" bIns="45720" rtlCol="0">
            <a:normAutofit/>
          </a:bodyPr>
          <a:lstStyle/>
          <a:p>
            <a:pPr marL="0" marR="0" lvl="0" indent="0" algn="l" fontAlgn="base"/>
            <a:r>
              <a:rPr sz="1800" b="1" i="0" u="none" strike="noStrike" dirty="0" err="1">
                <a:solidFill>
                  <a:srgbClr val="B91B62"/>
                </a:solidFill>
                <a:latin typeface="+mj-lt"/>
              </a:rPr>
              <a:t>L’hébergement</a:t>
            </a:r>
            <a:r>
              <a:rPr sz="1800" b="1" i="0" u="none" strike="noStrike" dirty="0">
                <a:solidFill>
                  <a:srgbClr val="B91B62"/>
                </a:solidFill>
                <a:latin typeface="+mj-lt"/>
              </a:rPr>
              <a:t> </a:t>
            </a:r>
            <a:r>
              <a:rPr sz="1800" b="1" i="0" u="none" strike="noStrike" dirty="0" err="1">
                <a:solidFill>
                  <a:srgbClr val="B91B62"/>
                </a:solidFill>
                <a:latin typeface="+mj-lt"/>
              </a:rPr>
              <a:t>que</a:t>
            </a:r>
            <a:r>
              <a:rPr sz="1800" b="1" i="0" u="none" strike="noStrike" dirty="0">
                <a:solidFill>
                  <a:srgbClr val="B91B62"/>
                </a:solidFill>
                <a:latin typeface="+mj-lt"/>
              </a:rPr>
              <a:t> </a:t>
            </a:r>
            <a:r>
              <a:rPr sz="1800" b="1" i="0" u="none" strike="noStrike" dirty="0" err="1">
                <a:solidFill>
                  <a:srgbClr val="B91B62"/>
                </a:solidFill>
                <a:latin typeface="+mj-lt"/>
              </a:rPr>
              <a:t>vous</a:t>
            </a:r>
            <a:r>
              <a:rPr sz="1800" b="1" i="0" u="none" strike="noStrike" dirty="0">
                <a:solidFill>
                  <a:srgbClr val="B91B62"/>
                </a:solidFill>
                <a:latin typeface="+mj-lt"/>
              </a:rPr>
              <a:t> </a:t>
            </a:r>
            <a:r>
              <a:rPr sz="1800" b="1" i="0" u="none" strike="noStrike" dirty="0" err="1">
                <a:solidFill>
                  <a:srgbClr val="B91B62"/>
                </a:solidFill>
                <a:latin typeface="+mj-lt"/>
              </a:rPr>
              <a:t>voulez</a:t>
            </a:r>
            <a:r>
              <a:rPr sz="1800" b="1" i="0" u="none" strike="noStrike" dirty="0">
                <a:solidFill>
                  <a:srgbClr val="B91B62"/>
                </a:solidFill>
                <a:latin typeface="+mj-lt"/>
              </a:rPr>
              <a:t> :</a:t>
            </a:r>
          </a:p>
        </p:txBody>
      </p:sp>
      <p:sp>
        <p:nvSpPr>
          <p:cNvPr id="11" name="ZoneTexte 10"/>
          <p:cNvSpPr txBox="1"/>
          <p:nvPr/>
        </p:nvSpPr>
        <p:spPr>
          <a:xfrm>
            <a:off x="238125" y="3448050"/>
            <a:ext cx="4438650" cy="1343025"/>
          </a:xfrm>
          <a:prstGeom prst="rect">
            <a:avLst/>
          </a:prstGeom>
        </p:spPr>
        <p:txBody>
          <a:bodyPr lIns="91440" tIns="45720" rIns="91440" bIns="45720" rtlCol="0">
            <a:normAutofit fontScale="50000" lnSpcReduction="20000"/>
          </a:bodyPr>
          <a:lstStyle/>
          <a:p>
            <a:pPr marL="0" marR="0" lvl="0" indent="0" algn="just" fontAlgn="base"/>
            <a:r>
              <a:rPr sz="1600" b="0" i="0" u="none" strike="noStrike" dirty="0">
                <a:solidFill>
                  <a:srgbClr val="6C6F70"/>
                </a:solidFill>
                <a:latin typeface="Calibri"/>
              </a:rPr>
              <a:t>380 </a:t>
            </a:r>
            <a:r>
              <a:rPr sz="1600" b="0" i="0" u="none" strike="noStrike" dirty="0" err="1">
                <a:solidFill>
                  <a:srgbClr val="6C6F70"/>
                </a:solidFill>
                <a:latin typeface="Calibri"/>
              </a:rPr>
              <a:t>appartements</a:t>
            </a:r>
            <a:r>
              <a:rPr sz="1600" b="0" i="0" u="none" strike="noStrike" dirty="0">
                <a:solidFill>
                  <a:srgbClr val="6C6F70"/>
                </a:solidFill>
                <a:latin typeface="Calibri"/>
              </a:rPr>
              <a:t> et bungalows </a:t>
            </a:r>
            <a:r>
              <a:rPr sz="1600" b="0" i="0" u="none" strike="noStrike" dirty="0" err="1">
                <a:solidFill>
                  <a:srgbClr val="6C6F70"/>
                </a:solidFill>
                <a:latin typeface="Calibri"/>
              </a:rPr>
              <a:t>répartis</a:t>
            </a:r>
            <a:r>
              <a:rPr sz="1600" b="0" i="0" u="none" strike="noStrike" dirty="0">
                <a:solidFill>
                  <a:srgbClr val="6C6F70"/>
                </a:solidFill>
                <a:latin typeface="Calibri"/>
              </a:rPr>
              <a:t> </a:t>
            </a:r>
            <a:r>
              <a:rPr sz="1600" b="0" i="0" u="none" strike="noStrike" dirty="0" err="1">
                <a:solidFill>
                  <a:srgbClr val="6C6F70"/>
                </a:solidFill>
                <a:latin typeface="Calibri"/>
              </a:rPr>
              <a:t>sur</a:t>
            </a:r>
            <a:r>
              <a:rPr sz="1600" b="0" i="0" u="none" strike="noStrike" dirty="0">
                <a:solidFill>
                  <a:srgbClr val="6C6F70"/>
                </a:solidFill>
                <a:latin typeface="Calibri"/>
              </a:rPr>
              <a:t> 1 </a:t>
            </a:r>
            <a:r>
              <a:rPr sz="1600" b="0" i="0" u="none" strike="noStrike" dirty="0" err="1">
                <a:solidFill>
                  <a:srgbClr val="6C6F70"/>
                </a:solidFill>
                <a:latin typeface="Calibri"/>
              </a:rPr>
              <a:t>ou</a:t>
            </a:r>
            <a:r>
              <a:rPr sz="1600" b="0" i="0" u="none" strike="noStrike" dirty="0">
                <a:solidFill>
                  <a:srgbClr val="6C6F70"/>
                </a:solidFill>
                <a:latin typeface="Calibri"/>
              </a:rPr>
              <a:t> 2 </a:t>
            </a:r>
            <a:r>
              <a:rPr sz="1600" b="0" i="0" u="none" strike="noStrike" dirty="0" err="1">
                <a:solidFill>
                  <a:srgbClr val="6C6F70"/>
                </a:solidFill>
                <a:latin typeface="Calibri"/>
              </a:rPr>
              <a:t>étages</a:t>
            </a:r>
            <a:r>
              <a:rPr sz="1600" b="0" i="0" u="none" strike="noStrike" dirty="0">
                <a:solidFill>
                  <a:srgbClr val="6C6F70"/>
                </a:solidFill>
                <a:latin typeface="Calibri"/>
              </a:rPr>
              <a:t>. </a:t>
            </a:r>
            <a:r>
              <a:rPr sz="1600" b="0" i="0" u="none" strike="noStrike" dirty="0" err="1">
                <a:solidFill>
                  <a:srgbClr val="6C6F70"/>
                </a:solidFill>
                <a:latin typeface="Calibri"/>
              </a:rPr>
              <a:t>Tous</a:t>
            </a:r>
            <a:r>
              <a:rPr sz="1600" b="0" i="0" u="none" strike="noStrike" dirty="0">
                <a:solidFill>
                  <a:srgbClr val="6C6F70"/>
                </a:solidFill>
                <a:latin typeface="Calibri"/>
              </a:rPr>
              <a:t> </a:t>
            </a:r>
            <a:r>
              <a:rPr sz="1600" b="0" i="0" u="none" strike="noStrike" dirty="0" err="1">
                <a:solidFill>
                  <a:srgbClr val="6C6F70"/>
                </a:solidFill>
                <a:latin typeface="Calibri"/>
              </a:rPr>
              <a:t>sont</a:t>
            </a:r>
            <a:r>
              <a:rPr sz="1600" b="0" i="0" u="none" strike="noStrike" dirty="0">
                <a:solidFill>
                  <a:srgbClr val="6C6F70"/>
                </a:solidFill>
                <a:latin typeface="Calibri"/>
              </a:rPr>
              <a:t> </a:t>
            </a:r>
            <a:r>
              <a:rPr sz="1600" b="0" i="0" u="none" strike="noStrike" dirty="0" err="1">
                <a:solidFill>
                  <a:srgbClr val="6C6F70"/>
                </a:solidFill>
                <a:latin typeface="Calibri"/>
              </a:rPr>
              <a:t>équipés</a:t>
            </a:r>
            <a:r>
              <a:rPr sz="1600" b="0" i="0" u="none" strike="noStrike" dirty="0">
                <a:solidFill>
                  <a:srgbClr val="6C6F70"/>
                </a:solidFill>
                <a:latin typeface="Calibri"/>
              </a:rPr>
              <a:t> de </a:t>
            </a:r>
            <a:r>
              <a:rPr sz="1600" b="0" i="0" u="none" strike="noStrike" dirty="0" err="1">
                <a:solidFill>
                  <a:srgbClr val="6C6F70"/>
                </a:solidFill>
                <a:latin typeface="Calibri"/>
              </a:rPr>
              <a:t>bain</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douche, </a:t>
            </a:r>
            <a:r>
              <a:rPr sz="1600" b="0" i="0" u="none" strike="noStrike" dirty="0" err="1">
                <a:solidFill>
                  <a:srgbClr val="6C6F70"/>
                </a:solidFill>
                <a:latin typeface="Calibri"/>
              </a:rPr>
              <a:t>téléphone</a:t>
            </a:r>
            <a:r>
              <a:rPr sz="1600" b="0" i="0" u="none" strike="noStrike" dirty="0">
                <a:solidFill>
                  <a:srgbClr val="6C6F70"/>
                </a:solidFill>
                <a:latin typeface="Calibri"/>
              </a:rPr>
              <a:t>, TV satellite, kitchenette </a:t>
            </a:r>
            <a:r>
              <a:rPr sz="1600" b="0" i="0" u="none" strike="noStrike" dirty="0" err="1">
                <a:solidFill>
                  <a:srgbClr val="6C6F70"/>
                </a:solidFill>
                <a:latin typeface="Calibri"/>
              </a:rPr>
              <a:t>équipée</a:t>
            </a:r>
            <a:r>
              <a:rPr sz="1600" b="0" i="0" u="none" strike="noStrike" dirty="0">
                <a:solidFill>
                  <a:srgbClr val="6C6F70"/>
                </a:solidFill>
                <a:latin typeface="Calibri"/>
              </a:rPr>
              <a:t> (</a:t>
            </a:r>
            <a:r>
              <a:rPr sz="1600" b="0" i="0" u="none" strike="noStrike" dirty="0" err="1">
                <a:solidFill>
                  <a:srgbClr val="6C6F70"/>
                </a:solidFill>
                <a:latin typeface="Calibri"/>
              </a:rPr>
              <a:t>cuisinière</a:t>
            </a:r>
            <a:r>
              <a:rPr sz="1600" b="0" i="0" u="none" strike="noStrike" dirty="0">
                <a:solidFill>
                  <a:srgbClr val="6C6F70"/>
                </a:solidFill>
                <a:latin typeface="Calibri"/>
              </a:rPr>
              <a:t> </a:t>
            </a:r>
            <a:r>
              <a:rPr sz="1600" b="0" i="0" u="none" strike="noStrike" dirty="0" err="1">
                <a:solidFill>
                  <a:srgbClr val="6C6F70"/>
                </a:solidFill>
                <a:latin typeface="Calibri"/>
              </a:rPr>
              <a:t>électrique</a:t>
            </a:r>
            <a:r>
              <a:rPr sz="1600" b="0" i="0" u="none" strike="noStrike" dirty="0">
                <a:solidFill>
                  <a:srgbClr val="6C6F70"/>
                </a:solidFill>
                <a:latin typeface="Calibri"/>
              </a:rPr>
              <a:t>, micro-</a:t>
            </a:r>
            <a:r>
              <a:rPr sz="1600" b="0" i="0" u="none" strike="noStrike" dirty="0" err="1">
                <a:solidFill>
                  <a:srgbClr val="6C6F70"/>
                </a:solidFill>
                <a:latin typeface="Calibri"/>
              </a:rPr>
              <a:t>ondes</a:t>
            </a:r>
            <a:r>
              <a:rPr sz="1600" b="0" i="0" u="none" strike="noStrike" dirty="0">
                <a:solidFill>
                  <a:srgbClr val="6C6F70"/>
                </a:solidFill>
                <a:latin typeface="Calibri"/>
              </a:rPr>
              <a:t>, </a:t>
            </a:r>
            <a:r>
              <a:rPr sz="1600" b="0" i="0" u="none" strike="noStrike" dirty="0" err="1">
                <a:solidFill>
                  <a:srgbClr val="6C6F70"/>
                </a:solidFill>
                <a:latin typeface="Calibri"/>
              </a:rPr>
              <a:t>réfrigérateur</a:t>
            </a:r>
            <a:r>
              <a:rPr sz="1600" b="0" i="0" u="none" strike="noStrike" dirty="0">
                <a:solidFill>
                  <a:srgbClr val="6C6F70"/>
                </a:solidFill>
                <a:latin typeface="Calibri"/>
              </a:rPr>
              <a:t>), </a:t>
            </a:r>
            <a:r>
              <a:rPr sz="1600" b="0" i="0" u="none" strike="noStrike" dirty="0" err="1">
                <a:solidFill>
                  <a:srgbClr val="6C6F70"/>
                </a:solidFill>
                <a:latin typeface="Calibri"/>
              </a:rPr>
              <a:t>coffre</a:t>
            </a:r>
            <a:r>
              <a:rPr sz="1600" b="0" i="0" u="none" strike="noStrike" dirty="0">
                <a:solidFill>
                  <a:srgbClr val="6C6F70"/>
                </a:solidFill>
                <a:latin typeface="Calibri"/>
              </a:rPr>
              <a:t> (</a:t>
            </a:r>
            <a:r>
              <a:rPr sz="1600" b="0" i="0" u="none" strike="noStrike" dirty="0" err="1">
                <a:solidFill>
                  <a:srgbClr val="6C6F70"/>
                </a:solidFill>
                <a:latin typeface="Calibri"/>
              </a:rPr>
              <a:t>payant</a:t>
            </a:r>
            <a:r>
              <a:rPr sz="1600" b="0" i="0" u="none" strike="noStrike" dirty="0">
                <a:solidFill>
                  <a:srgbClr val="6C6F70"/>
                </a:solidFill>
                <a:latin typeface="Calibri"/>
              </a:rPr>
              <a:t>), </a:t>
            </a:r>
            <a:r>
              <a:rPr sz="1600" b="0" i="0" u="none" strike="noStrike" dirty="0" err="1">
                <a:solidFill>
                  <a:srgbClr val="6C6F70"/>
                </a:solidFill>
                <a:latin typeface="Calibri"/>
              </a:rPr>
              <a:t>climatisation</a:t>
            </a:r>
            <a:r>
              <a:rPr sz="1600" b="0" i="0" u="none" strike="noStrike" dirty="0">
                <a:solidFill>
                  <a:srgbClr val="6C6F70"/>
                </a:solidFill>
                <a:latin typeface="Calibri"/>
              </a:rPr>
              <a:t>, </a:t>
            </a:r>
            <a:r>
              <a:rPr sz="1600" b="0" i="0" u="none" strike="noStrike" dirty="0" err="1">
                <a:solidFill>
                  <a:srgbClr val="6C6F70"/>
                </a:solidFill>
                <a:latin typeface="Calibri"/>
              </a:rPr>
              <a:t>balcon</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a:t>
            </a:r>
            <a:r>
              <a:rPr sz="1600" b="0" i="0" u="none" strike="noStrike" dirty="0" err="1">
                <a:solidFill>
                  <a:srgbClr val="6C6F70"/>
                </a:solidFill>
                <a:latin typeface="Calibri"/>
              </a:rPr>
              <a:t>terrasse</a:t>
            </a:r>
            <a:r>
              <a:rPr sz="1600" b="0" i="0" u="none" strike="noStrike" dirty="0">
                <a:solidFill>
                  <a:srgbClr val="6C6F70"/>
                </a:solidFill>
                <a:latin typeface="Calibri"/>
              </a:rPr>
              <a:t>. Code A : bungalows </a:t>
            </a:r>
            <a:r>
              <a:rPr sz="1600" b="0" i="0" u="none" strike="noStrike" dirty="0" err="1">
                <a:solidFill>
                  <a:srgbClr val="6C6F70"/>
                </a:solidFill>
                <a:latin typeface="Calibri"/>
              </a:rPr>
              <a:t>supérieurs</a:t>
            </a:r>
            <a:r>
              <a:rPr sz="1600" b="0" i="0" u="none" strike="noStrike" dirty="0">
                <a:solidFill>
                  <a:srgbClr val="6C6F70"/>
                </a:solidFill>
                <a:latin typeface="Calibri"/>
              </a:rPr>
              <a:t> 2 </a:t>
            </a:r>
            <a:r>
              <a:rPr sz="1600" b="0" i="0" u="none" strike="noStrike" dirty="0" err="1">
                <a:solidFill>
                  <a:srgbClr val="6C6F70"/>
                </a:solidFill>
                <a:latin typeface="Calibri"/>
              </a:rPr>
              <a:t>pièces</a:t>
            </a:r>
            <a:r>
              <a:rPr sz="1600" b="0" i="0" u="none" strike="noStrike" dirty="0">
                <a:solidFill>
                  <a:srgbClr val="6C6F70"/>
                </a:solidFill>
                <a:latin typeface="Calibri"/>
              </a:rPr>
              <a:t> avec 1 </a:t>
            </a:r>
            <a:r>
              <a:rPr sz="1600" b="0" i="0" u="none" strike="noStrike" dirty="0" err="1">
                <a:solidFill>
                  <a:srgbClr val="6C6F70"/>
                </a:solidFill>
                <a:latin typeface="Calibri"/>
              </a:rPr>
              <a:t>chambre</a:t>
            </a:r>
            <a:r>
              <a:rPr sz="1600" b="0" i="0" u="none" strike="noStrike" dirty="0">
                <a:solidFill>
                  <a:srgbClr val="6C6F70"/>
                </a:solidFill>
                <a:latin typeface="Calibri"/>
              </a:rPr>
              <a:t> </a:t>
            </a:r>
            <a:r>
              <a:rPr sz="1600" b="0" i="0" u="none" strike="noStrike" dirty="0" err="1">
                <a:solidFill>
                  <a:srgbClr val="6C6F70"/>
                </a:solidFill>
                <a:latin typeface="Calibri"/>
              </a:rPr>
              <a:t>séparée</a:t>
            </a:r>
            <a:r>
              <a:rPr sz="1600" b="0" i="0" u="none" strike="noStrike" dirty="0">
                <a:solidFill>
                  <a:srgbClr val="6C6F70"/>
                </a:solidFill>
                <a:latin typeface="Calibri"/>
              </a:rPr>
              <a:t>  (45 m², maximum 2 </a:t>
            </a:r>
            <a:r>
              <a:rPr sz="1600" b="0" i="0" u="none" strike="noStrike" dirty="0" err="1">
                <a:solidFill>
                  <a:srgbClr val="6C6F70"/>
                </a:solidFill>
                <a:latin typeface="Calibri"/>
              </a:rPr>
              <a:t>adultes</a:t>
            </a:r>
            <a:r>
              <a:rPr sz="1600" b="0" i="0" u="none" strike="noStrike" dirty="0">
                <a:solidFill>
                  <a:srgbClr val="6C6F70"/>
                </a:solidFill>
                <a:latin typeface="Calibri"/>
              </a:rPr>
              <a:t> et 2 </a:t>
            </a:r>
            <a:r>
              <a:rPr sz="1600" b="0" i="0" u="none" strike="noStrike" dirty="0" err="1">
                <a:solidFill>
                  <a:srgbClr val="6C6F70"/>
                </a:solidFill>
                <a:latin typeface="Calibri"/>
              </a:rPr>
              <a:t>enfants</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3 </a:t>
            </a:r>
            <a:r>
              <a:rPr sz="1600" b="0" i="0" u="none" strike="noStrike" dirty="0" err="1">
                <a:solidFill>
                  <a:srgbClr val="6C6F70"/>
                </a:solidFill>
                <a:latin typeface="Calibri"/>
              </a:rPr>
              <a:t>adultes</a:t>
            </a:r>
            <a:r>
              <a:rPr sz="1600" b="0" i="0" u="none" strike="noStrike" dirty="0">
                <a:solidFill>
                  <a:srgbClr val="6C6F70"/>
                </a:solidFill>
                <a:latin typeface="Calibri"/>
              </a:rPr>
              <a:t>  - type D). Code D : studios Deluxe (40 m², minimum et maximum 2 </a:t>
            </a:r>
            <a:r>
              <a:rPr sz="1600" b="0" i="0" u="none" strike="noStrike" dirty="0" err="1">
                <a:solidFill>
                  <a:srgbClr val="6C6F70"/>
                </a:solidFill>
                <a:latin typeface="Calibri"/>
              </a:rPr>
              <a:t>adultes</a:t>
            </a:r>
            <a:r>
              <a:rPr sz="1600" b="0" i="0" u="none" strike="noStrike" dirty="0">
                <a:solidFill>
                  <a:srgbClr val="6C6F70"/>
                </a:solidFill>
                <a:latin typeface="Calibri"/>
              </a:rPr>
              <a:t> – type E). Code B : bungalows </a:t>
            </a:r>
            <a:r>
              <a:rPr sz="1600" b="0" i="0" u="none" strike="noStrike" dirty="0" err="1">
                <a:solidFill>
                  <a:srgbClr val="6C6F70"/>
                </a:solidFill>
                <a:latin typeface="Calibri"/>
              </a:rPr>
              <a:t>supérieurs</a:t>
            </a:r>
            <a:r>
              <a:rPr sz="1600" b="0" i="0" u="none" strike="noStrike" dirty="0">
                <a:solidFill>
                  <a:srgbClr val="6C6F70"/>
                </a:solidFill>
                <a:latin typeface="Calibri"/>
              </a:rPr>
              <a:t>  avec 1 salon et 2 </a:t>
            </a:r>
            <a:r>
              <a:rPr sz="1600" b="0" i="0" u="none" strike="noStrike" dirty="0" err="1">
                <a:solidFill>
                  <a:srgbClr val="6C6F70"/>
                </a:solidFill>
                <a:latin typeface="Calibri"/>
              </a:rPr>
              <a:t>chambres</a:t>
            </a:r>
            <a:r>
              <a:rPr sz="1600" b="0" i="0" u="none" strike="noStrike" dirty="0">
                <a:solidFill>
                  <a:srgbClr val="6C6F70"/>
                </a:solidFill>
                <a:latin typeface="Calibri"/>
              </a:rPr>
              <a:t> </a:t>
            </a:r>
            <a:r>
              <a:rPr sz="1600" b="0" i="0" u="none" strike="noStrike" dirty="0" err="1">
                <a:solidFill>
                  <a:srgbClr val="6C6F70"/>
                </a:solidFill>
                <a:latin typeface="Calibri"/>
              </a:rPr>
              <a:t>séparées</a:t>
            </a:r>
            <a:r>
              <a:rPr sz="1600" b="0" i="0" u="none" strike="noStrike" dirty="0">
                <a:solidFill>
                  <a:srgbClr val="6C6F70"/>
                </a:solidFill>
                <a:latin typeface="Calibri"/>
              </a:rPr>
              <a:t> (60 m², minimum 2 </a:t>
            </a:r>
            <a:r>
              <a:rPr sz="1600" b="0" i="0" u="none" strike="noStrike" dirty="0" err="1">
                <a:solidFill>
                  <a:srgbClr val="6C6F70"/>
                </a:solidFill>
                <a:latin typeface="Calibri"/>
              </a:rPr>
              <a:t>adultes</a:t>
            </a:r>
            <a:r>
              <a:rPr sz="1600" b="0" i="0" u="none" strike="noStrike" dirty="0">
                <a:solidFill>
                  <a:srgbClr val="6C6F70"/>
                </a:solidFill>
                <a:latin typeface="Calibri"/>
              </a:rPr>
              <a:t> et 2 </a:t>
            </a:r>
            <a:r>
              <a:rPr sz="1600" b="0" i="0" u="none" strike="noStrike" dirty="0" err="1">
                <a:solidFill>
                  <a:srgbClr val="6C6F70"/>
                </a:solidFill>
                <a:latin typeface="Calibri"/>
              </a:rPr>
              <a:t>enfants</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3 </a:t>
            </a:r>
            <a:r>
              <a:rPr sz="1600" b="0" i="0" u="none" strike="noStrike" dirty="0" err="1">
                <a:solidFill>
                  <a:srgbClr val="6C6F70"/>
                </a:solidFill>
                <a:latin typeface="Calibri"/>
              </a:rPr>
              <a:t>adultes</a:t>
            </a:r>
            <a:r>
              <a:rPr sz="1600" b="0" i="0" u="none" strike="noStrike" dirty="0">
                <a:solidFill>
                  <a:srgbClr val="6C6F70"/>
                </a:solidFill>
                <a:latin typeface="Calibri"/>
              </a:rPr>
              <a:t> et 1 enfant  - type A). 
40 </a:t>
            </a:r>
            <a:r>
              <a:rPr sz="1600" b="0" i="0" u="none" strike="noStrike" dirty="0" err="1">
                <a:solidFill>
                  <a:srgbClr val="6C6F70"/>
                </a:solidFill>
                <a:latin typeface="Calibri"/>
              </a:rPr>
              <a:t>nouvelles</a:t>
            </a:r>
            <a:r>
              <a:rPr sz="1600" b="0" i="0" u="none" strike="noStrike" dirty="0">
                <a:solidFill>
                  <a:srgbClr val="6C6F70"/>
                </a:solidFill>
                <a:latin typeface="Calibri"/>
              </a:rPr>
              <a:t> suites Premium à </a:t>
            </a:r>
            <a:r>
              <a:rPr sz="1600" b="0" i="0" u="none" strike="noStrike" dirty="0" err="1">
                <a:solidFill>
                  <a:srgbClr val="6C6F70"/>
                </a:solidFill>
                <a:latin typeface="Calibri"/>
              </a:rPr>
              <a:t>côté</a:t>
            </a:r>
            <a:r>
              <a:rPr sz="1600" b="0" i="0" u="none" strike="noStrike" dirty="0">
                <a:solidFill>
                  <a:srgbClr val="6C6F70"/>
                </a:solidFill>
                <a:latin typeface="Calibri"/>
              </a:rPr>
              <a:t> du </a:t>
            </a:r>
            <a:r>
              <a:rPr sz="1600" b="0" i="0" u="none" strike="noStrike" dirty="0" err="1">
                <a:solidFill>
                  <a:srgbClr val="6C6F70"/>
                </a:solidFill>
                <a:latin typeface="Calibri"/>
              </a:rPr>
              <a:t>complexe</a:t>
            </a:r>
            <a:r>
              <a:rPr sz="1600" b="0" i="0" u="none" strike="noStrike" dirty="0">
                <a:solidFill>
                  <a:srgbClr val="6C6F70"/>
                </a:solidFill>
                <a:latin typeface="Calibri"/>
              </a:rPr>
              <a:t> du Barceló Castillo Beach Resort. </a:t>
            </a:r>
            <a:r>
              <a:rPr sz="1600" b="0" i="0" u="none" strike="noStrike" dirty="0" err="1">
                <a:solidFill>
                  <a:srgbClr val="6C6F70"/>
                </a:solidFill>
                <a:latin typeface="Calibri"/>
              </a:rPr>
              <a:t>Entièrement</a:t>
            </a:r>
            <a:r>
              <a:rPr sz="1600" b="0" i="0" u="none" strike="noStrike" dirty="0">
                <a:solidFill>
                  <a:srgbClr val="6C6F70"/>
                </a:solidFill>
                <a:latin typeface="Calibri"/>
              </a:rPr>
              <a:t> </a:t>
            </a:r>
            <a:r>
              <a:rPr sz="1600" b="0" i="0" u="none" strike="noStrike" dirty="0" err="1">
                <a:solidFill>
                  <a:srgbClr val="6C6F70"/>
                </a:solidFill>
                <a:latin typeface="Calibri"/>
              </a:rPr>
              <a:t>rénovées</a:t>
            </a:r>
            <a:r>
              <a:rPr sz="1600" b="0" i="0" u="none" strike="noStrike" dirty="0">
                <a:solidFill>
                  <a:srgbClr val="6C6F70"/>
                </a:solidFill>
                <a:latin typeface="Calibri"/>
              </a:rPr>
              <a:t> avec situation </a:t>
            </a:r>
            <a:r>
              <a:rPr sz="1600" b="0" i="0" u="none" strike="noStrike" dirty="0" err="1">
                <a:solidFill>
                  <a:srgbClr val="6C6F70"/>
                </a:solidFill>
                <a:latin typeface="Calibri"/>
              </a:rPr>
              <a:t>privilégiée</a:t>
            </a:r>
            <a:r>
              <a:rPr sz="1600" b="0" i="0" u="none" strike="noStrike" dirty="0">
                <a:solidFill>
                  <a:srgbClr val="6C6F70"/>
                </a:solidFill>
                <a:latin typeface="Calibri"/>
              </a:rPr>
              <a:t> (43 m² - maximum 2 </a:t>
            </a:r>
            <a:r>
              <a:rPr sz="1600" b="0" i="0" u="none" strike="noStrike" dirty="0" err="1">
                <a:solidFill>
                  <a:srgbClr val="6C6F70"/>
                </a:solidFill>
                <a:latin typeface="Calibri"/>
              </a:rPr>
              <a:t>adultes</a:t>
            </a:r>
            <a:r>
              <a:rPr sz="1600" b="0" i="0" u="none" strike="noStrike" dirty="0">
                <a:solidFill>
                  <a:srgbClr val="6C6F70"/>
                </a:solidFill>
                <a:latin typeface="Calibri"/>
              </a:rPr>
              <a:t> et 2 </a:t>
            </a:r>
            <a:r>
              <a:rPr sz="1600" b="0" i="0" u="none" strike="noStrike" dirty="0" err="1">
                <a:solidFill>
                  <a:srgbClr val="6C6F70"/>
                </a:solidFill>
                <a:latin typeface="Calibri"/>
              </a:rPr>
              <a:t>enfants</a:t>
            </a:r>
            <a:r>
              <a:rPr sz="1600" b="0" i="0" u="none" strike="noStrike" dirty="0">
                <a:solidFill>
                  <a:srgbClr val="6C6F70"/>
                </a:solidFill>
                <a:latin typeface="Calibri"/>
              </a:rPr>
              <a:t> </a:t>
            </a:r>
            <a:r>
              <a:rPr sz="1600" b="0" i="0" u="none" strike="noStrike" dirty="0" err="1">
                <a:solidFill>
                  <a:srgbClr val="6C6F70"/>
                </a:solidFill>
                <a:latin typeface="Calibri"/>
              </a:rPr>
              <a:t>ou</a:t>
            </a:r>
            <a:r>
              <a:rPr sz="1600" b="0" i="0" u="none" strike="noStrike" dirty="0">
                <a:solidFill>
                  <a:srgbClr val="6C6F70"/>
                </a:solidFill>
                <a:latin typeface="Calibri"/>
              </a:rPr>
              <a:t> 3 </a:t>
            </a:r>
            <a:r>
              <a:rPr sz="1600" b="0" i="0" u="none" strike="noStrike" dirty="0" err="1">
                <a:solidFill>
                  <a:srgbClr val="6C6F70"/>
                </a:solidFill>
                <a:latin typeface="Calibri"/>
              </a:rPr>
              <a:t>adultes</a:t>
            </a:r>
            <a:r>
              <a:rPr sz="1600" b="0" i="0" u="none" strike="noStrike" dirty="0">
                <a:solidFill>
                  <a:srgbClr val="6C6F70"/>
                </a:solidFill>
                <a:latin typeface="Calibri"/>
              </a:rPr>
              <a:t> - type A, </a:t>
            </a:r>
            <a:r>
              <a:rPr sz="1600" b="0" i="0" u="none" strike="noStrike" dirty="0" err="1">
                <a:solidFill>
                  <a:srgbClr val="6C6F70"/>
                </a:solidFill>
                <a:latin typeface="Calibri"/>
              </a:rPr>
              <a:t>vue</a:t>
            </a:r>
            <a:r>
              <a:rPr sz="1600" b="0" i="0" u="none" strike="noStrike" dirty="0">
                <a:solidFill>
                  <a:srgbClr val="6C6F70"/>
                </a:solidFill>
                <a:latin typeface="Calibri"/>
              </a:rPr>
              <a:t> </a:t>
            </a:r>
            <a:r>
              <a:rPr sz="1600" b="0" i="0" u="none" strike="noStrike" dirty="0" err="1">
                <a:solidFill>
                  <a:srgbClr val="6C6F70"/>
                </a:solidFill>
                <a:latin typeface="Calibri"/>
              </a:rPr>
              <a:t>mer</a:t>
            </a:r>
            <a:r>
              <a:rPr sz="1600" b="0" i="0" u="none" strike="noStrike" dirty="0">
                <a:solidFill>
                  <a:srgbClr val="6C6F70"/>
                </a:solidFill>
                <a:latin typeface="Calibri"/>
              </a:rPr>
              <a:t> - type B), </a:t>
            </a:r>
            <a:r>
              <a:rPr sz="1600" b="0" i="0" u="none" strike="noStrike" dirty="0" err="1">
                <a:solidFill>
                  <a:srgbClr val="6C6F70"/>
                </a:solidFill>
                <a:latin typeface="Calibri"/>
              </a:rPr>
              <a:t>composées</a:t>
            </a:r>
            <a:r>
              <a:rPr sz="1600" b="0" i="0" u="none" strike="noStrike" dirty="0">
                <a:solidFill>
                  <a:srgbClr val="6C6F70"/>
                </a:solidFill>
                <a:latin typeface="Calibri"/>
              </a:rPr>
              <a:t> d’un salon </a:t>
            </a:r>
            <a:r>
              <a:rPr sz="1600" b="0" i="0" u="none" strike="noStrike" dirty="0" err="1">
                <a:solidFill>
                  <a:srgbClr val="6C6F70"/>
                </a:solidFill>
                <a:latin typeface="Calibri"/>
              </a:rPr>
              <a:t>séparé</a:t>
            </a:r>
            <a:r>
              <a:rPr sz="1600" b="0" i="0" u="none" strike="noStrike" dirty="0">
                <a:solidFill>
                  <a:srgbClr val="6C6F70"/>
                </a:solidFill>
                <a:latin typeface="Calibri"/>
              </a:rPr>
              <a:t>, kitchenette, 2 TV, peignoirs et </a:t>
            </a:r>
            <a:r>
              <a:rPr sz="1600" b="0" i="0" u="none" strike="noStrike" dirty="0" err="1">
                <a:solidFill>
                  <a:srgbClr val="6C6F70"/>
                </a:solidFill>
                <a:latin typeface="Calibri"/>
              </a:rPr>
              <a:t>chaussons</a:t>
            </a:r>
            <a:r>
              <a:rPr sz="1600" b="0" i="0" u="none" strike="noStrike" dirty="0">
                <a:solidFill>
                  <a:srgbClr val="6C6F70"/>
                </a:solidFill>
                <a:latin typeface="Calibri"/>
              </a:rPr>
              <a:t> et </a:t>
            </a:r>
            <a:r>
              <a:rPr sz="1600" b="0" i="0" u="none" strike="noStrike" dirty="0" err="1">
                <a:solidFill>
                  <a:srgbClr val="6C6F70"/>
                </a:solidFill>
                <a:latin typeface="Calibri"/>
              </a:rPr>
              <a:t>bénéficiant</a:t>
            </a:r>
            <a:r>
              <a:rPr sz="1600" b="0" i="0" u="none" strike="noStrike" dirty="0">
                <a:solidFill>
                  <a:srgbClr val="6C6F70"/>
                </a:solidFill>
                <a:latin typeface="Calibri"/>
              </a:rPr>
              <a:t> des </a:t>
            </a:r>
            <a:r>
              <a:rPr sz="1600" b="0" i="0" u="none" strike="noStrike" dirty="0" err="1">
                <a:solidFill>
                  <a:srgbClr val="6C6F70"/>
                </a:solidFill>
                <a:latin typeface="Calibri"/>
              </a:rPr>
              <a:t>avantages</a:t>
            </a:r>
            <a:r>
              <a:rPr sz="1600" b="0" i="0" u="none" strike="noStrike" dirty="0">
                <a:solidFill>
                  <a:srgbClr val="6C6F70"/>
                </a:solidFill>
                <a:latin typeface="Calibri"/>
              </a:rPr>
              <a:t> </a:t>
            </a:r>
            <a:r>
              <a:rPr sz="1600" b="0" i="0" u="none" strike="noStrike" dirty="0" err="1">
                <a:solidFill>
                  <a:srgbClr val="6C6F70"/>
                </a:solidFill>
                <a:latin typeface="Calibri"/>
              </a:rPr>
              <a:t>suivants</a:t>
            </a:r>
            <a:r>
              <a:rPr sz="1600" b="0" i="0" u="none" strike="noStrike" dirty="0">
                <a:solidFill>
                  <a:srgbClr val="6C6F70"/>
                </a:solidFill>
                <a:latin typeface="Calibri"/>
              </a:rPr>
              <a:t> : </a:t>
            </a:r>
            <a:r>
              <a:rPr sz="1600" b="0" i="0" u="none" strike="noStrike" dirty="0" err="1">
                <a:solidFill>
                  <a:srgbClr val="6C6F70"/>
                </a:solidFill>
                <a:latin typeface="Calibri"/>
              </a:rPr>
              <a:t>Wi-fi</a:t>
            </a:r>
            <a:r>
              <a:rPr sz="1600" b="0" i="0" u="none" strike="noStrike" dirty="0">
                <a:solidFill>
                  <a:srgbClr val="6C6F70"/>
                </a:solidFill>
                <a:latin typeface="Calibri"/>
              </a:rPr>
              <a:t>, 1 </a:t>
            </a:r>
            <a:r>
              <a:rPr sz="1600" b="0" i="0" u="none" strike="noStrike" dirty="0" err="1">
                <a:solidFill>
                  <a:srgbClr val="6C6F70"/>
                </a:solidFill>
                <a:latin typeface="Calibri"/>
              </a:rPr>
              <a:t>accès</a:t>
            </a:r>
            <a:r>
              <a:rPr sz="1600" b="0" i="0" u="none" strike="noStrike" dirty="0">
                <a:solidFill>
                  <a:srgbClr val="6C6F70"/>
                </a:solidFill>
                <a:latin typeface="Calibri"/>
              </a:rPr>
              <a:t> </a:t>
            </a:r>
            <a:r>
              <a:rPr sz="1600" b="0" i="0" u="none" strike="noStrike" dirty="0" err="1">
                <a:solidFill>
                  <a:srgbClr val="6C6F70"/>
                </a:solidFill>
                <a:latin typeface="Calibri"/>
              </a:rPr>
              <a:t>gratuit</a:t>
            </a:r>
            <a:r>
              <a:rPr sz="1600" b="0" i="0" u="none" strike="noStrike" dirty="0">
                <a:solidFill>
                  <a:srgbClr val="6C6F70"/>
                </a:solidFill>
                <a:latin typeface="Calibri"/>
              </a:rPr>
              <a:t> au circuit </a:t>
            </a:r>
            <a:r>
              <a:rPr sz="1600" b="0" i="0" u="none" strike="noStrike" dirty="0" err="1">
                <a:solidFill>
                  <a:srgbClr val="6C6F70"/>
                </a:solidFill>
                <a:latin typeface="Calibri"/>
              </a:rPr>
              <a:t>d’hydrothérapie</a:t>
            </a:r>
            <a:r>
              <a:rPr sz="1600" b="0" i="0" u="none" strike="noStrike" dirty="0">
                <a:solidFill>
                  <a:srgbClr val="6C6F70"/>
                </a:solidFill>
                <a:latin typeface="Calibri"/>
              </a:rPr>
              <a:t> du Spa (</a:t>
            </a:r>
            <a:r>
              <a:rPr sz="1600" b="0" i="0" u="none" strike="noStrike" dirty="0" err="1">
                <a:solidFill>
                  <a:srgbClr val="6C6F70"/>
                </a:solidFill>
                <a:latin typeface="Calibri"/>
              </a:rPr>
              <a:t>séjour</a:t>
            </a:r>
            <a:r>
              <a:rPr sz="1600" b="0" i="0" u="none" strike="noStrike" dirty="0">
                <a:solidFill>
                  <a:srgbClr val="6C6F70"/>
                </a:solidFill>
                <a:latin typeface="Calibri"/>
              </a:rPr>
              <a:t> min. 7 </a:t>
            </a:r>
            <a:r>
              <a:rPr sz="1600" b="0" i="0" u="none" strike="noStrike" dirty="0" err="1">
                <a:solidFill>
                  <a:srgbClr val="6C6F70"/>
                </a:solidFill>
                <a:latin typeface="Calibri"/>
              </a:rPr>
              <a:t>nuits</a:t>
            </a:r>
            <a:r>
              <a:rPr sz="1600" b="0" i="0" u="none" strike="noStrike" dirty="0">
                <a:solidFill>
                  <a:srgbClr val="6C6F70"/>
                </a:solidFill>
                <a:latin typeface="Calibri"/>
              </a:rPr>
              <a:t>), </a:t>
            </a:r>
            <a:r>
              <a:rPr sz="1600" b="0" i="0" u="none" strike="noStrike" dirty="0" err="1">
                <a:solidFill>
                  <a:srgbClr val="6C6F70"/>
                </a:solidFill>
                <a:latin typeface="Calibri"/>
              </a:rPr>
              <a:t>minigolf</a:t>
            </a:r>
            <a:r>
              <a:rPr sz="1600" b="0" i="0" u="none" strike="noStrike" dirty="0">
                <a:solidFill>
                  <a:srgbClr val="6C6F70"/>
                </a:solidFill>
                <a:latin typeface="Calibri"/>
              </a:rPr>
              <a:t>, service </a:t>
            </a:r>
            <a:r>
              <a:rPr sz="1600" b="0" i="0" u="none" strike="noStrike" dirty="0" err="1">
                <a:solidFill>
                  <a:srgbClr val="6C6F70"/>
                </a:solidFill>
                <a:latin typeface="Calibri"/>
              </a:rPr>
              <a:t>d’oreillers</a:t>
            </a:r>
            <a:r>
              <a:rPr sz="1600" b="0" i="0" u="none" strike="noStrike" dirty="0">
                <a:solidFill>
                  <a:srgbClr val="6C6F70"/>
                </a:solidFill>
                <a:latin typeface="Calibri"/>
              </a:rPr>
              <a:t>, serviette de piscine, </a:t>
            </a:r>
            <a:r>
              <a:rPr sz="1600" b="0" i="0" u="none" strike="noStrike" dirty="0" err="1">
                <a:solidFill>
                  <a:srgbClr val="6C6F70"/>
                </a:solidFill>
                <a:latin typeface="Calibri"/>
              </a:rPr>
              <a:t>coffre</a:t>
            </a:r>
            <a:r>
              <a:rPr sz="1600" b="0" i="0" u="none" strike="noStrike" dirty="0">
                <a:solidFill>
                  <a:srgbClr val="6C6F70"/>
                </a:solidFill>
                <a:latin typeface="Calibri"/>
              </a:rPr>
              <a:t>, piscine </a:t>
            </a:r>
            <a:r>
              <a:rPr sz="1600" b="0" i="0" u="none" strike="noStrike" dirty="0" err="1">
                <a:solidFill>
                  <a:srgbClr val="6C6F70"/>
                </a:solidFill>
                <a:latin typeface="Calibri"/>
              </a:rPr>
              <a:t>privée</a:t>
            </a:r>
            <a:r>
              <a:rPr sz="1600" b="0" i="0" u="none" strike="noStrike" dirty="0">
                <a:solidFill>
                  <a:srgbClr val="6C6F70"/>
                </a:solidFill>
                <a:latin typeface="Calibri"/>
              </a:rPr>
              <a:t>, </a:t>
            </a:r>
            <a:r>
              <a:rPr sz="1600" b="0" i="0" u="none" strike="noStrike" dirty="0" err="1">
                <a:solidFill>
                  <a:srgbClr val="6C6F70"/>
                </a:solidFill>
                <a:latin typeface="Calibri"/>
              </a:rPr>
              <a:t>lits</a:t>
            </a:r>
            <a:r>
              <a:rPr sz="1600" b="0" i="0" u="none" strike="noStrike" dirty="0">
                <a:solidFill>
                  <a:srgbClr val="6C6F70"/>
                </a:solidFill>
                <a:latin typeface="Calibri"/>
              </a:rPr>
              <a:t> </a:t>
            </a:r>
            <a:r>
              <a:rPr sz="1600" b="0" i="0" u="none" strike="noStrike" dirty="0" err="1">
                <a:solidFill>
                  <a:srgbClr val="6C6F70"/>
                </a:solidFill>
                <a:latin typeface="Calibri"/>
              </a:rPr>
              <a:t>balinais</a:t>
            </a:r>
            <a:r>
              <a:rPr sz="1600" b="0" i="0" u="none" strike="noStrike" dirty="0">
                <a:solidFill>
                  <a:srgbClr val="6C6F70"/>
                </a:solidFill>
                <a:latin typeface="Calibri"/>
              </a:rPr>
              <a:t>, restaurant </a:t>
            </a:r>
            <a:r>
              <a:rPr sz="1600" b="0" i="0" u="none" strike="noStrike" dirty="0" err="1">
                <a:solidFill>
                  <a:srgbClr val="6C6F70"/>
                </a:solidFill>
                <a:latin typeface="Calibri"/>
              </a:rPr>
              <a:t>exclusif</a:t>
            </a:r>
            <a:r>
              <a:rPr sz="1600" b="0" i="0" u="none" strike="noStrike" dirty="0">
                <a:solidFill>
                  <a:srgbClr val="6C6F70"/>
                </a:solidFill>
                <a:latin typeface="Calibri"/>
              </a:rPr>
              <a:t> « El </a:t>
            </a:r>
            <a:r>
              <a:rPr sz="1600" b="0" i="0" u="none" strike="noStrike" dirty="0" err="1">
                <a:solidFill>
                  <a:srgbClr val="6C6F70"/>
                </a:solidFill>
                <a:latin typeface="Calibri"/>
              </a:rPr>
              <a:t>Ancla</a:t>
            </a:r>
            <a:r>
              <a:rPr sz="1600" b="0" i="0" u="none" strike="noStrike" dirty="0">
                <a:solidFill>
                  <a:srgbClr val="6C6F70"/>
                </a:solidFill>
                <a:latin typeface="Calibri"/>
              </a:rPr>
              <a:t> »…</a:t>
            </a:r>
            <a:r>
              <a:rPr sz="1600" b="0" i="0" u="none" strike="noStrike" dirty="0" err="1">
                <a:solidFill>
                  <a:srgbClr val="6C6F70"/>
                </a:solidFill>
                <a:latin typeface="Calibri"/>
              </a:rPr>
              <a:t>Voir</a:t>
            </a:r>
            <a:r>
              <a:rPr sz="1600" b="0" i="0" u="none" strike="noStrike" dirty="0">
                <a:solidFill>
                  <a:srgbClr val="6C6F70"/>
                </a:solidFill>
                <a:latin typeface="Calibri"/>
              </a:rPr>
              <a:t> "Pack Gold" </a:t>
            </a:r>
            <a:r>
              <a:rPr sz="1600" b="0" i="0" u="none" strike="noStrike" dirty="0" err="1">
                <a:solidFill>
                  <a:srgbClr val="6C6F70"/>
                </a:solidFill>
                <a:latin typeface="Calibri"/>
              </a:rPr>
              <a:t>dédié</a:t>
            </a:r>
            <a:r>
              <a:rPr sz="1600" b="0" i="0" u="none" strike="noStrike" dirty="0">
                <a:solidFill>
                  <a:srgbClr val="6C6F70"/>
                </a:solidFill>
                <a:latin typeface="Calibri"/>
              </a:rPr>
              <a:t>. Canapé-lit pour les 3e et 4e </a:t>
            </a:r>
            <a:r>
              <a:rPr sz="1600" b="0" i="0" u="none" strike="noStrike" dirty="0" err="1">
                <a:solidFill>
                  <a:srgbClr val="6C6F70"/>
                </a:solidFill>
                <a:latin typeface="Calibri"/>
              </a:rPr>
              <a:t>personnes</a:t>
            </a:r>
            <a:r>
              <a:rPr sz="1600" b="0" i="0" u="none" strike="noStrike" dirty="0">
                <a:solidFill>
                  <a:srgbClr val="6C6F70"/>
                </a:solidFill>
                <a:latin typeface="Calibri"/>
              </a:rPr>
              <a:t>.</a:t>
            </a:r>
          </a:p>
        </p:txBody>
      </p:sp>
      <p:sp>
        <p:nvSpPr>
          <p:cNvPr id="12" name="ZoneTexte 11"/>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spAutoFit/>
          </a:bodyPr>
          <a:lstStyle/>
          <a:p>
            <a:pPr marL="0" marR="0" lvl="0" indent="0" algn="l" fontAlgn="base"/>
            <a:endParaRPr/>
          </a:p>
        </p:txBody>
      </p:sp>
      <p:sp>
        <p:nvSpPr>
          <p:cNvPr id="13" name="ZoneTexte 12"/>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Le + qui change tout :</a:t>
            </a:r>
          </a:p>
        </p:txBody>
      </p:sp>
      <p:sp>
        <p:nvSpPr>
          <p:cNvPr id="14" name="ZoneTexte 13"/>
          <p:cNvSpPr txBox="1"/>
          <p:nvPr/>
        </p:nvSpPr>
        <p:spPr>
          <a:xfrm>
            <a:off x="238125" y="5143500"/>
            <a:ext cx="4438650" cy="1047750"/>
          </a:xfrm>
          <a:prstGeom prst="rect">
            <a:avLst/>
          </a:prstGeom>
        </p:spPr>
        <p:txBody>
          <a:bodyPr lIns="91440" tIns="45720" rIns="91440" bIns="45720" rtlCol="0">
            <a:normAutofit/>
          </a:bodyPr>
          <a:lstStyle/>
          <a:p>
            <a:pPr marL="0" marR="0" lvl="0" indent="0" algn="l" fontAlgn="base"/>
            <a:r>
              <a:rPr sz="1200" b="1" i="0" u="none" strike="noStrike">
                <a:solidFill>
                  <a:srgbClr val="6C6F70"/>
                </a:solidFill>
                <a:latin typeface="Calibri"/>
              </a:rPr>
              <a:t>Ses nouvelles infrastructures avec notamment son nouvel amphithéâtre
La décoration contemporaine
Ses bungalows spacieux 
Sa partie Premium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2065" name="Picture 17" descr="D:\Doc\ELDO\Esp\cas6.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432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8375" y="152400"/>
            <a:ext cx="2857500" cy="1657350"/>
          </a:xfrm>
          <a:prstGeom prst="rect">
            <a:avLst/>
          </a:prstGeom>
        </p:spPr>
      </p:pic>
      <p:pic>
        <p:nvPicPr>
          <p:cNvPr id="7" name="Image 6"/>
          <p:cNvPicPr>
            <a:picLocks noChangeAspect="1"/>
          </p:cNvPicPr>
          <p:nvPr/>
        </p:nvPicPr>
        <p:blipFill>
          <a:blip r:embed="rId5"/>
          <a:stretch>
            <a:fillRect/>
          </a:stretch>
        </p:blipFill>
        <p:spPr>
          <a:xfrm>
            <a:off x="4819650" y="3467100"/>
            <a:ext cx="4048125" cy="2695575"/>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 restauration que vous aimez :</a:t>
            </a:r>
          </a:p>
        </p:txBody>
      </p:sp>
      <p:sp>
        <p:nvSpPr>
          <p:cNvPr id="10" name="ZoneTexte 9"/>
          <p:cNvSpPr txBox="1"/>
          <p:nvPr/>
        </p:nvSpPr>
        <p:spPr>
          <a:xfrm>
            <a:off x="238125" y="2933700"/>
            <a:ext cx="4438650" cy="3438525"/>
          </a:xfrm>
          <a:prstGeom prst="rect">
            <a:avLst/>
          </a:prstGeom>
        </p:spPr>
        <p:txBody>
          <a:bodyPr lIns="91440" tIns="45720" rIns="91440" bIns="45720" rtlCol="0">
            <a:normAutofit fontScale="95000"/>
          </a:bodyPr>
          <a:lstStyle/>
          <a:p>
            <a:pPr marL="0" marR="0" lvl="0" indent="0" algn="just" fontAlgn="base"/>
            <a:r>
              <a:rPr sz="1400" i="0" u="none" strike="noStrike" dirty="0">
                <a:solidFill>
                  <a:srgbClr val="6C6F70"/>
                </a:solidFill>
                <a:latin typeface="Calibri"/>
              </a:rPr>
              <a:t>Le restaurant principal "El Castillo" </a:t>
            </a:r>
            <a:r>
              <a:rPr sz="1400" i="0" u="none" strike="noStrike" dirty="0" err="1">
                <a:solidFill>
                  <a:srgbClr val="6C6F70"/>
                </a:solidFill>
                <a:latin typeface="Calibri"/>
              </a:rPr>
              <a:t>vous</a:t>
            </a:r>
            <a:r>
              <a:rPr sz="1400" i="0" u="none" strike="noStrike" dirty="0">
                <a:solidFill>
                  <a:srgbClr val="6C6F70"/>
                </a:solidFill>
                <a:latin typeface="Calibri"/>
              </a:rPr>
              <a:t> </a:t>
            </a:r>
            <a:r>
              <a:rPr sz="1400" i="0" u="none" strike="noStrike" dirty="0" err="1">
                <a:solidFill>
                  <a:srgbClr val="6C6F70"/>
                </a:solidFill>
                <a:latin typeface="Calibri"/>
              </a:rPr>
              <a:t>accueille</a:t>
            </a:r>
            <a:r>
              <a:rPr sz="1400" i="0" u="none" strike="noStrike" dirty="0">
                <a:solidFill>
                  <a:srgbClr val="6C6F70"/>
                </a:solidFill>
                <a:latin typeface="Calibri"/>
              </a:rPr>
              <a:t> </a:t>
            </a:r>
            <a:r>
              <a:rPr sz="1400" i="0" u="none" strike="noStrike" dirty="0" err="1">
                <a:solidFill>
                  <a:srgbClr val="6C6F70"/>
                </a:solidFill>
                <a:latin typeface="Calibri"/>
              </a:rPr>
              <a:t>dans</a:t>
            </a:r>
            <a:r>
              <a:rPr sz="1400" i="0" u="none" strike="noStrike" dirty="0">
                <a:solidFill>
                  <a:srgbClr val="6C6F70"/>
                </a:solidFill>
                <a:latin typeface="Calibri"/>
              </a:rPr>
              <a:t> un cadre </a:t>
            </a:r>
            <a:r>
              <a:rPr sz="1400" i="0" u="none" strike="noStrike" dirty="0" err="1">
                <a:solidFill>
                  <a:srgbClr val="6C6F70"/>
                </a:solidFill>
                <a:latin typeface="Calibri"/>
              </a:rPr>
              <a:t>lumineux</a:t>
            </a:r>
            <a:r>
              <a:rPr sz="1400" i="0" u="none" strike="noStrike" dirty="0">
                <a:solidFill>
                  <a:srgbClr val="6C6F70"/>
                </a:solidFill>
                <a:latin typeface="Calibri"/>
              </a:rPr>
              <a:t> et </a:t>
            </a:r>
            <a:r>
              <a:rPr sz="1400" i="0" u="none" strike="noStrike" dirty="0" err="1">
                <a:solidFill>
                  <a:srgbClr val="6C6F70"/>
                </a:solidFill>
                <a:latin typeface="Calibri"/>
              </a:rPr>
              <a:t>moderne</a:t>
            </a:r>
            <a:r>
              <a:rPr sz="1400" i="0" u="none" strike="noStrike" dirty="0">
                <a:solidFill>
                  <a:srgbClr val="6C6F70"/>
                </a:solidFill>
                <a:latin typeface="Calibri"/>
              </a:rPr>
              <a:t>. Sa </a:t>
            </a:r>
            <a:r>
              <a:rPr sz="1400" i="0" u="none" strike="noStrike" dirty="0" err="1">
                <a:solidFill>
                  <a:srgbClr val="6C6F70"/>
                </a:solidFill>
                <a:latin typeface="Calibri"/>
              </a:rPr>
              <a:t>terrasse</a:t>
            </a:r>
            <a:r>
              <a:rPr sz="1400" i="0" u="none" strike="noStrike" dirty="0">
                <a:solidFill>
                  <a:srgbClr val="6C6F70"/>
                </a:solidFill>
                <a:latin typeface="Calibri"/>
              </a:rPr>
              <a:t> </a:t>
            </a:r>
            <a:r>
              <a:rPr sz="1400" i="0" u="none" strike="noStrike" dirty="0" err="1">
                <a:solidFill>
                  <a:srgbClr val="6C6F70"/>
                </a:solidFill>
                <a:latin typeface="Calibri"/>
              </a:rPr>
              <a:t>extérieure</a:t>
            </a:r>
            <a:r>
              <a:rPr sz="1400" i="0" u="none" strike="noStrike" dirty="0">
                <a:solidFill>
                  <a:srgbClr val="6C6F70"/>
                </a:solidFill>
                <a:latin typeface="Calibri"/>
              </a:rPr>
              <a:t> </a:t>
            </a:r>
            <a:r>
              <a:rPr sz="1400" i="0" u="none" strike="noStrike" dirty="0" err="1">
                <a:solidFill>
                  <a:srgbClr val="6C6F70"/>
                </a:solidFill>
                <a:latin typeface="Calibri"/>
              </a:rPr>
              <a:t>ensoleillée</a:t>
            </a:r>
            <a:r>
              <a:rPr sz="1400" i="0" u="none" strike="noStrike" dirty="0">
                <a:solidFill>
                  <a:srgbClr val="6C6F70"/>
                </a:solidFill>
                <a:latin typeface="Calibri"/>
              </a:rPr>
              <a:t> </a:t>
            </a:r>
            <a:r>
              <a:rPr sz="1400" i="0" u="none" strike="noStrike" dirty="0" err="1">
                <a:solidFill>
                  <a:srgbClr val="6C6F70"/>
                </a:solidFill>
                <a:latin typeface="Calibri"/>
              </a:rPr>
              <a:t>vous</a:t>
            </a:r>
            <a:r>
              <a:rPr sz="1400" i="0" u="none" strike="noStrike" dirty="0">
                <a:solidFill>
                  <a:srgbClr val="6C6F70"/>
                </a:solidFill>
                <a:latin typeface="Calibri"/>
              </a:rPr>
              <a:t> </a:t>
            </a:r>
            <a:r>
              <a:rPr sz="1400" i="0" u="none" strike="noStrike" dirty="0" err="1">
                <a:solidFill>
                  <a:srgbClr val="6C6F70"/>
                </a:solidFill>
                <a:latin typeface="Calibri"/>
              </a:rPr>
              <a:t>permettra</a:t>
            </a:r>
            <a:r>
              <a:rPr sz="1400" i="0" u="none" strike="noStrike" dirty="0">
                <a:solidFill>
                  <a:srgbClr val="6C6F70"/>
                </a:solidFill>
                <a:latin typeface="Calibri"/>
              </a:rPr>
              <a:t> </a:t>
            </a:r>
            <a:r>
              <a:rPr sz="1400" i="0" u="none" strike="noStrike" dirty="0" err="1">
                <a:solidFill>
                  <a:srgbClr val="6C6F70"/>
                </a:solidFill>
                <a:latin typeface="Calibri"/>
              </a:rPr>
              <a:t>selon</a:t>
            </a:r>
            <a:r>
              <a:rPr sz="1400" i="0" u="none" strike="noStrike" dirty="0">
                <a:solidFill>
                  <a:srgbClr val="6C6F70"/>
                </a:solidFill>
                <a:latin typeface="Calibri"/>
              </a:rPr>
              <a:t> la </a:t>
            </a:r>
            <a:r>
              <a:rPr sz="1400" i="0" u="none" strike="noStrike" dirty="0" err="1">
                <a:solidFill>
                  <a:srgbClr val="6C6F70"/>
                </a:solidFill>
                <a:latin typeface="Calibri"/>
              </a:rPr>
              <a:t>météo</a:t>
            </a:r>
            <a:r>
              <a:rPr sz="1400" i="0" u="none" strike="noStrike" dirty="0">
                <a:solidFill>
                  <a:srgbClr val="6C6F70"/>
                </a:solidFill>
                <a:latin typeface="Calibri"/>
              </a:rPr>
              <a:t> de </a:t>
            </a:r>
            <a:r>
              <a:rPr sz="1400" i="0" u="none" strike="noStrike" dirty="0" err="1">
                <a:solidFill>
                  <a:srgbClr val="6C6F70"/>
                </a:solidFill>
                <a:latin typeface="Calibri"/>
              </a:rPr>
              <a:t>prendre</a:t>
            </a:r>
            <a:r>
              <a:rPr sz="1400" i="0" u="none" strike="noStrike" dirty="0">
                <a:solidFill>
                  <a:srgbClr val="6C6F70"/>
                </a:solidFill>
                <a:latin typeface="Calibri"/>
              </a:rPr>
              <a:t> </a:t>
            </a:r>
            <a:r>
              <a:rPr sz="1400" i="0" u="none" strike="noStrike" dirty="0" err="1">
                <a:solidFill>
                  <a:srgbClr val="6C6F70"/>
                </a:solidFill>
                <a:latin typeface="Calibri"/>
              </a:rPr>
              <a:t>vos</a:t>
            </a:r>
            <a:r>
              <a:rPr sz="1400" i="0" u="none" strike="noStrike" dirty="0">
                <a:solidFill>
                  <a:srgbClr val="6C6F70"/>
                </a:solidFill>
                <a:latin typeface="Calibri"/>
              </a:rPr>
              <a:t> </a:t>
            </a:r>
            <a:r>
              <a:rPr sz="1400" i="0" u="none" strike="noStrike" dirty="0" err="1">
                <a:solidFill>
                  <a:srgbClr val="6C6F70"/>
                </a:solidFill>
                <a:latin typeface="Calibri"/>
              </a:rPr>
              <a:t>repas</a:t>
            </a:r>
            <a:r>
              <a:rPr sz="1400" i="0" u="none" strike="noStrike" dirty="0">
                <a:solidFill>
                  <a:srgbClr val="6C6F70"/>
                </a:solidFill>
                <a:latin typeface="Calibri"/>
              </a:rPr>
              <a:t> (buffets) en </a:t>
            </a:r>
            <a:r>
              <a:rPr sz="1400" i="0" u="none" strike="noStrike" dirty="0" err="1">
                <a:solidFill>
                  <a:srgbClr val="6C6F70"/>
                </a:solidFill>
                <a:latin typeface="Calibri"/>
              </a:rPr>
              <a:t>plein</a:t>
            </a:r>
            <a:r>
              <a:rPr sz="1400" i="0" u="none" strike="noStrike" dirty="0">
                <a:solidFill>
                  <a:srgbClr val="6C6F70"/>
                </a:solidFill>
                <a:latin typeface="Calibri"/>
              </a:rPr>
              <a:t> air. </a:t>
            </a:r>
            <a:endParaRPr lang="fr-FR" sz="1400" i="0" u="none" strike="noStrike" dirty="0" smtClean="0">
              <a:solidFill>
                <a:srgbClr val="6C6F70"/>
              </a:solidFill>
              <a:latin typeface="Calibri"/>
            </a:endParaRPr>
          </a:p>
          <a:p>
            <a:pPr marL="0" marR="0" lvl="0" indent="0" algn="just" fontAlgn="base"/>
            <a:endParaRPr lang="fr-FR" sz="1400" dirty="0">
              <a:solidFill>
                <a:srgbClr val="6C6F70"/>
              </a:solidFill>
              <a:latin typeface="Calibri"/>
            </a:endParaRPr>
          </a:p>
          <a:p>
            <a:pPr marL="0" marR="0" lvl="0" indent="0" algn="just" fontAlgn="base"/>
            <a:r>
              <a:rPr sz="1400" i="0" u="none" strike="noStrike" dirty="0" smtClean="0">
                <a:solidFill>
                  <a:srgbClr val="6C6F70"/>
                </a:solidFill>
                <a:latin typeface="Calibri"/>
              </a:rPr>
              <a:t>Le </a:t>
            </a:r>
            <a:r>
              <a:rPr sz="1400" i="0" u="none" strike="noStrike" dirty="0">
                <a:solidFill>
                  <a:srgbClr val="6C6F70"/>
                </a:solidFill>
                <a:latin typeface="Calibri"/>
              </a:rPr>
              <a:t>restaurant à la carte "El </a:t>
            </a:r>
            <a:r>
              <a:rPr sz="1400" i="0" u="none" strike="noStrike" dirty="0" err="1">
                <a:solidFill>
                  <a:srgbClr val="6C6F70"/>
                </a:solidFill>
                <a:latin typeface="Calibri"/>
              </a:rPr>
              <a:t>Camarote</a:t>
            </a:r>
            <a:r>
              <a:rPr sz="1400" i="0" u="none" strike="noStrike" dirty="0">
                <a:solidFill>
                  <a:srgbClr val="6C6F70"/>
                </a:solidFill>
                <a:latin typeface="Calibri"/>
              </a:rPr>
              <a:t>", avec </a:t>
            </a:r>
            <a:r>
              <a:rPr sz="1400" i="0" u="none" strike="noStrike" dirty="0" err="1">
                <a:solidFill>
                  <a:srgbClr val="6C6F70"/>
                </a:solidFill>
                <a:latin typeface="Calibri"/>
              </a:rPr>
              <a:t>supplément</a:t>
            </a:r>
            <a:r>
              <a:rPr sz="1400" i="0" u="none" strike="noStrike" dirty="0">
                <a:solidFill>
                  <a:srgbClr val="6C6F70"/>
                </a:solidFill>
                <a:latin typeface="Calibri"/>
              </a:rPr>
              <a:t>, propose des </a:t>
            </a:r>
            <a:r>
              <a:rPr sz="1400" i="0" u="none" strike="noStrike" dirty="0" err="1">
                <a:solidFill>
                  <a:srgbClr val="6C6F70"/>
                </a:solidFill>
                <a:latin typeface="Calibri"/>
              </a:rPr>
              <a:t>spécialités</a:t>
            </a:r>
            <a:r>
              <a:rPr sz="1400" i="0" u="none" strike="noStrike" dirty="0">
                <a:solidFill>
                  <a:srgbClr val="6C6F70"/>
                </a:solidFill>
                <a:latin typeface="Calibri"/>
              </a:rPr>
              <a:t> </a:t>
            </a:r>
            <a:r>
              <a:rPr sz="1400" i="0" u="none" strike="noStrike" dirty="0" err="1">
                <a:solidFill>
                  <a:srgbClr val="6C6F70"/>
                </a:solidFill>
                <a:latin typeface="Calibri"/>
              </a:rPr>
              <a:t>espagnoles</a:t>
            </a:r>
            <a:r>
              <a:rPr sz="1400" i="0" u="none" strike="noStrike" dirty="0">
                <a:solidFill>
                  <a:srgbClr val="6C6F70"/>
                </a:solidFill>
                <a:latin typeface="Calibri"/>
              </a:rPr>
              <a:t> et </a:t>
            </a:r>
            <a:r>
              <a:rPr sz="1400" i="0" u="none" strike="noStrike" dirty="0" err="1">
                <a:solidFill>
                  <a:srgbClr val="6C6F70"/>
                </a:solidFill>
                <a:latin typeface="Calibri"/>
              </a:rPr>
              <a:t>italiennes</a:t>
            </a:r>
            <a:r>
              <a:rPr sz="1400" i="0" u="none" strike="noStrike" dirty="0">
                <a:solidFill>
                  <a:srgbClr val="6C6F70"/>
                </a:solidFill>
                <a:latin typeface="Calibri"/>
              </a:rPr>
              <a:t> et </a:t>
            </a:r>
            <a:r>
              <a:rPr sz="1400" i="0" u="none" strike="noStrike" dirty="0" err="1">
                <a:solidFill>
                  <a:srgbClr val="6C6F70"/>
                </a:solidFill>
                <a:latin typeface="Calibri"/>
              </a:rPr>
              <a:t>une</a:t>
            </a:r>
            <a:r>
              <a:rPr sz="1400" i="0" u="none" strike="noStrike" dirty="0">
                <a:solidFill>
                  <a:srgbClr val="6C6F70"/>
                </a:solidFill>
                <a:latin typeface="Calibri"/>
              </a:rPr>
              <a:t> </a:t>
            </a:r>
            <a:r>
              <a:rPr sz="1400" i="0" u="none" strike="noStrike" dirty="0" err="1">
                <a:solidFill>
                  <a:srgbClr val="6C6F70"/>
                </a:solidFill>
                <a:latin typeface="Calibri"/>
              </a:rPr>
              <a:t>très</a:t>
            </a:r>
            <a:r>
              <a:rPr sz="1400" i="0" u="none" strike="noStrike" dirty="0">
                <a:solidFill>
                  <a:srgbClr val="6C6F70"/>
                </a:solidFill>
                <a:latin typeface="Calibri"/>
              </a:rPr>
              <a:t> bonne cave </a:t>
            </a:r>
            <a:r>
              <a:rPr sz="1400" i="0" u="none" strike="noStrike" dirty="0" err="1">
                <a:solidFill>
                  <a:srgbClr val="6C6F70"/>
                </a:solidFill>
                <a:latin typeface="Calibri"/>
              </a:rPr>
              <a:t>dans</a:t>
            </a:r>
            <a:r>
              <a:rPr sz="1400" i="0" u="none" strike="noStrike" dirty="0">
                <a:solidFill>
                  <a:srgbClr val="6C6F70"/>
                </a:solidFill>
                <a:latin typeface="Calibri"/>
              </a:rPr>
              <a:t> </a:t>
            </a:r>
            <a:r>
              <a:rPr sz="1400" i="0" u="none" strike="noStrike" dirty="0" err="1">
                <a:solidFill>
                  <a:srgbClr val="6C6F70"/>
                </a:solidFill>
                <a:latin typeface="Calibri"/>
              </a:rPr>
              <a:t>une</a:t>
            </a:r>
            <a:r>
              <a:rPr sz="1400" i="0" u="none" strike="noStrike" dirty="0">
                <a:solidFill>
                  <a:srgbClr val="6C6F70"/>
                </a:solidFill>
                <a:latin typeface="Calibri"/>
              </a:rPr>
              <a:t> ambiance </a:t>
            </a:r>
            <a:r>
              <a:rPr sz="1400" i="0" u="none" strike="noStrike" dirty="0" err="1">
                <a:solidFill>
                  <a:srgbClr val="6C6F70"/>
                </a:solidFill>
                <a:latin typeface="Calibri"/>
              </a:rPr>
              <a:t>romantique</a:t>
            </a:r>
            <a:r>
              <a:rPr sz="1400" i="0" u="none" strike="noStrike" dirty="0">
                <a:solidFill>
                  <a:srgbClr val="6C6F70"/>
                </a:solidFill>
                <a:latin typeface="Calibri"/>
              </a:rPr>
              <a:t> et avec </a:t>
            </a:r>
            <a:r>
              <a:rPr sz="1400" i="0" u="none" strike="noStrike" dirty="0" err="1">
                <a:solidFill>
                  <a:srgbClr val="6C6F70"/>
                </a:solidFill>
                <a:latin typeface="Calibri"/>
              </a:rPr>
              <a:t>une</a:t>
            </a:r>
            <a:r>
              <a:rPr sz="1400" i="0" u="none" strike="noStrike" dirty="0">
                <a:solidFill>
                  <a:srgbClr val="6C6F70"/>
                </a:solidFill>
                <a:latin typeface="Calibri"/>
              </a:rPr>
              <a:t> </a:t>
            </a:r>
            <a:r>
              <a:rPr sz="1400" i="0" u="none" strike="noStrike" dirty="0" err="1">
                <a:solidFill>
                  <a:srgbClr val="6C6F70"/>
                </a:solidFill>
                <a:latin typeface="Calibri"/>
              </a:rPr>
              <a:t>vue</a:t>
            </a:r>
            <a:r>
              <a:rPr sz="1400" i="0" u="none" strike="noStrike" dirty="0">
                <a:solidFill>
                  <a:srgbClr val="6C6F70"/>
                </a:solidFill>
                <a:latin typeface="Calibri"/>
              </a:rPr>
              <a:t> </a:t>
            </a:r>
            <a:r>
              <a:rPr sz="1400" i="0" u="none" strike="noStrike" dirty="0" err="1">
                <a:solidFill>
                  <a:srgbClr val="6C6F70"/>
                </a:solidFill>
                <a:latin typeface="Calibri"/>
              </a:rPr>
              <a:t>imprenable</a:t>
            </a:r>
            <a:r>
              <a:rPr sz="1400" i="0" u="none" strike="noStrike" dirty="0">
                <a:solidFill>
                  <a:srgbClr val="6C6F70"/>
                </a:solidFill>
                <a:latin typeface="Calibri"/>
              </a:rPr>
              <a:t> </a:t>
            </a:r>
            <a:r>
              <a:rPr sz="1400" i="0" u="none" strike="noStrike" dirty="0" err="1">
                <a:solidFill>
                  <a:srgbClr val="6C6F70"/>
                </a:solidFill>
                <a:latin typeface="Calibri"/>
              </a:rPr>
              <a:t>sur</a:t>
            </a:r>
            <a:r>
              <a:rPr sz="1400" i="0" u="none" strike="noStrike" dirty="0">
                <a:solidFill>
                  <a:srgbClr val="6C6F70"/>
                </a:solidFill>
                <a:latin typeface="Calibri"/>
              </a:rPr>
              <a:t> le port. </a:t>
            </a:r>
            <a:r>
              <a:rPr sz="1400" i="0" u="none" strike="noStrike" dirty="0" err="1">
                <a:solidFill>
                  <a:srgbClr val="6C6F70"/>
                </a:solidFill>
                <a:latin typeface="Calibri"/>
              </a:rPr>
              <a:t>Tenue</a:t>
            </a:r>
            <a:r>
              <a:rPr sz="1400" i="0" u="none" strike="noStrike" dirty="0">
                <a:solidFill>
                  <a:srgbClr val="6C6F70"/>
                </a:solidFill>
                <a:latin typeface="Calibri"/>
              </a:rPr>
              <a:t> </a:t>
            </a:r>
            <a:r>
              <a:rPr sz="1400" i="0" u="none" strike="noStrike" dirty="0" err="1">
                <a:solidFill>
                  <a:srgbClr val="6C6F70"/>
                </a:solidFill>
                <a:latin typeface="Calibri"/>
              </a:rPr>
              <a:t>correcte</a:t>
            </a:r>
            <a:r>
              <a:rPr sz="1400" i="0" u="none" strike="noStrike" dirty="0">
                <a:solidFill>
                  <a:srgbClr val="6C6F70"/>
                </a:solidFill>
                <a:latin typeface="Calibri"/>
              </a:rPr>
              <a:t> </a:t>
            </a:r>
            <a:r>
              <a:rPr sz="1400" i="0" u="none" strike="noStrike" dirty="0" err="1">
                <a:solidFill>
                  <a:srgbClr val="6C6F70"/>
                </a:solidFill>
                <a:latin typeface="Calibri"/>
              </a:rPr>
              <a:t>exigée</a:t>
            </a:r>
            <a:r>
              <a:rPr sz="1400" i="0" u="none" strike="noStrike" dirty="0">
                <a:solidFill>
                  <a:srgbClr val="6C6F70"/>
                </a:solidFill>
                <a:latin typeface="Calibri"/>
              </a:rPr>
              <a:t> pour le </a:t>
            </a:r>
            <a:r>
              <a:rPr sz="1400" i="0" u="none" strike="noStrike" dirty="0" err="1">
                <a:solidFill>
                  <a:srgbClr val="6C6F70"/>
                </a:solidFill>
                <a:latin typeface="Calibri"/>
              </a:rPr>
              <a:t>dîner</a:t>
            </a:r>
            <a:r>
              <a:rPr sz="1400" i="0" u="none" strike="noStrike" dirty="0">
                <a:solidFill>
                  <a:srgbClr val="6C6F70"/>
                </a:solidFill>
                <a:latin typeface="Calibri"/>
              </a:rPr>
              <a:t>. </a:t>
            </a:r>
            <a:endParaRPr lang="fr-FR" sz="1400" i="0" u="none" strike="noStrike" dirty="0" smtClean="0">
              <a:solidFill>
                <a:srgbClr val="6C6F70"/>
              </a:solidFill>
              <a:latin typeface="Calibri"/>
            </a:endParaRPr>
          </a:p>
          <a:p>
            <a:pPr marL="0" marR="0" lvl="0" indent="0" algn="just" fontAlgn="base"/>
            <a:endParaRPr lang="fr-FR" sz="1400" dirty="0">
              <a:solidFill>
                <a:srgbClr val="6C6F70"/>
              </a:solidFill>
              <a:latin typeface="Calibri"/>
            </a:endParaRPr>
          </a:p>
          <a:p>
            <a:pPr marL="0" marR="0" lvl="0" indent="0" algn="just" fontAlgn="base"/>
            <a:r>
              <a:rPr sz="1400" i="0" u="none" strike="noStrike" dirty="0" smtClean="0">
                <a:solidFill>
                  <a:srgbClr val="6C6F70"/>
                </a:solidFill>
                <a:latin typeface="Calibri"/>
              </a:rPr>
              <a:t>1 </a:t>
            </a:r>
            <a:r>
              <a:rPr sz="1400" i="0" u="none" strike="noStrike" dirty="0">
                <a:solidFill>
                  <a:srgbClr val="6C6F70"/>
                </a:solidFill>
                <a:latin typeface="Calibri"/>
              </a:rPr>
              <a:t>pizzeria snack-bar en front de </a:t>
            </a:r>
            <a:r>
              <a:rPr sz="1400" i="0" u="none" strike="noStrike" dirty="0" err="1">
                <a:solidFill>
                  <a:srgbClr val="6C6F70"/>
                </a:solidFill>
                <a:latin typeface="Calibri"/>
              </a:rPr>
              <a:t>mer</a:t>
            </a:r>
            <a:r>
              <a:rPr sz="1400" i="0" u="none" strike="noStrike" dirty="0">
                <a:solidFill>
                  <a:srgbClr val="6C6F70"/>
                </a:solidFill>
                <a:latin typeface="Calibri"/>
              </a:rPr>
              <a:t> (avec </a:t>
            </a:r>
            <a:r>
              <a:rPr sz="1400" i="0" u="none" strike="noStrike" dirty="0" err="1">
                <a:solidFill>
                  <a:srgbClr val="6C6F70"/>
                </a:solidFill>
                <a:latin typeface="Calibri"/>
              </a:rPr>
              <a:t>supplément</a:t>
            </a:r>
            <a:r>
              <a:rPr sz="1400" i="0" u="none" strike="noStrike" dirty="0">
                <a:solidFill>
                  <a:srgbClr val="6C6F70"/>
                </a:solidFill>
                <a:latin typeface="Calibri"/>
              </a:rPr>
              <a:t>), </a:t>
            </a:r>
            <a:endParaRPr lang="fr-FR" sz="1400" i="0" u="none" strike="noStrike" dirty="0" smtClean="0">
              <a:solidFill>
                <a:srgbClr val="6C6F70"/>
              </a:solidFill>
              <a:latin typeface="Calibri"/>
            </a:endParaRPr>
          </a:p>
          <a:p>
            <a:pPr marL="0" marR="0" lvl="0" indent="0" algn="just" fontAlgn="base"/>
            <a:r>
              <a:rPr sz="1400" i="0" u="none" strike="noStrike" dirty="0" smtClean="0">
                <a:solidFill>
                  <a:srgbClr val="6C6F70"/>
                </a:solidFill>
                <a:latin typeface="Calibri"/>
              </a:rPr>
              <a:t>1 </a:t>
            </a:r>
            <a:r>
              <a:rPr sz="1400" i="0" u="none" strike="noStrike" dirty="0">
                <a:solidFill>
                  <a:srgbClr val="6C6F70"/>
                </a:solidFill>
                <a:latin typeface="Calibri"/>
              </a:rPr>
              <a:t>snack pour des </a:t>
            </a:r>
            <a:r>
              <a:rPr sz="1400" i="0" u="none" strike="noStrike" dirty="0" err="1">
                <a:solidFill>
                  <a:srgbClr val="6C6F70"/>
                </a:solidFill>
                <a:latin typeface="Calibri"/>
              </a:rPr>
              <a:t>gourmandises</a:t>
            </a:r>
            <a:r>
              <a:rPr sz="1400" i="0" u="none" strike="noStrike" dirty="0">
                <a:solidFill>
                  <a:srgbClr val="6C6F70"/>
                </a:solidFill>
                <a:latin typeface="Calibri"/>
              </a:rPr>
              <a:t> </a:t>
            </a:r>
            <a:r>
              <a:rPr sz="1400" i="0" u="none" strike="noStrike" dirty="0" err="1">
                <a:solidFill>
                  <a:srgbClr val="6C6F70"/>
                </a:solidFill>
                <a:latin typeface="Calibri"/>
              </a:rPr>
              <a:t>sucrées</a:t>
            </a:r>
            <a:r>
              <a:rPr sz="1400" i="0" u="none" strike="noStrike" dirty="0">
                <a:solidFill>
                  <a:srgbClr val="6C6F70"/>
                </a:solidFill>
                <a:latin typeface="Calibri"/>
              </a:rPr>
              <a:t>. </a:t>
            </a:r>
            <a:endParaRPr lang="fr-FR" sz="1400" i="0" u="none" strike="noStrike" dirty="0" smtClean="0">
              <a:solidFill>
                <a:srgbClr val="6C6F70"/>
              </a:solidFill>
              <a:latin typeface="Calibri"/>
            </a:endParaRPr>
          </a:p>
          <a:p>
            <a:pPr marL="0" marR="0" lvl="0" indent="0" algn="just" fontAlgn="base"/>
            <a:r>
              <a:rPr sz="1400" i="0" u="none" strike="noStrike" dirty="0" smtClean="0">
                <a:solidFill>
                  <a:srgbClr val="6C6F70"/>
                </a:solidFill>
                <a:latin typeface="Calibri"/>
              </a:rPr>
              <a:t>Restaurant </a:t>
            </a:r>
            <a:r>
              <a:rPr sz="1400" i="0" u="none" strike="noStrike" dirty="0">
                <a:solidFill>
                  <a:srgbClr val="6C6F70"/>
                </a:solidFill>
                <a:latin typeface="Calibri"/>
              </a:rPr>
              <a:t>"El </a:t>
            </a:r>
            <a:r>
              <a:rPr sz="1400" i="0" u="none" strike="noStrike" dirty="0" err="1">
                <a:solidFill>
                  <a:srgbClr val="6C6F70"/>
                </a:solidFill>
                <a:latin typeface="Calibri"/>
              </a:rPr>
              <a:t>Ancla</a:t>
            </a:r>
            <a:r>
              <a:rPr sz="1400" i="0" u="none" strike="noStrike" dirty="0">
                <a:solidFill>
                  <a:srgbClr val="6C6F70"/>
                </a:solidFill>
                <a:latin typeface="Calibri"/>
              </a:rPr>
              <a:t> " </a:t>
            </a:r>
            <a:r>
              <a:rPr sz="1400" i="0" u="none" strike="noStrike" dirty="0" err="1">
                <a:solidFill>
                  <a:srgbClr val="6C6F70"/>
                </a:solidFill>
                <a:latin typeface="Calibri"/>
              </a:rPr>
              <a:t>réservé</a:t>
            </a:r>
            <a:r>
              <a:rPr sz="1400" i="0" u="none" strike="noStrike" dirty="0">
                <a:solidFill>
                  <a:srgbClr val="6C6F70"/>
                </a:solidFill>
                <a:latin typeface="Calibri"/>
              </a:rPr>
              <a:t> aux clients Premium. 4 bars</a:t>
            </a:r>
            <a:r>
              <a:rPr sz="1400" i="0" u="none" strike="noStrike" dirty="0" smtClean="0">
                <a:solidFill>
                  <a:srgbClr val="6C6F70"/>
                </a:solidFill>
                <a:latin typeface="Calibri"/>
              </a:rPr>
              <a:t>.</a:t>
            </a:r>
            <a:endParaRPr sz="1400" i="0" u="none" strike="noStrike" dirty="0">
              <a:solidFill>
                <a:srgbClr val="6C6F70"/>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17" name="Picture 15" descr="D:\Doc\ELDO\Esp\cas4.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19650" y="3467100"/>
            <a:ext cx="4050000" cy="2696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D:\Doc\ELDO\Esp\cas9.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32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D:\Doc\ELDO\Esp\cas1.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48375"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Les services dont vous disposez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95000" lnSpcReduction="10000"/>
          </a:bodyPr>
          <a:lstStyle/>
          <a:p>
            <a:pPr marL="0" marR="0" lvl="0" indent="0" algn="just" fontAlgn="base"/>
            <a:r>
              <a:rPr sz="1600" b="0" i="0" u="none" strike="noStrike" dirty="0">
                <a:solidFill>
                  <a:srgbClr val="6C6F70"/>
                </a:solidFill>
                <a:latin typeface="Calibri"/>
              </a:rPr>
              <a:t>Chaises </a:t>
            </a:r>
            <a:r>
              <a:rPr sz="1600" b="0" i="0" u="none" strike="noStrike" dirty="0" err="1">
                <a:solidFill>
                  <a:srgbClr val="6C6F70"/>
                </a:solidFill>
                <a:latin typeface="Calibri"/>
              </a:rPr>
              <a:t>longues</a:t>
            </a:r>
            <a:r>
              <a:rPr sz="1600" b="0" i="0" u="none" strike="noStrike" dirty="0">
                <a:solidFill>
                  <a:srgbClr val="6C6F70"/>
                </a:solidFill>
                <a:latin typeface="Calibri"/>
              </a:rPr>
              <a:t> et parasols à la piscine. </a:t>
            </a:r>
            <a:r>
              <a:rPr sz="1600" b="0" i="0" u="none" strike="noStrike" dirty="0" err="1">
                <a:solidFill>
                  <a:srgbClr val="6C6F70"/>
                </a:solidFill>
                <a:latin typeface="Calibri"/>
              </a:rPr>
              <a:t>Accès</a:t>
            </a:r>
            <a:r>
              <a:rPr sz="1600" b="0" i="0" u="none" strike="noStrike" dirty="0">
                <a:solidFill>
                  <a:srgbClr val="6C6F70"/>
                </a:solidFill>
                <a:latin typeface="Calibri"/>
              </a:rPr>
              <a:t> </a:t>
            </a:r>
            <a:r>
              <a:rPr sz="1600" b="0" i="0" u="none" strike="noStrike" dirty="0" err="1">
                <a:solidFill>
                  <a:srgbClr val="6C6F70"/>
                </a:solidFill>
                <a:latin typeface="Calibri"/>
              </a:rPr>
              <a:t>Wi-fi</a:t>
            </a:r>
            <a:r>
              <a:rPr sz="1600" b="0" i="0" u="none" strike="noStrike" dirty="0">
                <a:solidFill>
                  <a:srgbClr val="6C6F70"/>
                </a:solidFill>
                <a:latin typeface="Calibri"/>
              </a:rPr>
              <a:t> </a:t>
            </a:r>
            <a:r>
              <a:rPr sz="1600" b="0" i="0" u="none" strike="noStrike" dirty="0" err="1">
                <a:solidFill>
                  <a:srgbClr val="6C6F70"/>
                </a:solidFill>
                <a:latin typeface="Calibri"/>
              </a:rPr>
              <a:t>dans</a:t>
            </a:r>
            <a:r>
              <a:rPr sz="1600" b="0" i="0" u="none" strike="noStrike" dirty="0">
                <a:solidFill>
                  <a:srgbClr val="6C6F70"/>
                </a:solidFill>
                <a:latin typeface="Calibri"/>
              </a:rPr>
              <a:t> tout le </a:t>
            </a:r>
            <a:r>
              <a:rPr sz="1600" b="0" i="0" u="none" strike="noStrike" dirty="0" err="1">
                <a:solidFill>
                  <a:srgbClr val="6C6F70"/>
                </a:solidFill>
                <a:latin typeface="Calibri"/>
              </a:rPr>
              <a:t>complexe</a:t>
            </a:r>
            <a:r>
              <a:rPr sz="1600" b="0" i="0" u="none" strike="noStrike" dirty="0">
                <a:solidFill>
                  <a:srgbClr val="6C6F70"/>
                </a:solidFill>
                <a:latin typeface="Calibri"/>
              </a:rPr>
              <a:t>. Bus public (</a:t>
            </a:r>
            <a:r>
              <a:rPr sz="1600" b="0" i="0" u="none" strike="noStrike" dirty="0" err="1">
                <a:solidFill>
                  <a:srgbClr val="6C6F70"/>
                </a:solidFill>
                <a:latin typeface="Calibri"/>
              </a:rPr>
              <a:t>payant</a:t>
            </a:r>
            <a:r>
              <a:rPr sz="1600" b="0" i="0" u="none" strike="noStrike" dirty="0">
                <a:solidFill>
                  <a:srgbClr val="6C6F70"/>
                </a:solidFill>
                <a:latin typeface="Calibri"/>
              </a:rPr>
              <a:t>) au </a:t>
            </a:r>
            <a:r>
              <a:rPr sz="1600" b="0" i="0" u="none" strike="noStrike" dirty="0" err="1">
                <a:solidFill>
                  <a:srgbClr val="6C6F70"/>
                </a:solidFill>
                <a:latin typeface="Calibri"/>
              </a:rPr>
              <a:t>centre-ville</a:t>
            </a:r>
            <a:r>
              <a:rPr sz="1600" b="0" i="0" u="none" strike="noStrike" dirty="0">
                <a:solidFill>
                  <a:srgbClr val="6C6F70"/>
                </a:solidFill>
                <a:latin typeface="Calibri"/>
              </a:rPr>
              <a:t>. Bus pour Puerto del Rosario à 800 m. Avec participation : chaises </a:t>
            </a:r>
            <a:r>
              <a:rPr sz="1600" b="0" i="0" u="none" strike="noStrike" dirty="0" err="1">
                <a:solidFill>
                  <a:srgbClr val="6C6F70"/>
                </a:solidFill>
                <a:latin typeface="Calibri"/>
              </a:rPr>
              <a:t>longues</a:t>
            </a:r>
            <a:r>
              <a:rPr sz="1600" b="0" i="0" u="none" strike="noStrike" dirty="0">
                <a:solidFill>
                  <a:srgbClr val="6C6F70"/>
                </a:solidFill>
                <a:latin typeface="Calibri"/>
              </a:rPr>
              <a:t> et parasols à la </a:t>
            </a:r>
            <a:r>
              <a:rPr sz="1600" b="0" i="0" u="none" strike="noStrike" dirty="0" err="1">
                <a:solidFill>
                  <a:srgbClr val="6C6F70"/>
                </a:solidFill>
                <a:latin typeface="Calibri"/>
              </a:rPr>
              <a:t>plage</a:t>
            </a:r>
            <a:r>
              <a:rPr sz="1600" b="0" i="0" u="none" strike="noStrike" dirty="0">
                <a:solidFill>
                  <a:srgbClr val="6C6F70"/>
                </a:solidFill>
                <a:latin typeface="Calibri"/>
              </a:rPr>
              <a:t>, </a:t>
            </a:r>
            <a:r>
              <a:rPr sz="1600" b="0" i="0" u="none" strike="noStrike" dirty="0" err="1">
                <a:solidFill>
                  <a:srgbClr val="6C6F70"/>
                </a:solidFill>
                <a:latin typeface="Calibri"/>
              </a:rPr>
              <a:t>blanchisserie</a:t>
            </a:r>
            <a:r>
              <a:rPr sz="1600" b="0" i="0" u="none" strike="noStrike" dirty="0">
                <a:solidFill>
                  <a:srgbClr val="6C6F70"/>
                </a:solidFill>
                <a:latin typeface="Calibri"/>
              </a:rPr>
              <a:t>, </a:t>
            </a:r>
            <a:r>
              <a:rPr sz="1600" b="0" i="0" u="none" strike="noStrike" dirty="0" err="1">
                <a:solidFill>
                  <a:srgbClr val="6C6F70"/>
                </a:solidFill>
                <a:latin typeface="Calibri"/>
              </a:rPr>
              <a:t>supermarché</a:t>
            </a:r>
            <a:r>
              <a:rPr sz="1600" b="0" i="0" u="none" strike="noStrike" dirty="0">
                <a:solidFill>
                  <a:srgbClr val="6C6F70"/>
                </a:solidFill>
                <a:latin typeface="Calibri"/>
              </a:rPr>
              <a:t>. À </a:t>
            </a:r>
            <a:r>
              <a:rPr sz="1600" b="0" i="0" u="none" strike="noStrike" dirty="0" err="1">
                <a:solidFill>
                  <a:srgbClr val="6C6F70"/>
                </a:solidFill>
                <a:latin typeface="Calibri"/>
              </a:rPr>
              <a:t>l'hôtel</a:t>
            </a:r>
            <a:r>
              <a:rPr sz="1600" b="0" i="0" u="none" strike="noStrike" dirty="0">
                <a:solidFill>
                  <a:srgbClr val="6C6F70"/>
                </a:solidFill>
                <a:latin typeface="Calibri"/>
              </a:rPr>
              <a:t> </a:t>
            </a:r>
            <a:r>
              <a:rPr sz="1600" b="0" i="0" u="none" strike="noStrike" dirty="0" err="1">
                <a:solidFill>
                  <a:srgbClr val="6C6F70"/>
                </a:solidFill>
                <a:latin typeface="Calibri"/>
              </a:rPr>
              <a:t>voisin</a:t>
            </a:r>
            <a:r>
              <a:rPr sz="1600" b="0" i="0" u="none" strike="noStrike" dirty="0">
                <a:solidFill>
                  <a:srgbClr val="6C6F70"/>
                </a:solidFill>
                <a:latin typeface="Calibri"/>
              </a:rPr>
              <a:t> </a:t>
            </a:r>
            <a:r>
              <a:rPr sz="1600" b="0" i="0" u="none" strike="noStrike" dirty="0" err="1">
                <a:solidFill>
                  <a:srgbClr val="6C6F70"/>
                </a:solidFill>
                <a:latin typeface="Calibri"/>
              </a:rPr>
              <a:t>Barcelo</a:t>
            </a:r>
            <a:r>
              <a:rPr sz="1600" b="0" i="0" u="none" strike="noStrike" dirty="0">
                <a:solidFill>
                  <a:srgbClr val="6C6F70"/>
                </a:solidFill>
                <a:latin typeface="Calibri"/>
              </a:rPr>
              <a:t> </a:t>
            </a:r>
            <a:r>
              <a:rPr sz="1600" b="0" i="0" u="none" strike="noStrike" dirty="0" err="1">
                <a:solidFill>
                  <a:srgbClr val="6C6F70"/>
                </a:solidFill>
                <a:latin typeface="Calibri"/>
              </a:rPr>
              <a:t>Thalasso</a:t>
            </a:r>
            <a:r>
              <a:rPr sz="1600" b="0" i="0" u="none" strike="noStrike" dirty="0">
                <a:solidFill>
                  <a:srgbClr val="6C6F70"/>
                </a:solidFill>
                <a:latin typeface="Calibri"/>
              </a:rPr>
              <a:t> : </a:t>
            </a:r>
            <a:r>
              <a:rPr sz="1600" b="0" i="0" u="none" strike="noStrike" dirty="0" err="1">
                <a:solidFill>
                  <a:srgbClr val="6C6F70"/>
                </a:solidFill>
                <a:latin typeface="Calibri"/>
              </a:rPr>
              <a:t>centre</a:t>
            </a:r>
            <a:r>
              <a:rPr sz="1600" b="0" i="0" u="none" strike="noStrike" dirty="0">
                <a:solidFill>
                  <a:srgbClr val="6C6F70"/>
                </a:solidFill>
                <a:latin typeface="Calibri"/>
              </a:rPr>
              <a:t> de </a:t>
            </a:r>
            <a:r>
              <a:rPr sz="1600" b="0" i="0" u="none" strike="noStrike" dirty="0" err="1">
                <a:solidFill>
                  <a:srgbClr val="6C6F70"/>
                </a:solidFill>
                <a:latin typeface="Calibri"/>
              </a:rPr>
              <a:t>thalassothérapie</a:t>
            </a:r>
            <a:r>
              <a:rPr sz="1600" b="0" i="0" u="none" strike="noStrike" dirty="0">
                <a:solidFill>
                  <a:srgbClr val="6C6F70"/>
                </a:solidFill>
                <a:latin typeface="Calibri"/>
              </a:rPr>
              <a:t> de 3000 m2 (1 entrée </a:t>
            </a:r>
            <a:r>
              <a:rPr sz="1600" b="0" i="0" u="none" strike="noStrike" dirty="0" err="1">
                <a:solidFill>
                  <a:srgbClr val="6C6F70"/>
                </a:solidFill>
                <a:latin typeface="Calibri"/>
              </a:rPr>
              <a:t>gratuite</a:t>
            </a:r>
            <a:r>
              <a:rPr sz="1600" b="0" i="0" u="none" strike="noStrike" dirty="0">
                <a:solidFill>
                  <a:srgbClr val="6C6F70"/>
                </a:solidFill>
                <a:latin typeface="Calibri"/>
              </a:rPr>
              <a:t>/</a:t>
            </a:r>
            <a:r>
              <a:rPr sz="1600" b="0" i="0" u="none" strike="noStrike" dirty="0" err="1">
                <a:solidFill>
                  <a:srgbClr val="6C6F70"/>
                </a:solidFill>
                <a:latin typeface="Calibri"/>
              </a:rPr>
              <a:t>adulte</a:t>
            </a:r>
            <a:r>
              <a:rPr sz="1600" b="0" i="0" u="none" strike="noStrike" dirty="0">
                <a:solidFill>
                  <a:srgbClr val="6C6F70"/>
                </a:solidFill>
                <a:latin typeface="Calibri"/>
              </a:rPr>
              <a:t>/</a:t>
            </a:r>
            <a:r>
              <a:rPr sz="1600" b="0" i="0" u="none" strike="noStrike" dirty="0" err="1">
                <a:solidFill>
                  <a:srgbClr val="6C6F70"/>
                </a:solidFill>
                <a:latin typeface="Calibri"/>
              </a:rPr>
              <a:t>semaine</a:t>
            </a:r>
            <a:r>
              <a:rPr sz="1600" b="0" i="0" u="none" strike="noStrike" dirty="0">
                <a:solidFill>
                  <a:srgbClr val="6C6F70"/>
                </a:solidFill>
                <a:latin typeface="Calibri"/>
              </a:rPr>
              <a:t> pour les clients Premium).</a:t>
            </a:r>
          </a:p>
        </p:txBody>
      </p:sp>
      <p:sp>
        <p:nvSpPr>
          <p:cNvPr id="11" name="ZoneTexte 10"/>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normAutofit/>
          </a:bodyPr>
          <a:lstStyle/>
          <a:p>
            <a:pPr marL="0" marR="0" lvl="0" indent="0" algn="l" fontAlgn="base"/>
            <a:endParaRPr/>
          </a:p>
        </p:txBody>
      </p:sp>
      <p:sp>
        <p:nvSpPr>
          <p:cNvPr id="12" name="ZoneTexte 11"/>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Bon à savoir :</a:t>
            </a:r>
          </a:p>
        </p:txBody>
      </p:sp>
      <p:sp>
        <p:nvSpPr>
          <p:cNvPr id="13" name="ZoneTexte 12"/>
          <p:cNvSpPr txBox="1"/>
          <p:nvPr/>
        </p:nvSpPr>
        <p:spPr>
          <a:xfrm>
            <a:off x="238125" y="5143500"/>
            <a:ext cx="4438650" cy="1047750"/>
          </a:xfrm>
          <a:prstGeom prst="rect">
            <a:avLst/>
          </a:prstGeom>
        </p:spPr>
        <p:txBody>
          <a:bodyPr lIns="91440" tIns="45720" rIns="91440" bIns="45720" rtlCol="0">
            <a:normAutofit fontScale="95000"/>
          </a:bodyPr>
          <a:lstStyle/>
          <a:p>
            <a:pPr marL="0" marR="0" lvl="0" indent="0" algn="l" fontAlgn="base"/>
            <a:r>
              <a:rPr sz="1200" b="1" i="0" u="none" strike="noStrike">
                <a:solidFill>
                  <a:srgbClr val="6C6F70"/>
                </a:solidFill>
                <a:latin typeface="Calibri"/>
              </a:rPr>
              <a:t>Animaux acceptés (jusqu'à 2.5 kg - sur demande).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15" name="Picture 13" descr="D:\Doc\ELDO\Esp\cas2.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8125"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0" y="152400"/>
            <a:ext cx="2857500" cy="1657350"/>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8375" y="152400"/>
            <a:ext cx="2857500" cy="1657350"/>
          </a:xfrm>
          <a:prstGeom prst="rect">
            <a:avLst/>
          </a:prstGeom>
        </p:spPr>
      </p:pic>
      <p:pic>
        <p:nvPicPr>
          <p:cNvPr id="7" name="Image 6"/>
          <p:cNvPicPr>
            <a:picLocks noChangeAspect="1"/>
          </p:cNvPicPr>
          <p:nvPr/>
        </p:nvPicPr>
        <p:blipFill>
          <a:blip r:embed="rId5"/>
          <a:stretch>
            <a:fillRect/>
          </a:stretch>
        </p:blipFill>
        <p:spPr>
          <a:xfrm>
            <a:off x="4819650" y="3467100"/>
            <a:ext cx="4048125" cy="2695575"/>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 famille d'abord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87500" lnSpcReduction="20000"/>
          </a:bodyPr>
          <a:lstStyle/>
          <a:p>
            <a:pPr marL="0" marR="0" lvl="0" indent="0" algn="l" fontAlgn="base"/>
            <a:r>
              <a:rPr sz="1200" b="1" i="0" u="none" strike="noStrike" dirty="0" err="1">
                <a:solidFill>
                  <a:srgbClr val="6C6F70"/>
                </a:solidFill>
                <a:latin typeface="Calibri"/>
              </a:rPr>
              <a:t>Nos</a:t>
            </a:r>
            <a:r>
              <a:rPr sz="1200" b="1" i="0" u="none" strike="noStrike" dirty="0">
                <a:solidFill>
                  <a:srgbClr val="6C6F70"/>
                </a:solidFill>
                <a:latin typeface="Calibri"/>
              </a:rPr>
              <a:t> </a:t>
            </a:r>
            <a:r>
              <a:rPr sz="1200" b="1" i="0" u="none" strike="noStrike" dirty="0" err="1">
                <a:solidFill>
                  <a:srgbClr val="6C6F70"/>
                </a:solidFill>
                <a:latin typeface="Calibri"/>
              </a:rPr>
              <a:t>équipes</a:t>
            </a:r>
            <a:r>
              <a:rPr sz="1200" b="1" i="0" u="none" strike="noStrike" dirty="0">
                <a:solidFill>
                  <a:srgbClr val="6C6F70"/>
                </a:solidFill>
                <a:latin typeface="Calibri"/>
              </a:rPr>
              <a:t> </a:t>
            </a:r>
            <a:r>
              <a:rPr sz="1200" b="1" i="0" u="none" strike="noStrike" dirty="0" err="1">
                <a:solidFill>
                  <a:srgbClr val="6C6F70"/>
                </a:solidFill>
                <a:latin typeface="Calibri"/>
              </a:rPr>
              <a:t>accueillent</a:t>
            </a:r>
            <a:r>
              <a:rPr sz="1200" b="1" i="0" u="none" strike="noStrike" dirty="0">
                <a:solidFill>
                  <a:srgbClr val="6C6F70"/>
                </a:solidFill>
                <a:latin typeface="Calibri"/>
              </a:rPr>
              <a:t> </a:t>
            </a:r>
            <a:r>
              <a:rPr sz="1200" b="1" i="0" u="none" strike="noStrike" dirty="0" err="1">
                <a:solidFill>
                  <a:srgbClr val="6C6F70"/>
                </a:solidFill>
                <a:latin typeface="Calibri"/>
              </a:rPr>
              <a:t>vos</a:t>
            </a:r>
            <a:r>
              <a:rPr sz="1200" b="1" i="0" u="none" strike="noStrike" dirty="0">
                <a:solidFill>
                  <a:srgbClr val="6C6F70"/>
                </a:solidFill>
                <a:latin typeface="Calibri"/>
              </a:rPr>
              <a:t> </a:t>
            </a:r>
            <a:r>
              <a:rPr sz="1200" b="1" i="0" u="none" strike="noStrike" dirty="0" err="1">
                <a:solidFill>
                  <a:srgbClr val="6C6F70"/>
                </a:solidFill>
                <a:latin typeface="Calibri"/>
              </a:rPr>
              <a:t>enfants</a:t>
            </a:r>
            <a:r>
              <a:rPr sz="1200" b="1" i="0" u="none" strike="noStrike" dirty="0">
                <a:solidFill>
                  <a:srgbClr val="6C6F70"/>
                </a:solidFill>
                <a:latin typeface="Calibri"/>
              </a:rPr>
              <a:t> 6j/7 de 9h à 17h30 avec un </a:t>
            </a:r>
            <a:r>
              <a:rPr sz="1200" b="1" i="0" u="none" strike="noStrike" dirty="0" err="1">
                <a:solidFill>
                  <a:srgbClr val="6C6F70"/>
                </a:solidFill>
                <a:latin typeface="Calibri"/>
              </a:rPr>
              <a:t>programme</a:t>
            </a:r>
            <a:r>
              <a:rPr sz="1200" b="1" i="0" u="none" strike="noStrike" dirty="0">
                <a:solidFill>
                  <a:srgbClr val="6C6F70"/>
                </a:solidFill>
                <a:latin typeface="Calibri"/>
              </a:rPr>
              <a:t> </a:t>
            </a:r>
            <a:r>
              <a:rPr sz="1200" b="1" i="0" u="none" strike="noStrike" dirty="0" err="1">
                <a:solidFill>
                  <a:srgbClr val="6C6F70"/>
                </a:solidFill>
                <a:latin typeface="Calibri"/>
              </a:rPr>
              <a:t>dédié</a:t>
            </a:r>
            <a:r>
              <a:rPr sz="1200" b="1" i="0" u="none" strike="noStrike" dirty="0">
                <a:solidFill>
                  <a:srgbClr val="6C6F70"/>
                </a:solidFill>
                <a:latin typeface="Calibri"/>
              </a:rPr>
              <a:t> à </a:t>
            </a:r>
            <a:r>
              <a:rPr sz="1200" b="1" i="0" u="none" strike="noStrike" dirty="0" err="1">
                <a:solidFill>
                  <a:srgbClr val="6C6F70"/>
                </a:solidFill>
                <a:latin typeface="Calibri"/>
              </a:rPr>
              <a:t>chaque</a:t>
            </a:r>
            <a:r>
              <a:rPr sz="1200" b="1" i="0" u="none" strike="noStrike" dirty="0">
                <a:solidFill>
                  <a:srgbClr val="6C6F70"/>
                </a:solidFill>
                <a:latin typeface="Calibri"/>
              </a:rPr>
              <a:t> tranche </a:t>
            </a:r>
            <a:r>
              <a:rPr sz="1200" b="1" i="0" u="none" strike="noStrike" dirty="0" err="1">
                <a:solidFill>
                  <a:srgbClr val="6C6F70"/>
                </a:solidFill>
                <a:latin typeface="Calibri"/>
              </a:rPr>
              <a:t>d’âge</a:t>
            </a:r>
            <a:r>
              <a:rPr sz="1200" b="1" i="0" u="none" strike="noStrike" dirty="0">
                <a:solidFill>
                  <a:srgbClr val="6C6F70"/>
                </a:solidFill>
                <a:latin typeface="Calibri"/>
              </a:rPr>
              <a:t>. </a:t>
            </a:r>
            <a:r>
              <a:rPr sz="1200" b="1" i="0" u="none" strike="noStrike" dirty="0" err="1">
                <a:solidFill>
                  <a:srgbClr val="6C6F70"/>
                </a:solidFill>
                <a:latin typeface="Calibri"/>
              </a:rPr>
              <a:t>Toute</a:t>
            </a:r>
            <a:r>
              <a:rPr sz="1200" b="1" i="0" u="none" strike="noStrike" dirty="0">
                <a:solidFill>
                  <a:srgbClr val="6C6F70"/>
                </a:solidFill>
                <a:latin typeface="Calibri"/>
              </a:rPr>
              <a:t> la </a:t>
            </a:r>
            <a:r>
              <a:rPr sz="1200" b="1" i="0" u="none" strike="noStrike" dirty="0" err="1">
                <a:solidFill>
                  <a:srgbClr val="6C6F70"/>
                </a:solidFill>
                <a:latin typeface="Calibri"/>
              </a:rPr>
              <a:t>saison</a:t>
            </a:r>
            <a:r>
              <a:rPr sz="1200" b="1" i="0" u="none" strike="noStrike" dirty="0">
                <a:solidFill>
                  <a:srgbClr val="6C6F70"/>
                </a:solidFill>
                <a:latin typeface="Calibri"/>
              </a:rPr>
              <a:t> : Petit </a:t>
            </a:r>
            <a:r>
              <a:rPr lang="fr-FR" sz="1200" b="1" i="0" u="none" strike="noStrike" dirty="0" smtClean="0">
                <a:solidFill>
                  <a:srgbClr val="6C6F70"/>
                </a:solidFill>
                <a:latin typeface="Calibri"/>
              </a:rPr>
              <a:t>Jet</a:t>
            </a:r>
            <a:r>
              <a:rPr sz="1200" b="1" i="0" u="none" strike="noStrike" dirty="0" smtClean="0">
                <a:solidFill>
                  <a:srgbClr val="6C6F70"/>
                </a:solidFill>
                <a:latin typeface="Calibri"/>
              </a:rPr>
              <a:t> </a:t>
            </a:r>
            <a:r>
              <a:rPr sz="1200" b="1" i="0" u="none" strike="noStrike" dirty="0">
                <a:solidFill>
                  <a:srgbClr val="6C6F70"/>
                </a:solidFill>
                <a:latin typeface="Calibri"/>
              </a:rPr>
              <a:t>(3-4 </a:t>
            </a:r>
            <a:r>
              <a:rPr sz="1200" b="1" i="0" u="none" strike="noStrike" dirty="0" err="1">
                <a:solidFill>
                  <a:srgbClr val="6C6F70"/>
                </a:solidFill>
                <a:latin typeface="Calibri"/>
              </a:rPr>
              <a:t>ans</a:t>
            </a:r>
            <a:r>
              <a:rPr sz="1200" b="1" i="0" u="none" strike="noStrike" dirty="0">
                <a:solidFill>
                  <a:srgbClr val="6C6F70"/>
                </a:solidFill>
                <a:latin typeface="Calibri"/>
              </a:rPr>
              <a:t>) et Mini </a:t>
            </a:r>
            <a:r>
              <a:rPr lang="fr-FR" sz="1200" b="1" i="0" u="none" strike="noStrike" dirty="0" smtClean="0">
                <a:solidFill>
                  <a:srgbClr val="6C6F70"/>
                </a:solidFill>
                <a:latin typeface="Calibri"/>
              </a:rPr>
              <a:t>Jet</a:t>
            </a:r>
            <a:r>
              <a:rPr sz="1200" b="1" i="0" u="none" strike="noStrike" dirty="0" smtClean="0">
                <a:solidFill>
                  <a:srgbClr val="6C6F70"/>
                </a:solidFill>
                <a:latin typeface="Calibri"/>
              </a:rPr>
              <a:t> </a:t>
            </a:r>
            <a:r>
              <a:rPr sz="1200" b="1" i="0" u="none" strike="noStrike" dirty="0">
                <a:solidFill>
                  <a:srgbClr val="6C6F70"/>
                </a:solidFill>
                <a:latin typeface="Calibri"/>
              </a:rPr>
              <a:t>(4-6 </a:t>
            </a:r>
            <a:r>
              <a:rPr sz="1200" b="1" i="0" u="none" strike="noStrike" dirty="0" err="1">
                <a:solidFill>
                  <a:srgbClr val="6C6F70"/>
                </a:solidFill>
                <a:latin typeface="Calibri"/>
              </a:rPr>
              <a:t>ans</a:t>
            </a:r>
            <a:r>
              <a:rPr sz="1200" b="1" i="0" u="none" strike="noStrike" dirty="0">
                <a:solidFill>
                  <a:srgbClr val="6C6F70"/>
                </a:solidFill>
                <a:latin typeface="Calibri"/>
              </a:rPr>
              <a:t>). Pendant les </a:t>
            </a:r>
            <a:r>
              <a:rPr sz="1200" b="1" i="0" u="none" strike="noStrike" dirty="0" err="1">
                <a:solidFill>
                  <a:srgbClr val="6C6F70"/>
                </a:solidFill>
                <a:latin typeface="Calibri"/>
              </a:rPr>
              <a:t>vacances</a:t>
            </a:r>
            <a:r>
              <a:rPr sz="1200" b="1" i="0" u="none" strike="noStrike" dirty="0">
                <a:solidFill>
                  <a:srgbClr val="6C6F70"/>
                </a:solidFill>
                <a:latin typeface="Calibri"/>
              </a:rPr>
              <a:t> </a:t>
            </a:r>
            <a:r>
              <a:rPr sz="1200" b="1" i="0" u="none" strike="noStrike" dirty="0" err="1">
                <a:solidFill>
                  <a:srgbClr val="6C6F70"/>
                </a:solidFill>
                <a:latin typeface="Calibri"/>
              </a:rPr>
              <a:t>scolaires</a:t>
            </a:r>
            <a:r>
              <a:rPr sz="1200" b="1" i="0" u="none" strike="noStrike" dirty="0">
                <a:solidFill>
                  <a:srgbClr val="6C6F70"/>
                </a:solidFill>
                <a:latin typeface="Calibri"/>
              </a:rPr>
              <a:t> : Maxi </a:t>
            </a:r>
            <a:r>
              <a:rPr lang="fr-FR" sz="1200" b="1" i="0" u="none" strike="noStrike" smtClean="0">
                <a:solidFill>
                  <a:srgbClr val="6C6F70"/>
                </a:solidFill>
                <a:latin typeface="Calibri"/>
              </a:rPr>
              <a:t>Jet</a:t>
            </a:r>
            <a:r>
              <a:rPr sz="1200" b="1" i="0" u="none" strike="noStrike" smtClean="0">
                <a:solidFill>
                  <a:srgbClr val="6C6F70"/>
                </a:solidFill>
                <a:latin typeface="Calibri"/>
              </a:rPr>
              <a:t> </a:t>
            </a:r>
            <a:r>
              <a:rPr sz="1200" b="1" i="0" u="none" strike="noStrike" dirty="0">
                <a:solidFill>
                  <a:srgbClr val="6C6F70"/>
                </a:solidFill>
                <a:latin typeface="Calibri"/>
              </a:rPr>
              <a:t>(7-10 </a:t>
            </a:r>
            <a:r>
              <a:rPr sz="1200" b="1" i="0" u="none" strike="noStrike" dirty="0" err="1">
                <a:solidFill>
                  <a:srgbClr val="6C6F70"/>
                </a:solidFill>
                <a:latin typeface="Calibri"/>
              </a:rPr>
              <a:t>ans</a:t>
            </a:r>
            <a:r>
              <a:rPr sz="1200" b="1" i="0" u="none" strike="noStrike" dirty="0">
                <a:solidFill>
                  <a:srgbClr val="6C6F70"/>
                </a:solidFill>
                <a:latin typeface="Calibri"/>
              </a:rPr>
              <a:t>). Au </a:t>
            </a:r>
            <a:r>
              <a:rPr sz="1200" b="1" i="0" u="none" strike="noStrike" dirty="0" err="1">
                <a:solidFill>
                  <a:srgbClr val="6C6F70"/>
                </a:solidFill>
                <a:latin typeface="Calibri"/>
              </a:rPr>
              <a:t>programme</a:t>
            </a:r>
            <a:r>
              <a:rPr sz="1200" b="1" i="0" u="none" strike="noStrike" dirty="0">
                <a:solidFill>
                  <a:srgbClr val="6C6F70"/>
                </a:solidFill>
                <a:latin typeface="Calibri"/>
              </a:rPr>
              <a:t>, de </a:t>
            </a:r>
            <a:r>
              <a:rPr sz="1200" b="1" i="0" u="none" strike="noStrike" dirty="0" err="1">
                <a:solidFill>
                  <a:srgbClr val="6C6F70"/>
                </a:solidFill>
                <a:latin typeface="Calibri"/>
              </a:rPr>
              <a:t>nombreuses</a:t>
            </a:r>
            <a:r>
              <a:rPr sz="1200" b="1" i="0" u="none" strike="noStrike" dirty="0">
                <a:solidFill>
                  <a:srgbClr val="6C6F70"/>
                </a:solidFill>
                <a:latin typeface="Calibri"/>
              </a:rPr>
              <a:t> </a:t>
            </a:r>
            <a:r>
              <a:rPr sz="1200" b="1" i="0" u="none" strike="noStrike" dirty="0" err="1">
                <a:solidFill>
                  <a:srgbClr val="6C6F70"/>
                </a:solidFill>
                <a:latin typeface="Calibri"/>
              </a:rPr>
              <a:t>activités</a:t>
            </a:r>
            <a:r>
              <a:rPr sz="1200" b="1" i="0" u="none" strike="noStrike" dirty="0">
                <a:solidFill>
                  <a:srgbClr val="6C6F70"/>
                </a:solidFill>
                <a:latin typeface="Calibri"/>
              </a:rPr>
              <a:t> en </a:t>
            </a:r>
            <a:r>
              <a:rPr sz="1200" b="1" i="0" u="none" strike="noStrike" dirty="0" err="1">
                <a:solidFill>
                  <a:srgbClr val="6C6F70"/>
                </a:solidFill>
                <a:latin typeface="Calibri"/>
              </a:rPr>
              <a:t>journée</a:t>
            </a:r>
            <a:r>
              <a:rPr sz="1200" b="1" i="0" u="none" strike="noStrike" dirty="0">
                <a:solidFill>
                  <a:srgbClr val="6C6F70"/>
                </a:solidFill>
                <a:latin typeface="Calibri"/>
              </a:rPr>
              <a:t> (chasse aux </a:t>
            </a:r>
            <a:r>
              <a:rPr sz="1200" b="1" i="0" u="none" strike="noStrike" dirty="0" err="1">
                <a:solidFill>
                  <a:srgbClr val="6C6F70"/>
                </a:solidFill>
                <a:latin typeface="Calibri"/>
              </a:rPr>
              <a:t>trésor</a:t>
            </a:r>
            <a:r>
              <a:rPr sz="1200" b="1" i="0" u="none" strike="noStrike" dirty="0">
                <a:solidFill>
                  <a:srgbClr val="6C6F70"/>
                </a:solidFill>
                <a:latin typeface="Calibri"/>
              </a:rPr>
              <a:t>, </a:t>
            </a:r>
            <a:r>
              <a:rPr sz="1200" b="1" i="0" u="none" strike="noStrike" dirty="0" err="1">
                <a:solidFill>
                  <a:srgbClr val="6C6F70"/>
                </a:solidFill>
                <a:latin typeface="Calibri"/>
              </a:rPr>
              <a:t>tournois</a:t>
            </a:r>
            <a:r>
              <a:rPr sz="1200" b="1" i="0" u="none" strike="noStrike" dirty="0">
                <a:solidFill>
                  <a:srgbClr val="6C6F70"/>
                </a:solidFill>
                <a:latin typeface="Calibri"/>
              </a:rPr>
              <a:t> </a:t>
            </a:r>
            <a:r>
              <a:rPr sz="1200" b="1" i="0" u="none" strike="noStrike" dirty="0" err="1">
                <a:solidFill>
                  <a:srgbClr val="6C6F70"/>
                </a:solidFill>
                <a:latin typeface="Calibri"/>
              </a:rPr>
              <a:t>sportifs</a:t>
            </a:r>
            <a:r>
              <a:rPr sz="1200" b="1" i="0" u="none" strike="noStrike" dirty="0">
                <a:solidFill>
                  <a:srgbClr val="6C6F70"/>
                </a:solidFill>
                <a:latin typeface="Calibri"/>
              </a:rPr>
              <a:t>, </a:t>
            </a:r>
            <a:r>
              <a:rPr sz="1200" b="1" i="0" u="none" strike="noStrike" dirty="0" err="1">
                <a:solidFill>
                  <a:srgbClr val="6C6F70"/>
                </a:solidFill>
                <a:latin typeface="Calibri"/>
              </a:rPr>
              <a:t>Olympiades</a:t>
            </a:r>
            <a:r>
              <a:rPr sz="1200" b="1" i="0" u="none" strike="noStrike" dirty="0">
                <a:solidFill>
                  <a:srgbClr val="6C6F70"/>
                </a:solidFill>
                <a:latin typeface="Calibri"/>
              </a:rPr>
              <a:t>, </a:t>
            </a:r>
            <a:r>
              <a:rPr sz="1200" b="1" i="0" u="none" strike="noStrike" dirty="0" err="1">
                <a:solidFill>
                  <a:srgbClr val="6C6F70"/>
                </a:solidFill>
                <a:latin typeface="Calibri"/>
              </a:rPr>
              <a:t>activités</a:t>
            </a:r>
            <a:r>
              <a:rPr sz="1200" b="1" i="0" u="none" strike="noStrike" dirty="0">
                <a:solidFill>
                  <a:srgbClr val="6C6F70"/>
                </a:solidFill>
                <a:latin typeface="Calibri"/>
              </a:rPr>
              <a:t> </a:t>
            </a:r>
            <a:r>
              <a:rPr sz="1200" b="1" i="0" u="none" strike="noStrike" dirty="0" err="1">
                <a:solidFill>
                  <a:srgbClr val="6C6F70"/>
                </a:solidFill>
                <a:latin typeface="Calibri"/>
              </a:rPr>
              <a:t>créatives</a:t>
            </a:r>
            <a:r>
              <a:rPr sz="1200" b="1" i="0" u="none" strike="noStrike" dirty="0">
                <a:solidFill>
                  <a:srgbClr val="6C6F70"/>
                </a:solidFill>
                <a:latin typeface="Calibri"/>
              </a:rPr>
              <a:t>, </a:t>
            </a:r>
            <a:r>
              <a:rPr sz="1200" b="1" i="0" u="none" strike="noStrike" dirty="0" err="1">
                <a:solidFill>
                  <a:srgbClr val="6C6F70"/>
                </a:solidFill>
                <a:latin typeface="Calibri"/>
              </a:rPr>
              <a:t>jeux</a:t>
            </a:r>
            <a:r>
              <a:rPr sz="1200" b="1" i="0" u="none" strike="noStrike" dirty="0">
                <a:solidFill>
                  <a:srgbClr val="6C6F70"/>
                </a:solidFill>
                <a:latin typeface="Calibri"/>
              </a:rPr>
              <a:t> </a:t>
            </a:r>
            <a:r>
              <a:rPr sz="1200" b="1" i="0" u="none" strike="noStrike" dirty="0" err="1">
                <a:solidFill>
                  <a:srgbClr val="6C6F70"/>
                </a:solidFill>
                <a:latin typeface="Calibri"/>
              </a:rPr>
              <a:t>musicaux</a:t>
            </a:r>
            <a:r>
              <a:rPr sz="1200" b="1" i="0" u="none" strike="noStrike" dirty="0">
                <a:solidFill>
                  <a:srgbClr val="6C6F70"/>
                </a:solidFill>
                <a:latin typeface="Calibri"/>
              </a:rPr>
              <a:t>,...) et en soirée (mini disco , spectacles, soirée VIP…).</a:t>
            </a:r>
            <a:r>
              <a:rPr dirty="0"/>
              <a:t/>
            </a:r>
            <a:br>
              <a:rPr dirty="0"/>
            </a:br>
            <a:r>
              <a:rPr sz="1200" b="1" i="0" u="none" strike="noStrike" dirty="0" err="1">
                <a:solidFill>
                  <a:srgbClr val="6C6F70"/>
                </a:solidFill>
                <a:latin typeface="Calibri"/>
              </a:rPr>
              <a:t>Nos</a:t>
            </a:r>
            <a:r>
              <a:rPr sz="1200" b="1" i="0" u="none" strike="noStrike" dirty="0">
                <a:solidFill>
                  <a:srgbClr val="6C6F70"/>
                </a:solidFill>
                <a:latin typeface="Calibri"/>
              </a:rPr>
              <a:t> </a:t>
            </a:r>
            <a:r>
              <a:rPr sz="1200" b="1" i="0" u="none" strike="noStrike" dirty="0" err="1">
                <a:solidFill>
                  <a:srgbClr val="6C6F70"/>
                </a:solidFill>
                <a:latin typeface="Calibri"/>
              </a:rPr>
              <a:t>animateurs</a:t>
            </a:r>
            <a:r>
              <a:rPr sz="1200" b="1" i="0" u="none" strike="noStrike" dirty="0">
                <a:solidFill>
                  <a:srgbClr val="6C6F70"/>
                </a:solidFill>
                <a:latin typeface="Calibri"/>
              </a:rPr>
              <a:t> </a:t>
            </a:r>
            <a:r>
              <a:rPr sz="1200" b="1" i="0" u="none" strike="noStrike" dirty="0" err="1">
                <a:solidFill>
                  <a:srgbClr val="6C6F70"/>
                </a:solidFill>
                <a:latin typeface="Calibri"/>
              </a:rPr>
              <a:t>donnent</a:t>
            </a:r>
            <a:r>
              <a:rPr sz="1200" b="1" i="0" u="none" strike="noStrike" dirty="0">
                <a:solidFill>
                  <a:srgbClr val="6C6F70"/>
                </a:solidFill>
                <a:latin typeface="Calibri"/>
              </a:rPr>
              <a:t> RDV aux Teens (11 à 13 </a:t>
            </a:r>
            <a:r>
              <a:rPr sz="1200" b="1" i="0" u="none" strike="noStrike" dirty="0" err="1">
                <a:solidFill>
                  <a:srgbClr val="6C6F70"/>
                </a:solidFill>
                <a:latin typeface="Calibri"/>
              </a:rPr>
              <a:t>ans</a:t>
            </a:r>
            <a:r>
              <a:rPr sz="1200" b="1" i="0" u="none" strike="noStrike" dirty="0">
                <a:solidFill>
                  <a:srgbClr val="6C6F70"/>
                </a:solidFill>
                <a:latin typeface="Calibri"/>
              </a:rPr>
              <a:t>) et aux </a:t>
            </a:r>
            <a:r>
              <a:rPr sz="1200" b="1" i="0" u="none" strike="noStrike" dirty="0" err="1">
                <a:solidFill>
                  <a:srgbClr val="6C6F70"/>
                </a:solidFill>
                <a:latin typeface="Calibri"/>
              </a:rPr>
              <a:t>Ados</a:t>
            </a:r>
            <a:r>
              <a:rPr sz="1200" b="1" i="0" u="none" strike="noStrike" dirty="0">
                <a:solidFill>
                  <a:srgbClr val="6C6F70"/>
                </a:solidFill>
                <a:latin typeface="Calibri"/>
              </a:rPr>
              <a:t> (14 à 17 </a:t>
            </a:r>
            <a:r>
              <a:rPr sz="1200" b="1" i="0" u="none" strike="noStrike" dirty="0" err="1">
                <a:solidFill>
                  <a:srgbClr val="6C6F70"/>
                </a:solidFill>
                <a:latin typeface="Calibri"/>
              </a:rPr>
              <a:t>ans</a:t>
            </a:r>
            <a:r>
              <a:rPr sz="1200" b="1" i="0" u="none" strike="noStrike" dirty="0">
                <a:solidFill>
                  <a:srgbClr val="6C6F70"/>
                </a:solidFill>
                <a:latin typeface="Calibri"/>
              </a:rPr>
              <a:t>) au Studio, </a:t>
            </a:r>
            <a:r>
              <a:rPr sz="1200" b="1" i="0" u="none" strike="noStrike" dirty="0" err="1">
                <a:solidFill>
                  <a:srgbClr val="6C6F70"/>
                </a:solidFill>
                <a:latin typeface="Calibri"/>
              </a:rPr>
              <a:t>dans</a:t>
            </a:r>
            <a:r>
              <a:rPr sz="1200" b="1" i="0" u="none" strike="noStrike" dirty="0">
                <a:solidFill>
                  <a:srgbClr val="6C6F70"/>
                </a:solidFill>
                <a:latin typeface="Calibri"/>
              </a:rPr>
              <a:t> un </a:t>
            </a:r>
            <a:r>
              <a:rPr sz="1200" b="1" i="0" u="none" strike="noStrike" dirty="0" err="1">
                <a:solidFill>
                  <a:srgbClr val="6C6F70"/>
                </a:solidFill>
                <a:latin typeface="Calibri"/>
              </a:rPr>
              <a:t>espace</a:t>
            </a:r>
            <a:r>
              <a:rPr sz="1200" b="1" i="0" u="none" strike="noStrike" dirty="0">
                <a:solidFill>
                  <a:srgbClr val="6C6F70"/>
                </a:solidFill>
                <a:latin typeface="Calibri"/>
              </a:rPr>
              <a:t> </a:t>
            </a:r>
            <a:r>
              <a:rPr sz="1200" b="1" i="0" u="none" strike="noStrike" dirty="0" err="1">
                <a:solidFill>
                  <a:srgbClr val="6C6F70"/>
                </a:solidFill>
                <a:latin typeface="Calibri"/>
              </a:rPr>
              <a:t>dédié</a:t>
            </a:r>
            <a:r>
              <a:rPr sz="1200" b="1" i="0" u="none" strike="noStrike" dirty="0">
                <a:solidFill>
                  <a:srgbClr val="6C6F70"/>
                </a:solidFill>
                <a:latin typeface="Calibri"/>
              </a:rPr>
              <a:t>, 6j/7 de 10h à 18h pendant les </a:t>
            </a:r>
            <a:r>
              <a:rPr sz="1200" b="1" i="0" u="none" strike="noStrike" dirty="0" err="1">
                <a:solidFill>
                  <a:srgbClr val="6C6F70"/>
                </a:solidFill>
                <a:latin typeface="Calibri"/>
              </a:rPr>
              <a:t>vacances</a:t>
            </a:r>
            <a:r>
              <a:rPr sz="1200" b="1" i="0" u="none" strike="noStrike" dirty="0">
                <a:solidFill>
                  <a:srgbClr val="6C6F70"/>
                </a:solidFill>
                <a:latin typeface="Calibri"/>
              </a:rPr>
              <a:t> </a:t>
            </a:r>
            <a:r>
              <a:rPr sz="1200" b="1" i="0" u="none" strike="noStrike" dirty="0" err="1">
                <a:solidFill>
                  <a:srgbClr val="6C6F70"/>
                </a:solidFill>
                <a:latin typeface="Calibri"/>
              </a:rPr>
              <a:t>scolaires</a:t>
            </a:r>
            <a:r>
              <a:rPr sz="1200" b="1" i="0" u="none" strike="noStrike" dirty="0">
                <a:solidFill>
                  <a:srgbClr val="6C6F70"/>
                </a:solidFill>
                <a:latin typeface="Calibri"/>
              </a:rPr>
              <a:t>. Au </a:t>
            </a:r>
            <a:r>
              <a:rPr sz="1200" b="1" i="0" u="none" strike="noStrike" dirty="0" err="1">
                <a:solidFill>
                  <a:srgbClr val="6C6F70"/>
                </a:solidFill>
                <a:latin typeface="Calibri"/>
              </a:rPr>
              <a:t>programme</a:t>
            </a:r>
            <a:r>
              <a:rPr sz="1200" b="1" i="0" u="none" strike="noStrike" dirty="0">
                <a:solidFill>
                  <a:srgbClr val="6C6F70"/>
                </a:solidFill>
                <a:latin typeface="Calibri"/>
              </a:rPr>
              <a:t> : de </a:t>
            </a:r>
            <a:r>
              <a:rPr sz="1200" b="1" i="0" u="none" strike="noStrike" dirty="0" err="1">
                <a:solidFill>
                  <a:srgbClr val="6C6F70"/>
                </a:solidFill>
                <a:latin typeface="Calibri"/>
              </a:rPr>
              <a:t>nombreuses</a:t>
            </a:r>
            <a:r>
              <a:rPr sz="1200" b="1" i="0" u="none" strike="noStrike" dirty="0">
                <a:solidFill>
                  <a:srgbClr val="6C6F70"/>
                </a:solidFill>
                <a:latin typeface="Calibri"/>
              </a:rPr>
              <a:t> </a:t>
            </a:r>
            <a:r>
              <a:rPr sz="1200" b="1" i="0" u="none" strike="noStrike" dirty="0" err="1">
                <a:solidFill>
                  <a:srgbClr val="6C6F70"/>
                </a:solidFill>
                <a:latin typeface="Calibri"/>
              </a:rPr>
              <a:t>activités</a:t>
            </a:r>
            <a:r>
              <a:rPr sz="1200" b="1" i="0" u="none" strike="noStrike" dirty="0">
                <a:solidFill>
                  <a:srgbClr val="6C6F70"/>
                </a:solidFill>
                <a:latin typeface="Calibri"/>
              </a:rPr>
              <a:t> en </a:t>
            </a:r>
            <a:r>
              <a:rPr sz="1200" b="1" i="0" u="none" strike="noStrike" dirty="0" err="1">
                <a:solidFill>
                  <a:srgbClr val="6C6F70"/>
                </a:solidFill>
                <a:latin typeface="Calibri"/>
              </a:rPr>
              <a:t>journée</a:t>
            </a:r>
            <a:r>
              <a:rPr sz="1200" b="1" i="0" u="none" strike="noStrike" dirty="0">
                <a:solidFill>
                  <a:srgbClr val="6C6F70"/>
                </a:solidFill>
                <a:latin typeface="Calibri"/>
              </a:rPr>
              <a:t> (</a:t>
            </a:r>
            <a:r>
              <a:rPr sz="1200" b="1" i="0" u="none" strike="noStrike" dirty="0" err="1">
                <a:solidFill>
                  <a:srgbClr val="6C6F70"/>
                </a:solidFill>
                <a:latin typeface="Calibri"/>
              </a:rPr>
              <a:t>espace</a:t>
            </a:r>
            <a:r>
              <a:rPr sz="1200" b="1" i="0" u="none" strike="noStrike" dirty="0">
                <a:solidFill>
                  <a:srgbClr val="6C6F70"/>
                </a:solidFill>
                <a:latin typeface="Calibri"/>
              </a:rPr>
              <a:t> internet, </a:t>
            </a:r>
            <a:r>
              <a:rPr sz="1200" b="1" i="0" u="none" strike="noStrike" dirty="0" err="1">
                <a:solidFill>
                  <a:srgbClr val="6C6F70"/>
                </a:solidFill>
                <a:latin typeface="Calibri"/>
              </a:rPr>
              <a:t>jeux</a:t>
            </a:r>
            <a:r>
              <a:rPr sz="1200" b="1" i="0" u="none" strike="noStrike" dirty="0">
                <a:solidFill>
                  <a:srgbClr val="6C6F70"/>
                </a:solidFill>
                <a:latin typeface="Calibri"/>
              </a:rPr>
              <a:t> </a:t>
            </a:r>
            <a:r>
              <a:rPr sz="1200" b="1" i="0" u="none" strike="noStrike" dirty="0" err="1">
                <a:solidFill>
                  <a:srgbClr val="6C6F70"/>
                </a:solidFill>
                <a:latin typeface="Calibri"/>
              </a:rPr>
              <a:t>vidéo</a:t>
            </a:r>
            <a:r>
              <a:rPr sz="1200" b="1" i="0" u="none" strike="noStrike" dirty="0">
                <a:solidFill>
                  <a:srgbClr val="6C6F70"/>
                </a:solidFill>
                <a:latin typeface="Calibri"/>
              </a:rPr>
              <a:t> et Wii, baby-foot, séance shooting photos, body painting, </a:t>
            </a:r>
            <a:r>
              <a:rPr sz="1200" b="1" i="0" u="none" strike="noStrike" dirty="0" err="1">
                <a:solidFill>
                  <a:srgbClr val="6C6F70"/>
                </a:solidFill>
                <a:latin typeface="Calibri"/>
              </a:rPr>
              <a:t>activités</a:t>
            </a:r>
            <a:r>
              <a:rPr sz="1200" b="1" i="0" u="none" strike="noStrike" dirty="0">
                <a:solidFill>
                  <a:srgbClr val="6C6F70"/>
                </a:solidFill>
                <a:latin typeface="Calibri"/>
              </a:rPr>
              <a:t> </a:t>
            </a:r>
            <a:r>
              <a:rPr sz="1200" b="1" i="0" u="none" strike="noStrike" dirty="0" err="1">
                <a:solidFill>
                  <a:srgbClr val="6C6F70"/>
                </a:solidFill>
                <a:latin typeface="Calibri"/>
              </a:rPr>
              <a:t>sportives</a:t>
            </a:r>
            <a:r>
              <a:rPr sz="1200" b="1" i="0" u="none" strike="noStrike" dirty="0">
                <a:solidFill>
                  <a:srgbClr val="6C6F70"/>
                </a:solidFill>
                <a:latin typeface="Calibri"/>
              </a:rPr>
              <a:t>, </a:t>
            </a:r>
            <a:r>
              <a:rPr sz="1200" b="1" i="0" u="none" strike="noStrike" dirty="0" err="1">
                <a:solidFill>
                  <a:srgbClr val="6C6F70"/>
                </a:solidFill>
                <a:latin typeface="Calibri"/>
              </a:rPr>
              <a:t>cours</a:t>
            </a:r>
            <a:r>
              <a:rPr sz="1200" b="1" i="0" u="none" strike="noStrike" dirty="0">
                <a:solidFill>
                  <a:srgbClr val="6C6F70"/>
                </a:solidFill>
                <a:latin typeface="Calibri"/>
              </a:rPr>
              <a:t> de cuisine, et en soirée (cocktail VIP, participation au spectacle …).</a:t>
            </a:r>
          </a:p>
        </p:txBody>
      </p:sp>
      <p:sp>
        <p:nvSpPr>
          <p:cNvPr id="11" name="ZoneTexte 10"/>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spAutoFit/>
          </a:bodyPr>
          <a:lstStyle/>
          <a:p>
            <a:pPr marL="0" marR="0" lvl="0" indent="0" algn="l" fontAlgn="base"/>
            <a:endParaRPr/>
          </a:p>
        </p:txBody>
      </p:sp>
      <p:sp>
        <p:nvSpPr>
          <p:cNvPr id="12" name="ZoneTexte 11"/>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Pour la famille :</a:t>
            </a:r>
          </a:p>
        </p:txBody>
      </p:sp>
      <p:sp>
        <p:nvSpPr>
          <p:cNvPr id="13" name="ZoneTexte 12"/>
          <p:cNvSpPr txBox="1"/>
          <p:nvPr/>
        </p:nvSpPr>
        <p:spPr>
          <a:xfrm>
            <a:off x="238125" y="5143500"/>
            <a:ext cx="4438650" cy="1047750"/>
          </a:xfrm>
          <a:prstGeom prst="rect">
            <a:avLst/>
          </a:prstGeom>
        </p:spPr>
        <p:txBody>
          <a:bodyPr lIns="91440" tIns="45720" rIns="91440" bIns="45720" rtlCol="0">
            <a:normAutofit fontScale="95000"/>
          </a:bodyPr>
          <a:lstStyle/>
          <a:p>
            <a:pPr marL="0" marR="0" lvl="0" indent="0" algn="l" fontAlgn="base"/>
            <a:r>
              <a:rPr sz="1600" b="0" i="0" u="none" strike="noStrike">
                <a:solidFill>
                  <a:srgbClr val="6C6F70"/>
                </a:solidFill>
                <a:latin typeface="Calibri"/>
              </a:rPr>
              <a:t>Ce club dispose de bungalows spacieux (60 m2) pouvant accueillir jusqu'à 4 personnes. Les familles pourront ainsi profiter d'un bon confort et de structures dédiées aux enfants.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18" name="Picture 14" descr="D:\Doc\ELDO\Esp\cas3.jp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32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pic>
        <p:nvPicPr>
          <p:cNvPr id="7" name="Image 6"/>
          <p:cNvPicPr>
            <a:picLocks noChangeAspect="1"/>
          </p:cNvPicPr>
          <p:nvPr/>
        </p:nvPicPr>
        <p:blipFill>
          <a:blip r:embed="rId4"/>
          <a:stretch>
            <a:fillRect/>
          </a:stretch>
        </p:blipFill>
        <p:spPr>
          <a:xfrm>
            <a:off x="4819650" y="3467100"/>
            <a:ext cx="4048125" cy="2695575"/>
          </a:xfrm>
          <a:prstGeom prst="rect">
            <a:avLst/>
          </a:prstGeom>
        </p:spPr>
      </p:pic>
      <p:sp>
        <p:nvSpPr>
          <p:cNvPr id="8" name="ZoneTexte 7"/>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9" name="ZoneTexte 8"/>
          <p:cNvSpPr txBox="1"/>
          <p:nvPr/>
        </p:nvSpPr>
        <p:spPr>
          <a:xfrm>
            <a:off x="238125" y="2562225"/>
            <a:ext cx="443865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L'Ambiance et le sport :</a:t>
            </a:r>
          </a:p>
        </p:txBody>
      </p:sp>
      <p:sp>
        <p:nvSpPr>
          <p:cNvPr id="10" name="ZoneTexte 9"/>
          <p:cNvSpPr txBox="1"/>
          <p:nvPr/>
        </p:nvSpPr>
        <p:spPr>
          <a:xfrm>
            <a:off x="238125" y="2933700"/>
            <a:ext cx="4438650" cy="1809750"/>
          </a:xfrm>
          <a:prstGeom prst="rect">
            <a:avLst/>
          </a:prstGeom>
        </p:spPr>
        <p:txBody>
          <a:bodyPr lIns="91440" tIns="45720" rIns="91440" bIns="45720" rtlCol="0">
            <a:normAutofit fontScale="95000"/>
          </a:bodyPr>
          <a:lstStyle/>
          <a:p>
            <a:pPr marL="0" marR="0" lvl="0" indent="0" algn="l" fontAlgn="base"/>
            <a:r>
              <a:rPr sz="1600" b="0" i="0" u="none" strike="noStrike" dirty="0">
                <a:solidFill>
                  <a:srgbClr val="6C6F70"/>
                </a:solidFill>
                <a:latin typeface="Calibri"/>
              </a:rPr>
              <a:t>3 </a:t>
            </a:r>
            <a:r>
              <a:rPr sz="1600" b="0" i="0" u="none" strike="noStrike" dirty="0" err="1">
                <a:solidFill>
                  <a:srgbClr val="6C6F70"/>
                </a:solidFill>
                <a:latin typeface="Calibri"/>
              </a:rPr>
              <a:t>espaces</a:t>
            </a:r>
            <a:r>
              <a:rPr sz="1600" b="0" i="0" u="none" strike="noStrike" dirty="0">
                <a:solidFill>
                  <a:srgbClr val="6C6F70"/>
                </a:solidFill>
                <a:latin typeface="Calibri"/>
              </a:rPr>
              <a:t> de </a:t>
            </a:r>
            <a:r>
              <a:rPr sz="1600" b="0" i="0" u="none" strike="noStrike" dirty="0" err="1">
                <a:solidFill>
                  <a:srgbClr val="6C6F70"/>
                </a:solidFill>
                <a:latin typeface="Calibri"/>
              </a:rPr>
              <a:t>piscines</a:t>
            </a:r>
            <a:r>
              <a:rPr sz="1600" b="0" i="0" u="none" strike="noStrike" dirty="0">
                <a:solidFill>
                  <a:srgbClr val="6C6F70"/>
                </a:solidFill>
                <a:latin typeface="Calibri"/>
              </a:rPr>
              <a:t>  pour </a:t>
            </a:r>
            <a:r>
              <a:rPr sz="1600" b="0" i="0" u="none" strike="noStrike" dirty="0" err="1">
                <a:solidFill>
                  <a:srgbClr val="6C6F70"/>
                </a:solidFill>
                <a:latin typeface="Calibri"/>
              </a:rPr>
              <a:t>adultes</a:t>
            </a:r>
            <a:r>
              <a:rPr sz="1600" b="0" i="0" u="none" strike="noStrike" dirty="0">
                <a:solidFill>
                  <a:srgbClr val="6C6F70"/>
                </a:solidFill>
                <a:latin typeface="Calibri"/>
              </a:rPr>
              <a:t>( 1 </a:t>
            </a:r>
            <a:r>
              <a:rPr sz="1600" b="0" i="0" u="none" strike="noStrike" dirty="0" err="1">
                <a:solidFill>
                  <a:srgbClr val="6C6F70"/>
                </a:solidFill>
                <a:latin typeface="Calibri"/>
              </a:rPr>
              <a:t>chauffée</a:t>
            </a:r>
            <a:r>
              <a:rPr sz="1600" b="0" i="0" u="none" strike="noStrike" dirty="0">
                <a:solidFill>
                  <a:srgbClr val="6C6F70"/>
                </a:solidFill>
                <a:latin typeface="Calibri"/>
              </a:rPr>
              <a:t> </a:t>
            </a:r>
            <a:r>
              <a:rPr sz="1600" b="0" i="0" u="none" strike="noStrike" dirty="0" err="1">
                <a:solidFill>
                  <a:srgbClr val="6C6F70"/>
                </a:solidFill>
                <a:latin typeface="Calibri"/>
              </a:rPr>
              <a:t>jusqu'au</a:t>
            </a:r>
            <a:r>
              <a:rPr sz="1600" b="0" i="0" u="none" strike="noStrike" dirty="0">
                <a:solidFill>
                  <a:srgbClr val="6C6F70"/>
                </a:solidFill>
                <a:latin typeface="Calibri"/>
              </a:rPr>
              <a:t> 30/4). </a:t>
            </a:r>
            <a:r>
              <a:rPr sz="1600" b="0" i="0" u="none" strike="noStrike" dirty="0" err="1">
                <a:solidFill>
                  <a:srgbClr val="6C6F70"/>
                </a:solidFill>
                <a:latin typeface="Calibri"/>
              </a:rPr>
              <a:t>Aérobic</a:t>
            </a:r>
            <a:r>
              <a:rPr sz="1600" b="0" i="0" u="none" strike="noStrike" dirty="0">
                <a:solidFill>
                  <a:srgbClr val="6C6F70"/>
                </a:solidFill>
                <a:latin typeface="Calibri"/>
              </a:rPr>
              <a:t>, </a:t>
            </a:r>
            <a:r>
              <a:rPr sz="1600" b="0" i="0" u="none" strike="noStrike" dirty="0" err="1">
                <a:solidFill>
                  <a:srgbClr val="6C6F70"/>
                </a:solidFill>
                <a:latin typeface="Calibri"/>
              </a:rPr>
              <a:t>aquagym</a:t>
            </a:r>
            <a:r>
              <a:rPr sz="1600" b="0" i="0" u="none" strike="noStrike" dirty="0">
                <a:solidFill>
                  <a:srgbClr val="6C6F70"/>
                </a:solidFill>
                <a:latin typeface="Calibri"/>
              </a:rPr>
              <a:t>, </a:t>
            </a:r>
            <a:r>
              <a:rPr sz="1600" b="0" i="0" u="none" strike="noStrike" dirty="0" err="1">
                <a:solidFill>
                  <a:srgbClr val="6C6F70"/>
                </a:solidFill>
                <a:latin typeface="Calibri"/>
              </a:rPr>
              <a:t>pétanque</a:t>
            </a:r>
            <a:r>
              <a:rPr sz="1600" b="0" i="0" u="none" strike="noStrike" dirty="0">
                <a:solidFill>
                  <a:srgbClr val="6C6F70"/>
                </a:solidFill>
                <a:latin typeface="Calibri"/>
              </a:rPr>
              <a:t>, </a:t>
            </a:r>
            <a:r>
              <a:rPr sz="1600" b="0" i="0" u="none" strike="noStrike" dirty="0" err="1">
                <a:solidFill>
                  <a:srgbClr val="6C6F70"/>
                </a:solidFill>
                <a:latin typeface="Calibri"/>
              </a:rPr>
              <a:t>tir</a:t>
            </a:r>
            <a:r>
              <a:rPr sz="1600" b="0" i="0" u="none" strike="noStrike" dirty="0">
                <a:solidFill>
                  <a:srgbClr val="6C6F70"/>
                </a:solidFill>
                <a:latin typeface="Calibri"/>
              </a:rPr>
              <a:t> à </a:t>
            </a:r>
            <a:r>
              <a:rPr sz="1600" b="0" i="0" u="none" strike="noStrike" dirty="0" err="1">
                <a:solidFill>
                  <a:srgbClr val="6C6F70"/>
                </a:solidFill>
                <a:latin typeface="Calibri"/>
              </a:rPr>
              <a:t>l'arc</a:t>
            </a:r>
            <a:r>
              <a:rPr sz="1600" b="0" i="0" u="none" strike="noStrike" dirty="0">
                <a:solidFill>
                  <a:srgbClr val="6C6F70"/>
                </a:solidFill>
                <a:latin typeface="Calibri"/>
              </a:rPr>
              <a:t>, tennis de table, volleyball. Animation </a:t>
            </a:r>
            <a:r>
              <a:rPr sz="1600" b="0" i="0" u="none" strike="noStrike" dirty="0" err="1">
                <a:solidFill>
                  <a:srgbClr val="6C6F70"/>
                </a:solidFill>
                <a:latin typeface="Calibri"/>
              </a:rPr>
              <a:t>internationale</a:t>
            </a:r>
            <a:r>
              <a:rPr sz="1600" b="0" i="0" u="none" strike="noStrike" dirty="0">
                <a:solidFill>
                  <a:srgbClr val="6C6F70"/>
                </a:solidFill>
                <a:latin typeface="Calibri"/>
              </a:rPr>
              <a:t> en </a:t>
            </a:r>
            <a:r>
              <a:rPr sz="1600" b="0" i="0" u="none" strike="noStrike" dirty="0" err="1">
                <a:solidFill>
                  <a:srgbClr val="6C6F70"/>
                </a:solidFill>
                <a:latin typeface="Calibri"/>
              </a:rPr>
              <a:t>journée</a:t>
            </a:r>
            <a:r>
              <a:rPr sz="1600" b="0" i="0" u="none" strike="noStrike" dirty="0">
                <a:solidFill>
                  <a:srgbClr val="6C6F70"/>
                </a:solidFill>
                <a:latin typeface="Calibri"/>
              </a:rPr>
              <a:t> et en soirée. Avec participation : paddle, tennis, basket-ball, </a:t>
            </a:r>
            <a:r>
              <a:rPr sz="1600" b="0" i="0" u="none" strike="noStrike" dirty="0" err="1">
                <a:solidFill>
                  <a:srgbClr val="6C6F70"/>
                </a:solidFill>
                <a:latin typeface="Calibri"/>
              </a:rPr>
              <a:t>billard</a:t>
            </a:r>
            <a:r>
              <a:rPr sz="1600" b="0" i="0" u="none" strike="noStrike" dirty="0">
                <a:solidFill>
                  <a:srgbClr val="6C6F70"/>
                </a:solidFill>
                <a:latin typeface="Calibri"/>
              </a:rPr>
              <a:t>, kayak, </a:t>
            </a:r>
            <a:r>
              <a:rPr sz="1600" b="0" i="0" u="none" strike="noStrike" dirty="0" err="1">
                <a:solidFill>
                  <a:srgbClr val="6C6F70"/>
                </a:solidFill>
                <a:latin typeface="Calibri"/>
              </a:rPr>
              <a:t>minigolf</a:t>
            </a:r>
            <a:r>
              <a:rPr sz="1600" b="0" i="0" u="none" strike="noStrike" dirty="0">
                <a:solidFill>
                  <a:srgbClr val="6C6F70"/>
                </a:solidFill>
                <a:latin typeface="Calibri"/>
              </a:rPr>
              <a:t>, </a:t>
            </a:r>
            <a:r>
              <a:rPr sz="1600" b="0" i="0" u="none" strike="noStrike" dirty="0" err="1">
                <a:solidFill>
                  <a:srgbClr val="6C6F70"/>
                </a:solidFill>
                <a:latin typeface="Calibri"/>
              </a:rPr>
              <a:t>planche</a:t>
            </a:r>
            <a:r>
              <a:rPr sz="1600" b="0" i="0" u="none" strike="noStrike" dirty="0">
                <a:solidFill>
                  <a:srgbClr val="6C6F70"/>
                </a:solidFill>
                <a:latin typeface="Calibri"/>
              </a:rPr>
              <a:t> à voile, </a:t>
            </a:r>
            <a:r>
              <a:rPr sz="1600" b="0" i="0" u="none" strike="noStrike" dirty="0" err="1">
                <a:solidFill>
                  <a:srgbClr val="6C6F70"/>
                </a:solidFill>
                <a:latin typeface="Calibri"/>
              </a:rPr>
              <a:t>plongée</a:t>
            </a:r>
            <a:r>
              <a:rPr sz="1600" b="0" i="0" u="none" strike="noStrike" dirty="0">
                <a:solidFill>
                  <a:srgbClr val="6C6F70"/>
                </a:solidFill>
                <a:latin typeface="Calibri"/>
              </a:rPr>
              <a:t>, 1 court de tennis, jet ski, massages. À </a:t>
            </a:r>
            <a:r>
              <a:rPr sz="1600" b="0" i="0" u="none" strike="noStrike" dirty="0" err="1">
                <a:solidFill>
                  <a:srgbClr val="6C6F70"/>
                </a:solidFill>
                <a:latin typeface="Calibri"/>
              </a:rPr>
              <a:t>proximité</a:t>
            </a:r>
            <a:r>
              <a:rPr sz="1600" b="0" i="0" u="none" strike="noStrike" dirty="0">
                <a:solidFill>
                  <a:srgbClr val="6C6F70"/>
                </a:solidFill>
                <a:latin typeface="Calibri"/>
              </a:rPr>
              <a:t> : 2 golfs de 18 </a:t>
            </a:r>
            <a:r>
              <a:rPr sz="1600" b="0" i="0" u="none" strike="noStrike" dirty="0" err="1">
                <a:solidFill>
                  <a:srgbClr val="6C6F70"/>
                </a:solidFill>
                <a:latin typeface="Calibri"/>
              </a:rPr>
              <a:t>trous</a:t>
            </a:r>
            <a:r>
              <a:rPr sz="1600" b="0" i="0" u="none" strike="noStrike" dirty="0">
                <a:solidFill>
                  <a:srgbClr val="6C6F70"/>
                </a:solidFill>
                <a:latin typeface="Calibri"/>
              </a:rPr>
              <a:t>.</a:t>
            </a:r>
          </a:p>
        </p:txBody>
      </p:sp>
      <p:sp>
        <p:nvSpPr>
          <p:cNvPr id="11" name="ZoneTexte 10"/>
          <p:cNvSpPr txBox="1"/>
          <p:nvPr/>
        </p:nvSpPr>
        <p:spPr>
          <a:xfrm>
            <a:off x="238125" y="4857750"/>
            <a:ext cx="4438650" cy="129540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normAutofit/>
          </a:bodyPr>
          <a:lstStyle/>
          <a:p>
            <a:pPr marL="0" marR="0" lvl="0" indent="0" algn="l" fontAlgn="base"/>
            <a:endParaRPr/>
          </a:p>
        </p:txBody>
      </p:sp>
      <p:sp>
        <p:nvSpPr>
          <p:cNvPr id="12" name="ZoneTexte 11"/>
          <p:cNvSpPr txBox="1"/>
          <p:nvPr/>
        </p:nvSpPr>
        <p:spPr>
          <a:xfrm>
            <a:off x="238125" y="4857750"/>
            <a:ext cx="4438650" cy="342900"/>
          </a:xfrm>
          <a:prstGeom prst="rect">
            <a:avLst/>
          </a:prstGeom>
        </p:spPr>
        <p:txBody>
          <a:bodyPr lIns="91440" tIns="45720" rIns="91440" bIns="45720" rtlCol="0">
            <a:normAutofit fontScale="92500" lnSpcReduction="10000"/>
          </a:bodyPr>
          <a:lstStyle/>
          <a:p>
            <a:pPr marL="0" marR="0" lvl="0" indent="0" algn="l" fontAlgn="base"/>
            <a:r>
              <a:rPr sz="1800" b="1" i="0" u="none" strike="noStrike">
                <a:solidFill>
                  <a:srgbClr val="B91B62"/>
                </a:solidFill>
                <a:latin typeface="+mj-lt"/>
              </a:rPr>
              <a:t>Le + de l'animation :</a:t>
            </a:r>
          </a:p>
        </p:txBody>
      </p:sp>
      <p:sp>
        <p:nvSpPr>
          <p:cNvPr id="13" name="ZoneTexte 12"/>
          <p:cNvSpPr txBox="1"/>
          <p:nvPr/>
        </p:nvSpPr>
        <p:spPr>
          <a:xfrm>
            <a:off x="238125" y="5143500"/>
            <a:ext cx="4438650" cy="1047750"/>
          </a:xfrm>
          <a:prstGeom prst="rect">
            <a:avLst/>
          </a:prstGeom>
        </p:spPr>
        <p:txBody>
          <a:bodyPr lIns="91440" tIns="45720" rIns="91440" bIns="45720" rtlCol="0">
            <a:normAutofit fontScale="87500" lnSpcReduction="10000"/>
          </a:bodyPr>
          <a:lstStyle/>
          <a:p>
            <a:pPr marL="0" marR="0" lvl="0" indent="0" algn="l" fontAlgn="base"/>
            <a:r>
              <a:rPr sz="1200" b="1" i="0" u="none" strike="noStrike">
                <a:solidFill>
                  <a:srgbClr val="6C6F70"/>
                </a:solidFill>
                <a:latin typeface="Calibri"/>
              </a:rPr>
              <a:t>Promenade sur la marina, soins au Spa, farniente au bord d’une des piscines ou sur les pelouses ombragées dans les jardins. Vous apprécierez les moments de détente sur la très belle plage publique de sable fin de Castillo ainsi que les baignades dans les eaux claires.</a:t>
            </a:r>
            <a:r>
              <a:t/>
            </a:r>
            <a:br/>
            <a:r>
              <a:rPr sz="1200" b="1" i="0" u="none" strike="noStrike">
                <a:solidFill>
                  <a:srgbClr val="6C6F70"/>
                </a:solidFill>
                <a:latin typeface="Calibri"/>
              </a:rPr>
              <a:t>Notre équipe vous propose un programme différent chaque soir : spectacles, folklore, soirée jeux, soirée dansante.</a:t>
            </a:r>
          </a:p>
        </p:txBody>
      </p:sp>
      <p:pic>
        <p:nvPicPr>
          <p:cNvPr id="15" name="Imag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48375" y="152400"/>
            <a:ext cx="2857500" cy="1657350"/>
          </a:xfrm>
          <a:prstGeom prst="rect">
            <a:avLst/>
          </a:prstGeom>
        </p:spPr>
      </p:pic>
      <p:pic>
        <p:nvPicPr>
          <p:cNvPr id="20" name="Picture 19" descr="D:\Doc\ELDO\Esp\cas8.jpg"/>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19650" y="3467100"/>
            <a:ext cx="4050000" cy="269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53500" cy="6772275"/>
          <a:chOff x="238125" y="152400"/>
          <a:chExt cx="8953500" cy="6772275"/>
        </a:xfrm>
      </p:grpSpPr>
      <p:pic>
        <p:nvPicPr>
          <p:cNvPr id="4" name="Image 3"/>
          <p:cNvPicPr>
            <a:picLocks noChangeAspect="1"/>
          </p:cNvPicPr>
          <p:nvPr/>
        </p:nvPicPr>
        <p:blipFill>
          <a:blip r:embed="rId2"/>
          <a:stretch>
            <a:fillRect/>
          </a:stretch>
        </p:blipFill>
        <p:spPr>
          <a:xfrm>
            <a:off x="238125" y="152400"/>
            <a:ext cx="2857500" cy="1657350"/>
          </a:xfrm>
          <a:prstGeom prst="rect">
            <a:avLst/>
          </a:prstGeom>
        </p:spPr>
      </p:pic>
      <p:pic>
        <p:nvPicPr>
          <p:cNvPr id="5" name="Image 4"/>
          <p:cNvPicPr>
            <a:picLocks noChangeAspect="1"/>
          </p:cNvPicPr>
          <p:nvPr/>
        </p:nvPicPr>
        <p:blipFill>
          <a:blip r:embed="rId3"/>
          <a:stretch>
            <a:fillRect/>
          </a:stretch>
        </p:blipFill>
        <p:spPr>
          <a:xfrm>
            <a:off x="3143250" y="152400"/>
            <a:ext cx="2857500" cy="1657350"/>
          </a:xfrm>
          <a:prstGeom prst="rect">
            <a:avLst/>
          </a:prstGeom>
        </p:spPr>
      </p:pic>
      <p:sp>
        <p:nvSpPr>
          <p:cNvPr id="7" name="ZoneTexte 6"/>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8" name="ZoneTexte 7"/>
          <p:cNvSpPr txBox="1"/>
          <p:nvPr/>
        </p:nvSpPr>
        <p:spPr>
          <a:xfrm>
            <a:off x="238125" y="2562225"/>
            <a:ext cx="8715375"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Les excursions :</a:t>
            </a:r>
          </a:p>
        </p:txBody>
      </p:sp>
      <p:sp>
        <p:nvSpPr>
          <p:cNvPr id="9" name="ZoneTexte 8"/>
          <p:cNvSpPr txBox="1"/>
          <p:nvPr/>
        </p:nvSpPr>
        <p:spPr>
          <a:xfrm>
            <a:off x="238125" y="2933700"/>
            <a:ext cx="8715375" cy="3438525"/>
          </a:xfrm>
          <a:prstGeom prst="rect">
            <a:avLst/>
          </a:prstGeom>
        </p:spPr>
        <p:txBody>
          <a:bodyPr lIns="91440" tIns="45720" rIns="91440" bIns="45720" rtlCol="0">
            <a:normAutofit/>
          </a:bodyPr>
          <a:lstStyle/>
          <a:p>
            <a:pPr marL="0" marR="0" lvl="0" indent="0" algn="l" fontAlgn="base"/>
            <a:endParaRPr sz="1400" b="1" i="0" u="none" strike="noStrike" dirty="0">
              <a:solidFill>
                <a:srgbClr val="6C6F70"/>
              </a:solidFill>
              <a:latin typeface="Calibri"/>
            </a:endParaRPr>
          </a:p>
        </p:txBody>
      </p:sp>
      <p:pic>
        <p:nvPicPr>
          <p:cNvPr id="11" name="Picture 18" descr="D:\Doc\ELDO\Esp\cas7.jpg"/>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42350"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a:blip r:embed="rId5"/>
          <a:stretch>
            <a:fillRect/>
          </a:stretch>
        </p:blipFill>
        <p:spPr>
          <a:xfrm>
            <a:off x="6048375" y="152400"/>
            <a:ext cx="2857500" cy="16573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72275"/>
          <a:chOff x="238125" y="152400"/>
          <a:chExt cx="8905875" cy="6772275"/>
        </a:xfrm>
      </p:grpSpPr>
      <p:pic>
        <p:nvPicPr>
          <p:cNvPr id="15" name="Picture 16" descr="D:\Doc\ELDO\Esp\cas5.jpg"/>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47475" y="152400"/>
            <a:ext cx="2858400" cy="1656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125" y="152400"/>
            <a:ext cx="2857500" cy="1657350"/>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43250" y="152400"/>
            <a:ext cx="2857500" cy="1657350"/>
          </a:xfrm>
          <a:prstGeom prst="rect">
            <a:avLst/>
          </a:prstGeom>
        </p:spPr>
      </p:pic>
      <p:sp>
        <p:nvSpPr>
          <p:cNvPr id="7" name="ZoneTexte 6"/>
          <p:cNvSpPr txBox="1"/>
          <p:nvPr/>
        </p:nvSpPr>
        <p:spPr>
          <a:xfrm>
            <a:off x="238125" y="1895475"/>
            <a:ext cx="8648700" cy="553998"/>
          </a:xfrm>
          <a:prstGeom prst="rect">
            <a:avLst/>
          </a:prstGeom>
        </p:spPr>
        <p:txBody>
          <a:bodyPr lIns="91440" tIns="45720" rIns="91440" bIns="45720" rtlCol="0">
            <a:spAutoFit/>
          </a:bodyPr>
          <a:lstStyle/>
          <a:p>
            <a:pPr marL="0" marR="0" lvl="0" indent="0" algn="ctr" fontAlgn="base"/>
            <a:r>
              <a:rPr sz="3000" b="1" i="0" u="none" strike="noStrike" dirty="0">
                <a:solidFill>
                  <a:srgbClr val="B91B62"/>
                </a:solidFill>
                <a:latin typeface="+mj-lt"/>
              </a:rPr>
              <a:t>Club </a:t>
            </a:r>
            <a:r>
              <a:rPr lang="fr-FR" sz="3000" b="1" i="0" u="none" strike="noStrike" dirty="0" smtClean="0">
                <a:solidFill>
                  <a:srgbClr val="B91B62"/>
                </a:solidFill>
                <a:latin typeface="+mj-lt"/>
              </a:rPr>
              <a:t>Jet tours</a:t>
            </a:r>
            <a:r>
              <a:rPr sz="3000" b="1" i="0" u="none" strike="noStrike" dirty="0" smtClean="0">
                <a:solidFill>
                  <a:srgbClr val="B91B62"/>
                </a:solidFill>
                <a:latin typeface="+mj-lt"/>
              </a:rPr>
              <a:t> </a:t>
            </a:r>
            <a:r>
              <a:rPr sz="3000" b="1" i="0" u="none" strike="noStrike" dirty="0">
                <a:solidFill>
                  <a:srgbClr val="B91B62"/>
                </a:solidFill>
                <a:latin typeface="+mj-lt"/>
              </a:rPr>
              <a:t>Castillo Beach</a:t>
            </a:r>
          </a:p>
        </p:txBody>
      </p:sp>
      <p:sp>
        <p:nvSpPr>
          <p:cNvPr id="10" name="ZoneTexte 9"/>
          <p:cNvSpPr txBox="1"/>
          <p:nvPr/>
        </p:nvSpPr>
        <p:spPr>
          <a:xfrm>
            <a:off x="4638675" y="2667000"/>
            <a:ext cx="4267200" cy="3524250"/>
          </a:xfrm>
          <a:prstGeom prst="rect">
            <a:avLst/>
          </a:prstGeom>
          <a:ln w="12700" cap="flat" cmpd="sng" algn="ctr">
            <a:solidFill>
              <a:srgbClr val="B91B62"/>
            </a:solidFill>
            <a:prstDash val="solid"/>
            <a:round/>
            <a:headEnd type="none" w="med" len="med"/>
            <a:tailEnd type="none" w="med" len="med"/>
          </a:ln>
        </p:spPr>
        <p:txBody>
          <a:bodyPr lIns="91440" tIns="45720" rIns="91440" bIns="45720" rtlCol="0">
            <a:normAutofit/>
          </a:bodyPr>
          <a:lstStyle/>
          <a:p>
            <a:pPr marL="0" marR="0" lvl="0" indent="0" algn="l" fontAlgn="base"/>
            <a:endParaRPr/>
          </a:p>
        </p:txBody>
      </p:sp>
      <p:sp>
        <p:nvSpPr>
          <p:cNvPr id="11" name="ZoneTexte 10"/>
          <p:cNvSpPr txBox="1"/>
          <p:nvPr/>
        </p:nvSpPr>
        <p:spPr>
          <a:xfrm>
            <a:off x="4638675" y="2667000"/>
            <a:ext cx="4267200" cy="371475"/>
          </a:xfrm>
          <a:prstGeom prst="rect">
            <a:avLst/>
          </a:prstGeom>
        </p:spPr>
        <p:txBody>
          <a:bodyPr lIns="91440" tIns="45720" rIns="91440" bIns="45720" rtlCol="0">
            <a:normAutofit/>
          </a:bodyPr>
          <a:lstStyle/>
          <a:p>
            <a:pPr marL="0" marR="0" lvl="0" indent="0" algn="l" fontAlgn="base"/>
            <a:r>
              <a:rPr sz="1800" b="1" i="0" u="none" strike="noStrike">
                <a:solidFill>
                  <a:srgbClr val="B91B62"/>
                </a:solidFill>
                <a:latin typeface="+mj-lt"/>
              </a:rPr>
              <a:t>Votre formule tout compris :</a:t>
            </a:r>
          </a:p>
        </p:txBody>
      </p:sp>
      <p:sp>
        <p:nvSpPr>
          <p:cNvPr id="12" name="ZoneTexte 11"/>
          <p:cNvSpPr txBox="1"/>
          <p:nvPr/>
        </p:nvSpPr>
        <p:spPr>
          <a:xfrm>
            <a:off x="4638675" y="3048000"/>
            <a:ext cx="4267200" cy="3143250"/>
          </a:xfrm>
          <a:prstGeom prst="rect">
            <a:avLst/>
          </a:prstGeom>
        </p:spPr>
        <p:txBody>
          <a:bodyPr lIns="91440" tIns="45720" rIns="91440" bIns="45720" rtlCol="0">
            <a:normAutofit fontScale="95000"/>
          </a:bodyPr>
          <a:lstStyle/>
          <a:p>
            <a:pPr lvl="0" algn="just" fontAlgn="base"/>
            <a:r>
              <a:rPr lang="fr-FR" sz="1400" b="1" dirty="0" smtClean="0">
                <a:solidFill>
                  <a:srgbClr val="6C6F70"/>
                </a:solidFill>
              </a:rPr>
              <a:t>Repas:</a:t>
            </a:r>
            <a:endParaRPr lang="fr-FR" sz="1400" dirty="0" smtClean="0">
              <a:solidFill>
                <a:srgbClr val="6C6F70"/>
              </a:solidFill>
            </a:endParaRPr>
          </a:p>
          <a:p>
            <a:pPr algn="just" fontAlgn="base"/>
            <a:r>
              <a:rPr lang="fr-FR" sz="1400" dirty="0">
                <a:solidFill>
                  <a:srgbClr val="6C6F70"/>
                </a:solidFill>
              </a:rPr>
              <a:t>Petit déjeuner tardif jusqu’à 11h30 au bar de la piscine</a:t>
            </a:r>
            <a:br>
              <a:rPr lang="fr-FR" sz="1400" dirty="0">
                <a:solidFill>
                  <a:srgbClr val="6C6F70"/>
                </a:solidFill>
              </a:rPr>
            </a:br>
            <a:r>
              <a:rPr lang="fr-FR" sz="1400" dirty="0">
                <a:solidFill>
                  <a:srgbClr val="6C6F70"/>
                </a:solidFill>
              </a:rPr>
              <a:t>Déjeuners et dîners buffets au restaurant principal</a:t>
            </a:r>
          </a:p>
          <a:p>
            <a:pPr lvl="0" algn="just" fontAlgn="base"/>
            <a:endParaRPr lang="fr-FR" sz="1400" dirty="0" smtClean="0">
              <a:solidFill>
                <a:srgbClr val="6C6F70"/>
              </a:solidFill>
            </a:endParaRPr>
          </a:p>
          <a:p>
            <a:pPr lvl="0" algn="just" fontAlgn="base"/>
            <a:r>
              <a:rPr lang="fr-FR" sz="1400" b="1" dirty="0" smtClean="0">
                <a:solidFill>
                  <a:srgbClr val="6C6F70"/>
                </a:solidFill>
              </a:rPr>
              <a:t>Bars:</a:t>
            </a:r>
            <a:endParaRPr lang="fr-FR" sz="1400" dirty="0" smtClean="0">
              <a:solidFill>
                <a:srgbClr val="6C6F70"/>
              </a:solidFill>
            </a:endParaRPr>
          </a:p>
          <a:p>
            <a:pPr lvl="0" algn="just" fontAlgn="base"/>
            <a:r>
              <a:rPr lang="fr-FR" sz="1400" dirty="0">
                <a:solidFill>
                  <a:srgbClr val="6C6F70"/>
                </a:solidFill>
              </a:rPr>
              <a:t>Une sélection de boissons locales et internationales alcoolisées et non alcoolisées de 10h à 23h </a:t>
            </a:r>
            <a:br>
              <a:rPr lang="fr-FR" sz="1400" dirty="0">
                <a:solidFill>
                  <a:srgbClr val="6C6F70"/>
                </a:solidFill>
              </a:rPr>
            </a:br>
            <a:r>
              <a:rPr lang="fr-FR" sz="1400" dirty="0">
                <a:solidFill>
                  <a:srgbClr val="6C6F70"/>
                </a:solidFill>
              </a:rPr>
              <a:t>Vin, eau, boissons fraîches et bières pendant les repas </a:t>
            </a:r>
            <a:br>
              <a:rPr lang="fr-FR" sz="1400" dirty="0">
                <a:solidFill>
                  <a:srgbClr val="6C6F70"/>
                </a:solidFill>
              </a:rPr>
            </a:br>
            <a:r>
              <a:rPr lang="fr-FR" sz="1400" dirty="0">
                <a:solidFill>
                  <a:srgbClr val="6C6F70"/>
                </a:solidFill>
              </a:rPr>
              <a:t>Café et thé de 15h à </a:t>
            </a:r>
            <a:r>
              <a:rPr lang="fr-FR" sz="1400" dirty="0" smtClean="0">
                <a:solidFill>
                  <a:srgbClr val="6C6F70"/>
                </a:solidFill>
              </a:rPr>
              <a:t>18h</a:t>
            </a:r>
          </a:p>
          <a:p>
            <a:pPr lvl="0" algn="just" fontAlgn="base"/>
            <a:endParaRPr lang="fr-FR" sz="1400" dirty="0">
              <a:solidFill>
                <a:srgbClr val="6C6F70"/>
              </a:solidFill>
            </a:endParaRPr>
          </a:p>
          <a:p>
            <a:pPr lvl="0" algn="just" fontAlgn="base"/>
            <a:r>
              <a:rPr lang="fr-FR" sz="1400" b="1" dirty="0" smtClean="0">
                <a:solidFill>
                  <a:srgbClr val="6C6F70"/>
                </a:solidFill>
              </a:rPr>
              <a:t>Sports &amp; loisirs: </a:t>
            </a:r>
            <a:r>
              <a:rPr lang="fr-FR" sz="1400" dirty="0" smtClean="0">
                <a:solidFill>
                  <a:srgbClr val="6C6F70"/>
                </a:solidFill>
              </a:rPr>
              <a:t>large choix d’activités (voir </a:t>
            </a:r>
            <a:r>
              <a:rPr lang="fr-FR" sz="1400" dirty="0" err="1" smtClean="0">
                <a:solidFill>
                  <a:srgbClr val="6C6F70"/>
                </a:solidFill>
              </a:rPr>
              <a:t>slide</a:t>
            </a:r>
            <a:r>
              <a:rPr lang="fr-FR" sz="1400" dirty="0" smtClean="0">
                <a:solidFill>
                  <a:srgbClr val="6C6F70"/>
                </a:solidFill>
              </a:rPr>
              <a:t> dédiée).</a:t>
            </a:r>
          </a:p>
          <a:p>
            <a:pPr lvl="0" algn="just" fontAlgn="base"/>
            <a:endParaRPr lang="fr-FR" sz="1400" b="1" dirty="0" smtClean="0">
              <a:solidFill>
                <a:srgbClr val="6C6F70"/>
              </a:solidFill>
            </a:endParaRPr>
          </a:p>
          <a:p>
            <a:pPr lvl="0" algn="just" fontAlgn="base"/>
            <a:r>
              <a:rPr lang="fr-FR" sz="1400" b="1" dirty="0" smtClean="0">
                <a:solidFill>
                  <a:srgbClr val="6C6F70"/>
                </a:solidFill>
              </a:rPr>
              <a:t>Accès aux clubs: </a:t>
            </a:r>
            <a:r>
              <a:rPr lang="fr-FR" sz="1400" dirty="0" smtClean="0">
                <a:solidFill>
                  <a:srgbClr val="6C6F70"/>
                </a:solidFill>
              </a:rPr>
              <a:t>pour les enfants &amp; ados</a:t>
            </a:r>
            <a:endParaRPr lang="fr-FR" sz="1400" b="1" dirty="0">
              <a:solidFill>
                <a:srgbClr val="6C6F70"/>
              </a:solidFill>
            </a:endParaRPr>
          </a:p>
        </p:txBody>
      </p:sp>
      <p:sp>
        <p:nvSpPr>
          <p:cNvPr id="9" name="ZoneTexte 8"/>
          <p:cNvSpPr txBox="1"/>
          <p:nvPr/>
        </p:nvSpPr>
        <p:spPr>
          <a:xfrm>
            <a:off x="335020" y="2432124"/>
            <a:ext cx="1417637" cy="371475"/>
          </a:xfrm>
          <a:prstGeom prst="rect">
            <a:avLst/>
          </a:prstGeom>
        </p:spPr>
        <p:txBody>
          <a:bodyPr lIns="91440" tIns="45720" rIns="91440" bIns="45720" rtlCol="0">
            <a:normAutofit/>
          </a:bodyPr>
          <a:lstStyle/>
          <a:p>
            <a:pPr marL="0" marR="0" lvl="0" indent="0" fontAlgn="base"/>
            <a:r>
              <a:rPr lang="fr-FR" sz="1700" b="1" dirty="0" smtClean="0">
                <a:solidFill>
                  <a:srgbClr val="B91B62"/>
                </a:solidFill>
                <a:latin typeface="+mj-lt"/>
              </a:rPr>
              <a:t>Notre</a:t>
            </a:r>
            <a:r>
              <a:rPr lang="fr-FR" sz="1800" b="1" i="0" strike="noStrike" dirty="0" smtClean="0">
                <a:solidFill>
                  <a:srgbClr val="B91B62"/>
                </a:solidFill>
                <a:latin typeface="+mj-lt"/>
              </a:rPr>
              <a:t> </a:t>
            </a:r>
            <a:r>
              <a:rPr lang="fr-FR" sz="1700" b="1" dirty="0" smtClean="0">
                <a:solidFill>
                  <a:srgbClr val="B91B62"/>
                </a:solidFill>
                <a:latin typeface="+mj-lt"/>
              </a:rPr>
              <a:t>tarif</a:t>
            </a:r>
            <a:r>
              <a:rPr lang="fr-FR" sz="1800" b="1" i="0" strike="noStrike" dirty="0" smtClean="0">
                <a:solidFill>
                  <a:srgbClr val="B91B62"/>
                </a:solidFill>
                <a:latin typeface="+mj-lt"/>
              </a:rPr>
              <a:t> :</a:t>
            </a:r>
          </a:p>
          <a:p>
            <a:pPr marL="0" marR="0" lvl="0" indent="0" fontAlgn="base"/>
            <a:endParaRPr sz="1800" b="1" i="0" strike="noStrike" dirty="0">
              <a:solidFill>
                <a:srgbClr val="B91B62"/>
              </a:solidFill>
              <a:latin typeface="+mj-lt"/>
            </a:endParaRPr>
          </a:p>
        </p:txBody>
      </p:sp>
      <p:sp>
        <p:nvSpPr>
          <p:cNvPr id="13" name="ZoneTexte 12"/>
          <p:cNvSpPr txBox="1"/>
          <p:nvPr/>
        </p:nvSpPr>
        <p:spPr>
          <a:xfrm>
            <a:off x="238125" y="2851219"/>
            <a:ext cx="4267200" cy="3530532"/>
          </a:xfrm>
          <a:prstGeom prst="rect">
            <a:avLst/>
          </a:prstGeom>
        </p:spPr>
        <p:txBody>
          <a:bodyPr lIns="91440" tIns="45720" rIns="91440" bIns="45720" rtlCol="0">
            <a:normAutofit fontScale="87500" lnSpcReduction="20000"/>
          </a:bodyPr>
          <a:lstStyle/>
          <a:p>
            <a:pPr marL="0" marR="0" lvl="0" indent="0" algn="ctr" fontAlgn="base"/>
            <a:r>
              <a:rPr lang="fr-FR" b="1" dirty="0" smtClean="0">
                <a:solidFill>
                  <a:schemeClr val="tx1">
                    <a:lumMod val="50000"/>
                    <a:lumOff val="50000"/>
                  </a:schemeClr>
                </a:solidFill>
              </a:rPr>
              <a:t>909 </a:t>
            </a:r>
            <a:r>
              <a:rPr lang="fr-FR" b="1" dirty="0" smtClean="0">
                <a:solidFill>
                  <a:schemeClr val="tx1">
                    <a:lumMod val="50000"/>
                    <a:lumOff val="50000"/>
                  </a:schemeClr>
                </a:solidFill>
              </a:rPr>
              <a:t>€ ttc / adulte</a:t>
            </a:r>
          </a:p>
          <a:p>
            <a:pPr marL="0" marR="0" lvl="0" indent="0" algn="ctr" fontAlgn="base"/>
            <a:r>
              <a:rPr lang="fr-FR" b="1" dirty="0" smtClean="0">
                <a:solidFill>
                  <a:schemeClr val="tx1">
                    <a:lumMod val="50000"/>
                    <a:lumOff val="50000"/>
                  </a:schemeClr>
                </a:solidFill>
              </a:rPr>
              <a:t>-50</a:t>
            </a:r>
            <a:r>
              <a:rPr lang="fr-FR" b="1" dirty="0" smtClean="0">
                <a:solidFill>
                  <a:schemeClr val="tx1">
                    <a:lumMod val="50000"/>
                    <a:lumOff val="50000"/>
                  </a:schemeClr>
                </a:solidFill>
              </a:rPr>
              <a:t>% pour les enfants (2 à 12 ans inclus</a:t>
            </a:r>
            <a:r>
              <a:rPr lang="fr-FR" b="1" dirty="0" smtClean="0">
                <a:solidFill>
                  <a:schemeClr val="tx1">
                    <a:lumMod val="50000"/>
                    <a:lumOff val="50000"/>
                  </a:schemeClr>
                </a:solidFill>
              </a:rPr>
              <a:t>)</a:t>
            </a:r>
          </a:p>
          <a:p>
            <a:pPr marL="0" marR="0" lvl="0" indent="0" algn="ctr" fontAlgn="base"/>
            <a:endParaRPr b="1" dirty="0">
              <a:solidFill>
                <a:schemeClr val="tx1">
                  <a:lumMod val="50000"/>
                  <a:lumOff val="50000"/>
                </a:schemeClr>
              </a:solidFill>
            </a:endParaRPr>
          </a:p>
          <a:p>
            <a:pPr marL="0" marR="0" lvl="0" indent="0" algn="l" fontAlgn="base">
              <a:buFont typeface="Calibri"/>
              <a:buChar char="•"/>
            </a:pPr>
            <a:r>
              <a:rPr sz="1400" b="0" i="0" u="none" strike="noStrike" dirty="0">
                <a:solidFill>
                  <a:srgbClr val="6C6F70"/>
                </a:solidFill>
                <a:latin typeface="Calibri"/>
              </a:rPr>
              <a:t> Prix de base </a:t>
            </a:r>
            <a:r>
              <a:rPr sz="1400" b="0" i="0" u="none" strike="noStrike" dirty="0" err="1">
                <a:solidFill>
                  <a:srgbClr val="6C6F70"/>
                </a:solidFill>
                <a:latin typeface="Calibri"/>
              </a:rPr>
              <a:t>groupe</a:t>
            </a:r>
            <a:r>
              <a:rPr sz="1400" b="0" i="0" u="none" strike="noStrike" dirty="0">
                <a:solidFill>
                  <a:srgbClr val="6C6F70"/>
                </a:solidFill>
                <a:latin typeface="Calibri"/>
              </a:rPr>
              <a:t> </a:t>
            </a:r>
            <a:r>
              <a:rPr sz="1400" b="0" i="0" u="none" strike="noStrike" dirty="0" smtClean="0">
                <a:solidFill>
                  <a:srgbClr val="6C6F70"/>
                </a:solidFill>
                <a:latin typeface="Calibri"/>
              </a:rPr>
              <a:t>:</a:t>
            </a:r>
            <a:r>
              <a:rPr lang="fr-FR" sz="1400" b="0" i="0" u="none" strike="noStrike" dirty="0" smtClean="0">
                <a:solidFill>
                  <a:srgbClr val="6C6F70"/>
                </a:solidFill>
                <a:latin typeface="Calibri"/>
              </a:rPr>
              <a:t> 20 personnes</a:t>
            </a:r>
            <a:endParaRPr sz="1400" b="0" i="0" u="none" strike="noStrike" dirty="0">
              <a:solidFill>
                <a:srgbClr val="6C6F70"/>
              </a:solidFill>
              <a:latin typeface="Calibri"/>
            </a:endParaRPr>
          </a:p>
          <a:p>
            <a:pPr marL="0" marR="0" lvl="0" indent="0" algn="l" fontAlgn="base"/>
            <a:endParaRPr dirty="0"/>
          </a:p>
          <a:p>
            <a:pPr marL="0" marR="0" lvl="0" indent="0" algn="l" fontAlgn="base">
              <a:buFont typeface="Calibri"/>
              <a:buChar char="•"/>
            </a:pPr>
            <a:r>
              <a:rPr sz="1400" b="0" i="0" u="none" strike="noStrike" dirty="0">
                <a:solidFill>
                  <a:srgbClr val="6C6F70"/>
                </a:solidFill>
                <a:latin typeface="Calibri"/>
              </a:rPr>
              <a:t> </a:t>
            </a:r>
            <a:r>
              <a:rPr sz="1400" b="0" i="0" u="sng" strike="noStrike" dirty="0">
                <a:solidFill>
                  <a:srgbClr val="6C6F70"/>
                </a:solidFill>
                <a:latin typeface="Calibri"/>
              </a:rPr>
              <a:t>Ce prix </a:t>
            </a:r>
            <a:r>
              <a:rPr sz="1400" b="0" i="0" u="sng" strike="noStrike" dirty="0" err="1">
                <a:solidFill>
                  <a:srgbClr val="6C6F70"/>
                </a:solidFill>
                <a:latin typeface="Calibri"/>
              </a:rPr>
              <a:t>comprend</a:t>
            </a:r>
            <a:r>
              <a:rPr sz="1400" b="0" i="0" u="sng" strike="noStrike" dirty="0">
                <a:solidFill>
                  <a:srgbClr val="6C6F70"/>
                </a:solidFill>
                <a:latin typeface="Calibri"/>
              </a:rPr>
              <a:t> </a:t>
            </a:r>
            <a:r>
              <a:rPr sz="1400" b="0" i="0" u="sng" strike="noStrike" dirty="0" smtClean="0">
                <a:solidFill>
                  <a:srgbClr val="6C6F70"/>
                </a:solidFill>
                <a:latin typeface="Calibri"/>
              </a:rPr>
              <a:t>:</a:t>
            </a:r>
            <a:r>
              <a:rPr dirty="0"/>
              <a:t/>
            </a:r>
            <a:br>
              <a:rPr dirty="0"/>
            </a:br>
            <a:endParaRPr dirty="0"/>
          </a:p>
          <a:p>
            <a:pPr marL="0" marR="0" lvl="0" indent="0" algn="l" fontAlgn="base"/>
            <a:r>
              <a:rPr sz="1400" b="0" i="0" u="none" strike="noStrike" dirty="0">
                <a:solidFill>
                  <a:srgbClr val="6C6F70"/>
                </a:solidFill>
                <a:latin typeface="Calibri"/>
              </a:rPr>
              <a:t>Le transport </a:t>
            </a:r>
            <a:r>
              <a:rPr sz="1400" b="0" i="0" u="none" strike="noStrike" dirty="0" err="1">
                <a:solidFill>
                  <a:srgbClr val="6C6F70"/>
                </a:solidFill>
                <a:latin typeface="Calibri"/>
              </a:rPr>
              <a:t>aérien</a:t>
            </a:r>
            <a:r>
              <a:rPr sz="1400" b="0" i="0" u="none" strike="noStrike" dirty="0">
                <a:solidFill>
                  <a:srgbClr val="6C6F70"/>
                </a:solidFill>
                <a:latin typeface="Calibri"/>
              </a:rPr>
              <a:t> </a:t>
            </a:r>
            <a:r>
              <a:rPr sz="1400" b="0" i="0" u="none" strike="noStrike" dirty="0" err="1">
                <a:solidFill>
                  <a:srgbClr val="6C6F70"/>
                </a:solidFill>
                <a:latin typeface="Calibri"/>
              </a:rPr>
              <a:t>aller</a:t>
            </a:r>
            <a:r>
              <a:rPr sz="1400" b="0" i="0" u="none" strike="noStrike" dirty="0">
                <a:solidFill>
                  <a:srgbClr val="6C6F70"/>
                </a:solidFill>
                <a:latin typeface="Calibri"/>
              </a:rPr>
              <a:t> et retour </a:t>
            </a:r>
            <a:r>
              <a:rPr sz="1400" b="0" i="0" u="none" strike="noStrike" dirty="0" err="1">
                <a:solidFill>
                  <a:srgbClr val="6C6F70"/>
                </a:solidFill>
                <a:latin typeface="Calibri"/>
              </a:rPr>
              <a:t>sur</a:t>
            </a:r>
            <a:r>
              <a:rPr sz="1400" b="0" i="0" u="none" strike="noStrike" dirty="0">
                <a:solidFill>
                  <a:srgbClr val="6C6F70"/>
                </a:solidFill>
                <a:latin typeface="Calibri"/>
              </a:rPr>
              <a:t> </a:t>
            </a:r>
            <a:r>
              <a:rPr sz="1400" b="0" i="0" u="none" strike="noStrike" dirty="0" err="1" smtClean="0">
                <a:solidFill>
                  <a:srgbClr val="6C6F70"/>
                </a:solidFill>
                <a:latin typeface="Calibri"/>
              </a:rPr>
              <a:t>vol</a:t>
            </a:r>
            <a:r>
              <a:rPr lang="fr-FR" sz="1400" b="0" i="0" u="none" strike="noStrike" dirty="0" smtClean="0">
                <a:solidFill>
                  <a:srgbClr val="6C6F70"/>
                </a:solidFill>
                <a:latin typeface="Calibri"/>
              </a:rPr>
              <a:t>s</a:t>
            </a:r>
            <a:r>
              <a:rPr sz="1400" b="0" i="0" u="none" strike="noStrike" dirty="0" smtClean="0">
                <a:solidFill>
                  <a:srgbClr val="6C6F70"/>
                </a:solidFill>
                <a:latin typeface="Calibri"/>
              </a:rPr>
              <a:t> </a:t>
            </a:r>
            <a:r>
              <a:rPr sz="1400" b="0" i="0" u="none" strike="noStrike" dirty="0" err="1" smtClean="0">
                <a:solidFill>
                  <a:srgbClr val="6C6F70"/>
                </a:solidFill>
                <a:latin typeface="Calibri"/>
              </a:rPr>
              <a:t>spécia</a:t>
            </a:r>
            <a:r>
              <a:rPr lang="fr-FR" sz="1400" b="0" i="0" u="none" strike="noStrike" dirty="0" err="1" smtClean="0">
                <a:solidFill>
                  <a:srgbClr val="6C6F70"/>
                </a:solidFill>
                <a:latin typeface="Calibri"/>
              </a:rPr>
              <a:t>ux</a:t>
            </a:r>
            <a:r>
              <a:rPr sz="1400" b="0" i="0" u="none" strike="noStrike" dirty="0" smtClean="0">
                <a:solidFill>
                  <a:srgbClr val="6C6F70"/>
                </a:solidFill>
                <a:latin typeface="Calibri"/>
              </a:rPr>
              <a:t>, </a:t>
            </a:r>
            <a:r>
              <a:rPr sz="1400" b="0" i="0" u="none" strike="noStrike" dirty="0">
                <a:solidFill>
                  <a:srgbClr val="6C6F70"/>
                </a:solidFill>
                <a:latin typeface="Calibri"/>
              </a:rPr>
              <a:t>les </a:t>
            </a:r>
            <a:r>
              <a:rPr sz="1400" b="0" i="0" u="none" strike="noStrike" dirty="0" err="1">
                <a:solidFill>
                  <a:srgbClr val="6C6F70"/>
                </a:solidFill>
                <a:latin typeface="Calibri"/>
              </a:rPr>
              <a:t>transferts</a:t>
            </a:r>
            <a:r>
              <a:rPr sz="1400" b="0" i="0" u="none" strike="noStrike" dirty="0">
                <a:solidFill>
                  <a:srgbClr val="6C6F70"/>
                </a:solidFill>
                <a:latin typeface="Calibri"/>
              </a:rPr>
              <a:t> </a:t>
            </a:r>
            <a:r>
              <a:rPr sz="1400" b="0" i="0" u="none" strike="noStrike" dirty="0" err="1">
                <a:solidFill>
                  <a:srgbClr val="6C6F70"/>
                </a:solidFill>
                <a:latin typeface="Calibri"/>
              </a:rPr>
              <a:t>aéroport</a:t>
            </a:r>
            <a:r>
              <a:rPr sz="1400" b="0" i="0" u="none" strike="noStrike" dirty="0">
                <a:solidFill>
                  <a:srgbClr val="6C6F70"/>
                </a:solidFill>
                <a:latin typeface="Calibri"/>
              </a:rPr>
              <a:t> – </a:t>
            </a:r>
            <a:r>
              <a:rPr sz="1400" b="0" i="0" u="none" strike="noStrike" dirty="0" err="1">
                <a:solidFill>
                  <a:srgbClr val="6C6F70"/>
                </a:solidFill>
                <a:latin typeface="Calibri"/>
              </a:rPr>
              <a:t>hôtel</a:t>
            </a:r>
            <a:r>
              <a:rPr sz="1400" b="0" i="0" u="none" strike="noStrike" dirty="0">
                <a:solidFill>
                  <a:srgbClr val="6C6F70"/>
                </a:solidFill>
                <a:latin typeface="Calibri"/>
              </a:rPr>
              <a:t> – </a:t>
            </a:r>
            <a:r>
              <a:rPr sz="1400" b="0" i="0" u="none" strike="noStrike" dirty="0" err="1">
                <a:solidFill>
                  <a:srgbClr val="6C6F70"/>
                </a:solidFill>
                <a:latin typeface="Calibri"/>
              </a:rPr>
              <a:t>aéroport</a:t>
            </a:r>
            <a:r>
              <a:rPr sz="1400" b="0" i="0" u="none" strike="noStrike" dirty="0">
                <a:solidFill>
                  <a:srgbClr val="6C6F70"/>
                </a:solidFill>
                <a:latin typeface="Calibri"/>
              </a:rPr>
              <a:t>, le </a:t>
            </a:r>
            <a:r>
              <a:rPr sz="1400" b="0" i="0" u="none" strike="noStrike" dirty="0" err="1">
                <a:solidFill>
                  <a:srgbClr val="6C6F70"/>
                </a:solidFill>
                <a:latin typeface="Calibri"/>
              </a:rPr>
              <a:t>logement</a:t>
            </a:r>
            <a:r>
              <a:rPr sz="1400" b="0" i="0" u="none" strike="noStrike" dirty="0">
                <a:solidFill>
                  <a:srgbClr val="6C6F70"/>
                </a:solidFill>
                <a:latin typeface="Calibri"/>
              </a:rPr>
              <a:t> en </a:t>
            </a:r>
            <a:r>
              <a:rPr lang="fr-FR" sz="1400" b="0" i="0" u="none" strike="noStrike" dirty="0" smtClean="0">
                <a:solidFill>
                  <a:srgbClr val="6C6F70"/>
                </a:solidFill>
                <a:latin typeface="Calibri"/>
              </a:rPr>
              <a:t>appartement 1 </a:t>
            </a:r>
            <a:r>
              <a:rPr sz="1400" b="0" i="0" u="none" strike="noStrike" dirty="0" err="1" smtClean="0">
                <a:solidFill>
                  <a:srgbClr val="6C6F70"/>
                </a:solidFill>
                <a:latin typeface="Calibri"/>
              </a:rPr>
              <a:t>chambre</a:t>
            </a:r>
            <a:r>
              <a:rPr sz="1400" b="0" i="0" u="none" strike="noStrike" dirty="0" smtClean="0">
                <a:solidFill>
                  <a:srgbClr val="6C6F70"/>
                </a:solidFill>
                <a:latin typeface="Calibri"/>
              </a:rPr>
              <a:t>, </a:t>
            </a:r>
            <a:r>
              <a:rPr sz="1400" b="0" i="0" u="none" strike="noStrike" dirty="0">
                <a:solidFill>
                  <a:srgbClr val="6C6F70"/>
                </a:solidFill>
                <a:latin typeface="Calibri"/>
              </a:rPr>
              <a:t>la </a:t>
            </a:r>
            <a:r>
              <a:rPr lang="fr-FR" sz="1400" b="0" i="0" u="none" strike="noStrike" dirty="0" smtClean="0">
                <a:solidFill>
                  <a:srgbClr val="6C6F70"/>
                </a:solidFill>
                <a:latin typeface="Calibri"/>
              </a:rPr>
              <a:t>formule all-inclusive</a:t>
            </a:r>
            <a:r>
              <a:rPr sz="1400" b="0" i="0" u="none" strike="noStrike" dirty="0" smtClean="0">
                <a:solidFill>
                  <a:srgbClr val="6C6F70"/>
                </a:solidFill>
                <a:latin typeface="Calibri"/>
              </a:rPr>
              <a:t>, </a:t>
            </a:r>
            <a:r>
              <a:rPr sz="1400" b="0" i="0" u="none" strike="noStrike" dirty="0" err="1">
                <a:solidFill>
                  <a:srgbClr val="6C6F70"/>
                </a:solidFill>
                <a:latin typeface="Calibri"/>
              </a:rPr>
              <a:t>l’accueil</a:t>
            </a:r>
            <a:r>
              <a:rPr sz="1400" b="0" i="0" u="none" strike="noStrike" dirty="0">
                <a:solidFill>
                  <a:srgbClr val="6C6F70"/>
                </a:solidFill>
                <a:latin typeface="Calibri"/>
              </a:rPr>
              <a:t> et </a:t>
            </a:r>
            <a:r>
              <a:rPr sz="1400" b="0" i="0" u="none" strike="noStrike" dirty="0" err="1">
                <a:solidFill>
                  <a:srgbClr val="6C6F70"/>
                </a:solidFill>
                <a:latin typeface="Calibri"/>
              </a:rPr>
              <a:t>l’assistance</a:t>
            </a:r>
            <a:r>
              <a:rPr sz="1400" b="0" i="0" u="none" strike="noStrike" dirty="0">
                <a:solidFill>
                  <a:srgbClr val="6C6F70"/>
                </a:solidFill>
                <a:latin typeface="Calibri"/>
              </a:rPr>
              <a:t> </a:t>
            </a:r>
            <a:r>
              <a:rPr sz="1400" b="0" i="0" u="none" strike="noStrike" dirty="0" err="1">
                <a:solidFill>
                  <a:srgbClr val="6C6F70"/>
                </a:solidFill>
                <a:latin typeface="Calibri"/>
              </a:rPr>
              <a:t>sur</a:t>
            </a:r>
            <a:r>
              <a:rPr sz="1400" b="0" i="0" u="none" strike="noStrike" dirty="0">
                <a:solidFill>
                  <a:srgbClr val="6C6F70"/>
                </a:solidFill>
                <a:latin typeface="Calibri"/>
              </a:rPr>
              <a:t> place, </a:t>
            </a:r>
            <a:r>
              <a:rPr sz="1400" b="0" i="0" u="none" strike="noStrike" dirty="0" err="1">
                <a:solidFill>
                  <a:srgbClr val="6C6F70"/>
                </a:solidFill>
                <a:latin typeface="Calibri"/>
              </a:rPr>
              <a:t>l’accès</a:t>
            </a:r>
            <a:r>
              <a:rPr sz="1400" b="0" i="0" u="none" strike="noStrike" dirty="0">
                <a:solidFill>
                  <a:srgbClr val="6C6F70"/>
                </a:solidFill>
                <a:latin typeface="Calibri"/>
              </a:rPr>
              <a:t> aux services et infrastructures de </a:t>
            </a:r>
            <a:r>
              <a:rPr sz="1400" b="0" i="0" u="none" strike="noStrike" dirty="0" err="1">
                <a:solidFill>
                  <a:srgbClr val="6C6F70"/>
                </a:solidFill>
                <a:latin typeface="Calibri"/>
              </a:rPr>
              <a:t>l’hôtel</a:t>
            </a:r>
            <a:r>
              <a:rPr sz="1400" b="0" i="0" u="none" strike="noStrike" dirty="0">
                <a:solidFill>
                  <a:srgbClr val="6C6F70"/>
                </a:solidFill>
                <a:latin typeface="Calibri"/>
              </a:rPr>
              <a:t> (</a:t>
            </a:r>
            <a:r>
              <a:rPr sz="1400" b="0" i="0" u="none" strike="noStrike" dirty="0" err="1">
                <a:solidFill>
                  <a:srgbClr val="6C6F70"/>
                </a:solidFill>
                <a:latin typeface="Calibri"/>
              </a:rPr>
              <a:t>sauf</a:t>
            </a:r>
            <a:r>
              <a:rPr sz="1400" b="0" i="0" u="none" strike="noStrike" dirty="0">
                <a:solidFill>
                  <a:srgbClr val="6C6F70"/>
                </a:solidFill>
                <a:latin typeface="Calibri"/>
              </a:rPr>
              <a:t> </a:t>
            </a:r>
            <a:r>
              <a:rPr sz="1400" b="0" i="0" u="none" strike="noStrike" dirty="0" err="1">
                <a:solidFill>
                  <a:srgbClr val="6C6F70"/>
                </a:solidFill>
                <a:latin typeface="Calibri"/>
              </a:rPr>
              <a:t>prestations</a:t>
            </a:r>
            <a:r>
              <a:rPr sz="1400" b="0" i="0" u="none" strike="noStrike" dirty="0">
                <a:solidFill>
                  <a:srgbClr val="6C6F70"/>
                </a:solidFill>
                <a:latin typeface="Calibri"/>
              </a:rPr>
              <a:t> </a:t>
            </a:r>
            <a:r>
              <a:rPr sz="1400" b="0" i="0" u="none" strike="noStrike" dirty="0" err="1">
                <a:solidFill>
                  <a:srgbClr val="6C6F70"/>
                </a:solidFill>
                <a:latin typeface="Calibri"/>
              </a:rPr>
              <a:t>facultatives</a:t>
            </a:r>
            <a:r>
              <a:rPr sz="1400" b="0" i="0" u="none" strike="noStrike" dirty="0">
                <a:solidFill>
                  <a:srgbClr val="6C6F70"/>
                </a:solidFill>
                <a:latin typeface="Calibri"/>
              </a:rPr>
              <a:t> en </a:t>
            </a:r>
            <a:r>
              <a:rPr sz="1400" b="0" i="0" u="none" strike="noStrike" dirty="0" err="1">
                <a:solidFill>
                  <a:srgbClr val="6C6F70"/>
                </a:solidFill>
                <a:latin typeface="Calibri"/>
              </a:rPr>
              <a:t>supplément</a:t>
            </a:r>
            <a:r>
              <a:rPr sz="1400" b="0" i="0" u="none" strike="noStrike" dirty="0">
                <a:solidFill>
                  <a:srgbClr val="6C6F70"/>
                </a:solidFill>
                <a:latin typeface="Calibri"/>
              </a:rPr>
              <a:t>), </a:t>
            </a:r>
            <a:r>
              <a:rPr sz="1400" b="0" i="0" u="none" strike="noStrike" dirty="0" smtClean="0">
                <a:solidFill>
                  <a:srgbClr val="6C6F70"/>
                </a:solidFill>
                <a:latin typeface="Calibri"/>
              </a:rPr>
              <a:t>les </a:t>
            </a:r>
            <a:r>
              <a:rPr sz="1400" b="0" i="0" u="none" strike="noStrike" dirty="0">
                <a:solidFill>
                  <a:srgbClr val="6C6F70"/>
                </a:solidFill>
                <a:latin typeface="Calibri"/>
              </a:rPr>
              <a:t>taxes </a:t>
            </a:r>
            <a:r>
              <a:rPr sz="1400" b="0" i="0" u="none" strike="noStrike" dirty="0" err="1">
                <a:solidFill>
                  <a:srgbClr val="6C6F70"/>
                </a:solidFill>
                <a:latin typeface="Calibri"/>
              </a:rPr>
              <a:t>d’aéroport</a:t>
            </a:r>
            <a:r>
              <a:rPr sz="1400" b="0" i="0" u="none" strike="noStrike" dirty="0">
                <a:solidFill>
                  <a:srgbClr val="6C6F70"/>
                </a:solidFill>
                <a:latin typeface="Calibri"/>
              </a:rPr>
              <a:t>, les taxes de </a:t>
            </a:r>
            <a:r>
              <a:rPr sz="1400" b="0" i="0" u="none" strike="noStrike" dirty="0" err="1">
                <a:solidFill>
                  <a:srgbClr val="6C6F70"/>
                </a:solidFill>
                <a:latin typeface="Calibri"/>
              </a:rPr>
              <a:t>sûreté</a:t>
            </a:r>
            <a:r>
              <a:rPr sz="1400" b="0" i="0" u="none" strike="noStrike" dirty="0">
                <a:solidFill>
                  <a:srgbClr val="6C6F70"/>
                </a:solidFill>
                <a:latin typeface="Calibri"/>
              </a:rPr>
              <a:t> et </a:t>
            </a:r>
            <a:r>
              <a:rPr sz="1400" b="0" i="0" u="none" strike="noStrike" dirty="0" err="1">
                <a:solidFill>
                  <a:srgbClr val="6C6F70"/>
                </a:solidFill>
                <a:latin typeface="Calibri"/>
              </a:rPr>
              <a:t>redevances</a:t>
            </a:r>
            <a:r>
              <a:rPr sz="1400" b="0" i="0" u="none" strike="noStrike" dirty="0">
                <a:solidFill>
                  <a:srgbClr val="6C6F70"/>
                </a:solidFill>
                <a:latin typeface="Calibri"/>
              </a:rPr>
              <a:t> </a:t>
            </a:r>
            <a:r>
              <a:rPr sz="1400" b="0" i="0" u="none" strike="noStrike" dirty="0" err="1">
                <a:solidFill>
                  <a:srgbClr val="6C6F70"/>
                </a:solidFill>
                <a:latin typeface="Calibri"/>
              </a:rPr>
              <a:t>passagers</a:t>
            </a:r>
            <a:r>
              <a:rPr sz="1400" b="0" i="0" u="none" strike="noStrike" dirty="0">
                <a:solidFill>
                  <a:srgbClr val="6C6F70"/>
                </a:solidFill>
                <a:latin typeface="Calibri"/>
              </a:rPr>
              <a:t>.</a:t>
            </a:r>
            <a:r>
              <a:rPr dirty="0"/>
              <a:t/>
            </a:r>
            <a:br>
              <a:rPr dirty="0"/>
            </a:br>
            <a:endParaRPr dirty="0"/>
          </a:p>
          <a:p>
            <a:pPr marL="0" marR="0" lvl="0" indent="0" algn="l" fontAlgn="base">
              <a:buFont typeface="Calibri"/>
              <a:buChar char="•"/>
            </a:pPr>
            <a:r>
              <a:rPr sz="1400" b="0" i="0" u="sng" strike="noStrike" dirty="0">
                <a:solidFill>
                  <a:srgbClr val="6C6F70"/>
                </a:solidFill>
                <a:latin typeface="Calibri"/>
              </a:rPr>
              <a:t> </a:t>
            </a:r>
            <a:r>
              <a:rPr sz="1400" b="0" i="0" u="sng" strike="noStrike" dirty="0" err="1">
                <a:solidFill>
                  <a:srgbClr val="6C6F70"/>
                </a:solidFill>
                <a:latin typeface="Calibri"/>
              </a:rPr>
              <a:t>Ce</a:t>
            </a:r>
            <a:r>
              <a:rPr sz="1400" b="0" i="0" u="sng" strike="noStrike" dirty="0">
                <a:solidFill>
                  <a:srgbClr val="6C6F70"/>
                </a:solidFill>
                <a:latin typeface="Calibri"/>
              </a:rPr>
              <a:t> prix ne </a:t>
            </a:r>
            <a:r>
              <a:rPr sz="1400" b="0" i="0" u="sng" strike="noStrike" dirty="0" err="1">
                <a:solidFill>
                  <a:srgbClr val="6C6F70"/>
                </a:solidFill>
                <a:latin typeface="Calibri"/>
              </a:rPr>
              <a:t>comprends</a:t>
            </a:r>
            <a:r>
              <a:rPr sz="1400" b="0" i="0" u="sng" strike="noStrike" dirty="0">
                <a:solidFill>
                  <a:srgbClr val="6C6F70"/>
                </a:solidFill>
                <a:latin typeface="Calibri"/>
              </a:rPr>
              <a:t> pas :</a:t>
            </a:r>
            <a:r>
              <a:rPr dirty="0"/>
              <a:t/>
            </a:r>
            <a:br>
              <a:rPr dirty="0"/>
            </a:br>
            <a:endParaRPr dirty="0"/>
          </a:p>
          <a:p>
            <a:pPr marL="0" marR="0" lvl="0" indent="0" algn="l" fontAlgn="base"/>
            <a:r>
              <a:rPr sz="1400" b="0" i="0" u="none" strike="noStrike" dirty="0">
                <a:solidFill>
                  <a:srgbClr val="6C6F70"/>
                </a:solidFill>
                <a:latin typeface="Calibri"/>
              </a:rPr>
              <a:t>Les assurances annulation, </a:t>
            </a:r>
            <a:r>
              <a:rPr sz="1400" b="0" i="0" u="none" strike="noStrike" dirty="0" err="1">
                <a:solidFill>
                  <a:srgbClr val="6C6F70"/>
                </a:solidFill>
                <a:latin typeface="Calibri"/>
              </a:rPr>
              <a:t>rapatriement</a:t>
            </a:r>
            <a:r>
              <a:rPr sz="1400" b="0" i="0" u="none" strike="noStrike" dirty="0">
                <a:solidFill>
                  <a:srgbClr val="6C6F70"/>
                </a:solidFill>
                <a:latin typeface="Calibri"/>
              </a:rPr>
              <a:t> et </a:t>
            </a:r>
            <a:r>
              <a:rPr sz="1400" b="0" i="0" u="none" strike="noStrike" dirty="0" err="1">
                <a:solidFill>
                  <a:srgbClr val="6C6F70"/>
                </a:solidFill>
                <a:latin typeface="Calibri"/>
              </a:rPr>
              <a:t>bagages</a:t>
            </a:r>
            <a:r>
              <a:rPr sz="1400" b="0" i="0" u="none" strike="noStrike" dirty="0">
                <a:solidFill>
                  <a:srgbClr val="6C6F70"/>
                </a:solidFill>
                <a:latin typeface="Calibri"/>
              </a:rPr>
              <a:t>, les </a:t>
            </a:r>
            <a:r>
              <a:rPr sz="1400" b="0" i="0" u="none" strike="noStrike" dirty="0" err="1">
                <a:solidFill>
                  <a:srgbClr val="6C6F70"/>
                </a:solidFill>
                <a:latin typeface="Calibri"/>
              </a:rPr>
              <a:t>suppléments</a:t>
            </a:r>
            <a:r>
              <a:rPr sz="1400" b="0" i="0" u="none" strike="noStrike" dirty="0">
                <a:solidFill>
                  <a:srgbClr val="6C6F70"/>
                </a:solidFill>
                <a:latin typeface="Calibri"/>
              </a:rPr>
              <a:t>, les </a:t>
            </a:r>
            <a:r>
              <a:rPr sz="1400" b="0" i="0" u="none" strike="noStrike" dirty="0" err="1" smtClean="0">
                <a:solidFill>
                  <a:srgbClr val="6C6F70"/>
                </a:solidFill>
                <a:latin typeface="Calibri"/>
              </a:rPr>
              <a:t>boissons</a:t>
            </a:r>
            <a:r>
              <a:rPr lang="fr-FR" sz="1400" b="0" i="0" u="none" strike="noStrike" dirty="0" smtClean="0">
                <a:solidFill>
                  <a:srgbClr val="6C6F70"/>
                </a:solidFill>
                <a:latin typeface="Calibri"/>
              </a:rPr>
              <a:t> hors all-inclusive</a:t>
            </a:r>
            <a:r>
              <a:rPr sz="1400" b="0" i="0" u="none" strike="noStrike" dirty="0" smtClean="0">
                <a:solidFill>
                  <a:srgbClr val="6C6F70"/>
                </a:solidFill>
                <a:latin typeface="Calibri"/>
              </a:rPr>
              <a:t>, </a:t>
            </a:r>
            <a:r>
              <a:rPr sz="1400" b="0" i="0" u="none" strike="noStrike" dirty="0">
                <a:solidFill>
                  <a:srgbClr val="6C6F70"/>
                </a:solidFill>
                <a:latin typeface="Calibri"/>
              </a:rPr>
              <a:t>les </a:t>
            </a:r>
            <a:r>
              <a:rPr sz="1400" b="0" i="0" u="none" strike="noStrike" dirty="0" err="1">
                <a:solidFill>
                  <a:srgbClr val="6C6F70"/>
                </a:solidFill>
                <a:latin typeface="Calibri"/>
              </a:rPr>
              <a:t>dépenses</a:t>
            </a:r>
            <a:r>
              <a:rPr sz="1400" b="0" i="0" u="none" strike="noStrike" dirty="0">
                <a:solidFill>
                  <a:srgbClr val="6C6F70"/>
                </a:solidFill>
                <a:latin typeface="Calibri"/>
              </a:rPr>
              <a:t> </a:t>
            </a:r>
            <a:r>
              <a:rPr sz="1400" b="0" i="0" u="none" strike="noStrike" dirty="0" err="1">
                <a:solidFill>
                  <a:srgbClr val="6C6F70"/>
                </a:solidFill>
                <a:latin typeface="Calibri"/>
              </a:rPr>
              <a:t>personnelles</a:t>
            </a:r>
            <a:r>
              <a:rPr sz="1400" b="0" i="0" u="none" strike="noStrike" dirty="0">
                <a:solidFill>
                  <a:srgbClr val="6C6F70"/>
                </a:solidFill>
                <a:latin typeface="Calibri"/>
              </a:rPr>
              <a:t>, les pourboires, les </a:t>
            </a:r>
            <a:r>
              <a:rPr lang="fr-FR" sz="1400" b="0" i="0" u="none" strike="noStrike" dirty="0" smtClean="0">
                <a:solidFill>
                  <a:srgbClr val="6C6F70"/>
                </a:solidFill>
                <a:latin typeface="Calibri"/>
              </a:rPr>
              <a:t> éventuelles </a:t>
            </a:r>
            <a:r>
              <a:rPr sz="1400" b="0" i="0" u="none" strike="noStrike" dirty="0" smtClean="0">
                <a:solidFill>
                  <a:srgbClr val="6C6F70"/>
                </a:solidFill>
                <a:latin typeface="Calibri"/>
              </a:rPr>
              <a:t>taxes </a:t>
            </a:r>
            <a:r>
              <a:rPr sz="1400" b="0" i="0" u="none" strike="noStrike" dirty="0">
                <a:solidFill>
                  <a:srgbClr val="6C6F70"/>
                </a:solidFill>
                <a:latin typeface="Calibri"/>
              </a:rPr>
              <a:t>de </a:t>
            </a:r>
            <a:r>
              <a:rPr sz="1400" b="0" i="0" u="none" strike="noStrike" dirty="0" err="1" smtClean="0">
                <a:solidFill>
                  <a:srgbClr val="6C6F70"/>
                </a:solidFill>
                <a:latin typeface="Calibri"/>
              </a:rPr>
              <a:t>séjour</a:t>
            </a:r>
            <a:r>
              <a:rPr sz="1400" b="0" i="0" u="none" strike="noStrike" dirty="0" smtClean="0">
                <a:solidFill>
                  <a:srgbClr val="6C6F70"/>
                </a:solidFill>
                <a:latin typeface="Calibri"/>
              </a:rPr>
              <a:t>, les </a:t>
            </a:r>
            <a:r>
              <a:rPr sz="1400" b="0" i="0" u="none" strike="noStrike" dirty="0">
                <a:solidFill>
                  <a:srgbClr val="6C6F70"/>
                </a:solidFill>
                <a:latin typeface="Calibri"/>
              </a:rPr>
              <a:t>excursions.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38125" y="152400"/>
          <a:ext cx="8905875" cy="6734175"/>
          <a:chOff x="238125" y="152400"/>
          <a:chExt cx="8905875" cy="6734175"/>
        </a:xfrm>
      </p:grpSpPr>
      <p:sp>
        <p:nvSpPr>
          <p:cNvPr id="7" name="ZoneTexte 6"/>
          <p:cNvSpPr txBox="1"/>
          <p:nvPr/>
        </p:nvSpPr>
        <p:spPr>
          <a:xfrm>
            <a:off x="238125" y="2099097"/>
            <a:ext cx="8648700" cy="830997"/>
          </a:xfrm>
          <a:prstGeom prst="rect">
            <a:avLst/>
          </a:prstGeom>
        </p:spPr>
        <p:txBody>
          <a:bodyPr lIns="91440" tIns="45720" rIns="91440" bIns="45720" rtlCol="0">
            <a:spAutoFit/>
          </a:bodyPr>
          <a:lstStyle/>
          <a:p>
            <a:pPr marL="0" marR="0" lvl="0" indent="0" algn="ctr" fontAlgn="base"/>
            <a:r>
              <a:rPr sz="2400" b="1" i="0" u="none" strike="noStrike" dirty="0" err="1">
                <a:solidFill>
                  <a:srgbClr val="7E7E7E"/>
                </a:solidFill>
              </a:rPr>
              <a:t>Votre</a:t>
            </a:r>
            <a:r>
              <a:rPr sz="2400" b="1" i="0" u="none" strike="noStrike" dirty="0">
                <a:solidFill>
                  <a:srgbClr val="7E7E7E"/>
                </a:solidFill>
              </a:rPr>
              <a:t> contact commercial</a:t>
            </a:r>
            <a:r>
              <a:rPr dirty="0"/>
              <a:t/>
            </a:r>
            <a:br>
              <a:rPr dirty="0"/>
            </a:br>
            <a:endParaRPr sz="2400" b="1" i="0" u="none" strike="noStrike" dirty="0">
              <a:solidFill>
                <a:srgbClr val="7E7E7E"/>
              </a:solidFill>
            </a:endParaRPr>
          </a:p>
        </p:txBody>
      </p:sp>
      <p:sp>
        <p:nvSpPr>
          <p:cNvPr id="8" name="ZoneTexte 7"/>
          <p:cNvSpPr txBox="1"/>
          <p:nvPr/>
        </p:nvSpPr>
        <p:spPr>
          <a:xfrm>
            <a:off x="600075" y="3133725"/>
            <a:ext cx="7915275" cy="1847850"/>
          </a:xfrm>
          <a:prstGeom prst="rect">
            <a:avLst/>
          </a:prstGeom>
          <a:ln w="12700" cap="flat" cmpd="sng" algn="ctr">
            <a:solidFill>
              <a:srgbClr val="7E7E7E"/>
            </a:solidFill>
            <a:prstDash val="solid"/>
            <a:round/>
            <a:headEnd type="none" w="med" len="med"/>
            <a:tailEnd type="none" w="med" len="med"/>
          </a:ln>
        </p:spPr>
        <p:txBody>
          <a:bodyPr lIns="91440" tIns="45720" rIns="91440" bIns="45720" rtlCol="0">
            <a:normAutofit/>
          </a:bodyPr>
          <a:lstStyle/>
          <a:p>
            <a:pPr marL="0" marR="0" lvl="0" indent="0" algn="ctr" fontAlgn="base"/>
            <a:r>
              <a:rPr dirty="0"/>
              <a:t/>
            </a:r>
            <a:br>
              <a:rPr dirty="0"/>
            </a:br>
            <a:r>
              <a:rPr lang="fr-FR" b="1" dirty="0" smtClean="0">
                <a:solidFill>
                  <a:schemeClr val="tx1">
                    <a:lumMod val="50000"/>
                    <a:lumOff val="50000"/>
                  </a:schemeClr>
                </a:solidFill>
              </a:rPr>
              <a:t>Chrystelle Hamel</a:t>
            </a:r>
            <a:r>
              <a:rPr b="1" dirty="0">
                <a:solidFill>
                  <a:schemeClr val="tx1">
                    <a:lumMod val="50000"/>
                    <a:lumOff val="50000"/>
                  </a:schemeClr>
                </a:solidFill>
              </a:rPr>
              <a:t/>
            </a:r>
            <a:br>
              <a:rPr b="1" dirty="0">
                <a:solidFill>
                  <a:schemeClr val="tx1">
                    <a:lumMod val="50000"/>
                    <a:lumOff val="50000"/>
                  </a:schemeClr>
                </a:solidFill>
              </a:rPr>
            </a:br>
            <a:r>
              <a:rPr b="1" dirty="0">
                <a:solidFill>
                  <a:schemeClr val="tx1">
                    <a:lumMod val="50000"/>
                    <a:lumOff val="50000"/>
                  </a:schemeClr>
                </a:solidFill>
              </a:rPr>
              <a:t/>
            </a:r>
            <a:br>
              <a:rPr b="1" dirty="0">
                <a:solidFill>
                  <a:schemeClr val="tx1">
                    <a:lumMod val="50000"/>
                    <a:lumOff val="50000"/>
                  </a:schemeClr>
                </a:solidFill>
              </a:rPr>
            </a:br>
            <a:r>
              <a:rPr lang="fr-FR" sz="1200" b="1" i="0" u="none" strike="noStrike" dirty="0" smtClean="0">
                <a:solidFill>
                  <a:schemeClr val="tx1">
                    <a:lumMod val="50000"/>
                    <a:lumOff val="50000"/>
                  </a:schemeClr>
                </a:solidFill>
              </a:rPr>
              <a:t>chamel@jettours.com</a:t>
            </a:r>
            <a:r>
              <a:rPr b="1" dirty="0">
                <a:solidFill>
                  <a:schemeClr val="tx1">
                    <a:lumMod val="50000"/>
                    <a:lumOff val="50000"/>
                  </a:schemeClr>
                </a:solidFill>
              </a:rPr>
              <a:t/>
            </a:r>
            <a:br>
              <a:rPr b="1" dirty="0">
                <a:solidFill>
                  <a:schemeClr val="tx1">
                    <a:lumMod val="50000"/>
                    <a:lumOff val="50000"/>
                  </a:schemeClr>
                </a:solidFill>
              </a:rPr>
            </a:br>
            <a:r>
              <a:rPr lang="fr-FR" b="1" dirty="0" smtClean="0">
                <a:solidFill>
                  <a:schemeClr val="tx1">
                    <a:lumMod val="50000"/>
                    <a:lumOff val="50000"/>
                  </a:schemeClr>
                </a:solidFill>
              </a:rPr>
              <a:t>06 72 03 11 09</a:t>
            </a:r>
            <a:endParaRPr sz="1200" b="1" i="0" u="none" strike="noStrike" dirty="0">
              <a:solidFill>
                <a:schemeClr val="tx1">
                  <a:lumMod val="50000"/>
                  <a:lumOff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1425" y="2971800"/>
            <a:ext cx="15795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 y="476672"/>
            <a:ext cx="8967788"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685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 ?????"/>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 ?????"/>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745</Words>
  <Application>Microsoft Office PowerPoint</Application>
  <PresentationFormat>Affichage à l'écran (4:3)</PresentationFormat>
  <Paragraphs>58</Paragraphs>
  <Slides>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1" baseType="lpstr">
      <vt:lpstr>Office Theme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subject>PowerPoint</dc:subject>
  <dc:creator>SYSPAD_TC COMPOS-JULIOT</dc:creator>
  <cp:keywords>PowerPoint</cp:keywords>
  <dc:description>PowerPoint</dc:description>
  <cp:lastModifiedBy>Willemot, Laurene</cp:lastModifiedBy>
  <cp:revision>16</cp:revision>
  <dcterms:created xsi:type="dcterms:W3CDTF">2015-03-10T14:57:45Z</dcterms:created>
  <dcterms:modified xsi:type="dcterms:W3CDTF">2016-03-04T11:31:08Z</dcterms:modified>
  <cp:category>PowerPoint</cp:category>
</cp:coreProperties>
</file>