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7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 smtClean="0"/>
              <a:t>4/12/2015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 smtClean="0"/>
              <a:t>‹N°›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53500" cy="6734175"/>
          <a:chOff x="238125" y="152400"/>
          <a:chExt cx="8953500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 dirty="0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426593"/>
            <a:ext cx="8715375" cy="714375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Situé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réserve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naturelle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du pin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d'Alep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l'Athena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Resort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est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parfait pour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ceux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qui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veulent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passer des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vacances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nature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préservée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, sans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renoncer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au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confort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. Les amateurs de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vacances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actives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trouveront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ici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riches installations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sportives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et de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nombreuses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animations tout au long de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journée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Très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belle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plage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sable fin,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située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à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quelques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minutes en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navette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7505" y="3605386"/>
            <a:ext cx="4536504" cy="1479798"/>
          </a:xfrm>
          <a:prstGeom prst="rect">
            <a:avLst/>
          </a:prstGeom>
          <a:ln w="12700" cap="flat" cmpd="sng" algn="ctr">
            <a:solidFill>
              <a:srgbClr val="E74F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3" name="ZoneTexte 12"/>
          <p:cNvSpPr txBox="1"/>
          <p:nvPr/>
        </p:nvSpPr>
        <p:spPr>
          <a:xfrm>
            <a:off x="107504" y="3641954"/>
            <a:ext cx="4438649" cy="363110"/>
          </a:xfrm>
          <a:prstGeom prst="rect">
            <a:avLst/>
          </a:prstGeom>
        </p:spPr>
        <p:txBody>
          <a:bodyPr lIns="91440" tIns="45720" rIns="91440" bIns="45720" rtlCol="0">
            <a:normAutofit lnSpcReduction="10000"/>
          </a:bodyPr>
          <a:lstStyle/>
          <a:p>
            <a:pPr marL="0" marR="0" lvl="0" indent="0" algn="l" fontAlgn="base"/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Ce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qui change tout 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7503" y="4005064"/>
            <a:ext cx="4488309" cy="104775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• </a:t>
            </a:r>
            <a:r>
              <a:rPr lang="fr-FR" sz="1200" b="1" i="0" u="none" strike="noStrike" dirty="0" smtClean="0">
                <a:solidFill>
                  <a:srgbClr val="6C6F70"/>
                </a:solidFill>
                <a:latin typeface="Calibri"/>
              </a:rPr>
              <a:t>Le site naturel et préservé, les espaces de jardins</a:t>
            </a:r>
          </a:p>
          <a:p>
            <a:pPr marL="0" marR="0" lvl="0" indent="0" algn="l" fontAlgn="base"/>
            <a:r>
              <a:rPr lang="fr-FR" sz="1200" b="1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200" b="1" i="0" u="none" strike="noStrike" dirty="0" smtClean="0">
                <a:solidFill>
                  <a:srgbClr val="6C6F70"/>
                </a:solidFill>
                <a:latin typeface="Calibri"/>
              </a:rPr>
              <a:t>Sa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très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belle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plage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de sable fin,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bordée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palmiers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
• </a:t>
            </a:r>
            <a:r>
              <a:rPr lang="fr-FR" sz="1200" b="1" i="0" u="none" strike="noStrike" dirty="0" smtClean="0">
                <a:solidFill>
                  <a:srgbClr val="6C6F70"/>
                </a:solidFill>
                <a:latin typeface="Calibri"/>
              </a:rPr>
              <a:t>La </a:t>
            </a:r>
            <a:r>
              <a:rPr sz="1200" b="1" i="0" u="none" strike="noStrike" dirty="0" smtClean="0">
                <a:solidFill>
                  <a:srgbClr val="6C6F70"/>
                </a:solidFill>
                <a:latin typeface="Calibri"/>
              </a:rPr>
              <a:t>piscine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olympique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200" b="1" i="0" u="none" strike="noStrike" dirty="0" err="1" smtClean="0">
                <a:solidFill>
                  <a:srgbClr val="6C6F70"/>
                </a:solidFill>
                <a:latin typeface="Calibri"/>
              </a:rPr>
              <a:t>l'hôtel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
• Les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formules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appartements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pouvant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accueillir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jusqu'à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6 </a:t>
            </a:r>
            <a:r>
              <a:rPr sz="1200" b="1" i="0" u="none" strike="noStrike" dirty="0" err="1" smtClean="0">
                <a:solidFill>
                  <a:srgbClr val="6C6F70"/>
                </a:solidFill>
                <a:latin typeface="Calibri"/>
              </a:rPr>
              <a:t>personnes</a:t>
            </a:r>
            <a:endParaRPr sz="1200" b="1" i="0" u="none" strike="noStrike" dirty="0">
              <a:solidFill>
                <a:srgbClr val="6C6F70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13" y="3336782"/>
            <a:ext cx="4207064" cy="279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0595"/>
            <a:ext cx="2852617" cy="16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"/>
          <a:stretch/>
        </p:blipFill>
        <p:spPr bwMode="auto">
          <a:xfrm>
            <a:off x="3167062" y="168373"/>
            <a:ext cx="2857500" cy="168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34" y="168373"/>
            <a:ext cx="2819279" cy="168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34175"/>
          <a:chOff x="238125" y="152400"/>
          <a:chExt cx="8905875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125" y="189547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38675" y="2667000"/>
            <a:ext cx="4267200" cy="3524250"/>
          </a:xfrm>
          <a:prstGeom prst="rect">
            <a:avLst/>
          </a:prstGeom>
          <a:ln w="12700" cap="flat" cmpd="sng" algn="ctr">
            <a:solidFill>
              <a:srgbClr val="E74F9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1" name="ZoneTexte 10"/>
          <p:cNvSpPr txBox="1"/>
          <p:nvPr/>
        </p:nvSpPr>
        <p:spPr>
          <a:xfrm>
            <a:off x="4638675" y="2667000"/>
            <a:ext cx="426720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0" i="0" u="none" strike="noStrike">
                <a:solidFill>
                  <a:srgbClr val="E74F90"/>
                </a:solidFill>
                <a:latin typeface="Lucida Handwriting"/>
              </a:rPr>
              <a:t>Votre formule tout compris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38675" y="3048000"/>
            <a:ext cx="4267200" cy="31432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• Petit déjeuner, déjeuner et dîner sous forme de b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uffets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au restaurant principal 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Possibilité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déjeuner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au snack-bar de la piscine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au snack-bar de la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plage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 (sur réservation la veille)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r>
              <a:rPr sz="1400" dirty="0"/>
              <a:t/>
            </a:r>
            <a:br>
              <a:rPr sz="1400" dirty="0"/>
            </a:b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• B</a:t>
            </a:r>
            <a:r>
              <a:rPr sz="1400" b="0" i="0" u="none" strike="noStrike" dirty="0" err="1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oissons</a:t>
            </a:r>
            <a:r>
              <a:rPr sz="1400" b="0" i="0" u="none" strike="noStrike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comprises aux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repas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(eau et vin local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servis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en carafe) 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• 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Sélection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boissons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servies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au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verre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de 10h à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minuit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Bouteille d’eau mise à disposition dans la chambre le jour de l’arrivée.</a:t>
            </a:r>
            <a:endParaRPr sz="1400" b="0" i="0" u="none" strike="noStrike" dirty="0">
              <a:solidFill>
                <a:srgbClr val="6C6F70"/>
              </a:solidFill>
              <a:latin typeface="Calibri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/>
          <a:stretch/>
        </p:blipFill>
        <p:spPr bwMode="auto">
          <a:xfrm>
            <a:off x="3136191" y="159319"/>
            <a:ext cx="2852567" cy="165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7535"/>
          <a:stretch/>
        </p:blipFill>
        <p:spPr bwMode="auto">
          <a:xfrm>
            <a:off x="6067425" y="152399"/>
            <a:ext cx="2838450" cy="16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0" y="152397"/>
            <a:ext cx="2650257" cy="164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53500" cy="6734175"/>
          <a:chOff x="238125" y="152400"/>
          <a:chExt cx="8953500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 dirty="0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362200"/>
            <a:ext cx="8715375" cy="714375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endParaRPr sz="1400" b="1" i="0" u="none" strike="noStrike" dirty="0">
              <a:solidFill>
                <a:srgbClr val="6C6F70"/>
              </a:solidFill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8125" y="307657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L’hébergement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que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vous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voulez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8124" y="3448050"/>
            <a:ext cx="5413996" cy="2455522"/>
          </a:xfrm>
          <a:prstGeom prst="rect">
            <a:avLst/>
          </a:prstGeom>
        </p:spPr>
        <p:txBody>
          <a:bodyPr lIns="91440" tIns="45720" rIns="91440" bIns="45720" rtlCol="0">
            <a:noAutofit/>
          </a:bodyPr>
          <a:lstStyle/>
          <a:p>
            <a:pPr marL="0" marR="0" lvl="0" indent="0" algn="l" fontAlgn="base"/>
            <a:r>
              <a:rPr sz="1200" b="0" i="0" u="none" strike="noStrike" dirty="0" err="1" smtClean="0">
                <a:solidFill>
                  <a:srgbClr val="6C6F70"/>
                </a:solidFill>
                <a:latin typeface="Calibri"/>
              </a:rPr>
              <a:t>Toutes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les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disposent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climatisation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, TV,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téléphone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minibar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coffre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endParaRPr lang="fr-FR" sz="12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endParaRPr lang="fr-FR" sz="1200" dirty="0" smtClean="0">
              <a:solidFill>
                <a:srgbClr val="6C6F70"/>
              </a:solidFill>
            </a:endParaRPr>
          </a:p>
          <a:p>
            <a:pPr marL="0" marR="0" lvl="0" indent="0" algn="l" fontAlgn="base"/>
            <a:r>
              <a:rPr lang="fr-FR" sz="1200" dirty="0" smtClean="0">
                <a:solidFill>
                  <a:srgbClr val="6C6F70"/>
                </a:solidFill>
              </a:rPr>
              <a:t>Le </a:t>
            </a:r>
            <a:r>
              <a:rPr lang="fr-FR" sz="1200" dirty="0">
                <a:solidFill>
                  <a:srgbClr val="6C6F70"/>
                </a:solidFill>
              </a:rPr>
              <a:t>complexe est divisé en 3 catégories d'hébergement : </a:t>
            </a:r>
            <a:endParaRPr lang="fr-FR" sz="1200" dirty="0" smtClean="0">
              <a:solidFill>
                <a:srgbClr val="6C6F70"/>
              </a:solidFill>
            </a:endParaRPr>
          </a:p>
          <a:p>
            <a:pPr marL="0" marR="0" lvl="0" indent="0" algn="l" fontAlgn="base"/>
            <a:endParaRPr lang="fr-FR" sz="1200" dirty="0">
              <a:solidFill>
                <a:srgbClr val="6C6F70"/>
              </a:solidFill>
            </a:endParaRPr>
          </a:p>
          <a:p>
            <a:pPr marL="0" marR="0" lvl="0" indent="0" algn="l" fontAlgn="base"/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L'hôtel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dispose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de 108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avec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balcon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terrasse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(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type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 A02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A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).</a:t>
            </a:r>
          </a:p>
          <a:p>
            <a:pPr marL="0" marR="0" lvl="0" indent="0" algn="l" fontAlgn="base"/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
• 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Le </a:t>
            </a:r>
            <a:r>
              <a:rPr lang="fr-FR" sz="1200" b="1" i="0" u="none" strike="noStrike" dirty="0" smtClean="0">
                <a:solidFill>
                  <a:srgbClr val="6C6F70"/>
                </a:solidFill>
                <a:latin typeface="Calibri"/>
              </a:rPr>
              <a:t>Village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  dispose de 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136 </a:t>
            </a:r>
            <a:r>
              <a:rPr sz="1200" b="0" i="0" u="none" strike="noStrike" dirty="0" err="1" smtClean="0">
                <a:solidFill>
                  <a:srgbClr val="6C6F70"/>
                </a:solidFill>
                <a:latin typeface="Calibri"/>
              </a:rPr>
              <a:t>chambres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réparties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des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petits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bâtiments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d'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1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étage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comprenant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chacun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8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(avec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balcon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terrasse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, type B ; sans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balcon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ni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terrasse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, type 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C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).</a:t>
            </a:r>
          </a:p>
          <a:p>
            <a:pPr marL="0" marR="0" lvl="0" indent="0" algn="l" fontAlgn="base"/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
• La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partie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résidence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 smtClean="0">
                <a:solidFill>
                  <a:srgbClr val="6C6F70"/>
                </a:solidFill>
                <a:latin typeface="Calibri"/>
              </a:rPr>
              <a:t>offre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des villas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spacieuses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entourées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de verdure.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Elles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disposent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d'un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séjour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avec coin cuisine </a:t>
            </a:r>
            <a:r>
              <a:rPr sz="1200" b="0" i="0" u="none" strike="noStrike" dirty="0" err="1" smtClean="0">
                <a:solidFill>
                  <a:srgbClr val="6C6F70"/>
                </a:solidFill>
                <a:latin typeface="Calibri"/>
              </a:rPr>
              <a:t>équipé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et 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un canapé lit simple, 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1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chambre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avec un lit double et 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1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chambre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avec 2 </a:t>
            </a:r>
            <a:r>
              <a:rPr sz="1200" b="0" i="0" u="none" strike="noStrike" dirty="0" err="1">
                <a:solidFill>
                  <a:srgbClr val="6C6F70"/>
                </a:solidFill>
                <a:latin typeface="Calibri"/>
              </a:rPr>
              <a:t>lits</a:t>
            </a:r>
            <a:r>
              <a:rPr sz="1200" b="0" i="0" u="none" strike="noStrike" dirty="0">
                <a:solidFill>
                  <a:srgbClr val="6C6F70"/>
                </a:solidFill>
                <a:latin typeface="Calibri"/>
              </a:rPr>
              <a:t> simples (type 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B02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A</a:t>
            </a:r>
            <a:r>
              <a:rPr lang="fr-FR" sz="1200" b="0" i="0" u="none" strike="noStrike" dirty="0" smtClean="0">
                <a:solidFill>
                  <a:srgbClr val="6C6F70"/>
                </a:solidFill>
                <a:latin typeface="Calibri"/>
              </a:rPr>
              <a:t>)</a:t>
            </a:r>
            <a:r>
              <a:rPr sz="1200" b="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endParaRPr sz="1200" b="0" i="0" u="none" strike="noStrike" dirty="0">
              <a:solidFill>
                <a:srgbClr val="6C6F70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 r="-1268" b="1601"/>
          <a:stretch/>
        </p:blipFill>
        <p:spPr bwMode="auto">
          <a:xfrm>
            <a:off x="260097" y="144311"/>
            <a:ext cx="2857500" cy="16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20" y="4246223"/>
            <a:ext cx="2907080" cy="16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52730" y="1772816"/>
            <a:ext cx="1394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/>
              <a:t>Chambre à l’hôtel (A02A)</a:t>
            </a:r>
            <a:endParaRPr lang="fr-FR" sz="9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6012160" y="5934472"/>
            <a:ext cx="16033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/>
              <a:t>Chambre en résidence (B02A)</a:t>
            </a:r>
            <a:endParaRPr lang="fr-FR" sz="9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32" y="2470212"/>
            <a:ext cx="2903468" cy="167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40" y="133693"/>
            <a:ext cx="2838109" cy="167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3131840" y="1772816"/>
            <a:ext cx="6270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/>
              <a:t>Le village</a:t>
            </a:r>
            <a:endParaRPr lang="fr-FR" sz="9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6046929" y="1772816"/>
            <a:ext cx="1691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/>
              <a:t>Chambre dans Le village (A02B)</a:t>
            </a:r>
            <a:endParaRPr lang="fr-FR" sz="900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/>
          <a:stretch/>
        </p:blipFill>
        <p:spPr bwMode="auto">
          <a:xfrm>
            <a:off x="6053538" y="133692"/>
            <a:ext cx="2858946" cy="166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0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:\MH\SOPHIE\SICILE\HOTELS\ATHENA Rst\photos\foto aggiornate athena\kastalia finito12 Fin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976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9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r="16137"/>
          <a:stretch/>
        </p:blipFill>
        <p:spPr bwMode="auto">
          <a:xfrm>
            <a:off x="0" y="0"/>
            <a:ext cx="10330004" cy="768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6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34175"/>
          <a:chOff x="238125" y="152400"/>
          <a:chExt cx="8905875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 dirty="0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769493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 fontScale="92500"/>
          </a:bodyPr>
          <a:lstStyle/>
          <a:p>
            <a:pPr marL="0" marR="0" lvl="0" indent="0" algn="l" fontAlgn="base"/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La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restauration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que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vous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aimez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7504" y="3221732"/>
            <a:ext cx="4454971" cy="229550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lvl="0" fontAlgn="base"/>
            <a:r>
              <a:rPr lang="fr-FR" sz="1400" b="1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Le r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estaurant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principal 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 l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"Athena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", </a:t>
            </a:r>
            <a:r>
              <a:rPr lang="fr-FR" sz="1400" dirty="0">
                <a:solidFill>
                  <a:srgbClr val="6C6F70"/>
                </a:solidFill>
              </a:rPr>
              <a:t>situé dans la partie hôtel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avec 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sa jolie 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terrasse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 :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spécialités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siciliennes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cuisine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internationale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variée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sous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forme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buffets. 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lvl="0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Le r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estaurant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 de 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poisson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 l’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"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Ippari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"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, situé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au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sein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la Villa Pace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(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sous forme de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buffet 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ou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 en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table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d'hôte, 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ouvert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en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juillet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août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). 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lvl="0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1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pizzeria (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réservation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payant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). 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lvl="0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1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snack-bar à la piscine et 1 bar. 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lvl="0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1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snack-bar à la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plage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: viandes et poissons grillés, salades…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(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déjeuner 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 smtClean="0">
                <a:solidFill>
                  <a:srgbClr val="6C6F70"/>
                </a:solidFill>
                <a:latin typeface="Calibri"/>
              </a:rPr>
              <a:t>réservation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 la veille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, 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ouvert du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28/06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 au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06/09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44" y="2848540"/>
            <a:ext cx="4324599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" b="5987"/>
          <a:stretch/>
        </p:blipFill>
        <p:spPr bwMode="auto">
          <a:xfrm>
            <a:off x="3253220" y="140070"/>
            <a:ext cx="2866847" cy="168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30952"/>
            <a:ext cx="2954069" cy="168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"/>
          <a:stretch/>
        </p:blipFill>
        <p:spPr bwMode="auto">
          <a:xfrm>
            <a:off x="6176687" y="130952"/>
            <a:ext cx="2834556" cy="168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34175"/>
          <a:chOff x="238125" y="152400"/>
          <a:chExt cx="8905875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3780" y="216599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 dirty="0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769493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Les services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dont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vous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</a:t>
            </a:r>
            <a:r>
              <a:rPr sz="1800" b="0" i="0" u="none" strike="noStrike" dirty="0" err="1">
                <a:solidFill>
                  <a:srgbClr val="E74F90"/>
                </a:solidFill>
                <a:latin typeface="Lucida Handwriting"/>
              </a:rPr>
              <a:t>disposez</a:t>
            </a:r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3131418"/>
            <a:ext cx="4438650" cy="1809750"/>
          </a:xfrm>
          <a:prstGeom prst="rect">
            <a:avLst/>
          </a:prstGeom>
        </p:spPr>
        <p:txBody>
          <a:bodyPr lIns="91440" tIns="45720" rIns="91440" bIns="45720" rtlCol="0">
            <a:normAutofit fontScale="87500" lnSpcReduction="10000"/>
          </a:bodyPr>
          <a:lstStyle/>
          <a:p>
            <a:pPr marL="0" marR="0" lvl="0" indent="0" algn="l" fontAlgn="base"/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3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piscines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dont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1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olympique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avec chaises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longues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parasols et serviettes (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payantes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)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. Piscine séparée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pour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les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enfants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Grande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plage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privée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aménagée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à 5 km (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env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. 8 min en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navette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de 9h à 19h). 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Accès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Wi-fi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le hall 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l'hôtel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lvl="0" fontAlgn="base"/>
            <a:r>
              <a:rPr lang="fr-FR" sz="1400" dirty="0" smtClean="0">
                <a:solidFill>
                  <a:srgbClr val="6C6F70"/>
                </a:solidFill>
              </a:rPr>
              <a:t>• Mini train à disposition pour parcourir le domaine.</a:t>
            </a:r>
          </a:p>
          <a:p>
            <a:pPr lvl="0" fontAlgn="base"/>
            <a:r>
              <a:rPr lang="fr-FR" sz="1400" dirty="0" smtClean="0">
                <a:solidFill>
                  <a:srgbClr val="6C6F70"/>
                </a:solidFill>
              </a:rPr>
              <a:t>• Petit Eglise : messe tous les dimanches en été.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Navette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gratuite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1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fois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/j</a:t>
            </a:r>
            <a:r>
              <a:rPr lang="fr-FR" sz="1400" b="0" i="0" u="none" strike="noStrike" dirty="0" err="1" smtClean="0">
                <a:solidFill>
                  <a:srgbClr val="6C6F70"/>
                </a:solidFill>
                <a:latin typeface="Calibri"/>
              </a:rPr>
              <a:t>our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vers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le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centre-ville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Scoglitti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endParaRPr lang="fr-FR" sz="14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lang="fr-FR" sz="14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Avec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participation : service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médical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salon 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beauté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parapharmacie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boutiques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, superette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endParaRPr sz="1400" b="0" i="0" u="none" strike="noStrike" dirty="0">
              <a:solidFill>
                <a:srgbClr val="6C6F70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8125" y="5001766"/>
            <a:ext cx="4261867" cy="1163538"/>
          </a:xfrm>
          <a:prstGeom prst="rect">
            <a:avLst/>
          </a:prstGeom>
          <a:ln w="12700" cap="flat" cmpd="sng" algn="ctr">
            <a:solidFill>
              <a:srgbClr val="E74F9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2" name="ZoneTexte 11"/>
          <p:cNvSpPr txBox="1"/>
          <p:nvPr/>
        </p:nvSpPr>
        <p:spPr>
          <a:xfrm>
            <a:off x="238125" y="5013176"/>
            <a:ext cx="4261867" cy="342900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marR="0" lvl="0" indent="0" algn="l" fontAlgn="base"/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Bon à savoir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8125" y="5371306"/>
            <a:ext cx="3829819" cy="3619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Salle de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conférence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200" b="1" i="0" u="none" strike="noStrike" dirty="0" smtClean="0">
                <a:solidFill>
                  <a:srgbClr val="6C6F70"/>
                </a:solidFill>
                <a:latin typeface="Calibri"/>
              </a:rPr>
              <a:t>pouvant accueillir </a:t>
            </a:r>
            <a:r>
              <a:rPr sz="1200" b="1" i="0" u="none" strike="noStrike" dirty="0" err="1" smtClean="0">
                <a:solidFill>
                  <a:srgbClr val="6C6F70"/>
                </a:solidFill>
                <a:latin typeface="Calibri"/>
              </a:rPr>
              <a:t>jusqu'à</a:t>
            </a:r>
            <a:r>
              <a:rPr sz="1200" b="1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200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personnes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7946"/>
            <a:ext cx="3525610" cy="205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948"/>
            <a:ext cx="4104456" cy="204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79" y="3501008"/>
            <a:ext cx="429247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34175"/>
          <a:chOff x="238125" y="152400"/>
          <a:chExt cx="8905875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3467100"/>
            <a:ext cx="4048125" cy="26955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0" i="0" u="none" strike="noStrike">
                <a:solidFill>
                  <a:srgbClr val="E74F90"/>
                </a:solidFill>
                <a:latin typeface="Lucida Handwriting"/>
              </a:rPr>
              <a:t>Pour vos enfants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324350" cy="1359396"/>
          </a:xfrm>
          <a:prstGeom prst="rect">
            <a:avLst/>
          </a:prstGeom>
        </p:spPr>
        <p:txBody>
          <a:bodyPr lIns="91440" tIns="45720" rIns="91440" bIns="45720" rtlCol="0">
            <a:noAutofit/>
          </a:bodyPr>
          <a:lstStyle/>
          <a:p>
            <a:pPr marL="0" marR="0" lvl="0" indent="0" algn="l" fontAlgn="base"/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200" i="0" u="none" strike="noStrike" dirty="0" err="1" smtClean="0">
                <a:solidFill>
                  <a:srgbClr val="6C6F70"/>
                </a:solidFill>
                <a:latin typeface="Calibri"/>
              </a:rPr>
              <a:t>miniclub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accueillant les enfants de 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4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 à 1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2 </a:t>
            </a:r>
            <a:r>
              <a:rPr sz="1200" i="0" u="none" strike="noStrike" dirty="0" err="1" smtClean="0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: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accueil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des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enfants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6 j/7 pendant les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vacances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scolaires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de 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9h30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 à 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12h30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et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de 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14h30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 à 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17h30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Animation internationale et francophone. </a:t>
            </a:r>
          </a:p>
          <a:p>
            <a:pPr marL="0" marR="0" lvl="0" indent="0" algn="l" fontAlgn="base"/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1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piscine </a:t>
            </a:r>
            <a:r>
              <a:rPr sz="1200" i="0" u="none" strike="noStrike" dirty="0" err="1" smtClean="0">
                <a:solidFill>
                  <a:srgbClr val="6C6F70"/>
                </a:solidFill>
                <a:latin typeface="Calibri"/>
              </a:rPr>
              <a:t>séparée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 adaptée aux enfants.</a:t>
            </a:r>
          </a:p>
          <a:p>
            <a:pPr marL="0" marR="0" lvl="0" indent="0" algn="l" fontAlgn="base"/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• 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2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aires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jeux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endParaRPr lang="fr-FR" sz="12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fontAlgn="base"/>
            <a:r>
              <a:rPr lang="fr-FR" sz="1200" dirty="0">
                <a:solidFill>
                  <a:srgbClr val="6C6F70"/>
                </a:solidFill>
              </a:rPr>
              <a:t>• </a:t>
            </a:r>
            <a:r>
              <a:rPr lang="fr-FR" sz="1200" dirty="0" err="1" smtClean="0">
                <a:solidFill>
                  <a:srgbClr val="6C6F70"/>
                </a:solidFill>
              </a:rPr>
              <a:t>Biberonnerie</a:t>
            </a:r>
            <a:r>
              <a:rPr lang="fr-FR" sz="1200" dirty="0">
                <a:solidFill>
                  <a:srgbClr val="6C6F70"/>
                </a:solidFill>
              </a:rPr>
              <a:t>.</a:t>
            </a:r>
          </a:p>
          <a:p>
            <a:pPr marL="0" marR="0" lvl="0" indent="0" algn="l" fontAlgn="base"/>
            <a:endParaRPr lang="fr-FR" sz="12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endParaRPr sz="1200" i="0" u="none" strike="noStrike" dirty="0">
              <a:solidFill>
                <a:srgbClr val="6C6F70"/>
              </a:solidFill>
              <a:latin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7" y="4457881"/>
            <a:ext cx="2796902" cy="167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4341"/>
          <a:stretch/>
        </p:blipFill>
        <p:spPr bwMode="auto">
          <a:xfrm>
            <a:off x="6128856" y="176828"/>
            <a:ext cx="2775737" cy="162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80" y="3467100"/>
            <a:ext cx="4257345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0" y="162880"/>
            <a:ext cx="2918636" cy="163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77" y="176828"/>
            <a:ext cx="2808501" cy="163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34175"/>
          <a:chOff x="238125" y="152400"/>
          <a:chExt cx="8905875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 dirty="0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0" i="0" u="none" strike="noStrike">
                <a:solidFill>
                  <a:srgbClr val="E74F90"/>
                </a:solidFill>
                <a:latin typeface="Lucida Handwriting"/>
              </a:rPr>
              <a:t>L'Ambiance et le sport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4" y="2933700"/>
            <a:ext cx="4765923" cy="1647428"/>
          </a:xfrm>
          <a:prstGeom prst="rect">
            <a:avLst/>
          </a:prstGeom>
        </p:spPr>
        <p:txBody>
          <a:bodyPr lIns="91440" tIns="45720" rIns="91440" bIns="45720" rtlCol="0">
            <a:normAutofit fontScale="95000" lnSpcReduction="10000"/>
          </a:bodyPr>
          <a:lstStyle/>
          <a:p>
            <a:pPr marL="0" marR="0" lvl="0" indent="0" algn="l" fontAlgn="base"/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Profitez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d’une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équipe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d’animation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qualifiée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nos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J’s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francophones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internationaux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rythmeront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vos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journées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et soirées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autour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d’un large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d’activités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d’événements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ludiques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sportifs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culturels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atmosphère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décontractée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conviviale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. Au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tournois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sportifs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jeux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piscine,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Jumb’apéro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balades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pédestres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, soirées à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thème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… On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vous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réserve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300" b="0" i="0" u="none" strike="noStrike" dirty="0" err="1">
                <a:solidFill>
                  <a:srgbClr val="6C6F70"/>
                </a:solidFill>
                <a:latin typeface="Calibri"/>
              </a:rPr>
              <a:t>plein</a:t>
            </a:r>
            <a:r>
              <a:rPr sz="1300" b="0" i="0" u="none" strike="noStrike" dirty="0">
                <a:solidFill>
                  <a:srgbClr val="6C6F70"/>
                </a:solidFill>
                <a:latin typeface="Calibri"/>
              </a:rPr>
              <a:t> de surprises</a:t>
            </a:r>
            <a:r>
              <a:rPr sz="1300" b="0" i="0" u="none" strike="noStrike" dirty="0" smtClean="0">
                <a:solidFill>
                  <a:srgbClr val="6C6F70"/>
                </a:solidFill>
                <a:latin typeface="Calibri"/>
              </a:rPr>
              <a:t>…</a:t>
            </a:r>
            <a:endParaRPr lang="fr-FR" sz="13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lvl="0" fontAlgn="base"/>
            <a:r>
              <a:rPr sz="1300" dirty="0"/>
              <a:t/>
            </a:r>
            <a:br>
              <a:rPr sz="1300" dirty="0"/>
            </a:br>
            <a:r>
              <a:rPr lang="fr-FR" sz="1300" i="0" u="none" strike="noStrike" dirty="0" smtClean="0">
                <a:solidFill>
                  <a:srgbClr val="6C6F70"/>
                </a:solidFill>
                <a:latin typeface="Calibri"/>
              </a:rPr>
              <a:t>Am</a:t>
            </a:r>
            <a:r>
              <a:rPr sz="1300" i="0" u="none" strike="noStrike" dirty="0" err="1" smtClean="0">
                <a:solidFill>
                  <a:srgbClr val="6C6F70"/>
                </a:solidFill>
                <a:latin typeface="Calibri"/>
              </a:rPr>
              <a:t>phithéâtre</a:t>
            </a:r>
            <a:r>
              <a:rPr sz="13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300" i="0" u="none" strike="noStrike" dirty="0">
                <a:solidFill>
                  <a:srgbClr val="6C6F70"/>
                </a:solidFill>
                <a:latin typeface="Calibri"/>
              </a:rPr>
              <a:t>pour les </a:t>
            </a:r>
            <a:r>
              <a:rPr sz="1300" i="0" u="none" strike="noStrike" dirty="0" smtClean="0">
                <a:solidFill>
                  <a:srgbClr val="6C6F70"/>
                </a:solidFill>
                <a:latin typeface="Calibri"/>
              </a:rPr>
              <a:t>spectacles</a:t>
            </a:r>
            <a:endParaRPr lang="fr-FR" sz="13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lvl="0" fontAlgn="base"/>
            <a:r>
              <a:rPr lang="fr-FR" sz="1300" dirty="0" smtClean="0">
                <a:solidFill>
                  <a:srgbClr val="6C6F70"/>
                </a:solidFill>
              </a:rPr>
              <a:t>Discothèque</a:t>
            </a:r>
            <a:endParaRPr sz="1300" i="0" u="none" strike="noStrike" dirty="0">
              <a:solidFill>
                <a:srgbClr val="6C6F70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8125" y="4857750"/>
            <a:ext cx="4765922" cy="1295400"/>
          </a:xfrm>
          <a:prstGeom prst="rect">
            <a:avLst/>
          </a:prstGeom>
          <a:ln w="12700" cap="flat" cmpd="sng" algn="ctr">
            <a:solidFill>
              <a:srgbClr val="E74F9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2" name="ZoneTexte 11"/>
          <p:cNvSpPr txBox="1"/>
          <p:nvPr/>
        </p:nvSpPr>
        <p:spPr>
          <a:xfrm>
            <a:off x="238125" y="4857750"/>
            <a:ext cx="4438650" cy="342900"/>
          </a:xfrm>
          <a:prstGeom prst="rect">
            <a:avLst/>
          </a:prstGeom>
        </p:spPr>
        <p:txBody>
          <a:bodyPr lIns="91440" tIns="45720" rIns="91440" bIns="45720" rtlCol="0">
            <a:normAutofit lnSpcReduction="10000"/>
          </a:bodyPr>
          <a:lstStyle/>
          <a:p>
            <a:pPr marL="0" marR="0" lvl="0" indent="0" algn="l" fontAlgn="base"/>
            <a:r>
              <a:rPr sz="1800" b="0" i="0" u="none" strike="noStrike">
                <a:solidFill>
                  <a:srgbClr val="E74F90"/>
                </a:solidFill>
                <a:latin typeface="Lucida Handwriting"/>
              </a:rPr>
              <a:t>Les activités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8125" y="5143500"/>
            <a:ext cx="4765922" cy="10477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sz="1200" b="1" i="0" u="none" strike="noStrike" dirty="0" err="1" smtClean="0">
                <a:solidFill>
                  <a:srgbClr val="6C6F70"/>
                </a:solidFill>
                <a:latin typeface="Calibri"/>
              </a:rPr>
              <a:t>Nombreuses</a:t>
            </a:r>
            <a:r>
              <a:rPr sz="1200" b="1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installations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sportives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: 8 courts de tennis (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éclairage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payant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), 4 zones de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pétanque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, 4 terrains de </a:t>
            </a:r>
            <a:r>
              <a:rPr sz="1200" b="1" i="0" u="none" strike="noStrike" dirty="0" smtClean="0">
                <a:solidFill>
                  <a:srgbClr val="6C6F70"/>
                </a:solidFill>
                <a:latin typeface="Calibri"/>
              </a:rPr>
              <a:t>foot</a:t>
            </a:r>
            <a:r>
              <a:rPr lang="fr-FR" sz="1200" b="1" i="0" u="none" strike="noStrike" dirty="0" smtClean="0">
                <a:solidFill>
                  <a:srgbClr val="6C6F70"/>
                </a:solidFill>
                <a:latin typeface="Calibri"/>
              </a:rPr>
              <a:t> sur gazon</a:t>
            </a:r>
            <a:r>
              <a:rPr sz="1200" b="1" i="0" u="none" strike="noStrike" dirty="0" smtClean="0">
                <a:solidFill>
                  <a:srgbClr val="6C6F70"/>
                </a:solidFill>
                <a:latin typeface="Calibri"/>
              </a:rPr>
              <a:t>,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minigolf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, terrain de basket et de volley,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tir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à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l'arc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centre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de fitness,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canoë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et bateau à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pédale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la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plage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endParaRPr lang="fr-FR" sz="1200" b="1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sz="1200" b="1" i="0" u="none" strike="noStrike" dirty="0" smtClean="0">
                <a:solidFill>
                  <a:srgbClr val="6C6F70"/>
                </a:solidFill>
                <a:latin typeface="Calibri"/>
              </a:rPr>
              <a:t>Avec 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participation :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centre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équestre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, quad, sports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nautiques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motorisés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46" y="2467258"/>
            <a:ext cx="2750579" cy="17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46" y="4387441"/>
            <a:ext cx="2750579" cy="176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0" y="173594"/>
            <a:ext cx="2533675" cy="162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" t="1432" r="8694" b="-1432"/>
          <a:stretch/>
        </p:blipFill>
        <p:spPr bwMode="auto">
          <a:xfrm>
            <a:off x="3059831" y="161252"/>
            <a:ext cx="2761391" cy="165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73" y="173593"/>
            <a:ext cx="2762323" cy="162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53500" cy="6734175"/>
          <a:chOff x="238125" y="152400"/>
          <a:chExt cx="8953500" cy="6734175"/>
        </a:xfrm>
      </p:grpSpPr>
      <p:pic>
        <p:nvPicPr>
          <p:cNvPr id="3" name="Club Jumbo" descr="Club Ju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6410325"/>
            <a:ext cx="1543050" cy="3238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125" y="2165995"/>
            <a:ext cx="8648700" cy="54292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0" i="0" u="none" strike="noStrike" dirty="0">
                <a:solidFill>
                  <a:srgbClr val="E74F90"/>
                </a:solidFill>
                <a:latin typeface="Brush Script Std"/>
              </a:rPr>
              <a:t>club jumbo Athena Resort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8125" y="2769493"/>
            <a:ext cx="8715375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0" i="0" u="none" strike="noStrike" dirty="0">
                <a:solidFill>
                  <a:srgbClr val="E74F90"/>
                </a:solidFill>
                <a:latin typeface="Lucida Handwriting"/>
              </a:rPr>
              <a:t>Les excursions 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933700"/>
            <a:ext cx="8715375" cy="343852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62" y="3212976"/>
            <a:ext cx="2794338" cy="15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2" y="188640"/>
            <a:ext cx="2943595" cy="18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r="9242"/>
          <a:stretch/>
        </p:blipFill>
        <p:spPr bwMode="auto">
          <a:xfrm>
            <a:off x="3342931" y="200716"/>
            <a:ext cx="2981669" cy="18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77" y="200716"/>
            <a:ext cx="2449848" cy="18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b="1749"/>
          <a:stretch/>
        </p:blipFill>
        <p:spPr bwMode="auto">
          <a:xfrm>
            <a:off x="468562" y="3212976"/>
            <a:ext cx="2857500" cy="16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4"/>
          <a:stretch/>
        </p:blipFill>
        <p:spPr bwMode="auto">
          <a:xfrm>
            <a:off x="6119785" y="4724970"/>
            <a:ext cx="2857500" cy="16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://content.itaka.pl/cms/img/u/hotel/ctatena_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6882"/>
          <a:stretch/>
        </p:blipFill>
        <p:spPr bwMode="auto">
          <a:xfrm>
            <a:off x="493773" y="4914900"/>
            <a:ext cx="285521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Affichage à l'écran (4:3)</PresentationFormat>
  <Paragraphs>58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subject>PowerPoint</dc:subject>
  <dc:creator>SYSPAD_TC COMPOS-JULIOT</dc:creator>
  <cp:keywords>PowerPoint</cp:keywords>
  <dc:description>PowerPoint</dc:description>
  <cp:lastModifiedBy>Gabaud, Alexandra</cp:lastModifiedBy>
  <cp:revision>33</cp:revision>
  <dcterms:created xsi:type="dcterms:W3CDTF">2015-10-12T09:45:05Z</dcterms:created>
  <dcterms:modified xsi:type="dcterms:W3CDTF">2015-12-04T13:13:16Z</dcterms:modified>
  <cp:category>PowerPoint</cp:category>
</cp:coreProperties>
</file>