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21.xml" ContentType="application/vnd.openxmlformats-officedocument.presentationml.slide+xml"/>
  <Override PartName="/ppt/slides/slide319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158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161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notesSlides/notesSlide79.xml" ContentType="application/vnd.openxmlformats-officedocument.presentationml.notes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62.xml" ContentType="application/vnd.openxmlformats-officedocument.presentationml.slide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notesSlides/notesSlide35.xml" ContentType="application/vnd.openxmlformats-officedocument.presentationml.notesSlide+xml"/>
  <Override PartName="/ppt/notesSlides/notesSlide82.xml" ContentType="application/vnd.openxmlformats-officedocument.presentationml.notesSlide+xml"/>
  <Override PartName="/ppt/slides/slide2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27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notesSlides/notesSlide116.xml" ContentType="application/vnd.openxmlformats-officedocument.presentationml.notes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s/slide273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30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8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6"/>
  </p:notesMasterIdLst>
  <p:sldIdLst>
    <p:sldId id="257" r:id="rId2"/>
    <p:sldId id="543" r:id="rId3"/>
    <p:sldId id="294" r:id="rId4"/>
    <p:sldId id="778" r:id="rId5"/>
    <p:sldId id="775" r:id="rId6"/>
    <p:sldId id="542" r:id="rId7"/>
    <p:sldId id="776" r:id="rId8"/>
    <p:sldId id="777" r:id="rId9"/>
    <p:sldId id="547" r:id="rId10"/>
    <p:sldId id="381" r:id="rId11"/>
    <p:sldId id="779" r:id="rId12"/>
    <p:sldId id="549" r:id="rId13"/>
    <p:sldId id="780" r:id="rId14"/>
    <p:sldId id="781" r:id="rId15"/>
    <p:sldId id="782" r:id="rId16"/>
    <p:sldId id="783" r:id="rId17"/>
    <p:sldId id="784" r:id="rId18"/>
    <p:sldId id="785" r:id="rId19"/>
    <p:sldId id="786" r:id="rId20"/>
    <p:sldId id="787" r:id="rId21"/>
    <p:sldId id="789" r:id="rId22"/>
    <p:sldId id="788" r:id="rId23"/>
    <p:sldId id="555" r:id="rId24"/>
    <p:sldId id="790" r:id="rId25"/>
    <p:sldId id="554" r:id="rId26"/>
    <p:sldId id="791" r:id="rId27"/>
    <p:sldId id="792" r:id="rId28"/>
    <p:sldId id="793" r:id="rId29"/>
    <p:sldId id="794" r:id="rId30"/>
    <p:sldId id="700" r:id="rId31"/>
    <p:sldId id="795" r:id="rId32"/>
    <p:sldId id="701" r:id="rId33"/>
    <p:sldId id="797" r:id="rId34"/>
    <p:sldId id="796" r:id="rId35"/>
    <p:sldId id="798" r:id="rId36"/>
    <p:sldId id="799" r:id="rId37"/>
    <p:sldId id="800" r:id="rId38"/>
    <p:sldId id="603" r:id="rId39"/>
    <p:sldId id="604" r:id="rId40"/>
    <p:sldId id="559" r:id="rId41"/>
    <p:sldId id="801" r:id="rId42"/>
    <p:sldId id="560" r:id="rId43"/>
    <p:sldId id="561" r:id="rId44"/>
    <p:sldId id="607" r:id="rId45"/>
    <p:sldId id="608" r:id="rId46"/>
    <p:sldId id="802" r:id="rId47"/>
    <p:sldId id="606" r:id="rId48"/>
    <p:sldId id="609" r:id="rId49"/>
    <p:sldId id="803" r:id="rId50"/>
    <p:sldId id="804" r:id="rId51"/>
    <p:sldId id="808" r:id="rId52"/>
    <p:sldId id="1040" r:id="rId53"/>
    <p:sldId id="1039" r:id="rId54"/>
    <p:sldId id="1038" r:id="rId55"/>
    <p:sldId id="805" r:id="rId56"/>
    <p:sldId id="809" r:id="rId57"/>
    <p:sldId id="1043" r:id="rId58"/>
    <p:sldId id="1042" r:id="rId59"/>
    <p:sldId id="1041" r:id="rId60"/>
    <p:sldId id="814" r:id="rId61"/>
    <p:sldId id="815" r:id="rId62"/>
    <p:sldId id="401" r:id="rId63"/>
    <p:sldId id="816" r:id="rId64"/>
    <p:sldId id="400" r:id="rId65"/>
    <p:sldId id="817" r:id="rId66"/>
    <p:sldId id="319" r:id="rId67"/>
    <p:sldId id="818" r:id="rId68"/>
    <p:sldId id="403" r:id="rId69"/>
    <p:sldId id="819" r:id="rId70"/>
    <p:sldId id="321" r:id="rId71"/>
    <p:sldId id="820" r:id="rId72"/>
    <p:sldId id="402" r:id="rId73"/>
    <p:sldId id="565" r:id="rId74"/>
    <p:sldId id="613" r:id="rId75"/>
    <p:sldId id="614" r:id="rId76"/>
    <p:sldId id="821" r:id="rId77"/>
    <p:sldId id="615" r:id="rId78"/>
    <p:sldId id="362" r:id="rId79"/>
    <p:sldId id="1027" r:id="rId80"/>
    <p:sldId id="822" r:id="rId81"/>
    <p:sldId id="618" r:id="rId82"/>
    <p:sldId id="371" r:id="rId83"/>
    <p:sldId id="824" r:id="rId84"/>
    <p:sldId id="825" r:id="rId85"/>
    <p:sldId id="828" r:id="rId86"/>
    <p:sldId id="829" r:id="rId87"/>
    <p:sldId id="831" r:id="rId88"/>
    <p:sldId id="830" r:id="rId89"/>
    <p:sldId id="832" r:id="rId90"/>
    <p:sldId id="833" r:id="rId91"/>
    <p:sldId id="834" r:id="rId92"/>
    <p:sldId id="835" r:id="rId93"/>
    <p:sldId id="836" r:id="rId94"/>
    <p:sldId id="628" r:id="rId95"/>
    <p:sldId id="417" r:id="rId96"/>
    <p:sldId id="837" r:id="rId97"/>
    <p:sldId id="418" r:id="rId98"/>
    <p:sldId id="838" r:id="rId99"/>
    <p:sldId id="717" r:id="rId100"/>
    <p:sldId id="718" r:id="rId101"/>
    <p:sldId id="719" r:id="rId102"/>
    <p:sldId id="573" r:id="rId103"/>
    <p:sldId id="575" r:id="rId104"/>
    <p:sldId id="576" r:id="rId105"/>
    <p:sldId id="839" r:id="rId106"/>
    <p:sldId id="840" r:id="rId107"/>
    <p:sldId id="842" r:id="rId108"/>
    <p:sldId id="843" r:id="rId109"/>
    <p:sldId id="844" r:id="rId110"/>
    <p:sldId id="845" r:id="rId111"/>
    <p:sldId id="846" r:id="rId112"/>
    <p:sldId id="850" r:id="rId113"/>
    <p:sldId id="847" r:id="rId114"/>
    <p:sldId id="848" r:id="rId115"/>
    <p:sldId id="849" r:id="rId116"/>
    <p:sldId id="421" r:id="rId117"/>
    <p:sldId id="425" r:id="rId118"/>
    <p:sldId id="851" r:id="rId119"/>
    <p:sldId id="853" r:id="rId120"/>
    <p:sldId id="852" r:id="rId121"/>
    <p:sldId id="854" r:id="rId122"/>
    <p:sldId id="855" r:id="rId123"/>
    <p:sldId id="856" r:id="rId124"/>
    <p:sldId id="433" r:id="rId125"/>
    <p:sldId id="857" r:id="rId126"/>
    <p:sldId id="858" r:id="rId127"/>
    <p:sldId id="859" r:id="rId128"/>
    <p:sldId id="441" r:id="rId129"/>
    <p:sldId id="860" r:id="rId130"/>
    <p:sldId id="861" r:id="rId131"/>
    <p:sldId id="442" r:id="rId132"/>
    <p:sldId id="862" r:id="rId133"/>
    <p:sldId id="863" r:id="rId134"/>
    <p:sldId id="864" r:id="rId135"/>
    <p:sldId id="865" r:id="rId136"/>
    <p:sldId id="328" r:id="rId137"/>
    <p:sldId id="866" r:id="rId138"/>
    <p:sldId id="640" r:id="rId139"/>
    <p:sldId id="867" r:id="rId140"/>
    <p:sldId id="868" r:id="rId141"/>
    <p:sldId id="869" r:id="rId142"/>
    <p:sldId id="870" r:id="rId143"/>
    <p:sldId id="871" r:id="rId144"/>
    <p:sldId id="872" r:id="rId145"/>
    <p:sldId id="873" r:id="rId146"/>
    <p:sldId id="658" r:id="rId147"/>
    <p:sldId id="874" r:id="rId148"/>
    <p:sldId id="881" r:id="rId149"/>
    <p:sldId id="295" r:id="rId150"/>
    <p:sldId id="882" r:id="rId151"/>
    <p:sldId id="880" r:id="rId152"/>
    <p:sldId id="455" r:id="rId153"/>
    <p:sldId id="454" r:id="rId154"/>
    <p:sldId id="453" r:id="rId155"/>
    <p:sldId id="373" r:id="rId156"/>
    <p:sldId id="372" r:id="rId157"/>
    <p:sldId id="876" r:id="rId158"/>
    <p:sldId id="877" r:id="rId159"/>
    <p:sldId id="883" r:id="rId160"/>
    <p:sldId id="879" r:id="rId161"/>
    <p:sldId id="884" r:id="rId162"/>
    <p:sldId id="888" r:id="rId163"/>
    <p:sldId id="887" r:id="rId164"/>
    <p:sldId id="886" r:id="rId165"/>
    <p:sldId id="885" r:id="rId166"/>
    <p:sldId id="889" r:id="rId167"/>
    <p:sldId id="890" r:id="rId168"/>
    <p:sldId id="891" r:id="rId169"/>
    <p:sldId id="892" r:id="rId170"/>
    <p:sldId id="893" r:id="rId171"/>
    <p:sldId id="894" r:id="rId172"/>
    <p:sldId id="895" r:id="rId173"/>
    <p:sldId id="896" r:id="rId174"/>
    <p:sldId id="898" r:id="rId175"/>
    <p:sldId id="899" r:id="rId176"/>
    <p:sldId id="1028" r:id="rId177"/>
    <p:sldId id="900" r:id="rId178"/>
    <p:sldId id="901" r:id="rId179"/>
    <p:sldId id="902" r:id="rId180"/>
    <p:sldId id="671" r:id="rId181"/>
    <p:sldId id="903" r:id="rId182"/>
    <p:sldId id="904" r:id="rId183"/>
    <p:sldId id="905" r:id="rId184"/>
    <p:sldId id="906" r:id="rId185"/>
    <p:sldId id="311" r:id="rId186"/>
    <p:sldId id="907" r:id="rId187"/>
    <p:sldId id="908" r:id="rId188"/>
    <p:sldId id="469" r:id="rId189"/>
    <p:sldId id="909" r:id="rId190"/>
    <p:sldId id="910" r:id="rId191"/>
    <p:sldId id="911" r:id="rId192"/>
    <p:sldId id="912" r:id="rId193"/>
    <p:sldId id="913" r:id="rId194"/>
    <p:sldId id="914" r:id="rId195"/>
    <p:sldId id="915" r:id="rId196"/>
    <p:sldId id="916" r:id="rId197"/>
    <p:sldId id="917" r:id="rId198"/>
    <p:sldId id="918" r:id="rId199"/>
    <p:sldId id="478" r:id="rId200"/>
    <p:sldId id="919" r:id="rId201"/>
    <p:sldId id="477" r:id="rId202"/>
    <p:sldId id="920" r:id="rId203"/>
    <p:sldId id="476" r:id="rId204"/>
    <p:sldId id="921" r:id="rId205"/>
    <p:sldId id="475" r:id="rId206"/>
    <p:sldId id="922" r:id="rId207"/>
    <p:sldId id="923" r:id="rId208"/>
    <p:sldId id="924" r:id="rId209"/>
    <p:sldId id="480" r:id="rId210"/>
    <p:sldId id="1029" r:id="rId211"/>
    <p:sldId id="379" r:id="rId212"/>
    <p:sldId id="925" r:id="rId213"/>
    <p:sldId id="926" r:id="rId214"/>
    <p:sldId id="927" r:id="rId215"/>
    <p:sldId id="928" r:id="rId216"/>
    <p:sldId id="683" r:id="rId217"/>
    <p:sldId id="930" r:id="rId218"/>
    <p:sldId id="931" r:id="rId219"/>
    <p:sldId id="932" r:id="rId220"/>
    <p:sldId id="933" r:id="rId221"/>
    <p:sldId id="934" r:id="rId222"/>
    <p:sldId id="935" r:id="rId223"/>
    <p:sldId id="936" r:id="rId224"/>
    <p:sldId id="937" r:id="rId225"/>
    <p:sldId id="938" r:id="rId226"/>
    <p:sldId id="939" r:id="rId227"/>
    <p:sldId id="491" r:id="rId228"/>
    <p:sldId id="940" r:id="rId229"/>
    <p:sldId id="941" r:id="rId230"/>
    <p:sldId id="942" r:id="rId231"/>
    <p:sldId id="944" r:id="rId232"/>
    <p:sldId id="945" r:id="rId233"/>
    <p:sldId id="946" r:id="rId234"/>
    <p:sldId id="947" r:id="rId235"/>
    <p:sldId id="949" r:id="rId236"/>
    <p:sldId id="950" r:id="rId237"/>
    <p:sldId id="951" r:id="rId238"/>
    <p:sldId id="952" r:id="rId239"/>
    <p:sldId id="953" r:id="rId240"/>
    <p:sldId id="954" r:id="rId241"/>
    <p:sldId id="955" r:id="rId242"/>
    <p:sldId id="956" r:id="rId243"/>
    <p:sldId id="957" r:id="rId244"/>
    <p:sldId id="958" r:id="rId245"/>
    <p:sldId id="959" r:id="rId246"/>
    <p:sldId id="960" r:id="rId247"/>
    <p:sldId id="589" r:id="rId248"/>
    <p:sldId id="969" r:id="rId249"/>
    <p:sldId id="961" r:id="rId250"/>
    <p:sldId id="963" r:id="rId251"/>
    <p:sldId id="964" r:id="rId252"/>
    <p:sldId id="590" r:id="rId253"/>
    <p:sldId id="965" r:id="rId254"/>
    <p:sldId id="966" r:id="rId255"/>
    <p:sldId id="970" r:id="rId256"/>
    <p:sldId id="968" r:id="rId257"/>
    <p:sldId id="1044" r:id="rId258"/>
    <p:sldId id="971" r:id="rId259"/>
    <p:sldId id="972" r:id="rId260"/>
    <p:sldId id="973" r:id="rId261"/>
    <p:sldId id="352" r:id="rId262"/>
    <p:sldId id="513" r:id="rId263"/>
    <p:sldId id="974" r:id="rId264"/>
    <p:sldId id="975" r:id="rId265"/>
    <p:sldId id="976" r:id="rId266"/>
    <p:sldId id="977" r:id="rId267"/>
    <p:sldId id="978" r:id="rId268"/>
    <p:sldId id="979" r:id="rId269"/>
    <p:sldId id="980" r:id="rId270"/>
    <p:sldId id="515" r:id="rId271"/>
    <p:sldId id="516" r:id="rId272"/>
    <p:sldId id="354" r:id="rId273"/>
    <p:sldId id="981" r:id="rId274"/>
    <p:sldId id="985" r:id="rId275"/>
    <p:sldId id="982" r:id="rId276"/>
    <p:sldId id="986" r:id="rId277"/>
    <p:sldId id="987" r:id="rId278"/>
    <p:sldId id="988" r:id="rId279"/>
    <p:sldId id="989" r:id="rId280"/>
    <p:sldId id="990" r:id="rId281"/>
    <p:sldId id="993" r:id="rId282"/>
    <p:sldId id="994" r:id="rId283"/>
    <p:sldId id="1030" r:id="rId284"/>
    <p:sldId id="357" r:id="rId285"/>
    <p:sldId id="995" r:id="rId286"/>
    <p:sldId id="366" r:id="rId287"/>
    <p:sldId id="996" r:id="rId288"/>
    <p:sldId id="997" r:id="rId289"/>
    <p:sldId id="998" r:id="rId290"/>
    <p:sldId id="999" r:id="rId291"/>
    <p:sldId id="1000" r:id="rId292"/>
    <p:sldId id="1001" r:id="rId293"/>
    <p:sldId id="1002" r:id="rId294"/>
    <p:sldId id="1003" r:id="rId295"/>
    <p:sldId id="1004" r:id="rId296"/>
    <p:sldId id="1005" r:id="rId297"/>
    <p:sldId id="1006" r:id="rId298"/>
    <p:sldId id="1007" r:id="rId299"/>
    <p:sldId id="1008" r:id="rId300"/>
    <p:sldId id="533" r:id="rId301"/>
    <p:sldId id="367" r:id="rId302"/>
    <p:sldId id="1009" r:id="rId303"/>
    <p:sldId id="1010" r:id="rId304"/>
    <p:sldId id="534" r:id="rId305"/>
    <p:sldId id="375" r:id="rId306"/>
    <p:sldId id="536" r:id="rId307"/>
    <p:sldId id="376" r:id="rId308"/>
    <p:sldId id="1011" r:id="rId309"/>
    <p:sldId id="1012" r:id="rId310"/>
    <p:sldId id="537" r:id="rId311"/>
    <p:sldId id="1014" r:id="rId312"/>
    <p:sldId id="1015" r:id="rId313"/>
    <p:sldId id="1018" r:id="rId314"/>
    <p:sldId id="365" r:id="rId315"/>
    <p:sldId id="1017" r:id="rId316"/>
    <p:sldId id="1019" r:id="rId317"/>
    <p:sldId id="539" r:id="rId318"/>
    <p:sldId id="1021" r:id="rId319"/>
    <p:sldId id="1022" r:id="rId320"/>
    <p:sldId id="1023" r:id="rId321"/>
    <p:sldId id="1024" r:id="rId322"/>
    <p:sldId id="1025" r:id="rId323"/>
    <p:sldId id="1026" r:id="rId324"/>
    <p:sldId id="943" r:id="rId3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F9122"/>
    <a:srgbClr val="2AC62E"/>
    <a:srgbClr val="3D5D45"/>
    <a:srgbClr val="D519AD"/>
    <a:srgbClr val="E86B1E"/>
    <a:srgbClr val="3C44EE"/>
    <a:srgbClr val="FCEB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presProps" Target="presProps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openxmlformats.org/officeDocument/2006/relationships/slide" Target="slides/slide31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slide" Target="slides/slide322.xml"/><Relationship Id="rId32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tableStyles" Target="tableStyles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360D1-30E5-46CA-A3D4-48DB73DF6349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88EAE-C34E-47DA-9B54-9635A6E0480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262</a:t>
            </a:fld>
            <a:endParaRPr lang="fr-FR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263</a:t>
            </a:fld>
            <a:endParaRPr lang="fr-F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264</a:t>
            </a:fld>
            <a:endParaRPr lang="fr-F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270</a:t>
            </a:fld>
            <a:endParaRPr lang="fr-F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271</a:t>
            </a:fld>
            <a:endParaRPr lang="fr-F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272</a:t>
            </a:fld>
            <a:endParaRPr lang="fr-F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274</a:t>
            </a:fld>
            <a:endParaRPr lang="fr-F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283</a:t>
            </a:fld>
            <a:endParaRPr lang="fr-F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284</a:t>
            </a:fld>
            <a:endParaRPr lang="fr-F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286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296</a:t>
            </a:fld>
            <a:endParaRPr lang="fr-F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297</a:t>
            </a:fld>
            <a:endParaRPr lang="fr-F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298</a:t>
            </a:fld>
            <a:endParaRPr lang="fr-F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299</a:t>
            </a:fld>
            <a:endParaRPr lang="fr-FR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300</a:t>
            </a:fld>
            <a:endParaRPr lang="fr-F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301</a:t>
            </a:fld>
            <a:endParaRPr lang="fr-F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304</a:t>
            </a:fld>
            <a:endParaRPr lang="fr-FR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305</a:t>
            </a:fld>
            <a:endParaRPr lang="fr-FR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306</a:t>
            </a:fld>
            <a:endParaRPr lang="fr-FR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307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310</a:t>
            </a:fld>
            <a:endParaRPr lang="fr-FR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311</a:t>
            </a:fld>
            <a:endParaRPr lang="fr-FR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314</a:t>
            </a:fld>
            <a:endParaRPr lang="fr-FR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315</a:t>
            </a:fld>
            <a:endParaRPr lang="fr-FR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317</a:t>
            </a:fld>
            <a:endParaRPr lang="fr-FR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323</a:t>
            </a:fld>
            <a:endParaRPr lang="fr-F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324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53</a:t>
            </a:fld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57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58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59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62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64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70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72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73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77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78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79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94</a:t>
            </a:fld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95</a:t>
            </a:fld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96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97</a:t>
            </a:fld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102</a:t>
            </a:fld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103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104</a:t>
            </a:fld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116</a:t>
            </a:fld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117</a:t>
            </a:fld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121</a:t>
            </a:fld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122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124</a:t>
            </a:fld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125</a:t>
            </a:fld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126</a:t>
            </a:fld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127</a:t>
            </a:fld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128</a:t>
            </a:fld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129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130</a:t>
            </a:fld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131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136</a:t>
            </a:fld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149</a:t>
            </a:fld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151</a:t>
            </a:fld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152</a:t>
            </a:fld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153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154</a:t>
            </a:fld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155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156</a:t>
            </a:fld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157</a:t>
            </a:fld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158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185</a:t>
            </a:fld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186</a:t>
            </a:fld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187</a:t>
            </a:fld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188</a:t>
            </a:fld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199</a:t>
            </a:fld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201</a:t>
            </a:fld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203</a:t>
            </a:fld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205</a:t>
            </a:fld>
            <a:endParaRPr 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209</a:t>
            </a:fld>
            <a:endParaRPr 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210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211</a:t>
            </a:fld>
            <a:endParaRPr 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216</a:t>
            </a:fld>
            <a:endParaRPr lang="fr-F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217</a:t>
            </a:fld>
            <a:endParaRPr lang="fr-F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227</a:t>
            </a:fld>
            <a:endParaRPr lang="fr-F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230</a:t>
            </a:fld>
            <a:endParaRPr lang="fr-F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247</a:t>
            </a:fld>
            <a:endParaRPr lang="fr-F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248</a:t>
            </a:fld>
            <a:endParaRPr lang="fr-F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250</a:t>
            </a:fld>
            <a:endParaRPr lang="fr-F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252</a:t>
            </a:fld>
            <a:endParaRPr lang="fr-F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88EAE-C34E-47DA-9B54-9635A6E04805}" type="slidenum">
              <a:rPr lang="fr-FR" smtClean="0"/>
              <a:pPr/>
              <a:t>261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5E56A-B580-451F-BC10-68F49F4F2CDF}" type="datetimeFigureOut">
              <a:rPr lang="fr-FR" smtClean="0"/>
              <a:pPr/>
              <a:t>09/02/2016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B81CC-286F-4BB1-89A4-F04185DD16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museedestempsbarbares.fr/fr/archeologie-experimentale/images/tissage/grand/peson-1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edestempsbarbares.fr/fr/archeologie-experimentale/images/tissage/grand/peson-1.jpg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edestempsbarbares.fr/fr/archeologie-experimentale/images/tissage/grand/peson-1.jpg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edestempsbarbares.fr/fr/archeologie-experimentale/images/tissage/grand/peson-1.jpg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86" y="928670"/>
            <a:ext cx="802091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dirty="0" smtClean="0"/>
              <a:t>SÉANCE 4</a:t>
            </a:r>
          </a:p>
          <a:p>
            <a:pPr algn="ctr"/>
            <a:endParaRPr lang="fr-FR" sz="6600" dirty="0"/>
          </a:p>
          <a:p>
            <a:pPr algn="ctr"/>
            <a:r>
              <a:rPr lang="fr-FR" sz="8800" dirty="0" smtClean="0"/>
              <a:t>L’HABITAT RURAL</a:t>
            </a:r>
            <a:endParaRPr lang="fr-FR" sz="8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aire\Documents\FOUILLES TERRESTRES\Picardie aménagements récents Desachy2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315199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076056" y="0"/>
            <a:ext cx="40679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Interventions archéologiques </a:t>
            </a:r>
          </a:p>
          <a:p>
            <a:pPr algn="ctr"/>
            <a:r>
              <a:rPr lang="fr-FR" sz="2400" dirty="0" smtClean="0"/>
              <a:t>récentes faites en Picardie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4705.jpg"/>
          <p:cNvPicPr>
            <a:picLocks noChangeAspect="1" noChangeArrowheads="1"/>
          </p:cNvPicPr>
          <p:nvPr/>
        </p:nvPicPr>
        <p:blipFill>
          <a:blip r:embed="rId2" cstate="print"/>
          <a:srcRect l="44235" t="10416" r="11083" b="61458"/>
          <a:stretch>
            <a:fillRect/>
          </a:stretch>
        </p:blipFill>
        <p:spPr bwMode="auto">
          <a:xfrm>
            <a:off x="683568" y="0"/>
            <a:ext cx="787399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83968" y="5157192"/>
            <a:ext cx="103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cavité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4705.jpg"/>
          <p:cNvPicPr>
            <a:picLocks noChangeAspect="1" noChangeArrowheads="1"/>
          </p:cNvPicPr>
          <p:nvPr/>
        </p:nvPicPr>
        <p:blipFill>
          <a:blip r:embed="rId2" cstate="print"/>
          <a:srcRect l="44235" t="10416" r="11083" b="61458"/>
          <a:stretch>
            <a:fillRect/>
          </a:stretch>
        </p:blipFill>
        <p:spPr bwMode="auto">
          <a:xfrm>
            <a:off x="683568" y="0"/>
            <a:ext cx="787399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83968" y="5157192"/>
            <a:ext cx="1037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cavité</a:t>
            </a:r>
            <a:endParaRPr lang="fr-FR" sz="2800" dirty="0">
              <a:solidFill>
                <a:srgbClr val="FF0000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2195736" y="4653136"/>
            <a:ext cx="4968552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139952" y="3933056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plancher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e\Documents\HABITAT RURAL\aba 24705.jpg"/>
          <p:cNvPicPr>
            <a:picLocks noChangeAspect="1" noChangeArrowheads="1"/>
          </p:cNvPicPr>
          <p:nvPr/>
        </p:nvPicPr>
        <p:blipFill>
          <a:blip r:embed="rId3" cstate="print"/>
          <a:srcRect l="44235" t="10416" r="11083" b="61458"/>
          <a:stretch>
            <a:fillRect/>
          </a:stretch>
        </p:blipFill>
        <p:spPr bwMode="auto">
          <a:xfrm>
            <a:off x="6786578" y="-1"/>
            <a:ext cx="2357422" cy="205323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429256" y="28572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plancher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643702" y="571480"/>
            <a:ext cx="1285884" cy="857256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500958" y="2143116"/>
            <a:ext cx="91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cavité</a:t>
            </a:r>
            <a:endParaRPr lang="fr-FR" sz="2400" dirty="0"/>
          </a:p>
        </p:txBody>
      </p:sp>
      <p:cxnSp>
        <p:nvCxnSpPr>
          <p:cNvPr id="8" name="Connecteur droit avec flèche 7"/>
          <p:cNvCxnSpPr/>
          <p:nvPr/>
        </p:nvCxnSpPr>
        <p:spPr>
          <a:xfrm rot="5400000" flipH="1" flipV="1">
            <a:off x="7608115" y="1893083"/>
            <a:ext cx="642942" cy="1588"/>
          </a:xfrm>
          <a:prstGeom prst="straightConnector1">
            <a:avLst/>
          </a:prstGeom>
          <a:ln w="317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SC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6192"/>
            <a:ext cx="9144000" cy="6031808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24705.jpg"/>
          <p:cNvPicPr>
            <a:picLocks noChangeAspect="1" noChangeArrowheads="1"/>
          </p:cNvPicPr>
          <p:nvPr/>
        </p:nvPicPr>
        <p:blipFill>
          <a:blip r:embed="rId4" cstate="print"/>
          <a:srcRect l="44235" t="10416" r="11083" b="61458"/>
          <a:stretch>
            <a:fillRect/>
          </a:stretch>
        </p:blipFill>
        <p:spPr bwMode="auto">
          <a:xfrm>
            <a:off x="6786578" y="-1"/>
            <a:ext cx="2357422" cy="205323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429256" y="28572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plancher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643702" y="571480"/>
            <a:ext cx="1285884" cy="857256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500958" y="2143116"/>
            <a:ext cx="91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cavité</a:t>
            </a:r>
            <a:endParaRPr lang="fr-FR" sz="2400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rot="5400000" flipH="1" flipV="1">
            <a:off x="7608115" y="1893083"/>
            <a:ext cx="642942" cy="1588"/>
          </a:xfrm>
          <a:prstGeom prst="straightConnector1">
            <a:avLst/>
          </a:prstGeom>
          <a:ln w="317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0800000" flipV="1">
            <a:off x="4786314" y="2500305"/>
            <a:ext cx="2786082" cy="1214445"/>
          </a:xfrm>
          <a:prstGeom prst="straightConnector1">
            <a:avLst/>
          </a:prstGeom>
          <a:ln w="317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SC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6192"/>
            <a:ext cx="9144000" cy="6031808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24705.jpg"/>
          <p:cNvPicPr>
            <a:picLocks noChangeAspect="1" noChangeArrowheads="1"/>
          </p:cNvPicPr>
          <p:nvPr/>
        </p:nvPicPr>
        <p:blipFill>
          <a:blip r:embed="rId4" cstate="print"/>
          <a:srcRect l="44235" t="10416" r="11083" b="61458"/>
          <a:stretch>
            <a:fillRect/>
          </a:stretch>
        </p:blipFill>
        <p:spPr bwMode="auto">
          <a:xfrm>
            <a:off x="6786578" y="-1"/>
            <a:ext cx="2357422" cy="205323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429256" y="28572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plancher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643702" y="571480"/>
            <a:ext cx="1285884" cy="857256"/>
          </a:xfrm>
          <a:prstGeom prst="straightConnector1">
            <a:avLst/>
          </a:prstGeom>
          <a:ln w="317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500958" y="2143116"/>
            <a:ext cx="91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cavité</a:t>
            </a:r>
            <a:endParaRPr lang="fr-FR" sz="2400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rot="5400000" flipH="1" flipV="1">
            <a:off x="7608115" y="1893083"/>
            <a:ext cx="642942" cy="1588"/>
          </a:xfrm>
          <a:prstGeom prst="straightConnector1">
            <a:avLst/>
          </a:prstGeom>
          <a:ln w="317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0800000" flipV="1">
            <a:off x="4786314" y="2500305"/>
            <a:ext cx="2786082" cy="1214445"/>
          </a:xfrm>
          <a:prstGeom prst="straightConnector1">
            <a:avLst/>
          </a:prstGeom>
          <a:ln w="317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907704" y="404664"/>
            <a:ext cx="5093188" cy="102407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1259632" y="332656"/>
            <a:ext cx="454848" cy="16675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51520" y="0"/>
            <a:ext cx="2384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sol damé / induré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    1-2-2-3- Fonctions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    1-2-2-3- Fonctions</a:t>
            </a:r>
          </a:p>
          <a:p>
            <a:r>
              <a:rPr lang="fr-FR" sz="3200" dirty="0" smtClean="0">
                <a:sym typeface="Wingdings" pitchFamily="2" charset="2"/>
              </a:rPr>
              <a:t> Fournil 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3704.jpg"/>
          <p:cNvPicPr>
            <a:picLocks noChangeAspect="1" noChangeArrowheads="1"/>
          </p:cNvPicPr>
          <p:nvPr/>
        </p:nvPicPr>
        <p:blipFill>
          <a:blip r:embed="rId2" cstate="print"/>
          <a:srcRect l="23684" t="38470" r="57427" b="56645"/>
          <a:stretch>
            <a:fillRect/>
          </a:stretch>
        </p:blipFill>
        <p:spPr bwMode="auto">
          <a:xfrm>
            <a:off x="2225152" y="0"/>
            <a:ext cx="6918848" cy="2594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3704.jpg"/>
          <p:cNvPicPr>
            <a:picLocks noChangeAspect="1" noChangeArrowheads="1"/>
          </p:cNvPicPr>
          <p:nvPr/>
        </p:nvPicPr>
        <p:blipFill>
          <a:blip r:embed="rId2" cstate="print"/>
          <a:srcRect l="23684" t="38470" r="57427" b="56645"/>
          <a:stretch>
            <a:fillRect/>
          </a:stretch>
        </p:blipFill>
        <p:spPr bwMode="auto">
          <a:xfrm>
            <a:off x="2225152" y="0"/>
            <a:ext cx="6918848" cy="2594568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4716016" y="260648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60232" y="18864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accès</a:t>
            </a:r>
            <a:endParaRPr lang="fr-FR" sz="28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3704.jpg"/>
          <p:cNvPicPr>
            <a:picLocks noChangeAspect="1" noChangeArrowheads="1"/>
          </p:cNvPicPr>
          <p:nvPr/>
        </p:nvPicPr>
        <p:blipFill>
          <a:blip r:embed="rId2" cstate="print"/>
          <a:srcRect l="23684" t="38470" r="57427" b="56645"/>
          <a:stretch>
            <a:fillRect/>
          </a:stretch>
        </p:blipFill>
        <p:spPr bwMode="auto">
          <a:xfrm>
            <a:off x="2225152" y="0"/>
            <a:ext cx="6918848" cy="2594568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2195736" y="0"/>
            <a:ext cx="1152128" cy="1196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7544" y="332656"/>
            <a:ext cx="789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four</a:t>
            </a:r>
            <a:endParaRPr lang="fr-FR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-27384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Des résultats déséquilibrés :</a:t>
            </a:r>
          </a:p>
          <a:p>
            <a:r>
              <a:rPr lang="fr-FR" sz="3200" dirty="0" smtClean="0"/>
              <a:t>	- inégalités géographiques</a:t>
            </a:r>
          </a:p>
          <a:p>
            <a:r>
              <a:rPr lang="fr-FR" sz="3200" dirty="0" smtClean="0"/>
              <a:t>	- inégalités chronologiques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3704.jpg"/>
          <p:cNvPicPr>
            <a:picLocks noChangeAspect="1" noChangeArrowheads="1"/>
          </p:cNvPicPr>
          <p:nvPr/>
        </p:nvPicPr>
        <p:blipFill>
          <a:blip r:embed="rId2" cstate="print"/>
          <a:srcRect l="23684" t="38470" r="57427" b="56645"/>
          <a:stretch>
            <a:fillRect/>
          </a:stretch>
        </p:blipFill>
        <p:spPr bwMode="auto">
          <a:xfrm>
            <a:off x="2225152" y="0"/>
            <a:ext cx="6918848" cy="2594568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2195736" y="0"/>
            <a:ext cx="1152128" cy="1196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7544" y="332656"/>
            <a:ext cx="789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four</a:t>
            </a:r>
            <a:endParaRPr lang="fr-FR" sz="2800" dirty="0"/>
          </a:p>
        </p:txBody>
      </p:sp>
      <p:pic>
        <p:nvPicPr>
          <p:cNvPr id="513026" name="Picture 2" descr="D:\Fichiers CMLC\_documents\HABITAT RURAL\goudelancourt-cabane-1000-4-poteaux-et-four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26703"/>
            <a:ext cx="5039122" cy="403129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11560" y="5877272"/>
            <a:ext cx="789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four</a:t>
            </a:r>
            <a:endParaRPr lang="fr-FR" sz="28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    1-2-2-3- Fonctions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Fournil 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Atelier de tissage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    1-2-2-3- Fonctions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Fournil 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Atelier de tissage</a:t>
            </a:r>
          </a:p>
          <a:p>
            <a:r>
              <a:rPr lang="fr-FR" sz="3200" dirty="0" smtClean="0">
                <a:sym typeface="Wingdings" pitchFamily="2" charset="2"/>
              </a:rPr>
              <a:t>	- métier à tisser vertical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 descr="D:\Fichiers CMLC\_documents\HABITAT RURAL\670x510_1528_photo_restitution_caban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248"/>
            <a:ext cx="9117599" cy="6355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D:\Fichiers CMLC\_documents\HABITAT RURAL\aba 4827.jpg"/>
          <p:cNvPicPr>
            <a:picLocks noChangeAspect="1" noChangeArrowheads="1"/>
          </p:cNvPicPr>
          <p:nvPr/>
        </p:nvPicPr>
        <p:blipFill>
          <a:blip r:embed="rId2" cstate="print"/>
          <a:srcRect l="26754" t="58400" r="7867" b="10101"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D:\Fichiers CMLC\_documents\HABITAT RURAL\aba 4827.jpg"/>
          <p:cNvPicPr>
            <a:picLocks noChangeAspect="1" noChangeArrowheads="1"/>
          </p:cNvPicPr>
          <p:nvPr/>
        </p:nvPicPr>
        <p:blipFill>
          <a:blip r:embed="rId2" cstate="print"/>
          <a:srcRect l="26754" t="58400" r="7867" b="10101"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4355976" y="2564904"/>
            <a:ext cx="9144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427984" y="4221088"/>
            <a:ext cx="1008112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3704.jpg"/>
          <p:cNvPicPr>
            <a:picLocks noChangeAspect="1" noChangeArrowheads="1"/>
          </p:cNvPicPr>
          <p:nvPr/>
        </p:nvPicPr>
        <p:blipFill>
          <a:blip r:embed="rId3" cstate="print"/>
          <a:srcRect l="42869" t="65030" r="27277" b="27157"/>
          <a:stretch>
            <a:fillRect/>
          </a:stretch>
        </p:blipFill>
        <p:spPr bwMode="auto">
          <a:xfrm>
            <a:off x="285720" y="2000240"/>
            <a:ext cx="8358246" cy="2995276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 rot="5400000">
            <a:off x="928662" y="2071678"/>
            <a:ext cx="157163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5400000">
            <a:off x="3643306" y="2143116"/>
            <a:ext cx="171451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>
            <a:off x="5500694" y="2071678"/>
            <a:ext cx="171451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331640" y="5733256"/>
            <a:ext cx="67035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Atelier de tissage, palais de </a:t>
            </a:r>
            <a:r>
              <a:rPr lang="fr-FR" sz="2400" dirty="0" err="1" smtClean="0"/>
              <a:t>Tilleda</a:t>
            </a:r>
            <a:r>
              <a:rPr lang="fr-FR" sz="2400" dirty="0" smtClean="0"/>
              <a:t> (Allemagne),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3059832" y="404664"/>
            <a:ext cx="255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fosses d’ancrage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3704.jpg"/>
          <p:cNvPicPr>
            <a:picLocks noChangeAspect="1" noChangeArrowheads="1"/>
          </p:cNvPicPr>
          <p:nvPr/>
        </p:nvPicPr>
        <p:blipFill>
          <a:blip r:embed="rId3" cstate="print"/>
          <a:srcRect l="42869" t="65030" r="27277" b="27157"/>
          <a:stretch>
            <a:fillRect/>
          </a:stretch>
        </p:blipFill>
        <p:spPr bwMode="auto">
          <a:xfrm>
            <a:off x="285720" y="2000240"/>
            <a:ext cx="8358246" cy="2995276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 rot="5400000">
            <a:off x="928662" y="2071678"/>
            <a:ext cx="157163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3635896" y="3140968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E86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F:\Fichiers CMLC\_documents\TEXTILE\Tissage et archéologie à Goudelancourt-lès-Pierrepont- Musée des Temps Barbares_fichiers\marl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03848" cy="4821509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331640" y="5733256"/>
            <a:ext cx="67035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Atelier de tissage, palais de </a:t>
            </a:r>
            <a:r>
              <a:rPr lang="fr-FR" sz="2400" dirty="0" err="1" smtClean="0"/>
              <a:t>Tilleda</a:t>
            </a:r>
            <a:r>
              <a:rPr lang="fr-FR" sz="2400" dirty="0" smtClean="0"/>
              <a:t> (Allemagne),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11" name="Ellipse 10"/>
          <p:cNvSpPr/>
          <p:nvPr/>
        </p:nvSpPr>
        <p:spPr>
          <a:xfrm>
            <a:off x="4427984" y="306896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E86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5148064" y="335699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E86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3643530" y="1477150"/>
            <a:ext cx="171451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    1-2-2-3- Fonctions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Fournil 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Atelier de tissage</a:t>
            </a:r>
          </a:p>
          <a:p>
            <a:r>
              <a:rPr lang="fr-FR" sz="3200" dirty="0" smtClean="0">
                <a:sym typeface="Wingdings" pitchFamily="2" charset="2"/>
              </a:rPr>
              <a:t>	- métier à tisser vertical</a:t>
            </a:r>
          </a:p>
          <a:p>
            <a:r>
              <a:rPr lang="fr-FR" sz="3200" dirty="0" smtClean="0">
                <a:sym typeface="Wingdings" pitchFamily="2" charset="2"/>
              </a:rPr>
              <a:t>	- matériel lié au tissage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 métier à tisser à pesons vu à Marle : cliquez sur l'image pour l'agrandi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2652" y="0"/>
            <a:ext cx="4961348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laire\Desktop\david-tomlinson-hillside-village-aregno-corsica-franc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un métier à tisser à pesons vu à Marle : cliquez sur l'image pour l'agrandi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2652" y="0"/>
            <a:ext cx="4961348" cy="4357718"/>
          </a:xfrm>
          <a:prstGeom prst="rect">
            <a:avLst/>
          </a:prstGeom>
          <a:noFill/>
        </p:spPr>
      </p:pic>
      <p:pic>
        <p:nvPicPr>
          <p:cNvPr id="3" name="Picture 3" descr="E:\aba 14057.jpg"/>
          <p:cNvPicPr>
            <a:picLocks noChangeAspect="1" noChangeArrowheads="1"/>
          </p:cNvPicPr>
          <p:nvPr/>
        </p:nvPicPr>
        <p:blipFill>
          <a:blip r:embed="rId5" cstate="print"/>
          <a:srcRect l="20161" t="8333" r="41475" b="52083"/>
          <a:stretch>
            <a:fillRect/>
          </a:stretch>
        </p:blipFill>
        <p:spPr bwMode="auto">
          <a:xfrm>
            <a:off x="467544" y="0"/>
            <a:ext cx="2396932" cy="337346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971600" y="3501008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peson</a:t>
            </a:r>
            <a:endParaRPr lang="fr-FR" sz="2800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un métier à tisser à pesons vu à Marle : cliquez sur l'image pour l'agrandi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2652" y="0"/>
            <a:ext cx="4961348" cy="4357718"/>
          </a:xfrm>
          <a:prstGeom prst="rect">
            <a:avLst/>
          </a:prstGeom>
          <a:noFill/>
        </p:spPr>
      </p:pic>
      <p:pic>
        <p:nvPicPr>
          <p:cNvPr id="3" name="Picture 3" descr="E:\aba 14057.jpg"/>
          <p:cNvPicPr>
            <a:picLocks noChangeAspect="1" noChangeArrowheads="1"/>
          </p:cNvPicPr>
          <p:nvPr/>
        </p:nvPicPr>
        <p:blipFill>
          <a:blip r:embed="rId5" cstate="print"/>
          <a:srcRect l="20161" t="8333" r="41475" b="52083"/>
          <a:stretch>
            <a:fillRect/>
          </a:stretch>
        </p:blipFill>
        <p:spPr bwMode="auto">
          <a:xfrm>
            <a:off x="467544" y="0"/>
            <a:ext cx="2396932" cy="337346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004048" y="4941168"/>
            <a:ext cx="306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broche de tisserand</a:t>
            </a:r>
            <a:endParaRPr lang="fr-FR" sz="2800" dirty="0"/>
          </a:p>
        </p:txBody>
      </p:sp>
      <p:pic>
        <p:nvPicPr>
          <p:cNvPr id="5" name="Picture 3" descr="C:\Users\Claire\Documents\HABITAT RURAL\aba 5828.jpg"/>
          <p:cNvPicPr>
            <a:picLocks noChangeAspect="1" noChangeArrowheads="1"/>
          </p:cNvPicPr>
          <p:nvPr/>
        </p:nvPicPr>
        <p:blipFill>
          <a:blip r:embed="rId6" cstate="print"/>
          <a:srcRect l="8338" t="5208" r="31324" b="61459"/>
          <a:stretch>
            <a:fillRect/>
          </a:stretch>
        </p:blipFill>
        <p:spPr bwMode="auto">
          <a:xfrm>
            <a:off x="251520" y="3789040"/>
            <a:ext cx="3643306" cy="2775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un métier à tisser à pesons vu à Marle : cliquez sur l'image pour l'agrandi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2652" y="0"/>
            <a:ext cx="4961348" cy="4357718"/>
          </a:xfrm>
          <a:prstGeom prst="rect">
            <a:avLst/>
          </a:prstGeom>
          <a:noFill/>
        </p:spPr>
      </p:pic>
      <p:pic>
        <p:nvPicPr>
          <p:cNvPr id="3" name="Picture 3" descr="E:\aba 14057.jpg"/>
          <p:cNvPicPr>
            <a:picLocks noChangeAspect="1" noChangeArrowheads="1"/>
          </p:cNvPicPr>
          <p:nvPr/>
        </p:nvPicPr>
        <p:blipFill>
          <a:blip r:embed="rId5" cstate="print"/>
          <a:srcRect l="20161" t="8333" r="41475" b="52083"/>
          <a:stretch>
            <a:fillRect/>
          </a:stretch>
        </p:blipFill>
        <p:spPr bwMode="auto">
          <a:xfrm>
            <a:off x="467544" y="0"/>
            <a:ext cx="2396932" cy="3373460"/>
          </a:xfrm>
          <a:prstGeom prst="rect">
            <a:avLst/>
          </a:prstGeom>
          <a:noFill/>
        </p:spPr>
      </p:pic>
      <p:pic>
        <p:nvPicPr>
          <p:cNvPr id="5" name="Picture 3" descr="C:\Users\Claire\Documents\HABITAT RURAL\aba 5828.jpg"/>
          <p:cNvPicPr>
            <a:picLocks noChangeAspect="1" noChangeArrowheads="1"/>
          </p:cNvPicPr>
          <p:nvPr/>
        </p:nvPicPr>
        <p:blipFill>
          <a:blip r:embed="rId6" cstate="print"/>
          <a:srcRect l="8338" t="5208" r="31324" b="61459"/>
          <a:stretch>
            <a:fillRect/>
          </a:stretch>
        </p:blipFill>
        <p:spPr bwMode="auto">
          <a:xfrm>
            <a:off x="251520" y="3789040"/>
            <a:ext cx="3643306" cy="2775852"/>
          </a:xfrm>
          <a:prstGeom prst="rect">
            <a:avLst/>
          </a:prstGeom>
          <a:noFill/>
        </p:spPr>
      </p:pic>
      <p:pic>
        <p:nvPicPr>
          <p:cNvPr id="6" name="Picture 2" descr="utilisation d'une broche de tisserand"/>
          <p:cNvPicPr>
            <a:picLocks noChangeAspect="1" noChangeArrowheads="1"/>
          </p:cNvPicPr>
          <p:nvPr/>
        </p:nvPicPr>
        <p:blipFill>
          <a:blip r:embed="rId7" cstate="print"/>
          <a:srcRect l="1364"/>
          <a:stretch>
            <a:fillRect/>
          </a:stretch>
        </p:blipFill>
        <p:spPr bwMode="auto">
          <a:xfrm>
            <a:off x="4644008" y="4520851"/>
            <a:ext cx="4012351" cy="2337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    1-2-2-3- Fonctions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Fournil 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Atelier de tissage</a:t>
            </a:r>
          </a:p>
          <a:p>
            <a:r>
              <a:rPr lang="fr-FR" sz="3200" dirty="0" smtClean="0">
                <a:sym typeface="Wingdings" pitchFamily="2" charset="2"/>
              </a:rPr>
              <a:t>	- métier à tisser vertical</a:t>
            </a:r>
          </a:p>
          <a:p>
            <a:r>
              <a:rPr lang="fr-FR" sz="3200" dirty="0" smtClean="0">
                <a:sym typeface="Wingdings" pitchFamily="2" charset="2"/>
              </a:rPr>
              <a:t>	- matériel lié au tissage</a:t>
            </a:r>
          </a:p>
          <a:p>
            <a:r>
              <a:rPr lang="fr-FR" sz="3200" dirty="0" smtClean="0">
                <a:sym typeface="Wingdings" pitchFamily="2" charset="2"/>
              </a:rPr>
              <a:t>	- filage de la laine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TEXTILE\textile-xve[1].jpg"/>
          <p:cNvPicPr>
            <a:picLocks noChangeAspect="1" noChangeArrowheads="1"/>
          </p:cNvPicPr>
          <p:nvPr/>
        </p:nvPicPr>
        <p:blipFill>
          <a:blip r:embed="rId3" cstate="print"/>
          <a:srcRect l="57349" t="16079" r="7746" b="40806"/>
          <a:stretch>
            <a:fillRect/>
          </a:stretch>
        </p:blipFill>
        <p:spPr bwMode="auto">
          <a:xfrm>
            <a:off x="5684123" y="404664"/>
            <a:ext cx="3459877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TEXTILE\textile-xve[1].jpg"/>
          <p:cNvPicPr>
            <a:picLocks noChangeAspect="1" noChangeArrowheads="1"/>
          </p:cNvPicPr>
          <p:nvPr/>
        </p:nvPicPr>
        <p:blipFill>
          <a:blip r:embed="rId3" cstate="print"/>
          <a:srcRect l="57349" t="16079" r="7746" b="40806"/>
          <a:stretch>
            <a:fillRect/>
          </a:stretch>
        </p:blipFill>
        <p:spPr bwMode="auto">
          <a:xfrm>
            <a:off x="5684123" y="404664"/>
            <a:ext cx="3459877" cy="5786454"/>
          </a:xfrm>
          <a:prstGeom prst="rect">
            <a:avLst/>
          </a:prstGeom>
          <a:noFill/>
        </p:spPr>
      </p:pic>
      <p:pic>
        <p:nvPicPr>
          <p:cNvPr id="3" name="Picture 6" descr="C:\Users\Claire\Desktop\04mestesuguri19[1].gif"/>
          <p:cNvPicPr>
            <a:picLocks noChangeAspect="1" noChangeArrowheads="1"/>
          </p:cNvPicPr>
          <p:nvPr/>
        </p:nvPicPr>
        <p:blipFill>
          <a:blip r:embed="rId4" cstate="print"/>
          <a:srcRect t="5970"/>
          <a:stretch>
            <a:fillRect/>
          </a:stretch>
        </p:blipFill>
        <p:spPr bwMode="auto">
          <a:xfrm>
            <a:off x="611560" y="0"/>
            <a:ext cx="3606365" cy="507209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547664" y="5301208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quenouille</a:t>
            </a:r>
            <a:endParaRPr lang="fr-FR" sz="2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6948264" y="1052736"/>
            <a:ext cx="432048" cy="2952328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TEXTILE\textile-xve[1].jpg"/>
          <p:cNvPicPr>
            <a:picLocks noChangeAspect="1" noChangeArrowheads="1"/>
          </p:cNvPicPr>
          <p:nvPr/>
        </p:nvPicPr>
        <p:blipFill>
          <a:blip r:embed="rId3" cstate="print"/>
          <a:srcRect l="57349" t="16079" r="7746" b="40806"/>
          <a:stretch>
            <a:fillRect/>
          </a:stretch>
        </p:blipFill>
        <p:spPr bwMode="auto">
          <a:xfrm>
            <a:off x="5684123" y="404664"/>
            <a:ext cx="3459877" cy="578645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123728" y="3645024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fuseau</a:t>
            </a:r>
            <a:endParaRPr lang="fr-FR" sz="2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8316416" y="4653136"/>
            <a:ext cx="72008" cy="936104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Claire\Desktop\chara306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0"/>
            <a:ext cx="3617708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TEXTILE\textile-xve[1].jpg"/>
          <p:cNvPicPr>
            <a:picLocks noChangeAspect="1" noChangeArrowheads="1"/>
          </p:cNvPicPr>
          <p:nvPr/>
        </p:nvPicPr>
        <p:blipFill>
          <a:blip r:embed="rId3" cstate="print"/>
          <a:srcRect l="57349" t="16079" r="7746" b="40806"/>
          <a:stretch>
            <a:fillRect/>
          </a:stretch>
        </p:blipFill>
        <p:spPr bwMode="auto">
          <a:xfrm>
            <a:off x="5684123" y="404664"/>
            <a:ext cx="3459877" cy="578645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4437112"/>
            <a:ext cx="13260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fusaïole</a:t>
            </a:r>
          </a:p>
          <a:p>
            <a:r>
              <a:rPr lang="fr-FR" sz="2800" dirty="0" smtClean="0"/>
              <a:t>= lest</a:t>
            </a:r>
            <a:endParaRPr lang="fr-FR" sz="2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8244408" y="5301208"/>
            <a:ext cx="216024" cy="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Claire\Desktop\chara306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0"/>
            <a:ext cx="3617708" cy="3501008"/>
          </a:xfrm>
          <a:prstGeom prst="rect">
            <a:avLst/>
          </a:prstGeom>
          <a:noFill/>
        </p:spPr>
      </p:pic>
      <p:pic>
        <p:nvPicPr>
          <p:cNvPr id="8" name="Picture 4" descr="http://www.museedestempsbarbares.fr/fr/archeologie-experimentale/images/tissage/grand/fusaiole.jpg"/>
          <p:cNvPicPr>
            <a:picLocks noChangeAspect="1" noChangeArrowheads="1"/>
          </p:cNvPicPr>
          <p:nvPr/>
        </p:nvPicPr>
        <p:blipFill>
          <a:blip r:embed="rId5" cstate="print"/>
          <a:srcRect l="16051" t="2659" r="20959"/>
          <a:stretch>
            <a:fillRect/>
          </a:stretch>
        </p:blipFill>
        <p:spPr bwMode="auto">
          <a:xfrm>
            <a:off x="2411760" y="3789040"/>
            <a:ext cx="285643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Users\Claire\Desktop\marles 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24744"/>
            <a:ext cx="7644340" cy="573325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F</a:t>
            </a:r>
            <a:r>
              <a:rPr lang="fr-FR" sz="3200" dirty="0" smtClean="0"/>
              <a:t>orge</a:t>
            </a:r>
            <a:endParaRPr lang="fr-FR" sz="32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F</a:t>
            </a:r>
            <a:r>
              <a:rPr lang="fr-FR" sz="3200" dirty="0" smtClean="0"/>
              <a:t>orge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Atelier de boissellerie </a:t>
            </a:r>
            <a:endParaRPr lang="fr-FR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Des résultats déséquilibrés :</a:t>
            </a:r>
          </a:p>
          <a:p>
            <a:r>
              <a:rPr lang="fr-FR" sz="3200" dirty="0" smtClean="0"/>
              <a:t>	- inégalités géographiques</a:t>
            </a:r>
          </a:p>
          <a:p>
            <a:r>
              <a:rPr lang="fr-FR" sz="3200" dirty="0" smtClean="0"/>
              <a:t>	- inégalités chronologiques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Des différences culturelles entre Nord et Sud :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Users\Claire\Desktop\P101008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Users\Claire\Desktop\P101008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57224" y="4429132"/>
            <a:ext cx="1740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tour à bois</a:t>
            </a:r>
            <a:endParaRPr lang="fr-FR" sz="2800" dirty="0"/>
          </a:p>
        </p:txBody>
      </p:sp>
      <p:sp>
        <p:nvSpPr>
          <p:cNvPr id="6" name="Ellipse 5"/>
          <p:cNvSpPr/>
          <p:nvPr/>
        </p:nvSpPr>
        <p:spPr>
          <a:xfrm>
            <a:off x="4932040" y="2564904"/>
            <a:ext cx="2520280" cy="28803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 	     1-2-3-1-  Trous de poteaux délimitant un espace quadrangulaire vaste de plain-pied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 	     1-2-3-1-  Trous de poteaux délimitant un espace quadrangulaire vaste de plain-pied</a:t>
            </a:r>
          </a:p>
        </p:txBody>
      </p:sp>
      <p:pic>
        <p:nvPicPr>
          <p:cNvPr id="3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18360" t="51763" r="64811" b="40417"/>
          <a:stretch>
            <a:fillRect/>
          </a:stretch>
        </p:blipFill>
        <p:spPr bwMode="auto">
          <a:xfrm>
            <a:off x="827583" y="4437112"/>
            <a:ext cx="2942041" cy="1872208"/>
          </a:xfrm>
          <a:prstGeom prst="rect">
            <a:avLst/>
          </a:prstGeom>
          <a:noFill/>
        </p:spPr>
      </p:pic>
      <p:pic>
        <p:nvPicPr>
          <p:cNvPr id="4" name="Picture 3" descr="C:\Users\Claire\Documents\HABITAT RURAL\aba 6994.jpg"/>
          <p:cNvPicPr>
            <a:picLocks noChangeAspect="1" noChangeArrowheads="1"/>
          </p:cNvPicPr>
          <p:nvPr/>
        </p:nvPicPr>
        <p:blipFill>
          <a:blip r:embed="rId3" cstate="print"/>
          <a:srcRect l="27194" t="66046" r="66347" b="30073"/>
          <a:stretch>
            <a:fillRect/>
          </a:stretch>
        </p:blipFill>
        <p:spPr bwMode="auto">
          <a:xfrm>
            <a:off x="5985690" y="4437112"/>
            <a:ext cx="2243328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 	     1-2-3-1-  Trous de poteaux délimitant un espace quadrangulaire vaste de plain-pied</a:t>
            </a:r>
          </a:p>
          <a:p>
            <a:r>
              <a:rPr lang="fr-FR" sz="3200" dirty="0" smtClean="0">
                <a:sym typeface="Wingdings" pitchFamily="2" charset="2"/>
              </a:rPr>
              <a:t> 1</a:t>
            </a:r>
            <a:r>
              <a:rPr lang="fr-FR" sz="3200" baseline="30000" dirty="0" smtClean="0">
                <a:sym typeface="Wingdings" pitchFamily="2" charset="2"/>
              </a:rPr>
              <a:t>ère</a:t>
            </a:r>
            <a:r>
              <a:rPr lang="fr-FR" sz="3200" dirty="0" smtClean="0">
                <a:sym typeface="Wingdings" pitchFamily="2" charset="2"/>
              </a:rPr>
              <a:t> possibilité : hangar avec ou sans mur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C:\Users\Claire\Desktop\marles 28.jpg"/>
          <p:cNvPicPr>
            <a:picLocks noChangeAspect="1" noChangeArrowheads="1"/>
          </p:cNvPicPr>
          <p:nvPr/>
        </p:nvPicPr>
        <p:blipFill>
          <a:blip r:embed="rId3" cstate="print"/>
          <a:srcRect b="13379"/>
          <a:stretch>
            <a:fillRect/>
          </a:stretch>
        </p:blipFill>
        <p:spPr bwMode="auto">
          <a:xfrm>
            <a:off x="1644858" y="0"/>
            <a:ext cx="5832341" cy="3789040"/>
          </a:xfrm>
          <a:prstGeom prst="rect">
            <a:avLst/>
          </a:prstGeom>
          <a:noFill/>
        </p:spPr>
      </p:pic>
      <p:pic>
        <p:nvPicPr>
          <p:cNvPr id="5" name="Picture 3" descr="C:\Users\Claire\Documents\HABITAT RURAL\aba 6994.jpg"/>
          <p:cNvPicPr>
            <a:picLocks noChangeAspect="1" noChangeArrowheads="1"/>
          </p:cNvPicPr>
          <p:nvPr/>
        </p:nvPicPr>
        <p:blipFill>
          <a:blip r:embed="rId4" cstate="print"/>
          <a:srcRect l="27194" t="66046" r="66347" b="30073"/>
          <a:stretch>
            <a:fillRect/>
          </a:stretch>
        </p:blipFill>
        <p:spPr bwMode="auto">
          <a:xfrm>
            <a:off x="3707904" y="4509120"/>
            <a:ext cx="2326414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 	     1-2-3-1-  Trous de poteaux délimitant un espace quadrangulaire vaste de plain-pied</a:t>
            </a:r>
          </a:p>
          <a:p>
            <a:r>
              <a:rPr lang="fr-FR" sz="3200" dirty="0" smtClean="0">
                <a:sym typeface="Wingdings" pitchFamily="2" charset="2"/>
              </a:rPr>
              <a:t> 1</a:t>
            </a:r>
            <a:r>
              <a:rPr lang="fr-FR" sz="3200" baseline="30000" dirty="0" smtClean="0">
                <a:sym typeface="Wingdings" pitchFamily="2" charset="2"/>
              </a:rPr>
              <a:t>ère</a:t>
            </a:r>
            <a:r>
              <a:rPr lang="fr-FR" sz="3200" dirty="0" smtClean="0">
                <a:sym typeface="Wingdings" pitchFamily="2" charset="2"/>
              </a:rPr>
              <a:t> possibilité : hangar avec ou sans mur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2</a:t>
            </a:r>
            <a:r>
              <a:rPr lang="fr-FR" sz="3200" baseline="30000" dirty="0" smtClean="0">
                <a:sym typeface="Wingdings" pitchFamily="2" charset="2"/>
              </a:rPr>
              <a:t>ème</a:t>
            </a:r>
            <a:r>
              <a:rPr lang="fr-FR" sz="3200" dirty="0" smtClean="0">
                <a:sym typeface="Wingdings" pitchFamily="2" charset="2"/>
              </a:rPr>
              <a:t> possibilité : grenier sur pilotis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56176" y="4293096"/>
            <a:ext cx="2520280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1" descr="C:\Users\Claire\Desktop\marles 8.jpg"/>
          <p:cNvPicPr>
            <a:picLocks noChangeAspect="1" noChangeArrowheads="1"/>
          </p:cNvPicPr>
          <p:nvPr/>
        </p:nvPicPr>
        <p:blipFill>
          <a:blip r:embed="rId2" cstate="print"/>
          <a:srcRect l="15405" b="13183"/>
          <a:stretch>
            <a:fillRect/>
          </a:stretch>
        </p:blipFill>
        <p:spPr bwMode="auto">
          <a:xfrm>
            <a:off x="0" y="0"/>
            <a:ext cx="5724128" cy="440585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5013176"/>
            <a:ext cx="450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Diamètre  des avant-trous  :</a:t>
            </a:r>
          </a:p>
          <a:p>
            <a:r>
              <a:rPr lang="fr-FR" sz="2800" dirty="0" smtClean="0"/>
              <a:t>0,70 à 0,90 m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>
            <a:off x="6372200" y="4365104"/>
            <a:ext cx="504056" cy="432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7956376" y="4365104"/>
            <a:ext cx="504056" cy="432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7884368" y="5949280"/>
            <a:ext cx="504056" cy="432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372200" y="5877272"/>
            <a:ext cx="504056" cy="432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 	     1-2-3-1-  Trous de poteaux délimitant un espace quadrangulaire vaste de plain-pied</a:t>
            </a:r>
          </a:p>
          <a:p>
            <a:r>
              <a:rPr lang="fr-FR" sz="3200" dirty="0" smtClean="0"/>
              <a:t>	     1-2-3-2-  Trous de poteau délimitant de petits espaces quadrangulaires ou à pans coupés, avec ou sans poteau central</a:t>
            </a:r>
          </a:p>
          <a:p>
            <a:endParaRPr lang="fr-FR" sz="3200" dirty="0" smtClean="0"/>
          </a:p>
        </p:txBody>
      </p:sp>
      <p:pic>
        <p:nvPicPr>
          <p:cNvPr id="3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24529" t="60833" r="62146" b="30734"/>
          <a:stretch>
            <a:fillRect/>
          </a:stretch>
        </p:blipFill>
        <p:spPr bwMode="auto">
          <a:xfrm>
            <a:off x="3606564" y="5085184"/>
            <a:ext cx="2045557" cy="1772816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19701.jpg"/>
          <p:cNvPicPr>
            <a:picLocks noChangeAspect="1" noChangeArrowheads="1"/>
          </p:cNvPicPr>
          <p:nvPr/>
        </p:nvPicPr>
        <p:blipFill>
          <a:blip r:embed="rId3" cstate="print"/>
          <a:srcRect l="53111" t="49859" r="44764" b="48750"/>
          <a:stretch>
            <a:fillRect/>
          </a:stretch>
        </p:blipFill>
        <p:spPr bwMode="auto">
          <a:xfrm>
            <a:off x="6330460" y="5085184"/>
            <a:ext cx="1959429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Des résultats déséquilibrés :</a:t>
            </a:r>
          </a:p>
          <a:p>
            <a:r>
              <a:rPr lang="fr-FR" sz="3200" dirty="0" smtClean="0"/>
              <a:t>	- inégalités géographiques</a:t>
            </a:r>
          </a:p>
          <a:p>
            <a:r>
              <a:rPr lang="fr-FR" sz="3200" dirty="0" smtClean="0"/>
              <a:t>	- inégalités chronologiques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Des différences culturelles entre Nord et Sud :</a:t>
            </a:r>
          </a:p>
          <a:p>
            <a:r>
              <a:rPr lang="fr-FR" sz="3200" b="1" dirty="0" smtClean="0"/>
              <a:t>	</a:t>
            </a:r>
            <a:r>
              <a:rPr lang="fr-FR" sz="3200" dirty="0" smtClean="0"/>
              <a:t>- Nord </a:t>
            </a:r>
            <a:r>
              <a:rPr lang="fr-FR" sz="3200" dirty="0" smtClean="0">
                <a:sym typeface="Wingdings" pitchFamily="2" charset="2"/>
              </a:rPr>
              <a:t> rural </a:t>
            </a:r>
            <a:r>
              <a:rPr lang="fr-FR" sz="3200" b="1" dirty="0" smtClean="0">
                <a:sym typeface="Wingdings" pitchFamily="2" charset="2"/>
              </a:rPr>
              <a:t>      /      </a:t>
            </a:r>
            <a:r>
              <a:rPr lang="fr-FR" sz="3200" dirty="0" smtClean="0">
                <a:sym typeface="Wingdings" pitchFamily="2" charset="2"/>
              </a:rPr>
              <a:t> Sud  urbanisé</a:t>
            </a:r>
            <a:r>
              <a:rPr lang="fr-FR" sz="3200" dirty="0" smtClean="0"/>
              <a:t> 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 	     1-2-3-1-  Trous de poteaux délimitant un espace quadrangulaire vaste de plain-pied</a:t>
            </a:r>
          </a:p>
          <a:p>
            <a:r>
              <a:rPr lang="fr-FR" sz="3200" dirty="0" smtClean="0"/>
              <a:t>	     1-2-3-2-  Trous de poteau délimitant de petits espaces quadrangulaires ou à pans coupés, avec ou sans poteau central</a:t>
            </a:r>
          </a:p>
          <a:p>
            <a:r>
              <a:rPr lang="fr-FR" sz="3200" dirty="0" smtClean="0">
                <a:sym typeface="Wingdings" pitchFamily="2" charset="2"/>
              </a:rPr>
              <a:t> Fonction = fenil 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1</a:t>
            </a:r>
            <a:r>
              <a:rPr lang="fr-FR" sz="3200" baseline="30000" dirty="0" smtClean="0">
                <a:sym typeface="Wingdings" pitchFamily="2" charset="2"/>
              </a:rPr>
              <a:t>ère</a:t>
            </a:r>
            <a:r>
              <a:rPr lang="fr-FR" sz="3200" dirty="0" smtClean="0">
                <a:sym typeface="Wingdings" pitchFamily="2" charset="2"/>
              </a:rPr>
              <a:t> possibilité : radier de protection de meule</a:t>
            </a:r>
            <a:endParaRPr lang="fr-FR" sz="3200" dirty="0" smtClean="0"/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68849" t="65915" r="22992" b="30362"/>
          <a:stretch>
            <a:fillRect/>
          </a:stretch>
        </p:blipFill>
        <p:spPr bwMode="auto">
          <a:xfrm>
            <a:off x="0" y="3933056"/>
            <a:ext cx="3686810" cy="2304256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24529" t="60833" r="62146" b="30734"/>
          <a:stretch>
            <a:fillRect/>
          </a:stretch>
        </p:blipFill>
        <p:spPr bwMode="auto">
          <a:xfrm>
            <a:off x="251520" y="260648"/>
            <a:ext cx="3042591" cy="2636912"/>
          </a:xfrm>
          <a:prstGeom prst="rect">
            <a:avLst/>
          </a:prstGeom>
          <a:noFill/>
        </p:spPr>
      </p:pic>
      <p:sp>
        <p:nvSpPr>
          <p:cNvPr id="5" name="Flèche vers le bas 4"/>
          <p:cNvSpPr/>
          <p:nvPr/>
        </p:nvSpPr>
        <p:spPr>
          <a:xfrm>
            <a:off x="1475656" y="292494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68849" t="65915" r="22992" b="30362"/>
          <a:stretch>
            <a:fillRect/>
          </a:stretch>
        </p:blipFill>
        <p:spPr bwMode="auto">
          <a:xfrm>
            <a:off x="0" y="3933056"/>
            <a:ext cx="3686810" cy="2304256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24529" t="60833" r="62146" b="30734"/>
          <a:stretch>
            <a:fillRect/>
          </a:stretch>
        </p:blipFill>
        <p:spPr bwMode="auto">
          <a:xfrm>
            <a:off x="251520" y="260648"/>
            <a:ext cx="3042591" cy="2636912"/>
          </a:xfrm>
          <a:prstGeom prst="rect">
            <a:avLst/>
          </a:prstGeom>
          <a:noFill/>
        </p:spPr>
      </p:pic>
      <p:sp>
        <p:nvSpPr>
          <p:cNvPr id="5" name="Flèche vers le bas 4"/>
          <p:cNvSpPr/>
          <p:nvPr/>
        </p:nvSpPr>
        <p:spPr>
          <a:xfrm>
            <a:off x="1475656" y="292494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E:\aba 22013.jpg"/>
          <p:cNvPicPr>
            <a:picLocks noChangeAspect="1" noChangeArrowheads="1"/>
          </p:cNvPicPr>
          <p:nvPr/>
        </p:nvPicPr>
        <p:blipFill>
          <a:blip r:embed="rId3" cstate="print"/>
          <a:srcRect l="1737" t="10113" r="9704" b="14036"/>
          <a:stretch>
            <a:fillRect/>
          </a:stretch>
        </p:blipFill>
        <p:spPr bwMode="auto">
          <a:xfrm>
            <a:off x="4008342" y="908720"/>
            <a:ext cx="5135658" cy="422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1</a:t>
            </a:r>
            <a:r>
              <a:rPr lang="fr-FR" sz="3200" baseline="30000" dirty="0" smtClean="0">
                <a:sym typeface="Wingdings" pitchFamily="2" charset="2"/>
              </a:rPr>
              <a:t>ère</a:t>
            </a:r>
            <a:r>
              <a:rPr lang="fr-FR" sz="3200" dirty="0" smtClean="0">
                <a:sym typeface="Wingdings" pitchFamily="2" charset="2"/>
              </a:rPr>
              <a:t> possibilité : radier de protection de meule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2</a:t>
            </a:r>
            <a:r>
              <a:rPr lang="fr-FR" sz="3200" baseline="30000" dirty="0" smtClean="0">
                <a:sym typeface="Wingdings" pitchFamily="2" charset="2"/>
              </a:rPr>
              <a:t>ème</a:t>
            </a:r>
            <a:r>
              <a:rPr lang="fr-FR" sz="3200" dirty="0" smtClean="0">
                <a:sym typeface="Wingdings" pitchFamily="2" charset="2"/>
              </a:rPr>
              <a:t> possibilité : protection à toiture mobile</a:t>
            </a:r>
            <a:endParaRPr lang="fr-FR" sz="3200" dirty="0" smtClean="0"/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52019" t="60873" r="38279" b="30225"/>
          <a:stretch>
            <a:fillRect/>
          </a:stretch>
        </p:blipFill>
        <p:spPr bwMode="auto">
          <a:xfrm>
            <a:off x="395536" y="2967760"/>
            <a:ext cx="3096344" cy="3890240"/>
          </a:xfrm>
          <a:prstGeom prst="rect">
            <a:avLst/>
          </a:prstGeom>
          <a:noFill/>
        </p:spPr>
      </p:pic>
      <p:pic>
        <p:nvPicPr>
          <p:cNvPr id="5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24529" t="60833" r="62146" b="30734"/>
          <a:stretch>
            <a:fillRect/>
          </a:stretch>
        </p:blipFill>
        <p:spPr bwMode="auto">
          <a:xfrm>
            <a:off x="395536" y="0"/>
            <a:ext cx="3042591" cy="2636912"/>
          </a:xfrm>
          <a:prstGeom prst="rect">
            <a:avLst/>
          </a:prstGeom>
          <a:noFill/>
        </p:spPr>
      </p:pic>
      <p:sp>
        <p:nvSpPr>
          <p:cNvPr id="6" name="Flèche vers le bas 5"/>
          <p:cNvSpPr/>
          <p:nvPr/>
        </p:nvSpPr>
        <p:spPr>
          <a:xfrm>
            <a:off x="1619672" y="2492896"/>
            <a:ext cx="41262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52019" t="60873" r="38279" b="30225"/>
          <a:stretch>
            <a:fillRect/>
          </a:stretch>
        </p:blipFill>
        <p:spPr bwMode="auto">
          <a:xfrm>
            <a:off x="395536" y="2967760"/>
            <a:ext cx="3096344" cy="3890240"/>
          </a:xfrm>
          <a:prstGeom prst="rect">
            <a:avLst/>
          </a:prstGeom>
          <a:noFill/>
        </p:spPr>
      </p:pic>
      <p:pic>
        <p:nvPicPr>
          <p:cNvPr id="4" name="Picture 3" descr="E:\aba 9999.jpg"/>
          <p:cNvPicPr>
            <a:picLocks noChangeAspect="1" noChangeArrowheads="1"/>
          </p:cNvPicPr>
          <p:nvPr/>
        </p:nvPicPr>
        <p:blipFill>
          <a:blip r:embed="rId3" cstate="print"/>
          <a:srcRect l="30657" t="11664" r="48438" b="47399"/>
          <a:stretch>
            <a:fillRect/>
          </a:stretch>
        </p:blipFill>
        <p:spPr bwMode="auto">
          <a:xfrm>
            <a:off x="4644008" y="692696"/>
            <a:ext cx="3999945" cy="5679973"/>
          </a:xfrm>
          <a:prstGeom prst="rect">
            <a:avLst/>
          </a:prstGeom>
          <a:noFill/>
        </p:spPr>
      </p:pic>
      <p:pic>
        <p:nvPicPr>
          <p:cNvPr id="5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24529" t="60833" r="62146" b="30734"/>
          <a:stretch>
            <a:fillRect/>
          </a:stretch>
        </p:blipFill>
        <p:spPr bwMode="auto">
          <a:xfrm>
            <a:off x="395536" y="0"/>
            <a:ext cx="3042591" cy="2636912"/>
          </a:xfrm>
          <a:prstGeom prst="rect">
            <a:avLst/>
          </a:prstGeom>
          <a:noFill/>
        </p:spPr>
      </p:pic>
      <p:sp>
        <p:nvSpPr>
          <p:cNvPr id="6" name="Flèche vers le bas 5"/>
          <p:cNvSpPr/>
          <p:nvPr/>
        </p:nvSpPr>
        <p:spPr>
          <a:xfrm>
            <a:off x="1619672" y="2492896"/>
            <a:ext cx="41262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 	     1-2-3-1-  Trous de poteaux délimitant un espace quadrangulaire vaste de plain-pied</a:t>
            </a:r>
          </a:p>
          <a:p>
            <a:r>
              <a:rPr lang="fr-FR" sz="3200" dirty="0" smtClean="0"/>
              <a:t>	     1-2-3-2-  Trous de poteau délimitant de petits espaces quadrangulaires ou à pans coupés, avec ou sans poteau central</a:t>
            </a:r>
          </a:p>
          <a:p>
            <a:r>
              <a:rPr lang="fr-FR" sz="3200" dirty="0" smtClean="0"/>
              <a:t>	    1-2-3-3- Fours domestiques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Four en coupole de plain-pied</a:t>
            </a:r>
            <a:endParaRPr lang="fr-FR" sz="3200" dirty="0" smtClean="0"/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3528" y="1628800"/>
            <a:ext cx="274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- four en coupole</a:t>
            </a:r>
            <a:endParaRPr lang="fr-FR" sz="2800" dirty="0"/>
          </a:p>
        </p:txBody>
      </p:sp>
      <p:pic>
        <p:nvPicPr>
          <p:cNvPr id="6" name="Picture 2" descr="E:\aba 14005.jpg"/>
          <p:cNvPicPr>
            <a:picLocks noChangeAspect="1" noChangeArrowheads="1"/>
          </p:cNvPicPr>
          <p:nvPr/>
        </p:nvPicPr>
        <p:blipFill>
          <a:blip r:embed="rId3" cstate="print"/>
          <a:srcRect l="41799" t="30208" r="3430" b="29166"/>
          <a:stretch>
            <a:fillRect/>
          </a:stretch>
        </p:blipFill>
        <p:spPr bwMode="auto">
          <a:xfrm>
            <a:off x="3505893" y="1071522"/>
            <a:ext cx="5638107" cy="5786478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>
            <a:off x="2699792" y="2276872"/>
            <a:ext cx="2943778" cy="179507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Four en coupole de plain-pied</a:t>
            </a:r>
            <a:endParaRPr lang="fr-FR" sz="3200" dirty="0" smtClean="0"/>
          </a:p>
          <a:p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Des résultats déséquilibrés :</a:t>
            </a:r>
          </a:p>
          <a:p>
            <a:r>
              <a:rPr lang="fr-FR" sz="3200" dirty="0" smtClean="0"/>
              <a:t>	- inégalités géographiques</a:t>
            </a:r>
          </a:p>
          <a:p>
            <a:r>
              <a:rPr lang="fr-FR" sz="3200" dirty="0" smtClean="0"/>
              <a:t>	- inégalités chronologiques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Des différences culturelles entre Nord et Sud :</a:t>
            </a:r>
          </a:p>
          <a:p>
            <a:r>
              <a:rPr lang="fr-FR" sz="3200" b="1" dirty="0" smtClean="0"/>
              <a:t>	</a:t>
            </a:r>
            <a:r>
              <a:rPr lang="fr-FR" sz="3200" dirty="0" smtClean="0"/>
              <a:t>- Nord </a:t>
            </a:r>
            <a:r>
              <a:rPr lang="fr-FR" sz="3200" dirty="0" smtClean="0">
                <a:sym typeface="Wingdings" pitchFamily="2" charset="2"/>
              </a:rPr>
              <a:t> rural </a:t>
            </a:r>
            <a:r>
              <a:rPr lang="fr-FR" sz="3200" b="1" dirty="0" smtClean="0">
                <a:sym typeface="Wingdings" pitchFamily="2" charset="2"/>
              </a:rPr>
              <a:t>      /      </a:t>
            </a:r>
            <a:r>
              <a:rPr lang="fr-FR" sz="3200" dirty="0" smtClean="0">
                <a:sym typeface="Wingdings" pitchFamily="2" charset="2"/>
              </a:rPr>
              <a:t> Sud  urbanisé</a:t>
            </a:r>
            <a:r>
              <a:rPr lang="fr-FR" sz="3200" dirty="0" smtClean="0"/>
              <a:t> </a:t>
            </a:r>
          </a:p>
          <a:p>
            <a:r>
              <a:rPr lang="fr-FR" sz="3200" dirty="0" smtClean="0"/>
              <a:t>	- Sud : maintien de la culture antique </a:t>
            </a:r>
            <a:r>
              <a:rPr lang="fr-FR" sz="3200" dirty="0" smtClean="0">
                <a:sym typeface="Wingdings 3"/>
              </a:rPr>
              <a:t> début 								du VIII</a:t>
            </a:r>
            <a:r>
              <a:rPr lang="fr-FR" sz="3200" baseline="30000" dirty="0" smtClean="0">
                <a:sym typeface="Wingdings 3"/>
              </a:rPr>
              <a:t>e</a:t>
            </a:r>
            <a:r>
              <a:rPr lang="fr-FR" sz="3200" dirty="0" smtClean="0">
                <a:sym typeface="Wingdings 3"/>
              </a:rPr>
              <a:t> s.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Four en coupole de plain-pied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Four excavé</a:t>
            </a:r>
            <a:endParaRPr lang="fr-FR" sz="3200" dirty="0" smtClean="0"/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ba 1070.jpg"/>
          <p:cNvPicPr>
            <a:picLocks noChangeAspect="1" noChangeArrowheads="1"/>
          </p:cNvPicPr>
          <p:nvPr/>
        </p:nvPicPr>
        <p:blipFill>
          <a:blip r:embed="rId3" cstate="print"/>
          <a:srcRect l="9472" t="3575" r="52501" b="84451"/>
          <a:stretch>
            <a:fillRect/>
          </a:stretch>
        </p:blipFill>
        <p:spPr bwMode="auto">
          <a:xfrm>
            <a:off x="1" y="1142983"/>
            <a:ext cx="9144000" cy="3982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ba 1070.jpg"/>
          <p:cNvPicPr>
            <a:picLocks noChangeAspect="1" noChangeArrowheads="1"/>
          </p:cNvPicPr>
          <p:nvPr/>
        </p:nvPicPr>
        <p:blipFill>
          <a:blip r:embed="rId3" cstate="print"/>
          <a:srcRect l="10085" t="15549" r="56182" b="75581"/>
          <a:stretch>
            <a:fillRect/>
          </a:stretch>
        </p:blipFill>
        <p:spPr bwMode="auto">
          <a:xfrm>
            <a:off x="-1" y="1357299"/>
            <a:ext cx="9144029" cy="33251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00166" y="3929066"/>
            <a:ext cx="1714512" cy="714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ba 1070.jpg"/>
          <p:cNvPicPr>
            <a:picLocks noChangeAspect="1" noChangeArrowheads="1"/>
          </p:cNvPicPr>
          <p:nvPr/>
        </p:nvPicPr>
        <p:blipFill>
          <a:blip r:embed="rId3" cstate="print"/>
          <a:srcRect l="9472" t="22645" r="56181" b="65381"/>
          <a:stretch>
            <a:fillRect/>
          </a:stretch>
        </p:blipFill>
        <p:spPr bwMode="auto">
          <a:xfrm>
            <a:off x="0" y="1142984"/>
            <a:ext cx="9144000" cy="440871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000496" y="1142984"/>
            <a:ext cx="385765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ba 1070.jpg"/>
          <p:cNvPicPr>
            <a:picLocks noChangeAspect="1" noChangeArrowheads="1"/>
          </p:cNvPicPr>
          <p:nvPr/>
        </p:nvPicPr>
        <p:blipFill>
          <a:blip r:embed="rId3" cstate="print"/>
          <a:srcRect l="49339" t="5349" r="19995" b="84894"/>
          <a:stretch>
            <a:fillRect/>
          </a:stretch>
        </p:blipFill>
        <p:spPr bwMode="auto">
          <a:xfrm>
            <a:off x="-6524" y="1000108"/>
            <a:ext cx="9150524" cy="4026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SC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5378"/>
            <a:ext cx="9144000" cy="6032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aba 2071.jpg"/>
          <p:cNvPicPr>
            <a:picLocks noChangeAspect="1" noChangeArrowheads="1"/>
          </p:cNvPicPr>
          <p:nvPr/>
        </p:nvPicPr>
        <p:blipFill>
          <a:blip r:embed="rId3" cstate="print"/>
          <a:srcRect l="7996" t="4040" r="16105" b="61329"/>
          <a:stretch>
            <a:fillRect/>
          </a:stretch>
        </p:blipFill>
        <p:spPr bwMode="auto">
          <a:xfrm rot="10800000">
            <a:off x="16492" y="1057369"/>
            <a:ext cx="9127507" cy="5800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aba 2071.jpg"/>
          <p:cNvPicPr>
            <a:picLocks noChangeAspect="1" noChangeArrowheads="1"/>
          </p:cNvPicPr>
          <p:nvPr/>
        </p:nvPicPr>
        <p:blipFill>
          <a:blip r:embed="rId3" cstate="print"/>
          <a:srcRect l="7996" t="4040" r="16105" b="61329"/>
          <a:stretch>
            <a:fillRect/>
          </a:stretch>
        </p:blipFill>
        <p:spPr bwMode="auto">
          <a:xfrm rot="10800000">
            <a:off x="16492" y="1057369"/>
            <a:ext cx="9127507" cy="5800629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3707904" y="188640"/>
            <a:ext cx="2487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fosse de service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 rot="21269158">
            <a:off x="3491880" y="2204864"/>
            <a:ext cx="3240360" cy="381642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aba 2071.jpg"/>
          <p:cNvPicPr>
            <a:picLocks noChangeAspect="1" noChangeArrowheads="1"/>
          </p:cNvPicPr>
          <p:nvPr/>
        </p:nvPicPr>
        <p:blipFill>
          <a:blip r:embed="rId3" cstate="print"/>
          <a:srcRect l="7996" t="4040" r="16105" b="61329"/>
          <a:stretch>
            <a:fillRect/>
          </a:stretch>
        </p:blipFill>
        <p:spPr bwMode="auto">
          <a:xfrm rot="10800000">
            <a:off x="16492" y="1057369"/>
            <a:ext cx="9127507" cy="5800629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4860032" y="260648"/>
            <a:ext cx="924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fours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 rot="209726">
            <a:off x="4213100" y="959429"/>
            <a:ext cx="1706109" cy="13963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 rot="209726">
            <a:off x="4612800" y="5416867"/>
            <a:ext cx="1900318" cy="13963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  <a:endParaRPr lang="fr-FR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Des résultats déséquilibrés :</a:t>
            </a:r>
          </a:p>
          <a:p>
            <a:r>
              <a:rPr lang="fr-FR" sz="3200" dirty="0" smtClean="0"/>
              <a:t>	- inégalités géographiques</a:t>
            </a:r>
          </a:p>
          <a:p>
            <a:r>
              <a:rPr lang="fr-FR" sz="3200" dirty="0" smtClean="0"/>
              <a:t>	- inégalités chronologiques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Des différences culturelles entre Nord et Sud :</a:t>
            </a:r>
          </a:p>
          <a:p>
            <a:r>
              <a:rPr lang="fr-FR" sz="3200" b="1" dirty="0" smtClean="0"/>
              <a:t>	</a:t>
            </a:r>
            <a:r>
              <a:rPr lang="fr-FR" sz="3200" dirty="0" smtClean="0"/>
              <a:t>- Nord </a:t>
            </a:r>
            <a:r>
              <a:rPr lang="fr-FR" sz="3200" dirty="0" smtClean="0">
                <a:sym typeface="Wingdings" pitchFamily="2" charset="2"/>
              </a:rPr>
              <a:t> rural </a:t>
            </a:r>
            <a:r>
              <a:rPr lang="fr-FR" sz="3200" b="1" dirty="0" smtClean="0">
                <a:sym typeface="Wingdings" pitchFamily="2" charset="2"/>
              </a:rPr>
              <a:t>      /      </a:t>
            </a:r>
            <a:r>
              <a:rPr lang="fr-FR" sz="3200" dirty="0" smtClean="0">
                <a:sym typeface="Wingdings" pitchFamily="2" charset="2"/>
              </a:rPr>
              <a:t> Sud  urbanisé</a:t>
            </a:r>
            <a:r>
              <a:rPr lang="fr-FR" sz="3200" dirty="0" smtClean="0"/>
              <a:t> </a:t>
            </a:r>
          </a:p>
          <a:p>
            <a:r>
              <a:rPr lang="fr-FR" sz="3200" dirty="0" smtClean="0"/>
              <a:t>	- Sud : maintien de la culture antique </a:t>
            </a:r>
            <a:r>
              <a:rPr lang="fr-FR" sz="3200" dirty="0" smtClean="0">
                <a:sym typeface="Wingdings 3"/>
              </a:rPr>
              <a:t> début 								du VIII</a:t>
            </a:r>
            <a:r>
              <a:rPr lang="fr-FR" sz="3200" baseline="30000" dirty="0" smtClean="0">
                <a:sym typeface="Wingdings 3"/>
              </a:rPr>
              <a:t>e</a:t>
            </a:r>
            <a:r>
              <a:rPr lang="fr-FR" sz="3200" dirty="0" smtClean="0">
                <a:sym typeface="Wingdings 3"/>
              </a:rPr>
              <a:t> s.</a:t>
            </a:r>
          </a:p>
          <a:p>
            <a:r>
              <a:rPr lang="fr-FR" sz="3200" dirty="0" smtClean="0">
                <a:sym typeface="Wingdings" pitchFamily="2" charset="2"/>
              </a:rPr>
              <a:t> Plan chronologique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laire\Documents\HABITAT RURAL\objets Xe XIe s 4450.jpg"/>
          <p:cNvPicPr>
            <a:picLocks noChangeAspect="1" noChangeArrowheads="1"/>
          </p:cNvPicPr>
          <p:nvPr/>
        </p:nvPicPr>
        <p:blipFill>
          <a:blip r:embed="rId2" cstate="print"/>
          <a:srcRect l="10578" t="42567" r="77501" b="38294"/>
          <a:stretch>
            <a:fillRect/>
          </a:stretch>
        </p:blipFill>
        <p:spPr bwMode="auto">
          <a:xfrm>
            <a:off x="0" y="908720"/>
            <a:ext cx="4248472" cy="4980967"/>
          </a:xfrm>
          <a:prstGeom prst="rect">
            <a:avLst/>
          </a:prstGeom>
          <a:noFill/>
        </p:spPr>
      </p:pic>
      <p:cxnSp>
        <p:nvCxnSpPr>
          <p:cNvPr id="5" name="Connecteur droit 4"/>
          <p:cNvCxnSpPr/>
          <p:nvPr/>
        </p:nvCxnSpPr>
        <p:spPr>
          <a:xfrm>
            <a:off x="179512" y="1412776"/>
            <a:ext cx="3672408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7"/>
          <p:cNvSpPr/>
          <p:nvPr/>
        </p:nvSpPr>
        <p:spPr>
          <a:xfrm>
            <a:off x="560439" y="1076632"/>
            <a:ext cx="206477" cy="280220"/>
          </a:xfrm>
          <a:custGeom>
            <a:avLst/>
            <a:gdLst>
              <a:gd name="connsiteX0" fmla="*/ 206477 w 206477"/>
              <a:gd name="connsiteY0" fmla="*/ 280220 h 280220"/>
              <a:gd name="connsiteX1" fmla="*/ 176980 w 206477"/>
              <a:gd name="connsiteY1" fmla="*/ 235974 h 280220"/>
              <a:gd name="connsiteX2" fmla="*/ 132735 w 206477"/>
              <a:gd name="connsiteY2" fmla="*/ 206478 h 280220"/>
              <a:gd name="connsiteX3" fmla="*/ 29496 w 206477"/>
              <a:gd name="connsiteY3" fmla="*/ 88491 h 280220"/>
              <a:gd name="connsiteX4" fmla="*/ 0 w 206477"/>
              <a:gd name="connsiteY4" fmla="*/ 0 h 28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477" h="280220">
                <a:moveTo>
                  <a:pt x="206477" y="280220"/>
                </a:moveTo>
                <a:cubicBezTo>
                  <a:pt x="196645" y="265471"/>
                  <a:pt x="189514" y="248508"/>
                  <a:pt x="176980" y="235974"/>
                </a:cubicBezTo>
                <a:cubicBezTo>
                  <a:pt x="164446" y="223440"/>
                  <a:pt x="144407" y="219818"/>
                  <a:pt x="132735" y="206478"/>
                </a:cubicBezTo>
                <a:cubicBezTo>
                  <a:pt x="12292" y="68828"/>
                  <a:pt x="129048" y="154856"/>
                  <a:pt x="29496" y="88491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752168" y="988142"/>
            <a:ext cx="147484" cy="427703"/>
          </a:xfrm>
          <a:custGeom>
            <a:avLst/>
            <a:gdLst>
              <a:gd name="connsiteX0" fmla="*/ 0 w 147484"/>
              <a:gd name="connsiteY0" fmla="*/ 427703 h 427703"/>
              <a:gd name="connsiteX1" fmla="*/ 29497 w 147484"/>
              <a:gd name="connsiteY1" fmla="*/ 368710 h 427703"/>
              <a:gd name="connsiteX2" fmla="*/ 44245 w 147484"/>
              <a:gd name="connsiteY2" fmla="*/ 309716 h 427703"/>
              <a:gd name="connsiteX3" fmla="*/ 73742 w 147484"/>
              <a:gd name="connsiteY3" fmla="*/ 265471 h 427703"/>
              <a:gd name="connsiteX4" fmla="*/ 58993 w 147484"/>
              <a:gd name="connsiteY4" fmla="*/ 162232 h 427703"/>
              <a:gd name="connsiteX5" fmla="*/ 29497 w 147484"/>
              <a:gd name="connsiteY5" fmla="*/ 117987 h 427703"/>
              <a:gd name="connsiteX6" fmla="*/ 73742 w 147484"/>
              <a:gd name="connsiteY6" fmla="*/ 103239 h 427703"/>
              <a:gd name="connsiteX7" fmla="*/ 147484 w 147484"/>
              <a:gd name="connsiteY7" fmla="*/ 0 h 42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484" h="427703">
                <a:moveTo>
                  <a:pt x="0" y="427703"/>
                </a:moveTo>
                <a:cubicBezTo>
                  <a:pt x="9832" y="408039"/>
                  <a:pt x="21777" y="389296"/>
                  <a:pt x="29497" y="368710"/>
                </a:cubicBezTo>
                <a:cubicBezTo>
                  <a:pt x="36614" y="349731"/>
                  <a:pt x="36260" y="328347"/>
                  <a:pt x="44245" y="309716"/>
                </a:cubicBezTo>
                <a:cubicBezTo>
                  <a:pt x="51227" y="293424"/>
                  <a:pt x="63910" y="280219"/>
                  <a:pt x="73742" y="265471"/>
                </a:cubicBezTo>
                <a:cubicBezTo>
                  <a:pt x="68826" y="231058"/>
                  <a:pt x="68982" y="195528"/>
                  <a:pt x="58993" y="162232"/>
                </a:cubicBezTo>
                <a:cubicBezTo>
                  <a:pt x="53900" y="145254"/>
                  <a:pt x="25198" y="135183"/>
                  <a:pt x="29497" y="117987"/>
                </a:cubicBezTo>
                <a:cubicBezTo>
                  <a:pt x="33268" y="102905"/>
                  <a:pt x="58994" y="108155"/>
                  <a:pt x="73742" y="103239"/>
                </a:cubicBezTo>
                <a:cubicBezTo>
                  <a:pt x="136592" y="8963"/>
                  <a:pt x="107667" y="39815"/>
                  <a:pt x="147484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811161" y="1179871"/>
            <a:ext cx="309716" cy="176981"/>
          </a:xfrm>
          <a:custGeom>
            <a:avLst/>
            <a:gdLst>
              <a:gd name="connsiteX0" fmla="*/ 0 w 309716"/>
              <a:gd name="connsiteY0" fmla="*/ 176981 h 176981"/>
              <a:gd name="connsiteX1" fmla="*/ 117987 w 309716"/>
              <a:gd name="connsiteY1" fmla="*/ 162232 h 176981"/>
              <a:gd name="connsiteX2" fmla="*/ 162233 w 309716"/>
              <a:gd name="connsiteY2" fmla="*/ 147484 h 176981"/>
              <a:gd name="connsiteX3" fmla="*/ 235974 w 309716"/>
              <a:gd name="connsiteY3" fmla="*/ 88490 h 176981"/>
              <a:gd name="connsiteX4" fmla="*/ 250723 w 309716"/>
              <a:gd name="connsiteY4" fmla="*/ 44245 h 176981"/>
              <a:gd name="connsiteX5" fmla="*/ 294968 w 309716"/>
              <a:gd name="connsiteY5" fmla="*/ 14748 h 176981"/>
              <a:gd name="connsiteX6" fmla="*/ 309716 w 309716"/>
              <a:gd name="connsiteY6" fmla="*/ 0 h 17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716" h="176981">
                <a:moveTo>
                  <a:pt x="0" y="176981"/>
                </a:moveTo>
                <a:cubicBezTo>
                  <a:pt x="39329" y="172065"/>
                  <a:pt x="78991" y="169322"/>
                  <a:pt x="117987" y="162232"/>
                </a:cubicBezTo>
                <a:cubicBezTo>
                  <a:pt x="133283" y="159451"/>
                  <a:pt x="150093" y="157196"/>
                  <a:pt x="162233" y="147484"/>
                </a:cubicBezTo>
                <a:cubicBezTo>
                  <a:pt x="257538" y="71241"/>
                  <a:pt x="124758" y="125564"/>
                  <a:pt x="235974" y="88490"/>
                </a:cubicBezTo>
                <a:cubicBezTo>
                  <a:pt x="240890" y="73742"/>
                  <a:pt x="241011" y="56384"/>
                  <a:pt x="250723" y="44245"/>
                </a:cubicBezTo>
                <a:cubicBezTo>
                  <a:pt x="261796" y="30404"/>
                  <a:pt x="280788" y="25383"/>
                  <a:pt x="294968" y="14748"/>
                </a:cubicBezTo>
                <a:cubicBezTo>
                  <a:pt x="300530" y="10577"/>
                  <a:pt x="304800" y="4916"/>
                  <a:pt x="309716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859402" y="1017639"/>
            <a:ext cx="105024" cy="324464"/>
          </a:xfrm>
          <a:custGeom>
            <a:avLst/>
            <a:gdLst>
              <a:gd name="connsiteX0" fmla="*/ 105024 w 105024"/>
              <a:gd name="connsiteY0" fmla="*/ 324464 h 324464"/>
              <a:gd name="connsiteX1" fmla="*/ 1785 w 105024"/>
              <a:gd name="connsiteY1" fmla="*/ 250722 h 324464"/>
              <a:gd name="connsiteX2" fmla="*/ 16533 w 105024"/>
              <a:gd name="connsiteY2" fmla="*/ 117987 h 324464"/>
              <a:gd name="connsiteX3" fmla="*/ 60779 w 105024"/>
              <a:gd name="connsiteY3" fmla="*/ 103238 h 324464"/>
              <a:gd name="connsiteX4" fmla="*/ 75527 w 105024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4" h="324464">
                <a:moveTo>
                  <a:pt x="105024" y="324464"/>
                </a:moveTo>
                <a:cubicBezTo>
                  <a:pt x="1785" y="290051"/>
                  <a:pt x="26365" y="324464"/>
                  <a:pt x="1785" y="250722"/>
                </a:cubicBezTo>
                <a:cubicBezTo>
                  <a:pt x="6701" y="206477"/>
                  <a:pt x="0" y="159320"/>
                  <a:pt x="16533" y="117987"/>
                </a:cubicBezTo>
                <a:cubicBezTo>
                  <a:pt x="22307" y="103552"/>
                  <a:pt x="49786" y="114231"/>
                  <a:pt x="60779" y="103238"/>
                </a:cubicBezTo>
                <a:cubicBezTo>
                  <a:pt x="81745" y="82272"/>
                  <a:pt x="75527" y="21496"/>
                  <a:pt x="75527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2949677" y="1047135"/>
            <a:ext cx="383458" cy="324465"/>
          </a:xfrm>
          <a:custGeom>
            <a:avLst/>
            <a:gdLst>
              <a:gd name="connsiteX0" fmla="*/ 0 w 383458"/>
              <a:gd name="connsiteY0" fmla="*/ 324465 h 324465"/>
              <a:gd name="connsiteX1" fmla="*/ 58994 w 383458"/>
              <a:gd name="connsiteY1" fmla="*/ 294968 h 324465"/>
              <a:gd name="connsiteX2" fmla="*/ 103239 w 383458"/>
              <a:gd name="connsiteY2" fmla="*/ 265471 h 324465"/>
              <a:gd name="connsiteX3" fmla="*/ 147484 w 383458"/>
              <a:gd name="connsiteY3" fmla="*/ 250723 h 324465"/>
              <a:gd name="connsiteX4" fmla="*/ 221226 w 383458"/>
              <a:gd name="connsiteY4" fmla="*/ 117988 h 324465"/>
              <a:gd name="connsiteX5" fmla="*/ 250723 w 383458"/>
              <a:gd name="connsiteY5" fmla="*/ 73742 h 324465"/>
              <a:gd name="connsiteX6" fmla="*/ 339213 w 383458"/>
              <a:gd name="connsiteY6" fmla="*/ 14749 h 324465"/>
              <a:gd name="connsiteX7" fmla="*/ 383458 w 383458"/>
              <a:gd name="connsiteY7" fmla="*/ 0 h 32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58" h="324465">
                <a:moveTo>
                  <a:pt x="0" y="324465"/>
                </a:moveTo>
                <a:cubicBezTo>
                  <a:pt x="19665" y="314633"/>
                  <a:pt x="39905" y="305876"/>
                  <a:pt x="58994" y="294968"/>
                </a:cubicBezTo>
                <a:cubicBezTo>
                  <a:pt x="74384" y="286174"/>
                  <a:pt x="87385" y="273398"/>
                  <a:pt x="103239" y="265471"/>
                </a:cubicBezTo>
                <a:cubicBezTo>
                  <a:pt x="117144" y="258519"/>
                  <a:pt x="132736" y="255639"/>
                  <a:pt x="147484" y="250723"/>
                </a:cubicBezTo>
                <a:cubicBezTo>
                  <a:pt x="173444" y="172847"/>
                  <a:pt x="153609" y="219414"/>
                  <a:pt x="221226" y="117988"/>
                </a:cubicBezTo>
                <a:cubicBezTo>
                  <a:pt x="231058" y="103239"/>
                  <a:pt x="235974" y="83574"/>
                  <a:pt x="250723" y="73742"/>
                </a:cubicBezTo>
                <a:cubicBezTo>
                  <a:pt x="280220" y="54078"/>
                  <a:pt x="305582" y="25960"/>
                  <a:pt x="339213" y="14749"/>
                </a:cubicBezTo>
                <a:lnTo>
                  <a:pt x="383458" y="0"/>
                </a:ln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laire\Documents\HABITAT RURAL\objets Xe XIe s 4450.jpg"/>
          <p:cNvPicPr>
            <a:picLocks noChangeAspect="1" noChangeArrowheads="1"/>
          </p:cNvPicPr>
          <p:nvPr/>
        </p:nvPicPr>
        <p:blipFill>
          <a:blip r:embed="rId2" cstate="print"/>
          <a:srcRect l="10578" t="42567" r="77501" b="38294"/>
          <a:stretch>
            <a:fillRect/>
          </a:stretch>
        </p:blipFill>
        <p:spPr bwMode="auto">
          <a:xfrm>
            <a:off x="0" y="908720"/>
            <a:ext cx="4248472" cy="4980967"/>
          </a:xfrm>
          <a:prstGeom prst="rect">
            <a:avLst/>
          </a:prstGeom>
          <a:noFill/>
        </p:spPr>
      </p:pic>
      <p:cxnSp>
        <p:nvCxnSpPr>
          <p:cNvPr id="5" name="Connecteur droit 4"/>
          <p:cNvCxnSpPr/>
          <p:nvPr/>
        </p:nvCxnSpPr>
        <p:spPr>
          <a:xfrm>
            <a:off x="179512" y="1412776"/>
            <a:ext cx="3672408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7"/>
          <p:cNvSpPr/>
          <p:nvPr/>
        </p:nvSpPr>
        <p:spPr>
          <a:xfrm>
            <a:off x="560439" y="1076632"/>
            <a:ext cx="206477" cy="280220"/>
          </a:xfrm>
          <a:custGeom>
            <a:avLst/>
            <a:gdLst>
              <a:gd name="connsiteX0" fmla="*/ 206477 w 206477"/>
              <a:gd name="connsiteY0" fmla="*/ 280220 h 280220"/>
              <a:gd name="connsiteX1" fmla="*/ 176980 w 206477"/>
              <a:gd name="connsiteY1" fmla="*/ 235974 h 280220"/>
              <a:gd name="connsiteX2" fmla="*/ 132735 w 206477"/>
              <a:gd name="connsiteY2" fmla="*/ 206478 h 280220"/>
              <a:gd name="connsiteX3" fmla="*/ 29496 w 206477"/>
              <a:gd name="connsiteY3" fmla="*/ 88491 h 280220"/>
              <a:gd name="connsiteX4" fmla="*/ 0 w 206477"/>
              <a:gd name="connsiteY4" fmla="*/ 0 h 28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477" h="280220">
                <a:moveTo>
                  <a:pt x="206477" y="280220"/>
                </a:moveTo>
                <a:cubicBezTo>
                  <a:pt x="196645" y="265471"/>
                  <a:pt x="189514" y="248508"/>
                  <a:pt x="176980" y="235974"/>
                </a:cubicBezTo>
                <a:cubicBezTo>
                  <a:pt x="164446" y="223440"/>
                  <a:pt x="144407" y="219818"/>
                  <a:pt x="132735" y="206478"/>
                </a:cubicBezTo>
                <a:cubicBezTo>
                  <a:pt x="12292" y="68828"/>
                  <a:pt x="129048" y="154856"/>
                  <a:pt x="29496" y="88491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752168" y="988142"/>
            <a:ext cx="147484" cy="427703"/>
          </a:xfrm>
          <a:custGeom>
            <a:avLst/>
            <a:gdLst>
              <a:gd name="connsiteX0" fmla="*/ 0 w 147484"/>
              <a:gd name="connsiteY0" fmla="*/ 427703 h 427703"/>
              <a:gd name="connsiteX1" fmla="*/ 29497 w 147484"/>
              <a:gd name="connsiteY1" fmla="*/ 368710 h 427703"/>
              <a:gd name="connsiteX2" fmla="*/ 44245 w 147484"/>
              <a:gd name="connsiteY2" fmla="*/ 309716 h 427703"/>
              <a:gd name="connsiteX3" fmla="*/ 73742 w 147484"/>
              <a:gd name="connsiteY3" fmla="*/ 265471 h 427703"/>
              <a:gd name="connsiteX4" fmla="*/ 58993 w 147484"/>
              <a:gd name="connsiteY4" fmla="*/ 162232 h 427703"/>
              <a:gd name="connsiteX5" fmla="*/ 29497 w 147484"/>
              <a:gd name="connsiteY5" fmla="*/ 117987 h 427703"/>
              <a:gd name="connsiteX6" fmla="*/ 73742 w 147484"/>
              <a:gd name="connsiteY6" fmla="*/ 103239 h 427703"/>
              <a:gd name="connsiteX7" fmla="*/ 147484 w 147484"/>
              <a:gd name="connsiteY7" fmla="*/ 0 h 42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484" h="427703">
                <a:moveTo>
                  <a:pt x="0" y="427703"/>
                </a:moveTo>
                <a:cubicBezTo>
                  <a:pt x="9832" y="408039"/>
                  <a:pt x="21777" y="389296"/>
                  <a:pt x="29497" y="368710"/>
                </a:cubicBezTo>
                <a:cubicBezTo>
                  <a:pt x="36614" y="349731"/>
                  <a:pt x="36260" y="328347"/>
                  <a:pt x="44245" y="309716"/>
                </a:cubicBezTo>
                <a:cubicBezTo>
                  <a:pt x="51227" y="293424"/>
                  <a:pt x="63910" y="280219"/>
                  <a:pt x="73742" y="265471"/>
                </a:cubicBezTo>
                <a:cubicBezTo>
                  <a:pt x="68826" y="231058"/>
                  <a:pt x="68982" y="195528"/>
                  <a:pt x="58993" y="162232"/>
                </a:cubicBezTo>
                <a:cubicBezTo>
                  <a:pt x="53900" y="145254"/>
                  <a:pt x="25198" y="135183"/>
                  <a:pt x="29497" y="117987"/>
                </a:cubicBezTo>
                <a:cubicBezTo>
                  <a:pt x="33268" y="102905"/>
                  <a:pt x="58994" y="108155"/>
                  <a:pt x="73742" y="103239"/>
                </a:cubicBezTo>
                <a:cubicBezTo>
                  <a:pt x="136592" y="8963"/>
                  <a:pt x="107667" y="39815"/>
                  <a:pt x="147484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811161" y="1179871"/>
            <a:ext cx="309716" cy="176981"/>
          </a:xfrm>
          <a:custGeom>
            <a:avLst/>
            <a:gdLst>
              <a:gd name="connsiteX0" fmla="*/ 0 w 309716"/>
              <a:gd name="connsiteY0" fmla="*/ 176981 h 176981"/>
              <a:gd name="connsiteX1" fmla="*/ 117987 w 309716"/>
              <a:gd name="connsiteY1" fmla="*/ 162232 h 176981"/>
              <a:gd name="connsiteX2" fmla="*/ 162233 w 309716"/>
              <a:gd name="connsiteY2" fmla="*/ 147484 h 176981"/>
              <a:gd name="connsiteX3" fmla="*/ 235974 w 309716"/>
              <a:gd name="connsiteY3" fmla="*/ 88490 h 176981"/>
              <a:gd name="connsiteX4" fmla="*/ 250723 w 309716"/>
              <a:gd name="connsiteY4" fmla="*/ 44245 h 176981"/>
              <a:gd name="connsiteX5" fmla="*/ 294968 w 309716"/>
              <a:gd name="connsiteY5" fmla="*/ 14748 h 176981"/>
              <a:gd name="connsiteX6" fmla="*/ 309716 w 309716"/>
              <a:gd name="connsiteY6" fmla="*/ 0 h 17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716" h="176981">
                <a:moveTo>
                  <a:pt x="0" y="176981"/>
                </a:moveTo>
                <a:cubicBezTo>
                  <a:pt x="39329" y="172065"/>
                  <a:pt x="78991" y="169322"/>
                  <a:pt x="117987" y="162232"/>
                </a:cubicBezTo>
                <a:cubicBezTo>
                  <a:pt x="133283" y="159451"/>
                  <a:pt x="150093" y="157196"/>
                  <a:pt x="162233" y="147484"/>
                </a:cubicBezTo>
                <a:cubicBezTo>
                  <a:pt x="257538" y="71241"/>
                  <a:pt x="124758" y="125564"/>
                  <a:pt x="235974" y="88490"/>
                </a:cubicBezTo>
                <a:cubicBezTo>
                  <a:pt x="240890" y="73742"/>
                  <a:pt x="241011" y="56384"/>
                  <a:pt x="250723" y="44245"/>
                </a:cubicBezTo>
                <a:cubicBezTo>
                  <a:pt x="261796" y="30404"/>
                  <a:pt x="280788" y="25383"/>
                  <a:pt x="294968" y="14748"/>
                </a:cubicBezTo>
                <a:cubicBezTo>
                  <a:pt x="300530" y="10577"/>
                  <a:pt x="304800" y="4916"/>
                  <a:pt x="309716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859402" y="1017639"/>
            <a:ext cx="105024" cy="324464"/>
          </a:xfrm>
          <a:custGeom>
            <a:avLst/>
            <a:gdLst>
              <a:gd name="connsiteX0" fmla="*/ 105024 w 105024"/>
              <a:gd name="connsiteY0" fmla="*/ 324464 h 324464"/>
              <a:gd name="connsiteX1" fmla="*/ 1785 w 105024"/>
              <a:gd name="connsiteY1" fmla="*/ 250722 h 324464"/>
              <a:gd name="connsiteX2" fmla="*/ 16533 w 105024"/>
              <a:gd name="connsiteY2" fmla="*/ 117987 h 324464"/>
              <a:gd name="connsiteX3" fmla="*/ 60779 w 105024"/>
              <a:gd name="connsiteY3" fmla="*/ 103238 h 324464"/>
              <a:gd name="connsiteX4" fmla="*/ 75527 w 105024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4" h="324464">
                <a:moveTo>
                  <a:pt x="105024" y="324464"/>
                </a:moveTo>
                <a:cubicBezTo>
                  <a:pt x="1785" y="290051"/>
                  <a:pt x="26365" y="324464"/>
                  <a:pt x="1785" y="250722"/>
                </a:cubicBezTo>
                <a:cubicBezTo>
                  <a:pt x="6701" y="206477"/>
                  <a:pt x="0" y="159320"/>
                  <a:pt x="16533" y="117987"/>
                </a:cubicBezTo>
                <a:cubicBezTo>
                  <a:pt x="22307" y="103552"/>
                  <a:pt x="49786" y="114231"/>
                  <a:pt x="60779" y="103238"/>
                </a:cubicBezTo>
                <a:cubicBezTo>
                  <a:pt x="81745" y="82272"/>
                  <a:pt x="75527" y="21496"/>
                  <a:pt x="75527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2949677" y="1047135"/>
            <a:ext cx="383458" cy="324465"/>
          </a:xfrm>
          <a:custGeom>
            <a:avLst/>
            <a:gdLst>
              <a:gd name="connsiteX0" fmla="*/ 0 w 383458"/>
              <a:gd name="connsiteY0" fmla="*/ 324465 h 324465"/>
              <a:gd name="connsiteX1" fmla="*/ 58994 w 383458"/>
              <a:gd name="connsiteY1" fmla="*/ 294968 h 324465"/>
              <a:gd name="connsiteX2" fmla="*/ 103239 w 383458"/>
              <a:gd name="connsiteY2" fmla="*/ 265471 h 324465"/>
              <a:gd name="connsiteX3" fmla="*/ 147484 w 383458"/>
              <a:gd name="connsiteY3" fmla="*/ 250723 h 324465"/>
              <a:gd name="connsiteX4" fmla="*/ 221226 w 383458"/>
              <a:gd name="connsiteY4" fmla="*/ 117988 h 324465"/>
              <a:gd name="connsiteX5" fmla="*/ 250723 w 383458"/>
              <a:gd name="connsiteY5" fmla="*/ 73742 h 324465"/>
              <a:gd name="connsiteX6" fmla="*/ 339213 w 383458"/>
              <a:gd name="connsiteY6" fmla="*/ 14749 h 324465"/>
              <a:gd name="connsiteX7" fmla="*/ 383458 w 383458"/>
              <a:gd name="connsiteY7" fmla="*/ 0 h 32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58" h="324465">
                <a:moveTo>
                  <a:pt x="0" y="324465"/>
                </a:moveTo>
                <a:cubicBezTo>
                  <a:pt x="19665" y="314633"/>
                  <a:pt x="39905" y="305876"/>
                  <a:pt x="58994" y="294968"/>
                </a:cubicBezTo>
                <a:cubicBezTo>
                  <a:pt x="74384" y="286174"/>
                  <a:pt x="87385" y="273398"/>
                  <a:pt x="103239" y="265471"/>
                </a:cubicBezTo>
                <a:cubicBezTo>
                  <a:pt x="117144" y="258519"/>
                  <a:pt x="132736" y="255639"/>
                  <a:pt x="147484" y="250723"/>
                </a:cubicBezTo>
                <a:cubicBezTo>
                  <a:pt x="173444" y="172847"/>
                  <a:pt x="153609" y="219414"/>
                  <a:pt x="221226" y="117988"/>
                </a:cubicBezTo>
                <a:cubicBezTo>
                  <a:pt x="231058" y="103239"/>
                  <a:pt x="235974" y="83574"/>
                  <a:pt x="250723" y="73742"/>
                </a:cubicBezTo>
                <a:cubicBezTo>
                  <a:pt x="280220" y="54078"/>
                  <a:pt x="305582" y="25960"/>
                  <a:pt x="339213" y="14749"/>
                </a:cubicBezTo>
                <a:lnTo>
                  <a:pt x="383458" y="0"/>
                </a:ln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C:\Users\Claire\Documents\HABITAT RURAL\aba 3825.jpg"/>
          <p:cNvPicPr>
            <a:picLocks noChangeAspect="1" noChangeArrowheads="1"/>
          </p:cNvPicPr>
          <p:nvPr/>
        </p:nvPicPr>
        <p:blipFill>
          <a:blip r:embed="rId3" cstate="print"/>
          <a:srcRect l="69465" t="76042"/>
          <a:stretch>
            <a:fillRect/>
          </a:stretch>
        </p:blipFill>
        <p:spPr bwMode="auto">
          <a:xfrm>
            <a:off x="4572000" y="0"/>
            <a:ext cx="4211960" cy="4211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laire\Documents\HABITAT RURAL\objets Xe XIe s 4450.jpg"/>
          <p:cNvPicPr>
            <a:picLocks noChangeAspect="1" noChangeArrowheads="1"/>
          </p:cNvPicPr>
          <p:nvPr/>
        </p:nvPicPr>
        <p:blipFill>
          <a:blip r:embed="rId2" cstate="print"/>
          <a:srcRect l="10578" t="42567" r="77501" b="38294"/>
          <a:stretch>
            <a:fillRect/>
          </a:stretch>
        </p:blipFill>
        <p:spPr bwMode="auto">
          <a:xfrm>
            <a:off x="0" y="908720"/>
            <a:ext cx="4248472" cy="4980967"/>
          </a:xfrm>
          <a:prstGeom prst="rect">
            <a:avLst/>
          </a:prstGeom>
          <a:noFill/>
        </p:spPr>
      </p:pic>
      <p:cxnSp>
        <p:nvCxnSpPr>
          <p:cNvPr id="5" name="Connecteur droit 4"/>
          <p:cNvCxnSpPr/>
          <p:nvPr/>
        </p:nvCxnSpPr>
        <p:spPr>
          <a:xfrm>
            <a:off x="179512" y="1412776"/>
            <a:ext cx="3672408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rme libre 7"/>
          <p:cNvSpPr/>
          <p:nvPr/>
        </p:nvSpPr>
        <p:spPr>
          <a:xfrm>
            <a:off x="560439" y="1076632"/>
            <a:ext cx="206477" cy="280220"/>
          </a:xfrm>
          <a:custGeom>
            <a:avLst/>
            <a:gdLst>
              <a:gd name="connsiteX0" fmla="*/ 206477 w 206477"/>
              <a:gd name="connsiteY0" fmla="*/ 280220 h 280220"/>
              <a:gd name="connsiteX1" fmla="*/ 176980 w 206477"/>
              <a:gd name="connsiteY1" fmla="*/ 235974 h 280220"/>
              <a:gd name="connsiteX2" fmla="*/ 132735 w 206477"/>
              <a:gd name="connsiteY2" fmla="*/ 206478 h 280220"/>
              <a:gd name="connsiteX3" fmla="*/ 29496 w 206477"/>
              <a:gd name="connsiteY3" fmla="*/ 88491 h 280220"/>
              <a:gd name="connsiteX4" fmla="*/ 0 w 206477"/>
              <a:gd name="connsiteY4" fmla="*/ 0 h 28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477" h="280220">
                <a:moveTo>
                  <a:pt x="206477" y="280220"/>
                </a:moveTo>
                <a:cubicBezTo>
                  <a:pt x="196645" y="265471"/>
                  <a:pt x="189514" y="248508"/>
                  <a:pt x="176980" y="235974"/>
                </a:cubicBezTo>
                <a:cubicBezTo>
                  <a:pt x="164446" y="223440"/>
                  <a:pt x="144407" y="219818"/>
                  <a:pt x="132735" y="206478"/>
                </a:cubicBezTo>
                <a:cubicBezTo>
                  <a:pt x="12292" y="68828"/>
                  <a:pt x="129048" y="154856"/>
                  <a:pt x="29496" y="88491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752168" y="988142"/>
            <a:ext cx="147484" cy="427703"/>
          </a:xfrm>
          <a:custGeom>
            <a:avLst/>
            <a:gdLst>
              <a:gd name="connsiteX0" fmla="*/ 0 w 147484"/>
              <a:gd name="connsiteY0" fmla="*/ 427703 h 427703"/>
              <a:gd name="connsiteX1" fmla="*/ 29497 w 147484"/>
              <a:gd name="connsiteY1" fmla="*/ 368710 h 427703"/>
              <a:gd name="connsiteX2" fmla="*/ 44245 w 147484"/>
              <a:gd name="connsiteY2" fmla="*/ 309716 h 427703"/>
              <a:gd name="connsiteX3" fmla="*/ 73742 w 147484"/>
              <a:gd name="connsiteY3" fmla="*/ 265471 h 427703"/>
              <a:gd name="connsiteX4" fmla="*/ 58993 w 147484"/>
              <a:gd name="connsiteY4" fmla="*/ 162232 h 427703"/>
              <a:gd name="connsiteX5" fmla="*/ 29497 w 147484"/>
              <a:gd name="connsiteY5" fmla="*/ 117987 h 427703"/>
              <a:gd name="connsiteX6" fmla="*/ 73742 w 147484"/>
              <a:gd name="connsiteY6" fmla="*/ 103239 h 427703"/>
              <a:gd name="connsiteX7" fmla="*/ 147484 w 147484"/>
              <a:gd name="connsiteY7" fmla="*/ 0 h 42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484" h="427703">
                <a:moveTo>
                  <a:pt x="0" y="427703"/>
                </a:moveTo>
                <a:cubicBezTo>
                  <a:pt x="9832" y="408039"/>
                  <a:pt x="21777" y="389296"/>
                  <a:pt x="29497" y="368710"/>
                </a:cubicBezTo>
                <a:cubicBezTo>
                  <a:pt x="36614" y="349731"/>
                  <a:pt x="36260" y="328347"/>
                  <a:pt x="44245" y="309716"/>
                </a:cubicBezTo>
                <a:cubicBezTo>
                  <a:pt x="51227" y="293424"/>
                  <a:pt x="63910" y="280219"/>
                  <a:pt x="73742" y="265471"/>
                </a:cubicBezTo>
                <a:cubicBezTo>
                  <a:pt x="68826" y="231058"/>
                  <a:pt x="68982" y="195528"/>
                  <a:pt x="58993" y="162232"/>
                </a:cubicBezTo>
                <a:cubicBezTo>
                  <a:pt x="53900" y="145254"/>
                  <a:pt x="25198" y="135183"/>
                  <a:pt x="29497" y="117987"/>
                </a:cubicBezTo>
                <a:cubicBezTo>
                  <a:pt x="33268" y="102905"/>
                  <a:pt x="58994" y="108155"/>
                  <a:pt x="73742" y="103239"/>
                </a:cubicBezTo>
                <a:cubicBezTo>
                  <a:pt x="136592" y="8963"/>
                  <a:pt x="107667" y="39815"/>
                  <a:pt x="147484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811161" y="1179871"/>
            <a:ext cx="309716" cy="176981"/>
          </a:xfrm>
          <a:custGeom>
            <a:avLst/>
            <a:gdLst>
              <a:gd name="connsiteX0" fmla="*/ 0 w 309716"/>
              <a:gd name="connsiteY0" fmla="*/ 176981 h 176981"/>
              <a:gd name="connsiteX1" fmla="*/ 117987 w 309716"/>
              <a:gd name="connsiteY1" fmla="*/ 162232 h 176981"/>
              <a:gd name="connsiteX2" fmla="*/ 162233 w 309716"/>
              <a:gd name="connsiteY2" fmla="*/ 147484 h 176981"/>
              <a:gd name="connsiteX3" fmla="*/ 235974 w 309716"/>
              <a:gd name="connsiteY3" fmla="*/ 88490 h 176981"/>
              <a:gd name="connsiteX4" fmla="*/ 250723 w 309716"/>
              <a:gd name="connsiteY4" fmla="*/ 44245 h 176981"/>
              <a:gd name="connsiteX5" fmla="*/ 294968 w 309716"/>
              <a:gd name="connsiteY5" fmla="*/ 14748 h 176981"/>
              <a:gd name="connsiteX6" fmla="*/ 309716 w 309716"/>
              <a:gd name="connsiteY6" fmla="*/ 0 h 17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716" h="176981">
                <a:moveTo>
                  <a:pt x="0" y="176981"/>
                </a:moveTo>
                <a:cubicBezTo>
                  <a:pt x="39329" y="172065"/>
                  <a:pt x="78991" y="169322"/>
                  <a:pt x="117987" y="162232"/>
                </a:cubicBezTo>
                <a:cubicBezTo>
                  <a:pt x="133283" y="159451"/>
                  <a:pt x="150093" y="157196"/>
                  <a:pt x="162233" y="147484"/>
                </a:cubicBezTo>
                <a:cubicBezTo>
                  <a:pt x="257538" y="71241"/>
                  <a:pt x="124758" y="125564"/>
                  <a:pt x="235974" y="88490"/>
                </a:cubicBezTo>
                <a:cubicBezTo>
                  <a:pt x="240890" y="73742"/>
                  <a:pt x="241011" y="56384"/>
                  <a:pt x="250723" y="44245"/>
                </a:cubicBezTo>
                <a:cubicBezTo>
                  <a:pt x="261796" y="30404"/>
                  <a:pt x="280788" y="25383"/>
                  <a:pt x="294968" y="14748"/>
                </a:cubicBezTo>
                <a:cubicBezTo>
                  <a:pt x="300530" y="10577"/>
                  <a:pt x="304800" y="4916"/>
                  <a:pt x="309716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859402" y="1017639"/>
            <a:ext cx="105024" cy="324464"/>
          </a:xfrm>
          <a:custGeom>
            <a:avLst/>
            <a:gdLst>
              <a:gd name="connsiteX0" fmla="*/ 105024 w 105024"/>
              <a:gd name="connsiteY0" fmla="*/ 324464 h 324464"/>
              <a:gd name="connsiteX1" fmla="*/ 1785 w 105024"/>
              <a:gd name="connsiteY1" fmla="*/ 250722 h 324464"/>
              <a:gd name="connsiteX2" fmla="*/ 16533 w 105024"/>
              <a:gd name="connsiteY2" fmla="*/ 117987 h 324464"/>
              <a:gd name="connsiteX3" fmla="*/ 60779 w 105024"/>
              <a:gd name="connsiteY3" fmla="*/ 103238 h 324464"/>
              <a:gd name="connsiteX4" fmla="*/ 75527 w 105024"/>
              <a:gd name="connsiteY4" fmla="*/ 0 h 3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4" h="324464">
                <a:moveTo>
                  <a:pt x="105024" y="324464"/>
                </a:moveTo>
                <a:cubicBezTo>
                  <a:pt x="1785" y="290051"/>
                  <a:pt x="26365" y="324464"/>
                  <a:pt x="1785" y="250722"/>
                </a:cubicBezTo>
                <a:cubicBezTo>
                  <a:pt x="6701" y="206477"/>
                  <a:pt x="0" y="159320"/>
                  <a:pt x="16533" y="117987"/>
                </a:cubicBezTo>
                <a:cubicBezTo>
                  <a:pt x="22307" y="103552"/>
                  <a:pt x="49786" y="114231"/>
                  <a:pt x="60779" y="103238"/>
                </a:cubicBezTo>
                <a:cubicBezTo>
                  <a:pt x="81745" y="82272"/>
                  <a:pt x="75527" y="21496"/>
                  <a:pt x="75527" y="0"/>
                </a:cubicBez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2949677" y="1047135"/>
            <a:ext cx="383458" cy="324465"/>
          </a:xfrm>
          <a:custGeom>
            <a:avLst/>
            <a:gdLst>
              <a:gd name="connsiteX0" fmla="*/ 0 w 383458"/>
              <a:gd name="connsiteY0" fmla="*/ 324465 h 324465"/>
              <a:gd name="connsiteX1" fmla="*/ 58994 w 383458"/>
              <a:gd name="connsiteY1" fmla="*/ 294968 h 324465"/>
              <a:gd name="connsiteX2" fmla="*/ 103239 w 383458"/>
              <a:gd name="connsiteY2" fmla="*/ 265471 h 324465"/>
              <a:gd name="connsiteX3" fmla="*/ 147484 w 383458"/>
              <a:gd name="connsiteY3" fmla="*/ 250723 h 324465"/>
              <a:gd name="connsiteX4" fmla="*/ 221226 w 383458"/>
              <a:gd name="connsiteY4" fmla="*/ 117988 h 324465"/>
              <a:gd name="connsiteX5" fmla="*/ 250723 w 383458"/>
              <a:gd name="connsiteY5" fmla="*/ 73742 h 324465"/>
              <a:gd name="connsiteX6" fmla="*/ 339213 w 383458"/>
              <a:gd name="connsiteY6" fmla="*/ 14749 h 324465"/>
              <a:gd name="connsiteX7" fmla="*/ 383458 w 383458"/>
              <a:gd name="connsiteY7" fmla="*/ 0 h 32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458" h="324465">
                <a:moveTo>
                  <a:pt x="0" y="324465"/>
                </a:moveTo>
                <a:cubicBezTo>
                  <a:pt x="19665" y="314633"/>
                  <a:pt x="39905" y="305876"/>
                  <a:pt x="58994" y="294968"/>
                </a:cubicBezTo>
                <a:cubicBezTo>
                  <a:pt x="74384" y="286174"/>
                  <a:pt x="87385" y="273398"/>
                  <a:pt x="103239" y="265471"/>
                </a:cubicBezTo>
                <a:cubicBezTo>
                  <a:pt x="117144" y="258519"/>
                  <a:pt x="132736" y="255639"/>
                  <a:pt x="147484" y="250723"/>
                </a:cubicBezTo>
                <a:cubicBezTo>
                  <a:pt x="173444" y="172847"/>
                  <a:pt x="153609" y="219414"/>
                  <a:pt x="221226" y="117988"/>
                </a:cubicBezTo>
                <a:cubicBezTo>
                  <a:pt x="231058" y="103239"/>
                  <a:pt x="235974" y="83574"/>
                  <a:pt x="250723" y="73742"/>
                </a:cubicBezTo>
                <a:cubicBezTo>
                  <a:pt x="280220" y="54078"/>
                  <a:pt x="305582" y="25960"/>
                  <a:pt x="339213" y="14749"/>
                </a:cubicBezTo>
                <a:lnTo>
                  <a:pt x="383458" y="0"/>
                </a:lnTo>
              </a:path>
            </a:pathLst>
          </a:custGeom>
          <a:ln w="38100">
            <a:solidFill>
              <a:srgbClr val="1F91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C:\Users\Claire\Documents\HABITAT RURAL\aba 3825.jpg"/>
          <p:cNvPicPr>
            <a:picLocks noChangeAspect="1" noChangeArrowheads="1"/>
          </p:cNvPicPr>
          <p:nvPr/>
        </p:nvPicPr>
        <p:blipFill>
          <a:blip r:embed="rId3" cstate="print"/>
          <a:srcRect l="69465" t="76042"/>
          <a:stretch>
            <a:fillRect/>
          </a:stretch>
        </p:blipFill>
        <p:spPr bwMode="auto">
          <a:xfrm>
            <a:off x="4572000" y="0"/>
            <a:ext cx="4211960" cy="4211981"/>
          </a:xfrm>
          <a:prstGeom prst="rect">
            <a:avLst/>
          </a:prstGeom>
          <a:noFill/>
        </p:spPr>
      </p:pic>
      <p:pic>
        <p:nvPicPr>
          <p:cNvPr id="14" name="Picture 4" descr="C:\Users\Claire\Documents\HABITAT RURAL\silo che-21-peixoto2005hoteldieu19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94591"/>
            <a:ext cx="4143372" cy="2563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>
                <a:sym typeface="Wingdings" pitchFamily="2" charset="2"/>
              </a:rPr>
              <a:t> Diamètre</a:t>
            </a:r>
            <a:r>
              <a:rPr lang="fr-FR" sz="3200" dirty="0" smtClean="0"/>
              <a:t> : 0,70 m à 3 m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>
                <a:sym typeface="Wingdings" pitchFamily="2" charset="2"/>
              </a:rPr>
              <a:t> Diamètre</a:t>
            </a:r>
            <a:r>
              <a:rPr lang="fr-FR" sz="3200" dirty="0" smtClean="0"/>
              <a:t> : 0,70 m à 3 m</a:t>
            </a:r>
          </a:p>
          <a:p>
            <a:r>
              <a:rPr lang="fr-FR" sz="3200" dirty="0" smtClean="0">
                <a:sym typeface="Wingdings" pitchFamily="2" charset="2"/>
              </a:rPr>
              <a:t> Profondeur :</a:t>
            </a:r>
            <a:r>
              <a:rPr lang="fr-FR" sz="3200" dirty="0" smtClean="0"/>
              <a:t> jusqu’à  2 m</a:t>
            </a:r>
          </a:p>
          <a:p>
            <a:endParaRPr lang="fr-FR" sz="3200" baseline="30000" dirty="0" smtClean="0"/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>
                <a:sym typeface="Wingdings" pitchFamily="2" charset="2"/>
              </a:rPr>
              <a:t> Diamètre</a:t>
            </a:r>
            <a:r>
              <a:rPr lang="fr-FR" sz="3200" dirty="0" smtClean="0"/>
              <a:t> : 0,70 m à 3 m</a:t>
            </a:r>
          </a:p>
          <a:p>
            <a:r>
              <a:rPr lang="fr-FR" sz="3200" dirty="0" smtClean="0">
                <a:sym typeface="Wingdings" pitchFamily="2" charset="2"/>
              </a:rPr>
              <a:t> Profondeur :</a:t>
            </a:r>
            <a:r>
              <a:rPr lang="fr-FR" sz="3200" dirty="0" smtClean="0"/>
              <a:t> jusqu’à  2 m</a:t>
            </a:r>
          </a:p>
          <a:p>
            <a:r>
              <a:rPr lang="fr-FR" sz="3200" dirty="0" smtClean="0">
                <a:sym typeface="Wingdings" pitchFamily="2" charset="2"/>
              </a:rPr>
              <a:t> C</a:t>
            </a:r>
            <a:r>
              <a:rPr lang="fr-FR" sz="3200" dirty="0" smtClean="0"/>
              <a:t>ontenance : 0,20 m</a:t>
            </a:r>
            <a:r>
              <a:rPr lang="fr-FR" sz="3200" baseline="30000" dirty="0" smtClean="0"/>
              <a:t>3</a:t>
            </a:r>
            <a:r>
              <a:rPr lang="fr-FR" sz="3200" dirty="0" smtClean="0"/>
              <a:t> à + de 3 m</a:t>
            </a:r>
            <a:r>
              <a:rPr lang="fr-FR" sz="3200" baseline="30000" dirty="0" smtClean="0"/>
              <a:t>3 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  <a:endParaRPr lang="fr-FR" sz="3200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>
                <a:sym typeface="Wingdings" pitchFamily="2" charset="2"/>
              </a:rPr>
              <a:t> F</a:t>
            </a:r>
            <a:r>
              <a:rPr lang="fr-FR" sz="3200" dirty="0" smtClean="0"/>
              <a:t>osses d’extraction de matériaux de construction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>
                <a:sym typeface="Wingdings" pitchFamily="2" charset="2"/>
              </a:rPr>
              <a:t> F</a:t>
            </a:r>
            <a:r>
              <a:rPr lang="fr-FR" sz="3200" dirty="0" smtClean="0"/>
              <a:t>osses d’extraction de matériaux de construction</a:t>
            </a:r>
          </a:p>
          <a:p>
            <a:r>
              <a:rPr lang="fr-FR" sz="3200" dirty="0" smtClean="0">
                <a:sym typeface="Wingdings" pitchFamily="2" charset="2"/>
              </a:rPr>
              <a:t> L</a:t>
            </a:r>
            <a:r>
              <a:rPr lang="fr-FR" sz="3200" dirty="0" smtClean="0"/>
              <a:t>atrines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>
                <a:sym typeface="Wingdings" pitchFamily="2" charset="2"/>
              </a:rPr>
              <a:t> F</a:t>
            </a:r>
            <a:r>
              <a:rPr lang="fr-FR" sz="3200" dirty="0" smtClean="0"/>
              <a:t>osses d’extraction de matériaux de construction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</a:t>
            </a:r>
            <a:r>
              <a:rPr lang="fr-FR" sz="3200" dirty="0" smtClean="0"/>
              <a:t>atrines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Fosse à purin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>
                <a:sym typeface="Wingdings" pitchFamily="2" charset="2"/>
              </a:rPr>
              <a:t> F</a:t>
            </a:r>
            <a:r>
              <a:rPr lang="fr-FR" sz="3200" dirty="0" smtClean="0"/>
              <a:t>osses d’extraction de matériaux de construction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</a:t>
            </a:r>
            <a:r>
              <a:rPr lang="fr-FR" sz="3200" dirty="0" smtClean="0"/>
              <a:t>atrines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Fosse à purin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Séchoir à grains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>
                <a:sym typeface="Wingdings" pitchFamily="2" charset="2"/>
              </a:rPr>
              <a:t> F</a:t>
            </a:r>
            <a:r>
              <a:rPr lang="fr-FR" sz="3200" dirty="0" smtClean="0"/>
              <a:t>osses d’extraction de matériaux de construction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</a:t>
            </a:r>
            <a:r>
              <a:rPr lang="fr-FR" sz="3200" dirty="0" smtClean="0"/>
              <a:t>atrines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Fosse à purin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Séchoir à grains</a:t>
            </a:r>
          </a:p>
          <a:p>
            <a:pPr>
              <a:buFont typeface="Wingdings"/>
              <a:buChar char="à"/>
            </a:pPr>
            <a:r>
              <a:rPr lang="fr-FR" sz="3200" i="1" dirty="0" smtClean="0"/>
              <a:t> Etc.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>
                <a:sym typeface="Wingdings" pitchFamily="2" charset="2"/>
              </a:rPr>
              <a:t> F</a:t>
            </a:r>
            <a:r>
              <a:rPr lang="fr-FR" sz="3200" dirty="0" smtClean="0"/>
              <a:t>osses d’extraction de matériaux de construction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</a:t>
            </a:r>
            <a:r>
              <a:rPr lang="fr-FR" sz="3200" dirty="0" smtClean="0"/>
              <a:t>atrines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Fosse à purin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Séchoir à grains</a:t>
            </a:r>
          </a:p>
          <a:p>
            <a:pPr>
              <a:buFont typeface="Wingdings"/>
              <a:buChar char="à"/>
            </a:pPr>
            <a:r>
              <a:rPr lang="fr-FR" sz="3200" i="1" dirty="0" smtClean="0"/>
              <a:t> Etc.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Souvent réemployées en dépotoir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/>
              <a:t>	    1-2-3-6- Autres structures</a:t>
            </a:r>
            <a:endParaRPr lang="fr-FR" sz="3200" dirty="0"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/>
              <a:t>	    1-2-3-6- Autres structures</a:t>
            </a:r>
          </a:p>
          <a:p>
            <a:r>
              <a:rPr lang="fr-FR" sz="3200" dirty="0" smtClean="0">
                <a:sym typeface="Wingdings" pitchFamily="2" charset="2"/>
              </a:rPr>
              <a:t> Puits </a:t>
            </a:r>
            <a:endParaRPr lang="fr-FR" sz="3200" dirty="0"/>
          </a:p>
        </p:txBody>
      </p:sp>
      <p:pic>
        <p:nvPicPr>
          <p:cNvPr id="516098" name="Picture 2" descr="D:\Fichiers CMLC\_documents\HABITAT RURAL\Goudelancourt puits 1898732_1453486644882211_1259022486_o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0039" y="2636912"/>
            <a:ext cx="7493961" cy="422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/>
              <a:t>	    1-2-3-6- Autres structures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Puits 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Enclos</a:t>
            </a:r>
            <a:endParaRPr lang="fr-FR" sz="3200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 descr="D:\Fichiers CMLC\_documents\MATERIAUX PERISSABLES\aba 43807.jpg"/>
          <p:cNvPicPr>
            <a:picLocks noChangeAspect="1" noChangeArrowheads="1"/>
          </p:cNvPicPr>
          <p:nvPr/>
        </p:nvPicPr>
        <p:blipFill>
          <a:blip r:embed="rId2" cstate="print"/>
          <a:srcRect l="1586" t="15350" r="46757" b="22701"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 descr="D:\Fichiers CMLC\_documents\MATERIAUX PERISSABLES\aba 43807.jpg"/>
          <p:cNvPicPr>
            <a:picLocks noChangeAspect="1" noChangeArrowheads="1"/>
          </p:cNvPicPr>
          <p:nvPr/>
        </p:nvPicPr>
        <p:blipFill>
          <a:blip r:embed="rId2" cstate="print"/>
          <a:srcRect l="1586" t="15350" r="46757" b="22701"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noFill/>
        </p:spPr>
      </p:pic>
      <p:pic>
        <p:nvPicPr>
          <p:cNvPr id="517123" name="Picture 3" descr="D:\Fichiers CMLC\_documents\HABITAT RURAL\DSC_0016.JPG"/>
          <p:cNvPicPr>
            <a:picLocks noChangeAspect="1" noChangeArrowheads="1"/>
          </p:cNvPicPr>
          <p:nvPr/>
        </p:nvPicPr>
        <p:blipFill>
          <a:blip r:embed="rId3" cstate="print"/>
          <a:srcRect l="33388" b="9993"/>
          <a:stretch>
            <a:fillRect/>
          </a:stretch>
        </p:blipFill>
        <p:spPr bwMode="auto">
          <a:xfrm>
            <a:off x="4284046" y="1412776"/>
            <a:ext cx="4859954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	    1-2-3-4- Silos excavés</a:t>
            </a:r>
          </a:p>
          <a:p>
            <a:r>
              <a:rPr lang="fr-FR" sz="3200" dirty="0" smtClean="0"/>
              <a:t>	    1-2-3-5- Fosses diverses</a:t>
            </a:r>
          </a:p>
          <a:p>
            <a:r>
              <a:rPr lang="fr-FR" sz="3200" dirty="0" smtClean="0"/>
              <a:t>	    1-2-3-6- Autres structures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Puits 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Enclos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</a:t>
            </a:r>
            <a:r>
              <a:rPr lang="fr-FR" sz="3200" i="1" dirty="0" smtClean="0">
                <a:sym typeface="Wingdings" pitchFamily="2" charset="2"/>
              </a:rPr>
              <a:t>Etc.</a:t>
            </a:r>
            <a:endParaRPr lang="fr-FR" sz="3200" i="1" dirty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1-2-3- Les structures annexes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1-2-4- Les unités d’exploitation agricole ou d’habitat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endParaRPr lang="fr-FR" sz="3200" u="sng" dirty="0" smtClean="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11693.jpg"/>
          <p:cNvPicPr>
            <a:picLocks noChangeAspect="1" noChangeArrowheads="1"/>
          </p:cNvPicPr>
          <p:nvPr/>
        </p:nvPicPr>
        <p:blipFill>
          <a:blip r:embed="rId2" cstate="print"/>
          <a:srcRect l="15855" t="25000" r="19285" b="37500"/>
          <a:stretch>
            <a:fillRect/>
          </a:stretch>
        </p:blipFill>
        <p:spPr bwMode="auto">
          <a:xfrm>
            <a:off x="899592" y="0"/>
            <a:ext cx="7776864" cy="622155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267744" y="6396335"/>
            <a:ext cx="49357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Warendorf</a:t>
            </a:r>
            <a:r>
              <a:rPr lang="fr-FR" sz="2400" dirty="0" smtClean="0"/>
              <a:t>  (Allemagne), VII</a:t>
            </a:r>
            <a:r>
              <a:rPr lang="fr-FR" sz="2400" baseline="30000" dirty="0" smtClean="0"/>
              <a:t>e </a:t>
            </a:r>
            <a:r>
              <a:rPr lang="fr-FR" sz="2400" dirty="0" smtClean="0"/>
              <a:t>– VIII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11693.jpg"/>
          <p:cNvPicPr>
            <a:picLocks noChangeAspect="1" noChangeArrowheads="1"/>
          </p:cNvPicPr>
          <p:nvPr/>
        </p:nvPicPr>
        <p:blipFill>
          <a:blip r:embed="rId2" cstate="print"/>
          <a:srcRect l="15855" t="25000" r="19285" b="37500"/>
          <a:stretch>
            <a:fillRect/>
          </a:stretch>
        </p:blipFill>
        <p:spPr bwMode="auto">
          <a:xfrm>
            <a:off x="899592" y="0"/>
            <a:ext cx="7776864" cy="622155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267744" y="6396335"/>
            <a:ext cx="49357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Warendorf</a:t>
            </a:r>
            <a:r>
              <a:rPr lang="fr-FR" sz="2400" dirty="0" smtClean="0"/>
              <a:t>  (Allemagne), VII</a:t>
            </a:r>
            <a:r>
              <a:rPr lang="fr-FR" sz="2400" baseline="30000" dirty="0" smtClean="0"/>
              <a:t>e </a:t>
            </a:r>
            <a:r>
              <a:rPr lang="fr-FR" sz="2400" dirty="0" smtClean="0"/>
              <a:t>– VIII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4" name="Ellipse 3"/>
          <p:cNvSpPr/>
          <p:nvPr/>
        </p:nvSpPr>
        <p:spPr>
          <a:xfrm rot="433562">
            <a:off x="6002952" y="841015"/>
            <a:ext cx="2465057" cy="115638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 rot="1061632">
            <a:off x="1393466" y="2725059"/>
            <a:ext cx="2276902" cy="184549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52200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une ou plusieurs grandes maisons rectangulaires allongées</a:t>
            </a:r>
            <a:endParaRPr lang="fr-FR" sz="2800" dirty="0"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11693.jpg"/>
          <p:cNvPicPr>
            <a:picLocks noChangeAspect="1" noChangeArrowheads="1"/>
          </p:cNvPicPr>
          <p:nvPr/>
        </p:nvPicPr>
        <p:blipFill>
          <a:blip r:embed="rId2" cstate="print"/>
          <a:srcRect l="15855" t="25000" r="19285" b="37500"/>
          <a:stretch>
            <a:fillRect/>
          </a:stretch>
        </p:blipFill>
        <p:spPr bwMode="auto">
          <a:xfrm>
            <a:off x="899592" y="0"/>
            <a:ext cx="7776864" cy="622155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267744" y="6396335"/>
            <a:ext cx="49357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Warendorf</a:t>
            </a:r>
            <a:r>
              <a:rPr lang="fr-FR" sz="2400" dirty="0" smtClean="0"/>
              <a:t>  (Allemagne), VII</a:t>
            </a:r>
            <a:r>
              <a:rPr lang="fr-FR" sz="2400" baseline="30000" dirty="0" smtClean="0"/>
              <a:t>e </a:t>
            </a:r>
            <a:r>
              <a:rPr lang="fr-FR" sz="2400" dirty="0" smtClean="0"/>
              <a:t>– VIII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5" name="Ellipse 4"/>
          <p:cNvSpPr/>
          <p:nvPr/>
        </p:nvSpPr>
        <p:spPr>
          <a:xfrm>
            <a:off x="3270082" y="908720"/>
            <a:ext cx="1029024" cy="86409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6804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des petites maisons rectangulaires allongées</a:t>
            </a:r>
            <a:endParaRPr lang="fr-FR" sz="2800" dirty="0"/>
          </a:p>
        </p:txBody>
      </p:sp>
      <p:sp>
        <p:nvSpPr>
          <p:cNvPr id="7" name="Ellipse 6"/>
          <p:cNvSpPr/>
          <p:nvPr/>
        </p:nvSpPr>
        <p:spPr>
          <a:xfrm>
            <a:off x="3995936" y="3284984"/>
            <a:ext cx="936104" cy="11521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 rot="20956885">
            <a:off x="5020488" y="4646114"/>
            <a:ext cx="1521583" cy="109387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11693.jpg"/>
          <p:cNvPicPr>
            <a:picLocks noChangeAspect="1" noChangeArrowheads="1"/>
          </p:cNvPicPr>
          <p:nvPr/>
        </p:nvPicPr>
        <p:blipFill>
          <a:blip r:embed="rId2" cstate="print"/>
          <a:srcRect l="15855" t="25000" r="19285" b="37500"/>
          <a:stretch>
            <a:fillRect/>
          </a:stretch>
        </p:blipFill>
        <p:spPr bwMode="auto">
          <a:xfrm>
            <a:off x="899592" y="0"/>
            <a:ext cx="7776864" cy="622155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267744" y="6396335"/>
            <a:ext cx="49357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Warendorf</a:t>
            </a:r>
            <a:r>
              <a:rPr lang="fr-FR" sz="2400" dirty="0" smtClean="0"/>
              <a:t>  (Allemagne), VII</a:t>
            </a:r>
            <a:r>
              <a:rPr lang="fr-FR" sz="2400" baseline="30000" dirty="0" smtClean="0"/>
              <a:t>e </a:t>
            </a:r>
            <a:r>
              <a:rPr lang="fr-FR" sz="2400" dirty="0" smtClean="0"/>
              <a:t>– VIII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5" name="Ellipse 4"/>
          <p:cNvSpPr/>
          <p:nvPr/>
        </p:nvSpPr>
        <p:spPr>
          <a:xfrm>
            <a:off x="3419872" y="1700808"/>
            <a:ext cx="720080" cy="86409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21237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des cabanes</a:t>
            </a:r>
            <a:endParaRPr lang="fr-FR" sz="2800" dirty="0"/>
          </a:p>
        </p:txBody>
      </p:sp>
      <p:sp>
        <p:nvSpPr>
          <p:cNvPr id="7" name="Ellipse 6"/>
          <p:cNvSpPr/>
          <p:nvPr/>
        </p:nvSpPr>
        <p:spPr>
          <a:xfrm>
            <a:off x="7956376" y="2276872"/>
            <a:ext cx="576064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644008" y="548680"/>
            <a:ext cx="576064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11693.jpg"/>
          <p:cNvPicPr>
            <a:picLocks noChangeAspect="1" noChangeArrowheads="1"/>
          </p:cNvPicPr>
          <p:nvPr/>
        </p:nvPicPr>
        <p:blipFill>
          <a:blip r:embed="rId2" cstate="print"/>
          <a:srcRect l="15855" t="25000" r="19285" b="37500"/>
          <a:stretch>
            <a:fillRect/>
          </a:stretch>
        </p:blipFill>
        <p:spPr bwMode="auto">
          <a:xfrm>
            <a:off x="899592" y="0"/>
            <a:ext cx="7776864" cy="622155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267744" y="6396335"/>
            <a:ext cx="49357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Warendorf</a:t>
            </a:r>
            <a:r>
              <a:rPr lang="fr-FR" sz="2400" dirty="0" smtClean="0"/>
              <a:t>  (Allemagne), VII</a:t>
            </a:r>
            <a:r>
              <a:rPr lang="fr-FR" sz="2400" baseline="30000" dirty="0" smtClean="0"/>
              <a:t>e </a:t>
            </a:r>
            <a:r>
              <a:rPr lang="fr-FR" sz="2400" dirty="0" smtClean="0"/>
              <a:t>– VIII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44279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Des protections de meule</a:t>
            </a:r>
            <a:endParaRPr lang="fr-FR" sz="2800" dirty="0"/>
          </a:p>
        </p:txBody>
      </p:sp>
      <p:sp>
        <p:nvSpPr>
          <p:cNvPr id="8" name="Ellipse 7"/>
          <p:cNvSpPr/>
          <p:nvPr/>
        </p:nvSpPr>
        <p:spPr>
          <a:xfrm rot="20956885">
            <a:off x="5596554" y="3848985"/>
            <a:ext cx="1521583" cy="109387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ba 4047.jpg"/>
          <p:cNvPicPr>
            <a:picLocks noChangeAspect="1" noChangeArrowheads="1"/>
          </p:cNvPicPr>
          <p:nvPr/>
        </p:nvPicPr>
        <p:blipFill>
          <a:blip r:embed="rId3" cstate="print"/>
          <a:srcRect l="10214" t="51042" r="50984" b="36939"/>
          <a:stretch>
            <a:fillRect/>
          </a:stretch>
        </p:blipFill>
        <p:spPr bwMode="auto">
          <a:xfrm>
            <a:off x="0" y="642918"/>
            <a:ext cx="9144000" cy="386366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143240" y="4929198"/>
            <a:ext cx="30718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Serris</a:t>
            </a:r>
            <a:r>
              <a:rPr lang="fr-FR" sz="2400" dirty="0" smtClean="0"/>
              <a:t> (Seine-et-Marne)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laire\Documents\HABITAT RURAL\aba 16698.jpg"/>
          <p:cNvPicPr>
            <a:picLocks noChangeAspect="1" noChangeArrowheads="1"/>
          </p:cNvPicPr>
          <p:nvPr/>
        </p:nvPicPr>
        <p:blipFill>
          <a:blip r:embed="rId3" cstate="print"/>
          <a:srcRect l="24261" t="35417" r="29449" b="44791"/>
          <a:stretch>
            <a:fillRect/>
          </a:stretch>
        </p:blipFill>
        <p:spPr bwMode="auto">
          <a:xfrm>
            <a:off x="-1" y="285728"/>
            <a:ext cx="9144001" cy="540392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43240" y="6000768"/>
            <a:ext cx="30718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Catholme</a:t>
            </a:r>
            <a:r>
              <a:rPr lang="fr-FR" sz="2400" dirty="0" smtClean="0"/>
              <a:t>  (Angleterre)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314324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50000"/>
                  </a:schemeClr>
                </a:solidFill>
              </a:rPr>
              <a:t>chemin</a:t>
            </a: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428596" y="3071810"/>
            <a:ext cx="428628" cy="1588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laire\Documents\HABITAT RURAL\aba 16698.jpg"/>
          <p:cNvPicPr>
            <a:picLocks noChangeAspect="1" noChangeArrowheads="1"/>
          </p:cNvPicPr>
          <p:nvPr/>
        </p:nvPicPr>
        <p:blipFill>
          <a:blip r:embed="rId3" cstate="print"/>
          <a:srcRect l="24261" t="35417" r="29449" b="44791"/>
          <a:stretch>
            <a:fillRect/>
          </a:stretch>
        </p:blipFill>
        <p:spPr bwMode="auto">
          <a:xfrm>
            <a:off x="-1" y="285728"/>
            <a:ext cx="9144001" cy="540392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43240" y="6000768"/>
            <a:ext cx="30718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Catholme</a:t>
            </a:r>
            <a:r>
              <a:rPr lang="fr-FR" sz="2400" dirty="0" smtClean="0"/>
              <a:t>  (Angleterre)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928662" y="4429132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palissade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>
            <a:stCxn id="6" idx="3"/>
          </p:cNvCxnSpPr>
          <p:nvPr/>
        </p:nvCxnSpPr>
        <p:spPr>
          <a:xfrm flipV="1">
            <a:off x="2458248" y="3500438"/>
            <a:ext cx="1899438" cy="1190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0" y="314324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50000"/>
                  </a:schemeClr>
                </a:solidFill>
              </a:rPr>
              <a:t>chemin</a:t>
            </a: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428596" y="3071810"/>
            <a:ext cx="428628" cy="1588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laire\Documents\HABITAT RURAL\aba 16698.jpg"/>
          <p:cNvPicPr>
            <a:picLocks noChangeAspect="1" noChangeArrowheads="1"/>
          </p:cNvPicPr>
          <p:nvPr/>
        </p:nvPicPr>
        <p:blipFill>
          <a:blip r:embed="rId3" cstate="print"/>
          <a:srcRect l="24261" t="35417" r="29449" b="44791"/>
          <a:stretch>
            <a:fillRect/>
          </a:stretch>
        </p:blipFill>
        <p:spPr bwMode="auto">
          <a:xfrm>
            <a:off x="-1" y="285728"/>
            <a:ext cx="9144001" cy="540392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43240" y="6000768"/>
            <a:ext cx="30718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Catholme</a:t>
            </a:r>
            <a:r>
              <a:rPr lang="fr-FR" sz="2400" dirty="0" smtClean="0"/>
              <a:t>  (Angleterre)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928662" y="4429132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palissade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>
            <a:stCxn id="6" idx="3"/>
          </p:cNvCxnSpPr>
          <p:nvPr/>
        </p:nvCxnSpPr>
        <p:spPr>
          <a:xfrm flipV="1">
            <a:off x="2458248" y="3500438"/>
            <a:ext cx="1899438" cy="1190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0" y="314324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2">
                    <a:lumMod val="50000"/>
                  </a:schemeClr>
                </a:solidFill>
              </a:rPr>
              <a:t>chemin</a:t>
            </a:r>
            <a:endParaRPr lang="fr-F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428596" y="3071810"/>
            <a:ext cx="428628" cy="1588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715272" y="4929198"/>
            <a:ext cx="1104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3399"/>
                </a:solidFill>
              </a:rPr>
              <a:t>grande</a:t>
            </a:r>
          </a:p>
          <a:p>
            <a:r>
              <a:rPr lang="fr-FR" sz="2400" dirty="0" smtClean="0">
                <a:solidFill>
                  <a:srgbClr val="FF3399"/>
                </a:solidFill>
              </a:rPr>
              <a:t>maison</a:t>
            </a:r>
            <a:endParaRPr lang="fr-FR" sz="2400" dirty="0">
              <a:solidFill>
                <a:srgbClr val="FF3399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rot="16200000" flipV="1">
            <a:off x="5751521" y="2751133"/>
            <a:ext cx="2356660" cy="2142346"/>
          </a:xfrm>
          <a:prstGeom prst="straightConnector1">
            <a:avLst/>
          </a:prstGeom>
          <a:ln w="3810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  <a:endParaRPr lang="fr-FR" sz="3200" b="1" dirty="0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  <a:endParaRPr lang="fr-FR" sz="3200" dirty="0" smtClean="0"/>
          </a:p>
          <a:p>
            <a:endParaRPr lang="fr-FR" sz="3200" u="sng" dirty="0" smtClean="0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>
                <a:sym typeface="Wingdings" pitchFamily="2" charset="2"/>
              </a:rPr>
              <a:t> Disparition progressive des habitats antiques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>
                <a:sym typeface="Wingdings" pitchFamily="2" charset="2"/>
              </a:rPr>
              <a:t> Disparition progressive des habitats antiques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Mise en place de nouveaux centres de peuplement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>
                <a:sym typeface="Wingdings" pitchFamily="2" charset="2"/>
              </a:rPr>
              <a:t> Disparition progressive des habitats antiques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Mise en place de nouveaux centres de peuplement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	- migrants (à partir du V</a:t>
            </a:r>
            <a:r>
              <a:rPr lang="fr-FR" sz="3200" baseline="30000" dirty="0" smtClean="0">
                <a:sym typeface="Wingdings" pitchFamily="2" charset="2"/>
              </a:rPr>
              <a:t>e</a:t>
            </a:r>
            <a:r>
              <a:rPr lang="fr-FR" sz="3200" dirty="0" smtClean="0">
                <a:sym typeface="Wingdings" pitchFamily="2" charset="2"/>
              </a:rPr>
              <a:t> s.)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>
                <a:sym typeface="Wingdings" pitchFamily="2" charset="2"/>
              </a:rPr>
              <a:t> Disparition progressive des habitats antiques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Mise en place de nouveaux centres de peuplement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	- migrants (à partir du V</a:t>
            </a:r>
            <a:r>
              <a:rPr lang="fr-FR" sz="3200" baseline="30000" dirty="0" smtClean="0">
                <a:sym typeface="Wingdings" pitchFamily="2" charset="2"/>
              </a:rPr>
              <a:t>e</a:t>
            </a:r>
            <a:r>
              <a:rPr lang="fr-FR" sz="3200" dirty="0" smtClean="0">
                <a:sym typeface="Wingdings" pitchFamily="2" charset="2"/>
              </a:rPr>
              <a:t> s.)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	- grands domaines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>
                <a:sym typeface="Wingdings" pitchFamily="2" charset="2"/>
              </a:rPr>
              <a:t> Disparition progressive des habitats antiques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Mise en place de nouveaux centres de peuplement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	- migrants (à partir du V</a:t>
            </a:r>
            <a:r>
              <a:rPr lang="fr-FR" sz="3200" baseline="30000" dirty="0" smtClean="0">
                <a:sym typeface="Wingdings" pitchFamily="2" charset="2"/>
              </a:rPr>
              <a:t>e</a:t>
            </a:r>
            <a:r>
              <a:rPr lang="fr-FR" sz="3200" dirty="0" smtClean="0">
                <a:sym typeface="Wingdings" pitchFamily="2" charset="2"/>
              </a:rPr>
              <a:t> s.)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	- grands domaines</a:t>
            </a:r>
            <a:endParaRPr lang="fr-FR" sz="3200" dirty="0" smtClean="0"/>
          </a:p>
          <a:p>
            <a:endParaRPr lang="fr-FR" sz="3200" dirty="0" smtClean="0"/>
          </a:p>
        </p:txBody>
      </p:sp>
      <p:sp>
        <p:nvSpPr>
          <p:cNvPr id="3" name="Accolade fermante 2"/>
          <p:cNvSpPr/>
          <p:nvPr/>
        </p:nvSpPr>
        <p:spPr>
          <a:xfrm>
            <a:off x="5652120" y="3717032"/>
            <a:ext cx="288032" cy="9144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012160" y="3861048"/>
            <a:ext cx="2857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habitat dispersé</a:t>
            </a:r>
            <a:endParaRPr lang="fr-FR" sz="3200" dirty="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1-3-2- Époque carolingienne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1-3-2- Époque carolingienne</a:t>
            </a:r>
          </a:p>
          <a:p>
            <a:r>
              <a:rPr lang="fr-FR" sz="3200" dirty="0" smtClean="0">
                <a:sym typeface="Wingdings" pitchFamily="2" charset="2"/>
              </a:rPr>
              <a:t> Apparition de nouveaux points de cristallisation du peuplement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1-3-2- Époque carolingienne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Apparition de nouveaux points de cristallisation du peuplement :</a:t>
            </a:r>
            <a:endParaRPr lang="fr-FR" sz="3200" dirty="0" smtClean="0"/>
          </a:p>
          <a:p>
            <a:r>
              <a:rPr lang="fr-FR" sz="3200" dirty="0" smtClean="0"/>
              <a:t>	- l’église paroissiale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aire\Documents\MORT\aba 25789.jpg"/>
          <p:cNvPicPr>
            <a:picLocks noChangeAspect="1" noChangeArrowheads="1"/>
          </p:cNvPicPr>
          <p:nvPr/>
        </p:nvPicPr>
        <p:blipFill>
          <a:blip r:embed="rId3" cstate="print"/>
          <a:srcRect l="8596" t="4633" b="22805"/>
          <a:stretch>
            <a:fillRect/>
          </a:stretch>
        </p:blipFill>
        <p:spPr bwMode="auto">
          <a:xfrm>
            <a:off x="1403648" y="-1"/>
            <a:ext cx="6213644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</a:p>
          <a:p>
            <a:r>
              <a:rPr lang="fr-FR" sz="3200" dirty="0" smtClean="0">
                <a:sym typeface="Wingdings" pitchFamily="2" charset="2"/>
              </a:rPr>
              <a:t> Sites gallo-romains</a:t>
            </a:r>
            <a:endParaRPr lang="fr-FR" sz="3200" dirty="0" smtClean="0"/>
          </a:p>
          <a:p>
            <a:endParaRPr lang="fr-FR" sz="3200" dirty="0" smtClean="0"/>
          </a:p>
          <a:p>
            <a:endParaRPr lang="fr-FR" sz="3200" u="sng" dirty="0" smtClean="0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1-3-2- Époque carolingienne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Apparition de nouveaux points de cristallisation du peuplement :</a:t>
            </a:r>
            <a:endParaRPr lang="fr-FR" sz="3200" dirty="0" smtClean="0"/>
          </a:p>
          <a:p>
            <a:r>
              <a:rPr lang="fr-FR" sz="3200" dirty="0" smtClean="0"/>
              <a:t>	- l’église paroissiale</a:t>
            </a:r>
          </a:p>
          <a:p>
            <a:r>
              <a:rPr lang="fr-FR" sz="3200" dirty="0" smtClean="0"/>
              <a:t>	- manoir / château à motte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aire\Documents\MOTTE\Motte%20castral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5138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1-3-2- Époque carolingienne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Apparition de nouveaux points de cristallisation du peuplement :</a:t>
            </a:r>
            <a:endParaRPr lang="fr-FR" sz="3200" dirty="0" smtClean="0"/>
          </a:p>
          <a:p>
            <a:r>
              <a:rPr lang="fr-FR" sz="3200" dirty="0" smtClean="0"/>
              <a:t>	- l’église paroissiale</a:t>
            </a:r>
          </a:p>
          <a:p>
            <a:r>
              <a:rPr lang="fr-FR" sz="3200" dirty="0" smtClean="0"/>
              <a:t>	- manoir / château à motte</a:t>
            </a:r>
          </a:p>
          <a:p>
            <a:r>
              <a:rPr lang="fr-FR" sz="3200" dirty="0" smtClean="0"/>
              <a:t>	- défrichement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laire\Documents\HABITAT RURAL\Sans titre-38.jpg"/>
          <p:cNvPicPr>
            <a:picLocks noChangeAspect="1" noChangeArrowheads="1"/>
          </p:cNvPicPr>
          <p:nvPr/>
        </p:nvPicPr>
        <p:blipFill>
          <a:blip r:embed="rId3" cstate="print"/>
          <a:srcRect l="13619" t="8779" r="7511" b="9977"/>
          <a:stretch>
            <a:fillRect/>
          </a:stretch>
        </p:blipFill>
        <p:spPr bwMode="auto">
          <a:xfrm>
            <a:off x="0" y="-1"/>
            <a:ext cx="9144000" cy="620485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915816" y="6396335"/>
            <a:ext cx="345638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Clairière de défrichement.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1-3-2- Époque carolingienne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Apparition de nouveaux points de cristallisation du peuplement :</a:t>
            </a:r>
            <a:endParaRPr lang="fr-FR" sz="3200" dirty="0" smtClean="0"/>
          </a:p>
          <a:p>
            <a:r>
              <a:rPr lang="fr-FR" sz="3200" dirty="0" smtClean="0"/>
              <a:t>	- l’église paroissiale</a:t>
            </a:r>
          </a:p>
          <a:p>
            <a:r>
              <a:rPr lang="fr-FR" sz="3200" dirty="0" smtClean="0"/>
              <a:t>	- manoir / château à motte</a:t>
            </a:r>
          </a:p>
          <a:p>
            <a:r>
              <a:rPr lang="fr-FR" sz="3200" dirty="0" smtClean="0"/>
              <a:t>	- défrichement</a:t>
            </a:r>
          </a:p>
          <a:p>
            <a:r>
              <a:rPr lang="fr-FR" sz="3200" dirty="0" smtClean="0"/>
              <a:t>	- polder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laire\Desktop\les-polders-de-holland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6364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 flipH="1">
            <a:off x="2699792" y="6396335"/>
            <a:ext cx="35283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Vue aérienne d’un polder.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1-3- Évolution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1-3-1- Époque mérovingienne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1-3-2- Époque carolingienne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Apparition de nouveaux points de cristallisation du peuplement :</a:t>
            </a:r>
            <a:endParaRPr lang="fr-FR" sz="3200" dirty="0" smtClean="0"/>
          </a:p>
          <a:p>
            <a:r>
              <a:rPr lang="fr-FR" sz="3200" dirty="0" smtClean="0"/>
              <a:t>	- l’église paroissiale</a:t>
            </a:r>
          </a:p>
          <a:p>
            <a:r>
              <a:rPr lang="fr-FR" sz="3200" dirty="0" smtClean="0"/>
              <a:t>	- manoir / château à motte</a:t>
            </a:r>
          </a:p>
          <a:p>
            <a:r>
              <a:rPr lang="fr-FR" sz="3200" dirty="0" smtClean="0"/>
              <a:t>	- défrichement</a:t>
            </a:r>
          </a:p>
          <a:p>
            <a:r>
              <a:rPr lang="fr-FR" sz="3200" dirty="0" smtClean="0"/>
              <a:t>	- polder</a:t>
            </a:r>
          </a:p>
          <a:p>
            <a:r>
              <a:rPr lang="fr-FR" sz="3200" dirty="0" smtClean="0">
                <a:sym typeface="Wingdings" pitchFamily="2" charset="2"/>
              </a:rPr>
              <a:t> Début du regroupement des habitats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Développement de la vie communautaire</a:t>
            </a:r>
            <a:endParaRPr lang="fr-FR" sz="3200" dirty="0" smtClean="0"/>
          </a:p>
          <a:p>
            <a:endParaRPr lang="fr-FR" sz="3200" dirty="0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Développement de la vie communautaire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Début des villages</a:t>
            </a:r>
            <a:endParaRPr lang="fr-FR" sz="3200" dirty="0" smtClean="0"/>
          </a:p>
          <a:p>
            <a:endParaRPr lang="fr-FR" sz="3200" dirty="0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laire\Documents\HABITAT RURAL\aba 15697.jpg"/>
          <p:cNvPicPr>
            <a:picLocks noChangeAspect="1" noChangeArrowheads="1"/>
          </p:cNvPicPr>
          <p:nvPr/>
        </p:nvPicPr>
        <p:blipFill>
          <a:blip r:embed="rId3" cstate="print"/>
          <a:srcRect l="15385" t="26041" r="24039" b="14583"/>
          <a:stretch>
            <a:fillRect/>
          </a:stretch>
        </p:blipFill>
        <p:spPr bwMode="auto">
          <a:xfrm>
            <a:off x="0" y="-25518"/>
            <a:ext cx="5072066" cy="68835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715008" y="1785926"/>
            <a:ext cx="268060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Kootwijk</a:t>
            </a:r>
            <a:r>
              <a:rPr lang="fr-FR" sz="2400" dirty="0" smtClean="0"/>
              <a:t> (Pays-Bas),</a:t>
            </a:r>
          </a:p>
          <a:p>
            <a:r>
              <a:rPr lang="fr-FR" sz="2400" dirty="0" smtClean="0"/>
              <a:t>fin VII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-fin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SC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3897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043608" y="6093296"/>
            <a:ext cx="68407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Villa antique de Saint-Germain-lès-Corbeil (Essonne)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laire\Documents\HABITAT RURAL\aba 15697.jpg"/>
          <p:cNvPicPr>
            <a:picLocks noChangeAspect="1" noChangeArrowheads="1"/>
          </p:cNvPicPr>
          <p:nvPr/>
        </p:nvPicPr>
        <p:blipFill>
          <a:blip r:embed="rId3" cstate="print"/>
          <a:srcRect l="15385" t="26041" r="24039" b="14583"/>
          <a:stretch>
            <a:fillRect/>
          </a:stretch>
        </p:blipFill>
        <p:spPr bwMode="auto">
          <a:xfrm>
            <a:off x="0" y="-25518"/>
            <a:ext cx="5072066" cy="68835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715008" y="1785926"/>
            <a:ext cx="268060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Kootwijk</a:t>
            </a:r>
            <a:r>
              <a:rPr lang="fr-FR" sz="2400" dirty="0" smtClean="0"/>
              <a:t> (Pays-Bas),</a:t>
            </a:r>
          </a:p>
          <a:p>
            <a:r>
              <a:rPr lang="fr-FR" sz="2400" dirty="0" smtClean="0"/>
              <a:t>fin VII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-fin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4" name="Forme libre 3"/>
          <p:cNvSpPr/>
          <p:nvPr/>
        </p:nvSpPr>
        <p:spPr>
          <a:xfrm>
            <a:off x="2133600" y="1246909"/>
            <a:ext cx="401782" cy="3532909"/>
          </a:xfrm>
          <a:custGeom>
            <a:avLst/>
            <a:gdLst>
              <a:gd name="connsiteX0" fmla="*/ 401782 w 401782"/>
              <a:gd name="connsiteY0" fmla="*/ 0 h 3532909"/>
              <a:gd name="connsiteX1" fmla="*/ 401782 w 401782"/>
              <a:gd name="connsiteY1" fmla="*/ 0 h 3532909"/>
              <a:gd name="connsiteX2" fmla="*/ 387927 w 401782"/>
              <a:gd name="connsiteY2" fmla="*/ 124691 h 3532909"/>
              <a:gd name="connsiteX3" fmla="*/ 374073 w 401782"/>
              <a:gd name="connsiteY3" fmla="*/ 166255 h 3532909"/>
              <a:gd name="connsiteX4" fmla="*/ 360218 w 401782"/>
              <a:gd name="connsiteY4" fmla="*/ 221673 h 3532909"/>
              <a:gd name="connsiteX5" fmla="*/ 346364 w 401782"/>
              <a:gd name="connsiteY5" fmla="*/ 263236 h 3532909"/>
              <a:gd name="connsiteX6" fmla="*/ 332509 w 401782"/>
              <a:gd name="connsiteY6" fmla="*/ 332509 h 3532909"/>
              <a:gd name="connsiteX7" fmla="*/ 318655 w 401782"/>
              <a:gd name="connsiteY7" fmla="*/ 374073 h 3532909"/>
              <a:gd name="connsiteX8" fmla="*/ 304800 w 401782"/>
              <a:gd name="connsiteY8" fmla="*/ 457200 h 3532909"/>
              <a:gd name="connsiteX9" fmla="*/ 290945 w 401782"/>
              <a:gd name="connsiteY9" fmla="*/ 512618 h 3532909"/>
              <a:gd name="connsiteX10" fmla="*/ 277091 w 401782"/>
              <a:gd name="connsiteY10" fmla="*/ 762000 h 3532909"/>
              <a:gd name="connsiteX11" fmla="*/ 304800 w 401782"/>
              <a:gd name="connsiteY11" fmla="*/ 1011382 h 3532909"/>
              <a:gd name="connsiteX12" fmla="*/ 318655 w 401782"/>
              <a:gd name="connsiteY12" fmla="*/ 1052946 h 3532909"/>
              <a:gd name="connsiteX13" fmla="*/ 332509 w 401782"/>
              <a:gd name="connsiteY13" fmla="*/ 1122218 h 3532909"/>
              <a:gd name="connsiteX14" fmla="*/ 346364 w 401782"/>
              <a:gd name="connsiteY14" fmla="*/ 1163782 h 3532909"/>
              <a:gd name="connsiteX15" fmla="*/ 360218 w 401782"/>
              <a:gd name="connsiteY15" fmla="*/ 1219200 h 3532909"/>
              <a:gd name="connsiteX16" fmla="*/ 346364 w 401782"/>
              <a:gd name="connsiteY16" fmla="*/ 1413164 h 3532909"/>
              <a:gd name="connsiteX17" fmla="*/ 277091 w 401782"/>
              <a:gd name="connsiteY17" fmla="*/ 1537855 h 3532909"/>
              <a:gd name="connsiteX18" fmla="*/ 249382 w 401782"/>
              <a:gd name="connsiteY18" fmla="*/ 1620982 h 3532909"/>
              <a:gd name="connsiteX19" fmla="*/ 235527 w 401782"/>
              <a:gd name="connsiteY19" fmla="*/ 1662546 h 3532909"/>
              <a:gd name="connsiteX20" fmla="*/ 207818 w 401782"/>
              <a:gd name="connsiteY20" fmla="*/ 1759527 h 3532909"/>
              <a:gd name="connsiteX21" fmla="*/ 193964 w 401782"/>
              <a:gd name="connsiteY21" fmla="*/ 1898073 h 3532909"/>
              <a:gd name="connsiteX22" fmla="*/ 180109 w 401782"/>
              <a:gd name="connsiteY22" fmla="*/ 1939636 h 3532909"/>
              <a:gd name="connsiteX23" fmla="*/ 166255 w 401782"/>
              <a:gd name="connsiteY23" fmla="*/ 2105891 h 3532909"/>
              <a:gd name="connsiteX24" fmla="*/ 152400 w 401782"/>
              <a:gd name="connsiteY24" fmla="*/ 2189018 h 3532909"/>
              <a:gd name="connsiteX25" fmla="*/ 166255 w 401782"/>
              <a:gd name="connsiteY25" fmla="*/ 2479964 h 3532909"/>
              <a:gd name="connsiteX26" fmla="*/ 180109 w 401782"/>
              <a:gd name="connsiteY26" fmla="*/ 2590800 h 3532909"/>
              <a:gd name="connsiteX27" fmla="*/ 138545 w 401782"/>
              <a:gd name="connsiteY27" fmla="*/ 2867891 h 3532909"/>
              <a:gd name="connsiteX28" fmla="*/ 110836 w 401782"/>
              <a:gd name="connsiteY28" fmla="*/ 2909455 h 3532909"/>
              <a:gd name="connsiteX29" fmla="*/ 27709 w 401782"/>
              <a:gd name="connsiteY29" fmla="*/ 3158836 h 3532909"/>
              <a:gd name="connsiteX30" fmla="*/ 13855 w 401782"/>
              <a:gd name="connsiteY30" fmla="*/ 3200400 h 3532909"/>
              <a:gd name="connsiteX31" fmla="*/ 0 w 401782"/>
              <a:gd name="connsiteY31" fmla="*/ 3241964 h 3532909"/>
              <a:gd name="connsiteX32" fmla="*/ 0 w 401782"/>
              <a:gd name="connsiteY32" fmla="*/ 3532909 h 3532909"/>
              <a:gd name="connsiteX33" fmla="*/ 27709 w 401782"/>
              <a:gd name="connsiteY33" fmla="*/ 3422073 h 3532909"/>
              <a:gd name="connsiteX34" fmla="*/ 13855 w 401782"/>
              <a:gd name="connsiteY34" fmla="*/ 3519055 h 353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1782" h="3532909">
                <a:moveTo>
                  <a:pt x="401782" y="0"/>
                </a:moveTo>
                <a:lnTo>
                  <a:pt x="401782" y="0"/>
                </a:lnTo>
                <a:cubicBezTo>
                  <a:pt x="397164" y="41564"/>
                  <a:pt x="394802" y="83441"/>
                  <a:pt x="387927" y="124691"/>
                </a:cubicBezTo>
                <a:cubicBezTo>
                  <a:pt x="385526" y="139096"/>
                  <a:pt x="378085" y="152213"/>
                  <a:pt x="374073" y="166255"/>
                </a:cubicBezTo>
                <a:cubicBezTo>
                  <a:pt x="368842" y="184564"/>
                  <a:pt x="365449" y="203364"/>
                  <a:pt x="360218" y="221673"/>
                </a:cubicBezTo>
                <a:cubicBezTo>
                  <a:pt x="356206" y="235715"/>
                  <a:pt x="349906" y="249068"/>
                  <a:pt x="346364" y="263236"/>
                </a:cubicBezTo>
                <a:cubicBezTo>
                  <a:pt x="340653" y="286081"/>
                  <a:pt x="338220" y="309664"/>
                  <a:pt x="332509" y="332509"/>
                </a:cubicBezTo>
                <a:cubicBezTo>
                  <a:pt x="328967" y="346677"/>
                  <a:pt x="321823" y="359817"/>
                  <a:pt x="318655" y="374073"/>
                </a:cubicBezTo>
                <a:cubicBezTo>
                  <a:pt x="312561" y="401495"/>
                  <a:pt x="310309" y="429654"/>
                  <a:pt x="304800" y="457200"/>
                </a:cubicBezTo>
                <a:cubicBezTo>
                  <a:pt x="301066" y="475871"/>
                  <a:pt x="295563" y="494145"/>
                  <a:pt x="290945" y="512618"/>
                </a:cubicBezTo>
                <a:cubicBezTo>
                  <a:pt x="286327" y="595745"/>
                  <a:pt x="277091" y="678744"/>
                  <a:pt x="277091" y="762000"/>
                </a:cubicBezTo>
                <a:cubicBezTo>
                  <a:pt x="277091" y="815124"/>
                  <a:pt x="289979" y="944690"/>
                  <a:pt x="304800" y="1011382"/>
                </a:cubicBezTo>
                <a:cubicBezTo>
                  <a:pt x="307968" y="1025638"/>
                  <a:pt x="315113" y="1038778"/>
                  <a:pt x="318655" y="1052946"/>
                </a:cubicBezTo>
                <a:cubicBezTo>
                  <a:pt x="324366" y="1075791"/>
                  <a:pt x="326798" y="1099373"/>
                  <a:pt x="332509" y="1122218"/>
                </a:cubicBezTo>
                <a:cubicBezTo>
                  <a:pt x="336051" y="1136386"/>
                  <a:pt x="342352" y="1149740"/>
                  <a:pt x="346364" y="1163782"/>
                </a:cubicBezTo>
                <a:cubicBezTo>
                  <a:pt x="351595" y="1182091"/>
                  <a:pt x="355600" y="1200727"/>
                  <a:pt x="360218" y="1219200"/>
                </a:cubicBezTo>
                <a:cubicBezTo>
                  <a:pt x="355600" y="1283855"/>
                  <a:pt x="353938" y="1348789"/>
                  <a:pt x="346364" y="1413164"/>
                </a:cubicBezTo>
                <a:cubicBezTo>
                  <a:pt x="338768" y="1477729"/>
                  <a:pt x="302320" y="1462167"/>
                  <a:pt x="277091" y="1537855"/>
                </a:cubicBezTo>
                <a:lnTo>
                  <a:pt x="249382" y="1620982"/>
                </a:lnTo>
                <a:cubicBezTo>
                  <a:pt x="244764" y="1634837"/>
                  <a:pt x="239069" y="1648378"/>
                  <a:pt x="235527" y="1662546"/>
                </a:cubicBezTo>
                <a:cubicBezTo>
                  <a:pt x="218131" y="1732132"/>
                  <a:pt x="227695" y="1699900"/>
                  <a:pt x="207818" y="1759527"/>
                </a:cubicBezTo>
                <a:cubicBezTo>
                  <a:pt x="203200" y="1805709"/>
                  <a:pt x="201021" y="1852200"/>
                  <a:pt x="193964" y="1898073"/>
                </a:cubicBezTo>
                <a:cubicBezTo>
                  <a:pt x="191743" y="1912507"/>
                  <a:pt x="182039" y="1925160"/>
                  <a:pt x="180109" y="1939636"/>
                </a:cubicBezTo>
                <a:cubicBezTo>
                  <a:pt x="172759" y="1994759"/>
                  <a:pt x="172396" y="2050621"/>
                  <a:pt x="166255" y="2105891"/>
                </a:cubicBezTo>
                <a:cubicBezTo>
                  <a:pt x="163153" y="2133810"/>
                  <a:pt x="157018" y="2161309"/>
                  <a:pt x="152400" y="2189018"/>
                </a:cubicBezTo>
                <a:cubicBezTo>
                  <a:pt x="157018" y="2286000"/>
                  <a:pt x="159575" y="2383102"/>
                  <a:pt x="166255" y="2479964"/>
                </a:cubicBezTo>
                <a:cubicBezTo>
                  <a:pt x="168817" y="2517109"/>
                  <a:pt x="180109" y="2553567"/>
                  <a:pt x="180109" y="2590800"/>
                </a:cubicBezTo>
                <a:cubicBezTo>
                  <a:pt x="180109" y="2629530"/>
                  <a:pt x="179573" y="2806348"/>
                  <a:pt x="138545" y="2867891"/>
                </a:cubicBezTo>
                <a:lnTo>
                  <a:pt x="110836" y="2909455"/>
                </a:lnTo>
                <a:lnTo>
                  <a:pt x="27709" y="3158836"/>
                </a:lnTo>
                <a:lnTo>
                  <a:pt x="13855" y="3200400"/>
                </a:lnTo>
                <a:cubicBezTo>
                  <a:pt x="9237" y="3214255"/>
                  <a:pt x="0" y="3227360"/>
                  <a:pt x="0" y="3241964"/>
                </a:cubicBezTo>
                <a:lnTo>
                  <a:pt x="0" y="3532909"/>
                </a:lnTo>
                <a:lnTo>
                  <a:pt x="27709" y="3422073"/>
                </a:lnTo>
                <a:lnTo>
                  <a:pt x="13855" y="3519055"/>
                </a:lnTo>
              </a:path>
            </a:pathLst>
          </a:cu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3006436" y="1676400"/>
            <a:ext cx="734291" cy="4059382"/>
          </a:xfrm>
          <a:custGeom>
            <a:avLst/>
            <a:gdLst>
              <a:gd name="connsiteX0" fmla="*/ 734291 w 734291"/>
              <a:gd name="connsiteY0" fmla="*/ 0 h 4059382"/>
              <a:gd name="connsiteX1" fmla="*/ 568037 w 734291"/>
              <a:gd name="connsiteY1" fmla="*/ 595745 h 4059382"/>
              <a:gd name="connsiteX2" fmla="*/ 415637 w 734291"/>
              <a:gd name="connsiteY2" fmla="*/ 1191491 h 4059382"/>
              <a:gd name="connsiteX3" fmla="*/ 360219 w 734291"/>
              <a:gd name="connsiteY3" fmla="*/ 1814945 h 4059382"/>
              <a:gd name="connsiteX4" fmla="*/ 512619 w 734291"/>
              <a:gd name="connsiteY4" fmla="*/ 2299855 h 4059382"/>
              <a:gd name="connsiteX5" fmla="*/ 512619 w 734291"/>
              <a:gd name="connsiteY5" fmla="*/ 3034145 h 4059382"/>
              <a:gd name="connsiteX6" fmla="*/ 318655 w 734291"/>
              <a:gd name="connsiteY6" fmla="*/ 3477491 h 4059382"/>
              <a:gd name="connsiteX7" fmla="*/ 0 w 734291"/>
              <a:gd name="connsiteY7" fmla="*/ 4059382 h 405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291" h="4059382">
                <a:moveTo>
                  <a:pt x="734291" y="0"/>
                </a:moveTo>
                <a:lnTo>
                  <a:pt x="568037" y="595745"/>
                </a:lnTo>
                <a:lnTo>
                  <a:pt x="415637" y="1191491"/>
                </a:lnTo>
                <a:lnTo>
                  <a:pt x="360219" y="1814945"/>
                </a:lnTo>
                <a:lnTo>
                  <a:pt x="512619" y="2299855"/>
                </a:lnTo>
                <a:lnTo>
                  <a:pt x="512619" y="3034145"/>
                </a:lnTo>
                <a:lnTo>
                  <a:pt x="318655" y="3477491"/>
                </a:lnTo>
                <a:lnTo>
                  <a:pt x="0" y="4059382"/>
                </a:lnTo>
              </a:path>
            </a:pathLst>
          </a:cu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652120" y="3717032"/>
            <a:ext cx="2351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cheminements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aba 16007.jpg"/>
          <p:cNvPicPr>
            <a:picLocks noChangeAspect="1" noChangeArrowheads="1"/>
          </p:cNvPicPr>
          <p:nvPr/>
        </p:nvPicPr>
        <p:blipFill>
          <a:blip r:embed="rId3" cstate="print"/>
          <a:srcRect t="3158"/>
          <a:stretch>
            <a:fillRect/>
          </a:stretch>
        </p:blipFill>
        <p:spPr bwMode="auto">
          <a:xfrm>
            <a:off x="0" y="0"/>
            <a:ext cx="694804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00892" y="1142984"/>
            <a:ext cx="192882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Villiers-le-Sec</a:t>
            </a:r>
          </a:p>
          <a:p>
            <a:r>
              <a:rPr lang="fr-FR" sz="2400" dirty="0" smtClean="0"/>
              <a:t>(Val-d’Oise),</a:t>
            </a:r>
          </a:p>
          <a:p>
            <a:r>
              <a:rPr lang="fr-FR" sz="2400" dirty="0" smtClean="0"/>
              <a:t>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endParaRPr lang="fr-FR" sz="3200" b="1" u="sng" dirty="0" smtClean="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r>
              <a:rPr lang="fr-FR" sz="3200" dirty="0" smtClean="0">
                <a:sym typeface="Wingdings" pitchFamily="2" charset="2"/>
              </a:rPr>
              <a:t> 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  <a:endParaRPr lang="fr-FR" sz="3200" b="1" u="sng" dirty="0" smtClean="0"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 Développement du réseau paroissial</a:t>
            </a:r>
            <a:endParaRPr lang="fr-FR" sz="3200" dirty="0" smtClean="0"/>
          </a:p>
          <a:p>
            <a:endParaRPr lang="fr-FR" sz="3200" b="1" u="sng" dirty="0" smtClean="0"/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e\Documents\MORT\aba 10307.jpg"/>
          <p:cNvPicPr>
            <a:picLocks noChangeAspect="1" noChangeArrowheads="1"/>
          </p:cNvPicPr>
          <p:nvPr/>
        </p:nvPicPr>
        <p:blipFill>
          <a:blip r:embed="rId3" cstate="print"/>
          <a:srcRect t="10416" r="23147" b="41667"/>
          <a:stretch>
            <a:fillRect/>
          </a:stretch>
        </p:blipFill>
        <p:spPr bwMode="auto">
          <a:xfrm>
            <a:off x="2047505" y="188640"/>
            <a:ext cx="7096495" cy="633670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5229200"/>
            <a:ext cx="147565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 </a:t>
            </a:r>
            <a:r>
              <a:rPr lang="fr-FR" sz="2000" dirty="0" smtClean="0"/>
              <a:t>s.</a:t>
            </a:r>
            <a:endParaRPr lang="fr-FR" sz="2000" i="1" dirty="0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e\Documents\MORT\aba 10307.jpg"/>
          <p:cNvPicPr>
            <a:picLocks noChangeAspect="1" noChangeArrowheads="1"/>
          </p:cNvPicPr>
          <p:nvPr/>
        </p:nvPicPr>
        <p:blipFill>
          <a:blip r:embed="rId3" cstate="print"/>
          <a:srcRect t="10416" r="23147" b="41667"/>
          <a:stretch>
            <a:fillRect/>
          </a:stretch>
        </p:blipFill>
        <p:spPr bwMode="auto">
          <a:xfrm>
            <a:off x="2047505" y="188640"/>
            <a:ext cx="7096495" cy="633670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5229200"/>
            <a:ext cx="147565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 </a:t>
            </a:r>
            <a:r>
              <a:rPr lang="fr-FR" sz="2000" dirty="0" smtClean="0"/>
              <a:t>s.</a:t>
            </a:r>
            <a:endParaRPr lang="fr-FR" sz="20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836712"/>
            <a:ext cx="2195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église </a:t>
            </a:r>
          </a:p>
          <a:p>
            <a:r>
              <a:rPr lang="fr-FR" sz="2800" dirty="0" smtClean="0"/>
              <a:t>paroissiale</a:t>
            </a:r>
            <a:endParaRPr lang="fr-FR" sz="2800" dirty="0"/>
          </a:p>
        </p:txBody>
      </p:sp>
      <p:sp>
        <p:nvSpPr>
          <p:cNvPr id="6" name="Ellipse 5"/>
          <p:cNvSpPr/>
          <p:nvPr/>
        </p:nvSpPr>
        <p:spPr>
          <a:xfrm>
            <a:off x="4644008" y="764704"/>
            <a:ext cx="2880320" cy="273630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  <a:endParaRPr lang="fr-FR" sz="3200" b="1" u="sng" dirty="0" smtClean="0"/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Développement du réseau paroissial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Développement du réseau seigneurial</a:t>
            </a:r>
            <a:endParaRPr lang="fr-FR" sz="3200" dirty="0" smtClean="0"/>
          </a:p>
          <a:p>
            <a:endParaRPr lang="fr-FR" sz="3200" b="1" u="sng" dirty="0" smtClean="0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VILLE\chateauCautrenon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090094" cy="61267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483768" y="6309320"/>
            <a:ext cx="35051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i="1" dirty="0" smtClean="0"/>
              <a:t>Armorial de Guillaume Revel</a:t>
            </a:r>
            <a:r>
              <a:rPr lang="fr-FR" dirty="0" smtClean="0"/>
              <a:t>, XV</a:t>
            </a:r>
            <a:r>
              <a:rPr lang="fr-FR" baseline="30000" dirty="0" smtClean="0"/>
              <a:t>e </a:t>
            </a:r>
            <a:r>
              <a:rPr lang="fr-FR" dirty="0" smtClean="0"/>
              <a:t>s.</a:t>
            </a:r>
            <a:endParaRPr lang="fr-FR" i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SC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38978"/>
          </a:xfrm>
          <a:prstGeom prst="rect">
            <a:avLst/>
          </a:prstGeom>
          <a:noFill/>
        </p:spPr>
      </p:pic>
      <p:cxnSp>
        <p:nvCxnSpPr>
          <p:cNvPr id="11" name="Connecteur droit avec flèche 10"/>
          <p:cNvCxnSpPr/>
          <p:nvPr/>
        </p:nvCxnSpPr>
        <p:spPr>
          <a:xfrm>
            <a:off x="2051720" y="332656"/>
            <a:ext cx="857256" cy="42862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0" y="0"/>
            <a:ext cx="1981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chemeClr val="bg1"/>
                </a:solidFill>
              </a:rPr>
              <a:t>Pars </a:t>
            </a:r>
            <a:r>
              <a:rPr lang="fr-FR" sz="2800" b="1" i="1" dirty="0" err="1" smtClean="0">
                <a:solidFill>
                  <a:schemeClr val="bg1"/>
                </a:solidFill>
              </a:rPr>
              <a:t>urbana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3608" y="6093296"/>
            <a:ext cx="68407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Villa antique de Saint-Germain-lès-Corbeil (Essonne)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  <a:endParaRPr lang="fr-FR" sz="3200" b="1" u="sng" dirty="0" smtClean="0"/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Développement du réseau paroissial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Développement du réseau seigneurial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Stabilité des sites au sud </a:t>
            </a:r>
            <a:endParaRPr lang="fr-FR" sz="3200" dirty="0" smtClean="0"/>
          </a:p>
          <a:p>
            <a:endParaRPr lang="fr-FR" sz="3200" b="1" u="sng" dirty="0" smtClean="0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  <a:endParaRPr lang="fr-FR" sz="3200" b="1" u="sng" dirty="0" smtClean="0"/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Développement du réseau paroissial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Développement du réseau seigneurial</a:t>
            </a:r>
            <a:endParaRPr lang="fr-FR" sz="3200" dirty="0" smtClean="0"/>
          </a:p>
          <a:p>
            <a:r>
              <a:rPr lang="fr-FR" sz="3200" dirty="0" smtClean="0">
                <a:sym typeface="Wingdings" pitchFamily="2" charset="2"/>
              </a:rPr>
              <a:t> Stabilité des sites au sud / déplacements au nord</a:t>
            </a:r>
            <a:endParaRPr lang="fr-FR" sz="3200" dirty="0" smtClean="0"/>
          </a:p>
          <a:p>
            <a:endParaRPr lang="fr-FR" sz="3200" b="1" u="sng" dirty="0" smtClean="0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2-1-2- Les pratiques agricoles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2-1-2- Les pratiques agricoles</a:t>
            </a:r>
          </a:p>
          <a:p>
            <a:r>
              <a:rPr lang="fr-FR" sz="3200" dirty="0" smtClean="0">
                <a:sym typeface="Wingdings" pitchFamily="2" charset="2"/>
              </a:rPr>
              <a:t> Recul de la terre vaine :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2-1-2- Les pratiques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Recul de la terre vaine :</a:t>
            </a:r>
          </a:p>
          <a:p>
            <a:r>
              <a:rPr lang="fr-FR" sz="3200" dirty="0" smtClean="0">
                <a:sym typeface="Wingdings" pitchFamily="2" charset="2"/>
              </a:rPr>
              <a:t>	- défrichements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2-1-2- Les pratiques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Recul de la terre vaine :</a:t>
            </a:r>
          </a:p>
          <a:p>
            <a:r>
              <a:rPr lang="fr-FR" sz="3200" dirty="0" smtClean="0">
                <a:sym typeface="Wingdings" pitchFamily="2" charset="2"/>
              </a:rPr>
              <a:t>	- défrichements</a:t>
            </a:r>
          </a:p>
          <a:p>
            <a:r>
              <a:rPr lang="fr-FR" sz="3200" dirty="0" smtClean="0">
                <a:sym typeface="Wingdings" pitchFamily="2" charset="2"/>
              </a:rPr>
              <a:t>	- polders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2-1-2- Les pratiques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Recul de la terre vaine :</a:t>
            </a:r>
          </a:p>
          <a:p>
            <a:r>
              <a:rPr lang="fr-FR" sz="3200" dirty="0" smtClean="0">
                <a:sym typeface="Wingdings" pitchFamily="2" charset="2"/>
              </a:rPr>
              <a:t>	- défrichements</a:t>
            </a:r>
          </a:p>
          <a:p>
            <a:r>
              <a:rPr lang="fr-FR" sz="3200" dirty="0" smtClean="0">
                <a:sym typeface="Wingdings" pitchFamily="2" charset="2"/>
              </a:rPr>
              <a:t>	- polders</a:t>
            </a:r>
          </a:p>
          <a:p>
            <a:r>
              <a:rPr lang="fr-FR" sz="3200" dirty="0" smtClean="0">
                <a:sym typeface="Wingdings" pitchFamily="2" charset="2"/>
              </a:rPr>
              <a:t> Assolement triennal : domaine divisé en trois soles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Users\Claire\Desktop\triennal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3379" y="0"/>
            <a:ext cx="92287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2-1-2- Les pratiques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Recul de la terre vaine :</a:t>
            </a:r>
          </a:p>
          <a:p>
            <a:r>
              <a:rPr lang="fr-FR" sz="3200" dirty="0" smtClean="0">
                <a:sym typeface="Wingdings" pitchFamily="2" charset="2"/>
              </a:rPr>
              <a:t>	- défrichements</a:t>
            </a:r>
          </a:p>
          <a:p>
            <a:r>
              <a:rPr lang="fr-FR" sz="3200" dirty="0" smtClean="0">
                <a:sym typeface="Wingdings" pitchFamily="2" charset="2"/>
              </a:rPr>
              <a:t>	- polders</a:t>
            </a:r>
          </a:p>
          <a:p>
            <a:r>
              <a:rPr lang="fr-FR" sz="3200" dirty="0" smtClean="0">
                <a:sym typeface="Wingdings" pitchFamily="2" charset="2"/>
              </a:rPr>
              <a:t> Assolement triennal : domaine divisé en trois soles</a:t>
            </a:r>
          </a:p>
          <a:p>
            <a:r>
              <a:rPr lang="fr-FR" sz="3200" dirty="0" smtClean="0">
                <a:sym typeface="Wingdings" pitchFamily="2" charset="2"/>
              </a:rPr>
              <a:t> Développement de l’élevage des ovins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2-1-1- Les facteurs de regroupement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2-1-2- Les pratiques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Recul de la terre vaine :</a:t>
            </a:r>
          </a:p>
          <a:p>
            <a:r>
              <a:rPr lang="fr-FR" sz="3200" dirty="0" smtClean="0">
                <a:sym typeface="Wingdings" pitchFamily="2" charset="2"/>
              </a:rPr>
              <a:t>	- défrichements</a:t>
            </a:r>
          </a:p>
          <a:p>
            <a:r>
              <a:rPr lang="fr-FR" sz="3200" dirty="0" smtClean="0">
                <a:sym typeface="Wingdings" pitchFamily="2" charset="2"/>
              </a:rPr>
              <a:t>	- polders</a:t>
            </a:r>
          </a:p>
          <a:p>
            <a:r>
              <a:rPr lang="fr-FR" sz="3200" dirty="0" smtClean="0">
                <a:sym typeface="Wingdings" pitchFamily="2" charset="2"/>
              </a:rPr>
              <a:t> Assolement triennal : domaine divisé en trois soles</a:t>
            </a:r>
          </a:p>
          <a:p>
            <a:r>
              <a:rPr lang="fr-FR" sz="3200" dirty="0" smtClean="0">
                <a:sym typeface="Wingdings" pitchFamily="2" charset="2"/>
              </a:rPr>
              <a:t> Développement de l’élevage des ovins</a:t>
            </a:r>
          </a:p>
          <a:p>
            <a:r>
              <a:rPr lang="fr-FR" sz="3200" dirty="0" smtClean="0">
                <a:sym typeface="Wingdings" pitchFamily="2" charset="2"/>
              </a:rPr>
              <a:t>		apparition du bocage (haies)</a:t>
            </a:r>
          </a:p>
          <a:p>
            <a:endParaRPr lang="fr-FR" sz="3200" dirty="0" smtClean="0"/>
          </a:p>
        </p:txBody>
      </p:sp>
      <p:sp>
        <p:nvSpPr>
          <p:cNvPr id="4" name="Flèche à angle droit 3"/>
          <p:cNvSpPr/>
          <p:nvPr/>
        </p:nvSpPr>
        <p:spPr>
          <a:xfrm rot="5400000">
            <a:off x="1416220" y="5792692"/>
            <a:ext cx="419476" cy="444620"/>
          </a:xfrm>
          <a:prstGeom prst="bentUpArrow">
            <a:avLst/>
          </a:prstGeom>
          <a:solidFill>
            <a:srgbClr val="1F9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SC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38978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 rot="5400000">
            <a:off x="6016150" y="1480794"/>
            <a:ext cx="2571768" cy="157163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250405" y="404664"/>
            <a:ext cx="1893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chemeClr val="bg1"/>
                </a:solidFill>
              </a:rPr>
              <a:t>Pars </a:t>
            </a:r>
            <a:r>
              <a:rPr lang="fr-FR" sz="2800" b="1" i="1" dirty="0" err="1" smtClean="0">
                <a:solidFill>
                  <a:schemeClr val="bg1"/>
                </a:solidFill>
              </a:rPr>
              <a:t>rustica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051720" y="332656"/>
            <a:ext cx="857256" cy="42862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0" y="0"/>
            <a:ext cx="1981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solidFill>
                  <a:schemeClr val="bg1"/>
                </a:solidFill>
              </a:rPr>
              <a:t>Pars </a:t>
            </a:r>
            <a:r>
              <a:rPr lang="fr-FR" sz="2800" b="1" i="1" dirty="0" err="1" smtClean="0">
                <a:solidFill>
                  <a:schemeClr val="bg1"/>
                </a:solidFill>
              </a:rPr>
              <a:t>urbana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43608" y="6093296"/>
            <a:ext cx="68407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Villa antique de Saint-Germain-lès-Corbeil (Essonne)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e\Documents\HABITAT RURAL\habitat rural groupé dispersé305.jpg"/>
          <p:cNvPicPr>
            <a:picLocks noChangeAspect="1" noChangeArrowheads="1"/>
          </p:cNvPicPr>
          <p:nvPr/>
        </p:nvPicPr>
        <p:blipFill>
          <a:blip r:embed="rId3" cstate="print"/>
          <a:srcRect t="33333" r="21544" b="37500"/>
          <a:stretch>
            <a:fillRect/>
          </a:stretch>
        </p:blipFill>
        <p:spPr bwMode="auto">
          <a:xfrm>
            <a:off x="0" y="620688"/>
            <a:ext cx="9140010" cy="465313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203848" y="5733256"/>
            <a:ext cx="30243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Paysage de bocage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  <a:endParaRPr lang="fr-FR" sz="3200" u="sng" dirty="0" smtClean="0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 Héritages :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Héritages :</a:t>
            </a:r>
          </a:p>
          <a:p>
            <a:r>
              <a:rPr lang="fr-FR" sz="3200" dirty="0" smtClean="0">
                <a:sym typeface="Wingdings" pitchFamily="2" charset="2"/>
              </a:rPr>
              <a:t>	- emploi des matériaux périssables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2" cstate="print"/>
          <a:srcRect t="35417"/>
          <a:stretch>
            <a:fillRect/>
          </a:stretch>
        </p:blipFill>
        <p:spPr bwMode="auto">
          <a:xfrm>
            <a:off x="2762071" y="0"/>
            <a:ext cx="63819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589240"/>
            <a:ext cx="198145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</a:t>
            </a:r>
          </a:p>
          <a:p>
            <a:r>
              <a:rPr lang="fr-FR" sz="2000" i="1" dirty="0" smtClean="0"/>
              <a:t>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2" cstate="print"/>
          <a:srcRect t="35417"/>
          <a:stretch>
            <a:fillRect/>
          </a:stretch>
        </p:blipFill>
        <p:spPr bwMode="auto">
          <a:xfrm>
            <a:off x="2762071" y="0"/>
            <a:ext cx="63819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589240"/>
            <a:ext cx="198145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</a:t>
            </a:r>
          </a:p>
          <a:p>
            <a:r>
              <a:rPr lang="fr-FR" sz="2000" i="1" dirty="0" smtClean="0"/>
              <a:t>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611560" y="2348880"/>
            <a:ext cx="1705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bâtiment </a:t>
            </a:r>
          </a:p>
          <a:p>
            <a:r>
              <a:rPr lang="fr-FR" sz="2400" dirty="0" smtClean="0"/>
              <a:t>d’habitation</a:t>
            </a:r>
            <a:endParaRPr lang="fr-FR" sz="2400" dirty="0"/>
          </a:p>
        </p:txBody>
      </p:sp>
      <p:sp>
        <p:nvSpPr>
          <p:cNvPr id="5" name="Ellipse 4"/>
          <p:cNvSpPr/>
          <p:nvPr/>
        </p:nvSpPr>
        <p:spPr>
          <a:xfrm>
            <a:off x="2699792" y="1124744"/>
            <a:ext cx="2808312" cy="51845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2" cstate="print"/>
          <a:srcRect t="35417"/>
          <a:stretch>
            <a:fillRect/>
          </a:stretch>
        </p:blipFill>
        <p:spPr bwMode="auto">
          <a:xfrm>
            <a:off x="2762071" y="0"/>
            <a:ext cx="63819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589240"/>
            <a:ext cx="198145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</a:t>
            </a:r>
          </a:p>
          <a:p>
            <a:r>
              <a:rPr lang="fr-FR" sz="2000" i="1" dirty="0" smtClean="0"/>
              <a:t>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924944"/>
            <a:ext cx="1325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bâtiment</a:t>
            </a:r>
          </a:p>
          <a:p>
            <a:r>
              <a:rPr lang="fr-FR" sz="2400" dirty="0" smtClean="0"/>
              <a:t>annexe</a:t>
            </a:r>
            <a:endParaRPr lang="fr-FR" sz="2400" dirty="0"/>
          </a:p>
        </p:txBody>
      </p:sp>
      <p:sp>
        <p:nvSpPr>
          <p:cNvPr id="5" name="Ellipse 4"/>
          <p:cNvSpPr/>
          <p:nvPr/>
        </p:nvSpPr>
        <p:spPr>
          <a:xfrm rot="1390358">
            <a:off x="4781939" y="3126646"/>
            <a:ext cx="3151801" cy="24219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2" cstate="print"/>
          <a:srcRect t="35417"/>
          <a:stretch>
            <a:fillRect/>
          </a:stretch>
        </p:blipFill>
        <p:spPr bwMode="auto">
          <a:xfrm>
            <a:off x="2762071" y="0"/>
            <a:ext cx="63819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589240"/>
            <a:ext cx="198145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</a:t>
            </a:r>
          </a:p>
          <a:p>
            <a:r>
              <a:rPr lang="fr-FR" sz="2000" i="1" dirty="0" smtClean="0"/>
              <a:t>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1259632" y="4365104"/>
            <a:ext cx="106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clôture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051720" y="4869160"/>
            <a:ext cx="1584176" cy="16561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Héritages :</a:t>
            </a:r>
          </a:p>
          <a:p>
            <a:r>
              <a:rPr lang="fr-FR" sz="3200" dirty="0" smtClean="0">
                <a:sym typeface="Wingdings" pitchFamily="2" charset="2"/>
              </a:rPr>
              <a:t>	- emploi des matériaux périssables</a:t>
            </a:r>
          </a:p>
          <a:p>
            <a:r>
              <a:rPr lang="fr-FR" sz="3200" dirty="0" smtClean="0">
                <a:sym typeface="Wingdings" pitchFamily="2" charset="2"/>
              </a:rPr>
              <a:t>	- pérennité de certaines structures agricoles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Sites gallo-romains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Sites funéraires antérieurs</a:t>
            </a:r>
            <a:endParaRPr lang="fr-FR" sz="3200" dirty="0" smtClean="0"/>
          </a:p>
          <a:p>
            <a:endParaRPr lang="fr-FR" sz="3200" dirty="0" smtClean="0"/>
          </a:p>
          <a:p>
            <a:endParaRPr lang="fr-FR" sz="3200" u="sng" dirty="0" smtClean="0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2" cstate="print"/>
          <a:srcRect t="35417"/>
          <a:stretch>
            <a:fillRect/>
          </a:stretch>
        </p:blipFill>
        <p:spPr bwMode="auto">
          <a:xfrm>
            <a:off x="2762071" y="0"/>
            <a:ext cx="63819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589240"/>
            <a:ext cx="198145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</a:t>
            </a:r>
          </a:p>
          <a:p>
            <a:r>
              <a:rPr lang="fr-FR" sz="2000" i="1" dirty="0" smtClean="0"/>
              <a:t>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2924944"/>
            <a:ext cx="1503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hangar de </a:t>
            </a:r>
          </a:p>
          <a:p>
            <a:r>
              <a:rPr lang="fr-FR" sz="2400" dirty="0" smtClean="0"/>
              <a:t>plain-pied</a:t>
            </a:r>
            <a:endParaRPr lang="fr-FR" sz="2400" dirty="0"/>
          </a:p>
        </p:txBody>
      </p:sp>
      <p:sp>
        <p:nvSpPr>
          <p:cNvPr id="5" name="Ellipse 4"/>
          <p:cNvSpPr/>
          <p:nvPr/>
        </p:nvSpPr>
        <p:spPr>
          <a:xfrm rot="1390358">
            <a:off x="4781939" y="3126646"/>
            <a:ext cx="3151801" cy="24219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2" cstate="print"/>
          <a:srcRect t="35417"/>
          <a:stretch>
            <a:fillRect/>
          </a:stretch>
        </p:blipFill>
        <p:spPr bwMode="auto">
          <a:xfrm>
            <a:off x="2762071" y="0"/>
            <a:ext cx="638192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589240"/>
            <a:ext cx="198145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</a:t>
            </a:r>
          </a:p>
          <a:p>
            <a:r>
              <a:rPr lang="fr-FR" sz="2000" i="1" dirty="0" smtClean="0"/>
              <a:t>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332656"/>
            <a:ext cx="1490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protection</a:t>
            </a:r>
          </a:p>
          <a:p>
            <a:r>
              <a:rPr lang="fr-FR" sz="2400" dirty="0" smtClean="0"/>
              <a:t>de meule</a:t>
            </a:r>
            <a:endParaRPr lang="fr-FR" sz="2400" dirty="0"/>
          </a:p>
        </p:txBody>
      </p:sp>
      <p:sp>
        <p:nvSpPr>
          <p:cNvPr id="5" name="Ellipse 4"/>
          <p:cNvSpPr/>
          <p:nvPr/>
        </p:nvSpPr>
        <p:spPr>
          <a:xfrm>
            <a:off x="4499991" y="1268760"/>
            <a:ext cx="1440161" cy="144016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aba 9999.jpg"/>
          <p:cNvPicPr>
            <a:picLocks noChangeAspect="1" noChangeArrowheads="1"/>
          </p:cNvPicPr>
          <p:nvPr/>
        </p:nvPicPr>
        <p:blipFill>
          <a:blip r:embed="rId2" cstate="print"/>
          <a:srcRect l="19367" t="6672" r="35663" b="28061"/>
          <a:stretch>
            <a:fillRect/>
          </a:stretch>
        </p:blipFill>
        <p:spPr bwMode="auto">
          <a:xfrm>
            <a:off x="2627784" y="0"/>
            <a:ext cx="651621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332656"/>
            <a:ext cx="1490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protection</a:t>
            </a:r>
          </a:p>
          <a:p>
            <a:r>
              <a:rPr lang="fr-FR" sz="2400" dirty="0" smtClean="0"/>
              <a:t>de meule</a:t>
            </a:r>
            <a:endParaRPr lang="fr-FR" sz="2400" dirty="0"/>
          </a:p>
        </p:txBody>
      </p:sp>
      <p:sp>
        <p:nvSpPr>
          <p:cNvPr id="4" name="Ellipse 3"/>
          <p:cNvSpPr/>
          <p:nvPr/>
        </p:nvSpPr>
        <p:spPr>
          <a:xfrm>
            <a:off x="4788024" y="476672"/>
            <a:ext cx="2304256" cy="374441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5536" y="5661248"/>
            <a:ext cx="13197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Enluminure </a:t>
            </a:r>
          </a:p>
          <a:p>
            <a:r>
              <a:rPr lang="fr-FR" dirty="0" smtClean="0"/>
              <a:t>du XV</a:t>
            </a:r>
            <a:r>
              <a:rPr lang="fr-FR" baseline="30000" dirty="0" smtClean="0"/>
              <a:t>e</a:t>
            </a:r>
            <a:r>
              <a:rPr lang="fr-FR" dirty="0" smtClean="0"/>
              <a:t> s.</a:t>
            </a:r>
            <a:endParaRPr lang="fr-FR" dirty="0"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aba 9999.jpg"/>
          <p:cNvPicPr>
            <a:picLocks noChangeAspect="1" noChangeArrowheads="1"/>
          </p:cNvPicPr>
          <p:nvPr/>
        </p:nvPicPr>
        <p:blipFill>
          <a:blip r:embed="rId2" cstate="print"/>
          <a:srcRect l="19367" t="6672" r="35663" b="28061"/>
          <a:stretch>
            <a:fillRect/>
          </a:stretch>
        </p:blipFill>
        <p:spPr bwMode="auto">
          <a:xfrm>
            <a:off x="2627784" y="0"/>
            <a:ext cx="6516216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3933056"/>
            <a:ext cx="2198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enclos en treillis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5661248"/>
            <a:ext cx="13197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Enluminure </a:t>
            </a:r>
          </a:p>
          <a:p>
            <a:r>
              <a:rPr lang="fr-FR" dirty="0" smtClean="0"/>
              <a:t>du XV</a:t>
            </a:r>
            <a:r>
              <a:rPr lang="fr-FR" baseline="30000" dirty="0" smtClean="0"/>
              <a:t>e</a:t>
            </a:r>
            <a:r>
              <a:rPr lang="fr-FR" dirty="0" smtClean="0"/>
              <a:t> s.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123728" y="4293096"/>
            <a:ext cx="720080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ichiers CMLC\_documents\HABITAT RURAL\pigeonnier sur poteaux  06-523599.jpg"/>
          <p:cNvPicPr>
            <a:picLocks noChangeAspect="1" noChangeArrowheads="1"/>
          </p:cNvPicPr>
          <p:nvPr/>
        </p:nvPicPr>
        <p:blipFill>
          <a:blip r:embed="rId2" cstate="print"/>
          <a:srcRect l="37442" t="16271" r="14838" b="16271"/>
          <a:stretch>
            <a:fillRect/>
          </a:stretch>
        </p:blipFill>
        <p:spPr bwMode="auto">
          <a:xfrm>
            <a:off x="4644008" y="-1"/>
            <a:ext cx="4499992" cy="68684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2348880"/>
            <a:ext cx="3019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structure sur pilotis</a:t>
            </a:r>
          </a:p>
          <a:p>
            <a:r>
              <a:rPr lang="fr-FR" sz="2800" dirty="0" smtClean="0"/>
              <a:t>= pigeonnier</a:t>
            </a:r>
            <a:endParaRPr lang="fr-FR" sz="2800" dirty="0"/>
          </a:p>
        </p:txBody>
      </p:sp>
      <p:sp>
        <p:nvSpPr>
          <p:cNvPr id="4" name="Ellipse 3"/>
          <p:cNvSpPr/>
          <p:nvPr/>
        </p:nvSpPr>
        <p:spPr>
          <a:xfrm>
            <a:off x="5220072" y="2852936"/>
            <a:ext cx="2520280" cy="302433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5536" y="5661248"/>
            <a:ext cx="16786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Enluminure </a:t>
            </a:r>
          </a:p>
          <a:p>
            <a:r>
              <a:rPr lang="fr-FR" dirty="0" smtClean="0"/>
              <a:t>du début XVI</a:t>
            </a:r>
            <a:r>
              <a:rPr lang="fr-FR" baseline="30000" dirty="0" smtClean="0"/>
              <a:t>e</a:t>
            </a:r>
            <a:r>
              <a:rPr lang="fr-FR" dirty="0" smtClean="0"/>
              <a:t> s.</a:t>
            </a:r>
            <a:endParaRPr lang="fr-FR" dirty="0"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Héritages :</a:t>
            </a:r>
          </a:p>
          <a:p>
            <a:r>
              <a:rPr lang="fr-FR" sz="3200" dirty="0" smtClean="0">
                <a:sym typeface="Wingdings" pitchFamily="2" charset="2"/>
              </a:rPr>
              <a:t>	- emploi des matériaux périssables</a:t>
            </a:r>
          </a:p>
          <a:p>
            <a:r>
              <a:rPr lang="fr-FR" sz="3200" dirty="0" smtClean="0">
                <a:sym typeface="Wingdings" pitchFamily="2" charset="2"/>
              </a:rPr>
              <a:t>	- pérennité de certaines structures agricoles</a:t>
            </a:r>
          </a:p>
          <a:p>
            <a:r>
              <a:rPr lang="fr-FR" sz="3200" dirty="0" smtClean="0">
                <a:sym typeface="Wingdings" pitchFamily="2" charset="2"/>
              </a:rPr>
              <a:t> Nouveautés :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Héritages :</a:t>
            </a:r>
          </a:p>
          <a:p>
            <a:r>
              <a:rPr lang="fr-FR" sz="3200" dirty="0" smtClean="0">
                <a:sym typeface="Wingdings" pitchFamily="2" charset="2"/>
              </a:rPr>
              <a:t>	- emploi des matériaux périssables</a:t>
            </a:r>
          </a:p>
          <a:p>
            <a:r>
              <a:rPr lang="fr-FR" sz="3200" dirty="0" smtClean="0">
                <a:sym typeface="Wingdings" pitchFamily="2" charset="2"/>
              </a:rPr>
              <a:t>	- pérennité de certaines structures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Nouveautés :</a:t>
            </a:r>
          </a:p>
          <a:p>
            <a:r>
              <a:rPr lang="fr-FR" sz="3200" dirty="0" smtClean="0">
                <a:sym typeface="Wingdings" pitchFamily="2" charset="2"/>
              </a:rPr>
              <a:t>	- emploi de la pierre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3" cstate="print"/>
          <a:srcRect t="35417"/>
          <a:stretch>
            <a:fillRect/>
          </a:stretch>
        </p:blipFill>
        <p:spPr bwMode="auto">
          <a:xfrm>
            <a:off x="2762071" y="0"/>
            <a:ext cx="6381929" cy="6858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51520" y="1844824"/>
            <a:ext cx="1599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pigeonnier </a:t>
            </a:r>
          </a:p>
          <a:p>
            <a:r>
              <a:rPr lang="fr-FR" sz="2400" dirty="0" smtClean="0"/>
              <a:t>en pierre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395536" y="5661248"/>
            <a:ext cx="13197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Enluminure </a:t>
            </a:r>
          </a:p>
          <a:p>
            <a:r>
              <a:rPr lang="fr-FR" dirty="0" smtClean="0"/>
              <a:t>du XV</a:t>
            </a:r>
            <a:r>
              <a:rPr lang="fr-FR" baseline="30000" dirty="0" smtClean="0"/>
              <a:t>e</a:t>
            </a:r>
            <a:r>
              <a:rPr lang="fr-FR" dirty="0" smtClean="0"/>
              <a:t> s.</a:t>
            </a: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7956376" y="692696"/>
            <a:ext cx="1187624" cy="367240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laire\Documents\HABITAT RURAL\aba 30711.jpg"/>
          <p:cNvPicPr>
            <a:picLocks noChangeAspect="1" noChangeArrowheads="1"/>
          </p:cNvPicPr>
          <p:nvPr/>
        </p:nvPicPr>
        <p:blipFill>
          <a:blip r:embed="rId3" cstate="print"/>
          <a:srcRect l="14939" t="51041" r="47894" b="36260"/>
          <a:stretch>
            <a:fillRect/>
          </a:stretch>
        </p:blipFill>
        <p:spPr bwMode="auto">
          <a:xfrm rot="10800000">
            <a:off x="0" y="260648"/>
            <a:ext cx="5881985" cy="278092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059832" y="1772816"/>
            <a:ext cx="77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foyer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64704"/>
            <a:ext cx="611560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D:\Fichiers CMLC\_documents\HABITAT RURAL\aba 1989.jpg"/>
          <p:cNvPicPr>
            <a:picLocks noChangeAspect="1" noChangeArrowheads="1"/>
          </p:cNvPicPr>
          <p:nvPr/>
        </p:nvPicPr>
        <p:blipFill>
          <a:blip r:embed="rId4" cstate="print"/>
          <a:srcRect l="52974" t="25873" r="30671" b="60500"/>
          <a:stretch>
            <a:fillRect/>
          </a:stretch>
        </p:blipFill>
        <p:spPr bwMode="auto">
          <a:xfrm>
            <a:off x="5749337" y="2852936"/>
            <a:ext cx="3394663" cy="400506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796136" y="2852936"/>
            <a:ext cx="792088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043608" y="5661248"/>
            <a:ext cx="216024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(Angleterre, XIV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Héritages :</a:t>
            </a:r>
          </a:p>
          <a:p>
            <a:r>
              <a:rPr lang="fr-FR" sz="3200" dirty="0" smtClean="0">
                <a:sym typeface="Wingdings" pitchFamily="2" charset="2"/>
              </a:rPr>
              <a:t>	- emploi des matériaux périssables</a:t>
            </a:r>
          </a:p>
          <a:p>
            <a:r>
              <a:rPr lang="fr-FR" sz="3200" dirty="0" smtClean="0">
                <a:sym typeface="Wingdings" pitchFamily="2" charset="2"/>
              </a:rPr>
              <a:t>	- pérennité de certaines structures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Nouveautés :</a:t>
            </a:r>
          </a:p>
          <a:p>
            <a:r>
              <a:rPr lang="fr-FR" sz="3200" dirty="0" smtClean="0">
                <a:sym typeface="Wingdings" pitchFamily="2" charset="2"/>
              </a:rPr>
              <a:t>	- emploi de la pierre</a:t>
            </a:r>
          </a:p>
          <a:p>
            <a:r>
              <a:rPr lang="fr-FR" sz="3200" dirty="0" smtClean="0"/>
              <a:t>	- bâtiments d’habitation plus petits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ba 1031.jpg"/>
          <p:cNvPicPr>
            <a:picLocks noChangeAspect="1" noChangeArrowheads="1"/>
          </p:cNvPicPr>
          <p:nvPr/>
        </p:nvPicPr>
        <p:blipFill>
          <a:blip r:embed="rId3" cstate="print"/>
          <a:srcRect l="4475" t="2531" r="11536" b="40506"/>
          <a:stretch>
            <a:fillRect/>
          </a:stretch>
        </p:blipFill>
        <p:spPr bwMode="auto">
          <a:xfrm>
            <a:off x="2339752" y="-28227"/>
            <a:ext cx="6804249" cy="6886227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3923928" y="2852936"/>
            <a:ext cx="1800200" cy="26642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5000636"/>
            <a:ext cx="216905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Sublaines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(Indre-et-Loire),</a:t>
            </a:r>
          </a:p>
          <a:p>
            <a:r>
              <a:rPr lang="fr-FR" sz="2400" dirty="0" smtClean="0"/>
              <a:t>nécropole</a:t>
            </a:r>
          </a:p>
          <a:p>
            <a:r>
              <a:rPr lang="fr-FR" sz="2400" dirty="0" smtClean="0"/>
              <a:t>mérovingienne.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2060848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dolmen</a:t>
            </a:r>
            <a:endParaRPr lang="fr-FR" sz="2800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>
            <a:stCxn id="8" idx="3"/>
          </p:cNvCxnSpPr>
          <p:nvPr/>
        </p:nvCxnSpPr>
        <p:spPr>
          <a:xfrm>
            <a:off x="1298753" y="2322458"/>
            <a:ext cx="2630337" cy="131002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laire\Documents\HABITAT RURAL\aba 30711.jpg"/>
          <p:cNvPicPr>
            <a:picLocks noChangeAspect="1" noChangeArrowheads="1"/>
          </p:cNvPicPr>
          <p:nvPr/>
        </p:nvPicPr>
        <p:blipFill>
          <a:blip r:embed="rId3" cstate="print"/>
          <a:srcRect l="14939" t="51041" r="47894" b="36260"/>
          <a:stretch>
            <a:fillRect/>
          </a:stretch>
        </p:blipFill>
        <p:spPr bwMode="auto">
          <a:xfrm rot="10800000">
            <a:off x="0" y="260648"/>
            <a:ext cx="5881985" cy="278092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059832" y="1772816"/>
            <a:ext cx="77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foyer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64704"/>
            <a:ext cx="611560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D:\Fichiers CMLC\_documents\HABITAT RURAL\aba 1989.jpg"/>
          <p:cNvPicPr>
            <a:picLocks noChangeAspect="1" noChangeArrowheads="1"/>
          </p:cNvPicPr>
          <p:nvPr/>
        </p:nvPicPr>
        <p:blipFill>
          <a:blip r:embed="rId4" cstate="print"/>
          <a:srcRect l="52974" t="25873" r="30671" b="60500"/>
          <a:stretch>
            <a:fillRect/>
          </a:stretch>
        </p:blipFill>
        <p:spPr bwMode="auto">
          <a:xfrm>
            <a:off x="5749337" y="2852936"/>
            <a:ext cx="3394663" cy="400506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796136" y="2852936"/>
            <a:ext cx="792088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043608" y="5661248"/>
            <a:ext cx="216024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(Angleterre, XIV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156176" y="476672"/>
            <a:ext cx="26404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Longueur = 13 m</a:t>
            </a:r>
          </a:p>
          <a:p>
            <a:r>
              <a:rPr lang="fr-FR" sz="2800" dirty="0" smtClean="0"/>
              <a:t>Largeur = 7 m</a:t>
            </a:r>
            <a:endParaRPr lang="fr-FR" sz="2400" dirty="0"/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Héritages :</a:t>
            </a:r>
          </a:p>
          <a:p>
            <a:r>
              <a:rPr lang="fr-FR" sz="3200" dirty="0" smtClean="0">
                <a:sym typeface="Wingdings" pitchFamily="2" charset="2"/>
              </a:rPr>
              <a:t>	- emploi des matériaux périssables</a:t>
            </a:r>
          </a:p>
          <a:p>
            <a:r>
              <a:rPr lang="fr-FR" sz="3200" dirty="0" smtClean="0">
                <a:sym typeface="Wingdings" pitchFamily="2" charset="2"/>
              </a:rPr>
              <a:t>	- pérennité de certaines structures agricoles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Nouveautés :</a:t>
            </a:r>
          </a:p>
          <a:p>
            <a:r>
              <a:rPr lang="fr-FR" sz="3200" dirty="0" smtClean="0">
                <a:sym typeface="Wingdings" pitchFamily="2" charset="2"/>
              </a:rPr>
              <a:t>	- emploi de la pierre</a:t>
            </a:r>
          </a:p>
          <a:p>
            <a:r>
              <a:rPr lang="fr-FR" sz="3200" dirty="0" smtClean="0"/>
              <a:t>	- bâtiments d’habitation plus petits</a:t>
            </a:r>
          </a:p>
          <a:p>
            <a:r>
              <a:rPr lang="fr-FR" sz="3200" dirty="0" smtClean="0"/>
              <a:t>	- amélioration du confort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laire\Documents\HABITAT RURAL\aba 30711.jpg"/>
          <p:cNvPicPr>
            <a:picLocks noChangeAspect="1" noChangeArrowheads="1"/>
          </p:cNvPicPr>
          <p:nvPr/>
        </p:nvPicPr>
        <p:blipFill>
          <a:blip r:embed="rId3" cstate="print"/>
          <a:srcRect l="18617" t="62586" r="57841" b="12500"/>
          <a:stretch>
            <a:fillRect/>
          </a:stretch>
        </p:blipFill>
        <p:spPr bwMode="auto">
          <a:xfrm>
            <a:off x="4355976" y="260648"/>
            <a:ext cx="4318783" cy="6323933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/>
          <p:nvPr/>
        </p:nvCxnSpPr>
        <p:spPr>
          <a:xfrm flipV="1">
            <a:off x="3995936" y="2636912"/>
            <a:ext cx="774648" cy="1651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699792" y="2348880"/>
            <a:ext cx="1011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entrée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84168" y="2204864"/>
            <a:ext cx="77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foyer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3608" y="5661248"/>
            <a:ext cx="216024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(Angleterre, XIV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2-2-2- Les constructions</a:t>
            </a:r>
            <a:endParaRPr lang="fr-FR" sz="3200" dirty="0" smtClean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2-2-2- Les constructions</a:t>
            </a:r>
          </a:p>
          <a:p>
            <a:r>
              <a:rPr lang="fr-FR" sz="3200" dirty="0" smtClean="0">
                <a:sym typeface="Wingdings" pitchFamily="2" charset="2"/>
              </a:rPr>
              <a:t>	    2-2-2-1- La maison élémentaire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2-2-2- Les constructions</a:t>
            </a:r>
          </a:p>
          <a:p>
            <a:r>
              <a:rPr lang="fr-FR" sz="3200" dirty="0" smtClean="0">
                <a:sym typeface="Wingdings" pitchFamily="2" charset="2"/>
              </a:rPr>
              <a:t>	    2-2-2-1- La maison élémentaire</a:t>
            </a:r>
          </a:p>
          <a:p>
            <a:r>
              <a:rPr lang="fr-FR" sz="3200" dirty="0" smtClean="0">
                <a:sym typeface="Wingdings" pitchFamily="2" charset="2"/>
              </a:rPr>
              <a:t> Une famille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ichiers CMLC\_documents\HABITAT RURAL\Coscatel getatt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448" y="3212976"/>
            <a:ext cx="4968552" cy="3312368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30711.jpg"/>
          <p:cNvPicPr>
            <a:picLocks noChangeAspect="1" noChangeArrowheads="1"/>
          </p:cNvPicPr>
          <p:nvPr/>
        </p:nvPicPr>
        <p:blipFill>
          <a:blip r:embed="rId3" cstate="print"/>
          <a:srcRect l="14939" t="51041" r="49045" b="36937"/>
          <a:stretch>
            <a:fillRect/>
          </a:stretch>
        </p:blipFill>
        <p:spPr bwMode="auto">
          <a:xfrm rot="10800000">
            <a:off x="4058565" y="0"/>
            <a:ext cx="5085435" cy="23488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139952" y="332656"/>
            <a:ext cx="288032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79512" y="1628800"/>
            <a:ext cx="3177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- Longueur comprise</a:t>
            </a:r>
          </a:p>
          <a:p>
            <a:r>
              <a:rPr lang="fr-FR" sz="2800" dirty="0" smtClean="0"/>
              <a:t>entre 10 m et 25 m</a:t>
            </a:r>
          </a:p>
          <a:p>
            <a:endParaRPr lang="fr-FR" sz="2800" dirty="0" smtClean="0"/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ichiers CMLC\_documents\HABITAT RURAL\Coscatel getatt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448" y="3212976"/>
            <a:ext cx="4968552" cy="3312368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30711.jpg"/>
          <p:cNvPicPr>
            <a:picLocks noChangeAspect="1" noChangeArrowheads="1"/>
          </p:cNvPicPr>
          <p:nvPr/>
        </p:nvPicPr>
        <p:blipFill>
          <a:blip r:embed="rId3" cstate="print"/>
          <a:srcRect l="14939" t="51041" r="49045" b="36937"/>
          <a:stretch>
            <a:fillRect/>
          </a:stretch>
        </p:blipFill>
        <p:spPr bwMode="auto">
          <a:xfrm rot="10800000">
            <a:off x="4058565" y="0"/>
            <a:ext cx="5085435" cy="23488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139952" y="332656"/>
            <a:ext cx="288032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79512" y="1628800"/>
            <a:ext cx="31777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- Longueur comprise</a:t>
            </a:r>
          </a:p>
          <a:p>
            <a:r>
              <a:rPr lang="fr-FR" sz="2800" dirty="0" smtClean="0"/>
              <a:t>entre 10 m et 25 m</a:t>
            </a:r>
          </a:p>
          <a:p>
            <a:endParaRPr lang="fr-FR" sz="2800" dirty="0" smtClean="0"/>
          </a:p>
          <a:p>
            <a:r>
              <a:rPr lang="fr-FR" sz="2800" dirty="0" smtClean="0"/>
              <a:t>- Largeur comprise</a:t>
            </a:r>
          </a:p>
          <a:p>
            <a:r>
              <a:rPr lang="fr-FR" sz="2800" dirty="0" smtClean="0"/>
              <a:t>entre 5 m et 8 m </a:t>
            </a:r>
            <a:endParaRPr lang="fr-FR" sz="2800" dirty="0"/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2-2-2- Les constructions</a:t>
            </a:r>
          </a:p>
          <a:p>
            <a:r>
              <a:rPr lang="fr-FR" sz="3200" dirty="0" smtClean="0">
                <a:sym typeface="Wingdings" pitchFamily="2" charset="2"/>
              </a:rPr>
              <a:t>	    2-2-2-1- La maison élémentaire</a:t>
            </a:r>
          </a:p>
          <a:p>
            <a:r>
              <a:rPr lang="fr-FR" sz="3200" dirty="0" smtClean="0">
                <a:sym typeface="Wingdings" pitchFamily="2" charset="2"/>
              </a:rPr>
              <a:t>	    2-2-2-2- La maison mixte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2-2-2- Les constructions</a:t>
            </a:r>
          </a:p>
          <a:p>
            <a:r>
              <a:rPr lang="fr-FR" sz="3200" dirty="0" smtClean="0">
                <a:sym typeface="Wingdings" pitchFamily="2" charset="2"/>
              </a:rPr>
              <a:t>	    2-2-2-1- La maison élémentaire</a:t>
            </a:r>
          </a:p>
          <a:p>
            <a:r>
              <a:rPr lang="fr-FR" sz="3200" dirty="0" smtClean="0">
                <a:sym typeface="Wingdings" pitchFamily="2" charset="2"/>
              </a:rPr>
              <a:t>	    2-2-2-2- La maison mixte</a:t>
            </a:r>
          </a:p>
          <a:p>
            <a:r>
              <a:rPr lang="fr-FR" sz="3200" dirty="0" smtClean="0">
                <a:sym typeface="Wingdings" pitchFamily="2" charset="2"/>
              </a:rPr>
              <a:t> Hommes + animaux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1-1-2- Les nouveaux centres de peuplement</a:t>
            </a:r>
            <a:endParaRPr lang="fr-FR" sz="3200" dirty="0" smtClean="0"/>
          </a:p>
          <a:p>
            <a:endParaRPr lang="fr-FR" sz="3200" u="sng" dirty="0" smtClean="0"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2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3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sp>
        <p:nvSpPr>
          <p:cNvPr id="20" name="Flèche vers le bas 19"/>
          <p:cNvSpPr/>
          <p:nvPr/>
        </p:nvSpPr>
        <p:spPr>
          <a:xfrm>
            <a:off x="4214810" y="285728"/>
            <a:ext cx="285752" cy="5715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e bas 20"/>
          <p:cNvSpPr/>
          <p:nvPr/>
        </p:nvSpPr>
        <p:spPr>
          <a:xfrm flipV="1">
            <a:off x="4214810" y="3000372"/>
            <a:ext cx="285752" cy="5715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843808" y="3933056"/>
            <a:ext cx="269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entrée commune</a:t>
            </a:r>
            <a:endParaRPr lang="fr-FR" sz="2800" dirty="0"/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3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sp>
        <p:nvSpPr>
          <p:cNvPr id="38" name="ZoneTexte 37"/>
          <p:cNvSpPr txBox="1"/>
          <p:nvPr/>
        </p:nvSpPr>
        <p:spPr>
          <a:xfrm>
            <a:off x="2483768" y="1988840"/>
            <a:ext cx="82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foyer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3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sp>
        <p:nvSpPr>
          <p:cNvPr id="38" name="ZoneTexte 37"/>
          <p:cNvSpPr txBox="1"/>
          <p:nvPr/>
        </p:nvSpPr>
        <p:spPr>
          <a:xfrm>
            <a:off x="2483768" y="1988840"/>
            <a:ext cx="82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foyer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696691" y="1039091"/>
            <a:ext cx="1745673" cy="290945"/>
          </a:xfrm>
          <a:custGeom>
            <a:avLst/>
            <a:gdLst>
              <a:gd name="connsiteX0" fmla="*/ 124691 w 1745673"/>
              <a:gd name="connsiteY0" fmla="*/ 138545 h 290945"/>
              <a:gd name="connsiteX1" fmla="*/ 263236 w 1745673"/>
              <a:gd name="connsiteY1" fmla="*/ 124691 h 290945"/>
              <a:gd name="connsiteX2" fmla="*/ 387927 w 1745673"/>
              <a:gd name="connsiteY2" fmla="*/ 110836 h 290945"/>
              <a:gd name="connsiteX3" fmla="*/ 512618 w 1745673"/>
              <a:gd name="connsiteY3" fmla="*/ 110836 h 290945"/>
              <a:gd name="connsiteX4" fmla="*/ 651164 w 1745673"/>
              <a:gd name="connsiteY4" fmla="*/ 110836 h 290945"/>
              <a:gd name="connsiteX5" fmla="*/ 775854 w 1745673"/>
              <a:gd name="connsiteY5" fmla="*/ 110836 h 290945"/>
              <a:gd name="connsiteX6" fmla="*/ 886691 w 1745673"/>
              <a:gd name="connsiteY6" fmla="*/ 110836 h 290945"/>
              <a:gd name="connsiteX7" fmla="*/ 1122218 w 1745673"/>
              <a:gd name="connsiteY7" fmla="*/ 69273 h 290945"/>
              <a:gd name="connsiteX8" fmla="*/ 1233054 w 1745673"/>
              <a:gd name="connsiteY8" fmla="*/ 55418 h 290945"/>
              <a:gd name="connsiteX9" fmla="*/ 1510145 w 1745673"/>
              <a:gd name="connsiteY9" fmla="*/ 27709 h 290945"/>
              <a:gd name="connsiteX10" fmla="*/ 1662545 w 1745673"/>
              <a:gd name="connsiteY10" fmla="*/ 41564 h 290945"/>
              <a:gd name="connsiteX11" fmla="*/ 1731818 w 1745673"/>
              <a:gd name="connsiteY11" fmla="*/ 0 h 290945"/>
              <a:gd name="connsiteX12" fmla="*/ 1745673 w 1745673"/>
              <a:gd name="connsiteY12" fmla="*/ 166254 h 290945"/>
              <a:gd name="connsiteX13" fmla="*/ 1648691 w 1745673"/>
              <a:gd name="connsiteY13" fmla="*/ 180109 h 290945"/>
              <a:gd name="connsiteX14" fmla="*/ 1551709 w 1745673"/>
              <a:gd name="connsiteY14" fmla="*/ 180109 h 290945"/>
              <a:gd name="connsiteX15" fmla="*/ 1454727 w 1745673"/>
              <a:gd name="connsiteY15" fmla="*/ 221673 h 290945"/>
              <a:gd name="connsiteX16" fmla="*/ 1233054 w 1745673"/>
              <a:gd name="connsiteY16" fmla="*/ 207818 h 290945"/>
              <a:gd name="connsiteX17" fmla="*/ 1108364 w 1745673"/>
              <a:gd name="connsiteY17" fmla="*/ 193964 h 290945"/>
              <a:gd name="connsiteX18" fmla="*/ 900545 w 1745673"/>
              <a:gd name="connsiteY18" fmla="*/ 235527 h 290945"/>
              <a:gd name="connsiteX19" fmla="*/ 623454 w 1745673"/>
              <a:gd name="connsiteY19" fmla="*/ 249382 h 290945"/>
              <a:gd name="connsiteX20" fmla="*/ 429491 w 1745673"/>
              <a:gd name="connsiteY20" fmla="*/ 290945 h 290945"/>
              <a:gd name="connsiteX21" fmla="*/ 221673 w 1745673"/>
              <a:gd name="connsiteY21" fmla="*/ 290945 h 290945"/>
              <a:gd name="connsiteX22" fmla="*/ 0 w 1745673"/>
              <a:gd name="connsiteY22" fmla="*/ 290945 h 290945"/>
              <a:gd name="connsiteX23" fmla="*/ 27709 w 1745673"/>
              <a:gd name="connsiteY23" fmla="*/ 221673 h 290945"/>
              <a:gd name="connsiteX24" fmla="*/ 41564 w 1745673"/>
              <a:gd name="connsiteY24" fmla="*/ 152400 h 290945"/>
              <a:gd name="connsiteX25" fmla="*/ 55418 w 1745673"/>
              <a:gd name="connsiteY25" fmla="*/ 138545 h 290945"/>
              <a:gd name="connsiteX26" fmla="*/ 55418 w 1745673"/>
              <a:gd name="connsiteY26" fmla="*/ 138545 h 290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45673" h="290945">
                <a:moveTo>
                  <a:pt x="124691" y="138545"/>
                </a:moveTo>
                <a:lnTo>
                  <a:pt x="263236" y="124691"/>
                </a:lnTo>
                <a:lnTo>
                  <a:pt x="387927" y="110836"/>
                </a:lnTo>
                <a:lnTo>
                  <a:pt x="512618" y="110836"/>
                </a:lnTo>
                <a:lnTo>
                  <a:pt x="651164" y="110836"/>
                </a:lnTo>
                <a:lnTo>
                  <a:pt x="775854" y="110836"/>
                </a:lnTo>
                <a:lnTo>
                  <a:pt x="886691" y="110836"/>
                </a:lnTo>
                <a:lnTo>
                  <a:pt x="1122218" y="69273"/>
                </a:lnTo>
                <a:lnTo>
                  <a:pt x="1233054" y="55418"/>
                </a:lnTo>
                <a:lnTo>
                  <a:pt x="1510145" y="27709"/>
                </a:lnTo>
                <a:lnTo>
                  <a:pt x="1662545" y="41564"/>
                </a:lnTo>
                <a:lnTo>
                  <a:pt x="1731818" y="0"/>
                </a:lnTo>
                <a:lnTo>
                  <a:pt x="1745673" y="166254"/>
                </a:lnTo>
                <a:lnTo>
                  <a:pt x="1648691" y="180109"/>
                </a:lnTo>
                <a:lnTo>
                  <a:pt x="1551709" y="180109"/>
                </a:lnTo>
                <a:lnTo>
                  <a:pt x="1454727" y="221673"/>
                </a:lnTo>
                <a:lnTo>
                  <a:pt x="1233054" y="207818"/>
                </a:lnTo>
                <a:lnTo>
                  <a:pt x="1108364" y="193964"/>
                </a:lnTo>
                <a:lnTo>
                  <a:pt x="900545" y="235527"/>
                </a:lnTo>
                <a:lnTo>
                  <a:pt x="623454" y="249382"/>
                </a:lnTo>
                <a:lnTo>
                  <a:pt x="429491" y="290945"/>
                </a:lnTo>
                <a:lnTo>
                  <a:pt x="221673" y="290945"/>
                </a:lnTo>
                <a:lnTo>
                  <a:pt x="0" y="290945"/>
                </a:lnTo>
                <a:lnTo>
                  <a:pt x="27709" y="221673"/>
                </a:lnTo>
                <a:lnTo>
                  <a:pt x="41564" y="152400"/>
                </a:lnTo>
                <a:lnTo>
                  <a:pt x="55418" y="138545"/>
                </a:lnTo>
                <a:lnTo>
                  <a:pt x="55418" y="138545"/>
                </a:ln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779818" y="2244436"/>
            <a:ext cx="1704109" cy="235528"/>
          </a:xfrm>
          <a:custGeom>
            <a:avLst/>
            <a:gdLst>
              <a:gd name="connsiteX0" fmla="*/ 0 w 1704109"/>
              <a:gd name="connsiteY0" fmla="*/ 27709 h 235528"/>
              <a:gd name="connsiteX1" fmla="*/ 180109 w 1704109"/>
              <a:gd name="connsiteY1" fmla="*/ 27709 h 235528"/>
              <a:gd name="connsiteX2" fmla="*/ 346364 w 1704109"/>
              <a:gd name="connsiteY2" fmla="*/ 55419 h 235528"/>
              <a:gd name="connsiteX3" fmla="*/ 484909 w 1704109"/>
              <a:gd name="connsiteY3" fmla="*/ 55419 h 235528"/>
              <a:gd name="connsiteX4" fmla="*/ 665018 w 1704109"/>
              <a:gd name="connsiteY4" fmla="*/ 83128 h 235528"/>
              <a:gd name="connsiteX5" fmla="*/ 886691 w 1704109"/>
              <a:gd name="connsiteY5" fmla="*/ 69273 h 235528"/>
              <a:gd name="connsiteX6" fmla="*/ 969818 w 1704109"/>
              <a:gd name="connsiteY6" fmla="*/ 69273 h 235528"/>
              <a:gd name="connsiteX7" fmla="*/ 1052946 w 1704109"/>
              <a:gd name="connsiteY7" fmla="*/ 69273 h 235528"/>
              <a:gd name="connsiteX8" fmla="*/ 1233055 w 1704109"/>
              <a:gd name="connsiteY8" fmla="*/ 110837 h 235528"/>
              <a:gd name="connsiteX9" fmla="*/ 1302327 w 1704109"/>
              <a:gd name="connsiteY9" fmla="*/ 69273 h 235528"/>
              <a:gd name="connsiteX10" fmla="*/ 1357746 w 1704109"/>
              <a:gd name="connsiteY10" fmla="*/ 69273 h 235528"/>
              <a:gd name="connsiteX11" fmla="*/ 1537855 w 1704109"/>
              <a:gd name="connsiteY11" fmla="*/ 41564 h 235528"/>
              <a:gd name="connsiteX12" fmla="*/ 1607127 w 1704109"/>
              <a:gd name="connsiteY12" fmla="*/ 27709 h 235528"/>
              <a:gd name="connsiteX13" fmla="*/ 1704109 w 1704109"/>
              <a:gd name="connsiteY13" fmla="*/ 0 h 235528"/>
              <a:gd name="connsiteX14" fmla="*/ 1704109 w 1704109"/>
              <a:gd name="connsiteY14" fmla="*/ 96982 h 235528"/>
              <a:gd name="connsiteX15" fmla="*/ 1704109 w 1704109"/>
              <a:gd name="connsiteY15" fmla="*/ 124691 h 235528"/>
              <a:gd name="connsiteX16" fmla="*/ 1510146 w 1704109"/>
              <a:gd name="connsiteY16" fmla="*/ 166255 h 235528"/>
              <a:gd name="connsiteX17" fmla="*/ 969818 w 1704109"/>
              <a:gd name="connsiteY17" fmla="*/ 193964 h 235528"/>
              <a:gd name="connsiteX18" fmla="*/ 512618 w 1704109"/>
              <a:gd name="connsiteY18" fmla="*/ 180109 h 235528"/>
              <a:gd name="connsiteX19" fmla="*/ 124691 w 1704109"/>
              <a:gd name="connsiteY19" fmla="*/ 180109 h 235528"/>
              <a:gd name="connsiteX20" fmla="*/ 0 w 1704109"/>
              <a:gd name="connsiteY20" fmla="*/ 235528 h 235528"/>
              <a:gd name="connsiteX21" fmla="*/ 13855 w 1704109"/>
              <a:gd name="connsiteY21" fmla="*/ 96982 h 235528"/>
              <a:gd name="connsiteX22" fmla="*/ 0 w 1704109"/>
              <a:gd name="connsiteY22" fmla="*/ 27709 h 2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04109" h="235528">
                <a:moveTo>
                  <a:pt x="0" y="27709"/>
                </a:moveTo>
                <a:lnTo>
                  <a:pt x="180109" y="27709"/>
                </a:lnTo>
                <a:lnTo>
                  <a:pt x="346364" y="55419"/>
                </a:lnTo>
                <a:lnTo>
                  <a:pt x="484909" y="55419"/>
                </a:lnTo>
                <a:lnTo>
                  <a:pt x="665018" y="83128"/>
                </a:lnTo>
                <a:lnTo>
                  <a:pt x="886691" y="69273"/>
                </a:lnTo>
                <a:lnTo>
                  <a:pt x="969818" y="69273"/>
                </a:lnTo>
                <a:lnTo>
                  <a:pt x="1052946" y="69273"/>
                </a:lnTo>
                <a:lnTo>
                  <a:pt x="1233055" y="110837"/>
                </a:lnTo>
                <a:lnTo>
                  <a:pt x="1302327" y="69273"/>
                </a:lnTo>
                <a:lnTo>
                  <a:pt x="1357746" y="69273"/>
                </a:lnTo>
                <a:lnTo>
                  <a:pt x="1537855" y="41564"/>
                </a:lnTo>
                <a:lnTo>
                  <a:pt x="1607127" y="27709"/>
                </a:lnTo>
                <a:lnTo>
                  <a:pt x="1704109" y="0"/>
                </a:lnTo>
                <a:lnTo>
                  <a:pt x="1704109" y="96982"/>
                </a:lnTo>
                <a:lnTo>
                  <a:pt x="1704109" y="124691"/>
                </a:lnTo>
                <a:lnTo>
                  <a:pt x="1510146" y="166255"/>
                </a:lnTo>
                <a:lnTo>
                  <a:pt x="969818" y="193964"/>
                </a:lnTo>
                <a:lnTo>
                  <a:pt x="512618" y="180109"/>
                </a:lnTo>
                <a:lnTo>
                  <a:pt x="124691" y="180109"/>
                </a:lnTo>
                <a:lnTo>
                  <a:pt x="0" y="235528"/>
                </a:lnTo>
                <a:lnTo>
                  <a:pt x="13855" y="96982"/>
                </a:lnTo>
                <a:lnTo>
                  <a:pt x="0" y="2770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236296" y="980728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mangeoires</a:t>
            </a:r>
            <a:endParaRPr lang="fr-FR" sz="2400" dirty="0"/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3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sp>
        <p:nvSpPr>
          <p:cNvPr id="38" name="ZoneTexte 37"/>
          <p:cNvSpPr txBox="1"/>
          <p:nvPr/>
        </p:nvSpPr>
        <p:spPr>
          <a:xfrm>
            <a:off x="2483768" y="1988840"/>
            <a:ext cx="82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foyer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55976" y="3645024"/>
            <a:ext cx="367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rigole d’évacuation du purin</a:t>
            </a:r>
            <a:endParaRPr lang="fr-FR" sz="2400" dirty="0"/>
          </a:p>
        </p:txBody>
      </p:sp>
      <p:sp>
        <p:nvSpPr>
          <p:cNvPr id="9" name="Forme libre 8"/>
          <p:cNvSpPr/>
          <p:nvPr/>
        </p:nvSpPr>
        <p:spPr>
          <a:xfrm>
            <a:off x="4821382" y="1704109"/>
            <a:ext cx="1676400" cy="221673"/>
          </a:xfrm>
          <a:custGeom>
            <a:avLst/>
            <a:gdLst>
              <a:gd name="connsiteX0" fmla="*/ 13854 w 1676400"/>
              <a:gd name="connsiteY0" fmla="*/ 27709 h 221673"/>
              <a:gd name="connsiteX1" fmla="*/ 277091 w 1676400"/>
              <a:gd name="connsiteY1" fmla="*/ 0 h 221673"/>
              <a:gd name="connsiteX2" fmla="*/ 457200 w 1676400"/>
              <a:gd name="connsiteY2" fmla="*/ 13855 h 221673"/>
              <a:gd name="connsiteX3" fmla="*/ 623454 w 1676400"/>
              <a:gd name="connsiteY3" fmla="*/ 96982 h 221673"/>
              <a:gd name="connsiteX4" fmla="*/ 845127 w 1676400"/>
              <a:gd name="connsiteY4" fmla="*/ 110836 h 221673"/>
              <a:gd name="connsiteX5" fmla="*/ 1676400 w 1676400"/>
              <a:gd name="connsiteY5" fmla="*/ 41564 h 221673"/>
              <a:gd name="connsiteX6" fmla="*/ 1662545 w 1676400"/>
              <a:gd name="connsiteY6" fmla="*/ 152400 h 221673"/>
              <a:gd name="connsiteX7" fmla="*/ 0 w 1676400"/>
              <a:gd name="connsiteY7" fmla="*/ 221673 h 221673"/>
              <a:gd name="connsiteX8" fmla="*/ 13854 w 1676400"/>
              <a:gd name="connsiteY8" fmla="*/ 27709 h 22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6400" h="221673">
                <a:moveTo>
                  <a:pt x="13854" y="27709"/>
                </a:moveTo>
                <a:lnTo>
                  <a:pt x="277091" y="0"/>
                </a:lnTo>
                <a:lnTo>
                  <a:pt x="457200" y="13855"/>
                </a:lnTo>
                <a:lnTo>
                  <a:pt x="623454" y="96982"/>
                </a:lnTo>
                <a:lnTo>
                  <a:pt x="845127" y="110836"/>
                </a:lnTo>
                <a:lnTo>
                  <a:pt x="1676400" y="41564"/>
                </a:lnTo>
                <a:lnTo>
                  <a:pt x="1662545" y="152400"/>
                </a:lnTo>
                <a:lnTo>
                  <a:pt x="0" y="221673"/>
                </a:lnTo>
                <a:lnTo>
                  <a:pt x="13854" y="2770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2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pic>
        <p:nvPicPr>
          <p:cNvPr id="3" name="Picture 2" descr="C:\Users\Claire\Documents\HABITAT RURAL\aba 32713.jpg"/>
          <p:cNvPicPr>
            <a:picLocks noChangeAspect="1" noChangeArrowheads="1"/>
          </p:cNvPicPr>
          <p:nvPr/>
        </p:nvPicPr>
        <p:blipFill>
          <a:blip r:embed="rId3" cstate="print"/>
          <a:srcRect l="19752" t="11458" r="9669" b="69792"/>
          <a:stretch>
            <a:fillRect/>
          </a:stretch>
        </p:blipFill>
        <p:spPr bwMode="auto">
          <a:xfrm>
            <a:off x="0" y="3498980"/>
            <a:ext cx="9144000" cy="3359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2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pic>
        <p:nvPicPr>
          <p:cNvPr id="3" name="Picture 2" descr="C:\Users\Claire\Documents\HABITAT RURAL\aba 32713.jpg"/>
          <p:cNvPicPr>
            <a:picLocks noChangeAspect="1" noChangeArrowheads="1"/>
          </p:cNvPicPr>
          <p:nvPr/>
        </p:nvPicPr>
        <p:blipFill>
          <a:blip r:embed="rId3" cstate="print"/>
          <a:srcRect l="19752" t="11458" r="9669" b="69792"/>
          <a:stretch>
            <a:fillRect/>
          </a:stretch>
        </p:blipFill>
        <p:spPr bwMode="auto">
          <a:xfrm>
            <a:off x="0" y="3498980"/>
            <a:ext cx="9144000" cy="3359020"/>
          </a:xfrm>
          <a:prstGeom prst="rect">
            <a:avLst/>
          </a:prstGeom>
          <a:noFill/>
        </p:spPr>
      </p:pic>
      <p:sp>
        <p:nvSpPr>
          <p:cNvPr id="4" name="Ellipse 3"/>
          <p:cNvSpPr/>
          <p:nvPr/>
        </p:nvSpPr>
        <p:spPr>
          <a:xfrm>
            <a:off x="0" y="4941168"/>
            <a:ext cx="1043608" cy="12024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6396335"/>
            <a:ext cx="1524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mangeoire</a:t>
            </a:r>
            <a:endParaRPr lang="fr-FR" sz="2400" dirty="0"/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2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pic>
        <p:nvPicPr>
          <p:cNvPr id="3" name="Picture 2" descr="C:\Users\Claire\Documents\HABITAT RURAL\aba 32713.jpg"/>
          <p:cNvPicPr>
            <a:picLocks noChangeAspect="1" noChangeArrowheads="1"/>
          </p:cNvPicPr>
          <p:nvPr/>
        </p:nvPicPr>
        <p:blipFill>
          <a:blip r:embed="rId3" cstate="print"/>
          <a:srcRect l="19752" t="11458" r="9669" b="69792"/>
          <a:stretch>
            <a:fillRect/>
          </a:stretch>
        </p:blipFill>
        <p:spPr bwMode="auto">
          <a:xfrm>
            <a:off x="0" y="3498980"/>
            <a:ext cx="9144000" cy="3359020"/>
          </a:xfrm>
          <a:prstGeom prst="rect">
            <a:avLst/>
          </a:prstGeom>
          <a:noFill/>
        </p:spPr>
      </p:pic>
      <p:sp>
        <p:nvSpPr>
          <p:cNvPr id="4" name="Ellipse 3"/>
          <p:cNvSpPr/>
          <p:nvPr/>
        </p:nvSpPr>
        <p:spPr>
          <a:xfrm>
            <a:off x="2843808" y="6021288"/>
            <a:ext cx="864096" cy="698376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23928" y="6396335"/>
            <a:ext cx="367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rigole d’évacuation du purin</a:t>
            </a:r>
            <a:endParaRPr lang="fr-FR" sz="2400" dirty="0"/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33714.jpg"/>
          <p:cNvPicPr>
            <a:picLocks noChangeAspect="1" noChangeArrowheads="1"/>
          </p:cNvPicPr>
          <p:nvPr/>
        </p:nvPicPr>
        <p:blipFill>
          <a:blip r:embed="rId2" cstate="print"/>
          <a:srcRect l="22366" t="16974" r="38742" b="71264"/>
          <a:stretch>
            <a:fillRect/>
          </a:stretch>
        </p:blipFill>
        <p:spPr bwMode="auto">
          <a:xfrm>
            <a:off x="500034" y="642918"/>
            <a:ext cx="6429388" cy="2690358"/>
          </a:xfrm>
          <a:prstGeom prst="rect">
            <a:avLst/>
          </a:prstGeom>
          <a:noFill/>
        </p:spPr>
      </p:pic>
      <p:pic>
        <p:nvPicPr>
          <p:cNvPr id="3" name="Picture 2" descr="C:\Users\Claire\Documents\HABITAT RURAL\aba 32713.jpg"/>
          <p:cNvPicPr>
            <a:picLocks noChangeAspect="1" noChangeArrowheads="1"/>
          </p:cNvPicPr>
          <p:nvPr/>
        </p:nvPicPr>
        <p:blipFill>
          <a:blip r:embed="rId3" cstate="print"/>
          <a:srcRect l="19752" t="11458" r="9669" b="69792"/>
          <a:stretch>
            <a:fillRect/>
          </a:stretch>
        </p:blipFill>
        <p:spPr bwMode="auto">
          <a:xfrm>
            <a:off x="0" y="3498980"/>
            <a:ext cx="9144000" cy="335902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343800" y="292494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lit surélevé</a:t>
            </a:r>
            <a:endParaRPr lang="fr-FR" sz="2400" dirty="0"/>
          </a:p>
        </p:txBody>
      </p:sp>
      <p:sp>
        <p:nvSpPr>
          <p:cNvPr id="6" name="Ellipse 5"/>
          <p:cNvSpPr/>
          <p:nvPr/>
        </p:nvSpPr>
        <p:spPr>
          <a:xfrm>
            <a:off x="7236296" y="3501008"/>
            <a:ext cx="1907704" cy="30243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2-2-2- Les constructions</a:t>
            </a:r>
          </a:p>
          <a:p>
            <a:r>
              <a:rPr lang="fr-FR" sz="3200" dirty="0" smtClean="0">
                <a:sym typeface="Wingdings" pitchFamily="2" charset="2"/>
              </a:rPr>
              <a:t>	    2-2-2-1- La maison élémentaire</a:t>
            </a:r>
          </a:p>
          <a:p>
            <a:r>
              <a:rPr lang="fr-FR" sz="3200" dirty="0" smtClean="0">
                <a:sym typeface="Wingdings" pitchFamily="2" charset="2"/>
              </a:rPr>
              <a:t>	    2-2-2-2- La maison mixte</a:t>
            </a:r>
          </a:p>
          <a:p>
            <a:r>
              <a:rPr lang="fr-FR" sz="3200" dirty="0" smtClean="0">
                <a:sym typeface="Wingdings" pitchFamily="2" charset="2"/>
              </a:rPr>
              <a:t>	    2-2-2-3- La « ferme » à cour quadrangulaire ouverte ou fermée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1-1-2- Les nouveaux centres de peuplement</a:t>
            </a:r>
          </a:p>
          <a:p>
            <a:r>
              <a:rPr lang="fr-FR" sz="3200" dirty="0" smtClean="0">
                <a:sym typeface="Wingdings" pitchFamily="2" charset="2"/>
              </a:rPr>
              <a:t></a:t>
            </a:r>
            <a:r>
              <a:rPr lang="fr-FR" sz="3200" dirty="0" smtClean="0"/>
              <a:t> Accès à l’eau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aba 37029.jpg"/>
          <p:cNvPicPr>
            <a:picLocks noChangeAspect="1" noChangeArrowheads="1"/>
          </p:cNvPicPr>
          <p:nvPr/>
        </p:nvPicPr>
        <p:blipFill>
          <a:blip r:embed="rId3" cstate="print"/>
          <a:srcRect l="29221" t="54850" r="51258" b="29896"/>
          <a:stretch>
            <a:fillRect/>
          </a:stretch>
        </p:blipFill>
        <p:spPr bwMode="auto">
          <a:xfrm>
            <a:off x="4345748" y="0"/>
            <a:ext cx="4798252" cy="278608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071934" y="1928802"/>
            <a:ext cx="23574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Neuilly-en-Thelle</a:t>
            </a:r>
          </a:p>
          <a:p>
            <a:r>
              <a:rPr lang="fr-FR" sz="2400" dirty="0" smtClean="0"/>
              <a:t>(Oise), XIV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aba 37029.jpg"/>
          <p:cNvPicPr>
            <a:picLocks noChangeAspect="1" noChangeArrowheads="1"/>
          </p:cNvPicPr>
          <p:nvPr/>
        </p:nvPicPr>
        <p:blipFill>
          <a:blip r:embed="rId3" cstate="print"/>
          <a:srcRect l="29221" t="54850" r="51258" b="29896"/>
          <a:stretch>
            <a:fillRect/>
          </a:stretch>
        </p:blipFill>
        <p:spPr bwMode="auto">
          <a:xfrm>
            <a:off x="4345748" y="0"/>
            <a:ext cx="4798252" cy="278608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071934" y="1928802"/>
            <a:ext cx="23574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Neuilly-en-Thelle</a:t>
            </a:r>
          </a:p>
          <a:p>
            <a:r>
              <a:rPr lang="fr-FR" sz="2400" dirty="0" smtClean="0"/>
              <a:t>(Oise), XIV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pic>
        <p:nvPicPr>
          <p:cNvPr id="6" name="Picture 2" descr="C:\Users\Claire\Documents\HABITAT RURAL\aba 29710.jpg"/>
          <p:cNvPicPr>
            <a:picLocks noChangeAspect="1" noChangeArrowheads="1"/>
          </p:cNvPicPr>
          <p:nvPr/>
        </p:nvPicPr>
        <p:blipFill>
          <a:blip r:embed="rId4" cstate="print"/>
          <a:srcRect l="18310" t="10416" r="15431" b="28125"/>
          <a:stretch>
            <a:fillRect/>
          </a:stretch>
        </p:blipFill>
        <p:spPr bwMode="auto">
          <a:xfrm>
            <a:off x="0" y="1214422"/>
            <a:ext cx="3929058" cy="5039444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285720" y="6396335"/>
            <a:ext cx="307545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Gomeldon</a:t>
            </a:r>
            <a:r>
              <a:rPr lang="fr-FR" sz="2400" dirty="0" smtClean="0"/>
              <a:t> (Angleterre)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aba 37029.jpg"/>
          <p:cNvPicPr>
            <a:picLocks noChangeAspect="1" noChangeArrowheads="1"/>
          </p:cNvPicPr>
          <p:nvPr/>
        </p:nvPicPr>
        <p:blipFill>
          <a:blip r:embed="rId3" cstate="print"/>
          <a:srcRect l="29221" t="54850" r="51258" b="29896"/>
          <a:stretch>
            <a:fillRect/>
          </a:stretch>
        </p:blipFill>
        <p:spPr bwMode="auto">
          <a:xfrm>
            <a:off x="4345748" y="0"/>
            <a:ext cx="4798252" cy="2786082"/>
          </a:xfrm>
          <a:prstGeom prst="rect">
            <a:avLst/>
          </a:prstGeom>
          <a:noFill/>
        </p:spPr>
      </p:pic>
      <p:pic>
        <p:nvPicPr>
          <p:cNvPr id="3" name="Picture 2" descr="C:\Users\Claire\Documents\HABITAT RURAL\aba 29710.jpg"/>
          <p:cNvPicPr>
            <a:picLocks noChangeAspect="1" noChangeArrowheads="1"/>
          </p:cNvPicPr>
          <p:nvPr/>
        </p:nvPicPr>
        <p:blipFill>
          <a:blip r:embed="rId4" cstate="print"/>
          <a:srcRect l="18310" t="10416" r="15431" b="28125"/>
          <a:stretch>
            <a:fillRect/>
          </a:stretch>
        </p:blipFill>
        <p:spPr bwMode="auto">
          <a:xfrm>
            <a:off x="0" y="1214422"/>
            <a:ext cx="3929058" cy="5039444"/>
          </a:xfrm>
          <a:prstGeom prst="rect">
            <a:avLst/>
          </a:prstGeom>
          <a:noFill/>
        </p:spPr>
      </p:pic>
      <p:pic>
        <p:nvPicPr>
          <p:cNvPr id="4" name="Picture 3" descr="C:\Users\Claire\Documents\HABITAT RURAL\ferme-beauce-761805[1].jpg"/>
          <p:cNvPicPr>
            <a:picLocks noChangeAspect="1" noChangeArrowheads="1"/>
          </p:cNvPicPr>
          <p:nvPr/>
        </p:nvPicPr>
        <p:blipFill>
          <a:blip r:embed="rId5" cstate="print"/>
          <a:srcRect l="23009" t="7080" b="9734"/>
          <a:stretch>
            <a:fillRect/>
          </a:stretch>
        </p:blipFill>
        <p:spPr bwMode="auto">
          <a:xfrm>
            <a:off x="4295373" y="2928910"/>
            <a:ext cx="4848627" cy="3929090"/>
          </a:xfrm>
          <a:prstGeom prst="rect">
            <a:avLst/>
          </a:prstGeom>
          <a:noFill/>
        </p:spPr>
      </p:pic>
      <p:sp>
        <p:nvSpPr>
          <p:cNvPr id="6" name="Flèche droite 5"/>
          <p:cNvSpPr/>
          <p:nvPr/>
        </p:nvSpPr>
        <p:spPr>
          <a:xfrm>
            <a:off x="3857620" y="1571612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071934" y="1928802"/>
            <a:ext cx="235745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Neuilly-en-Thelle</a:t>
            </a:r>
          </a:p>
          <a:p>
            <a:r>
              <a:rPr lang="fr-FR" sz="2400" dirty="0" smtClean="0"/>
              <a:t>(Oise), XIV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285720" y="6396335"/>
            <a:ext cx="307545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Gomeldon</a:t>
            </a:r>
            <a:r>
              <a:rPr lang="fr-FR" sz="2400" dirty="0" smtClean="0"/>
              <a:t> (Angleterre)</a:t>
            </a:r>
            <a:endParaRPr lang="fr-FR" sz="2400" dirty="0"/>
          </a:p>
        </p:txBody>
      </p:sp>
      <p:sp>
        <p:nvSpPr>
          <p:cNvPr id="11" name="Flèche vers le bas 10"/>
          <p:cNvSpPr/>
          <p:nvPr/>
        </p:nvSpPr>
        <p:spPr>
          <a:xfrm>
            <a:off x="7572396" y="2571744"/>
            <a:ext cx="28575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dirty="0" smtClean="0">
                <a:sym typeface="Wingdings" pitchFamily="2" charset="2"/>
              </a:rPr>
              <a:t> 	</a:t>
            </a:r>
            <a:r>
              <a:rPr lang="fr-FR" sz="3200" u="sng" dirty="0" smtClean="0">
                <a:sym typeface="Wingdings" pitchFamily="2" charset="2"/>
              </a:rPr>
              <a:t>2-2-1- Caractéristiques générales</a:t>
            </a:r>
          </a:p>
          <a:p>
            <a:r>
              <a:rPr lang="fr-FR" sz="3200" dirty="0" smtClean="0">
                <a:sym typeface="Wingdings" pitchFamily="2" charset="2"/>
              </a:rPr>
              <a:t>	</a:t>
            </a:r>
            <a:r>
              <a:rPr lang="fr-FR" sz="3200" u="sng" dirty="0" smtClean="0">
                <a:sym typeface="Wingdings" pitchFamily="2" charset="2"/>
              </a:rPr>
              <a:t>2-2-2- Les constructions</a:t>
            </a:r>
          </a:p>
          <a:p>
            <a:r>
              <a:rPr lang="fr-FR" sz="3200" dirty="0" smtClean="0">
                <a:sym typeface="Wingdings" pitchFamily="2" charset="2"/>
              </a:rPr>
              <a:t>	    2-2-2-1- La maison élémentaire</a:t>
            </a:r>
          </a:p>
          <a:p>
            <a:r>
              <a:rPr lang="fr-FR" sz="3200" dirty="0" smtClean="0">
                <a:sym typeface="Wingdings" pitchFamily="2" charset="2"/>
              </a:rPr>
              <a:t>	    2-2-2-2- La maison mixte</a:t>
            </a:r>
          </a:p>
          <a:p>
            <a:r>
              <a:rPr lang="fr-FR" sz="3200" dirty="0" smtClean="0">
                <a:sym typeface="Wingdings" pitchFamily="2" charset="2"/>
              </a:rPr>
              <a:t>	    2-2-2-3- La « ferme » à cour quadrangulaire ouverte ou fermée</a:t>
            </a:r>
          </a:p>
          <a:p>
            <a:r>
              <a:rPr lang="fr-FR" sz="3200" dirty="0" smtClean="0">
                <a:sym typeface="Wingdings" pitchFamily="2" charset="2"/>
              </a:rPr>
              <a:t>	    2-2-2-4- Les structures annexes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 Pour stocker le grain = la « grange »</a:t>
            </a:r>
            <a:endParaRPr lang="fr-FR" sz="3200" dirty="0"/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laire\Documents\HABITAT RURAL\lagrangedemeslaygd[1].jpg"/>
          <p:cNvPicPr>
            <a:picLocks noChangeAspect="1" noChangeArrowheads="1"/>
          </p:cNvPicPr>
          <p:nvPr/>
        </p:nvPicPr>
        <p:blipFill>
          <a:blip r:embed="rId2" cstate="print"/>
          <a:srcRect b="7086"/>
          <a:stretch>
            <a:fillRect/>
          </a:stretch>
        </p:blipFill>
        <p:spPr bwMode="auto">
          <a:xfrm>
            <a:off x="-1" y="0"/>
            <a:ext cx="4916101" cy="306896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3068960"/>
            <a:ext cx="48965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« Grange » de </a:t>
            </a:r>
            <a:r>
              <a:rPr lang="fr-FR" sz="2000" dirty="0" err="1" smtClean="0"/>
              <a:t>Meslay</a:t>
            </a:r>
            <a:r>
              <a:rPr lang="fr-FR" sz="2000" dirty="0" smtClean="0"/>
              <a:t> (Indre-et-Loire), XIII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laire\Documents\HABITAT RURAL\lagrangedemeslaygd[1].jpg"/>
          <p:cNvPicPr>
            <a:picLocks noChangeAspect="1" noChangeArrowheads="1"/>
          </p:cNvPicPr>
          <p:nvPr/>
        </p:nvPicPr>
        <p:blipFill>
          <a:blip r:embed="rId2" cstate="print"/>
          <a:srcRect b="7086"/>
          <a:stretch>
            <a:fillRect/>
          </a:stretch>
        </p:blipFill>
        <p:spPr bwMode="auto">
          <a:xfrm>
            <a:off x="-1" y="0"/>
            <a:ext cx="4916101" cy="306896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3068960"/>
            <a:ext cx="48965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« Grange » de </a:t>
            </a:r>
            <a:r>
              <a:rPr lang="fr-FR" sz="2000" dirty="0" err="1" smtClean="0"/>
              <a:t>Meslay</a:t>
            </a:r>
            <a:r>
              <a:rPr lang="fr-FR" sz="2000" dirty="0" smtClean="0"/>
              <a:t> (Indre-et-Loire), XIII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pic>
        <p:nvPicPr>
          <p:cNvPr id="4" name="Picture 3" descr="C:\Users\Claire\Documents\HABITAT RURAL\aba 4066.jpg"/>
          <p:cNvPicPr>
            <a:picLocks noChangeAspect="1" noChangeArrowheads="1"/>
          </p:cNvPicPr>
          <p:nvPr/>
        </p:nvPicPr>
        <p:blipFill>
          <a:blip r:embed="rId3" cstate="print"/>
          <a:srcRect l="9041" t="10049" r="57612" b="73703"/>
          <a:stretch>
            <a:fillRect/>
          </a:stretch>
        </p:blipFill>
        <p:spPr bwMode="auto">
          <a:xfrm>
            <a:off x="5088481" y="188640"/>
            <a:ext cx="4055519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laire\Documents\HABITAT RURAL\lagrangedemeslaygd[1].jpg"/>
          <p:cNvPicPr>
            <a:picLocks noChangeAspect="1" noChangeArrowheads="1"/>
          </p:cNvPicPr>
          <p:nvPr/>
        </p:nvPicPr>
        <p:blipFill>
          <a:blip r:embed="rId2" cstate="print"/>
          <a:srcRect b="7086"/>
          <a:stretch>
            <a:fillRect/>
          </a:stretch>
        </p:blipFill>
        <p:spPr bwMode="auto">
          <a:xfrm>
            <a:off x="-1" y="0"/>
            <a:ext cx="4916101" cy="306896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3068960"/>
            <a:ext cx="48965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« Grange » de </a:t>
            </a:r>
            <a:r>
              <a:rPr lang="fr-FR" sz="2000" dirty="0" err="1" smtClean="0"/>
              <a:t>Meslay</a:t>
            </a:r>
            <a:r>
              <a:rPr lang="fr-FR" sz="2000" dirty="0" smtClean="0"/>
              <a:t> (Indre-et-Loire), XIII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pic>
        <p:nvPicPr>
          <p:cNvPr id="4" name="Picture 3" descr="C:\Users\Claire\Documents\HABITAT RURAL\aba 4066.jpg"/>
          <p:cNvPicPr>
            <a:picLocks noChangeAspect="1" noChangeArrowheads="1"/>
          </p:cNvPicPr>
          <p:nvPr/>
        </p:nvPicPr>
        <p:blipFill>
          <a:blip r:embed="rId3" cstate="print"/>
          <a:srcRect l="9041" t="10049" r="57612" b="73703"/>
          <a:stretch>
            <a:fillRect/>
          </a:stretch>
        </p:blipFill>
        <p:spPr bwMode="auto">
          <a:xfrm>
            <a:off x="5088481" y="188640"/>
            <a:ext cx="4055519" cy="2780928"/>
          </a:xfrm>
          <a:prstGeom prst="rect">
            <a:avLst/>
          </a:prstGeom>
          <a:noFill/>
        </p:spPr>
      </p:pic>
      <p:pic>
        <p:nvPicPr>
          <p:cNvPr id="6" name="Picture 6" descr="C:\Users\Claire\Documents\HABITAT RURAL\2885970080_a7b08453ca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17133"/>
            <a:ext cx="4716016" cy="3140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Claire\Documents\HABITAT RURAL\lagrangedemeslaygd[1].jpg"/>
          <p:cNvPicPr>
            <a:picLocks noChangeAspect="1" noChangeArrowheads="1"/>
          </p:cNvPicPr>
          <p:nvPr/>
        </p:nvPicPr>
        <p:blipFill>
          <a:blip r:embed="rId2" cstate="print"/>
          <a:srcRect b="7086"/>
          <a:stretch>
            <a:fillRect/>
          </a:stretch>
        </p:blipFill>
        <p:spPr bwMode="auto">
          <a:xfrm>
            <a:off x="-1" y="0"/>
            <a:ext cx="4916101" cy="306896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3068960"/>
            <a:ext cx="48965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« Grange » de </a:t>
            </a:r>
            <a:r>
              <a:rPr lang="fr-FR" sz="2000" dirty="0" err="1" smtClean="0"/>
              <a:t>Meslay</a:t>
            </a:r>
            <a:r>
              <a:rPr lang="fr-FR" sz="2000" dirty="0" smtClean="0"/>
              <a:t> (Indre-et-Loire), XIII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dirty="0"/>
          </a:p>
        </p:txBody>
      </p:sp>
      <p:pic>
        <p:nvPicPr>
          <p:cNvPr id="4" name="Picture 3" descr="C:\Users\Claire\Documents\HABITAT RURAL\aba 4066.jpg"/>
          <p:cNvPicPr>
            <a:picLocks noChangeAspect="1" noChangeArrowheads="1"/>
          </p:cNvPicPr>
          <p:nvPr/>
        </p:nvPicPr>
        <p:blipFill>
          <a:blip r:embed="rId3" cstate="print"/>
          <a:srcRect l="9041" t="10049" r="57612" b="73703"/>
          <a:stretch>
            <a:fillRect/>
          </a:stretch>
        </p:blipFill>
        <p:spPr bwMode="auto">
          <a:xfrm>
            <a:off x="5088481" y="188640"/>
            <a:ext cx="4055519" cy="2780928"/>
          </a:xfrm>
          <a:prstGeom prst="rect">
            <a:avLst/>
          </a:prstGeom>
          <a:noFill/>
        </p:spPr>
      </p:pic>
      <p:pic>
        <p:nvPicPr>
          <p:cNvPr id="6" name="Picture 6" descr="C:\Users\Claire\Documents\HABITAT RURAL\2885970080_a7b08453ca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17133"/>
            <a:ext cx="4716016" cy="3140867"/>
          </a:xfrm>
          <a:prstGeom prst="rect">
            <a:avLst/>
          </a:prstGeom>
          <a:noFill/>
        </p:spPr>
      </p:pic>
      <p:pic>
        <p:nvPicPr>
          <p:cNvPr id="7" name="Picture 4" descr="C:\Users\Claire\Documents\HABITAT RURAL\aba 4066.jpg"/>
          <p:cNvPicPr>
            <a:picLocks noChangeAspect="1" noChangeArrowheads="1"/>
          </p:cNvPicPr>
          <p:nvPr/>
        </p:nvPicPr>
        <p:blipFill>
          <a:blip r:embed="rId5" cstate="print"/>
          <a:srcRect l="20474" t="39838" r="28075" b="28343"/>
          <a:stretch>
            <a:fillRect/>
          </a:stretch>
        </p:blipFill>
        <p:spPr bwMode="auto">
          <a:xfrm>
            <a:off x="251520" y="3630749"/>
            <a:ext cx="3707904" cy="3227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  <a:endParaRPr lang="fr-FR" sz="3200" b="1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1-1-2- Les nouveaux centres de peuplement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Accès à l’eau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Site défensif naturel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>
                <a:sym typeface="Wingdings" pitchFamily="2" charset="2"/>
              </a:rPr>
              <a:t>	- exclus / réfugiés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>
                <a:sym typeface="Wingdings" pitchFamily="2" charset="2"/>
              </a:rPr>
              <a:t>	- exclus / réfugiés</a:t>
            </a:r>
          </a:p>
          <a:p>
            <a:r>
              <a:rPr lang="fr-FR" sz="3200" dirty="0" smtClean="0">
                <a:sym typeface="Wingdings" pitchFamily="2" charset="2"/>
              </a:rPr>
              <a:t>	- métiers saisonniers : berger, charbonnier, boisselier, </a:t>
            </a:r>
            <a:r>
              <a:rPr lang="fr-FR" sz="3200" i="1" dirty="0" smtClean="0">
                <a:sym typeface="Wingdings" pitchFamily="2" charset="2"/>
              </a:rPr>
              <a:t>etc.</a:t>
            </a: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aba 4061.jpg"/>
          <p:cNvPicPr>
            <a:picLocks noChangeAspect="1" noChangeArrowheads="1"/>
          </p:cNvPicPr>
          <p:nvPr/>
        </p:nvPicPr>
        <p:blipFill>
          <a:blip r:embed="rId3" cstate="print"/>
          <a:srcRect l="17689" t="10726" r="18593" b="57340"/>
          <a:stretch>
            <a:fillRect/>
          </a:stretch>
        </p:blipFill>
        <p:spPr bwMode="auto">
          <a:xfrm>
            <a:off x="0" y="0"/>
            <a:ext cx="5964071" cy="407707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372200" y="1124744"/>
            <a:ext cx="277180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Hutte de bûcheron en forêt  (Marne).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aba 4061.jpg"/>
          <p:cNvPicPr>
            <a:picLocks noChangeAspect="1" noChangeArrowheads="1"/>
          </p:cNvPicPr>
          <p:nvPr/>
        </p:nvPicPr>
        <p:blipFill>
          <a:blip r:embed="rId3" cstate="print"/>
          <a:srcRect l="17689" t="10726" r="18593" b="57340"/>
          <a:stretch>
            <a:fillRect/>
          </a:stretch>
        </p:blipFill>
        <p:spPr bwMode="auto">
          <a:xfrm>
            <a:off x="0" y="0"/>
            <a:ext cx="5964071" cy="4077072"/>
          </a:xfrm>
          <a:prstGeom prst="rect">
            <a:avLst/>
          </a:prstGeom>
          <a:noFill/>
        </p:spPr>
      </p:pic>
      <p:pic>
        <p:nvPicPr>
          <p:cNvPr id="4101" name="Picture 5" descr="E:\Massif des Ecrins.jpg"/>
          <p:cNvPicPr>
            <a:picLocks noChangeAspect="1" noChangeArrowheads="1"/>
          </p:cNvPicPr>
          <p:nvPr/>
        </p:nvPicPr>
        <p:blipFill>
          <a:blip r:embed="rId4" cstate="print"/>
          <a:srcRect l="11594" t="23913" r="11594"/>
          <a:stretch>
            <a:fillRect/>
          </a:stretch>
        </p:blipFill>
        <p:spPr bwMode="auto">
          <a:xfrm>
            <a:off x="3995936" y="3458367"/>
            <a:ext cx="5148065" cy="339963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99592" y="5661248"/>
            <a:ext cx="26384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Abri de berger dans</a:t>
            </a:r>
          </a:p>
          <a:p>
            <a:r>
              <a:rPr lang="fr-FR" sz="2400" dirty="0" smtClean="0"/>
              <a:t>les alpages.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372200" y="1124744"/>
            <a:ext cx="277180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Hutte de bûcheron en forêt  (Marne).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>
                <a:sym typeface="Wingdings" pitchFamily="2" charset="2"/>
              </a:rPr>
              <a:t>	- exclus / réfugiés</a:t>
            </a:r>
          </a:p>
          <a:p>
            <a:r>
              <a:rPr lang="fr-FR" sz="3200" dirty="0" smtClean="0">
                <a:sym typeface="Wingdings" pitchFamily="2" charset="2"/>
              </a:rPr>
              <a:t>	- métiers saisonniers : berger, charbonnier, boisselier, </a:t>
            </a:r>
            <a:r>
              <a:rPr lang="fr-FR" sz="3200" i="1" dirty="0" smtClean="0">
                <a:sym typeface="Wingdings" pitchFamily="2" charset="2"/>
              </a:rPr>
              <a:t>etc.</a:t>
            </a:r>
          </a:p>
          <a:p>
            <a:r>
              <a:rPr lang="fr-FR" sz="3200" dirty="0" smtClean="0">
                <a:sym typeface="Wingdings" pitchFamily="2" charset="2"/>
              </a:rPr>
              <a:t>	- relais de l’habitat : le souterrain</a:t>
            </a:r>
            <a:endParaRPr lang="fr-FR" sz="3200" i="1" dirty="0" smtClean="0">
              <a:sym typeface="Wingdings" pitchFamily="2" charset="2"/>
            </a:endParaRPr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ba é059.jpg"/>
          <p:cNvPicPr>
            <a:picLocks noChangeAspect="1" noChangeArrowheads="1"/>
          </p:cNvPicPr>
          <p:nvPr/>
        </p:nvPicPr>
        <p:blipFill>
          <a:blip r:embed="rId3" cstate="print"/>
          <a:srcRect l="20223" t="23633" b="21875"/>
          <a:stretch>
            <a:fillRect/>
          </a:stretch>
        </p:blipFill>
        <p:spPr bwMode="auto">
          <a:xfrm>
            <a:off x="857223" y="214290"/>
            <a:ext cx="6805054" cy="664371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786182" y="214290"/>
            <a:ext cx="385765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286248" y="857232"/>
            <a:ext cx="2271722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929058" y="428604"/>
            <a:ext cx="985838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57224" y="5943600"/>
            <a:ext cx="107157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 rot="1428621">
            <a:off x="811252" y="5656289"/>
            <a:ext cx="947221" cy="525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928794" y="6357958"/>
            <a:ext cx="92869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786050" y="6643710"/>
            <a:ext cx="914400" cy="214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858016" y="5929330"/>
            <a:ext cx="771524" cy="92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215074" y="6286520"/>
            <a:ext cx="914400" cy="57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715008" y="6429396"/>
            <a:ext cx="642942" cy="428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857752" y="571480"/>
            <a:ext cx="171451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Souterrain</a:t>
            </a:r>
          </a:p>
          <a:p>
            <a:r>
              <a:rPr lang="fr-FR" sz="2400" dirty="0" smtClean="0"/>
              <a:t>(Limousin)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r>
              <a:rPr lang="fr-FR" sz="3200" dirty="0" smtClean="0"/>
              <a:t>	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r>
              <a:rPr lang="fr-FR" sz="3200" dirty="0" smtClean="0">
                <a:sym typeface="Wingdings" pitchFamily="2" charset="2"/>
              </a:rPr>
              <a:t> Villages et hameaux</a:t>
            </a:r>
            <a:endParaRPr lang="fr-FR" sz="3200" dirty="0" smtClean="0"/>
          </a:p>
          <a:p>
            <a:r>
              <a:rPr lang="fr-FR" sz="3200" dirty="0" smtClean="0"/>
              <a:t>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a/a1/Meandres_riviere_Va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6096" cy="364282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51520" y="3789040"/>
            <a:ext cx="25650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méandre de rivière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Villages et hameaux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Schéma général :</a:t>
            </a:r>
            <a:endParaRPr lang="fr-FR" sz="3200" dirty="0" smtClean="0"/>
          </a:p>
          <a:p>
            <a:r>
              <a:rPr lang="fr-FR" sz="3200" dirty="0" smtClean="0"/>
              <a:t>	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001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4015070" y="0"/>
            <a:ext cx="512893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1" y="5517232"/>
            <a:ext cx="26642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i="1" dirty="0"/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001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4015070" y="0"/>
            <a:ext cx="512893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1" y="5517232"/>
            <a:ext cx="26642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642910" y="2000240"/>
            <a:ext cx="3081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maison élémentaire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>
            <a:off x="4860032" y="2348880"/>
            <a:ext cx="1512168" cy="93610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7164288" y="1700808"/>
            <a:ext cx="792088" cy="100811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164288" y="2492896"/>
            <a:ext cx="864096" cy="93610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4572000" y="1916832"/>
            <a:ext cx="576064" cy="432048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076056" y="1844824"/>
            <a:ext cx="432048" cy="432048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516216" y="1628800"/>
            <a:ext cx="432048" cy="36004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001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4015070" y="0"/>
            <a:ext cx="512893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1" y="5517232"/>
            <a:ext cx="26642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79512" y="2060848"/>
            <a:ext cx="32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une ou deux annexes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>
            <a:off x="5868144" y="2780928"/>
            <a:ext cx="504056" cy="57606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001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4015070" y="0"/>
            <a:ext cx="512893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1" y="5517232"/>
            <a:ext cx="26642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i="1" dirty="0"/>
          </a:p>
        </p:txBody>
      </p:sp>
      <p:sp>
        <p:nvSpPr>
          <p:cNvPr id="4" name="Ellipse 3"/>
          <p:cNvSpPr/>
          <p:nvPr/>
        </p:nvSpPr>
        <p:spPr>
          <a:xfrm>
            <a:off x="4716016" y="2924944"/>
            <a:ext cx="1656184" cy="93610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75656" y="2708920"/>
            <a:ext cx="148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un jardin</a:t>
            </a:r>
            <a:endParaRPr lang="fr-FR" sz="2800" dirty="0"/>
          </a:p>
        </p:txBody>
      </p:sp>
      <p:sp>
        <p:nvSpPr>
          <p:cNvPr id="6" name="Ellipse 5"/>
          <p:cNvSpPr/>
          <p:nvPr/>
        </p:nvSpPr>
        <p:spPr>
          <a:xfrm>
            <a:off x="6804248" y="2420888"/>
            <a:ext cx="864096" cy="50405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001.jpg"/>
          <p:cNvPicPr>
            <a:picLocks noChangeAspect="1" noChangeArrowheads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 bwMode="auto">
          <a:xfrm>
            <a:off x="4015070" y="0"/>
            <a:ext cx="512893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1" y="5517232"/>
            <a:ext cx="26642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i="1" dirty="0" smtClean="0"/>
              <a:t>Très riches heures du duc de Berry</a:t>
            </a:r>
            <a:r>
              <a:rPr lang="fr-FR" sz="2000" dirty="0" smtClean="0"/>
              <a:t>, XV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s.</a:t>
            </a:r>
            <a:endParaRPr lang="fr-FR" sz="2000" i="1" dirty="0"/>
          </a:p>
        </p:txBody>
      </p:sp>
      <p:sp>
        <p:nvSpPr>
          <p:cNvPr id="4" name="Ellipse 3"/>
          <p:cNvSpPr/>
          <p:nvPr/>
        </p:nvSpPr>
        <p:spPr>
          <a:xfrm>
            <a:off x="4932040" y="3573016"/>
            <a:ext cx="1656184" cy="72008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59632" y="2780928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un champ</a:t>
            </a:r>
            <a:endParaRPr lang="fr-FR" sz="2800" dirty="0"/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HABITAT RURAL\aba 9691.jpg"/>
          <p:cNvPicPr>
            <a:picLocks noChangeAspect="1" noChangeArrowheads="1"/>
          </p:cNvPicPr>
          <p:nvPr/>
        </p:nvPicPr>
        <p:blipFill>
          <a:blip r:embed="rId3" cstate="print"/>
          <a:srcRect l="15765" t="26042" r="22896" b="21874"/>
          <a:stretch>
            <a:fillRect/>
          </a:stretch>
        </p:blipFill>
        <p:spPr bwMode="auto">
          <a:xfrm rot="10800000">
            <a:off x="1571604" y="0"/>
            <a:ext cx="5897878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580112" y="5661248"/>
            <a:ext cx="131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(Angleterre)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HABITAT RURAL\aba 9691.jpg"/>
          <p:cNvPicPr>
            <a:picLocks noChangeAspect="1" noChangeArrowheads="1"/>
          </p:cNvPicPr>
          <p:nvPr/>
        </p:nvPicPr>
        <p:blipFill>
          <a:blip r:embed="rId3" cstate="print"/>
          <a:srcRect l="15765" t="26042" r="22896" b="21874"/>
          <a:stretch>
            <a:fillRect/>
          </a:stretch>
        </p:blipFill>
        <p:spPr bwMode="auto">
          <a:xfrm rot="10800000">
            <a:off x="1571604" y="0"/>
            <a:ext cx="589787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786710" y="1643050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maison</a:t>
            </a:r>
            <a:endParaRPr lang="fr-FR" sz="2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716016" y="2276872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860032" y="2132856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860032" y="1772816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427984" y="2996952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572000" y="2708920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580112" y="5661248"/>
            <a:ext cx="131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(Angleterre)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HABITAT RURAL\aba 9691.jpg"/>
          <p:cNvPicPr>
            <a:picLocks noChangeAspect="1" noChangeArrowheads="1"/>
          </p:cNvPicPr>
          <p:nvPr/>
        </p:nvPicPr>
        <p:blipFill>
          <a:blip r:embed="rId3" cstate="print"/>
          <a:srcRect l="15765" t="26042" r="22896" b="21874"/>
          <a:stretch>
            <a:fillRect/>
          </a:stretch>
        </p:blipFill>
        <p:spPr bwMode="auto">
          <a:xfrm rot="10800000">
            <a:off x="1571604" y="0"/>
            <a:ext cx="589787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786710" y="1643050"/>
            <a:ext cx="1022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jardin</a:t>
            </a:r>
            <a:endParaRPr lang="fr-FR" sz="2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716016" y="2276872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860032" y="2132856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860032" y="1772816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427984" y="2996952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572000" y="2708920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68159">
            <a:off x="4348006" y="1953729"/>
            <a:ext cx="519996" cy="214240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rot="1668159">
            <a:off x="4314339" y="2144732"/>
            <a:ext cx="398018" cy="194564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 rot="1668159">
            <a:off x="4242935" y="2358315"/>
            <a:ext cx="398018" cy="197153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 rot="1668159">
            <a:off x="4162957" y="2574340"/>
            <a:ext cx="398018" cy="197153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1668159">
            <a:off x="4545257" y="1545767"/>
            <a:ext cx="380238" cy="361608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580112" y="5661248"/>
            <a:ext cx="131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(Angleterre)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HABITAT RURAL\aba 9691.jpg"/>
          <p:cNvPicPr>
            <a:picLocks noChangeAspect="1" noChangeArrowheads="1"/>
          </p:cNvPicPr>
          <p:nvPr/>
        </p:nvPicPr>
        <p:blipFill>
          <a:blip r:embed="rId3" cstate="print"/>
          <a:srcRect l="15765" t="26042" r="22896" b="21874"/>
          <a:stretch>
            <a:fillRect/>
          </a:stretch>
        </p:blipFill>
        <p:spPr bwMode="auto">
          <a:xfrm rot="10800000">
            <a:off x="1571604" y="0"/>
            <a:ext cx="589787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786710" y="1643050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champ</a:t>
            </a:r>
            <a:endParaRPr lang="fr-FR" sz="2800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4716016" y="2276872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860032" y="2132856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860032" y="1772816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4427984" y="2996952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572000" y="2708920"/>
            <a:ext cx="216024" cy="7200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1668159">
            <a:off x="4348006" y="1953729"/>
            <a:ext cx="519996" cy="214240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rot="1668159">
            <a:off x="4314339" y="2144732"/>
            <a:ext cx="398018" cy="194564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 rot="1668159">
            <a:off x="4242935" y="2358315"/>
            <a:ext cx="398018" cy="197153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 rot="1668159">
            <a:off x="4162957" y="2574340"/>
            <a:ext cx="398018" cy="197153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 rot="1668159">
            <a:off x="4545257" y="1545767"/>
            <a:ext cx="380238" cy="361608"/>
          </a:xfrm>
          <a:prstGeom prst="rect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2355273" y="1080655"/>
            <a:ext cx="2286000" cy="665018"/>
          </a:xfrm>
          <a:custGeom>
            <a:avLst/>
            <a:gdLst>
              <a:gd name="connsiteX0" fmla="*/ 96982 w 2286000"/>
              <a:gd name="connsiteY0" fmla="*/ 0 h 665018"/>
              <a:gd name="connsiteX1" fmla="*/ 2286000 w 2286000"/>
              <a:gd name="connsiteY1" fmla="*/ 401781 h 665018"/>
              <a:gd name="connsiteX2" fmla="*/ 2147454 w 2286000"/>
              <a:gd name="connsiteY2" fmla="*/ 665018 h 665018"/>
              <a:gd name="connsiteX3" fmla="*/ 1648691 w 2286000"/>
              <a:gd name="connsiteY3" fmla="*/ 568036 h 665018"/>
              <a:gd name="connsiteX4" fmla="*/ 1039091 w 2286000"/>
              <a:gd name="connsiteY4" fmla="*/ 443345 h 665018"/>
              <a:gd name="connsiteX5" fmla="*/ 0 w 2286000"/>
              <a:gd name="connsiteY5" fmla="*/ 304800 h 665018"/>
              <a:gd name="connsiteX6" fmla="*/ 96982 w 2286000"/>
              <a:gd name="connsiteY6" fmla="*/ 0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6000" h="665018">
                <a:moveTo>
                  <a:pt x="96982" y="0"/>
                </a:moveTo>
                <a:lnTo>
                  <a:pt x="2286000" y="401781"/>
                </a:lnTo>
                <a:lnTo>
                  <a:pt x="2147454" y="665018"/>
                </a:lnTo>
                <a:lnTo>
                  <a:pt x="1648691" y="568036"/>
                </a:lnTo>
                <a:lnTo>
                  <a:pt x="1039091" y="443345"/>
                </a:lnTo>
                <a:lnTo>
                  <a:pt x="0" y="304800"/>
                </a:lnTo>
                <a:lnTo>
                  <a:pt x="96982" y="0"/>
                </a:lnTo>
                <a:close/>
              </a:path>
            </a:pathLst>
          </a:cu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2355273" y="1399309"/>
            <a:ext cx="2078182" cy="609600"/>
          </a:xfrm>
          <a:custGeom>
            <a:avLst/>
            <a:gdLst>
              <a:gd name="connsiteX0" fmla="*/ 2078182 w 2078182"/>
              <a:gd name="connsiteY0" fmla="*/ 346364 h 609600"/>
              <a:gd name="connsiteX1" fmla="*/ 1967345 w 2078182"/>
              <a:gd name="connsiteY1" fmla="*/ 609600 h 609600"/>
              <a:gd name="connsiteX2" fmla="*/ 1094509 w 2078182"/>
              <a:gd name="connsiteY2" fmla="*/ 387927 h 609600"/>
              <a:gd name="connsiteX3" fmla="*/ 762000 w 2078182"/>
              <a:gd name="connsiteY3" fmla="*/ 332509 h 609600"/>
              <a:gd name="connsiteX4" fmla="*/ 0 w 2078182"/>
              <a:gd name="connsiteY4" fmla="*/ 249382 h 609600"/>
              <a:gd name="connsiteX5" fmla="*/ 13854 w 2078182"/>
              <a:gd name="connsiteY5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8182" h="609600">
                <a:moveTo>
                  <a:pt x="2078182" y="346364"/>
                </a:moveTo>
                <a:lnTo>
                  <a:pt x="1967345" y="609600"/>
                </a:lnTo>
                <a:lnTo>
                  <a:pt x="1094509" y="387927"/>
                </a:lnTo>
                <a:lnTo>
                  <a:pt x="762000" y="332509"/>
                </a:lnTo>
                <a:lnTo>
                  <a:pt x="0" y="249382"/>
                </a:lnTo>
                <a:lnTo>
                  <a:pt x="13854" y="0"/>
                </a:lnTo>
              </a:path>
            </a:pathLst>
          </a:cu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2327564" y="1690255"/>
            <a:ext cx="2008909" cy="609600"/>
          </a:xfrm>
          <a:custGeom>
            <a:avLst/>
            <a:gdLst>
              <a:gd name="connsiteX0" fmla="*/ 2008909 w 2008909"/>
              <a:gd name="connsiteY0" fmla="*/ 346363 h 609600"/>
              <a:gd name="connsiteX1" fmla="*/ 1911927 w 2008909"/>
              <a:gd name="connsiteY1" fmla="*/ 609600 h 609600"/>
              <a:gd name="connsiteX2" fmla="*/ 886691 w 2008909"/>
              <a:gd name="connsiteY2" fmla="*/ 332509 h 609600"/>
              <a:gd name="connsiteX3" fmla="*/ 180109 w 2008909"/>
              <a:gd name="connsiteY3" fmla="*/ 263236 h 609600"/>
              <a:gd name="connsiteX4" fmla="*/ 0 w 2008909"/>
              <a:gd name="connsiteY4" fmla="*/ 249381 h 609600"/>
              <a:gd name="connsiteX5" fmla="*/ 13854 w 2008909"/>
              <a:gd name="connsiteY5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8909" h="609600">
                <a:moveTo>
                  <a:pt x="2008909" y="346363"/>
                </a:moveTo>
                <a:lnTo>
                  <a:pt x="1911927" y="609600"/>
                </a:lnTo>
                <a:lnTo>
                  <a:pt x="886691" y="332509"/>
                </a:lnTo>
                <a:lnTo>
                  <a:pt x="180109" y="263236"/>
                </a:lnTo>
                <a:lnTo>
                  <a:pt x="0" y="249381"/>
                </a:lnTo>
                <a:lnTo>
                  <a:pt x="13854" y="0"/>
                </a:lnTo>
              </a:path>
            </a:pathLst>
          </a:custGeom>
          <a:ln w="508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5580112" y="5661248"/>
            <a:ext cx="131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(Angleterre)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r>
              <a:rPr lang="fr-FR" sz="3200" dirty="0" smtClean="0">
                <a:sym typeface="Wingdings" pitchFamily="2" charset="2"/>
              </a:rPr>
              <a:t> </a:t>
            </a:r>
            <a:r>
              <a:rPr lang="fr-FR" sz="3200" dirty="0" smtClean="0"/>
              <a:t>Une recherche récente : les années 1960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a/a1/Meandres_riviere_Val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6096" cy="364282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51520" y="3789040"/>
            <a:ext cx="25650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méandre de rivière</a:t>
            </a:r>
            <a:endParaRPr lang="fr-FR" sz="2400" dirty="0"/>
          </a:p>
        </p:txBody>
      </p:sp>
      <p:pic>
        <p:nvPicPr>
          <p:cNvPr id="451586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805" y="3717032"/>
            <a:ext cx="5593195" cy="314096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7020272" y="3068960"/>
            <a:ext cx="176638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promontoire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laire\Documents\HABITAT RURAL\Sans titre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7297"/>
            <a:ext cx="9144000" cy="604070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67544" y="188640"/>
            <a:ext cx="12187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Lorraine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laire\Documents\HABITAT RURAL\Sans titre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7297"/>
            <a:ext cx="9144000" cy="604070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714744" y="0"/>
            <a:ext cx="903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jardin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6429388" y="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champ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rot="5400000">
            <a:off x="6072198" y="857232"/>
            <a:ext cx="1143008" cy="28575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6200000" flipH="1">
            <a:off x="3929058" y="785794"/>
            <a:ext cx="1785950" cy="92869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67544" y="188640"/>
            <a:ext cx="121873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Lorraine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Villages et hameaux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Schéma général :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Schémas particuliers :</a:t>
            </a:r>
            <a:endParaRPr lang="fr-FR" sz="3200" dirty="0" smtClean="0"/>
          </a:p>
          <a:p>
            <a:r>
              <a:rPr lang="fr-FR" sz="3200" dirty="0" smtClean="0"/>
              <a:t>	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Villages et hameaux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Schéma général :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Schémas particuliers :</a:t>
            </a:r>
          </a:p>
          <a:p>
            <a:r>
              <a:rPr lang="fr-FR" sz="3200" dirty="0" smtClean="0">
                <a:sym typeface="Wingdings" pitchFamily="2" charset="2"/>
              </a:rPr>
              <a:t>	    contraintes de l’assiette géographique</a:t>
            </a:r>
            <a:endParaRPr lang="fr-FR" sz="3200" dirty="0" smtClean="0"/>
          </a:p>
        </p:txBody>
      </p:sp>
      <p:sp>
        <p:nvSpPr>
          <p:cNvPr id="3" name="Flèche à angle droit 2"/>
          <p:cNvSpPr/>
          <p:nvPr/>
        </p:nvSpPr>
        <p:spPr>
          <a:xfrm rot="5247386">
            <a:off x="891781" y="6260732"/>
            <a:ext cx="375663" cy="343708"/>
          </a:xfrm>
          <a:prstGeom prst="bentUpArrow">
            <a:avLst/>
          </a:prstGeom>
          <a:solidFill>
            <a:srgbClr val="1F9122"/>
          </a:solidFill>
          <a:ln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HABITAT RURAL\aba 2064.jpg"/>
          <p:cNvPicPr>
            <a:picLocks noChangeAspect="1" noChangeArrowheads="1"/>
          </p:cNvPicPr>
          <p:nvPr/>
        </p:nvPicPr>
        <p:blipFill>
          <a:blip r:embed="rId3" cstate="print"/>
          <a:srcRect t="10931" r="20891" b="11821"/>
          <a:stretch>
            <a:fillRect/>
          </a:stretch>
        </p:blipFill>
        <p:spPr bwMode="auto">
          <a:xfrm>
            <a:off x="4286248" y="-1"/>
            <a:ext cx="4857752" cy="679916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86116" y="6000768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2714612" y="785794"/>
            <a:ext cx="133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élévation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395536" y="3933056"/>
            <a:ext cx="243496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Dracy</a:t>
            </a:r>
            <a:r>
              <a:rPr lang="fr-FR" sz="2400" dirty="0" smtClean="0"/>
              <a:t> (Côte-d’Or),</a:t>
            </a:r>
          </a:p>
          <a:p>
            <a:r>
              <a:rPr lang="fr-FR" sz="2400" dirty="0" smtClean="0"/>
              <a:t>XIV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cxnSp>
        <p:nvCxnSpPr>
          <p:cNvPr id="10" name="Connecteur droit 9"/>
          <p:cNvCxnSpPr>
            <a:endCxn id="5122" idx="3"/>
          </p:cNvCxnSpPr>
          <p:nvPr/>
        </p:nvCxnSpPr>
        <p:spPr>
          <a:xfrm flipV="1">
            <a:off x="4283968" y="3399580"/>
            <a:ext cx="4860032" cy="17343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ire\Documents\HABITAT RURAL\aba 2064.jpg"/>
          <p:cNvPicPr>
            <a:picLocks noChangeAspect="1" noChangeArrowheads="1"/>
          </p:cNvPicPr>
          <p:nvPr/>
        </p:nvPicPr>
        <p:blipFill>
          <a:blip r:embed="rId3" cstate="print"/>
          <a:srcRect t="10931" r="20891" b="11821"/>
          <a:stretch>
            <a:fillRect/>
          </a:stretch>
        </p:blipFill>
        <p:spPr bwMode="auto">
          <a:xfrm>
            <a:off x="4286248" y="-1"/>
            <a:ext cx="4857752" cy="679916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619672" y="1628800"/>
            <a:ext cx="116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jardins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395536" y="3933056"/>
            <a:ext cx="243496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Dracy</a:t>
            </a:r>
            <a:r>
              <a:rPr lang="fr-FR" sz="2400" dirty="0" smtClean="0"/>
              <a:t> (Côte-d’Or),</a:t>
            </a:r>
          </a:p>
          <a:p>
            <a:r>
              <a:rPr lang="fr-FR" sz="2400" dirty="0" smtClean="0"/>
              <a:t>XIV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10" name="Ellipse 9"/>
          <p:cNvSpPr/>
          <p:nvPr/>
        </p:nvSpPr>
        <p:spPr>
          <a:xfrm rot="20742790">
            <a:off x="6399323" y="1663950"/>
            <a:ext cx="1872208" cy="968930"/>
          </a:xfrm>
          <a:prstGeom prst="ellipse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flipV="1">
            <a:off x="4283968" y="3399580"/>
            <a:ext cx="4860032" cy="17343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 rot="20742790">
            <a:off x="6750835" y="4365106"/>
            <a:ext cx="1872208" cy="968930"/>
          </a:xfrm>
          <a:prstGeom prst="ellipse">
            <a:avLst/>
          </a:prstGeom>
          <a:noFill/>
          <a:ln w="50800">
            <a:solidFill>
              <a:srgbClr val="1F9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laire\Documents\HABITAT RURAL\aba 10692.jpg"/>
          <p:cNvPicPr>
            <a:picLocks noChangeAspect="1" noChangeArrowheads="1"/>
          </p:cNvPicPr>
          <p:nvPr/>
        </p:nvPicPr>
        <p:blipFill>
          <a:blip r:embed="rId3" cstate="print"/>
          <a:srcRect t="8784" r="17511" b="16278"/>
          <a:stretch>
            <a:fillRect/>
          </a:stretch>
        </p:blipFill>
        <p:spPr bwMode="auto">
          <a:xfrm>
            <a:off x="1" y="0"/>
            <a:ext cx="9144000" cy="600374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28794" y="6215082"/>
            <a:ext cx="538577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Rougiers</a:t>
            </a:r>
            <a:r>
              <a:rPr lang="fr-FR" sz="2400" dirty="0" smtClean="0"/>
              <a:t> (Var), XII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-XV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 = habitat perché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laire\Documents\HABITAT RURAL\aba 10692.jpg"/>
          <p:cNvPicPr>
            <a:picLocks noChangeAspect="1" noChangeArrowheads="1"/>
          </p:cNvPicPr>
          <p:nvPr/>
        </p:nvPicPr>
        <p:blipFill>
          <a:blip r:embed="rId3" cstate="print"/>
          <a:srcRect t="8784" r="17511" b="16278"/>
          <a:stretch>
            <a:fillRect/>
          </a:stretch>
        </p:blipFill>
        <p:spPr bwMode="auto">
          <a:xfrm>
            <a:off x="1" y="0"/>
            <a:ext cx="9144000" cy="6003746"/>
          </a:xfrm>
          <a:prstGeom prst="rect">
            <a:avLst/>
          </a:prstGeom>
          <a:noFill/>
        </p:spPr>
      </p:pic>
      <p:sp>
        <p:nvSpPr>
          <p:cNvPr id="5" name="Forme libre 4"/>
          <p:cNvSpPr/>
          <p:nvPr/>
        </p:nvSpPr>
        <p:spPr>
          <a:xfrm>
            <a:off x="382741" y="2399014"/>
            <a:ext cx="8691986" cy="3516877"/>
          </a:xfrm>
          <a:custGeom>
            <a:avLst/>
            <a:gdLst>
              <a:gd name="connsiteX0" fmla="*/ 462386 w 8691986"/>
              <a:gd name="connsiteY0" fmla="*/ 2353095 h 3516877"/>
              <a:gd name="connsiteX1" fmla="*/ 545514 w 8691986"/>
              <a:gd name="connsiteY1" fmla="*/ 2325386 h 3516877"/>
              <a:gd name="connsiteX2" fmla="*/ 656350 w 8691986"/>
              <a:gd name="connsiteY2" fmla="*/ 2297677 h 3516877"/>
              <a:gd name="connsiteX3" fmla="*/ 878023 w 8691986"/>
              <a:gd name="connsiteY3" fmla="*/ 2283822 h 3516877"/>
              <a:gd name="connsiteX4" fmla="*/ 1141259 w 8691986"/>
              <a:gd name="connsiteY4" fmla="*/ 2256113 h 3516877"/>
              <a:gd name="connsiteX5" fmla="*/ 1238241 w 8691986"/>
              <a:gd name="connsiteY5" fmla="*/ 2242259 h 3516877"/>
              <a:gd name="connsiteX6" fmla="*/ 1279804 w 8691986"/>
              <a:gd name="connsiteY6" fmla="*/ 2228404 h 3516877"/>
              <a:gd name="connsiteX7" fmla="*/ 1723150 w 8691986"/>
              <a:gd name="connsiteY7" fmla="*/ 2200695 h 3516877"/>
              <a:gd name="connsiteX8" fmla="*/ 1764714 w 8691986"/>
              <a:gd name="connsiteY8" fmla="*/ 2172986 h 3516877"/>
              <a:gd name="connsiteX9" fmla="*/ 1903259 w 8691986"/>
              <a:gd name="connsiteY9" fmla="*/ 2117568 h 3516877"/>
              <a:gd name="connsiteX10" fmla="*/ 1958677 w 8691986"/>
              <a:gd name="connsiteY10" fmla="*/ 2103713 h 3516877"/>
              <a:gd name="connsiteX11" fmla="*/ 2069514 w 8691986"/>
              <a:gd name="connsiteY11" fmla="*/ 2089859 h 3516877"/>
              <a:gd name="connsiteX12" fmla="*/ 2124932 w 8691986"/>
              <a:gd name="connsiteY12" fmla="*/ 2076004 h 3516877"/>
              <a:gd name="connsiteX13" fmla="*/ 2221914 w 8691986"/>
              <a:gd name="connsiteY13" fmla="*/ 2062150 h 3516877"/>
              <a:gd name="connsiteX14" fmla="*/ 2277332 w 8691986"/>
              <a:gd name="connsiteY14" fmla="*/ 2034441 h 3516877"/>
              <a:gd name="connsiteX15" fmla="*/ 2318895 w 8691986"/>
              <a:gd name="connsiteY15" fmla="*/ 2020586 h 3516877"/>
              <a:gd name="connsiteX16" fmla="*/ 2457441 w 8691986"/>
              <a:gd name="connsiteY16" fmla="*/ 1992877 h 3516877"/>
              <a:gd name="connsiteX17" fmla="*/ 2748386 w 8691986"/>
              <a:gd name="connsiteY17" fmla="*/ 1937459 h 3516877"/>
              <a:gd name="connsiteX18" fmla="*/ 2859223 w 8691986"/>
              <a:gd name="connsiteY18" fmla="*/ 1882041 h 3516877"/>
              <a:gd name="connsiteX19" fmla="*/ 2914641 w 8691986"/>
              <a:gd name="connsiteY19" fmla="*/ 1854331 h 3516877"/>
              <a:gd name="connsiteX20" fmla="*/ 2956204 w 8691986"/>
              <a:gd name="connsiteY20" fmla="*/ 1812768 h 3516877"/>
              <a:gd name="connsiteX21" fmla="*/ 3053186 w 8691986"/>
              <a:gd name="connsiteY21" fmla="*/ 1798913 h 3516877"/>
              <a:gd name="connsiteX22" fmla="*/ 3191732 w 8691986"/>
              <a:gd name="connsiteY22" fmla="*/ 1757350 h 3516877"/>
              <a:gd name="connsiteX23" fmla="*/ 3274859 w 8691986"/>
              <a:gd name="connsiteY23" fmla="*/ 1729641 h 3516877"/>
              <a:gd name="connsiteX24" fmla="*/ 3316423 w 8691986"/>
              <a:gd name="connsiteY24" fmla="*/ 1701931 h 3516877"/>
              <a:gd name="connsiteX25" fmla="*/ 3385695 w 8691986"/>
              <a:gd name="connsiteY25" fmla="*/ 1674222 h 3516877"/>
              <a:gd name="connsiteX26" fmla="*/ 3565804 w 8691986"/>
              <a:gd name="connsiteY26" fmla="*/ 1577241 h 3516877"/>
              <a:gd name="connsiteX27" fmla="*/ 3621223 w 8691986"/>
              <a:gd name="connsiteY27" fmla="*/ 1549531 h 3516877"/>
              <a:gd name="connsiteX28" fmla="*/ 3690495 w 8691986"/>
              <a:gd name="connsiteY28" fmla="*/ 1494113 h 3516877"/>
              <a:gd name="connsiteX29" fmla="*/ 3787477 w 8691986"/>
              <a:gd name="connsiteY29" fmla="*/ 1410986 h 3516877"/>
              <a:gd name="connsiteX30" fmla="*/ 3829041 w 8691986"/>
              <a:gd name="connsiteY30" fmla="*/ 1397131 h 3516877"/>
              <a:gd name="connsiteX31" fmla="*/ 3870604 w 8691986"/>
              <a:gd name="connsiteY31" fmla="*/ 1369422 h 3516877"/>
              <a:gd name="connsiteX32" fmla="*/ 3898314 w 8691986"/>
              <a:gd name="connsiteY32" fmla="*/ 1341713 h 3516877"/>
              <a:gd name="connsiteX33" fmla="*/ 3981441 w 8691986"/>
              <a:gd name="connsiteY33" fmla="*/ 1314004 h 3516877"/>
              <a:gd name="connsiteX34" fmla="*/ 4023004 w 8691986"/>
              <a:gd name="connsiteY34" fmla="*/ 1286295 h 3516877"/>
              <a:gd name="connsiteX35" fmla="*/ 4050714 w 8691986"/>
              <a:gd name="connsiteY35" fmla="*/ 1258586 h 3516877"/>
              <a:gd name="connsiteX36" fmla="*/ 4092277 w 8691986"/>
              <a:gd name="connsiteY36" fmla="*/ 1244731 h 3516877"/>
              <a:gd name="connsiteX37" fmla="*/ 4133841 w 8691986"/>
              <a:gd name="connsiteY37" fmla="*/ 1217022 h 3516877"/>
              <a:gd name="connsiteX38" fmla="*/ 4203114 w 8691986"/>
              <a:gd name="connsiteY38" fmla="*/ 1203168 h 3516877"/>
              <a:gd name="connsiteX39" fmla="*/ 4300095 w 8691986"/>
              <a:gd name="connsiteY39" fmla="*/ 1175459 h 3516877"/>
              <a:gd name="connsiteX40" fmla="*/ 4383223 w 8691986"/>
              <a:gd name="connsiteY40" fmla="*/ 1120041 h 3516877"/>
              <a:gd name="connsiteX41" fmla="*/ 4424786 w 8691986"/>
              <a:gd name="connsiteY41" fmla="*/ 1106186 h 3516877"/>
              <a:gd name="connsiteX42" fmla="*/ 4466350 w 8691986"/>
              <a:gd name="connsiteY42" fmla="*/ 1078477 h 3516877"/>
              <a:gd name="connsiteX43" fmla="*/ 4549477 w 8691986"/>
              <a:gd name="connsiteY43" fmla="*/ 1050768 h 3516877"/>
              <a:gd name="connsiteX44" fmla="*/ 4604895 w 8691986"/>
              <a:gd name="connsiteY44" fmla="*/ 1023059 h 3516877"/>
              <a:gd name="connsiteX45" fmla="*/ 4688023 w 8691986"/>
              <a:gd name="connsiteY45" fmla="*/ 1009204 h 3516877"/>
              <a:gd name="connsiteX46" fmla="*/ 4785004 w 8691986"/>
              <a:gd name="connsiteY46" fmla="*/ 967641 h 3516877"/>
              <a:gd name="connsiteX47" fmla="*/ 4868132 w 8691986"/>
              <a:gd name="connsiteY47" fmla="*/ 953786 h 3516877"/>
              <a:gd name="connsiteX48" fmla="*/ 4909695 w 8691986"/>
              <a:gd name="connsiteY48" fmla="*/ 939931 h 3516877"/>
              <a:gd name="connsiteX49" fmla="*/ 4992823 w 8691986"/>
              <a:gd name="connsiteY49" fmla="*/ 829095 h 3516877"/>
              <a:gd name="connsiteX50" fmla="*/ 5048241 w 8691986"/>
              <a:gd name="connsiteY50" fmla="*/ 690550 h 3516877"/>
              <a:gd name="connsiteX51" fmla="*/ 5089804 w 8691986"/>
              <a:gd name="connsiteY51" fmla="*/ 676695 h 3516877"/>
              <a:gd name="connsiteX52" fmla="*/ 5103659 w 8691986"/>
              <a:gd name="connsiteY52" fmla="*/ 621277 h 3516877"/>
              <a:gd name="connsiteX53" fmla="*/ 5159077 w 8691986"/>
              <a:gd name="connsiteY53" fmla="*/ 579713 h 3516877"/>
              <a:gd name="connsiteX54" fmla="*/ 5200641 w 8691986"/>
              <a:gd name="connsiteY54" fmla="*/ 524295 h 3516877"/>
              <a:gd name="connsiteX55" fmla="*/ 5269914 w 8691986"/>
              <a:gd name="connsiteY55" fmla="*/ 468877 h 3516877"/>
              <a:gd name="connsiteX56" fmla="*/ 5297623 w 8691986"/>
              <a:gd name="connsiteY56" fmla="*/ 427313 h 3516877"/>
              <a:gd name="connsiteX57" fmla="*/ 5339186 w 8691986"/>
              <a:gd name="connsiteY57" fmla="*/ 399604 h 3516877"/>
              <a:gd name="connsiteX58" fmla="*/ 5505441 w 8691986"/>
              <a:gd name="connsiteY58" fmla="*/ 261059 h 3516877"/>
              <a:gd name="connsiteX59" fmla="*/ 5643986 w 8691986"/>
              <a:gd name="connsiteY59" fmla="*/ 164077 h 3516877"/>
              <a:gd name="connsiteX60" fmla="*/ 5727114 w 8691986"/>
              <a:gd name="connsiteY60" fmla="*/ 136368 h 3516877"/>
              <a:gd name="connsiteX61" fmla="*/ 5768677 w 8691986"/>
              <a:gd name="connsiteY61" fmla="*/ 122513 h 3516877"/>
              <a:gd name="connsiteX62" fmla="*/ 5810241 w 8691986"/>
              <a:gd name="connsiteY62" fmla="*/ 94804 h 3516877"/>
              <a:gd name="connsiteX63" fmla="*/ 6087332 w 8691986"/>
              <a:gd name="connsiteY63" fmla="*/ 80950 h 3516877"/>
              <a:gd name="connsiteX64" fmla="*/ 6683077 w 8691986"/>
              <a:gd name="connsiteY64" fmla="*/ 53241 h 3516877"/>
              <a:gd name="connsiteX65" fmla="*/ 7154132 w 8691986"/>
              <a:gd name="connsiteY65" fmla="*/ 39386 h 3516877"/>
              <a:gd name="connsiteX66" fmla="*/ 7722168 w 8691986"/>
              <a:gd name="connsiteY66" fmla="*/ 39386 h 3516877"/>
              <a:gd name="connsiteX67" fmla="*/ 7999259 w 8691986"/>
              <a:gd name="connsiteY67" fmla="*/ 67095 h 3516877"/>
              <a:gd name="connsiteX68" fmla="*/ 8040823 w 8691986"/>
              <a:gd name="connsiteY68" fmla="*/ 94804 h 3516877"/>
              <a:gd name="connsiteX69" fmla="*/ 8137804 w 8691986"/>
              <a:gd name="connsiteY69" fmla="*/ 177931 h 3516877"/>
              <a:gd name="connsiteX70" fmla="*/ 8207077 w 8691986"/>
              <a:gd name="connsiteY70" fmla="*/ 205641 h 3516877"/>
              <a:gd name="connsiteX71" fmla="*/ 8248641 w 8691986"/>
              <a:gd name="connsiteY71" fmla="*/ 247204 h 3516877"/>
              <a:gd name="connsiteX72" fmla="*/ 8317914 w 8691986"/>
              <a:gd name="connsiteY72" fmla="*/ 274913 h 3516877"/>
              <a:gd name="connsiteX73" fmla="*/ 8373332 w 8691986"/>
              <a:gd name="connsiteY73" fmla="*/ 302622 h 3516877"/>
              <a:gd name="connsiteX74" fmla="*/ 8414895 w 8691986"/>
              <a:gd name="connsiteY74" fmla="*/ 330331 h 3516877"/>
              <a:gd name="connsiteX75" fmla="*/ 8539586 w 8691986"/>
              <a:gd name="connsiteY75" fmla="*/ 385750 h 3516877"/>
              <a:gd name="connsiteX76" fmla="*/ 8595004 w 8691986"/>
              <a:gd name="connsiteY76" fmla="*/ 482731 h 3516877"/>
              <a:gd name="connsiteX77" fmla="*/ 8622714 w 8691986"/>
              <a:gd name="connsiteY77" fmla="*/ 524295 h 3516877"/>
              <a:gd name="connsiteX78" fmla="*/ 8650423 w 8691986"/>
              <a:gd name="connsiteY78" fmla="*/ 607422 h 3516877"/>
              <a:gd name="connsiteX79" fmla="*/ 8664277 w 8691986"/>
              <a:gd name="connsiteY79" fmla="*/ 648986 h 3516877"/>
              <a:gd name="connsiteX80" fmla="*/ 8691986 w 8691986"/>
              <a:gd name="connsiteY80" fmla="*/ 759822 h 3516877"/>
              <a:gd name="connsiteX81" fmla="*/ 8678132 w 8691986"/>
              <a:gd name="connsiteY81" fmla="*/ 829095 h 3516877"/>
              <a:gd name="connsiteX82" fmla="*/ 8650423 w 8691986"/>
              <a:gd name="connsiteY82" fmla="*/ 1230877 h 3516877"/>
              <a:gd name="connsiteX83" fmla="*/ 8622714 w 8691986"/>
              <a:gd name="connsiteY83" fmla="*/ 1327859 h 3516877"/>
              <a:gd name="connsiteX84" fmla="*/ 8595004 w 8691986"/>
              <a:gd name="connsiteY84" fmla="*/ 1355568 h 3516877"/>
              <a:gd name="connsiteX85" fmla="*/ 8539586 w 8691986"/>
              <a:gd name="connsiteY85" fmla="*/ 1438695 h 3516877"/>
              <a:gd name="connsiteX86" fmla="*/ 8511877 w 8691986"/>
              <a:gd name="connsiteY86" fmla="*/ 1480259 h 3516877"/>
              <a:gd name="connsiteX87" fmla="*/ 8387186 w 8691986"/>
              <a:gd name="connsiteY87" fmla="*/ 1646513 h 3516877"/>
              <a:gd name="connsiteX88" fmla="*/ 8317914 w 8691986"/>
              <a:gd name="connsiteY88" fmla="*/ 1715786 h 3516877"/>
              <a:gd name="connsiteX89" fmla="*/ 8248641 w 8691986"/>
              <a:gd name="connsiteY89" fmla="*/ 1785059 h 3516877"/>
              <a:gd name="connsiteX90" fmla="*/ 8207077 w 8691986"/>
              <a:gd name="connsiteY90" fmla="*/ 1840477 h 3516877"/>
              <a:gd name="connsiteX91" fmla="*/ 8137804 w 8691986"/>
              <a:gd name="connsiteY91" fmla="*/ 1868186 h 3516877"/>
              <a:gd name="connsiteX92" fmla="*/ 8096241 w 8691986"/>
              <a:gd name="connsiteY92" fmla="*/ 1895895 h 3516877"/>
              <a:gd name="connsiteX93" fmla="*/ 8054677 w 8691986"/>
              <a:gd name="connsiteY93" fmla="*/ 1937459 h 3516877"/>
              <a:gd name="connsiteX94" fmla="*/ 8026968 w 8691986"/>
              <a:gd name="connsiteY94" fmla="*/ 1979022 h 3516877"/>
              <a:gd name="connsiteX95" fmla="*/ 7902277 w 8691986"/>
              <a:gd name="connsiteY95" fmla="*/ 2062150 h 3516877"/>
              <a:gd name="connsiteX96" fmla="*/ 7833004 w 8691986"/>
              <a:gd name="connsiteY96" fmla="*/ 2145277 h 3516877"/>
              <a:gd name="connsiteX97" fmla="*/ 7763732 w 8691986"/>
              <a:gd name="connsiteY97" fmla="*/ 2186841 h 3516877"/>
              <a:gd name="connsiteX98" fmla="*/ 7652895 w 8691986"/>
              <a:gd name="connsiteY98" fmla="*/ 2325386 h 3516877"/>
              <a:gd name="connsiteX99" fmla="*/ 7555914 w 8691986"/>
              <a:gd name="connsiteY99" fmla="*/ 2422368 h 3516877"/>
              <a:gd name="connsiteX100" fmla="*/ 7514350 w 8691986"/>
              <a:gd name="connsiteY100" fmla="*/ 2463931 h 3516877"/>
              <a:gd name="connsiteX101" fmla="*/ 7403514 w 8691986"/>
              <a:gd name="connsiteY101" fmla="*/ 2602477 h 3516877"/>
              <a:gd name="connsiteX102" fmla="*/ 7375804 w 8691986"/>
              <a:gd name="connsiteY102" fmla="*/ 2630186 h 3516877"/>
              <a:gd name="connsiteX103" fmla="*/ 7278823 w 8691986"/>
              <a:gd name="connsiteY103" fmla="*/ 2671750 h 3516877"/>
              <a:gd name="connsiteX104" fmla="*/ 7223404 w 8691986"/>
              <a:gd name="connsiteY104" fmla="*/ 2685604 h 3516877"/>
              <a:gd name="connsiteX105" fmla="*/ 7181841 w 8691986"/>
              <a:gd name="connsiteY105" fmla="*/ 2713313 h 3516877"/>
              <a:gd name="connsiteX106" fmla="*/ 7126423 w 8691986"/>
              <a:gd name="connsiteY106" fmla="*/ 2741022 h 3516877"/>
              <a:gd name="connsiteX107" fmla="*/ 7071004 w 8691986"/>
              <a:gd name="connsiteY107" fmla="*/ 2782586 h 3516877"/>
              <a:gd name="connsiteX108" fmla="*/ 7029441 w 8691986"/>
              <a:gd name="connsiteY108" fmla="*/ 2824150 h 3516877"/>
              <a:gd name="connsiteX109" fmla="*/ 6918604 w 8691986"/>
              <a:gd name="connsiteY109" fmla="*/ 2865713 h 3516877"/>
              <a:gd name="connsiteX110" fmla="*/ 6835477 w 8691986"/>
              <a:gd name="connsiteY110" fmla="*/ 2879568 h 3516877"/>
              <a:gd name="connsiteX111" fmla="*/ 6793914 w 8691986"/>
              <a:gd name="connsiteY111" fmla="*/ 2893422 h 3516877"/>
              <a:gd name="connsiteX112" fmla="*/ 6599950 w 8691986"/>
              <a:gd name="connsiteY112" fmla="*/ 2921131 h 3516877"/>
              <a:gd name="connsiteX113" fmla="*/ 6530677 w 8691986"/>
              <a:gd name="connsiteY113" fmla="*/ 2934986 h 3516877"/>
              <a:gd name="connsiteX114" fmla="*/ 6489114 w 8691986"/>
              <a:gd name="connsiteY114" fmla="*/ 2962695 h 3516877"/>
              <a:gd name="connsiteX115" fmla="*/ 6267441 w 8691986"/>
              <a:gd name="connsiteY115" fmla="*/ 2990404 h 3516877"/>
              <a:gd name="connsiteX116" fmla="*/ 6184314 w 8691986"/>
              <a:gd name="connsiteY116" fmla="*/ 3004259 h 3516877"/>
              <a:gd name="connsiteX117" fmla="*/ 6128895 w 8691986"/>
              <a:gd name="connsiteY117" fmla="*/ 3018113 h 3516877"/>
              <a:gd name="connsiteX118" fmla="*/ 5824095 w 8691986"/>
              <a:gd name="connsiteY118" fmla="*/ 3031968 h 3516877"/>
              <a:gd name="connsiteX119" fmla="*/ 5699404 w 8691986"/>
              <a:gd name="connsiteY119" fmla="*/ 3045822 h 3516877"/>
              <a:gd name="connsiteX120" fmla="*/ 5463877 w 8691986"/>
              <a:gd name="connsiteY120" fmla="*/ 3059677 h 3516877"/>
              <a:gd name="connsiteX121" fmla="*/ 5408459 w 8691986"/>
              <a:gd name="connsiteY121" fmla="*/ 3073531 h 3516877"/>
              <a:gd name="connsiteX122" fmla="*/ 5366895 w 8691986"/>
              <a:gd name="connsiteY122" fmla="*/ 3087386 h 3516877"/>
              <a:gd name="connsiteX123" fmla="*/ 4992823 w 8691986"/>
              <a:gd name="connsiteY123" fmla="*/ 3115095 h 3516877"/>
              <a:gd name="connsiteX124" fmla="*/ 4383223 w 8691986"/>
              <a:gd name="connsiteY124" fmla="*/ 3128950 h 3516877"/>
              <a:gd name="connsiteX125" fmla="*/ 4119986 w 8691986"/>
              <a:gd name="connsiteY125" fmla="*/ 3142804 h 3516877"/>
              <a:gd name="connsiteX126" fmla="*/ 4050714 w 8691986"/>
              <a:gd name="connsiteY126" fmla="*/ 3156659 h 3516877"/>
              <a:gd name="connsiteX127" fmla="*/ 3662786 w 8691986"/>
              <a:gd name="connsiteY127" fmla="*/ 3184368 h 3516877"/>
              <a:gd name="connsiteX128" fmla="*/ 3662786 w 8691986"/>
              <a:gd name="connsiteY128" fmla="*/ 3184368 h 3516877"/>
              <a:gd name="connsiteX129" fmla="*/ 2886932 w 8691986"/>
              <a:gd name="connsiteY129" fmla="*/ 3198222 h 3516877"/>
              <a:gd name="connsiteX130" fmla="*/ 2665259 w 8691986"/>
              <a:gd name="connsiteY130" fmla="*/ 3212077 h 3516877"/>
              <a:gd name="connsiteX131" fmla="*/ 2055659 w 8691986"/>
              <a:gd name="connsiteY131" fmla="*/ 3239786 h 3516877"/>
              <a:gd name="connsiteX132" fmla="*/ 1944823 w 8691986"/>
              <a:gd name="connsiteY132" fmla="*/ 3267495 h 3516877"/>
              <a:gd name="connsiteX133" fmla="*/ 1820132 w 8691986"/>
              <a:gd name="connsiteY133" fmla="*/ 3295204 h 3516877"/>
              <a:gd name="connsiteX134" fmla="*/ 1764714 w 8691986"/>
              <a:gd name="connsiteY134" fmla="*/ 3322913 h 3516877"/>
              <a:gd name="connsiteX135" fmla="*/ 1723150 w 8691986"/>
              <a:gd name="connsiteY135" fmla="*/ 3336768 h 3516877"/>
              <a:gd name="connsiteX136" fmla="*/ 1681586 w 8691986"/>
              <a:gd name="connsiteY136" fmla="*/ 3364477 h 3516877"/>
              <a:gd name="connsiteX137" fmla="*/ 1570750 w 8691986"/>
              <a:gd name="connsiteY137" fmla="*/ 3392186 h 3516877"/>
              <a:gd name="connsiteX138" fmla="*/ 1529186 w 8691986"/>
              <a:gd name="connsiteY138" fmla="*/ 3419895 h 3516877"/>
              <a:gd name="connsiteX139" fmla="*/ 1404495 w 8691986"/>
              <a:gd name="connsiteY139" fmla="*/ 3461459 h 3516877"/>
              <a:gd name="connsiteX140" fmla="*/ 1293659 w 8691986"/>
              <a:gd name="connsiteY140" fmla="*/ 3489168 h 3516877"/>
              <a:gd name="connsiteX141" fmla="*/ 1238241 w 8691986"/>
              <a:gd name="connsiteY141" fmla="*/ 3503022 h 3516877"/>
              <a:gd name="connsiteX142" fmla="*/ 961150 w 8691986"/>
              <a:gd name="connsiteY142" fmla="*/ 3516877 h 3516877"/>
              <a:gd name="connsiteX143" fmla="*/ 517804 w 8691986"/>
              <a:gd name="connsiteY143" fmla="*/ 3503022 h 3516877"/>
              <a:gd name="connsiteX144" fmla="*/ 448532 w 8691986"/>
              <a:gd name="connsiteY144" fmla="*/ 3489168 h 3516877"/>
              <a:gd name="connsiteX145" fmla="*/ 268423 w 8691986"/>
              <a:gd name="connsiteY145" fmla="*/ 3475313 h 3516877"/>
              <a:gd name="connsiteX146" fmla="*/ 226859 w 8691986"/>
              <a:gd name="connsiteY146" fmla="*/ 3461459 h 3516877"/>
              <a:gd name="connsiteX147" fmla="*/ 143732 w 8691986"/>
              <a:gd name="connsiteY147" fmla="*/ 3419895 h 3516877"/>
              <a:gd name="connsiteX148" fmla="*/ 129877 w 8691986"/>
              <a:gd name="connsiteY148" fmla="*/ 3378331 h 3516877"/>
              <a:gd name="connsiteX149" fmla="*/ 46750 w 8691986"/>
              <a:gd name="connsiteY149" fmla="*/ 3309059 h 3516877"/>
              <a:gd name="connsiteX150" fmla="*/ 19041 w 8691986"/>
              <a:gd name="connsiteY150" fmla="*/ 3225931 h 3516877"/>
              <a:gd name="connsiteX151" fmla="*/ 5186 w 8691986"/>
              <a:gd name="connsiteY151" fmla="*/ 3184368 h 3516877"/>
              <a:gd name="connsiteX152" fmla="*/ 46750 w 8691986"/>
              <a:gd name="connsiteY152" fmla="*/ 2921131 h 3516877"/>
              <a:gd name="connsiteX153" fmla="*/ 102168 w 8691986"/>
              <a:gd name="connsiteY153" fmla="*/ 2810295 h 3516877"/>
              <a:gd name="connsiteX154" fmla="*/ 143732 w 8691986"/>
              <a:gd name="connsiteY154" fmla="*/ 2782586 h 3516877"/>
              <a:gd name="connsiteX155" fmla="*/ 199150 w 8691986"/>
              <a:gd name="connsiteY155" fmla="*/ 2685604 h 3516877"/>
              <a:gd name="connsiteX156" fmla="*/ 213004 w 8691986"/>
              <a:gd name="connsiteY156" fmla="*/ 2644041 h 3516877"/>
              <a:gd name="connsiteX157" fmla="*/ 240714 w 8691986"/>
              <a:gd name="connsiteY157" fmla="*/ 2616331 h 3516877"/>
              <a:gd name="connsiteX158" fmla="*/ 309986 w 8691986"/>
              <a:gd name="connsiteY158" fmla="*/ 2547059 h 3516877"/>
              <a:gd name="connsiteX159" fmla="*/ 323841 w 8691986"/>
              <a:gd name="connsiteY159" fmla="*/ 2505495 h 3516877"/>
              <a:gd name="connsiteX160" fmla="*/ 406968 w 8691986"/>
              <a:gd name="connsiteY160" fmla="*/ 2463931 h 3516877"/>
              <a:gd name="connsiteX161" fmla="*/ 490095 w 8691986"/>
              <a:gd name="connsiteY161" fmla="*/ 2394659 h 3516877"/>
              <a:gd name="connsiteX162" fmla="*/ 531659 w 8691986"/>
              <a:gd name="connsiteY162" fmla="*/ 2366950 h 3516877"/>
              <a:gd name="connsiteX163" fmla="*/ 559368 w 8691986"/>
              <a:gd name="connsiteY163" fmla="*/ 2325386 h 351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8691986" h="3516877">
                <a:moveTo>
                  <a:pt x="462386" y="2353095"/>
                </a:moveTo>
                <a:lnTo>
                  <a:pt x="545514" y="2325386"/>
                </a:lnTo>
                <a:cubicBezTo>
                  <a:pt x="586612" y="2311687"/>
                  <a:pt x="609529" y="2302136"/>
                  <a:pt x="656350" y="2297677"/>
                </a:cubicBezTo>
                <a:cubicBezTo>
                  <a:pt x="730052" y="2290658"/>
                  <a:pt x="804132" y="2288440"/>
                  <a:pt x="878023" y="2283822"/>
                </a:cubicBezTo>
                <a:cubicBezTo>
                  <a:pt x="1054152" y="2254468"/>
                  <a:pt x="861104" y="2284128"/>
                  <a:pt x="1141259" y="2256113"/>
                </a:cubicBezTo>
                <a:cubicBezTo>
                  <a:pt x="1173752" y="2252864"/>
                  <a:pt x="1205914" y="2246877"/>
                  <a:pt x="1238241" y="2242259"/>
                </a:cubicBezTo>
                <a:cubicBezTo>
                  <a:pt x="1252095" y="2237641"/>
                  <a:pt x="1265484" y="2231268"/>
                  <a:pt x="1279804" y="2228404"/>
                </a:cubicBezTo>
                <a:cubicBezTo>
                  <a:pt x="1415675" y="2201230"/>
                  <a:pt x="1611292" y="2205169"/>
                  <a:pt x="1723150" y="2200695"/>
                </a:cubicBezTo>
                <a:cubicBezTo>
                  <a:pt x="1737005" y="2191459"/>
                  <a:pt x="1750257" y="2181247"/>
                  <a:pt x="1764714" y="2172986"/>
                </a:cubicBezTo>
                <a:cubicBezTo>
                  <a:pt x="1815879" y="2143749"/>
                  <a:pt x="1843499" y="2135496"/>
                  <a:pt x="1903259" y="2117568"/>
                </a:cubicBezTo>
                <a:cubicBezTo>
                  <a:pt x="1921497" y="2112096"/>
                  <a:pt x="1939895" y="2106843"/>
                  <a:pt x="1958677" y="2103713"/>
                </a:cubicBezTo>
                <a:cubicBezTo>
                  <a:pt x="1995404" y="2097592"/>
                  <a:pt x="2032568" y="2094477"/>
                  <a:pt x="2069514" y="2089859"/>
                </a:cubicBezTo>
                <a:cubicBezTo>
                  <a:pt x="2087987" y="2085241"/>
                  <a:pt x="2106198" y="2079410"/>
                  <a:pt x="2124932" y="2076004"/>
                </a:cubicBezTo>
                <a:cubicBezTo>
                  <a:pt x="2157061" y="2070162"/>
                  <a:pt x="2190409" y="2070742"/>
                  <a:pt x="2221914" y="2062150"/>
                </a:cubicBezTo>
                <a:cubicBezTo>
                  <a:pt x="2241839" y="2056716"/>
                  <a:pt x="2258349" y="2042577"/>
                  <a:pt x="2277332" y="2034441"/>
                </a:cubicBezTo>
                <a:cubicBezTo>
                  <a:pt x="2290755" y="2028688"/>
                  <a:pt x="2304853" y="2024598"/>
                  <a:pt x="2318895" y="2020586"/>
                </a:cubicBezTo>
                <a:cubicBezTo>
                  <a:pt x="2415507" y="1992982"/>
                  <a:pt x="2334966" y="2020094"/>
                  <a:pt x="2457441" y="1992877"/>
                </a:cubicBezTo>
                <a:cubicBezTo>
                  <a:pt x="2715975" y="1935425"/>
                  <a:pt x="2529065" y="1961827"/>
                  <a:pt x="2748386" y="1937459"/>
                </a:cubicBezTo>
                <a:cubicBezTo>
                  <a:pt x="2845623" y="1913149"/>
                  <a:pt x="2765024" y="1940916"/>
                  <a:pt x="2859223" y="1882041"/>
                </a:cubicBezTo>
                <a:cubicBezTo>
                  <a:pt x="2876737" y="1871095"/>
                  <a:pt x="2897835" y="1866336"/>
                  <a:pt x="2914641" y="1854331"/>
                </a:cubicBezTo>
                <a:cubicBezTo>
                  <a:pt x="2930584" y="1842943"/>
                  <a:pt x="2938012" y="1820045"/>
                  <a:pt x="2956204" y="1812768"/>
                </a:cubicBezTo>
                <a:cubicBezTo>
                  <a:pt x="2986524" y="1800640"/>
                  <a:pt x="3020859" y="1803531"/>
                  <a:pt x="3053186" y="1798913"/>
                </a:cubicBezTo>
                <a:cubicBezTo>
                  <a:pt x="3133590" y="1745311"/>
                  <a:pt x="3055381" y="1788815"/>
                  <a:pt x="3191732" y="1757350"/>
                </a:cubicBezTo>
                <a:cubicBezTo>
                  <a:pt x="3220192" y="1750782"/>
                  <a:pt x="3274859" y="1729641"/>
                  <a:pt x="3274859" y="1729641"/>
                </a:cubicBezTo>
                <a:cubicBezTo>
                  <a:pt x="3288714" y="1720404"/>
                  <a:pt x="3301530" y="1709378"/>
                  <a:pt x="3316423" y="1701931"/>
                </a:cubicBezTo>
                <a:cubicBezTo>
                  <a:pt x="3338667" y="1690809"/>
                  <a:pt x="3364515" y="1687256"/>
                  <a:pt x="3385695" y="1674222"/>
                </a:cubicBezTo>
                <a:cubicBezTo>
                  <a:pt x="3557393" y="1568562"/>
                  <a:pt x="3429820" y="1604437"/>
                  <a:pt x="3565804" y="1577241"/>
                </a:cubicBezTo>
                <a:cubicBezTo>
                  <a:pt x="3584277" y="1568004"/>
                  <a:pt x="3605356" y="1562753"/>
                  <a:pt x="3621223" y="1549531"/>
                </a:cubicBezTo>
                <a:cubicBezTo>
                  <a:pt x="3704780" y="1479900"/>
                  <a:pt x="3591258" y="1527193"/>
                  <a:pt x="3690495" y="1494113"/>
                </a:cubicBezTo>
                <a:cubicBezTo>
                  <a:pt x="3724581" y="1460027"/>
                  <a:pt x="3745278" y="1432086"/>
                  <a:pt x="3787477" y="1410986"/>
                </a:cubicBezTo>
                <a:cubicBezTo>
                  <a:pt x="3800539" y="1404455"/>
                  <a:pt x="3815979" y="1403662"/>
                  <a:pt x="3829041" y="1397131"/>
                </a:cubicBezTo>
                <a:cubicBezTo>
                  <a:pt x="3843934" y="1389684"/>
                  <a:pt x="3857602" y="1379824"/>
                  <a:pt x="3870604" y="1369422"/>
                </a:cubicBezTo>
                <a:cubicBezTo>
                  <a:pt x="3880804" y="1361262"/>
                  <a:pt x="3886631" y="1347555"/>
                  <a:pt x="3898314" y="1341713"/>
                </a:cubicBezTo>
                <a:cubicBezTo>
                  <a:pt x="3924438" y="1328651"/>
                  <a:pt x="3953732" y="1323240"/>
                  <a:pt x="3981441" y="1314004"/>
                </a:cubicBezTo>
                <a:cubicBezTo>
                  <a:pt x="3995295" y="1304768"/>
                  <a:pt x="4010002" y="1296697"/>
                  <a:pt x="4023004" y="1286295"/>
                </a:cubicBezTo>
                <a:cubicBezTo>
                  <a:pt x="4033204" y="1278135"/>
                  <a:pt x="4039513" y="1265307"/>
                  <a:pt x="4050714" y="1258586"/>
                </a:cubicBezTo>
                <a:cubicBezTo>
                  <a:pt x="4063237" y="1251072"/>
                  <a:pt x="4079215" y="1251262"/>
                  <a:pt x="4092277" y="1244731"/>
                </a:cubicBezTo>
                <a:cubicBezTo>
                  <a:pt x="4107170" y="1237284"/>
                  <a:pt x="4118250" y="1222869"/>
                  <a:pt x="4133841" y="1217022"/>
                </a:cubicBezTo>
                <a:cubicBezTo>
                  <a:pt x="4155890" y="1208754"/>
                  <a:pt x="4180126" y="1208276"/>
                  <a:pt x="4203114" y="1203168"/>
                </a:cubicBezTo>
                <a:cubicBezTo>
                  <a:pt x="4255296" y="1191572"/>
                  <a:pt x="4253816" y="1190885"/>
                  <a:pt x="4300095" y="1175459"/>
                </a:cubicBezTo>
                <a:cubicBezTo>
                  <a:pt x="4327804" y="1156986"/>
                  <a:pt x="4351630" y="1130573"/>
                  <a:pt x="4383223" y="1120041"/>
                </a:cubicBezTo>
                <a:cubicBezTo>
                  <a:pt x="4397077" y="1115423"/>
                  <a:pt x="4411724" y="1112717"/>
                  <a:pt x="4424786" y="1106186"/>
                </a:cubicBezTo>
                <a:cubicBezTo>
                  <a:pt x="4439679" y="1098739"/>
                  <a:pt x="4451134" y="1085240"/>
                  <a:pt x="4466350" y="1078477"/>
                </a:cubicBezTo>
                <a:cubicBezTo>
                  <a:pt x="4493040" y="1066615"/>
                  <a:pt x="4523353" y="1063830"/>
                  <a:pt x="4549477" y="1050768"/>
                </a:cubicBezTo>
                <a:cubicBezTo>
                  <a:pt x="4567950" y="1041532"/>
                  <a:pt x="4585113" y="1028994"/>
                  <a:pt x="4604895" y="1023059"/>
                </a:cubicBezTo>
                <a:cubicBezTo>
                  <a:pt x="4631802" y="1014987"/>
                  <a:pt x="4660600" y="1015298"/>
                  <a:pt x="4688023" y="1009204"/>
                </a:cubicBezTo>
                <a:cubicBezTo>
                  <a:pt x="4786330" y="987358"/>
                  <a:pt x="4663984" y="1003947"/>
                  <a:pt x="4785004" y="967641"/>
                </a:cubicBezTo>
                <a:cubicBezTo>
                  <a:pt x="4811911" y="959569"/>
                  <a:pt x="4840423" y="958404"/>
                  <a:pt x="4868132" y="953786"/>
                </a:cubicBezTo>
                <a:cubicBezTo>
                  <a:pt x="4881986" y="949168"/>
                  <a:pt x="4898607" y="949435"/>
                  <a:pt x="4909695" y="939931"/>
                </a:cubicBezTo>
                <a:cubicBezTo>
                  <a:pt x="4935296" y="917987"/>
                  <a:pt x="4971359" y="861292"/>
                  <a:pt x="4992823" y="829095"/>
                </a:cubicBezTo>
                <a:cubicBezTo>
                  <a:pt x="4998234" y="812863"/>
                  <a:pt x="5027855" y="710936"/>
                  <a:pt x="5048241" y="690550"/>
                </a:cubicBezTo>
                <a:cubicBezTo>
                  <a:pt x="5058567" y="680223"/>
                  <a:pt x="5075950" y="681313"/>
                  <a:pt x="5089804" y="676695"/>
                </a:cubicBezTo>
                <a:cubicBezTo>
                  <a:pt x="5094422" y="658222"/>
                  <a:pt x="5092591" y="636771"/>
                  <a:pt x="5103659" y="621277"/>
                </a:cubicBezTo>
                <a:cubicBezTo>
                  <a:pt x="5117080" y="602487"/>
                  <a:pt x="5142749" y="596041"/>
                  <a:pt x="5159077" y="579713"/>
                </a:cubicBezTo>
                <a:cubicBezTo>
                  <a:pt x="5175405" y="563385"/>
                  <a:pt x="5184313" y="540623"/>
                  <a:pt x="5200641" y="524295"/>
                </a:cubicBezTo>
                <a:cubicBezTo>
                  <a:pt x="5272645" y="452291"/>
                  <a:pt x="5215076" y="537424"/>
                  <a:pt x="5269914" y="468877"/>
                </a:cubicBezTo>
                <a:cubicBezTo>
                  <a:pt x="5280316" y="455875"/>
                  <a:pt x="5285849" y="439087"/>
                  <a:pt x="5297623" y="427313"/>
                </a:cubicBezTo>
                <a:cubicBezTo>
                  <a:pt x="5309397" y="415539"/>
                  <a:pt x="5326741" y="410666"/>
                  <a:pt x="5339186" y="399604"/>
                </a:cubicBezTo>
                <a:cubicBezTo>
                  <a:pt x="5612930" y="156277"/>
                  <a:pt x="5247729" y="454345"/>
                  <a:pt x="5505441" y="261059"/>
                </a:cubicBezTo>
                <a:cubicBezTo>
                  <a:pt x="5530733" y="242089"/>
                  <a:pt x="5623516" y="170900"/>
                  <a:pt x="5643986" y="164077"/>
                </a:cubicBezTo>
                <a:lnTo>
                  <a:pt x="5727114" y="136368"/>
                </a:lnTo>
                <a:cubicBezTo>
                  <a:pt x="5740968" y="131750"/>
                  <a:pt x="5756526" y="130614"/>
                  <a:pt x="5768677" y="122513"/>
                </a:cubicBezTo>
                <a:cubicBezTo>
                  <a:pt x="5782532" y="113277"/>
                  <a:pt x="5793730" y="96958"/>
                  <a:pt x="5810241" y="94804"/>
                </a:cubicBezTo>
                <a:cubicBezTo>
                  <a:pt x="5901943" y="82843"/>
                  <a:pt x="5994968" y="85568"/>
                  <a:pt x="6087332" y="80950"/>
                </a:cubicBezTo>
                <a:cubicBezTo>
                  <a:pt x="6318005" y="23280"/>
                  <a:pt x="6119300" y="68687"/>
                  <a:pt x="6683077" y="53241"/>
                </a:cubicBezTo>
                <a:lnTo>
                  <a:pt x="7154132" y="39386"/>
                </a:lnTo>
                <a:cubicBezTo>
                  <a:pt x="7390439" y="0"/>
                  <a:pt x="7245568" y="18664"/>
                  <a:pt x="7722168" y="39386"/>
                </a:cubicBezTo>
                <a:cubicBezTo>
                  <a:pt x="7780114" y="41905"/>
                  <a:pt x="7935452" y="60006"/>
                  <a:pt x="7999259" y="67095"/>
                </a:cubicBezTo>
                <a:cubicBezTo>
                  <a:pt x="8013114" y="76331"/>
                  <a:pt x="8027821" y="84402"/>
                  <a:pt x="8040823" y="94804"/>
                </a:cubicBezTo>
                <a:cubicBezTo>
                  <a:pt x="8074070" y="121402"/>
                  <a:pt x="8102378" y="154313"/>
                  <a:pt x="8137804" y="177931"/>
                </a:cubicBezTo>
                <a:cubicBezTo>
                  <a:pt x="8158497" y="191726"/>
                  <a:pt x="8183986" y="196404"/>
                  <a:pt x="8207077" y="205641"/>
                </a:cubicBezTo>
                <a:cubicBezTo>
                  <a:pt x="8220932" y="219495"/>
                  <a:pt x="8232026" y="236820"/>
                  <a:pt x="8248641" y="247204"/>
                </a:cubicBezTo>
                <a:cubicBezTo>
                  <a:pt x="8269731" y="260385"/>
                  <a:pt x="8295188" y="264812"/>
                  <a:pt x="8317914" y="274913"/>
                </a:cubicBezTo>
                <a:cubicBezTo>
                  <a:pt x="8336787" y="283301"/>
                  <a:pt x="8355400" y="292375"/>
                  <a:pt x="8373332" y="302622"/>
                </a:cubicBezTo>
                <a:cubicBezTo>
                  <a:pt x="8387789" y="310883"/>
                  <a:pt x="8399679" y="323568"/>
                  <a:pt x="8414895" y="330331"/>
                </a:cubicBezTo>
                <a:cubicBezTo>
                  <a:pt x="8563280" y="396281"/>
                  <a:pt x="8445524" y="323041"/>
                  <a:pt x="8539586" y="385750"/>
                </a:cubicBezTo>
                <a:cubicBezTo>
                  <a:pt x="8607097" y="487016"/>
                  <a:pt x="8524689" y="359682"/>
                  <a:pt x="8595004" y="482731"/>
                </a:cubicBezTo>
                <a:cubicBezTo>
                  <a:pt x="8603265" y="497188"/>
                  <a:pt x="8613477" y="510440"/>
                  <a:pt x="8622714" y="524295"/>
                </a:cubicBezTo>
                <a:lnTo>
                  <a:pt x="8650423" y="607422"/>
                </a:lnTo>
                <a:cubicBezTo>
                  <a:pt x="8655041" y="621277"/>
                  <a:pt x="8660735" y="634818"/>
                  <a:pt x="8664277" y="648986"/>
                </a:cubicBezTo>
                <a:lnTo>
                  <a:pt x="8691986" y="759822"/>
                </a:lnTo>
                <a:cubicBezTo>
                  <a:pt x="8687368" y="782913"/>
                  <a:pt x="8680202" y="805638"/>
                  <a:pt x="8678132" y="829095"/>
                </a:cubicBezTo>
                <a:cubicBezTo>
                  <a:pt x="8666333" y="962821"/>
                  <a:pt x="8682983" y="1100640"/>
                  <a:pt x="8650423" y="1230877"/>
                </a:cubicBezTo>
                <a:cubicBezTo>
                  <a:pt x="8647836" y="1241223"/>
                  <a:pt x="8631230" y="1313666"/>
                  <a:pt x="8622714" y="1327859"/>
                </a:cubicBezTo>
                <a:cubicBezTo>
                  <a:pt x="8615993" y="1339060"/>
                  <a:pt x="8602841" y="1345118"/>
                  <a:pt x="8595004" y="1355568"/>
                </a:cubicBezTo>
                <a:cubicBezTo>
                  <a:pt x="8575023" y="1382210"/>
                  <a:pt x="8558059" y="1410986"/>
                  <a:pt x="8539586" y="1438695"/>
                </a:cubicBezTo>
                <a:cubicBezTo>
                  <a:pt x="8530350" y="1452550"/>
                  <a:pt x="8518061" y="1464799"/>
                  <a:pt x="8511877" y="1480259"/>
                </a:cubicBezTo>
                <a:cubicBezTo>
                  <a:pt x="8436025" y="1669886"/>
                  <a:pt x="8559041" y="1388727"/>
                  <a:pt x="8387186" y="1646513"/>
                </a:cubicBezTo>
                <a:cubicBezTo>
                  <a:pt x="8350241" y="1701931"/>
                  <a:pt x="8373332" y="1678841"/>
                  <a:pt x="8317914" y="1715786"/>
                </a:cubicBezTo>
                <a:cubicBezTo>
                  <a:pt x="8244020" y="1826625"/>
                  <a:pt x="8341006" y="1692694"/>
                  <a:pt x="8248641" y="1785059"/>
                </a:cubicBezTo>
                <a:cubicBezTo>
                  <a:pt x="8232313" y="1801387"/>
                  <a:pt x="8225550" y="1826623"/>
                  <a:pt x="8207077" y="1840477"/>
                </a:cubicBezTo>
                <a:cubicBezTo>
                  <a:pt x="8187181" y="1855399"/>
                  <a:pt x="8160048" y="1857064"/>
                  <a:pt x="8137804" y="1868186"/>
                </a:cubicBezTo>
                <a:cubicBezTo>
                  <a:pt x="8122911" y="1875633"/>
                  <a:pt x="8109033" y="1885235"/>
                  <a:pt x="8096241" y="1895895"/>
                </a:cubicBezTo>
                <a:cubicBezTo>
                  <a:pt x="8081189" y="1908438"/>
                  <a:pt x="8067220" y="1922407"/>
                  <a:pt x="8054677" y="1937459"/>
                </a:cubicBezTo>
                <a:cubicBezTo>
                  <a:pt x="8044017" y="1950251"/>
                  <a:pt x="8039610" y="1968186"/>
                  <a:pt x="8026968" y="1979022"/>
                </a:cubicBezTo>
                <a:cubicBezTo>
                  <a:pt x="7934626" y="2058171"/>
                  <a:pt x="7982040" y="1982387"/>
                  <a:pt x="7902277" y="2062150"/>
                </a:cubicBezTo>
                <a:cubicBezTo>
                  <a:pt x="7831872" y="2132555"/>
                  <a:pt x="7923794" y="2077184"/>
                  <a:pt x="7833004" y="2145277"/>
                </a:cubicBezTo>
                <a:cubicBezTo>
                  <a:pt x="7811461" y="2161434"/>
                  <a:pt x="7783748" y="2168827"/>
                  <a:pt x="7763732" y="2186841"/>
                </a:cubicBezTo>
                <a:cubicBezTo>
                  <a:pt x="7690579" y="2252679"/>
                  <a:pt x="7709121" y="2263537"/>
                  <a:pt x="7652895" y="2325386"/>
                </a:cubicBezTo>
                <a:cubicBezTo>
                  <a:pt x="7622142" y="2359214"/>
                  <a:pt x="7588241" y="2390041"/>
                  <a:pt x="7555914" y="2422368"/>
                </a:cubicBezTo>
                <a:cubicBezTo>
                  <a:pt x="7542059" y="2436223"/>
                  <a:pt x="7526590" y="2448631"/>
                  <a:pt x="7514350" y="2463931"/>
                </a:cubicBezTo>
                <a:cubicBezTo>
                  <a:pt x="7477405" y="2510113"/>
                  <a:pt x="7445334" y="2560658"/>
                  <a:pt x="7403514" y="2602477"/>
                </a:cubicBezTo>
                <a:cubicBezTo>
                  <a:pt x="7394277" y="2611713"/>
                  <a:pt x="7386673" y="2622940"/>
                  <a:pt x="7375804" y="2630186"/>
                </a:cubicBezTo>
                <a:cubicBezTo>
                  <a:pt x="7348098" y="2648656"/>
                  <a:pt x="7311148" y="2662514"/>
                  <a:pt x="7278823" y="2671750"/>
                </a:cubicBezTo>
                <a:cubicBezTo>
                  <a:pt x="7260514" y="2676981"/>
                  <a:pt x="7241877" y="2680986"/>
                  <a:pt x="7223404" y="2685604"/>
                </a:cubicBezTo>
                <a:cubicBezTo>
                  <a:pt x="7209550" y="2694840"/>
                  <a:pt x="7196298" y="2705052"/>
                  <a:pt x="7181841" y="2713313"/>
                </a:cubicBezTo>
                <a:cubicBezTo>
                  <a:pt x="7163909" y="2723560"/>
                  <a:pt x="7143937" y="2730076"/>
                  <a:pt x="7126423" y="2741022"/>
                </a:cubicBezTo>
                <a:cubicBezTo>
                  <a:pt x="7106842" y="2753260"/>
                  <a:pt x="7088536" y="2767558"/>
                  <a:pt x="7071004" y="2782586"/>
                </a:cubicBezTo>
                <a:cubicBezTo>
                  <a:pt x="7056128" y="2795337"/>
                  <a:pt x="7046056" y="2813766"/>
                  <a:pt x="7029441" y="2824150"/>
                </a:cubicBezTo>
                <a:cubicBezTo>
                  <a:pt x="7023486" y="2827872"/>
                  <a:pt x="6938617" y="2861266"/>
                  <a:pt x="6918604" y="2865713"/>
                </a:cubicBezTo>
                <a:cubicBezTo>
                  <a:pt x="6891182" y="2871807"/>
                  <a:pt x="6862899" y="2873474"/>
                  <a:pt x="6835477" y="2879568"/>
                </a:cubicBezTo>
                <a:cubicBezTo>
                  <a:pt x="6821221" y="2882736"/>
                  <a:pt x="6808296" y="2890884"/>
                  <a:pt x="6793914" y="2893422"/>
                </a:cubicBezTo>
                <a:cubicBezTo>
                  <a:pt x="6729597" y="2904772"/>
                  <a:pt x="6663993" y="2908322"/>
                  <a:pt x="6599950" y="2921131"/>
                </a:cubicBezTo>
                <a:lnTo>
                  <a:pt x="6530677" y="2934986"/>
                </a:lnTo>
                <a:cubicBezTo>
                  <a:pt x="6516823" y="2944222"/>
                  <a:pt x="6504910" y="2957429"/>
                  <a:pt x="6489114" y="2962695"/>
                </a:cubicBezTo>
                <a:cubicBezTo>
                  <a:pt x="6451236" y="2975321"/>
                  <a:pt x="6283541" y="2988391"/>
                  <a:pt x="6267441" y="2990404"/>
                </a:cubicBezTo>
                <a:cubicBezTo>
                  <a:pt x="6239567" y="2993888"/>
                  <a:pt x="6211860" y="2998750"/>
                  <a:pt x="6184314" y="3004259"/>
                </a:cubicBezTo>
                <a:cubicBezTo>
                  <a:pt x="6165642" y="3007993"/>
                  <a:pt x="6147880" y="3016653"/>
                  <a:pt x="6128895" y="3018113"/>
                </a:cubicBezTo>
                <a:cubicBezTo>
                  <a:pt x="6027490" y="3025913"/>
                  <a:pt x="5925695" y="3027350"/>
                  <a:pt x="5824095" y="3031968"/>
                </a:cubicBezTo>
                <a:cubicBezTo>
                  <a:pt x="5782531" y="3036586"/>
                  <a:pt x="5741100" y="3042615"/>
                  <a:pt x="5699404" y="3045822"/>
                </a:cubicBezTo>
                <a:cubicBezTo>
                  <a:pt x="5620991" y="3051854"/>
                  <a:pt x="5542167" y="3052221"/>
                  <a:pt x="5463877" y="3059677"/>
                </a:cubicBezTo>
                <a:cubicBezTo>
                  <a:pt x="5444922" y="3061482"/>
                  <a:pt x="5426768" y="3068300"/>
                  <a:pt x="5408459" y="3073531"/>
                </a:cubicBezTo>
                <a:cubicBezTo>
                  <a:pt x="5394417" y="3077543"/>
                  <a:pt x="5381427" y="3085933"/>
                  <a:pt x="5366895" y="3087386"/>
                </a:cubicBezTo>
                <a:cubicBezTo>
                  <a:pt x="5242483" y="3099827"/>
                  <a:pt x="5117823" y="3112254"/>
                  <a:pt x="4992823" y="3115095"/>
                </a:cubicBezTo>
                <a:lnTo>
                  <a:pt x="4383223" y="3128950"/>
                </a:lnTo>
                <a:cubicBezTo>
                  <a:pt x="4295477" y="3133568"/>
                  <a:pt x="4207550" y="3135507"/>
                  <a:pt x="4119986" y="3142804"/>
                </a:cubicBezTo>
                <a:cubicBezTo>
                  <a:pt x="4096519" y="3144760"/>
                  <a:pt x="4074165" y="3154527"/>
                  <a:pt x="4050714" y="3156659"/>
                </a:cubicBezTo>
                <a:cubicBezTo>
                  <a:pt x="3921608" y="3168396"/>
                  <a:pt x="3792095" y="3175132"/>
                  <a:pt x="3662786" y="3184368"/>
                </a:cubicBezTo>
                <a:lnTo>
                  <a:pt x="3662786" y="3184368"/>
                </a:lnTo>
                <a:lnTo>
                  <a:pt x="2886932" y="3198222"/>
                </a:lnTo>
                <a:lnTo>
                  <a:pt x="2665259" y="3212077"/>
                </a:lnTo>
                <a:cubicBezTo>
                  <a:pt x="2010460" y="3240546"/>
                  <a:pt x="2469432" y="3210230"/>
                  <a:pt x="2055659" y="3239786"/>
                </a:cubicBezTo>
                <a:cubicBezTo>
                  <a:pt x="1981385" y="3264544"/>
                  <a:pt x="2045136" y="3245203"/>
                  <a:pt x="1944823" y="3267495"/>
                </a:cubicBezTo>
                <a:cubicBezTo>
                  <a:pt x="1768732" y="3306626"/>
                  <a:pt x="2029055" y="3253421"/>
                  <a:pt x="1820132" y="3295204"/>
                </a:cubicBezTo>
                <a:cubicBezTo>
                  <a:pt x="1801659" y="3304440"/>
                  <a:pt x="1783697" y="3314777"/>
                  <a:pt x="1764714" y="3322913"/>
                </a:cubicBezTo>
                <a:cubicBezTo>
                  <a:pt x="1751291" y="3328666"/>
                  <a:pt x="1736212" y="3330237"/>
                  <a:pt x="1723150" y="3336768"/>
                </a:cubicBezTo>
                <a:cubicBezTo>
                  <a:pt x="1708257" y="3344215"/>
                  <a:pt x="1697235" y="3358787"/>
                  <a:pt x="1681586" y="3364477"/>
                </a:cubicBezTo>
                <a:cubicBezTo>
                  <a:pt x="1645796" y="3377491"/>
                  <a:pt x="1570750" y="3392186"/>
                  <a:pt x="1570750" y="3392186"/>
                </a:cubicBezTo>
                <a:cubicBezTo>
                  <a:pt x="1556895" y="3401422"/>
                  <a:pt x="1544079" y="3412448"/>
                  <a:pt x="1529186" y="3419895"/>
                </a:cubicBezTo>
                <a:cubicBezTo>
                  <a:pt x="1465498" y="3451739"/>
                  <a:pt x="1466229" y="3443821"/>
                  <a:pt x="1404495" y="3461459"/>
                </a:cubicBezTo>
                <a:cubicBezTo>
                  <a:pt x="1274532" y="3498591"/>
                  <a:pt x="1483773" y="3446921"/>
                  <a:pt x="1293659" y="3489168"/>
                </a:cubicBezTo>
                <a:cubicBezTo>
                  <a:pt x="1275071" y="3493299"/>
                  <a:pt x="1257216" y="3501441"/>
                  <a:pt x="1238241" y="3503022"/>
                </a:cubicBezTo>
                <a:cubicBezTo>
                  <a:pt x="1146081" y="3510702"/>
                  <a:pt x="1053514" y="3512259"/>
                  <a:pt x="961150" y="3516877"/>
                </a:cubicBezTo>
                <a:cubicBezTo>
                  <a:pt x="813368" y="3512259"/>
                  <a:pt x="665443" y="3511002"/>
                  <a:pt x="517804" y="3503022"/>
                </a:cubicBezTo>
                <a:cubicBezTo>
                  <a:pt x="494290" y="3501751"/>
                  <a:pt x="471936" y="3491768"/>
                  <a:pt x="448532" y="3489168"/>
                </a:cubicBezTo>
                <a:cubicBezTo>
                  <a:pt x="388687" y="3482519"/>
                  <a:pt x="328459" y="3479931"/>
                  <a:pt x="268423" y="3475313"/>
                </a:cubicBezTo>
                <a:cubicBezTo>
                  <a:pt x="254568" y="3470695"/>
                  <a:pt x="239921" y="3467990"/>
                  <a:pt x="226859" y="3461459"/>
                </a:cubicBezTo>
                <a:cubicBezTo>
                  <a:pt x="119418" y="3407740"/>
                  <a:pt x="248211" y="3454723"/>
                  <a:pt x="143732" y="3419895"/>
                </a:cubicBezTo>
                <a:cubicBezTo>
                  <a:pt x="139114" y="3406040"/>
                  <a:pt x="140204" y="3388658"/>
                  <a:pt x="129877" y="3378331"/>
                </a:cubicBezTo>
                <a:cubicBezTo>
                  <a:pt x="60590" y="3309044"/>
                  <a:pt x="85090" y="3395324"/>
                  <a:pt x="46750" y="3309059"/>
                </a:cubicBezTo>
                <a:cubicBezTo>
                  <a:pt x="34887" y="3282368"/>
                  <a:pt x="28278" y="3253640"/>
                  <a:pt x="19041" y="3225931"/>
                </a:cubicBezTo>
                <a:lnTo>
                  <a:pt x="5186" y="3184368"/>
                </a:lnTo>
                <a:cubicBezTo>
                  <a:pt x="21281" y="2975135"/>
                  <a:pt x="0" y="3061384"/>
                  <a:pt x="46750" y="2921131"/>
                </a:cubicBezTo>
                <a:cubicBezTo>
                  <a:pt x="61861" y="2875797"/>
                  <a:pt x="66474" y="2851937"/>
                  <a:pt x="102168" y="2810295"/>
                </a:cubicBezTo>
                <a:cubicBezTo>
                  <a:pt x="113004" y="2797653"/>
                  <a:pt x="129877" y="2791822"/>
                  <a:pt x="143732" y="2782586"/>
                </a:cubicBezTo>
                <a:cubicBezTo>
                  <a:pt x="173033" y="2665379"/>
                  <a:pt x="133117" y="2784654"/>
                  <a:pt x="199150" y="2685604"/>
                </a:cubicBezTo>
                <a:cubicBezTo>
                  <a:pt x="207251" y="2673453"/>
                  <a:pt x="205490" y="2656564"/>
                  <a:pt x="213004" y="2644041"/>
                </a:cubicBezTo>
                <a:cubicBezTo>
                  <a:pt x="219725" y="2632840"/>
                  <a:pt x="232554" y="2626531"/>
                  <a:pt x="240714" y="2616331"/>
                </a:cubicBezTo>
                <a:cubicBezTo>
                  <a:pt x="293493" y="2550358"/>
                  <a:pt x="238735" y="2594560"/>
                  <a:pt x="309986" y="2547059"/>
                </a:cubicBezTo>
                <a:cubicBezTo>
                  <a:pt x="314604" y="2533204"/>
                  <a:pt x="314718" y="2516899"/>
                  <a:pt x="323841" y="2505495"/>
                </a:cubicBezTo>
                <a:cubicBezTo>
                  <a:pt x="350310" y="2472408"/>
                  <a:pt x="373504" y="2480663"/>
                  <a:pt x="406968" y="2463931"/>
                </a:cubicBezTo>
                <a:cubicBezTo>
                  <a:pt x="458568" y="2438131"/>
                  <a:pt x="444132" y="2432961"/>
                  <a:pt x="490095" y="2394659"/>
                </a:cubicBezTo>
                <a:cubicBezTo>
                  <a:pt x="502887" y="2383999"/>
                  <a:pt x="517804" y="2376186"/>
                  <a:pt x="531659" y="2366950"/>
                </a:cubicBezTo>
                <a:lnTo>
                  <a:pt x="559368" y="2325386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28794" y="6215082"/>
            <a:ext cx="538577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Rougiers</a:t>
            </a:r>
            <a:r>
              <a:rPr lang="fr-FR" sz="2400" dirty="0" smtClean="0"/>
              <a:t> (Var), XII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-XV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 = habitat perché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7931809" y="4869160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maisons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99992" y="404664"/>
            <a:ext cx="118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château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r>
              <a:rPr lang="fr-FR" sz="3200" dirty="0" smtClean="0"/>
              <a:t>	    2-3-2-2- Les habitats intercalaires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r>
              <a:rPr lang="fr-FR" sz="3200" dirty="0" smtClean="0"/>
              <a:t>	    2-3-2-2- Les habitats intercalaires</a:t>
            </a:r>
          </a:p>
          <a:p>
            <a:r>
              <a:rPr lang="fr-FR" sz="3200" dirty="0" smtClean="0">
                <a:sym typeface="Wingdings" pitchFamily="2" charset="2"/>
              </a:rPr>
              <a:t> Les exploitations agricoles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1-1-2- Les nouveaux centres de peuplement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Accès à l’eau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Site défensif naturel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Voie de transport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3" cstate="print"/>
          <a:srcRect t="31250"/>
          <a:stretch>
            <a:fillRect/>
          </a:stretch>
        </p:blipFill>
        <p:spPr bwMode="auto">
          <a:xfrm>
            <a:off x="-1" y="0"/>
            <a:ext cx="5995143" cy="6858000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7092280" y="764704"/>
            <a:ext cx="1106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village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>
            <a:off x="755576" y="476672"/>
            <a:ext cx="18002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laire\Documents\HABITAT RURAL\ferme très s_riches_heures_du_duc_de_berry_fc3a9vrier1[1].jpg"/>
          <p:cNvPicPr>
            <a:picLocks noChangeAspect="1" noChangeArrowheads="1"/>
          </p:cNvPicPr>
          <p:nvPr/>
        </p:nvPicPr>
        <p:blipFill>
          <a:blip r:embed="rId3" cstate="print"/>
          <a:srcRect t="31250"/>
          <a:stretch>
            <a:fillRect/>
          </a:stretch>
        </p:blipFill>
        <p:spPr bwMode="auto">
          <a:xfrm>
            <a:off x="-1" y="0"/>
            <a:ext cx="5995143" cy="6858000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7092280" y="764704"/>
            <a:ext cx="1106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village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>
            <a:off x="755576" y="476672"/>
            <a:ext cx="18002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660232" y="4653136"/>
            <a:ext cx="20005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exploitation </a:t>
            </a:r>
          </a:p>
          <a:p>
            <a:r>
              <a:rPr lang="fr-FR" sz="2800" dirty="0" smtClean="0"/>
              <a:t>agricole</a:t>
            </a:r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860032" y="5013176"/>
            <a:ext cx="1651054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r>
              <a:rPr lang="fr-FR" sz="3200" dirty="0" smtClean="0"/>
              <a:t>	    2-3-2-2- Les habitats intercalaires</a:t>
            </a:r>
          </a:p>
          <a:p>
            <a:r>
              <a:rPr lang="fr-FR" sz="3200" dirty="0" smtClean="0"/>
              <a:t>	    2-3-2-3- Apparition d’un nouveau réseau de voies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    2-3-2-1- Les habitats regroupés</a:t>
            </a:r>
          </a:p>
          <a:p>
            <a:r>
              <a:rPr lang="fr-FR" sz="3200" dirty="0" smtClean="0"/>
              <a:t>	    2-3-2-2- Les habitats intercalaires</a:t>
            </a:r>
          </a:p>
          <a:p>
            <a:r>
              <a:rPr lang="fr-FR" sz="3200" dirty="0" smtClean="0"/>
              <a:t>	    2-3-2-3- Apparition d’un nouveau réseau de voies</a:t>
            </a:r>
          </a:p>
          <a:p>
            <a:r>
              <a:rPr lang="fr-FR" sz="3200" dirty="0" smtClean="0">
                <a:sym typeface="Wingdings" pitchFamily="2" charset="2"/>
              </a:rPr>
              <a:t> Réseau en étoile à partir d’un habitat groupé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laire\Documents\HABITAT RURAL\Sans titre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001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laire\Documents\HABITAT RURAL\Sans titre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9144000" cy="6001547"/>
          </a:xfrm>
          <a:prstGeom prst="rect">
            <a:avLst/>
          </a:prstGeom>
          <a:noFill/>
        </p:spPr>
      </p:pic>
      <p:sp>
        <p:nvSpPr>
          <p:cNvPr id="3" name="Forme libre 2"/>
          <p:cNvSpPr/>
          <p:nvPr/>
        </p:nvSpPr>
        <p:spPr>
          <a:xfrm>
            <a:off x="4585855" y="1648691"/>
            <a:ext cx="2576945" cy="1801091"/>
          </a:xfrm>
          <a:custGeom>
            <a:avLst/>
            <a:gdLst>
              <a:gd name="connsiteX0" fmla="*/ 0 w 2576945"/>
              <a:gd name="connsiteY0" fmla="*/ 1801091 h 1801091"/>
              <a:gd name="connsiteX1" fmla="*/ 124690 w 2576945"/>
              <a:gd name="connsiteY1" fmla="*/ 1579418 h 1801091"/>
              <a:gd name="connsiteX2" fmla="*/ 207818 w 2576945"/>
              <a:gd name="connsiteY2" fmla="*/ 1413164 h 1801091"/>
              <a:gd name="connsiteX3" fmla="*/ 277090 w 2576945"/>
              <a:gd name="connsiteY3" fmla="*/ 1149927 h 1801091"/>
              <a:gd name="connsiteX4" fmla="*/ 374072 w 2576945"/>
              <a:gd name="connsiteY4" fmla="*/ 955964 h 1801091"/>
              <a:gd name="connsiteX5" fmla="*/ 498763 w 2576945"/>
              <a:gd name="connsiteY5" fmla="*/ 817418 h 1801091"/>
              <a:gd name="connsiteX6" fmla="*/ 734290 w 2576945"/>
              <a:gd name="connsiteY6" fmla="*/ 706582 h 1801091"/>
              <a:gd name="connsiteX7" fmla="*/ 1371600 w 2576945"/>
              <a:gd name="connsiteY7" fmla="*/ 540327 h 1801091"/>
              <a:gd name="connsiteX8" fmla="*/ 1620981 w 2576945"/>
              <a:gd name="connsiteY8" fmla="*/ 484909 h 1801091"/>
              <a:gd name="connsiteX9" fmla="*/ 1814945 w 2576945"/>
              <a:gd name="connsiteY9" fmla="*/ 429491 h 1801091"/>
              <a:gd name="connsiteX10" fmla="*/ 1911927 w 2576945"/>
              <a:gd name="connsiteY10" fmla="*/ 387927 h 1801091"/>
              <a:gd name="connsiteX11" fmla="*/ 1856509 w 2576945"/>
              <a:gd name="connsiteY11" fmla="*/ 290945 h 1801091"/>
              <a:gd name="connsiteX12" fmla="*/ 2147454 w 2576945"/>
              <a:gd name="connsiteY12" fmla="*/ 180109 h 1801091"/>
              <a:gd name="connsiteX13" fmla="*/ 2576945 w 2576945"/>
              <a:gd name="connsiteY13" fmla="*/ 0 h 180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76945" h="1801091">
                <a:moveTo>
                  <a:pt x="0" y="1801091"/>
                </a:moveTo>
                <a:lnTo>
                  <a:pt x="124690" y="1579418"/>
                </a:lnTo>
                <a:lnTo>
                  <a:pt x="207818" y="1413164"/>
                </a:lnTo>
                <a:lnTo>
                  <a:pt x="277090" y="1149927"/>
                </a:lnTo>
                <a:lnTo>
                  <a:pt x="374072" y="955964"/>
                </a:lnTo>
                <a:lnTo>
                  <a:pt x="498763" y="817418"/>
                </a:lnTo>
                <a:lnTo>
                  <a:pt x="734290" y="706582"/>
                </a:lnTo>
                <a:lnTo>
                  <a:pt x="1371600" y="540327"/>
                </a:lnTo>
                <a:lnTo>
                  <a:pt x="1620981" y="484909"/>
                </a:lnTo>
                <a:lnTo>
                  <a:pt x="1814945" y="429491"/>
                </a:lnTo>
                <a:lnTo>
                  <a:pt x="1911927" y="387927"/>
                </a:lnTo>
                <a:lnTo>
                  <a:pt x="1856509" y="290945"/>
                </a:lnTo>
                <a:lnTo>
                  <a:pt x="2147454" y="180109"/>
                </a:lnTo>
                <a:lnTo>
                  <a:pt x="2576945" y="0"/>
                </a:ln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2618509" y="2382982"/>
            <a:ext cx="1205346" cy="1108363"/>
          </a:xfrm>
          <a:custGeom>
            <a:avLst/>
            <a:gdLst>
              <a:gd name="connsiteX0" fmla="*/ 1205346 w 1205346"/>
              <a:gd name="connsiteY0" fmla="*/ 1108363 h 1108363"/>
              <a:gd name="connsiteX1" fmla="*/ 1122218 w 1205346"/>
              <a:gd name="connsiteY1" fmla="*/ 914400 h 1108363"/>
              <a:gd name="connsiteX2" fmla="*/ 1039091 w 1205346"/>
              <a:gd name="connsiteY2" fmla="*/ 803563 h 1108363"/>
              <a:gd name="connsiteX3" fmla="*/ 845127 w 1205346"/>
              <a:gd name="connsiteY3" fmla="*/ 623454 h 1108363"/>
              <a:gd name="connsiteX4" fmla="*/ 623455 w 1205346"/>
              <a:gd name="connsiteY4" fmla="*/ 471054 h 1108363"/>
              <a:gd name="connsiteX5" fmla="*/ 471055 w 1205346"/>
              <a:gd name="connsiteY5" fmla="*/ 401782 h 1108363"/>
              <a:gd name="connsiteX6" fmla="*/ 360218 w 1205346"/>
              <a:gd name="connsiteY6" fmla="*/ 318654 h 1108363"/>
              <a:gd name="connsiteX7" fmla="*/ 235527 w 1205346"/>
              <a:gd name="connsiteY7" fmla="*/ 235527 h 1108363"/>
              <a:gd name="connsiteX8" fmla="*/ 138546 w 1205346"/>
              <a:gd name="connsiteY8" fmla="*/ 152400 h 1108363"/>
              <a:gd name="connsiteX9" fmla="*/ 41564 w 1205346"/>
              <a:gd name="connsiteY9" fmla="*/ 55418 h 1108363"/>
              <a:gd name="connsiteX10" fmla="*/ 0 w 1205346"/>
              <a:gd name="connsiteY10" fmla="*/ 0 h 110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5346" h="1108363">
                <a:moveTo>
                  <a:pt x="1205346" y="1108363"/>
                </a:moveTo>
                <a:lnTo>
                  <a:pt x="1122218" y="914400"/>
                </a:lnTo>
                <a:lnTo>
                  <a:pt x="1039091" y="803563"/>
                </a:lnTo>
                <a:lnTo>
                  <a:pt x="845127" y="623454"/>
                </a:lnTo>
                <a:lnTo>
                  <a:pt x="623455" y="471054"/>
                </a:lnTo>
                <a:lnTo>
                  <a:pt x="471055" y="401782"/>
                </a:lnTo>
                <a:lnTo>
                  <a:pt x="360218" y="318654"/>
                </a:lnTo>
                <a:lnTo>
                  <a:pt x="235527" y="235527"/>
                </a:lnTo>
                <a:lnTo>
                  <a:pt x="138546" y="152400"/>
                </a:lnTo>
                <a:lnTo>
                  <a:pt x="41564" y="55418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/>
          <p:cNvSpPr/>
          <p:nvPr/>
        </p:nvSpPr>
        <p:spPr>
          <a:xfrm>
            <a:off x="69273" y="3726873"/>
            <a:ext cx="3616036" cy="221672"/>
          </a:xfrm>
          <a:custGeom>
            <a:avLst/>
            <a:gdLst>
              <a:gd name="connsiteX0" fmla="*/ 0 w 3616036"/>
              <a:gd name="connsiteY0" fmla="*/ 41563 h 221672"/>
              <a:gd name="connsiteX1" fmla="*/ 332509 w 3616036"/>
              <a:gd name="connsiteY1" fmla="*/ 0 h 221672"/>
              <a:gd name="connsiteX2" fmla="*/ 665018 w 3616036"/>
              <a:gd name="connsiteY2" fmla="*/ 0 h 221672"/>
              <a:gd name="connsiteX3" fmla="*/ 928254 w 3616036"/>
              <a:gd name="connsiteY3" fmla="*/ 83127 h 221672"/>
              <a:gd name="connsiteX4" fmla="*/ 1219200 w 3616036"/>
              <a:gd name="connsiteY4" fmla="*/ 110836 h 221672"/>
              <a:gd name="connsiteX5" fmla="*/ 1524000 w 3616036"/>
              <a:gd name="connsiteY5" fmla="*/ 124691 h 221672"/>
              <a:gd name="connsiteX6" fmla="*/ 1884218 w 3616036"/>
              <a:gd name="connsiteY6" fmla="*/ 152400 h 221672"/>
              <a:gd name="connsiteX7" fmla="*/ 2175163 w 3616036"/>
              <a:gd name="connsiteY7" fmla="*/ 124691 h 221672"/>
              <a:gd name="connsiteX8" fmla="*/ 2563091 w 3616036"/>
              <a:gd name="connsiteY8" fmla="*/ 152400 h 221672"/>
              <a:gd name="connsiteX9" fmla="*/ 3020291 w 3616036"/>
              <a:gd name="connsiteY9" fmla="*/ 221672 h 221672"/>
              <a:gd name="connsiteX10" fmla="*/ 3380509 w 3616036"/>
              <a:gd name="connsiteY10" fmla="*/ 207818 h 221672"/>
              <a:gd name="connsiteX11" fmla="*/ 3574472 w 3616036"/>
              <a:gd name="connsiteY11" fmla="*/ 193963 h 221672"/>
              <a:gd name="connsiteX12" fmla="*/ 3616036 w 3616036"/>
              <a:gd name="connsiteY12" fmla="*/ 180109 h 22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16036" h="221672">
                <a:moveTo>
                  <a:pt x="0" y="41563"/>
                </a:moveTo>
                <a:lnTo>
                  <a:pt x="332509" y="0"/>
                </a:lnTo>
                <a:lnTo>
                  <a:pt x="665018" y="0"/>
                </a:lnTo>
                <a:lnTo>
                  <a:pt x="928254" y="83127"/>
                </a:lnTo>
                <a:lnTo>
                  <a:pt x="1219200" y="110836"/>
                </a:lnTo>
                <a:lnTo>
                  <a:pt x="1524000" y="124691"/>
                </a:lnTo>
                <a:lnTo>
                  <a:pt x="1884218" y="152400"/>
                </a:lnTo>
                <a:lnTo>
                  <a:pt x="2175163" y="124691"/>
                </a:lnTo>
                <a:lnTo>
                  <a:pt x="2563091" y="152400"/>
                </a:lnTo>
                <a:lnTo>
                  <a:pt x="3020291" y="221672"/>
                </a:lnTo>
                <a:lnTo>
                  <a:pt x="3380509" y="207818"/>
                </a:lnTo>
                <a:lnTo>
                  <a:pt x="3574472" y="193963"/>
                </a:lnTo>
                <a:lnTo>
                  <a:pt x="3616036" y="180109"/>
                </a:ln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>
            <a:off x="2466109" y="4017818"/>
            <a:ext cx="1676400" cy="2216727"/>
          </a:xfrm>
          <a:custGeom>
            <a:avLst/>
            <a:gdLst>
              <a:gd name="connsiteX0" fmla="*/ 0 w 1676400"/>
              <a:gd name="connsiteY0" fmla="*/ 2216727 h 2216727"/>
              <a:gd name="connsiteX1" fmla="*/ 69273 w 1676400"/>
              <a:gd name="connsiteY1" fmla="*/ 2092037 h 2216727"/>
              <a:gd name="connsiteX2" fmla="*/ 207818 w 1676400"/>
              <a:gd name="connsiteY2" fmla="*/ 1939637 h 2216727"/>
              <a:gd name="connsiteX3" fmla="*/ 374073 w 1676400"/>
              <a:gd name="connsiteY3" fmla="*/ 1676400 h 2216727"/>
              <a:gd name="connsiteX4" fmla="*/ 429491 w 1676400"/>
              <a:gd name="connsiteY4" fmla="*/ 1537855 h 2216727"/>
              <a:gd name="connsiteX5" fmla="*/ 471055 w 1676400"/>
              <a:gd name="connsiteY5" fmla="*/ 1427018 h 2216727"/>
              <a:gd name="connsiteX6" fmla="*/ 540327 w 1676400"/>
              <a:gd name="connsiteY6" fmla="*/ 1316182 h 2216727"/>
              <a:gd name="connsiteX7" fmla="*/ 609600 w 1676400"/>
              <a:gd name="connsiteY7" fmla="*/ 1260764 h 2216727"/>
              <a:gd name="connsiteX8" fmla="*/ 706582 w 1676400"/>
              <a:gd name="connsiteY8" fmla="*/ 1177637 h 2216727"/>
              <a:gd name="connsiteX9" fmla="*/ 803564 w 1676400"/>
              <a:gd name="connsiteY9" fmla="*/ 1094509 h 2216727"/>
              <a:gd name="connsiteX10" fmla="*/ 942109 w 1676400"/>
              <a:gd name="connsiteY10" fmla="*/ 997527 h 2216727"/>
              <a:gd name="connsiteX11" fmla="*/ 1094509 w 1676400"/>
              <a:gd name="connsiteY11" fmla="*/ 886691 h 2216727"/>
              <a:gd name="connsiteX12" fmla="*/ 1219200 w 1676400"/>
              <a:gd name="connsiteY12" fmla="*/ 775855 h 2216727"/>
              <a:gd name="connsiteX13" fmla="*/ 1302327 w 1676400"/>
              <a:gd name="connsiteY13" fmla="*/ 692727 h 2216727"/>
              <a:gd name="connsiteX14" fmla="*/ 1427018 w 1676400"/>
              <a:gd name="connsiteY14" fmla="*/ 581891 h 2216727"/>
              <a:gd name="connsiteX15" fmla="*/ 1551709 w 1676400"/>
              <a:gd name="connsiteY15" fmla="*/ 457200 h 2216727"/>
              <a:gd name="connsiteX16" fmla="*/ 1579418 w 1676400"/>
              <a:gd name="connsiteY16" fmla="*/ 304800 h 2216727"/>
              <a:gd name="connsiteX17" fmla="*/ 1648691 w 1676400"/>
              <a:gd name="connsiteY17" fmla="*/ 152400 h 2216727"/>
              <a:gd name="connsiteX18" fmla="*/ 1676400 w 1676400"/>
              <a:gd name="connsiteY18" fmla="*/ 0 h 221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76400" h="2216727">
                <a:moveTo>
                  <a:pt x="0" y="2216727"/>
                </a:moveTo>
                <a:lnTo>
                  <a:pt x="69273" y="2092037"/>
                </a:lnTo>
                <a:lnTo>
                  <a:pt x="207818" y="1939637"/>
                </a:lnTo>
                <a:lnTo>
                  <a:pt x="374073" y="1676400"/>
                </a:lnTo>
                <a:lnTo>
                  <a:pt x="429491" y="1537855"/>
                </a:lnTo>
                <a:lnTo>
                  <a:pt x="471055" y="1427018"/>
                </a:lnTo>
                <a:lnTo>
                  <a:pt x="540327" y="1316182"/>
                </a:lnTo>
                <a:lnTo>
                  <a:pt x="609600" y="1260764"/>
                </a:lnTo>
                <a:lnTo>
                  <a:pt x="706582" y="1177637"/>
                </a:lnTo>
                <a:lnTo>
                  <a:pt x="803564" y="1094509"/>
                </a:lnTo>
                <a:lnTo>
                  <a:pt x="942109" y="997527"/>
                </a:lnTo>
                <a:lnTo>
                  <a:pt x="1094509" y="886691"/>
                </a:lnTo>
                <a:lnTo>
                  <a:pt x="1219200" y="775855"/>
                </a:lnTo>
                <a:lnTo>
                  <a:pt x="1302327" y="692727"/>
                </a:lnTo>
                <a:lnTo>
                  <a:pt x="1427018" y="581891"/>
                </a:lnTo>
                <a:lnTo>
                  <a:pt x="1551709" y="457200"/>
                </a:lnTo>
                <a:lnTo>
                  <a:pt x="1579418" y="304800"/>
                </a:lnTo>
                <a:lnTo>
                  <a:pt x="1648691" y="152400"/>
                </a:lnTo>
                <a:lnTo>
                  <a:pt x="1676400" y="0"/>
                </a:ln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4475018" y="3352800"/>
            <a:ext cx="4627418" cy="942109"/>
          </a:xfrm>
          <a:custGeom>
            <a:avLst/>
            <a:gdLst>
              <a:gd name="connsiteX0" fmla="*/ 4627418 w 4627418"/>
              <a:gd name="connsiteY0" fmla="*/ 0 h 942109"/>
              <a:gd name="connsiteX1" fmla="*/ 4350327 w 4627418"/>
              <a:gd name="connsiteY1" fmla="*/ 13855 h 942109"/>
              <a:gd name="connsiteX2" fmla="*/ 4211782 w 4627418"/>
              <a:gd name="connsiteY2" fmla="*/ 13855 h 942109"/>
              <a:gd name="connsiteX3" fmla="*/ 4128655 w 4627418"/>
              <a:gd name="connsiteY3" fmla="*/ 124691 h 942109"/>
              <a:gd name="connsiteX4" fmla="*/ 4031673 w 4627418"/>
              <a:gd name="connsiteY4" fmla="*/ 166255 h 942109"/>
              <a:gd name="connsiteX5" fmla="*/ 3491346 w 4627418"/>
              <a:gd name="connsiteY5" fmla="*/ 374073 h 942109"/>
              <a:gd name="connsiteX6" fmla="*/ 3006437 w 4627418"/>
              <a:gd name="connsiteY6" fmla="*/ 484909 h 942109"/>
              <a:gd name="connsiteX7" fmla="*/ 2743200 w 4627418"/>
              <a:gd name="connsiteY7" fmla="*/ 512618 h 942109"/>
              <a:gd name="connsiteX8" fmla="*/ 2549237 w 4627418"/>
              <a:gd name="connsiteY8" fmla="*/ 568036 h 942109"/>
              <a:gd name="connsiteX9" fmla="*/ 2175164 w 4627418"/>
              <a:gd name="connsiteY9" fmla="*/ 568036 h 942109"/>
              <a:gd name="connsiteX10" fmla="*/ 2105891 w 4627418"/>
              <a:gd name="connsiteY10" fmla="*/ 568036 h 942109"/>
              <a:gd name="connsiteX11" fmla="*/ 1260764 w 4627418"/>
              <a:gd name="connsiteY11" fmla="*/ 775855 h 942109"/>
              <a:gd name="connsiteX12" fmla="*/ 706582 w 4627418"/>
              <a:gd name="connsiteY12" fmla="*/ 942109 h 942109"/>
              <a:gd name="connsiteX13" fmla="*/ 595746 w 4627418"/>
              <a:gd name="connsiteY13" fmla="*/ 942109 h 942109"/>
              <a:gd name="connsiteX14" fmla="*/ 346364 w 4627418"/>
              <a:gd name="connsiteY14" fmla="*/ 748145 h 942109"/>
              <a:gd name="connsiteX15" fmla="*/ 180109 w 4627418"/>
              <a:gd name="connsiteY15" fmla="*/ 581891 h 942109"/>
              <a:gd name="connsiteX16" fmla="*/ 0 w 4627418"/>
              <a:gd name="connsiteY16" fmla="*/ 498764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7418" h="942109">
                <a:moveTo>
                  <a:pt x="4627418" y="0"/>
                </a:moveTo>
                <a:lnTo>
                  <a:pt x="4350327" y="13855"/>
                </a:lnTo>
                <a:lnTo>
                  <a:pt x="4211782" y="13855"/>
                </a:lnTo>
                <a:lnTo>
                  <a:pt x="4128655" y="124691"/>
                </a:lnTo>
                <a:lnTo>
                  <a:pt x="4031673" y="166255"/>
                </a:lnTo>
                <a:lnTo>
                  <a:pt x="3491346" y="374073"/>
                </a:lnTo>
                <a:lnTo>
                  <a:pt x="3006437" y="484909"/>
                </a:lnTo>
                <a:cubicBezTo>
                  <a:pt x="2836664" y="522636"/>
                  <a:pt x="2924324" y="512618"/>
                  <a:pt x="2743200" y="512618"/>
                </a:cubicBezTo>
                <a:lnTo>
                  <a:pt x="2549237" y="568036"/>
                </a:lnTo>
                <a:lnTo>
                  <a:pt x="2175164" y="568036"/>
                </a:lnTo>
                <a:lnTo>
                  <a:pt x="2105891" y="568036"/>
                </a:lnTo>
                <a:lnTo>
                  <a:pt x="1260764" y="775855"/>
                </a:lnTo>
                <a:lnTo>
                  <a:pt x="706582" y="942109"/>
                </a:lnTo>
                <a:lnTo>
                  <a:pt x="595746" y="942109"/>
                </a:lnTo>
                <a:lnTo>
                  <a:pt x="346364" y="748145"/>
                </a:lnTo>
                <a:lnTo>
                  <a:pt x="180109" y="581891"/>
                </a:lnTo>
                <a:lnTo>
                  <a:pt x="0" y="498764"/>
                </a:ln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27709" y="3962400"/>
            <a:ext cx="2840182" cy="346364"/>
          </a:xfrm>
          <a:custGeom>
            <a:avLst/>
            <a:gdLst>
              <a:gd name="connsiteX0" fmla="*/ 0 w 2840182"/>
              <a:gd name="connsiteY0" fmla="*/ 346364 h 346364"/>
              <a:gd name="connsiteX1" fmla="*/ 609600 w 2840182"/>
              <a:gd name="connsiteY1" fmla="*/ 304800 h 346364"/>
              <a:gd name="connsiteX2" fmla="*/ 1371600 w 2840182"/>
              <a:gd name="connsiteY2" fmla="*/ 304800 h 346364"/>
              <a:gd name="connsiteX3" fmla="*/ 1745673 w 2840182"/>
              <a:gd name="connsiteY3" fmla="*/ 235527 h 346364"/>
              <a:gd name="connsiteX4" fmla="*/ 2313709 w 2840182"/>
              <a:gd name="connsiteY4" fmla="*/ 193964 h 346364"/>
              <a:gd name="connsiteX5" fmla="*/ 2660073 w 2840182"/>
              <a:gd name="connsiteY5" fmla="*/ 55418 h 346364"/>
              <a:gd name="connsiteX6" fmla="*/ 2840182 w 2840182"/>
              <a:gd name="connsiteY6" fmla="*/ 0 h 34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0182" h="346364">
                <a:moveTo>
                  <a:pt x="0" y="346364"/>
                </a:moveTo>
                <a:lnTo>
                  <a:pt x="609600" y="304800"/>
                </a:lnTo>
                <a:lnTo>
                  <a:pt x="1371600" y="304800"/>
                </a:lnTo>
                <a:lnTo>
                  <a:pt x="1745673" y="235527"/>
                </a:lnTo>
                <a:lnTo>
                  <a:pt x="2313709" y="193964"/>
                </a:lnTo>
                <a:lnTo>
                  <a:pt x="2660073" y="55418"/>
                </a:lnTo>
                <a:lnTo>
                  <a:pt x="2840182" y="0"/>
                </a:ln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4059382" y="4530436"/>
            <a:ext cx="5070763" cy="304800"/>
          </a:xfrm>
          <a:custGeom>
            <a:avLst/>
            <a:gdLst>
              <a:gd name="connsiteX0" fmla="*/ 0 w 5070763"/>
              <a:gd name="connsiteY0" fmla="*/ 13855 h 304800"/>
              <a:gd name="connsiteX1" fmla="*/ 429491 w 5070763"/>
              <a:gd name="connsiteY1" fmla="*/ 96982 h 304800"/>
              <a:gd name="connsiteX2" fmla="*/ 775854 w 5070763"/>
              <a:gd name="connsiteY2" fmla="*/ 221673 h 304800"/>
              <a:gd name="connsiteX3" fmla="*/ 1094509 w 5070763"/>
              <a:gd name="connsiteY3" fmla="*/ 304800 h 304800"/>
              <a:gd name="connsiteX4" fmla="*/ 1399309 w 5070763"/>
              <a:gd name="connsiteY4" fmla="*/ 277091 h 304800"/>
              <a:gd name="connsiteX5" fmla="*/ 2230582 w 5070763"/>
              <a:gd name="connsiteY5" fmla="*/ 249382 h 304800"/>
              <a:gd name="connsiteX6" fmla="*/ 3020291 w 5070763"/>
              <a:gd name="connsiteY6" fmla="*/ 180109 h 304800"/>
              <a:gd name="connsiteX7" fmla="*/ 3699163 w 5070763"/>
              <a:gd name="connsiteY7" fmla="*/ 180109 h 304800"/>
              <a:gd name="connsiteX8" fmla="*/ 4059382 w 5070763"/>
              <a:gd name="connsiteY8" fmla="*/ 180109 h 304800"/>
              <a:gd name="connsiteX9" fmla="*/ 4696691 w 5070763"/>
              <a:gd name="connsiteY9" fmla="*/ 27709 h 304800"/>
              <a:gd name="connsiteX10" fmla="*/ 5015345 w 5070763"/>
              <a:gd name="connsiteY10" fmla="*/ 13855 h 304800"/>
              <a:gd name="connsiteX11" fmla="*/ 5070763 w 5070763"/>
              <a:gd name="connsiteY1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70763" h="304800">
                <a:moveTo>
                  <a:pt x="0" y="13855"/>
                </a:moveTo>
                <a:lnTo>
                  <a:pt x="429491" y="96982"/>
                </a:lnTo>
                <a:lnTo>
                  <a:pt x="775854" y="221673"/>
                </a:lnTo>
                <a:lnTo>
                  <a:pt x="1094509" y="304800"/>
                </a:lnTo>
                <a:lnTo>
                  <a:pt x="1399309" y="277091"/>
                </a:lnTo>
                <a:lnTo>
                  <a:pt x="2230582" y="249382"/>
                </a:lnTo>
                <a:lnTo>
                  <a:pt x="3020291" y="180109"/>
                </a:lnTo>
                <a:lnTo>
                  <a:pt x="3699163" y="180109"/>
                </a:lnTo>
                <a:lnTo>
                  <a:pt x="4059382" y="180109"/>
                </a:lnTo>
                <a:lnTo>
                  <a:pt x="4696691" y="27709"/>
                </a:lnTo>
                <a:lnTo>
                  <a:pt x="5015345" y="13855"/>
                </a:lnTo>
                <a:lnTo>
                  <a:pt x="5070763" y="0"/>
                </a:lnTo>
              </a:path>
            </a:pathLst>
          </a:cu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2-3-3- Les villages désertés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laire\Documents\HABITAT RURAL\aba 6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72000" y="0"/>
            <a:ext cx="4572000" cy="681659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28596" y="5286388"/>
            <a:ext cx="379911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Wharram</a:t>
            </a:r>
            <a:r>
              <a:rPr lang="fr-FR" sz="2400" dirty="0" smtClean="0"/>
              <a:t>-Percy (Angleterre),</a:t>
            </a:r>
          </a:p>
          <a:p>
            <a:r>
              <a:rPr lang="fr-FR" sz="2400" dirty="0" smtClean="0"/>
              <a:t>VII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 - 1510</a:t>
            </a:r>
            <a:endParaRPr lang="fr-FR" sz="2400" dirty="0"/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2-3-3- Les villages désertés</a:t>
            </a:r>
          </a:p>
          <a:p>
            <a:r>
              <a:rPr lang="fr-FR" sz="3200" dirty="0" smtClean="0">
                <a:sym typeface="Wingdings" pitchFamily="2" charset="2"/>
              </a:rPr>
              <a:t> Entre 10 % et 40 %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2-3-3- Les villages désertés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Entre 10 % et 40 %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Raisons :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laire\Documents\HABITAT RURAL\64511i1-cormeille Ille et Vilaine 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0"/>
            <a:ext cx="4572000" cy="6858000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>
            <a:off x="2555776" y="4725144"/>
            <a:ext cx="2880320" cy="7920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83568" y="4437112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voie antique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4000" b="1" u="sng" dirty="0" smtClean="0"/>
              <a:t>II- LE MOYEN ÂGE CLASSIQUE ET LE BAS MOYEN ÂGE (XI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– XV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2-1- Aspects du paysage rural </a:t>
            </a:r>
            <a:r>
              <a:rPr lang="fr-FR" sz="3200" b="1" u="sng" dirty="0" smtClean="0">
                <a:sym typeface="Wingdings" pitchFamily="2" charset="2"/>
              </a:rPr>
              <a:t>(habitat groupé)</a:t>
            </a:r>
            <a:endParaRPr lang="fr-FR" sz="3200" b="1" u="sng" dirty="0" smtClean="0"/>
          </a:p>
          <a:p>
            <a:r>
              <a:rPr lang="fr-FR" sz="3200" dirty="0" smtClean="0"/>
              <a:t>    </a:t>
            </a:r>
            <a:r>
              <a:rPr lang="fr-FR" sz="3200" b="1" u="sng" dirty="0" smtClean="0"/>
              <a:t>2-2- Typologie des bâtiments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2-3- La nature des habitats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2-3-1- Les habitats temporaires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2-3-2- Les habitats fixes 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2-3-3- Les villages désertés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Entre 10 % et 40 %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Raisons :</a:t>
            </a:r>
          </a:p>
          <a:p>
            <a:r>
              <a:rPr lang="fr-FR" sz="3200" dirty="0" smtClean="0">
                <a:sym typeface="Wingdings" pitchFamily="2" charset="2"/>
              </a:rPr>
              <a:t>	- épidémies de peste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 	- guerres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ym typeface="Wingdings" pitchFamily="2" charset="2"/>
              </a:rPr>
              <a:t> 	- guerres</a:t>
            </a:r>
          </a:p>
          <a:p>
            <a:r>
              <a:rPr lang="fr-FR" sz="3200" dirty="0" smtClean="0">
                <a:sym typeface="Wingdings" pitchFamily="2" charset="2"/>
              </a:rPr>
              <a:t>	- rupture de l’équilibre agricole</a:t>
            </a:r>
          </a:p>
          <a:p>
            <a:endParaRPr lang="fr-FR" sz="3200" dirty="0"/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e\Documents\HABITAT RURAL\habitat rural groupé dispersé305.jpg"/>
          <p:cNvPicPr>
            <a:picLocks noChangeAspect="1" noChangeArrowheads="1"/>
          </p:cNvPicPr>
          <p:nvPr/>
        </p:nvPicPr>
        <p:blipFill>
          <a:blip r:embed="rId3" cstate="print"/>
          <a:srcRect t="33333" r="21544" b="37500"/>
          <a:stretch>
            <a:fillRect/>
          </a:stretch>
        </p:blipFill>
        <p:spPr bwMode="auto">
          <a:xfrm>
            <a:off x="-1" y="0"/>
            <a:ext cx="6452592" cy="328498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876256" y="764704"/>
            <a:ext cx="123354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Bocage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ire\Documents\HABITAT RURAL\habitat rural groupé dispersé305.jpg"/>
          <p:cNvPicPr>
            <a:picLocks noChangeAspect="1" noChangeArrowheads="1"/>
          </p:cNvPicPr>
          <p:nvPr/>
        </p:nvPicPr>
        <p:blipFill>
          <a:blip r:embed="rId3" cstate="print"/>
          <a:srcRect t="33333" r="21544" b="37500"/>
          <a:stretch>
            <a:fillRect/>
          </a:stretch>
        </p:blipFill>
        <p:spPr bwMode="auto">
          <a:xfrm>
            <a:off x="-1" y="0"/>
            <a:ext cx="6452592" cy="328498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259632" y="5589240"/>
            <a:ext cx="145584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Chien au</a:t>
            </a:r>
          </a:p>
          <a:p>
            <a:r>
              <a:rPr lang="fr-FR" sz="2800" dirty="0" smtClean="0"/>
              <a:t>travail</a:t>
            </a:r>
            <a:endParaRPr lang="fr-FR" sz="2800" dirty="0"/>
          </a:p>
        </p:txBody>
      </p:sp>
      <p:pic>
        <p:nvPicPr>
          <p:cNvPr id="8" name="Picture 2" descr="D:\aba 2360.jpg"/>
          <p:cNvPicPr>
            <a:picLocks noChangeAspect="1" noChangeArrowheads="1"/>
          </p:cNvPicPr>
          <p:nvPr/>
        </p:nvPicPr>
        <p:blipFill>
          <a:blip r:embed="rId4" cstate="print"/>
          <a:srcRect t="287"/>
          <a:stretch>
            <a:fillRect/>
          </a:stretch>
        </p:blipFill>
        <p:spPr bwMode="auto">
          <a:xfrm>
            <a:off x="3808777" y="3501008"/>
            <a:ext cx="5335223" cy="3356991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6876256" y="764704"/>
            <a:ext cx="123354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Bocage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1-1-1- Les sites anciens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1-1-2- Les nouveaux centres de peuplement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Accès à l’eau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Site défensif naturel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Voie de transport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Terres arables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  <a:endParaRPr lang="fr-FR" sz="3200" b="1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  <a:endParaRPr lang="fr-FR" sz="3200" b="1" u="sng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   	1-2-1-1-1- Aspect</a:t>
            </a:r>
          </a:p>
          <a:p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2" cstate="print"/>
          <a:srcRect l="50220" t="10256" r="15544" b="79167"/>
          <a:stretch>
            <a:fillRect/>
          </a:stretch>
        </p:blipFill>
        <p:spPr bwMode="auto">
          <a:xfrm>
            <a:off x="2558773" y="0"/>
            <a:ext cx="6585228" cy="27860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643174" y="0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220" t="10256" r="15544" b="79167"/>
          <a:stretch>
            <a:fillRect/>
          </a:stretch>
        </p:blipFill>
        <p:spPr bwMode="auto">
          <a:xfrm>
            <a:off x="2558773" y="0"/>
            <a:ext cx="6585228" cy="2786058"/>
          </a:xfrm>
          <a:prstGeom prst="rect">
            <a:avLst/>
          </a:prstGeom>
          <a:noFill/>
        </p:spPr>
      </p:pic>
      <p:sp>
        <p:nvSpPr>
          <p:cNvPr id="55" name="Rectangle 54"/>
          <p:cNvSpPr/>
          <p:nvPr/>
        </p:nvSpPr>
        <p:spPr>
          <a:xfrm>
            <a:off x="2643174" y="0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15765" t="10069" r="52574" b="80209"/>
          <a:stretch>
            <a:fillRect/>
          </a:stretch>
        </p:blipFill>
        <p:spPr bwMode="auto">
          <a:xfrm>
            <a:off x="2643175" y="3500438"/>
            <a:ext cx="6500826" cy="273378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714612" y="3643314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715140" y="4572008"/>
            <a:ext cx="571504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714876" y="464344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714876" y="500063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572264" y="5000636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80" y="0"/>
            <a:ext cx="913182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220" t="10256" r="15544" b="79167"/>
          <a:stretch>
            <a:fillRect/>
          </a:stretch>
        </p:blipFill>
        <p:spPr bwMode="auto">
          <a:xfrm>
            <a:off x="2558773" y="0"/>
            <a:ext cx="6585228" cy="2786058"/>
          </a:xfrm>
          <a:prstGeom prst="rect">
            <a:avLst/>
          </a:prstGeom>
          <a:noFill/>
        </p:spPr>
      </p:pic>
      <p:sp>
        <p:nvSpPr>
          <p:cNvPr id="55" name="Rectangle 54"/>
          <p:cNvSpPr/>
          <p:nvPr/>
        </p:nvSpPr>
        <p:spPr>
          <a:xfrm>
            <a:off x="2643174" y="0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15765" t="10069" r="52574" b="80209"/>
          <a:stretch>
            <a:fillRect/>
          </a:stretch>
        </p:blipFill>
        <p:spPr bwMode="auto">
          <a:xfrm>
            <a:off x="2643175" y="3500438"/>
            <a:ext cx="6500826" cy="273378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714612" y="3643314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715140" y="4572008"/>
            <a:ext cx="571504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714876" y="464344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714876" y="500063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23528" y="2996952"/>
            <a:ext cx="1202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porche</a:t>
            </a:r>
            <a:endParaRPr lang="fr-FR" sz="2800" dirty="0"/>
          </a:p>
        </p:txBody>
      </p:sp>
      <p:sp>
        <p:nvSpPr>
          <p:cNvPr id="26" name="Rectangle 25"/>
          <p:cNvSpPr/>
          <p:nvPr/>
        </p:nvSpPr>
        <p:spPr>
          <a:xfrm>
            <a:off x="6572264" y="5000636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588224" y="1268760"/>
            <a:ext cx="1224136" cy="15841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364088" y="3429000"/>
            <a:ext cx="1152128" cy="11521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364088" y="5085184"/>
            <a:ext cx="1296144" cy="11521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   	1-2-1-1-1- Aspect</a:t>
            </a:r>
          </a:p>
          <a:p>
            <a:r>
              <a:rPr lang="fr-FR" sz="3200" dirty="0" smtClean="0"/>
              <a:t>		1-2-1-1-2- Aménagement intérieur</a:t>
            </a:r>
          </a:p>
          <a:p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220" t="10256" r="15544" b="79167"/>
          <a:stretch>
            <a:fillRect/>
          </a:stretch>
        </p:blipFill>
        <p:spPr bwMode="auto">
          <a:xfrm>
            <a:off x="2558773" y="0"/>
            <a:ext cx="6585228" cy="2786058"/>
          </a:xfrm>
          <a:prstGeom prst="rect">
            <a:avLst/>
          </a:prstGeom>
          <a:noFill/>
        </p:spPr>
      </p:pic>
      <p:sp>
        <p:nvSpPr>
          <p:cNvPr id="55" name="Rectangle 54"/>
          <p:cNvSpPr/>
          <p:nvPr/>
        </p:nvSpPr>
        <p:spPr>
          <a:xfrm>
            <a:off x="2643174" y="0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15765" t="10069" r="52574" b="80209"/>
          <a:stretch>
            <a:fillRect/>
          </a:stretch>
        </p:blipFill>
        <p:spPr bwMode="auto">
          <a:xfrm>
            <a:off x="2643175" y="3500438"/>
            <a:ext cx="6500826" cy="273378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714612" y="3643314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715140" y="4572008"/>
            <a:ext cx="571504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714876" y="464344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714876" y="500063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00034" y="4714884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cloison</a:t>
            </a:r>
            <a:endParaRPr lang="fr-FR" sz="2800" dirty="0"/>
          </a:p>
        </p:txBody>
      </p:sp>
      <p:sp>
        <p:nvSpPr>
          <p:cNvPr id="18" name="Rectangle 17"/>
          <p:cNvSpPr/>
          <p:nvPr/>
        </p:nvSpPr>
        <p:spPr>
          <a:xfrm>
            <a:off x="6572264" y="5000636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355976" y="4293096"/>
            <a:ext cx="864096" cy="115212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220" t="10256" r="15544" b="79167"/>
          <a:stretch>
            <a:fillRect/>
          </a:stretch>
        </p:blipFill>
        <p:spPr bwMode="auto">
          <a:xfrm>
            <a:off x="2558773" y="0"/>
            <a:ext cx="6585228" cy="2786058"/>
          </a:xfrm>
          <a:prstGeom prst="rect">
            <a:avLst/>
          </a:prstGeom>
          <a:noFill/>
        </p:spPr>
      </p:pic>
      <p:sp>
        <p:nvSpPr>
          <p:cNvPr id="55" name="Rectangle 54"/>
          <p:cNvSpPr/>
          <p:nvPr/>
        </p:nvSpPr>
        <p:spPr>
          <a:xfrm>
            <a:off x="2643174" y="0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85720" y="1714488"/>
            <a:ext cx="1808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7030A0"/>
                </a:solidFill>
              </a:rPr>
              <a:t>a/ Aspect</a:t>
            </a:r>
            <a:endParaRPr lang="fr-FR" sz="3200" b="1" dirty="0">
              <a:solidFill>
                <a:srgbClr val="7030A0"/>
              </a:solidFill>
            </a:endParaRPr>
          </a:p>
        </p:txBody>
      </p:sp>
      <p:pic>
        <p:nvPicPr>
          <p:cNvPr id="8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15765" t="10069" r="52574" b="80209"/>
          <a:stretch>
            <a:fillRect/>
          </a:stretch>
        </p:blipFill>
        <p:spPr bwMode="auto">
          <a:xfrm>
            <a:off x="2643175" y="3500438"/>
            <a:ext cx="6500826" cy="273378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714612" y="3643314"/>
            <a:ext cx="35719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715140" y="4572008"/>
            <a:ext cx="571504" cy="35719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714876" y="464344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714876" y="5000636"/>
            <a:ext cx="142876" cy="1428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3" descr="C:\Users\Claire\Desktop\marles 12.jpg"/>
          <p:cNvPicPr>
            <a:picLocks noChangeAspect="1" noChangeArrowheads="1"/>
          </p:cNvPicPr>
          <p:nvPr/>
        </p:nvPicPr>
        <p:blipFill>
          <a:blip r:embed="rId4" cstate="print"/>
          <a:srcRect l="11084" t="3479" r="13177" b="5080"/>
          <a:stretch>
            <a:fillRect/>
          </a:stretch>
        </p:blipFill>
        <p:spPr bwMode="auto">
          <a:xfrm>
            <a:off x="0" y="1142984"/>
            <a:ext cx="2928958" cy="4714908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714348" y="5903893"/>
            <a:ext cx="11445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foyer</a:t>
            </a:r>
          </a:p>
          <a:p>
            <a:r>
              <a:rPr lang="fr-FR" sz="2800" dirty="0" smtClean="0"/>
              <a:t>ouvert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2264" y="5000636"/>
            <a:ext cx="914400" cy="214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516216" y="4437112"/>
            <a:ext cx="1008112" cy="64807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(037.jpg"/>
          <p:cNvPicPr>
            <a:picLocks noChangeAspect="1" noChangeArrowheads="1"/>
          </p:cNvPicPr>
          <p:nvPr/>
        </p:nvPicPr>
        <p:blipFill>
          <a:blip r:embed="rId2" cstate="print"/>
          <a:srcRect l="13482" t="7291" r="16412" b="6250"/>
          <a:stretch>
            <a:fillRect/>
          </a:stretch>
        </p:blipFill>
        <p:spPr bwMode="auto">
          <a:xfrm>
            <a:off x="1714480" y="0"/>
            <a:ext cx="4296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43636" y="500042"/>
            <a:ext cx="2757037" cy="18158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Reconstitution de</a:t>
            </a:r>
          </a:p>
          <a:p>
            <a:r>
              <a:rPr lang="fr-FR" sz="2800" dirty="0" smtClean="0"/>
              <a:t>l’intérieur d’une</a:t>
            </a:r>
          </a:p>
          <a:p>
            <a:r>
              <a:rPr lang="fr-FR" sz="2800" dirty="0" smtClean="0"/>
              <a:t>grande maison</a:t>
            </a:r>
          </a:p>
          <a:p>
            <a:r>
              <a:rPr lang="fr-FR" sz="2800" dirty="0" smtClean="0"/>
              <a:t>rectangulaire.</a:t>
            </a:r>
            <a:endParaRPr lang="fr-FR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(037.jpg"/>
          <p:cNvPicPr>
            <a:picLocks noChangeAspect="1" noChangeArrowheads="1"/>
          </p:cNvPicPr>
          <p:nvPr/>
        </p:nvPicPr>
        <p:blipFill>
          <a:blip r:embed="rId3" cstate="print"/>
          <a:srcRect l="13482" t="7291" r="16412" b="6250"/>
          <a:stretch>
            <a:fillRect/>
          </a:stretch>
        </p:blipFill>
        <p:spPr bwMode="auto">
          <a:xfrm>
            <a:off x="1714480" y="0"/>
            <a:ext cx="4296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43636" y="500042"/>
            <a:ext cx="2757037" cy="18158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Reconstitution de</a:t>
            </a:r>
          </a:p>
          <a:p>
            <a:r>
              <a:rPr lang="fr-FR" sz="2800" dirty="0" smtClean="0"/>
              <a:t>l’intérieur d’une</a:t>
            </a:r>
          </a:p>
          <a:p>
            <a:r>
              <a:rPr lang="fr-FR" sz="2800" dirty="0" smtClean="0"/>
              <a:t>grande maison</a:t>
            </a:r>
          </a:p>
          <a:p>
            <a:r>
              <a:rPr lang="fr-FR" sz="2800" dirty="0" smtClean="0"/>
              <a:t>rectangulaire.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6572264" y="3786190"/>
            <a:ext cx="236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cloison intérieure</a:t>
            </a:r>
            <a:endParaRPr lang="fr-FR" sz="2400" dirty="0"/>
          </a:p>
        </p:txBody>
      </p:sp>
      <p:cxnSp>
        <p:nvCxnSpPr>
          <p:cNvPr id="7" name="Connecteur droit avec flèche 6"/>
          <p:cNvCxnSpPr>
            <a:stCxn id="5" idx="1"/>
          </p:cNvCxnSpPr>
          <p:nvPr/>
        </p:nvCxnSpPr>
        <p:spPr>
          <a:xfrm rot="10800000">
            <a:off x="5643570" y="3143249"/>
            <a:ext cx="928694" cy="87377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(037.jpg"/>
          <p:cNvPicPr>
            <a:picLocks noChangeAspect="1" noChangeArrowheads="1"/>
          </p:cNvPicPr>
          <p:nvPr/>
        </p:nvPicPr>
        <p:blipFill>
          <a:blip r:embed="rId3" cstate="print"/>
          <a:srcRect l="13482" t="7291" r="16412" b="6250"/>
          <a:stretch>
            <a:fillRect/>
          </a:stretch>
        </p:blipFill>
        <p:spPr bwMode="auto">
          <a:xfrm>
            <a:off x="1714480" y="0"/>
            <a:ext cx="4296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43636" y="500042"/>
            <a:ext cx="2757037" cy="18158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Reconstitution de</a:t>
            </a:r>
          </a:p>
          <a:p>
            <a:r>
              <a:rPr lang="fr-FR" sz="2800" dirty="0" smtClean="0"/>
              <a:t>l’intérieur d’une</a:t>
            </a:r>
          </a:p>
          <a:p>
            <a:r>
              <a:rPr lang="fr-FR" sz="2800" dirty="0" smtClean="0"/>
              <a:t>grande maison</a:t>
            </a:r>
          </a:p>
          <a:p>
            <a:r>
              <a:rPr lang="fr-FR" sz="2800" dirty="0" smtClean="0"/>
              <a:t>rectangulaire.</a:t>
            </a:r>
            <a:endParaRPr lang="fr-FR" sz="2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000892" y="5143512"/>
            <a:ext cx="1763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foyer central</a:t>
            </a:r>
            <a:endParaRPr lang="fr-FR" sz="2400" dirty="0"/>
          </a:p>
        </p:txBody>
      </p:sp>
      <p:cxnSp>
        <p:nvCxnSpPr>
          <p:cNvPr id="20" name="Connecteur droit avec flèche 19"/>
          <p:cNvCxnSpPr/>
          <p:nvPr/>
        </p:nvCxnSpPr>
        <p:spPr>
          <a:xfrm rot="10800000" flipV="1">
            <a:off x="4786314" y="5357826"/>
            <a:ext cx="2143140" cy="35719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(037.jpg"/>
          <p:cNvPicPr>
            <a:picLocks noChangeAspect="1" noChangeArrowheads="1"/>
          </p:cNvPicPr>
          <p:nvPr/>
        </p:nvPicPr>
        <p:blipFill>
          <a:blip r:embed="rId3" cstate="print"/>
          <a:srcRect l="13482" t="7291" r="16412" b="6250"/>
          <a:stretch>
            <a:fillRect/>
          </a:stretch>
        </p:blipFill>
        <p:spPr bwMode="auto">
          <a:xfrm>
            <a:off x="1714480" y="0"/>
            <a:ext cx="4296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43636" y="500042"/>
            <a:ext cx="2757037" cy="18158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Reconstitution de</a:t>
            </a:r>
          </a:p>
          <a:p>
            <a:r>
              <a:rPr lang="fr-FR" sz="2800" dirty="0" smtClean="0"/>
              <a:t>l’intérieur d’une</a:t>
            </a:r>
          </a:p>
          <a:p>
            <a:r>
              <a:rPr lang="fr-FR" sz="2800" dirty="0" smtClean="0"/>
              <a:t>grande maison</a:t>
            </a:r>
          </a:p>
          <a:p>
            <a:r>
              <a:rPr lang="fr-FR" sz="2800" dirty="0" smtClean="0"/>
              <a:t>rectangulaire.</a:t>
            </a:r>
            <a:endParaRPr lang="fr-FR" sz="2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7000892" y="5143512"/>
            <a:ext cx="1763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foyer central</a:t>
            </a:r>
            <a:endParaRPr lang="fr-FR" sz="2400" dirty="0"/>
          </a:p>
        </p:txBody>
      </p:sp>
      <p:cxnSp>
        <p:nvCxnSpPr>
          <p:cNvPr id="20" name="Connecteur droit avec flèche 19"/>
          <p:cNvCxnSpPr/>
          <p:nvPr/>
        </p:nvCxnSpPr>
        <p:spPr>
          <a:xfrm rot="10800000" flipV="1">
            <a:off x="4786314" y="5357826"/>
            <a:ext cx="2143140" cy="35719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14282" y="357166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évent </a:t>
            </a:r>
          </a:p>
          <a:p>
            <a:r>
              <a:rPr lang="fr-FR" sz="2400" dirty="0" smtClean="0"/>
              <a:t>pour </a:t>
            </a:r>
          </a:p>
          <a:p>
            <a:r>
              <a:rPr lang="fr-FR" sz="2400" dirty="0" smtClean="0"/>
              <a:t>la fumée</a:t>
            </a:r>
            <a:endParaRPr lang="fr-FR" sz="2400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214414" y="571480"/>
            <a:ext cx="3286148" cy="7143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(037.jpg"/>
          <p:cNvPicPr>
            <a:picLocks noChangeAspect="1" noChangeArrowheads="1"/>
          </p:cNvPicPr>
          <p:nvPr/>
        </p:nvPicPr>
        <p:blipFill>
          <a:blip r:embed="rId3" cstate="print"/>
          <a:srcRect l="13482" t="7291" r="16412" b="6250"/>
          <a:stretch>
            <a:fillRect/>
          </a:stretch>
        </p:blipFill>
        <p:spPr bwMode="auto">
          <a:xfrm>
            <a:off x="1714480" y="0"/>
            <a:ext cx="42965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43636" y="500042"/>
            <a:ext cx="2757037" cy="18158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/>
              <a:t>Reconstitution de</a:t>
            </a:r>
          </a:p>
          <a:p>
            <a:r>
              <a:rPr lang="fr-FR" sz="2800" dirty="0" smtClean="0"/>
              <a:t>l’intérieur d’une</a:t>
            </a:r>
          </a:p>
          <a:p>
            <a:r>
              <a:rPr lang="fr-FR" sz="2800" dirty="0" smtClean="0"/>
              <a:t>grande maison</a:t>
            </a:r>
          </a:p>
          <a:p>
            <a:r>
              <a:rPr lang="fr-FR" sz="2800" dirty="0" smtClean="0"/>
              <a:t>rectangulaire.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3643314"/>
            <a:ext cx="1483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banquette</a:t>
            </a:r>
            <a:endParaRPr lang="fr-FR" sz="2400" dirty="0"/>
          </a:p>
        </p:txBody>
      </p:sp>
      <p:cxnSp>
        <p:nvCxnSpPr>
          <p:cNvPr id="13" name="Connecteur droit avec flèche 12"/>
          <p:cNvCxnSpPr/>
          <p:nvPr/>
        </p:nvCxnSpPr>
        <p:spPr>
          <a:xfrm rot="16200000" flipH="1">
            <a:off x="928662" y="4357694"/>
            <a:ext cx="1428760" cy="85725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547664" y="3933056"/>
            <a:ext cx="4176464" cy="100811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   	1-2-1-1-1- Aspect</a:t>
            </a:r>
          </a:p>
          <a:p>
            <a:r>
              <a:rPr lang="fr-FR" sz="3200" dirty="0" smtClean="0"/>
              <a:t>		1-2-1-1-2- Aménagement intérieur</a:t>
            </a:r>
          </a:p>
          <a:p>
            <a:r>
              <a:rPr lang="fr-FR" sz="3200" dirty="0" smtClean="0"/>
              <a:t>		1-2-1-1-3- Fonctions</a:t>
            </a:r>
          </a:p>
          <a:p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   	1-2-1-1-1- Aspect</a:t>
            </a:r>
          </a:p>
          <a:p>
            <a:r>
              <a:rPr lang="fr-FR" sz="3200" dirty="0" smtClean="0"/>
              <a:t>		1-2-1-1-2- Aménagement intérieur</a:t>
            </a:r>
          </a:p>
          <a:p>
            <a:r>
              <a:rPr lang="fr-FR" sz="3200" dirty="0" smtClean="0"/>
              <a:t>		1-2-1-1-3- Fonctions</a:t>
            </a:r>
          </a:p>
          <a:p>
            <a:r>
              <a:rPr lang="fr-FR" sz="3200" dirty="0" smtClean="0">
                <a:sym typeface="Wingdings" pitchFamily="2" charset="2"/>
              </a:rPr>
              <a:t> Grande maison rectangulaire allongée</a:t>
            </a:r>
            <a:endParaRPr lang="fr-FR" sz="3200" dirty="0" smtClean="0"/>
          </a:p>
          <a:p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476672"/>
            <a:ext cx="3563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476672"/>
            <a:ext cx="3563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  <a:p>
            <a:pPr>
              <a:buFontTx/>
              <a:buChar char="-"/>
            </a:pPr>
            <a:r>
              <a:rPr lang="fr-FR" sz="2600" dirty="0" smtClean="0"/>
              <a:t> Largeur : 4 m à 7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476672"/>
            <a:ext cx="35638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  <a:p>
            <a:pPr>
              <a:buFontTx/>
              <a:buChar char="-"/>
            </a:pPr>
            <a:r>
              <a:rPr lang="fr-FR" sz="2600" dirty="0" smtClean="0"/>
              <a:t> Largeur : 4 m à 7 m</a:t>
            </a:r>
          </a:p>
          <a:p>
            <a:pPr>
              <a:buFontTx/>
              <a:buChar char="-"/>
            </a:pPr>
            <a:r>
              <a:rPr lang="fr-FR" sz="2600" dirty="0" smtClean="0"/>
              <a:t> 10 à 12 travées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0" y="476672"/>
            <a:ext cx="3563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  <a:p>
            <a:pPr>
              <a:buFontTx/>
              <a:buChar char="-"/>
            </a:pPr>
            <a:r>
              <a:rPr lang="fr-FR" sz="2600" dirty="0" smtClean="0"/>
              <a:t> Largeur : 4 m à 7 m</a:t>
            </a:r>
          </a:p>
          <a:p>
            <a:pPr>
              <a:buFontTx/>
              <a:buChar char="-"/>
            </a:pPr>
            <a:r>
              <a:rPr lang="fr-FR" sz="2600" dirty="0" smtClean="0"/>
              <a:t> 10 à 12 travées</a:t>
            </a:r>
          </a:p>
          <a:p>
            <a:pPr>
              <a:buFontTx/>
              <a:buChar char="-"/>
            </a:pPr>
            <a:r>
              <a:rPr lang="fr-FR" sz="2600" dirty="0" smtClean="0"/>
              <a:t> dominants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   	1-2-1-1-1- Aspect</a:t>
            </a:r>
          </a:p>
          <a:p>
            <a:r>
              <a:rPr lang="fr-FR" sz="3200" dirty="0" smtClean="0"/>
              <a:t>		1-2-1-1-2- Aménagement intérieur</a:t>
            </a:r>
          </a:p>
          <a:p>
            <a:r>
              <a:rPr lang="fr-FR" sz="3200" dirty="0" smtClean="0"/>
              <a:t>		1-2-1-1-3- Fonctions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Grande maison rectangulaire allongée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Petite maison rectangulaire</a:t>
            </a:r>
            <a:endParaRPr lang="fr-FR" sz="3200" dirty="0" smtClean="0"/>
          </a:p>
          <a:p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680" t="22207" r="29239" b="68648"/>
          <a:stretch>
            <a:fillRect/>
          </a:stretch>
        </p:blipFill>
        <p:spPr bwMode="auto">
          <a:xfrm>
            <a:off x="4211960" y="3284984"/>
            <a:ext cx="4283968" cy="267159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flipH="1">
            <a:off x="0" y="3789040"/>
            <a:ext cx="37079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/>
              <a:t> - </a:t>
            </a:r>
            <a:r>
              <a:rPr lang="fr-FR" sz="2600" dirty="0" smtClean="0">
                <a:sym typeface="Wingdings" pitchFamily="2" charset="2"/>
              </a:rPr>
              <a:t>Longueur : 4 m et 10 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476672"/>
            <a:ext cx="3563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  <a:p>
            <a:pPr>
              <a:buFontTx/>
              <a:buChar char="-"/>
            </a:pPr>
            <a:r>
              <a:rPr lang="fr-FR" sz="2600" dirty="0" smtClean="0"/>
              <a:t> Largeur : 4 m à 7 m</a:t>
            </a:r>
          </a:p>
          <a:p>
            <a:pPr>
              <a:buFontTx/>
              <a:buChar char="-"/>
            </a:pPr>
            <a:r>
              <a:rPr lang="fr-FR" sz="2600" dirty="0" smtClean="0"/>
              <a:t> 10 à 12 travées</a:t>
            </a:r>
          </a:p>
          <a:p>
            <a:pPr>
              <a:buFontTx/>
              <a:buChar char="-"/>
            </a:pPr>
            <a:r>
              <a:rPr lang="fr-FR" sz="2600" dirty="0" smtClean="0"/>
              <a:t> dominants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680" t="22207" r="29239" b="68648"/>
          <a:stretch>
            <a:fillRect/>
          </a:stretch>
        </p:blipFill>
        <p:spPr bwMode="auto">
          <a:xfrm>
            <a:off x="4211960" y="3284984"/>
            <a:ext cx="4283968" cy="267159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flipH="1">
            <a:off x="0" y="3789040"/>
            <a:ext cx="37079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/>
              <a:t> - </a:t>
            </a:r>
            <a:r>
              <a:rPr lang="fr-FR" sz="2600" dirty="0" smtClean="0">
                <a:sym typeface="Wingdings" pitchFamily="2" charset="2"/>
              </a:rPr>
              <a:t>Longueur : 4 m et 10 m</a:t>
            </a:r>
          </a:p>
          <a:p>
            <a:r>
              <a:rPr lang="fr-FR" sz="2600" dirty="0" smtClean="0">
                <a:sym typeface="Wingdings" pitchFamily="2" charset="2"/>
              </a:rPr>
              <a:t> - Largeur : environ 3 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476672"/>
            <a:ext cx="3563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  <a:p>
            <a:pPr>
              <a:buFontTx/>
              <a:buChar char="-"/>
            </a:pPr>
            <a:r>
              <a:rPr lang="fr-FR" sz="2600" dirty="0" smtClean="0"/>
              <a:t> Largeur : 4 m à 7 m</a:t>
            </a:r>
          </a:p>
          <a:p>
            <a:pPr>
              <a:buFontTx/>
              <a:buChar char="-"/>
            </a:pPr>
            <a:r>
              <a:rPr lang="fr-FR" sz="2600" dirty="0" smtClean="0"/>
              <a:t> 10 à 12 travées</a:t>
            </a:r>
          </a:p>
          <a:p>
            <a:pPr>
              <a:buFontTx/>
              <a:buChar char="-"/>
            </a:pPr>
            <a:r>
              <a:rPr lang="fr-FR" sz="2600" dirty="0" smtClean="0"/>
              <a:t> dominants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680" t="22207" r="29239" b="68648"/>
          <a:stretch>
            <a:fillRect/>
          </a:stretch>
        </p:blipFill>
        <p:spPr bwMode="auto">
          <a:xfrm>
            <a:off x="4211960" y="3284984"/>
            <a:ext cx="4283968" cy="267159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flipH="1">
            <a:off x="0" y="3789040"/>
            <a:ext cx="3707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/>
              <a:t> - </a:t>
            </a:r>
            <a:r>
              <a:rPr lang="fr-FR" sz="2600" dirty="0" smtClean="0">
                <a:sym typeface="Wingdings" pitchFamily="2" charset="2"/>
              </a:rPr>
              <a:t>Longueur : 4 m et 10 m</a:t>
            </a:r>
          </a:p>
          <a:p>
            <a:r>
              <a:rPr lang="fr-FR" sz="2600" dirty="0" smtClean="0">
                <a:sym typeface="Wingdings" pitchFamily="2" charset="2"/>
              </a:rPr>
              <a:t> - Largeur : environ 3 m</a:t>
            </a:r>
          </a:p>
          <a:p>
            <a:r>
              <a:rPr lang="fr-FR" sz="2600" dirty="0" smtClean="0">
                <a:sym typeface="Wingdings" pitchFamily="2" charset="2"/>
              </a:rPr>
              <a:t> - 3 à 5 travées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476672"/>
            <a:ext cx="3563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  <a:p>
            <a:pPr>
              <a:buFontTx/>
              <a:buChar char="-"/>
            </a:pPr>
            <a:r>
              <a:rPr lang="fr-FR" sz="2600" dirty="0" smtClean="0"/>
              <a:t> Largeur : 4 m à 7 m</a:t>
            </a:r>
          </a:p>
          <a:p>
            <a:pPr>
              <a:buFontTx/>
              <a:buChar char="-"/>
            </a:pPr>
            <a:r>
              <a:rPr lang="fr-FR" sz="2600" dirty="0" smtClean="0"/>
              <a:t> 10 à 12 travées</a:t>
            </a:r>
          </a:p>
          <a:p>
            <a:pPr>
              <a:buFontTx/>
              <a:buChar char="-"/>
            </a:pPr>
            <a:r>
              <a:rPr lang="fr-FR" sz="2600" dirty="0" smtClean="0"/>
              <a:t> dominants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49611" t="9754" r="15116" b="78883"/>
          <a:stretch>
            <a:fillRect/>
          </a:stretch>
        </p:blipFill>
        <p:spPr bwMode="auto">
          <a:xfrm>
            <a:off x="3493436" y="0"/>
            <a:ext cx="5650564" cy="2492896"/>
          </a:xfrm>
          <a:prstGeom prst="rect">
            <a:avLst/>
          </a:prstGeom>
          <a:noFill/>
        </p:spPr>
      </p:pic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0680" t="22207" r="29239" b="68648"/>
          <a:stretch>
            <a:fillRect/>
          </a:stretch>
        </p:blipFill>
        <p:spPr bwMode="auto">
          <a:xfrm>
            <a:off x="4211960" y="3284984"/>
            <a:ext cx="4283968" cy="267159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flipH="1">
            <a:off x="0" y="3789040"/>
            <a:ext cx="37079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/>
              <a:t> - </a:t>
            </a:r>
            <a:r>
              <a:rPr lang="fr-FR" sz="2600" dirty="0" smtClean="0">
                <a:sym typeface="Wingdings" pitchFamily="2" charset="2"/>
              </a:rPr>
              <a:t>Longueur : 4 m et 10 m</a:t>
            </a:r>
          </a:p>
          <a:p>
            <a:r>
              <a:rPr lang="fr-FR" sz="2600" dirty="0" smtClean="0">
                <a:sym typeface="Wingdings" pitchFamily="2" charset="2"/>
              </a:rPr>
              <a:t> - Largeur : environ 3 m</a:t>
            </a:r>
          </a:p>
          <a:p>
            <a:r>
              <a:rPr lang="fr-FR" sz="2600" dirty="0" smtClean="0">
                <a:sym typeface="Wingdings" pitchFamily="2" charset="2"/>
              </a:rPr>
              <a:t> - 3 à 5 travées</a:t>
            </a:r>
          </a:p>
          <a:p>
            <a:r>
              <a:rPr lang="fr-FR" sz="2600" dirty="0" smtClean="0">
                <a:sym typeface="Wingdings" pitchFamily="2" charset="2"/>
              </a:rPr>
              <a:t> - dominés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476672"/>
            <a:ext cx="3563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600" dirty="0" smtClean="0"/>
              <a:t> Longueur : 10 m à 30 m</a:t>
            </a:r>
          </a:p>
          <a:p>
            <a:pPr>
              <a:buFontTx/>
              <a:buChar char="-"/>
            </a:pPr>
            <a:r>
              <a:rPr lang="fr-FR" sz="2600" dirty="0" smtClean="0"/>
              <a:t> Largeur : 4 m à 7 m</a:t>
            </a:r>
          </a:p>
          <a:p>
            <a:pPr>
              <a:buFontTx/>
              <a:buChar char="-"/>
            </a:pPr>
            <a:r>
              <a:rPr lang="fr-FR" sz="2600" dirty="0" smtClean="0"/>
              <a:t> 10 à 12 travées</a:t>
            </a:r>
          </a:p>
          <a:p>
            <a:pPr>
              <a:buFontTx/>
              <a:buChar char="-"/>
            </a:pPr>
            <a:r>
              <a:rPr lang="fr-FR" sz="2600" dirty="0" smtClean="0"/>
              <a:t> dominants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aire\Documents\FOUILLES TERRESTRES\fouilles tranchées sondages111.jpg"/>
          <p:cNvPicPr>
            <a:picLocks noChangeAspect="1" noChangeArrowheads="1"/>
          </p:cNvPicPr>
          <p:nvPr/>
        </p:nvPicPr>
        <p:blipFill>
          <a:blip r:embed="rId3" cstate="print"/>
          <a:srcRect l="17969" t="7840" r="20312" b="29461"/>
          <a:stretch>
            <a:fillRect/>
          </a:stretch>
        </p:blipFill>
        <p:spPr bwMode="auto">
          <a:xfrm>
            <a:off x="-2" y="0"/>
            <a:ext cx="9144001" cy="671331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779912" y="6165304"/>
            <a:ext cx="4135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(Seine-et-Marne) / </a:t>
            </a:r>
            <a:r>
              <a:rPr lang="fr-FR" sz="3200" b="1" dirty="0" smtClean="0">
                <a:solidFill>
                  <a:schemeClr val="bg1"/>
                </a:solidFill>
              </a:rPr>
              <a:t>INRAP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r>
              <a:rPr lang="fr-FR" sz="3200" dirty="0" smtClean="0">
                <a:sym typeface="Wingdings" pitchFamily="2" charset="2"/>
              </a:rPr>
              <a:t> La maison à plusieurs nefs</a:t>
            </a:r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32023.jpg"/>
          <p:cNvPicPr>
            <a:picLocks noChangeAspect="1" noChangeArrowheads="1"/>
          </p:cNvPicPr>
          <p:nvPr/>
        </p:nvPicPr>
        <p:blipFill>
          <a:blip r:embed="rId3" cstate="print"/>
          <a:srcRect l="34309" t="51042" r="27176" b="12500"/>
          <a:stretch>
            <a:fillRect/>
          </a:stretch>
        </p:blipFill>
        <p:spPr bwMode="auto">
          <a:xfrm rot="5400000">
            <a:off x="1337754" y="-942218"/>
            <a:ext cx="6359972" cy="824440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699792" y="6396335"/>
            <a:ext cx="39959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Villiers-le-Sec (Val-d’Oise)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292080" y="119675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220072" y="24208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436096" y="378904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3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plusieurs nefs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Galeries extérieures</a:t>
            </a:r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aba 1989.jpg"/>
          <p:cNvPicPr>
            <a:picLocks noChangeAspect="1" noChangeArrowheads="1"/>
          </p:cNvPicPr>
          <p:nvPr/>
        </p:nvPicPr>
        <p:blipFill>
          <a:blip r:embed="rId3" cstate="print"/>
          <a:srcRect l="8815" t="4615" r="62238" b="80000"/>
          <a:stretch>
            <a:fillRect/>
          </a:stretch>
        </p:blipFill>
        <p:spPr bwMode="auto">
          <a:xfrm>
            <a:off x="395536" y="0"/>
            <a:ext cx="8490416" cy="639000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331640" y="6396335"/>
            <a:ext cx="572412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Grande Paroisse  (Seine-et-Marne),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cxnSp>
        <p:nvCxnSpPr>
          <p:cNvPr id="18" name="Connecteur droit avec flèche 17"/>
          <p:cNvCxnSpPr>
            <a:stCxn id="20" idx="1"/>
          </p:cNvCxnSpPr>
          <p:nvPr/>
        </p:nvCxnSpPr>
        <p:spPr>
          <a:xfrm flipH="1" flipV="1">
            <a:off x="6588224" y="4365104"/>
            <a:ext cx="841296" cy="13664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331640" y="400506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411760" y="4581128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429520" y="5500702"/>
            <a:ext cx="1026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galerie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plusieurs nefs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Galeries extérieures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plan en L</a:t>
            </a:r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ba 30021.jpg"/>
          <p:cNvPicPr>
            <a:picLocks noChangeAspect="1" noChangeArrowheads="1"/>
          </p:cNvPicPr>
          <p:nvPr/>
        </p:nvPicPr>
        <p:blipFill>
          <a:blip r:embed="rId3" cstate="print"/>
          <a:srcRect l="14502" t="31937" r="73727" b="54237"/>
          <a:stretch>
            <a:fillRect/>
          </a:stretch>
        </p:blipFill>
        <p:spPr bwMode="auto">
          <a:xfrm>
            <a:off x="1187624" y="0"/>
            <a:ext cx="6639854" cy="573442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339752" y="5877272"/>
            <a:ext cx="414511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Villiers-le-Sec  (Val-d’Oise)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123728" y="206084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987824" y="198884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64088" y="350100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436096" y="256490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1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plusieurs nefs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Galeries extérieures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plan en 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plan trapézoïdal</a:t>
            </a:r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069.jpg"/>
          <p:cNvPicPr>
            <a:picLocks noChangeAspect="1" noChangeArrowheads="1"/>
          </p:cNvPicPr>
          <p:nvPr/>
        </p:nvPicPr>
        <p:blipFill>
          <a:blip r:embed="rId3" cstate="print"/>
          <a:srcRect l="12564" t="45965" r="21480" b="36585"/>
          <a:stretch>
            <a:fillRect/>
          </a:stretch>
        </p:blipFill>
        <p:spPr bwMode="auto">
          <a:xfrm>
            <a:off x="1619672" y="4077072"/>
            <a:ext cx="6048672" cy="2191562"/>
          </a:xfrm>
          <a:prstGeom prst="rect">
            <a:avLst/>
          </a:prstGeom>
          <a:noFill/>
        </p:spPr>
      </p:pic>
      <p:pic>
        <p:nvPicPr>
          <p:cNvPr id="5122" name="Picture 2" descr="C:\Users\Claire\Documents\HABITAT RURAL\aba 069.jpg"/>
          <p:cNvPicPr>
            <a:picLocks noChangeAspect="1" noChangeArrowheads="1"/>
          </p:cNvPicPr>
          <p:nvPr/>
        </p:nvPicPr>
        <p:blipFill>
          <a:blip r:embed="rId3" cstate="print"/>
          <a:srcRect l="15691" t="63542" r="14411" b="4166"/>
          <a:stretch>
            <a:fillRect/>
          </a:stretch>
        </p:blipFill>
        <p:spPr bwMode="auto">
          <a:xfrm>
            <a:off x="1619672" y="0"/>
            <a:ext cx="6216768" cy="393305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19672" y="3356992"/>
            <a:ext cx="25922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220072" y="42930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1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80112" y="49411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2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39752" y="6396335"/>
            <a:ext cx="475252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Villiers-le-Sec  (Val-d’Oise), IX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- X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s.</a:t>
            </a:r>
            <a:endParaRPr lang="fr-FR" sz="24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plusieurs nefs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Galeries extérieures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plan en 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plan trapézoïdal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en forme de bateau</a:t>
            </a:r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Des résultats déséquilibrés :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laire\Documents\MATERIAUX PERISSABLES\aba 11844.jpg"/>
          <p:cNvPicPr>
            <a:picLocks noChangeAspect="1" noChangeArrowheads="1"/>
          </p:cNvPicPr>
          <p:nvPr/>
        </p:nvPicPr>
        <p:blipFill>
          <a:blip r:embed="rId3" cstate="print"/>
          <a:srcRect l="10058" t="33333" r="20202" b="41204"/>
          <a:stretch>
            <a:fillRect/>
          </a:stretch>
        </p:blipFill>
        <p:spPr bwMode="auto">
          <a:xfrm>
            <a:off x="827584" y="0"/>
            <a:ext cx="7000893" cy="3500438"/>
          </a:xfrm>
          <a:prstGeom prst="rect">
            <a:avLst/>
          </a:prstGeom>
          <a:noFill/>
        </p:spPr>
      </p:pic>
      <p:pic>
        <p:nvPicPr>
          <p:cNvPr id="3" name="Picture 3" descr="E:\aba 6994.jpg"/>
          <p:cNvPicPr>
            <a:picLocks noChangeAspect="1" noChangeArrowheads="1"/>
          </p:cNvPicPr>
          <p:nvPr/>
        </p:nvPicPr>
        <p:blipFill>
          <a:blip r:embed="rId4" cstate="print"/>
          <a:srcRect l="16712" t="14753" r="62739" b="78746"/>
          <a:stretch>
            <a:fillRect/>
          </a:stretch>
        </p:blipFill>
        <p:spPr bwMode="auto">
          <a:xfrm>
            <a:off x="1115615" y="3744146"/>
            <a:ext cx="6408713" cy="2925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plusieurs nefs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Galeries extérieures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plan en 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à plan trapézoïdal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en forme de bateau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La maison de plan ovale ou circulaire</a:t>
            </a:r>
            <a:endParaRPr lang="fr-FR" sz="3200" dirty="0" smtClean="0"/>
          </a:p>
          <a:p>
            <a:endParaRPr lang="fr-FR" sz="3200" b="1" dirty="0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laire\Documents\HABITAT RURAL\aba 36401.jpg"/>
          <p:cNvPicPr>
            <a:picLocks noChangeAspect="1" noChangeArrowheads="1"/>
          </p:cNvPicPr>
          <p:nvPr/>
        </p:nvPicPr>
        <p:blipFill>
          <a:blip r:embed="rId3" cstate="print"/>
          <a:srcRect b="2721"/>
          <a:stretch>
            <a:fillRect/>
          </a:stretch>
        </p:blipFill>
        <p:spPr bwMode="auto">
          <a:xfrm>
            <a:off x="1" y="332655"/>
            <a:ext cx="9144000" cy="6148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0" y="0"/>
            <a:ext cx="892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fr-FR" sz="3200" dirty="0" smtClean="0">
                <a:sym typeface="Webdings"/>
              </a:rPr>
              <a:t> La maison mixte : hommes + animaux </a:t>
            </a:r>
          </a:p>
          <a:p>
            <a:r>
              <a:rPr lang="fr-FR" sz="3200" dirty="0" smtClean="0">
                <a:sym typeface="Webdings"/>
              </a:rPr>
              <a:t>			        = maison-étable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58.jpg"/>
          <p:cNvPicPr>
            <a:picLocks noChangeAspect="1" noChangeArrowheads="1"/>
          </p:cNvPicPr>
          <p:nvPr/>
        </p:nvPicPr>
        <p:blipFill>
          <a:blip r:embed="rId2" cstate="print"/>
          <a:srcRect l="21973" r="49056" b="51359"/>
          <a:stretch>
            <a:fillRect/>
          </a:stretch>
        </p:blipFill>
        <p:spPr bwMode="auto">
          <a:xfrm>
            <a:off x="571472" y="0"/>
            <a:ext cx="29536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58.jpg"/>
          <p:cNvPicPr>
            <a:picLocks noChangeAspect="1" noChangeArrowheads="1"/>
          </p:cNvPicPr>
          <p:nvPr/>
        </p:nvPicPr>
        <p:blipFill>
          <a:blip r:embed="rId2" cstate="print"/>
          <a:srcRect l="21973" r="49056" b="51359"/>
          <a:stretch>
            <a:fillRect/>
          </a:stretch>
        </p:blipFill>
        <p:spPr bwMode="auto">
          <a:xfrm>
            <a:off x="571472" y="0"/>
            <a:ext cx="2953683" cy="6858000"/>
          </a:xfrm>
          <a:prstGeom prst="rect">
            <a:avLst/>
          </a:prstGeom>
          <a:noFill/>
        </p:spPr>
      </p:pic>
      <p:cxnSp>
        <p:nvCxnSpPr>
          <p:cNvPr id="3" name="Connecteur droit avec flèche 2"/>
          <p:cNvCxnSpPr/>
          <p:nvPr/>
        </p:nvCxnSpPr>
        <p:spPr>
          <a:xfrm>
            <a:off x="1214414" y="2643182"/>
            <a:ext cx="428628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/>
          <p:cNvCxnSpPr/>
          <p:nvPr/>
        </p:nvCxnSpPr>
        <p:spPr>
          <a:xfrm rot="10800000">
            <a:off x="3143240" y="2643182"/>
            <a:ext cx="500066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rot="5400000" flipH="1" flipV="1">
            <a:off x="2215340" y="6642892"/>
            <a:ext cx="428628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a 1058.jpg"/>
          <p:cNvPicPr>
            <a:picLocks noChangeAspect="1" noChangeArrowheads="1"/>
          </p:cNvPicPr>
          <p:nvPr/>
        </p:nvPicPr>
        <p:blipFill>
          <a:blip r:embed="rId2" cstate="print"/>
          <a:srcRect l="21973" r="49056" b="51359"/>
          <a:stretch>
            <a:fillRect/>
          </a:stretch>
        </p:blipFill>
        <p:spPr bwMode="auto">
          <a:xfrm>
            <a:off x="571472" y="0"/>
            <a:ext cx="2953683" cy="6858000"/>
          </a:xfrm>
          <a:prstGeom prst="rect">
            <a:avLst/>
          </a:prstGeom>
          <a:noFill/>
        </p:spPr>
      </p:pic>
      <p:cxnSp>
        <p:nvCxnSpPr>
          <p:cNvPr id="3" name="Connecteur droit avec flèche 2"/>
          <p:cNvCxnSpPr/>
          <p:nvPr/>
        </p:nvCxnSpPr>
        <p:spPr>
          <a:xfrm>
            <a:off x="1214414" y="2643182"/>
            <a:ext cx="428628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/>
          <p:cNvCxnSpPr/>
          <p:nvPr/>
        </p:nvCxnSpPr>
        <p:spPr>
          <a:xfrm rot="10800000">
            <a:off x="3143240" y="2643182"/>
            <a:ext cx="500066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rot="5400000" flipH="1" flipV="1">
            <a:off x="2215340" y="6642892"/>
            <a:ext cx="428628" cy="15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1403648" y="0"/>
            <a:ext cx="2016224" cy="249289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16016" y="908720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humains</a:t>
            </a:r>
            <a:endParaRPr lang="fr-FR" sz="28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1058.jpg"/>
          <p:cNvPicPr>
            <a:picLocks noChangeAspect="1" noChangeArrowheads="1"/>
          </p:cNvPicPr>
          <p:nvPr/>
        </p:nvPicPr>
        <p:blipFill>
          <a:blip r:embed="rId3" cstate="print"/>
          <a:srcRect l="21973" r="49056" b="51359"/>
          <a:stretch>
            <a:fillRect/>
          </a:stretch>
        </p:blipFill>
        <p:spPr bwMode="auto">
          <a:xfrm>
            <a:off x="571472" y="0"/>
            <a:ext cx="2953683" cy="6858000"/>
          </a:xfrm>
          <a:prstGeom prst="rect">
            <a:avLst/>
          </a:prstGeom>
          <a:noFill/>
        </p:spPr>
      </p:pic>
      <p:pic>
        <p:nvPicPr>
          <p:cNvPr id="2051" name="Picture 3" descr="E:\aba 1058.jpg"/>
          <p:cNvPicPr>
            <a:picLocks noChangeAspect="1" noChangeArrowheads="1"/>
          </p:cNvPicPr>
          <p:nvPr/>
        </p:nvPicPr>
        <p:blipFill>
          <a:blip r:embed="rId3" cstate="print"/>
          <a:srcRect l="59356" t="23637" r="13541" b="73660"/>
          <a:stretch>
            <a:fillRect/>
          </a:stretch>
        </p:blipFill>
        <p:spPr bwMode="auto">
          <a:xfrm>
            <a:off x="3500430" y="6357958"/>
            <a:ext cx="2071702" cy="28575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43306" y="1000108"/>
            <a:ext cx="95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stalle</a:t>
            </a:r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 rot="5400000">
            <a:off x="2750331" y="1821645"/>
            <a:ext cx="1500198" cy="114300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5400000">
            <a:off x="2357422" y="2285992"/>
            <a:ext cx="2357454" cy="107157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436096" y="260648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animaux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1058.jpg"/>
          <p:cNvPicPr>
            <a:picLocks noChangeAspect="1" noChangeArrowheads="1"/>
          </p:cNvPicPr>
          <p:nvPr/>
        </p:nvPicPr>
        <p:blipFill>
          <a:blip r:embed="rId3" cstate="print"/>
          <a:srcRect l="21973" r="49056" b="51359"/>
          <a:stretch>
            <a:fillRect/>
          </a:stretch>
        </p:blipFill>
        <p:spPr bwMode="auto">
          <a:xfrm>
            <a:off x="571472" y="0"/>
            <a:ext cx="2953683" cy="6858000"/>
          </a:xfrm>
          <a:prstGeom prst="rect">
            <a:avLst/>
          </a:prstGeom>
          <a:noFill/>
        </p:spPr>
      </p:pic>
      <p:pic>
        <p:nvPicPr>
          <p:cNvPr id="2051" name="Picture 3" descr="E:\aba 1058.jpg"/>
          <p:cNvPicPr>
            <a:picLocks noChangeAspect="1" noChangeArrowheads="1"/>
          </p:cNvPicPr>
          <p:nvPr/>
        </p:nvPicPr>
        <p:blipFill>
          <a:blip r:embed="rId3" cstate="print"/>
          <a:srcRect l="59356" t="23637" r="13541" b="73660"/>
          <a:stretch>
            <a:fillRect/>
          </a:stretch>
        </p:blipFill>
        <p:spPr bwMode="auto">
          <a:xfrm>
            <a:off x="3500430" y="6357958"/>
            <a:ext cx="2071702" cy="28575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43306" y="1000108"/>
            <a:ext cx="95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stalle</a:t>
            </a:r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 rot="5400000">
            <a:off x="2750331" y="1821645"/>
            <a:ext cx="1500198" cy="114300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5400000">
            <a:off x="2357422" y="2285992"/>
            <a:ext cx="2357454" cy="107157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410" name="Picture 2" descr="http://ardennesacheval.free.fr/tourisme/merovingien/orig/P101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357430"/>
            <a:ext cx="4876800" cy="3657600"/>
          </a:xfrm>
          <a:prstGeom prst="rect">
            <a:avLst/>
          </a:prstGeom>
          <a:noFill/>
        </p:spPr>
      </p:pic>
      <p:cxnSp>
        <p:nvCxnSpPr>
          <p:cNvPr id="27" name="Connecteur droit avec flèche 26"/>
          <p:cNvCxnSpPr/>
          <p:nvPr/>
        </p:nvCxnSpPr>
        <p:spPr>
          <a:xfrm rot="16200000" flipH="1">
            <a:off x="3893339" y="1821645"/>
            <a:ext cx="642944" cy="28575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436096" y="260648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animaux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ba 1058.jpg"/>
          <p:cNvPicPr>
            <a:picLocks noChangeAspect="1" noChangeArrowheads="1"/>
          </p:cNvPicPr>
          <p:nvPr/>
        </p:nvPicPr>
        <p:blipFill>
          <a:blip r:embed="rId3" cstate="print"/>
          <a:srcRect l="21973" r="49056" b="51359"/>
          <a:stretch>
            <a:fillRect/>
          </a:stretch>
        </p:blipFill>
        <p:spPr bwMode="auto">
          <a:xfrm>
            <a:off x="571472" y="0"/>
            <a:ext cx="2953683" cy="6858000"/>
          </a:xfrm>
          <a:prstGeom prst="rect">
            <a:avLst/>
          </a:prstGeom>
          <a:noFill/>
        </p:spPr>
      </p:pic>
      <p:pic>
        <p:nvPicPr>
          <p:cNvPr id="2051" name="Picture 3" descr="E:\aba 1058.jpg"/>
          <p:cNvPicPr>
            <a:picLocks noChangeAspect="1" noChangeArrowheads="1"/>
          </p:cNvPicPr>
          <p:nvPr/>
        </p:nvPicPr>
        <p:blipFill>
          <a:blip r:embed="rId3" cstate="print"/>
          <a:srcRect l="59356" t="23637" r="13541" b="73660"/>
          <a:stretch>
            <a:fillRect/>
          </a:stretch>
        </p:blipFill>
        <p:spPr bwMode="auto">
          <a:xfrm>
            <a:off x="3500430" y="6357958"/>
            <a:ext cx="2071702" cy="28575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43306" y="1000108"/>
            <a:ext cx="95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stalle</a:t>
            </a:r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 rot="5400000">
            <a:off x="2750331" y="1821645"/>
            <a:ext cx="1500198" cy="114300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5400000">
            <a:off x="2357422" y="2285992"/>
            <a:ext cx="2357454" cy="107157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410" name="Picture 2" descr="http://ardennesacheval.free.fr/tourisme/merovingien/orig/P101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2357430"/>
            <a:ext cx="4876800" cy="3657600"/>
          </a:xfrm>
          <a:prstGeom prst="rect">
            <a:avLst/>
          </a:prstGeom>
          <a:noFill/>
        </p:spPr>
      </p:pic>
      <p:cxnSp>
        <p:nvCxnSpPr>
          <p:cNvPr id="27" name="Connecteur droit avec flèche 26"/>
          <p:cNvCxnSpPr/>
          <p:nvPr/>
        </p:nvCxnSpPr>
        <p:spPr>
          <a:xfrm rot="16200000" flipH="1">
            <a:off x="3893339" y="1821645"/>
            <a:ext cx="642944" cy="28575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429388" y="1142984"/>
            <a:ext cx="1313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râtelier </a:t>
            </a:r>
            <a:endParaRPr lang="fr-FR" sz="2800" dirty="0"/>
          </a:p>
        </p:txBody>
      </p:sp>
      <p:sp>
        <p:nvSpPr>
          <p:cNvPr id="11" name="Ellipse 10"/>
          <p:cNvSpPr/>
          <p:nvPr/>
        </p:nvSpPr>
        <p:spPr>
          <a:xfrm rot="20676247">
            <a:off x="4767518" y="3096109"/>
            <a:ext cx="1727494" cy="1412298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436096" y="260648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animaux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INTDRODUCTION 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Une recherche récente : les années 1960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Naissance de l’archéologie préventive</a:t>
            </a:r>
          </a:p>
          <a:p>
            <a:pPr>
              <a:buFont typeface="Wingdings"/>
              <a:buChar char="à"/>
            </a:pPr>
            <a:r>
              <a:rPr lang="fr-FR" sz="3200" dirty="0" smtClean="0"/>
              <a:t> Des résultats déséquilibrés :</a:t>
            </a:r>
          </a:p>
          <a:p>
            <a:r>
              <a:rPr lang="fr-FR" sz="3200" dirty="0" smtClean="0"/>
              <a:t>	- inégalités géographiques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 	    1-2-1-1- La maison rectangulaire allongée en matériaux périssables</a:t>
            </a:r>
          </a:p>
          <a:p>
            <a:r>
              <a:rPr lang="fr-FR" sz="3200" dirty="0" smtClean="0"/>
              <a:t>	    1-2-1-2- Les variantes</a:t>
            </a:r>
          </a:p>
          <a:p>
            <a:r>
              <a:rPr lang="fr-FR" sz="3200" dirty="0" smtClean="0"/>
              <a:t>	    1-2-1-3- La maison en pierre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aba 12003.jpg"/>
          <p:cNvPicPr>
            <a:picLocks noChangeAspect="1" noChangeArrowheads="1"/>
          </p:cNvPicPr>
          <p:nvPr/>
        </p:nvPicPr>
        <p:blipFill>
          <a:blip r:embed="rId3" cstate="print"/>
          <a:srcRect l="14062" t="2190" r="48335"/>
          <a:stretch>
            <a:fillRect/>
          </a:stretch>
        </p:blipFill>
        <p:spPr bwMode="auto">
          <a:xfrm>
            <a:off x="285720" y="105980"/>
            <a:ext cx="3782224" cy="675202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286644" y="285728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VI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e</a:t>
            </a:r>
            <a:r>
              <a:rPr lang="fr-FR" sz="2800" b="1" dirty="0" smtClean="0">
                <a:solidFill>
                  <a:srgbClr val="FF0000"/>
                </a:solidFill>
              </a:rPr>
              <a:t>-VII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e</a:t>
            </a:r>
            <a:r>
              <a:rPr lang="fr-FR" sz="2800" b="1" dirty="0" smtClean="0">
                <a:solidFill>
                  <a:srgbClr val="FF0000"/>
                </a:solidFill>
              </a:rPr>
              <a:t> s.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8596" y="285728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</a:rPr>
              <a:t>Larina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7158" y="1142984"/>
            <a:ext cx="1134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(Isère)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aba 12003.jpg"/>
          <p:cNvPicPr>
            <a:picLocks noChangeAspect="1" noChangeArrowheads="1"/>
          </p:cNvPicPr>
          <p:nvPr/>
        </p:nvPicPr>
        <p:blipFill>
          <a:blip r:embed="rId3" cstate="print"/>
          <a:srcRect l="14062" t="2190"/>
          <a:stretch>
            <a:fillRect/>
          </a:stretch>
        </p:blipFill>
        <p:spPr bwMode="auto">
          <a:xfrm>
            <a:off x="285720" y="105980"/>
            <a:ext cx="8643966" cy="675202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286644" y="285728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VI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e</a:t>
            </a:r>
            <a:r>
              <a:rPr lang="fr-FR" sz="2800" b="1" dirty="0" smtClean="0">
                <a:solidFill>
                  <a:srgbClr val="FF0000"/>
                </a:solidFill>
              </a:rPr>
              <a:t>-VII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e</a:t>
            </a:r>
            <a:r>
              <a:rPr lang="fr-FR" sz="2800" b="1" dirty="0" smtClean="0">
                <a:solidFill>
                  <a:srgbClr val="FF0000"/>
                </a:solidFill>
              </a:rPr>
              <a:t> s.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8596" y="285728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0000"/>
                </a:solidFill>
              </a:rPr>
              <a:t>Larina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7158" y="1142984"/>
            <a:ext cx="1134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(Isère)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  <a:endParaRPr lang="fr-FR" sz="3200" dirty="0" smtClean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4827.jpg"/>
          <p:cNvPicPr>
            <a:picLocks noChangeAspect="1" noChangeArrowheads="1"/>
          </p:cNvPicPr>
          <p:nvPr/>
        </p:nvPicPr>
        <p:blipFill>
          <a:blip r:embed="rId2" cstate="print"/>
          <a:srcRect l="26939" t="58334" r="8200" b="10416"/>
          <a:stretch>
            <a:fillRect/>
          </a:stretch>
        </p:blipFill>
        <p:spPr bwMode="auto">
          <a:xfrm>
            <a:off x="3928492" y="0"/>
            <a:ext cx="5215508" cy="34770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76672"/>
            <a:ext cx="32318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dirty="0" smtClean="0"/>
              <a:t>Surface = 3 m</a:t>
            </a:r>
            <a:r>
              <a:rPr lang="fr-FR" sz="2600" baseline="30000" dirty="0" smtClean="0"/>
              <a:t>2</a:t>
            </a:r>
            <a:r>
              <a:rPr lang="fr-FR" sz="2600" dirty="0" smtClean="0"/>
              <a:t> à 30 m</a:t>
            </a:r>
            <a:r>
              <a:rPr lang="fr-FR" sz="2600" baseline="30000" dirty="0" smtClean="0"/>
              <a:t>2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4827.jpg"/>
          <p:cNvPicPr>
            <a:picLocks noChangeAspect="1" noChangeArrowheads="1"/>
          </p:cNvPicPr>
          <p:nvPr/>
        </p:nvPicPr>
        <p:blipFill>
          <a:blip r:embed="rId2" cstate="print"/>
          <a:srcRect l="26939" t="58334" r="8200" b="10416"/>
          <a:stretch>
            <a:fillRect/>
          </a:stretch>
        </p:blipFill>
        <p:spPr bwMode="auto">
          <a:xfrm>
            <a:off x="3928492" y="0"/>
            <a:ext cx="5215508" cy="34770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76672"/>
            <a:ext cx="38640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dirty="0" smtClean="0"/>
              <a:t>Surface = 3 m</a:t>
            </a:r>
            <a:r>
              <a:rPr lang="fr-FR" sz="2600" baseline="30000" dirty="0" smtClean="0"/>
              <a:t>2</a:t>
            </a:r>
            <a:r>
              <a:rPr lang="fr-FR" sz="2600" dirty="0" smtClean="0"/>
              <a:t> à 30 m</a:t>
            </a:r>
            <a:r>
              <a:rPr lang="fr-FR" sz="2600" baseline="30000" dirty="0" smtClean="0"/>
              <a:t>2</a:t>
            </a:r>
          </a:p>
          <a:p>
            <a:r>
              <a:rPr lang="fr-FR" sz="2600" dirty="0" smtClean="0"/>
              <a:t>Profondeur  = 0,10 m à 1 m</a:t>
            </a:r>
            <a:endParaRPr lang="fr-FR" sz="26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4827.jpg"/>
          <p:cNvPicPr>
            <a:picLocks noChangeAspect="1" noChangeArrowheads="1"/>
          </p:cNvPicPr>
          <p:nvPr/>
        </p:nvPicPr>
        <p:blipFill>
          <a:blip r:embed="rId2" cstate="print"/>
          <a:srcRect l="26939" t="58334" r="8200" b="10416"/>
          <a:stretch>
            <a:fillRect/>
          </a:stretch>
        </p:blipFill>
        <p:spPr bwMode="auto">
          <a:xfrm>
            <a:off x="3928492" y="0"/>
            <a:ext cx="5215508" cy="34770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76672"/>
            <a:ext cx="38640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dirty="0" smtClean="0"/>
              <a:t>Surface = 3 m</a:t>
            </a:r>
            <a:r>
              <a:rPr lang="fr-FR" sz="2600" baseline="30000" dirty="0" smtClean="0"/>
              <a:t>2</a:t>
            </a:r>
            <a:r>
              <a:rPr lang="fr-FR" sz="2600" dirty="0" smtClean="0"/>
              <a:t> à 30 m</a:t>
            </a:r>
            <a:r>
              <a:rPr lang="fr-FR" sz="2600" baseline="30000" dirty="0" smtClean="0"/>
              <a:t>2</a:t>
            </a:r>
          </a:p>
          <a:p>
            <a:r>
              <a:rPr lang="fr-FR" sz="2600" dirty="0" smtClean="0"/>
              <a:t>Profondeur  = 0,10 m à 1 m</a:t>
            </a:r>
            <a:endParaRPr lang="fr-FR" sz="2600" dirty="0"/>
          </a:p>
        </p:txBody>
      </p:sp>
      <p:sp>
        <p:nvSpPr>
          <p:cNvPr id="4" name="ZoneTexte 3"/>
          <p:cNvSpPr txBox="1"/>
          <p:nvPr/>
        </p:nvSpPr>
        <p:spPr>
          <a:xfrm>
            <a:off x="5652120" y="3717032"/>
            <a:ext cx="1423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marches</a:t>
            </a:r>
            <a:endParaRPr lang="fr-FR" sz="2800" dirty="0"/>
          </a:p>
        </p:txBody>
      </p:sp>
      <p:sp>
        <p:nvSpPr>
          <p:cNvPr id="5" name="Ellipse 4"/>
          <p:cNvSpPr/>
          <p:nvPr/>
        </p:nvSpPr>
        <p:spPr>
          <a:xfrm>
            <a:off x="5004048" y="0"/>
            <a:ext cx="1872208" cy="148478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4827.jpg"/>
          <p:cNvPicPr>
            <a:picLocks noChangeAspect="1" noChangeArrowheads="1"/>
          </p:cNvPicPr>
          <p:nvPr/>
        </p:nvPicPr>
        <p:blipFill>
          <a:blip r:embed="rId2" cstate="print"/>
          <a:srcRect l="26939" t="58334" r="8200" b="10416"/>
          <a:stretch>
            <a:fillRect/>
          </a:stretch>
        </p:blipFill>
        <p:spPr bwMode="auto">
          <a:xfrm>
            <a:off x="3928492" y="0"/>
            <a:ext cx="5215508" cy="34770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76672"/>
            <a:ext cx="38640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dirty="0" smtClean="0"/>
              <a:t>Surface = 3 m</a:t>
            </a:r>
            <a:r>
              <a:rPr lang="fr-FR" sz="2600" baseline="30000" dirty="0" smtClean="0"/>
              <a:t>2</a:t>
            </a:r>
            <a:r>
              <a:rPr lang="fr-FR" sz="2600" dirty="0" smtClean="0"/>
              <a:t> à 30 m</a:t>
            </a:r>
            <a:r>
              <a:rPr lang="fr-FR" sz="2600" baseline="30000" dirty="0" smtClean="0"/>
              <a:t>2</a:t>
            </a:r>
          </a:p>
          <a:p>
            <a:r>
              <a:rPr lang="fr-FR" sz="2600" dirty="0" smtClean="0"/>
              <a:t>Profondeur  = 0,10 m à 1 m</a:t>
            </a:r>
            <a:endParaRPr lang="fr-FR" sz="2600" dirty="0"/>
          </a:p>
        </p:txBody>
      </p:sp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2699" t="43446" r="35061" b="50844"/>
          <a:stretch>
            <a:fillRect/>
          </a:stretch>
        </p:blipFill>
        <p:spPr bwMode="auto">
          <a:xfrm>
            <a:off x="0" y="3861048"/>
            <a:ext cx="4022188" cy="2569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4827.jpg"/>
          <p:cNvPicPr>
            <a:picLocks noChangeAspect="1" noChangeArrowheads="1"/>
          </p:cNvPicPr>
          <p:nvPr/>
        </p:nvPicPr>
        <p:blipFill>
          <a:blip r:embed="rId2" cstate="print"/>
          <a:srcRect l="26939" t="58334" r="8200" b="10416"/>
          <a:stretch>
            <a:fillRect/>
          </a:stretch>
        </p:blipFill>
        <p:spPr bwMode="auto">
          <a:xfrm>
            <a:off x="3928492" y="0"/>
            <a:ext cx="5215508" cy="347700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476672"/>
            <a:ext cx="38640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00" dirty="0" smtClean="0"/>
              <a:t>Surface = 3 m</a:t>
            </a:r>
            <a:r>
              <a:rPr lang="fr-FR" sz="2600" baseline="30000" dirty="0" smtClean="0"/>
              <a:t>2</a:t>
            </a:r>
            <a:r>
              <a:rPr lang="fr-FR" sz="2600" dirty="0" smtClean="0"/>
              <a:t> à 30 m</a:t>
            </a:r>
            <a:r>
              <a:rPr lang="fr-FR" sz="2600" baseline="30000" dirty="0" smtClean="0"/>
              <a:t>2</a:t>
            </a:r>
          </a:p>
          <a:p>
            <a:r>
              <a:rPr lang="fr-FR" sz="2600" dirty="0" smtClean="0"/>
              <a:t>Profondeur  = 0,10 m à 1 m</a:t>
            </a:r>
            <a:endParaRPr lang="fr-FR" sz="2600" dirty="0"/>
          </a:p>
        </p:txBody>
      </p:sp>
      <p:pic>
        <p:nvPicPr>
          <p:cNvPr id="4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52699" t="43446" r="35061" b="50844"/>
          <a:stretch>
            <a:fillRect/>
          </a:stretch>
        </p:blipFill>
        <p:spPr bwMode="auto">
          <a:xfrm>
            <a:off x="0" y="3861048"/>
            <a:ext cx="4022188" cy="2569731"/>
          </a:xfrm>
          <a:prstGeom prst="rect">
            <a:avLst/>
          </a:prstGeom>
          <a:noFill/>
        </p:spPr>
      </p:pic>
      <p:pic>
        <p:nvPicPr>
          <p:cNvPr id="5" name="Picture 2" descr="C:\Users\Claire\Documents\HABITAT RURAL\aba 14696.jpg"/>
          <p:cNvPicPr>
            <a:picLocks noChangeAspect="1" noChangeArrowheads="1"/>
          </p:cNvPicPr>
          <p:nvPr/>
        </p:nvPicPr>
        <p:blipFill>
          <a:blip r:embed="rId3" cstate="print"/>
          <a:srcRect l="70051" t="42693" r="15852" b="50524"/>
          <a:stretch>
            <a:fillRect/>
          </a:stretch>
        </p:blipFill>
        <p:spPr bwMode="auto">
          <a:xfrm>
            <a:off x="4860032" y="3789040"/>
            <a:ext cx="4013184" cy="2644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icrdie sites du IIIe s av JC au milieu du Ier s ap JC Desachy1[1].png"/>
          <p:cNvPicPr>
            <a:picLocks noChangeAspect="1" noChangeArrowheads="1"/>
          </p:cNvPicPr>
          <p:nvPr/>
        </p:nvPicPr>
        <p:blipFill>
          <a:blip r:embed="rId2" cstate="print"/>
          <a:srcRect t="-261"/>
          <a:stretch>
            <a:fillRect/>
          </a:stretch>
        </p:blipFill>
        <p:spPr bwMode="auto">
          <a:xfrm>
            <a:off x="1187624" y="692696"/>
            <a:ext cx="7190706" cy="604867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499992" y="0"/>
            <a:ext cx="40679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Interventions archéologiques </a:t>
            </a:r>
          </a:p>
          <a:p>
            <a:pPr algn="ctr"/>
            <a:r>
              <a:rPr lang="fr-FR" sz="2400" dirty="0" smtClean="0"/>
              <a:t>récentes faites en Picardie</a:t>
            </a:r>
            <a:endParaRPr lang="fr-FR" sz="24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	1-2-2-2-1- La cabane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	1-2-2-2-1- La cabane</a:t>
            </a:r>
          </a:p>
          <a:p>
            <a:r>
              <a:rPr lang="fr-FR" sz="3200" dirty="0" smtClean="0">
                <a:sym typeface="Wingdings" pitchFamily="2" charset="2"/>
              </a:rPr>
              <a:t> Vestige trouvé en fouille = </a:t>
            </a:r>
            <a:r>
              <a:rPr lang="fr-FR" sz="3200" b="1" dirty="0" smtClean="0">
                <a:sym typeface="Wingdings" pitchFamily="2" charset="2"/>
              </a:rPr>
              <a:t>fond de cabane</a:t>
            </a:r>
            <a:endParaRPr lang="fr-FR" sz="3200" b="1" dirty="0" smtClean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	1-2-2-2-1- La cabane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Vestige trouvé en fouille = </a:t>
            </a:r>
            <a:r>
              <a:rPr lang="fr-FR" sz="3200" b="1" dirty="0" smtClean="0">
                <a:sym typeface="Wingdings" pitchFamily="2" charset="2"/>
              </a:rPr>
              <a:t>fond de cabane</a:t>
            </a:r>
          </a:p>
          <a:p>
            <a:pPr>
              <a:buFont typeface="Wingdings"/>
              <a:buChar char="à"/>
            </a:pPr>
            <a:r>
              <a:rPr lang="fr-FR" sz="3200" dirty="0" smtClean="0">
                <a:sym typeface="Wingdings" pitchFamily="2" charset="2"/>
              </a:rPr>
              <a:t> Caractérisée par son nombre de poteaux</a:t>
            </a:r>
            <a:endParaRPr lang="fr-FR" sz="3200" dirty="0" smtClean="0"/>
          </a:p>
          <a:p>
            <a:endParaRPr lang="fr-FR" sz="3200" dirty="0" smtClean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44008" y="1484784"/>
            <a:ext cx="4032448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7377" name="Picture 1" descr="D:\Fichiers CMLC\_documents\HABITAT RURAL\670x510_93_photo_Inv231_St6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1317" cy="6858000"/>
          </a:xfrm>
          <a:prstGeom prst="rect">
            <a:avLst/>
          </a:prstGeom>
          <a:noFill/>
        </p:spPr>
      </p:pic>
      <p:sp>
        <p:nvSpPr>
          <p:cNvPr id="7" name="Forme libre 6"/>
          <p:cNvSpPr/>
          <p:nvPr/>
        </p:nvSpPr>
        <p:spPr>
          <a:xfrm>
            <a:off x="4860032" y="1772816"/>
            <a:ext cx="3499733" cy="2582474"/>
          </a:xfrm>
          <a:custGeom>
            <a:avLst/>
            <a:gdLst>
              <a:gd name="connsiteX0" fmla="*/ 1460090 w 3499733"/>
              <a:gd name="connsiteY0" fmla="*/ 73742 h 2582474"/>
              <a:gd name="connsiteX1" fmla="*/ 1666568 w 3499733"/>
              <a:gd name="connsiteY1" fmla="*/ 58993 h 2582474"/>
              <a:gd name="connsiteX2" fmla="*/ 1710813 w 3499733"/>
              <a:gd name="connsiteY2" fmla="*/ 44245 h 2582474"/>
              <a:gd name="connsiteX3" fmla="*/ 1769806 w 3499733"/>
              <a:gd name="connsiteY3" fmla="*/ 29497 h 2582474"/>
              <a:gd name="connsiteX4" fmla="*/ 1814051 w 3499733"/>
              <a:gd name="connsiteY4" fmla="*/ 14748 h 2582474"/>
              <a:gd name="connsiteX5" fmla="*/ 1917290 w 3499733"/>
              <a:gd name="connsiteY5" fmla="*/ 0 h 2582474"/>
              <a:gd name="connsiteX6" fmla="*/ 2403987 w 3499733"/>
              <a:gd name="connsiteY6" fmla="*/ 29497 h 2582474"/>
              <a:gd name="connsiteX7" fmla="*/ 2521974 w 3499733"/>
              <a:gd name="connsiteY7" fmla="*/ 58993 h 2582474"/>
              <a:gd name="connsiteX8" fmla="*/ 2595716 w 3499733"/>
              <a:gd name="connsiteY8" fmla="*/ 88490 h 2582474"/>
              <a:gd name="connsiteX9" fmla="*/ 2698955 w 3499733"/>
              <a:gd name="connsiteY9" fmla="*/ 117987 h 2582474"/>
              <a:gd name="connsiteX10" fmla="*/ 2743200 w 3499733"/>
              <a:gd name="connsiteY10" fmla="*/ 147484 h 2582474"/>
              <a:gd name="connsiteX11" fmla="*/ 2802193 w 3499733"/>
              <a:gd name="connsiteY11" fmla="*/ 280219 h 2582474"/>
              <a:gd name="connsiteX12" fmla="*/ 2861187 w 3499733"/>
              <a:gd name="connsiteY12" fmla="*/ 457200 h 2582474"/>
              <a:gd name="connsiteX13" fmla="*/ 2875935 w 3499733"/>
              <a:gd name="connsiteY13" fmla="*/ 501445 h 2582474"/>
              <a:gd name="connsiteX14" fmla="*/ 2890684 w 3499733"/>
              <a:gd name="connsiteY14" fmla="*/ 545690 h 2582474"/>
              <a:gd name="connsiteX15" fmla="*/ 2905432 w 3499733"/>
              <a:gd name="connsiteY15" fmla="*/ 604684 h 2582474"/>
              <a:gd name="connsiteX16" fmla="*/ 2934929 w 3499733"/>
              <a:gd name="connsiteY16" fmla="*/ 693174 h 2582474"/>
              <a:gd name="connsiteX17" fmla="*/ 2949677 w 3499733"/>
              <a:gd name="connsiteY17" fmla="*/ 737419 h 2582474"/>
              <a:gd name="connsiteX18" fmla="*/ 2993922 w 3499733"/>
              <a:gd name="connsiteY18" fmla="*/ 884903 h 2582474"/>
              <a:gd name="connsiteX19" fmla="*/ 3052916 w 3499733"/>
              <a:gd name="connsiteY19" fmla="*/ 1032387 h 2582474"/>
              <a:gd name="connsiteX20" fmla="*/ 3067664 w 3499733"/>
              <a:gd name="connsiteY20" fmla="*/ 1076632 h 2582474"/>
              <a:gd name="connsiteX21" fmla="*/ 3097161 w 3499733"/>
              <a:gd name="connsiteY21" fmla="*/ 1179871 h 2582474"/>
              <a:gd name="connsiteX22" fmla="*/ 3126658 w 3499733"/>
              <a:gd name="connsiteY22" fmla="*/ 1238864 h 2582474"/>
              <a:gd name="connsiteX23" fmla="*/ 3185651 w 3499733"/>
              <a:gd name="connsiteY23" fmla="*/ 1371600 h 2582474"/>
              <a:gd name="connsiteX24" fmla="*/ 3200400 w 3499733"/>
              <a:gd name="connsiteY24" fmla="*/ 1474839 h 2582474"/>
              <a:gd name="connsiteX25" fmla="*/ 3215148 w 3499733"/>
              <a:gd name="connsiteY25" fmla="*/ 1519084 h 2582474"/>
              <a:gd name="connsiteX26" fmla="*/ 3303639 w 3499733"/>
              <a:gd name="connsiteY26" fmla="*/ 1474839 h 2582474"/>
              <a:gd name="connsiteX27" fmla="*/ 3318387 w 3499733"/>
              <a:gd name="connsiteY27" fmla="*/ 1430593 h 2582474"/>
              <a:gd name="connsiteX28" fmla="*/ 3362632 w 3499733"/>
              <a:gd name="connsiteY28" fmla="*/ 1460090 h 2582474"/>
              <a:gd name="connsiteX29" fmla="*/ 3436374 w 3499733"/>
              <a:gd name="connsiteY29" fmla="*/ 1578077 h 2582474"/>
              <a:gd name="connsiteX30" fmla="*/ 3465871 w 3499733"/>
              <a:gd name="connsiteY30" fmla="*/ 1666568 h 2582474"/>
              <a:gd name="connsiteX31" fmla="*/ 3451122 w 3499733"/>
              <a:gd name="connsiteY31" fmla="*/ 1946787 h 2582474"/>
              <a:gd name="connsiteX32" fmla="*/ 3436374 w 3499733"/>
              <a:gd name="connsiteY32" fmla="*/ 2521974 h 2582474"/>
              <a:gd name="connsiteX33" fmla="*/ 3244645 w 3499733"/>
              <a:gd name="connsiteY33" fmla="*/ 2536722 h 2582474"/>
              <a:gd name="connsiteX34" fmla="*/ 3097161 w 3499733"/>
              <a:gd name="connsiteY34" fmla="*/ 2580968 h 2582474"/>
              <a:gd name="connsiteX35" fmla="*/ 2566219 w 3499733"/>
              <a:gd name="connsiteY35" fmla="*/ 2566219 h 2582474"/>
              <a:gd name="connsiteX36" fmla="*/ 1179871 w 3499733"/>
              <a:gd name="connsiteY36" fmla="*/ 2536722 h 2582474"/>
              <a:gd name="connsiteX37" fmla="*/ 840658 w 3499733"/>
              <a:gd name="connsiteY37" fmla="*/ 2507226 h 2582474"/>
              <a:gd name="connsiteX38" fmla="*/ 427703 w 3499733"/>
              <a:gd name="connsiteY38" fmla="*/ 2477729 h 2582474"/>
              <a:gd name="connsiteX39" fmla="*/ 368710 w 3499733"/>
              <a:gd name="connsiteY39" fmla="*/ 2462981 h 2582474"/>
              <a:gd name="connsiteX40" fmla="*/ 250722 w 3499733"/>
              <a:gd name="connsiteY40" fmla="*/ 2418735 h 2582474"/>
              <a:gd name="connsiteX41" fmla="*/ 191729 w 3499733"/>
              <a:gd name="connsiteY41" fmla="*/ 2389239 h 2582474"/>
              <a:gd name="connsiteX42" fmla="*/ 162232 w 3499733"/>
              <a:gd name="connsiteY42" fmla="*/ 2344993 h 2582474"/>
              <a:gd name="connsiteX43" fmla="*/ 88490 w 3499733"/>
              <a:gd name="connsiteY43" fmla="*/ 2256503 h 2582474"/>
              <a:gd name="connsiteX44" fmla="*/ 29497 w 3499733"/>
              <a:gd name="connsiteY44" fmla="*/ 2079522 h 2582474"/>
              <a:gd name="connsiteX45" fmla="*/ 14748 w 3499733"/>
              <a:gd name="connsiteY45" fmla="*/ 2035277 h 2582474"/>
              <a:gd name="connsiteX46" fmla="*/ 0 w 3499733"/>
              <a:gd name="connsiteY46" fmla="*/ 1991032 h 2582474"/>
              <a:gd name="connsiteX47" fmla="*/ 14748 w 3499733"/>
              <a:gd name="connsiteY47" fmla="*/ 1710813 h 2582474"/>
              <a:gd name="connsiteX48" fmla="*/ 44245 w 3499733"/>
              <a:gd name="connsiteY48" fmla="*/ 1578077 h 2582474"/>
              <a:gd name="connsiteX49" fmla="*/ 58993 w 3499733"/>
              <a:gd name="connsiteY49" fmla="*/ 1533832 h 2582474"/>
              <a:gd name="connsiteX50" fmla="*/ 103239 w 3499733"/>
              <a:gd name="connsiteY50" fmla="*/ 1386348 h 2582474"/>
              <a:gd name="connsiteX51" fmla="*/ 117987 w 3499733"/>
              <a:gd name="connsiteY51" fmla="*/ 1342103 h 2582474"/>
              <a:gd name="connsiteX52" fmla="*/ 147484 w 3499733"/>
              <a:gd name="connsiteY52" fmla="*/ 1297858 h 2582474"/>
              <a:gd name="connsiteX53" fmla="*/ 162232 w 3499733"/>
              <a:gd name="connsiteY53" fmla="*/ 1224116 h 2582474"/>
              <a:gd name="connsiteX54" fmla="*/ 176980 w 3499733"/>
              <a:gd name="connsiteY54" fmla="*/ 1179871 h 2582474"/>
              <a:gd name="connsiteX55" fmla="*/ 206477 w 3499733"/>
              <a:gd name="connsiteY55" fmla="*/ 1002890 h 2582474"/>
              <a:gd name="connsiteX56" fmla="*/ 235974 w 3499733"/>
              <a:gd name="connsiteY56" fmla="*/ 914400 h 2582474"/>
              <a:gd name="connsiteX57" fmla="*/ 265471 w 3499733"/>
              <a:gd name="connsiteY57" fmla="*/ 634181 h 2582474"/>
              <a:gd name="connsiteX58" fmla="*/ 280219 w 3499733"/>
              <a:gd name="connsiteY58" fmla="*/ 516193 h 2582474"/>
              <a:gd name="connsiteX59" fmla="*/ 324464 w 3499733"/>
              <a:gd name="connsiteY59" fmla="*/ 398206 h 2582474"/>
              <a:gd name="connsiteX60" fmla="*/ 383458 w 3499733"/>
              <a:gd name="connsiteY60" fmla="*/ 353961 h 2582474"/>
              <a:gd name="connsiteX61" fmla="*/ 398206 w 3499733"/>
              <a:gd name="connsiteY61" fmla="*/ 309716 h 2582474"/>
              <a:gd name="connsiteX62" fmla="*/ 442451 w 3499733"/>
              <a:gd name="connsiteY62" fmla="*/ 294968 h 2582474"/>
              <a:gd name="connsiteX63" fmla="*/ 501445 w 3499733"/>
              <a:gd name="connsiteY63" fmla="*/ 265471 h 2582474"/>
              <a:gd name="connsiteX64" fmla="*/ 589935 w 3499733"/>
              <a:gd name="connsiteY64" fmla="*/ 235974 h 2582474"/>
              <a:gd name="connsiteX65" fmla="*/ 634180 w 3499733"/>
              <a:gd name="connsiteY65" fmla="*/ 221226 h 2582474"/>
              <a:gd name="connsiteX66" fmla="*/ 722671 w 3499733"/>
              <a:gd name="connsiteY66" fmla="*/ 176981 h 2582474"/>
              <a:gd name="connsiteX67" fmla="*/ 766916 w 3499733"/>
              <a:gd name="connsiteY67" fmla="*/ 147484 h 2582474"/>
              <a:gd name="connsiteX68" fmla="*/ 870155 w 3499733"/>
              <a:gd name="connsiteY68" fmla="*/ 117987 h 2582474"/>
              <a:gd name="connsiteX69" fmla="*/ 958645 w 3499733"/>
              <a:gd name="connsiteY69" fmla="*/ 88490 h 2582474"/>
              <a:gd name="connsiteX70" fmla="*/ 1533832 w 3499733"/>
              <a:gd name="connsiteY70" fmla="*/ 73742 h 2582474"/>
              <a:gd name="connsiteX71" fmla="*/ 1622322 w 3499733"/>
              <a:gd name="connsiteY71" fmla="*/ 44245 h 2582474"/>
              <a:gd name="connsiteX72" fmla="*/ 1755058 w 3499733"/>
              <a:gd name="connsiteY72" fmla="*/ 14748 h 258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499733" h="2582474">
                <a:moveTo>
                  <a:pt x="1460090" y="73742"/>
                </a:moveTo>
                <a:cubicBezTo>
                  <a:pt x="1528916" y="68826"/>
                  <a:pt x="1598039" y="67055"/>
                  <a:pt x="1666568" y="58993"/>
                </a:cubicBezTo>
                <a:cubicBezTo>
                  <a:pt x="1682008" y="57177"/>
                  <a:pt x="1695865" y="48516"/>
                  <a:pt x="1710813" y="44245"/>
                </a:cubicBezTo>
                <a:cubicBezTo>
                  <a:pt x="1730303" y="38677"/>
                  <a:pt x="1750316" y="35066"/>
                  <a:pt x="1769806" y="29497"/>
                </a:cubicBezTo>
                <a:cubicBezTo>
                  <a:pt x="1784754" y="25226"/>
                  <a:pt x="1798807" y="17797"/>
                  <a:pt x="1814051" y="14748"/>
                </a:cubicBezTo>
                <a:cubicBezTo>
                  <a:pt x="1848138" y="7930"/>
                  <a:pt x="1882877" y="4916"/>
                  <a:pt x="1917290" y="0"/>
                </a:cubicBezTo>
                <a:lnTo>
                  <a:pt x="2403987" y="29497"/>
                </a:lnTo>
                <a:cubicBezTo>
                  <a:pt x="2441149" y="32431"/>
                  <a:pt x="2486088" y="45536"/>
                  <a:pt x="2521974" y="58993"/>
                </a:cubicBezTo>
                <a:cubicBezTo>
                  <a:pt x="2546763" y="68289"/>
                  <a:pt x="2570927" y="79194"/>
                  <a:pt x="2595716" y="88490"/>
                </a:cubicBezTo>
                <a:cubicBezTo>
                  <a:pt x="2638039" y="104361"/>
                  <a:pt x="2652457" y="106363"/>
                  <a:pt x="2698955" y="117987"/>
                </a:cubicBezTo>
                <a:cubicBezTo>
                  <a:pt x="2713703" y="127819"/>
                  <a:pt x="2730666" y="134950"/>
                  <a:pt x="2743200" y="147484"/>
                </a:cubicBezTo>
                <a:cubicBezTo>
                  <a:pt x="2778259" y="182543"/>
                  <a:pt x="2787588" y="236405"/>
                  <a:pt x="2802193" y="280219"/>
                </a:cubicBezTo>
                <a:lnTo>
                  <a:pt x="2861187" y="457200"/>
                </a:lnTo>
                <a:lnTo>
                  <a:pt x="2875935" y="501445"/>
                </a:lnTo>
                <a:cubicBezTo>
                  <a:pt x="2880851" y="516193"/>
                  <a:pt x="2886914" y="530608"/>
                  <a:pt x="2890684" y="545690"/>
                </a:cubicBezTo>
                <a:cubicBezTo>
                  <a:pt x="2895600" y="565355"/>
                  <a:pt x="2899608" y="585269"/>
                  <a:pt x="2905432" y="604684"/>
                </a:cubicBezTo>
                <a:cubicBezTo>
                  <a:pt x="2914366" y="634465"/>
                  <a:pt x="2925097" y="663677"/>
                  <a:pt x="2934929" y="693174"/>
                </a:cubicBezTo>
                <a:cubicBezTo>
                  <a:pt x="2939845" y="707922"/>
                  <a:pt x="2945906" y="722337"/>
                  <a:pt x="2949677" y="737419"/>
                </a:cubicBezTo>
                <a:cubicBezTo>
                  <a:pt x="2960262" y="779756"/>
                  <a:pt x="2975972" y="849002"/>
                  <a:pt x="2993922" y="884903"/>
                </a:cubicBezTo>
                <a:cubicBezTo>
                  <a:pt x="3037323" y="971705"/>
                  <a:pt x="3016468" y="923042"/>
                  <a:pt x="3052916" y="1032387"/>
                </a:cubicBezTo>
                <a:cubicBezTo>
                  <a:pt x="3057832" y="1047135"/>
                  <a:pt x="3063893" y="1061550"/>
                  <a:pt x="3067664" y="1076632"/>
                </a:cubicBezTo>
                <a:cubicBezTo>
                  <a:pt x="3075147" y="1106562"/>
                  <a:pt x="3084468" y="1150254"/>
                  <a:pt x="3097161" y="1179871"/>
                </a:cubicBezTo>
                <a:cubicBezTo>
                  <a:pt x="3105822" y="1200079"/>
                  <a:pt x="3118493" y="1218451"/>
                  <a:pt x="3126658" y="1238864"/>
                </a:cubicBezTo>
                <a:cubicBezTo>
                  <a:pt x="3179313" y="1370500"/>
                  <a:pt x="3128902" y="1286474"/>
                  <a:pt x="3185651" y="1371600"/>
                </a:cubicBezTo>
                <a:cubicBezTo>
                  <a:pt x="3190567" y="1406013"/>
                  <a:pt x="3193582" y="1440752"/>
                  <a:pt x="3200400" y="1474839"/>
                </a:cubicBezTo>
                <a:cubicBezTo>
                  <a:pt x="3203449" y="1490083"/>
                  <a:pt x="3201243" y="1512132"/>
                  <a:pt x="3215148" y="1519084"/>
                </a:cubicBezTo>
                <a:cubicBezTo>
                  <a:pt x="3232592" y="1527806"/>
                  <a:pt x="3296188" y="1479806"/>
                  <a:pt x="3303639" y="1474839"/>
                </a:cubicBezTo>
                <a:cubicBezTo>
                  <a:pt x="3308555" y="1460090"/>
                  <a:pt x="3303305" y="1434364"/>
                  <a:pt x="3318387" y="1430593"/>
                </a:cubicBezTo>
                <a:cubicBezTo>
                  <a:pt x="3335583" y="1426294"/>
                  <a:pt x="3350098" y="1447556"/>
                  <a:pt x="3362632" y="1460090"/>
                </a:cubicBezTo>
                <a:cubicBezTo>
                  <a:pt x="3392214" y="1489672"/>
                  <a:pt x="3420798" y="1539137"/>
                  <a:pt x="3436374" y="1578077"/>
                </a:cubicBezTo>
                <a:cubicBezTo>
                  <a:pt x="3447922" y="1606946"/>
                  <a:pt x="3465871" y="1666568"/>
                  <a:pt x="3465871" y="1666568"/>
                </a:cubicBezTo>
                <a:cubicBezTo>
                  <a:pt x="3460955" y="1759974"/>
                  <a:pt x="3454345" y="1853307"/>
                  <a:pt x="3451122" y="1946787"/>
                </a:cubicBezTo>
                <a:cubicBezTo>
                  <a:pt x="3444512" y="2138465"/>
                  <a:pt x="3499733" y="2340949"/>
                  <a:pt x="3436374" y="2521974"/>
                </a:cubicBezTo>
                <a:cubicBezTo>
                  <a:pt x="3415199" y="2582474"/>
                  <a:pt x="3308555" y="2531806"/>
                  <a:pt x="3244645" y="2536722"/>
                </a:cubicBezTo>
                <a:cubicBezTo>
                  <a:pt x="3136925" y="2572629"/>
                  <a:pt x="3186319" y="2558678"/>
                  <a:pt x="3097161" y="2580968"/>
                </a:cubicBezTo>
                <a:lnTo>
                  <a:pt x="2566219" y="2566219"/>
                </a:lnTo>
                <a:lnTo>
                  <a:pt x="1179871" y="2536722"/>
                </a:lnTo>
                <a:cubicBezTo>
                  <a:pt x="1017320" y="2504213"/>
                  <a:pt x="1137887" y="2524710"/>
                  <a:pt x="840658" y="2507226"/>
                </a:cubicBezTo>
                <a:cubicBezTo>
                  <a:pt x="589891" y="2492475"/>
                  <a:pt x="649956" y="2496250"/>
                  <a:pt x="427703" y="2477729"/>
                </a:cubicBezTo>
                <a:cubicBezTo>
                  <a:pt x="408039" y="2472813"/>
                  <a:pt x="388200" y="2468549"/>
                  <a:pt x="368710" y="2462981"/>
                </a:cubicBezTo>
                <a:cubicBezTo>
                  <a:pt x="334657" y="2453252"/>
                  <a:pt x="278771" y="2431201"/>
                  <a:pt x="250722" y="2418735"/>
                </a:cubicBezTo>
                <a:cubicBezTo>
                  <a:pt x="230632" y="2409806"/>
                  <a:pt x="211393" y="2399071"/>
                  <a:pt x="191729" y="2389239"/>
                </a:cubicBezTo>
                <a:cubicBezTo>
                  <a:pt x="181897" y="2374490"/>
                  <a:pt x="173580" y="2358610"/>
                  <a:pt x="162232" y="2344993"/>
                </a:cubicBezTo>
                <a:cubicBezTo>
                  <a:pt x="67596" y="2231429"/>
                  <a:pt x="161729" y="2366361"/>
                  <a:pt x="88490" y="2256503"/>
                </a:cubicBezTo>
                <a:lnTo>
                  <a:pt x="29497" y="2079522"/>
                </a:lnTo>
                <a:lnTo>
                  <a:pt x="14748" y="2035277"/>
                </a:lnTo>
                <a:lnTo>
                  <a:pt x="0" y="1991032"/>
                </a:lnTo>
                <a:cubicBezTo>
                  <a:pt x="4916" y="1897626"/>
                  <a:pt x="6980" y="1804026"/>
                  <a:pt x="14748" y="1710813"/>
                </a:cubicBezTo>
                <a:cubicBezTo>
                  <a:pt x="16536" y="1689352"/>
                  <a:pt x="37112" y="1603043"/>
                  <a:pt x="44245" y="1578077"/>
                </a:cubicBezTo>
                <a:cubicBezTo>
                  <a:pt x="48516" y="1563129"/>
                  <a:pt x="54722" y="1548780"/>
                  <a:pt x="58993" y="1533832"/>
                </a:cubicBezTo>
                <a:cubicBezTo>
                  <a:pt x="103571" y="1377810"/>
                  <a:pt x="33144" y="1596636"/>
                  <a:pt x="103239" y="1386348"/>
                </a:cubicBezTo>
                <a:cubicBezTo>
                  <a:pt x="108155" y="1371600"/>
                  <a:pt x="109364" y="1355038"/>
                  <a:pt x="117987" y="1342103"/>
                </a:cubicBezTo>
                <a:lnTo>
                  <a:pt x="147484" y="1297858"/>
                </a:lnTo>
                <a:cubicBezTo>
                  <a:pt x="152400" y="1273277"/>
                  <a:pt x="156152" y="1248435"/>
                  <a:pt x="162232" y="1224116"/>
                </a:cubicBezTo>
                <a:cubicBezTo>
                  <a:pt x="166002" y="1209034"/>
                  <a:pt x="173931" y="1195115"/>
                  <a:pt x="176980" y="1179871"/>
                </a:cubicBezTo>
                <a:cubicBezTo>
                  <a:pt x="188709" y="1121225"/>
                  <a:pt x="187564" y="1059628"/>
                  <a:pt x="206477" y="1002890"/>
                </a:cubicBezTo>
                <a:lnTo>
                  <a:pt x="235974" y="914400"/>
                </a:lnTo>
                <a:cubicBezTo>
                  <a:pt x="262051" y="575392"/>
                  <a:pt x="235969" y="840697"/>
                  <a:pt x="265471" y="634181"/>
                </a:cubicBezTo>
                <a:cubicBezTo>
                  <a:pt x="271076" y="594944"/>
                  <a:pt x="274192" y="555367"/>
                  <a:pt x="280219" y="516193"/>
                </a:cubicBezTo>
                <a:cubicBezTo>
                  <a:pt x="287893" y="466313"/>
                  <a:pt x="288524" y="434146"/>
                  <a:pt x="324464" y="398206"/>
                </a:cubicBezTo>
                <a:cubicBezTo>
                  <a:pt x="341845" y="380825"/>
                  <a:pt x="363793" y="368709"/>
                  <a:pt x="383458" y="353961"/>
                </a:cubicBezTo>
                <a:cubicBezTo>
                  <a:pt x="388374" y="339213"/>
                  <a:pt x="387213" y="320709"/>
                  <a:pt x="398206" y="309716"/>
                </a:cubicBezTo>
                <a:cubicBezTo>
                  <a:pt x="409199" y="298723"/>
                  <a:pt x="428162" y="301092"/>
                  <a:pt x="442451" y="294968"/>
                </a:cubicBezTo>
                <a:cubicBezTo>
                  <a:pt x="462659" y="286307"/>
                  <a:pt x="481032" y="273636"/>
                  <a:pt x="501445" y="265471"/>
                </a:cubicBezTo>
                <a:cubicBezTo>
                  <a:pt x="530313" y="253924"/>
                  <a:pt x="560438" y="245806"/>
                  <a:pt x="589935" y="235974"/>
                </a:cubicBezTo>
                <a:lnTo>
                  <a:pt x="634180" y="221226"/>
                </a:lnTo>
                <a:cubicBezTo>
                  <a:pt x="760989" y="136687"/>
                  <a:pt x="600543" y="238045"/>
                  <a:pt x="722671" y="176981"/>
                </a:cubicBezTo>
                <a:cubicBezTo>
                  <a:pt x="738525" y="169054"/>
                  <a:pt x="751062" y="155411"/>
                  <a:pt x="766916" y="147484"/>
                </a:cubicBezTo>
                <a:cubicBezTo>
                  <a:pt x="791704" y="135090"/>
                  <a:pt x="846520" y="125077"/>
                  <a:pt x="870155" y="117987"/>
                </a:cubicBezTo>
                <a:cubicBezTo>
                  <a:pt x="899936" y="109053"/>
                  <a:pt x="927563" y="89287"/>
                  <a:pt x="958645" y="88490"/>
                </a:cubicBezTo>
                <a:lnTo>
                  <a:pt x="1533832" y="73742"/>
                </a:lnTo>
                <a:cubicBezTo>
                  <a:pt x="1563329" y="63910"/>
                  <a:pt x="1591542" y="48642"/>
                  <a:pt x="1622322" y="44245"/>
                </a:cubicBezTo>
                <a:cubicBezTo>
                  <a:pt x="1736443" y="27942"/>
                  <a:pt x="1694469" y="45044"/>
                  <a:pt x="1755058" y="14748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228184" y="1772816"/>
            <a:ext cx="504056" cy="432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372200" y="3933056"/>
            <a:ext cx="504056" cy="432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580112" y="4869160"/>
            <a:ext cx="23637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/>
              <a:t>Plan de la cabane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5857884" y="107154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</a:t>
            </a:r>
            <a:endParaRPr lang="fr-FR" dirty="0"/>
          </a:p>
        </p:txBody>
      </p:sp>
      <p:pic>
        <p:nvPicPr>
          <p:cNvPr id="176132" name="Picture 4" descr="C:\Users\Claire\Documents\HABITAT RURAL\aba 3991.jpg"/>
          <p:cNvPicPr>
            <a:picLocks noChangeAspect="1" noChangeArrowheads="1"/>
          </p:cNvPicPr>
          <p:nvPr/>
        </p:nvPicPr>
        <p:blipFill>
          <a:blip r:embed="rId3" cstate="print"/>
          <a:srcRect l="52986" t="4698" b="71875"/>
          <a:stretch>
            <a:fillRect/>
          </a:stretch>
        </p:blipFill>
        <p:spPr bwMode="auto">
          <a:xfrm>
            <a:off x="0" y="0"/>
            <a:ext cx="4400559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5857884" y="107154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</a:t>
            </a:r>
            <a:endParaRPr lang="fr-FR" dirty="0"/>
          </a:p>
        </p:txBody>
      </p:sp>
      <p:pic>
        <p:nvPicPr>
          <p:cNvPr id="176132" name="Picture 4" descr="C:\Users\Claire\Documents\HABITAT RURAL\aba 3991.jpg"/>
          <p:cNvPicPr>
            <a:picLocks noChangeAspect="1" noChangeArrowheads="1"/>
          </p:cNvPicPr>
          <p:nvPr/>
        </p:nvPicPr>
        <p:blipFill>
          <a:blip r:embed="rId3" cstate="print"/>
          <a:srcRect l="52986" t="4698" b="71875"/>
          <a:stretch>
            <a:fillRect/>
          </a:stretch>
        </p:blipFill>
        <p:spPr bwMode="auto">
          <a:xfrm>
            <a:off x="0" y="0"/>
            <a:ext cx="4400559" cy="3143272"/>
          </a:xfrm>
          <a:prstGeom prst="rect">
            <a:avLst/>
          </a:prstGeom>
          <a:noFill/>
        </p:spPr>
      </p:pic>
      <p:pic>
        <p:nvPicPr>
          <p:cNvPr id="6" name="Picture 2" descr="E:\aba 2990.jpg"/>
          <p:cNvPicPr>
            <a:picLocks noChangeAspect="1" noChangeArrowheads="1"/>
          </p:cNvPicPr>
          <p:nvPr/>
        </p:nvPicPr>
        <p:blipFill>
          <a:blip r:embed="rId4" cstate="print"/>
          <a:srcRect l="11771" t="28125" r="51441" b="45833"/>
          <a:stretch>
            <a:fillRect/>
          </a:stretch>
        </p:blipFill>
        <p:spPr bwMode="auto">
          <a:xfrm>
            <a:off x="5572100" y="0"/>
            <a:ext cx="357190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5857884" y="107154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</a:t>
            </a:r>
            <a:endParaRPr lang="fr-FR" dirty="0"/>
          </a:p>
        </p:txBody>
      </p:sp>
      <p:pic>
        <p:nvPicPr>
          <p:cNvPr id="176132" name="Picture 4" descr="C:\Users\Claire\Documents\HABITAT RURAL\aba 3991.jpg"/>
          <p:cNvPicPr>
            <a:picLocks noChangeAspect="1" noChangeArrowheads="1"/>
          </p:cNvPicPr>
          <p:nvPr/>
        </p:nvPicPr>
        <p:blipFill>
          <a:blip r:embed="rId3" cstate="print"/>
          <a:srcRect l="52986" t="4698" b="71875"/>
          <a:stretch>
            <a:fillRect/>
          </a:stretch>
        </p:blipFill>
        <p:spPr bwMode="auto">
          <a:xfrm>
            <a:off x="0" y="0"/>
            <a:ext cx="4400559" cy="3143272"/>
          </a:xfrm>
          <a:prstGeom prst="rect">
            <a:avLst/>
          </a:prstGeom>
          <a:noFill/>
        </p:spPr>
      </p:pic>
      <p:pic>
        <p:nvPicPr>
          <p:cNvPr id="6" name="Picture 2" descr="E:\aba 2990.jpg"/>
          <p:cNvPicPr>
            <a:picLocks noChangeAspect="1" noChangeArrowheads="1"/>
          </p:cNvPicPr>
          <p:nvPr/>
        </p:nvPicPr>
        <p:blipFill>
          <a:blip r:embed="rId4" cstate="print"/>
          <a:srcRect l="11771" t="28125" r="51441" b="45833"/>
          <a:stretch>
            <a:fillRect/>
          </a:stretch>
        </p:blipFill>
        <p:spPr bwMode="auto">
          <a:xfrm>
            <a:off x="5572100" y="0"/>
            <a:ext cx="3571900" cy="3571900"/>
          </a:xfrm>
          <a:prstGeom prst="rect">
            <a:avLst/>
          </a:prstGeom>
          <a:noFill/>
        </p:spPr>
      </p:pic>
      <p:pic>
        <p:nvPicPr>
          <p:cNvPr id="349185" name="Picture 1" descr="D:\Fichiers CMLC\_documents\HABITAT RURAL\aba 14696.jpg"/>
          <p:cNvPicPr>
            <a:picLocks noChangeAspect="1" noChangeArrowheads="1"/>
          </p:cNvPicPr>
          <p:nvPr/>
        </p:nvPicPr>
        <p:blipFill>
          <a:blip r:embed="rId5" cstate="print"/>
          <a:srcRect l="19805" t="43518" r="70130" b="50901"/>
          <a:stretch>
            <a:fillRect/>
          </a:stretch>
        </p:blipFill>
        <p:spPr bwMode="auto">
          <a:xfrm>
            <a:off x="1403648" y="3429000"/>
            <a:ext cx="4104456" cy="311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smtClean="0"/>
              <a:t>I- LE HAUT MOYEN ÂGE (V</a:t>
            </a:r>
            <a:r>
              <a:rPr lang="fr-FR" sz="4000" b="1" u="sng" baseline="30000" dirty="0" smtClean="0"/>
              <a:t>e </a:t>
            </a:r>
            <a:r>
              <a:rPr lang="fr-FR" sz="4000" b="1" u="sng" dirty="0" smtClean="0"/>
              <a:t>- X</a:t>
            </a:r>
            <a:r>
              <a:rPr lang="fr-FR" sz="4000" b="1" u="sng" baseline="30000" dirty="0" smtClean="0"/>
              <a:t>e</a:t>
            </a:r>
            <a:r>
              <a:rPr lang="fr-FR" sz="4000" b="1" u="sng" dirty="0" smtClean="0"/>
              <a:t> s.)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1-1- Les points de fixation du peuplement</a:t>
            </a:r>
          </a:p>
          <a:p>
            <a:r>
              <a:rPr lang="fr-FR" sz="3200" b="1" dirty="0" smtClean="0"/>
              <a:t>    </a:t>
            </a:r>
            <a:r>
              <a:rPr lang="fr-FR" sz="3200" b="1" u="sng" dirty="0" smtClean="0"/>
              <a:t>1-2- La typologie des bâtiments</a:t>
            </a:r>
          </a:p>
          <a:p>
            <a:r>
              <a:rPr lang="fr-FR" sz="3200" b="1" dirty="0" smtClean="0"/>
              <a:t>	</a:t>
            </a:r>
            <a:r>
              <a:rPr lang="fr-FR" sz="3200" u="sng" dirty="0" smtClean="0"/>
              <a:t>1-2-1- Les bâtiments de plain-pied</a:t>
            </a:r>
          </a:p>
          <a:p>
            <a:r>
              <a:rPr lang="fr-FR" sz="3200" dirty="0" smtClean="0"/>
              <a:t>	</a:t>
            </a:r>
            <a:r>
              <a:rPr lang="fr-FR" sz="3200" u="sng" dirty="0" smtClean="0"/>
              <a:t>1-2-2- Les bâtiments partiellement excavés</a:t>
            </a:r>
          </a:p>
          <a:p>
            <a:r>
              <a:rPr lang="fr-FR" sz="3200" dirty="0" smtClean="0"/>
              <a:t>	    1-2-2-1- Aspect</a:t>
            </a:r>
          </a:p>
          <a:p>
            <a:r>
              <a:rPr lang="fr-FR" sz="3200" dirty="0" smtClean="0"/>
              <a:t>	    1-2-2-2- Typologie</a:t>
            </a:r>
          </a:p>
          <a:p>
            <a:r>
              <a:rPr lang="fr-FR" sz="3200" dirty="0" smtClean="0"/>
              <a:t>		1-2-2-2-1- La cabane</a:t>
            </a:r>
          </a:p>
          <a:p>
            <a:r>
              <a:rPr lang="fr-FR" sz="3200" dirty="0" smtClean="0"/>
              <a:t>		1-2-2-2-2- La maison-cave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laire\Documents\HABITAT RURAL\aba 24705.jpg"/>
          <p:cNvPicPr>
            <a:picLocks noChangeAspect="1" noChangeArrowheads="1"/>
          </p:cNvPicPr>
          <p:nvPr/>
        </p:nvPicPr>
        <p:blipFill>
          <a:blip r:embed="rId2" cstate="print"/>
          <a:srcRect l="44235" t="10416" r="11083" b="61458"/>
          <a:stretch>
            <a:fillRect/>
          </a:stretch>
        </p:blipFill>
        <p:spPr bwMode="auto">
          <a:xfrm>
            <a:off x="683568" y="0"/>
            <a:ext cx="7873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4163</TotalTime>
  <Words>5152</Words>
  <Application>Microsoft Office PowerPoint</Application>
  <PresentationFormat>Affichage à l'écran (4:3)</PresentationFormat>
  <Paragraphs>1443</Paragraphs>
  <Slides>324</Slides>
  <Notes>126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324</vt:i4>
      </vt:variant>
    </vt:vector>
  </HeadingPairs>
  <TitlesOfParts>
    <vt:vector size="32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  <vt:lpstr>Diapositive 115</vt:lpstr>
      <vt:lpstr>Diapositive 116</vt:lpstr>
      <vt:lpstr>Diapositive 117</vt:lpstr>
      <vt:lpstr>Diapositive 118</vt:lpstr>
      <vt:lpstr>Diapositive 119</vt:lpstr>
      <vt:lpstr>Diapositive 120</vt:lpstr>
      <vt:lpstr>Diapositive 121</vt:lpstr>
      <vt:lpstr>Diapositive 122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  <vt:lpstr>Diapositive 131</vt:lpstr>
      <vt:lpstr>Diapositive 132</vt:lpstr>
      <vt:lpstr>Diapositive 133</vt:lpstr>
      <vt:lpstr>Diapositive 134</vt:lpstr>
      <vt:lpstr>Diapositive 135</vt:lpstr>
      <vt:lpstr>Diapositive 136</vt:lpstr>
      <vt:lpstr>Diapositive 137</vt:lpstr>
      <vt:lpstr>Diapositive 138</vt:lpstr>
      <vt:lpstr>Diapositive 139</vt:lpstr>
      <vt:lpstr>Diapositive 140</vt:lpstr>
      <vt:lpstr>Diapositive 141</vt:lpstr>
      <vt:lpstr>Diapositive 142</vt:lpstr>
      <vt:lpstr>Diapositive 143</vt:lpstr>
      <vt:lpstr>Diapositive 144</vt:lpstr>
      <vt:lpstr>Diapositive 145</vt:lpstr>
      <vt:lpstr>Diapositive 146</vt:lpstr>
      <vt:lpstr>Diapositive 147</vt:lpstr>
      <vt:lpstr>Diapositive 148</vt:lpstr>
      <vt:lpstr>Diapositive 149</vt:lpstr>
      <vt:lpstr>Diapositive 150</vt:lpstr>
      <vt:lpstr>Diapositive 151</vt:lpstr>
      <vt:lpstr>Diapositive 152</vt:lpstr>
      <vt:lpstr>Diapositive 153</vt:lpstr>
      <vt:lpstr>Diapositive 154</vt:lpstr>
      <vt:lpstr>Diapositive 155</vt:lpstr>
      <vt:lpstr>Diapositive 156</vt:lpstr>
      <vt:lpstr>Diapositive 157</vt:lpstr>
      <vt:lpstr>Diapositive 158</vt:lpstr>
      <vt:lpstr>Diapositive 159</vt:lpstr>
      <vt:lpstr>Diapositive 160</vt:lpstr>
      <vt:lpstr>Diapositive 161</vt:lpstr>
      <vt:lpstr>Diapositive 162</vt:lpstr>
      <vt:lpstr>Diapositive 163</vt:lpstr>
      <vt:lpstr>Diapositive 164</vt:lpstr>
      <vt:lpstr>Diapositive 165</vt:lpstr>
      <vt:lpstr>Diapositive 166</vt:lpstr>
      <vt:lpstr>Diapositive 167</vt:lpstr>
      <vt:lpstr>Diapositive 168</vt:lpstr>
      <vt:lpstr>Diapositive 169</vt:lpstr>
      <vt:lpstr>Diapositive 170</vt:lpstr>
      <vt:lpstr>Diapositive 171</vt:lpstr>
      <vt:lpstr>Diapositive 172</vt:lpstr>
      <vt:lpstr>Diapositive 173</vt:lpstr>
      <vt:lpstr>Diapositive 174</vt:lpstr>
      <vt:lpstr>Diapositive 175</vt:lpstr>
      <vt:lpstr>Diapositive 176</vt:lpstr>
      <vt:lpstr>Diapositive 177</vt:lpstr>
      <vt:lpstr>Diapositive 178</vt:lpstr>
      <vt:lpstr>Diapositive 179</vt:lpstr>
      <vt:lpstr>Diapositive 180</vt:lpstr>
      <vt:lpstr>Diapositive 181</vt:lpstr>
      <vt:lpstr>Diapositive 182</vt:lpstr>
      <vt:lpstr>Diapositive 183</vt:lpstr>
      <vt:lpstr>Diapositive 184</vt:lpstr>
      <vt:lpstr>Diapositive 185</vt:lpstr>
      <vt:lpstr>Diapositive 186</vt:lpstr>
      <vt:lpstr>Diapositive 187</vt:lpstr>
      <vt:lpstr>Diapositive 188</vt:lpstr>
      <vt:lpstr>Diapositive 189</vt:lpstr>
      <vt:lpstr>Diapositive 190</vt:lpstr>
      <vt:lpstr>Diapositive 191</vt:lpstr>
      <vt:lpstr>Diapositive 192</vt:lpstr>
      <vt:lpstr>Diapositive 193</vt:lpstr>
      <vt:lpstr>Diapositive 194</vt:lpstr>
      <vt:lpstr>Diapositive 195</vt:lpstr>
      <vt:lpstr>Diapositive 196</vt:lpstr>
      <vt:lpstr>Diapositive 197</vt:lpstr>
      <vt:lpstr>Diapositive 198</vt:lpstr>
      <vt:lpstr>Diapositive 199</vt:lpstr>
      <vt:lpstr>Diapositive 200</vt:lpstr>
      <vt:lpstr>Diapositive 201</vt:lpstr>
      <vt:lpstr>Diapositive 202</vt:lpstr>
      <vt:lpstr>Diapositive 203</vt:lpstr>
      <vt:lpstr>Diapositive 204</vt:lpstr>
      <vt:lpstr>Diapositive 205</vt:lpstr>
      <vt:lpstr>Diapositive 206</vt:lpstr>
      <vt:lpstr>Diapositive 207</vt:lpstr>
      <vt:lpstr>Diapositive 208</vt:lpstr>
      <vt:lpstr>Diapositive 209</vt:lpstr>
      <vt:lpstr>Diapositive 210</vt:lpstr>
      <vt:lpstr>Diapositive 211</vt:lpstr>
      <vt:lpstr>Diapositive 212</vt:lpstr>
      <vt:lpstr>Diapositive 213</vt:lpstr>
      <vt:lpstr>Diapositive 214</vt:lpstr>
      <vt:lpstr>Diapositive 215</vt:lpstr>
      <vt:lpstr>Diapositive 216</vt:lpstr>
      <vt:lpstr>Diapositive 217</vt:lpstr>
      <vt:lpstr>Diapositive 218</vt:lpstr>
      <vt:lpstr>Diapositive 219</vt:lpstr>
      <vt:lpstr>Diapositive 220</vt:lpstr>
      <vt:lpstr>Diapositive 221</vt:lpstr>
      <vt:lpstr>Diapositive 222</vt:lpstr>
      <vt:lpstr>Diapositive 223</vt:lpstr>
      <vt:lpstr>Diapositive 224</vt:lpstr>
      <vt:lpstr>Diapositive 225</vt:lpstr>
      <vt:lpstr>Diapositive 226</vt:lpstr>
      <vt:lpstr>Diapositive 227</vt:lpstr>
      <vt:lpstr>Diapositive 228</vt:lpstr>
      <vt:lpstr>Diapositive 229</vt:lpstr>
      <vt:lpstr>Diapositive 230</vt:lpstr>
      <vt:lpstr>Diapositive 231</vt:lpstr>
      <vt:lpstr>Diapositive 232</vt:lpstr>
      <vt:lpstr>Diapositive 233</vt:lpstr>
      <vt:lpstr>Diapositive 234</vt:lpstr>
      <vt:lpstr>Diapositive 235</vt:lpstr>
      <vt:lpstr>Diapositive 236</vt:lpstr>
      <vt:lpstr>Diapositive 237</vt:lpstr>
      <vt:lpstr>Diapositive 238</vt:lpstr>
      <vt:lpstr>Diapositive 239</vt:lpstr>
      <vt:lpstr>Diapositive 240</vt:lpstr>
      <vt:lpstr>Diapositive 241</vt:lpstr>
      <vt:lpstr>Diapositive 242</vt:lpstr>
      <vt:lpstr>Diapositive 243</vt:lpstr>
      <vt:lpstr>Diapositive 244</vt:lpstr>
      <vt:lpstr>Diapositive 245</vt:lpstr>
      <vt:lpstr>Diapositive 246</vt:lpstr>
      <vt:lpstr>Diapositive 247</vt:lpstr>
      <vt:lpstr>Diapositive 248</vt:lpstr>
      <vt:lpstr>Diapositive 249</vt:lpstr>
      <vt:lpstr>Diapositive 250</vt:lpstr>
      <vt:lpstr>Diapositive 251</vt:lpstr>
      <vt:lpstr>Diapositive 252</vt:lpstr>
      <vt:lpstr>Diapositive 253</vt:lpstr>
      <vt:lpstr>Diapositive 254</vt:lpstr>
      <vt:lpstr>Diapositive 255</vt:lpstr>
      <vt:lpstr>Diapositive 256</vt:lpstr>
      <vt:lpstr>Diapositive 257</vt:lpstr>
      <vt:lpstr>Diapositive 258</vt:lpstr>
      <vt:lpstr>Diapositive 259</vt:lpstr>
      <vt:lpstr>Diapositive 260</vt:lpstr>
      <vt:lpstr>Diapositive 261</vt:lpstr>
      <vt:lpstr>Diapositive 262</vt:lpstr>
      <vt:lpstr>Diapositive 263</vt:lpstr>
      <vt:lpstr>Diapositive 264</vt:lpstr>
      <vt:lpstr>Diapositive 265</vt:lpstr>
      <vt:lpstr>Diapositive 266</vt:lpstr>
      <vt:lpstr>Diapositive 267</vt:lpstr>
      <vt:lpstr>Diapositive 268</vt:lpstr>
      <vt:lpstr>Diapositive 269</vt:lpstr>
      <vt:lpstr>Diapositive 270</vt:lpstr>
      <vt:lpstr>Diapositive 271</vt:lpstr>
      <vt:lpstr>Diapositive 272</vt:lpstr>
      <vt:lpstr>Diapositive 273</vt:lpstr>
      <vt:lpstr>Diapositive 274</vt:lpstr>
      <vt:lpstr>Diapositive 275</vt:lpstr>
      <vt:lpstr>Diapositive 276</vt:lpstr>
      <vt:lpstr>Diapositive 277</vt:lpstr>
      <vt:lpstr>Diapositive 278</vt:lpstr>
      <vt:lpstr>Diapositive 279</vt:lpstr>
      <vt:lpstr>Diapositive 280</vt:lpstr>
      <vt:lpstr>Diapositive 281</vt:lpstr>
      <vt:lpstr>Diapositive 282</vt:lpstr>
      <vt:lpstr>Diapositive 283</vt:lpstr>
      <vt:lpstr>Diapositive 284</vt:lpstr>
      <vt:lpstr>Diapositive 285</vt:lpstr>
      <vt:lpstr>Diapositive 286</vt:lpstr>
      <vt:lpstr>Diapositive 287</vt:lpstr>
      <vt:lpstr>Diapositive 288</vt:lpstr>
      <vt:lpstr>Diapositive 289</vt:lpstr>
      <vt:lpstr>Diapositive 290</vt:lpstr>
      <vt:lpstr>Diapositive 291</vt:lpstr>
      <vt:lpstr>Diapositive 292</vt:lpstr>
      <vt:lpstr>Diapositive 293</vt:lpstr>
      <vt:lpstr>Diapositive 294</vt:lpstr>
      <vt:lpstr>Diapositive 295</vt:lpstr>
      <vt:lpstr>Diapositive 296</vt:lpstr>
      <vt:lpstr>Diapositive 297</vt:lpstr>
      <vt:lpstr>Diapositive 298</vt:lpstr>
      <vt:lpstr>Diapositive 299</vt:lpstr>
      <vt:lpstr>Diapositive 300</vt:lpstr>
      <vt:lpstr>Diapositive 301</vt:lpstr>
      <vt:lpstr>Diapositive 302</vt:lpstr>
      <vt:lpstr>Diapositive 303</vt:lpstr>
      <vt:lpstr>Diapositive 304</vt:lpstr>
      <vt:lpstr>Diapositive 305</vt:lpstr>
      <vt:lpstr>Diapositive 306</vt:lpstr>
      <vt:lpstr>Diapositive 307</vt:lpstr>
      <vt:lpstr>Diapositive 308</vt:lpstr>
      <vt:lpstr>Diapositive 309</vt:lpstr>
      <vt:lpstr>Diapositive 310</vt:lpstr>
      <vt:lpstr>Diapositive 311</vt:lpstr>
      <vt:lpstr>Diapositive 312</vt:lpstr>
      <vt:lpstr>Diapositive 313</vt:lpstr>
      <vt:lpstr>Diapositive 314</vt:lpstr>
      <vt:lpstr>Diapositive 315</vt:lpstr>
      <vt:lpstr>Diapositive 316</vt:lpstr>
      <vt:lpstr>Diapositive 317</vt:lpstr>
      <vt:lpstr>Diapositive 318</vt:lpstr>
      <vt:lpstr>Diapositive 319</vt:lpstr>
      <vt:lpstr>Diapositive 320</vt:lpstr>
      <vt:lpstr>Diapositive 321</vt:lpstr>
      <vt:lpstr>Diapositive 322</vt:lpstr>
      <vt:lpstr>Diapositive 323</vt:lpstr>
      <vt:lpstr>Diapositive 324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Claire</dc:creator>
  <cp:lastModifiedBy>Utilisateur</cp:lastModifiedBy>
  <cp:revision>271</cp:revision>
  <dcterms:created xsi:type="dcterms:W3CDTF">2011-02-07T09:22:56Z</dcterms:created>
  <dcterms:modified xsi:type="dcterms:W3CDTF">2016-02-09T12:24:02Z</dcterms:modified>
</cp:coreProperties>
</file>