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D8EC4"/>
    <a:srgbClr val="67CAC1"/>
    <a:srgbClr val="B1D4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AE355-849F-4D72-A42A-40BA4FB6FAC3}" type="datetimeFigureOut">
              <a:rPr lang="fr-FR" smtClean="0"/>
              <a:t>08/08/2013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41C63-3F57-424D-9526-50F73666039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626239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AE355-849F-4D72-A42A-40BA4FB6FAC3}" type="datetimeFigureOut">
              <a:rPr lang="fr-FR" smtClean="0"/>
              <a:t>08/08/2013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41C63-3F57-424D-9526-50F73666039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10147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AE355-849F-4D72-A42A-40BA4FB6FAC3}" type="datetimeFigureOut">
              <a:rPr lang="fr-FR" smtClean="0"/>
              <a:t>08/08/2013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41C63-3F57-424D-9526-50F73666039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211095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AE355-849F-4D72-A42A-40BA4FB6FAC3}" type="datetimeFigureOut">
              <a:rPr lang="fr-FR" smtClean="0"/>
              <a:t>08/08/2013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41C63-3F57-424D-9526-50F73666039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557523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AE355-849F-4D72-A42A-40BA4FB6FAC3}" type="datetimeFigureOut">
              <a:rPr lang="fr-FR" smtClean="0"/>
              <a:t>08/08/2013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41C63-3F57-424D-9526-50F73666039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93104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AE355-849F-4D72-A42A-40BA4FB6FAC3}" type="datetimeFigureOut">
              <a:rPr lang="fr-FR" smtClean="0"/>
              <a:t>08/08/2013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41C63-3F57-424D-9526-50F73666039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107285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AE355-849F-4D72-A42A-40BA4FB6FAC3}" type="datetimeFigureOut">
              <a:rPr lang="fr-FR" smtClean="0"/>
              <a:t>08/08/2013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41C63-3F57-424D-9526-50F73666039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81432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AE355-849F-4D72-A42A-40BA4FB6FAC3}" type="datetimeFigureOut">
              <a:rPr lang="fr-FR" smtClean="0"/>
              <a:t>08/08/2013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41C63-3F57-424D-9526-50F73666039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11733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AE355-849F-4D72-A42A-40BA4FB6FAC3}" type="datetimeFigureOut">
              <a:rPr lang="fr-FR" smtClean="0"/>
              <a:t>08/08/2013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41C63-3F57-424D-9526-50F73666039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575355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AE355-849F-4D72-A42A-40BA4FB6FAC3}" type="datetimeFigureOut">
              <a:rPr lang="fr-FR" smtClean="0"/>
              <a:t>08/08/2013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41C63-3F57-424D-9526-50F73666039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482982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AE355-849F-4D72-A42A-40BA4FB6FAC3}" type="datetimeFigureOut">
              <a:rPr lang="fr-FR" smtClean="0"/>
              <a:t>08/08/2013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41C63-3F57-424D-9526-50F73666039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924468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5AE355-849F-4D72-A42A-40BA4FB6FAC3}" type="datetimeFigureOut">
              <a:rPr lang="fr-FR" smtClean="0"/>
              <a:t>08/08/2013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C41C63-3F57-424D-9526-50F73666039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430676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wmf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wmf"/><Relationship Id="rId5" Type="http://schemas.openxmlformats.org/officeDocument/2006/relationships/image" Target="../media/image2.wmf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e 27"/>
          <p:cNvGrpSpPr/>
          <p:nvPr/>
        </p:nvGrpSpPr>
        <p:grpSpPr>
          <a:xfrm>
            <a:off x="323528" y="1700808"/>
            <a:ext cx="1440160" cy="4104456"/>
            <a:chOff x="6300192" y="4552262"/>
            <a:chExt cx="1440160" cy="1203895"/>
          </a:xfrm>
        </p:grpSpPr>
        <p:sp>
          <p:nvSpPr>
            <p:cNvPr id="29" name="Flèche vers le haut 28"/>
            <p:cNvSpPr/>
            <p:nvPr/>
          </p:nvSpPr>
          <p:spPr>
            <a:xfrm>
              <a:off x="6300192" y="4552262"/>
              <a:ext cx="1440160" cy="966619"/>
            </a:xfrm>
            <a:prstGeom prst="up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 smtClean="0"/>
                <a:t>,</a:t>
              </a:r>
              <a:endParaRPr lang="fr-FR" dirty="0"/>
            </a:p>
          </p:txBody>
        </p:sp>
        <p:sp>
          <p:nvSpPr>
            <p:cNvPr id="30" name="ZoneTexte 29"/>
            <p:cNvSpPr txBox="1"/>
            <p:nvPr/>
          </p:nvSpPr>
          <p:spPr>
            <a:xfrm>
              <a:off x="6444208" y="5265697"/>
              <a:ext cx="1152128" cy="4904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 smtClean="0">
                  <a:latin typeface="Cambria" pitchFamily="18" charset="0"/>
                </a:rPr>
                <a:t>Risque</a:t>
              </a:r>
              <a:endParaRPr lang="fr-FR" sz="1600" dirty="0">
                <a:latin typeface="Cambria" pitchFamily="18" charset="0"/>
              </a:endParaRPr>
            </a:p>
          </p:txBody>
        </p:sp>
      </p:grpSp>
      <p:grpSp>
        <p:nvGrpSpPr>
          <p:cNvPr id="25" name="Groupe 24"/>
          <p:cNvGrpSpPr/>
          <p:nvPr/>
        </p:nvGrpSpPr>
        <p:grpSpPr>
          <a:xfrm>
            <a:off x="323528" y="3407267"/>
            <a:ext cx="1440160" cy="1821933"/>
            <a:chOff x="6660232" y="4569777"/>
            <a:chExt cx="1440160" cy="1091471"/>
          </a:xfrm>
        </p:grpSpPr>
        <p:sp>
          <p:nvSpPr>
            <p:cNvPr id="26" name="Flèche vers le haut 25"/>
            <p:cNvSpPr/>
            <p:nvPr/>
          </p:nvSpPr>
          <p:spPr>
            <a:xfrm>
              <a:off x="6660232" y="4569777"/>
              <a:ext cx="1440160" cy="966619"/>
            </a:xfrm>
            <a:prstGeom prst="upArrow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 smtClean="0"/>
                <a:t>,</a:t>
              </a:r>
              <a:endParaRPr lang="fr-FR" dirty="0"/>
            </a:p>
          </p:txBody>
        </p:sp>
        <p:sp>
          <p:nvSpPr>
            <p:cNvPr id="27" name="ZoneTexte 26"/>
            <p:cNvSpPr txBox="1"/>
            <p:nvPr/>
          </p:nvSpPr>
          <p:spPr>
            <a:xfrm>
              <a:off x="6804248" y="5170788"/>
              <a:ext cx="1152128" cy="4904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 smtClean="0">
                  <a:latin typeface="Cambria" pitchFamily="18" charset="0"/>
                </a:rPr>
                <a:t>Risque</a:t>
              </a:r>
              <a:endParaRPr lang="fr-FR" sz="1600" dirty="0">
                <a:latin typeface="Cambria" pitchFamily="18" charset="0"/>
              </a:endParaRPr>
            </a:p>
          </p:txBody>
        </p:sp>
      </p:grpSp>
      <p:pic>
        <p:nvPicPr>
          <p:cNvPr id="4" name="Picture 2" descr="C:\Users\brissonneaub\AppData\Local\Microsoft\Windows\Temporary Internet Files\Content.IE5\9SY9OE6U\MC900441898[1].wmf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00"/>
          <a:stretch/>
        </p:blipFill>
        <p:spPr bwMode="auto">
          <a:xfrm>
            <a:off x="1566611" y="2564904"/>
            <a:ext cx="1493221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oupe 4"/>
          <p:cNvGrpSpPr/>
          <p:nvPr/>
        </p:nvGrpSpPr>
        <p:grpSpPr>
          <a:xfrm>
            <a:off x="6444208" y="2492896"/>
            <a:ext cx="2376264" cy="2561223"/>
            <a:chOff x="6444208" y="614076"/>
            <a:chExt cx="1440160" cy="1403266"/>
          </a:xfrm>
        </p:grpSpPr>
        <p:pic>
          <p:nvPicPr>
            <p:cNvPr id="6" name="Picture 8" descr="C:\Users\brissonneaub\AppData\Local\Microsoft\Windows\Temporary Internet Files\Content.IE5\F3DMCD7V\MC900346317[1].wmf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88224" y="614076"/>
              <a:ext cx="1152128" cy="9230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ZoneTexte 6"/>
            <p:cNvSpPr txBox="1"/>
            <p:nvPr/>
          </p:nvSpPr>
          <p:spPr>
            <a:xfrm>
              <a:off x="6444208" y="1629499"/>
              <a:ext cx="1440160" cy="3878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000" dirty="0" smtClean="0">
                  <a:latin typeface="Cambria" pitchFamily="18" charset="0"/>
                </a:rPr>
                <a:t>Danger = Ce qui peut faire mal</a:t>
              </a:r>
              <a:endParaRPr lang="fr-FR" sz="2000" dirty="0">
                <a:latin typeface="Cambria" pitchFamily="18" charset="0"/>
              </a:endParaRPr>
            </a:p>
          </p:txBody>
        </p:sp>
      </p:grpSp>
      <p:grpSp>
        <p:nvGrpSpPr>
          <p:cNvPr id="8" name="Groupe 7"/>
          <p:cNvGrpSpPr/>
          <p:nvPr/>
        </p:nvGrpSpPr>
        <p:grpSpPr>
          <a:xfrm>
            <a:off x="323528" y="4346233"/>
            <a:ext cx="1440160" cy="667236"/>
            <a:chOff x="6444208" y="2276872"/>
            <a:chExt cx="1440160" cy="667236"/>
          </a:xfrm>
        </p:grpSpPr>
        <p:sp>
          <p:nvSpPr>
            <p:cNvPr id="9" name="Flèche vers le haut 8"/>
            <p:cNvSpPr/>
            <p:nvPr/>
          </p:nvSpPr>
          <p:spPr>
            <a:xfrm>
              <a:off x="6444208" y="2276872"/>
              <a:ext cx="1440160" cy="667236"/>
            </a:xfrm>
            <a:prstGeom prst="upArrow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 smtClean="0"/>
                <a:t>,</a:t>
              </a:r>
              <a:endParaRPr lang="fr-FR" dirty="0"/>
            </a:p>
          </p:txBody>
        </p:sp>
        <p:sp>
          <p:nvSpPr>
            <p:cNvPr id="10" name="ZoneTexte 9"/>
            <p:cNvSpPr txBox="1"/>
            <p:nvPr/>
          </p:nvSpPr>
          <p:spPr>
            <a:xfrm>
              <a:off x="6588224" y="2564904"/>
              <a:ext cx="115212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 smtClean="0">
                  <a:latin typeface="Cambria" pitchFamily="18" charset="0"/>
                </a:rPr>
                <a:t>Risque</a:t>
              </a:r>
              <a:endParaRPr lang="fr-FR" sz="1600" dirty="0">
                <a:latin typeface="Cambria" pitchFamily="18" charset="0"/>
              </a:endParaRPr>
            </a:p>
          </p:txBody>
        </p:sp>
      </p:grpSp>
      <p:grpSp>
        <p:nvGrpSpPr>
          <p:cNvPr id="13" name="Groupe 12"/>
          <p:cNvGrpSpPr/>
          <p:nvPr/>
        </p:nvGrpSpPr>
        <p:grpSpPr>
          <a:xfrm>
            <a:off x="3131840" y="3068960"/>
            <a:ext cx="2952328" cy="864096"/>
            <a:chOff x="3203848" y="2708920"/>
            <a:chExt cx="2952328" cy="864096"/>
          </a:xfrm>
        </p:grpSpPr>
        <p:sp>
          <p:nvSpPr>
            <p:cNvPr id="12" name="Double flèche horizontale 11"/>
            <p:cNvSpPr/>
            <p:nvPr/>
          </p:nvSpPr>
          <p:spPr>
            <a:xfrm>
              <a:off x="3347864" y="2708920"/>
              <a:ext cx="2664296" cy="864096"/>
            </a:xfrm>
            <a:prstGeom prst="leftRightArrow">
              <a:avLst/>
            </a:prstGeom>
            <a:solidFill>
              <a:srgbClr val="B1D4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ZoneTexte 10"/>
            <p:cNvSpPr txBox="1"/>
            <p:nvPr/>
          </p:nvSpPr>
          <p:spPr>
            <a:xfrm>
              <a:off x="3203848" y="2924944"/>
              <a:ext cx="29523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dirty="0" smtClean="0">
                  <a:solidFill>
                    <a:schemeClr val="bg1"/>
                  </a:solidFill>
                </a:rPr>
                <a:t>Prévention</a:t>
              </a:r>
              <a:endParaRPr lang="fr-FR" dirty="0">
                <a:solidFill>
                  <a:schemeClr val="bg1"/>
                </a:solidFill>
              </a:endParaRPr>
            </a:p>
          </p:txBody>
        </p:sp>
      </p:grpSp>
      <p:sp>
        <p:nvSpPr>
          <p:cNvPr id="14" name="ZoneTexte 13"/>
          <p:cNvSpPr txBox="1"/>
          <p:nvPr/>
        </p:nvSpPr>
        <p:spPr>
          <a:xfrm>
            <a:off x="611560" y="404664"/>
            <a:ext cx="70207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 smtClean="0"/>
              <a:t>Danger, risque, prévention, protection, réparation</a:t>
            </a:r>
            <a:endParaRPr lang="fr-FR" sz="2800" b="1" dirty="0"/>
          </a:p>
        </p:txBody>
      </p:sp>
      <p:pic>
        <p:nvPicPr>
          <p:cNvPr id="15" name="Image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638" y="41052"/>
            <a:ext cx="1217170" cy="977897"/>
          </a:xfrm>
          <a:prstGeom prst="rect">
            <a:avLst/>
          </a:prstGeom>
        </p:spPr>
      </p:pic>
      <p:grpSp>
        <p:nvGrpSpPr>
          <p:cNvPr id="18" name="Groupe 17"/>
          <p:cNvGrpSpPr/>
          <p:nvPr/>
        </p:nvGrpSpPr>
        <p:grpSpPr>
          <a:xfrm>
            <a:off x="5940152" y="1484784"/>
            <a:ext cx="576064" cy="4248472"/>
            <a:chOff x="5436096" y="1556792"/>
            <a:chExt cx="576064" cy="4248472"/>
          </a:xfrm>
        </p:grpSpPr>
        <p:sp>
          <p:nvSpPr>
            <p:cNvPr id="16" name="Rectangle 15"/>
            <p:cNvSpPr/>
            <p:nvPr/>
          </p:nvSpPr>
          <p:spPr>
            <a:xfrm>
              <a:off x="5436096" y="1556792"/>
              <a:ext cx="576064" cy="4248472"/>
            </a:xfrm>
            <a:prstGeom prst="rect">
              <a:avLst/>
            </a:prstGeom>
            <a:solidFill>
              <a:srgbClr val="67CA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7" name="ZoneTexte 16"/>
            <p:cNvSpPr txBox="1"/>
            <p:nvPr/>
          </p:nvSpPr>
          <p:spPr>
            <a:xfrm rot="16200000">
              <a:off x="4553998" y="3478361"/>
              <a:ext cx="23402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dirty="0" smtClean="0">
                  <a:solidFill>
                    <a:schemeClr val="bg1"/>
                  </a:solidFill>
                </a:rPr>
                <a:t>Protection</a:t>
              </a:r>
              <a:endParaRPr lang="fr-FR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1" name="Groupe 30"/>
          <p:cNvGrpSpPr/>
          <p:nvPr/>
        </p:nvGrpSpPr>
        <p:grpSpPr>
          <a:xfrm>
            <a:off x="4581551" y="2390822"/>
            <a:ext cx="3556737" cy="2289029"/>
            <a:chOff x="3031487" y="4224612"/>
            <a:chExt cx="3556737" cy="2289029"/>
          </a:xfrm>
        </p:grpSpPr>
        <p:sp>
          <p:nvSpPr>
            <p:cNvPr id="32" name="Explosion 1 31"/>
            <p:cNvSpPr/>
            <p:nvPr/>
          </p:nvSpPr>
          <p:spPr>
            <a:xfrm>
              <a:off x="3031487" y="4224612"/>
              <a:ext cx="3556737" cy="2289029"/>
            </a:xfrm>
            <a:prstGeom prst="irregularSeal1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3" name="ZoneTexte 32"/>
            <p:cNvSpPr txBox="1"/>
            <p:nvPr/>
          </p:nvSpPr>
          <p:spPr>
            <a:xfrm>
              <a:off x="4010277" y="5085184"/>
              <a:ext cx="144232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400" dirty="0" smtClean="0">
                  <a:solidFill>
                    <a:schemeClr val="bg1"/>
                  </a:solidFill>
                  <a:latin typeface="Cambria" pitchFamily="18" charset="0"/>
                </a:rPr>
                <a:t>Accident</a:t>
              </a:r>
              <a:endParaRPr lang="fr-FR" sz="2400" dirty="0">
                <a:solidFill>
                  <a:schemeClr val="bg1"/>
                </a:solidFill>
                <a:latin typeface="Cambria" pitchFamily="18" charset="0"/>
              </a:endParaRPr>
            </a:p>
          </p:txBody>
        </p:sp>
      </p:grpSp>
      <p:grpSp>
        <p:nvGrpSpPr>
          <p:cNvPr id="36" name="Groupe 35"/>
          <p:cNvGrpSpPr/>
          <p:nvPr/>
        </p:nvGrpSpPr>
        <p:grpSpPr>
          <a:xfrm>
            <a:off x="6844268" y="2348880"/>
            <a:ext cx="1616164" cy="2141645"/>
            <a:chOff x="2864881" y="4218669"/>
            <a:chExt cx="1616164" cy="2141645"/>
          </a:xfrm>
        </p:grpSpPr>
        <p:pic>
          <p:nvPicPr>
            <p:cNvPr id="35" name="Picture 2" descr="C:\Users\brissonneaub\AppData\Local\Microsoft\Windows\Temporary Internet Files\Content.IE5\9SY9OE6U\MC900441898[1].wmf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600"/>
            <a:stretch/>
          </p:blipFill>
          <p:spPr bwMode="auto">
            <a:xfrm>
              <a:off x="2987824" y="4488106"/>
              <a:ext cx="1493221" cy="18722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" name="Picture 5" descr="C:\Users\brissonneaub\AppData\Local\Microsoft\Windows\Temporary Internet Files\Content.IE5\5X6L96YJ\MC900435917[1].wmf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64881" y="4218669"/>
              <a:ext cx="1547154" cy="14215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9" name="Groupe 38"/>
          <p:cNvGrpSpPr/>
          <p:nvPr/>
        </p:nvGrpSpPr>
        <p:grpSpPr>
          <a:xfrm>
            <a:off x="3059832" y="5517232"/>
            <a:ext cx="3168352" cy="864096"/>
            <a:chOff x="3059832" y="5517232"/>
            <a:chExt cx="3168352" cy="864096"/>
          </a:xfrm>
        </p:grpSpPr>
        <p:sp>
          <p:nvSpPr>
            <p:cNvPr id="37" name="Rectangle 36"/>
            <p:cNvSpPr/>
            <p:nvPr/>
          </p:nvSpPr>
          <p:spPr>
            <a:xfrm>
              <a:off x="3059832" y="5517232"/>
              <a:ext cx="3168352" cy="864096"/>
            </a:xfrm>
            <a:prstGeom prst="rect">
              <a:avLst/>
            </a:prstGeom>
            <a:solidFill>
              <a:srgbClr val="6D8E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8" name="ZoneTexte 37"/>
            <p:cNvSpPr txBox="1"/>
            <p:nvPr/>
          </p:nvSpPr>
          <p:spPr>
            <a:xfrm>
              <a:off x="3131840" y="5733256"/>
              <a:ext cx="29523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dirty="0" smtClean="0">
                  <a:solidFill>
                    <a:schemeClr val="bg1"/>
                  </a:solidFill>
                  <a:latin typeface="Cambria" pitchFamily="18" charset="0"/>
                </a:rPr>
                <a:t>La réparation</a:t>
              </a:r>
              <a:endParaRPr lang="fr-FR" dirty="0">
                <a:solidFill>
                  <a:schemeClr val="bg1"/>
                </a:solidFill>
                <a:latin typeface="Cambria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0109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2.82211E-6 L 0.31823 -2.82211E-6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0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0226 3.33333E-6 L 0.42813 3.33333E-6 " pathEditMode="relative" rAng="0" ptsTypes="AA">
                                      <p:cBhvr>
                                        <p:cTn id="7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8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2813 3.33333E-6 L 0.59358 3.33333E-6 " pathEditMode="relative" rAng="0" ptsTypes="AA">
                                      <p:cBhvr>
                                        <p:cTn id="9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6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1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3.33333E-6 L 2.22222E-6 0.32569 " pathEditMode="relative" rAng="0" ptsTypes="AA">
                                      <p:cBhvr>
                                        <p:cTn id="119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30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e 27"/>
          <p:cNvGrpSpPr/>
          <p:nvPr/>
        </p:nvGrpSpPr>
        <p:grpSpPr>
          <a:xfrm>
            <a:off x="323528" y="1700808"/>
            <a:ext cx="1440160" cy="4104456"/>
            <a:chOff x="6300192" y="4552262"/>
            <a:chExt cx="1440160" cy="1203895"/>
          </a:xfrm>
        </p:grpSpPr>
        <p:sp>
          <p:nvSpPr>
            <p:cNvPr id="29" name="Flèche vers le haut 28"/>
            <p:cNvSpPr/>
            <p:nvPr/>
          </p:nvSpPr>
          <p:spPr>
            <a:xfrm>
              <a:off x="6300192" y="4552262"/>
              <a:ext cx="1440160" cy="966619"/>
            </a:xfrm>
            <a:prstGeom prst="up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 smtClean="0"/>
                <a:t>,</a:t>
              </a:r>
              <a:endParaRPr lang="fr-FR" dirty="0"/>
            </a:p>
          </p:txBody>
        </p:sp>
        <p:sp>
          <p:nvSpPr>
            <p:cNvPr id="30" name="ZoneTexte 29"/>
            <p:cNvSpPr txBox="1"/>
            <p:nvPr/>
          </p:nvSpPr>
          <p:spPr>
            <a:xfrm>
              <a:off x="6444208" y="5265697"/>
              <a:ext cx="1152128" cy="4904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 smtClean="0">
                  <a:latin typeface="Cambria" pitchFamily="18" charset="0"/>
                </a:rPr>
                <a:t>Risque</a:t>
              </a:r>
              <a:endParaRPr lang="fr-FR" sz="1600" dirty="0">
                <a:latin typeface="Cambria" pitchFamily="18" charset="0"/>
              </a:endParaRPr>
            </a:p>
          </p:txBody>
        </p:sp>
      </p:grpSp>
      <p:pic>
        <p:nvPicPr>
          <p:cNvPr id="4" name="Picture 2" descr="C:\Users\brissonneaub\AppData\Local\Microsoft\Windows\Temporary Internet Files\Content.IE5\9SY9OE6U\MC900441898[1].wmf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00"/>
          <a:stretch/>
        </p:blipFill>
        <p:spPr bwMode="auto">
          <a:xfrm>
            <a:off x="5022995" y="2564904"/>
            <a:ext cx="1493221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oupe 4"/>
          <p:cNvGrpSpPr/>
          <p:nvPr/>
        </p:nvGrpSpPr>
        <p:grpSpPr>
          <a:xfrm>
            <a:off x="6444208" y="2492896"/>
            <a:ext cx="2376264" cy="2561223"/>
            <a:chOff x="6444208" y="614076"/>
            <a:chExt cx="1440160" cy="1403266"/>
          </a:xfrm>
        </p:grpSpPr>
        <p:pic>
          <p:nvPicPr>
            <p:cNvPr id="6" name="Picture 8" descr="C:\Users\brissonneaub\AppData\Local\Microsoft\Windows\Temporary Internet Files\Content.IE5\F3DMCD7V\MC900346317[1].wmf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88224" y="614076"/>
              <a:ext cx="1152128" cy="9230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ZoneTexte 6"/>
            <p:cNvSpPr txBox="1"/>
            <p:nvPr/>
          </p:nvSpPr>
          <p:spPr>
            <a:xfrm>
              <a:off x="6444208" y="1629499"/>
              <a:ext cx="1440160" cy="3878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000" dirty="0" smtClean="0">
                  <a:latin typeface="Cambria" pitchFamily="18" charset="0"/>
                </a:rPr>
                <a:t>Danger = Ce qui peut faire mal</a:t>
              </a:r>
              <a:endParaRPr lang="fr-FR" sz="2000" dirty="0">
                <a:latin typeface="Cambria" pitchFamily="18" charset="0"/>
              </a:endParaRPr>
            </a:p>
          </p:txBody>
        </p:sp>
      </p:grpSp>
      <p:grpSp>
        <p:nvGrpSpPr>
          <p:cNvPr id="8" name="Groupe 7"/>
          <p:cNvGrpSpPr/>
          <p:nvPr/>
        </p:nvGrpSpPr>
        <p:grpSpPr>
          <a:xfrm>
            <a:off x="323528" y="4346233"/>
            <a:ext cx="1440160" cy="667236"/>
            <a:chOff x="6444208" y="2276872"/>
            <a:chExt cx="1440160" cy="667236"/>
          </a:xfrm>
        </p:grpSpPr>
        <p:sp>
          <p:nvSpPr>
            <p:cNvPr id="9" name="Flèche vers le haut 8"/>
            <p:cNvSpPr/>
            <p:nvPr/>
          </p:nvSpPr>
          <p:spPr>
            <a:xfrm>
              <a:off x="6444208" y="2276872"/>
              <a:ext cx="1440160" cy="667236"/>
            </a:xfrm>
            <a:prstGeom prst="upArrow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 smtClean="0"/>
                <a:t>,</a:t>
              </a:r>
              <a:endParaRPr lang="fr-FR" dirty="0"/>
            </a:p>
          </p:txBody>
        </p:sp>
        <p:sp>
          <p:nvSpPr>
            <p:cNvPr id="10" name="ZoneTexte 9"/>
            <p:cNvSpPr txBox="1"/>
            <p:nvPr/>
          </p:nvSpPr>
          <p:spPr>
            <a:xfrm>
              <a:off x="6588224" y="2564904"/>
              <a:ext cx="115212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 smtClean="0">
                  <a:latin typeface="Cambria" pitchFamily="18" charset="0"/>
                </a:rPr>
                <a:t>Risque</a:t>
              </a:r>
              <a:endParaRPr lang="fr-FR" sz="1600" dirty="0">
                <a:latin typeface="Cambria" pitchFamily="18" charset="0"/>
              </a:endParaRPr>
            </a:p>
          </p:txBody>
        </p:sp>
      </p:grpSp>
      <p:grpSp>
        <p:nvGrpSpPr>
          <p:cNvPr id="3" name="Groupe 2"/>
          <p:cNvGrpSpPr/>
          <p:nvPr/>
        </p:nvGrpSpPr>
        <p:grpSpPr>
          <a:xfrm>
            <a:off x="9252520" y="3212976"/>
            <a:ext cx="2952328" cy="864096"/>
            <a:chOff x="3177746" y="3212976"/>
            <a:chExt cx="2952328" cy="864096"/>
          </a:xfrm>
        </p:grpSpPr>
        <p:sp>
          <p:nvSpPr>
            <p:cNvPr id="2" name="Flèche gauche 1"/>
            <p:cNvSpPr/>
            <p:nvPr/>
          </p:nvSpPr>
          <p:spPr>
            <a:xfrm>
              <a:off x="3275856" y="3212976"/>
              <a:ext cx="2664296" cy="864096"/>
            </a:xfrm>
            <a:prstGeom prst="leftArrow">
              <a:avLst/>
            </a:prstGeom>
            <a:solidFill>
              <a:srgbClr val="B1D4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ZoneTexte 10"/>
            <p:cNvSpPr txBox="1"/>
            <p:nvPr/>
          </p:nvSpPr>
          <p:spPr>
            <a:xfrm>
              <a:off x="3177746" y="3429000"/>
              <a:ext cx="29523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dirty="0" smtClean="0">
                  <a:solidFill>
                    <a:schemeClr val="bg1"/>
                  </a:solidFill>
                </a:rPr>
                <a:t>Prévention</a:t>
              </a:r>
              <a:endParaRPr lang="fr-FR" dirty="0">
                <a:solidFill>
                  <a:schemeClr val="bg1"/>
                </a:solidFill>
              </a:endParaRPr>
            </a:p>
          </p:txBody>
        </p:sp>
      </p:grpSp>
      <p:sp>
        <p:nvSpPr>
          <p:cNvPr id="14" name="ZoneTexte 13"/>
          <p:cNvSpPr txBox="1"/>
          <p:nvPr/>
        </p:nvSpPr>
        <p:spPr>
          <a:xfrm>
            <a:off x="611560" y="404664"/>
            <a:ext cx="70207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 smtClean="0"/>
              <a:t>Le rôle d’un acteur de la prévention</a:t>
            </a:r>
            <a:endParaRPr lang="fr-FR" sz="2800" b="1" dirty="0"/>
          </a:p>
        </p:txBody>
      </p:sp>
      <p:pic>
        <p:nvPicPr>
          <p:cNvPr id="15" name="Image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638" y="41052"/>
            <a:ext cx="1217170" cy="977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342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1.48148E-6 L -0.60243 -1.48148E-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122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3.33333E-6 L -0.30416 3.33333E-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208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ZoneTexte 13"/>
          <p:cNvSpPr txBox="1"/>
          <p:nvPr/>
        </p:nvSpPr>
        <p:spPr>
          <a:xfrm>
            <a:off x="611560" y="404664"/>
            <a:ext cx="70207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 smtClean="0"/>
              <a:t>Danger, risque, prévention, protection, réparation</a:t>
            </a:r>
            <a:endParaRPr lang="fr-FR" sz="2800" b="1" dirty="0"/>
          </a:p>
        </p:txBody>
      </p:sp>
      <p:pic>
        <p:nvPicPr>
          <p:cNvPr id="15" name="Image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638" y="41052"/>
            <a:ext cx="1217170" cy="977897"/>
          </a:xfrm>
          <a:prstGeom prst="rect">
            <a:avLst/>
          </a:prstGeom>
        </p:spPr>
      </p:pic>
      <p:grpSp>
        <p:nvGrpSpPr>
          <p:cNvPr id="40" name="Groupe 39"/>
          <p:cNvGrpSpPr/>
          <p:nvPr/>
        </p:nvGrpSpPr>
        <p:grpSpPr>
          <a:xfrm>
            <a:off x="6012160" y="3717032"/>
            <a:ext cx="2724157" cy="2130779"/>
            <a:chOff x="6300192" y="2934235"/>
            <a:chExt cx="2724157" cy="2130779"/>
          </a:xfrm>
        </p:grpSpPr>
        <p:sp>
          <p:nvSpPr>
            <p:cNvPr id="41" name="Rectangle 40"/>
            <p:cNvSpPr/>
            <p:nvPr/>
          </p:nvSpPr>
          <p:spPr>
            <a:xfrm>
              <a:off x="6300192" y="2934235"/>
              <a:ext cx="2376264" cy="2130779"/>
            </a:xfrm>
            <a:prstGeom prst="rect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42" name="Picture 10" descr="C:\Users\brissonneaub\AppData\Local\Microsoft\Windows\Temporary Internet Files\Content.IE5\IJ9AHD6Z\MC900441924[1].wmf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70756" y="3068960"/>
              <a:ext cx="1069596" cy="1261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3" name="ZoneTexte 42"/>
            <p:cNvSpPr txBox="1"/>
            <p:nvPr/>
          </p:nvSpPr>
          <p:spPr>
            <a:xfrm>
              <a:off x="7931975" y="3265820"/>
              <a:ext cx="1092374" cy="52322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dirty="0" smtClean="0">
                  <a:latin typeface="Cambria" pitchFamily="18" charset="0"/>
                </a:rPr>
                <a:t>Situation </a:t>
              </a:r>
            </a:p>
            <a:p>
              <a:pPr algn="ctr"/>
              <a:r>
                <a:rPr lang="fr-FR" sz="1400" dirty="0" smtClean="0">
                  <a:latin typeface="Cambria" pitchFamily="18" charset="0"/>
                </a:rPr>
                <a:t>de travail</a:t>
              </a:r>
              <a:endParaRPr lang="fr-FR" sz="1400" dirty="0">
                <a:latin typeface="Cambria" pitchFamily="18" charset="0"/>
              </a:endParaRPr>
            </a:p>
          </p:txBody>
        </p:sp>
      </p:grpSp>
      <p:grpSp>
        <p:nvGrpSpPr>
          <p:cNvPr id="44" name="Groupe 43"/>
          <p:cNvGrpSpPr/>
          <p:nvPr/>
        </p:nvGrpSpPr>
        <p:grpSpPr>
          <a:xfrm>
            <a:off x="1535410" y="4448815"/>
            <a:ext cx="2748558" cy="1572473"/>
            <a:chOff x="6300192" y="5168895"/>
            <a:chExt cx="2748558" cy="1572473"/>
          </a:xfrm>
        </p:grpSpPr>
        <p:sp>
          <p:nvSpPr>
            <p:cNvPr id="45" name="Rectangle 44"/>
            <p:cNvSpPr/>
            <p:nvPr/>
          </p:nvSpPr>
          <p:spPr>
            <a:xfrm>
              <a:off x="6300192" y="5168895"/>
              <a:ext cx="2376264" cy="1572473"/>
            </a:xfrm>
            <a:prstGeom prst="rect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46" name="Picture 11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690" t="39925" r="55459" b="32632"/>
            <a:stretch/>
          </p:blipFill>
          <p:spPr bwMode="auto">
            <a:xfrm>
              <a:off x="6732240" y="5333883"/>
              <a:ext cx="1208818" cy="14074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7" name="ZoneTexte 46"/>
            <p:cNvSpPr txBox="1"/>
            <p:nvPr/>
          </p:nvSpPr>
          <p:spPr>
            <a:xfrm>
              <a:off x="7956376" y="5570656"/>
              <a:ext cx="1092374" cy="73866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dirty="0" smtClean="0">
                  <a:latin typeface="Cambria" pitchFamily="18" charset="0"/>
                </a:rPr>
                <a:t>Situation </a:t>
              </a:r>
            </a:p>
            <a:p>
              <a:pPr algn="ctr"/>
              <a:r>
                <a:rPr lang="fr-FR" sz="1400" dirty="0" smtClean="0">
                  <a:latin typeface="Cambria" pitchFamily="18" charset="0"/>
                </a:rPr>
                <a:t>de travail</a:t>
              </a:r>
            </a:p>
            <a:p>
              <a:pPr algn="ctr"/>
              <a:r>
                <a:rPr lang="fr-FR" sz="1400" dirty="0" smtClean="0">
                  <a:latin typeface="Cambria" pitchFamily="18" charset="0"/>
                </a:rPr>
                <a:t>dangereuse</a:t>
              </a:r>
              <a:endParaRPr lang="fr-FR" sz="1400" dirty="0">
                <a:latin typeface="Cambria" pitchFamily="18" charset="0"/>
              </a:endParaRPr>
            </a:p>
          </p:txBody>
        </p:sp>
      </p:grpSp>
      <p:pic>
        <p:nvPicPr>
          <p:cNvPr id="48" name="Picture 8" descr="C:\Users\brissonneaub\AppData\Local\Microsoft\Windows\Temporary Internet Files\Content.IE5\F3DMCD7V\MC900346317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276872"/>
            <a:ext cx="1152128" cy="923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3" name="Plus 52"/>
          <p:cNvSpPr/>
          <p:nvPr/>
        </p:nvSpPr>
        <p:spPr>
          <a:xfrm>
            <a:off x="2339752" y="2420888"/>
            <a:ext cx="720080" cy="779027"/>
          </a:xfrm>
          <a:prstGeom prst="mathPlus">
            <a:avLst/>
          </a:prstGeom>
          <a:solidFill>
            <a:srgbClr val="6D8E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4" name="Picture 2" descr="C:\Users\brissonneaub\AppData\Local\Microsoft\Windows\Temporary Internet Files\Content.IE5\9SY9OE6U\MC900441898[1].wmf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00"/>
          <a:stretch/>
        </p:blipFill>
        <p:spPr bwMode="auto">
          <a:xfrm>
            <a:off x="1475656" y="2132856"/>
            <a:ext cx="938531" cy="1176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Ellipse 2"/>
          <p:cNvSpPr/>
          <p:nvPr/>
        </p:nvSpPr>
        <p:spPr>
          <a:xfrm>
            <a:off x="942231" y="1772816"/>
            <a:ext cx="2045593" cy="2016224"/>
          </a:xfrm>
          <a:prstGeom prst="ellipse">
            <a:avLst/>
          </a:prstGeom>
          <a:solidFill>
            <a:schemeClr val="accent4">
              <a:lumMod val="40000"/>
              <a:lumOff val="60000"/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5" name="Ellipse 54"/>
          <p:cNvSpPr/>
          <p:nvPr/>
        </p:nvSpPr>
        <p:spPr>
          <a:xfrm>
            <a:off x="2414187" y="1772816"/>
            <a:ext cx="2045593" cy="2016224"/>
          </a:xfrm>
          <a:prstGeom prst="ellipse">
            <a:avLst/>
          </a:prstGeom>
          <a:solidFill>
            <a:schemeClr val="accent4">
              <a:lumMod val="40000"/>
              <a:lumOff val="60000"/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Égal 1"/>
          <p:cNvSpPr/>
          <p:nvPr/>
        </p:nvSpPr>
        <p:spPr>
          <a:xfrm>
            <a:off x="2411760" y="2574195"/>
            <a:ext cx="576064" cy="638781"/>
          </a:xfrm>
          <a:prstGeom prst="mathEqual">
            <a:avLst/>
          </a:prstGeom>
          <a:solidFill>
            <a:srgbClr val="6D8E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9" name="Flèche vers le bas 18"/>
          <p:cNvSpPr/>
          <p:nvPr/>
        </p:nvSpPr>
        <p:spPr>
          <a:xfrm>
            <a:off x="2411760" y="3717032"/>
            <a:ext cx="576064" cy="555156"/>
          </a:xfrm>
          <a:prstGeom prst="downArrow">
            <a:avLst/>
          </a:prstGeom>
          <a:solidFill>
            <a:srgbClr val="67CA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Explosion 1 19"/>
          <p:cNvSpPr/>
          <p:nvPr/>
        </p:nvSpPr>
        <p:spPr>
          <a:xfrm>
            <a:off x="2267744" y="2171999"/>
            <a:ext cx="864096" cy="804391"/>
          </a:xfrm>
          <a:prstGeom prst="irregularSeal1">
            <a:avLst/>
          </a:prstGeom>
          <a:solidFill>
            <a:srgbClr val="6D8E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ZoneTexte 20"/>
          <p:cNvSpPr txBox="1"/>
          <p:nvPr/>
        </p:nvSpPr>
        <p:spPr>
          <a:xfrm>
            <a:off x="1619672" y="1358771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rgbClr val="6D8EC4"/>
                </a:solidFill>
              </a:rPr>
              <a:t>Evènement  dangereux</a:t>
            </a:r>
            <a:endParaRPr lang="fr-FR" dirty="0">
              <a:solidFill>
                <a:srgbClr val="6D8EC4"/>
              </a:solidFill>
            </a:endParaRPr>
          </a:p>
        </p:txBody>
      </p:sp>
      <p:cxnSp>
        <p:nvCxnSpPr>
          <p:cNvPr id="23" name="Connecteur droit avec flèche 22"/>
          <p:cNvCxnSpPr/>
          <p:nvPr/>
        </p:nvCxnSpPr>
        <p:spPr>
          <a:xfrm>
            <a:off x="2723542" y="1728103"/>
            <a:ext cx="0" cy="548769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7774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53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</TotalTime>
  <Words>64</Words>
  <Application>Microsoft Office PowerPoint</Application>
  <PresentationFormat>Affichage à l'écran (4:3)</PresentationFormat>
  <Paragraphs>26</Paragraphs>
  <Slides>3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4" baseType="lpstr">
      <vt:lpstr>Thème Office</vt:lpstr>
      <vt:lpstr>Présentation PowerPoint</vt:lpstr>
      <vt:lpstr>Présentation PowerPoint</vt:lpstr>
      <vt:lpstr>Présentation PowerPoint</vt:lpstr>
    </vt:vector>
  </TitlesOfParts>
  <Company>CNFPT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BRISSONNEAU Bénédicte</dc:creator>
  <cp:lastModifiedBy>BRISSONNEAU Bénédicte</cp:lastModifiedBy>
  <cp:revision>9</cp:revision>
  <dcterms:created xsi:type="dcterms:W3CDTF">2013-08-08T12:46:21Z</dcterms:created>
  <dcterms:modified xsi:type="dcterms:W3CDTF">2013-08-08T14:31:38Z</dcterms:modified>
</cp:coreProperties>
</file>