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7CAC1"/>
    <a:srgbClr val="60CC72"/>
    <a:srgbClr val="B1D461"/>
    <a:srgbClr val="6D8EC4"/>
    <a:srgbClr val="BD75BC"/>
    <a:srgbClr val="FFFF00"/>
    <a:srgbClr val="9576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49" y="1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1BF22-F625-4C16-8129-6D9FFED7C76B}" type="datetimeFigureOut">
              <a:rPr lang="fr-FR" smtClean="0"/>
              <a:t>17/03/2015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31FAE-EE42-44AD-BB3D-37D043D1916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5452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1BF22-F625-4C16-8129-6D9FFED7C76B}" type="datetimeFigureOut">
              <a:rPr lang="fr-FR" smtClean="0"/>
              <a:t>17/03/2015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31FAE-EE42-44AD-BB3D-37D043D1916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85258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1BF22-F625-4C16-8129-6D9FFED7C76B}" type="datetimeFigureOut">
              <a:rPr lang="fr-FR" smtClean="0"/>
              <a:t>17/03/2015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31FAE-EE42-44AD-BB3D-37D043D1916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87802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1BF22-F625-4C16-8129-6D9FFED7C76B}" type="datetimeFigureOut">
              <a:rPr lang="fr-FR" smtClean="0"/>
              <a:t>17/03/2015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31FAE-EE42-44AD-BB3D-37D043D1916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992844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1BF22-F625-4C16-8129-6D9FFED7C76B}" type="datetimeFigureOut">
              <a:rPr lang="fr-FR" smtClean="0"/>
              <a:t>17/03/2015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31FAE-EE42-44AD-BB3D-37D043D1916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4205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1BF22-F625-4C16-8129-6D9FFED7C76B}" type="datetimeFigureOut">
              <a:rPr lang="fr-FR" smtClean="0"/>
              <a:t>17/03/2015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31FAE-EE42-44AD-BB3D-37D043D1916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4508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1BF22-F625-4C16-8129-6D9FFED7C76B}" type="datetimeFigureOut">
              <a:rPr lang="fr-FR" smtClean="0"/>
              <a:t>17/03/2015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31FAE-EE42-44AD-BB3D-37D043D1916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3229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1BF22-F625-4C16-8129-6D9FFED7C76B}" type="datetimeFigureOut">
              <a:rPr lang="fr-FR" smtClean="0"/>
              <a:t>17/03/2015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31FAE-EE42-44AD-BB3D-37D043D1916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81600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1BF22-F625-4C16-8129-6D9FFED7C76B}" type="datetimeFigureOut">
              <a:rPr lang="fr-FR" smtClean="0"/>
              <a:t>17/03/2015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31FAE-EE42-44AD-BB3D-37D043D1916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28982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1BF22-F625-4C16-8129-6D9FFED7C76B}" type="datetimeFigureOut">
              <a:rPr lang="fr-FR" smtClean="0"/>
              <a:t>17/03/2015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31FAE-EE42-44AD-BB3D-37D043D1916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5433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1BF22-F625-4C16-8129-6D9FFED7C76B}" type="datetimeFigureOut">
              <a:rPr lang="fr-FR" smtClean="0"/>
              <a:t>17/03/2015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31FAE-EE42-44AD-BB3D-37D043D1916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9618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1BF22-F625-4C16-8129-6D9FFED7C76B}" type="datetimeFigureOut">
              <a:rPr lang="fr-FR" smtClean="0"/>
              <a:t>17/03/2015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31FAE-EE42-44AD-BB3D-37D043D1916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5534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image" Target="../media/image2.png"/><Relationship Id="rId7" Type="http://schemas.openxmlformats.org/officeDocument/2006/relationships/image" Target="../media/image6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wmf"/><Relationship Id="rId5" Type="http://schemas.openxmlformats.org/officeDocument/2006/relationships/image" Target="../media/image4.png"/><Relationship Id="rId10" Type="http://schemas.openxmlformats.org/officeDocument/2006/relationships/image" Target="../media/image9.jpg"/><Relationship Id="rId4" Type="http://schemas.openxmlformats.org/officeDocument/2006/relationships/image" Target="../media/image3.wmf"/><Relationship Id="rId9" Type="http://schemas.openxmlformats.org/officeDocument/2006/relationships/image" Target="../media/image8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Groupe 54"/>
          <p:cNvGrpSpPr/>
          <p:nvPr/>
        </p:nvGrpSpPr>
        <p:grpSpPr>
          <a:xfrm>
            <a:off x="6300192" y="2934235"/>
            <a:ext cx="2724157" cy="2130779"/>
            <a:chOff x="6300192" y="2934235"/>
            <a:chExt cx="2724157" cy="2130779"/>
          </a:xfrm>
        </p:grpSpPr>
        <p:sp>
          <p:nvSpPr>
            <p:cNvPr id="54" name="Rectangle 53"/>
            <p:cNvSpPr/>
            <p:nvPr/>
          </p:nvSpPr>
          <p:spPr>
            <a:xfrm>
              <a:off x="6300192" y="2934235"/>
              <a:ext cx="2376264" cy="2130779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034" name="Picture 10" descr="C:\Users\brissonneaub\AppData\Local\Microsoft\Windows\Temporary Internet Files\Content.IE5\IJ9AHD6Z\MC900441924[1].wm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70756" y="3068960"/>
              <a:ext cx="1069596" cy="1261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ZoneTexte 25"/>
            <p:cNvSpPr txBox="1"/>
            <p:nvPr/>
          </p:nvSpPr>
          <p:spPr>
            <a:xfrm>
              <a:off x="7931975" y="3265820"/>
              <a:ext cx="1092374" cy="52322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dirty="0" smtClean="0">
                  <a:latin typeface="Cambria" pitchFamily="18" charset="0"/>
                </a:rPr>
                <a:t>Situation </a:t>
              </a:r>
            </a:p>
            <a:p>
              <a:pPr algn="ctr"/>
              <a:r>
                <a:rPr lang="fr-FR" sz="1400" dirty="0" smtClean="0">
                  <a:latin typeface="Cambria" pitchFamily="18" charset="0"/>
                </a:rPr>
                <a:t>de travail</a:t>
              </a:r>
              <a:endParaRPr lang="fr-FR" sz="1400" dirty="0">
                <a:latin typeface="Cambria" pitchFamily="18" charset="0"/>
              </a:endParaRPr>
            </a:p>
          </p:txBody>
        </p:sp>
      </p:grpSp>
      <p:grpSp>
        <p:nvGrpSpPr>
          <p:cNvPr id="56" name="Groupe 55"/>
          <p:cNvGrpSpPr/>
          <p:nvPr/>
        </p:nvGrpSpPr>
        <p:grpSpPr>
          <a:xfrm>
            <a:off x="6300192" y="5168895"/>
            <a:ext cx="2748558" cy="1572473"/>
            <a:chOff x="6300192" y="5168895"/>
            <a:chExt cx="2748558" cy="1572473"/>
          </a:xfrm>
        </p:grpSpPr>
        <p:sp>
          <p:nvSpPr>
            <p:cNvPr id="67" name="Rectangle 66"/>
            <p:cNvSpPr/>
            <p:nvPr/>
          </p:nvSpPr>
          <p:spPr>
            <a:xfrm>
              <a:off x="6300192" y="5168895"/>
              <a:ext cx="2376264" cy="1572473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035" name="Picture 11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690" t="39925" r="55459" b="32632"/>
            <a:stretch/>
          </p:blipFill>
          <p:spPr bwMode="auto">
            <a:xfrm>
              <a:off x="6732240" y="5333883"/>
              <a:ext cx="1208818" cy="14074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8" name="ZoneTexte 47"/>
            <p:cNvSpPr txBox="1"/>
            <p:nvPr/>
          </p:nvSpPr>
          <p:spPr>
            <a:xfrm>
              <a:off x="7956376" y="5570656"/>
              <a:ext cx="1092374" cy="7386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dirty="0" smtClean="0">
                  <a:latin typeface="Cambria" pitchFamily="18" charset="0"/>
                </a:rPr>
                <a:t>Situation </a:t>
              </a:r>
            </a:p>
            <a:p>
              <a:pPr algn="ctr"/>
              <a:r>
                <a:rPr lang="fr-FR" sz="1400" dirty="0" smtClean="0">
                  <a:latin typeface="Cambria" pitchFamily="18" charset="0"/>
                </a:rPr>
                <a:t>de travail</a:t>
              </a:r>
            </a:p>
            <a:p>
              <a:pPr algn="ctr"/>
              <a:r>
                <a:rPr lang="fr-FR" sz="1400" dirty="0" smtClean="0">
                  <a:latin typeface="Cambria" pitchFamily="18" charset="0"/>
                </a:rPr>
                <a:t>dangereuse</a:t>
              </a:r>
              <a:endParaRPr lang="fr-FR" sz="1400" dirty="0">
                <a:latin typeface="Cambria" pitchFamily="18" charset="0"/>
              </a:endParaRPr>
            </a:p>
          </p:txBody>
        </p:sp>
      </p:grpSp>
      <p:grpSp>
        <p:nvGrpSpPr>
          <p:cNvPr id="44" name="Groupe 43"/>
          <p:cNvGrpSpPr/>
          <p:nvPr/>
        </p:nvGrpSpPr>
        <p:grpSpPr>
          <a:xfrm>
            <a:off x="7524328" y="3789040"/>
            <a:ext cx="1440160" cy="1826777"/>
            <a:chOff x="6300192" y="4552262"/>
            <a:chExt cx="1440160" cy="1203895"/>
          </a:xfrm>
        </p:grpSpPr>
        <p:sp>
          <p:nvSpPr>
            <p:cNvPr id="45" name="Flèche vers le haut 44"/>
            <p:cNvSpPr/>
            <p:nvPr/>
          </p:nvSpPr>
          <p:spPr>
            <a:xfrm>
              <a:off x="6300192" y="4552262"/>
              <a:ext cx="1440160" cy="966619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6" name="ZoneTexte 45"/>
            <p:cNvSpPr txBox="1"/>
            <p:nvPr/>
          </p:nvSpPr>
          <p:spPr>
            <a:xfrm>
              <a:off x="6444208" y="5265697"/>
              <a:ext cx="1152128" cy="490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 smtClean="0">
                  <a:latin typeface="Cambria" pitchFamily="18" charset="0"/>
                </a:rPr>
                <a:t>Risque</a:t>
              </a:r>
              <a:endParaRPr lang="fr-FR" sz="1600" dirty="0">
                <a:latin typeface="Cambria" pitchFamily="18" charset="0"/>
              </a:endParaRPr>
            </a:p>
          </p:txBody>
        </p:sp>
      </p:grpSp>
      <p:pic>
        <p:nvPicPr>
          <p:cNvPr id="1026" name="Picture 2" descr="C:\Users\brissonneaub\AppData\Local\Microsoft\Windows\Temporary Internet Files\Content.IE5\9SY9OE6U\MC900441898[1].wmf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00"/>
          <a:stretch/>
        </p:blipFill>
        <p:spPr bwMode="auto">
          <a:xfrm>
            <a:off x="1689253" y="1100137"/>
            <a:ext cx="938531" cy="1176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300" y="3429000"/>
            <a:ext cx="13335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 descr="C:\Users\brissonneaub\AppData\Local\Microsoft\Windows\Temporary Internet Files\Content.IE5\5X6L96YJ\MC900435917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920" y="5143473"/>
            <a:ext cx="783696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brissonneaub\AppData\Local\Microsoft\Windows\Temporary Internet Files\Content.IE5\IJ9AHD6Z\MC900424466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731" y="614076"/>
            <a:ext cx="941426" cy="809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lus 11"/>
          <p:cNvSpPr/>
          <p:nvPr/>
        </p:nvSpPr>
        <p:spPr>
          <a:xfrm>
            <a:off x="2987824" y="1376423"/>
            <a:ext cx="648072" cy="684425"/>
          </a:xfrm>
          <a:prstGeom prst="mathPlus">
            <a:avLst/>
          </a:prstGeom>
          <a:solidFill>
            <a:srgbClr val="6D8E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5" name="Groupe 14"/>
          <p:cNvGrpSpPr/>
          <p:nvPr/>
        </p:nvGrpSpPr>
        <p:grpSpPr>
          <a:xfrm>
            <a:off x="3707904" y="411552"/>
            <a:ext cx="1728192" cy="1577288"/>
            <a:chOff x="3707904" y="411552"/>
            <a:chExt cx="1728192" cy="1577288"/>
          </a:xfrm>
        </p:grpSpPr>
        <p:sp>
          <p:nvSpPr>
            <p:cNvPr id="21" name="Rectangle 20"/>
            <p:cNvSpPr/>
            <p:nvPr/>
          </p:nvSpPr>
          <p:spPr>
            <a:xfrm>
              <a:off x="3779912" y="1393612"/>
              <a:ext cx="1522483" cy="595228"/>
            </a:xfrm>
            <a:prstGeom prst="rect">
              <a:avLst/>
            </a:prstGeom>
            <a:solidFill>
              <a:srgbClr val="9576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ZoneTexte 21"/>
            <p:cNvSpPr txBox="1"/>
            <p:nvPr/>
          </p:nvSpPr>
          <p:spPr>
            <a:xfrm>
              <a:off x="3707904" y="1412776"/>
              <a:ext cx="172819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dirty="0" smtClean="0">
                  <a:solidFill>
                    <a:schemeClr val="bg1"/>
                  </a:solidFill>
                  <a:latin typeface="Cambria" pitchFamily="18" charset="0"/>
                </a:rPr>
                <a:t>Objectifs, moyens, résultats attendus</a:t>
              </a:r>
              <a:endParaRPr lang="fr-FR" sz="1400" dirty="0">
                <a:solidFill>
                  <a:schemeClr val="bg1"/>
                </a:solidFill>
                <a:latin typeface="Cambria" pitchFamily="18" charset="0"/>
              </a:endParaRPr>
            </a:p>
          </p:txBody>
        </p:sp>
        <p:pic>
          <p:nvPicPr>
            <p:cNvPr id="1031" name="Picture 7" descr="C:\Users\brissonneaub\AppData\Local\Microsoft\Windows\Temporary Internet Files\Content.IE5\9SY9OE6U\MC900441938[1].wmf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43014" y="411552"/>
              <a:ext cx="861034" cy="10361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5" name="Plus 24"/>
          <p:cNvSpPr/>
          <p:nvPr/>
        </p:nvSpPr>
        <p:spPr>
          <a:xfrm>
            <a:off x="5580112" y="1376423"/>
            <a:ext cx="648072" cy="684425"/>
          </a:xfrm>
          <a:prstGeom prst="mathPlus">
            <a:avLst/>
          </a:prstGeom>
          <a:solidFill>
            <a:srgbClr val="6D8E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60" name="Groupe 59"/>
          <p:cNvGrpSpPr/>
          <p:nvPr/>
        </p:nvGrpSpPr>
        <p:grpSpPr>
          <a:xfrm>
            <a:off x="6444208" y="614076"/>
            <a:ext cx="1440160" cy="1538643"/>
            <a:chOff x="6444208" y="614076"/>
            <a:chExt cx="1440160" cy="1538643"/>
          </a:xfrm>
        </p:grpSpPr>
        <p:pic>
          <p:nvPicPr>
            <p:cNvPr id="1032" name="Picture 8" descr="C:\Users\brissonneaub\AppData\Local\Microsoft\Windows\Temporary Internet Files\Content.IE5\F3DMCD7V\MC900346317[1].wmf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88224" y="614076"/>
              <a:ext cx="1152128" cy="9230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ZoneTexte 15"/>
            <p:cNvSpPr txBox="1"/>
            <p:nvPr/>
          </p:nvSpPr>
          <p:spPr>
            <a:xfrm>
              <a:off x="6444208" y="1629499"/>
              <a:ext cx="14401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dirty="0" smtClean="0">
                  <a:latin typeface="Cambria" pitchFamily="18" charset="0"/>
                </a:rPr>
                <a:t>Danger = Ce qui peut faire mal</a:t>
              </a:r>
              <a:endParaRPr lang="fr-FR" sz="1400" dirty="0">
                <a:latin typeface="Cambria" pitchFamily="18" charset="0"/>
              </a:endParaRPr>
            </a:p>
          </p:txBody>
        </p:sp>
      </p:grpSp>
      <p:grpSp>
        <p:nvGrpSpPr>
          <p:cNvPr id="24" name="Groupe 23"/>
          <p:cNvGrpSpPr/>
          <p:nvPr/>
        </p:nvGrpSpPr>
        <p:grpSpPr>
          <a:xfrm>
            <a:off x="6660232" y="2185700"/>
            <a:ext cx="1440160" cy="667236"/>
            <a:chOff x="6444208" y="2276872"/>
            <a:chExt cx="1440160" cy="667236"/>
          </a:xfrm>
        </p:grpSpPr>
        <p:sp>
          <p:nvSpPr>
            <p:cNvPr id="18" name="Flèche vers le haut 17"/>
            <p:cNvSpPr/>
            <p:nvPr/>
          </p:nvSpPr>
          <p:spPr>
            <a:xfrm>
              <a:off x="6444208" y="2276872"/>
              <a:ext cx="1440160" cy="667236"/>
            </a:xfrm>
            <a:prstGeom prst="upArrow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smtClean="0"/>
                <a:t>,</a:t>
              </a:r>
              <a:endParaRPr lang="fr-FR" dirty="0"/>
            </a:p>
          </p:txBody>
        </p:sp>
        <p:sp>
          <p:nvSpPr>
            <p:cNvPr id="19" name="ZoneTexte 18"/>
            <p:cNvSpPr txBox="1"/>
            <p:nvPr/>
          </p:nvSpPr>
          <p:spPr>
            <a:xfrm>
              <a:off x="6588224" y="2564904"/>
              <a:ext cx="11521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 smtClean="0">
                  <a:latin typeface="Cambria" pitchFamily="18" charset="0"/>
                </a:rPr>
                <a:t>Risque</a:t>
              </a:r>
              <a:endParaRPr lang="fr-FR" sz="1600" dirty="0">
                <a:latin typeface="Cambria" pitchFamily="18" charset="0"/>
              </a:endParaRPr>
            </a:p>
          </p:txBody>
        </p:sp>
      </p:grpSp>
      <p:grpSp>
        <p:nvGrpSpPr>
          <p:cNvPr id="28" name="Groupe 27"/>
          <p:cNvGrpSpPr/>
          <p:nvPr/>
        </p:nvGrpSpPr>
        <p:grpSpPr>
          <a:xfrm>
            <a:off x="6804248" y="4308323"/>
            <a:ext cx="1440160" cy="966619"/>
            <a:chOff x="6660232" y="4569777"/>
            <a:chExt cx="1440160" cy="966619"/>
          </a:xfrm>
        </p:grpSpPr>
        <p:sp>
          <p:nvSpPr>
            <p:cNvPr id="41" name="Flèche vers le haut 40"/>
            <p:cNvSpPr/>
            <p:nvPr/>
          </p:nvSpPr>
          <p:spPr>
            <a:xfrm>
              <a:off x="6660232" y="4569777"/>
              <a:ext cx="1440160" cy="966619"/>
            </a:xfrm>
            <a:prstGeom prst="upArrow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2" name="ZoneTexte 41"/>
            <p:cNvSpPr txBox="1"/>
            <p:nvPr/>
          </p:nvSpPr>
          <p:spPr>
            <a:xfrm>
              <a:off x="6804248" y="5170788"/>
              <a:ext cx="11521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 smtClean="0">
                  <a:latin typeface="Cambria" pitchFamily="18" charset="0"/>
                </a:rPr>
                <a:t>Risque</a:t>
              </a:r>
              <a:endParaRPr lang="fr-FR" sz="1600" dirty="0">
                <a:latin typeface="Cambria" pitchFamily="18" charset="0"/>
              </a:endParaRPr>
            </a:p>
          </p:txBody>
        </p:sp>
      </p:grpSp>
      <p:grpSp>
        <p:nvGrpSpPr>
          <p:cNvPr id="37" name="Groupe 36"/>
          <p:cNvGrpSpPr/>
          <p:nvPr/>
        </p:nvGrpSpPr>
        <p:grpSpPr>
          <a:xfrm>
            <a:off x="6084168" y="4607706"/>
            <a:ext cx="1440160" cy="667236"/>
            <a:chOff x="6444208" y="2276872"/>
            <a:chExt cx="1440160" cy="667236"/>
          </a:xfrm>
        </p:grpSpPr>
        <p:sp>
          <p:nvSpPr>
            <p:cNvPr id="38" name="Flèche vers le haut 37"/>
            <p:cNvSpPr/>
            <p:nvPr/>
          </p:nvSpPr>
          <p:spPr>
            <a:xfrm>
              <a:off x="6444208" y="2276872"/>
              <a:ext cx="1440160" cy="667236"/>
            </a:xfrm>
            <a:prstGeom prst="upArrow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9" name="ZoneTexte 38"/>
            <p:cNvSpPr txBox="1"/>
            <p:nvPr/>
          </p:nvSpPr>
          <p:spPr>
            <a:xfrm>
              <a:off x="6599130" y="2586389"/>
              <a:ext cx="1152128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 smtClean="0">
                  <a:latin typeface="Cambria" pitchFamily="18" charset="0"/>
                </a:rPr>
                <a:t>Risque</a:t>
              </a:r>
              <a:endParaRPr lang="fr-FR" sz="1600" dirty="0">
                <a:latin typeface="Cambria" pitchFamily="18" charset="0"/>
              </a:endParaRPr>
            </a:p>
          </p:txBody>
        </p:sp>
      </p:grpSp>
      <p:pic>
        <p:nvPicPr>
          <p:cNvPr id="49" name="Picture 8" descr="C:\Users\brissonneaub\AppData\Local\Microsoft\Windows\Temporary Internet Files\Content.IE5\F3DMCD7V\MC900346317[1].wm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0711" y="5013176"/>
            <a:ext cx="1152128" cy="923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C:\Users\brissonneaub\AppData\Local\Microsoft\Windows\Temporary Internet Files\Content.IE5\9SY9OE6U\MC900441898[1].wmf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00"/>
          <a:stretch/>
        </p:blipFill>
        <p:spPr bwMode="auto">
          <a:xfrm>
            <a:off x="3550287" y="5011111"/>
            <a:ext cx="805689" cy="1010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" name="Groupe 30"/>
          <p:cNvGrpSpPr/>
          <p:nvPr/>
        </p:nvGrpSpPr>
        <p:grpSpPr>
          <a:xfrm>
            <a:off x="4499992" y="4330824"/>
            <a:ext cx="462895" cy="2194520"/>
            <a:chOff x="4499992" y="4330824"/>
            <a:chExt cx="462895" cy="2194520"/>
          </a:xfrm>
        </p:grpSpPr>
        <p:sp>
          <p:nvSpPr>
            <p:cNvPr id="29" name="Rectangle 28"/>
            <p:cNvSpPr/>
            <p:nvPr/>
          </p:nvSpPr>
          <p:spPr>
            <a:xfrm>
              <a:off x="4499992" y="4330824"/>
              <a:ext cx="462895" cy="219452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0" name="ZoneTexte 29"/>
            <p:cNvSpPr txBox="1"/>
            <p:nvPr/>
          </p:nvSpPr>
          <p:spPr>
            <a:xfrm rot="16200000">
              <a:off x="3998033" y="5154564"/>
              <a:ext cx="14668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>
                  <a:solidFill>
                    <a:schemeClr val="bg1"/>
                  </a:solidFill>
                  <a:latin typeface="Cambria" pitchFamily="18" charset="0"/>
                </a:rPr>
                <a:t>Protection</a:t>
              </a:r>
              <a:endParaRPr lang="fr-FR" dirty="0">
                <a:solidFill>
                  <a:schemeClr val="bg1"/>
                </a:solidFill>
                <a:latin typeface="Cambria" pitchFamily="18" charset="0"/>
              </a:endParaRPr>
            </a:p>
          </p:txBody>
        </p:sp>
      </p:grpSp>
      <p:grpSp>
        <p:nvGrpSpPr>
          <p:cNvPr id="34" name="Groupe 33"/>
          <p:cNvGrpSpPr/>
          <p:nvPr/>
        </p:nvGrpSpPr>
        <p:grpSpPr>
          <a:xfrm>
            <a:off x="2979197" y="4221088"/>
            <a:ext cx="3556737" cy="2289029"/>
            <a:chOff x="3031487" y="4224612"/>
            <a:chExt cx="3556737" cy="2289029"/>
          </a:xfrm>
        </p:grpSpPr>
        <p:sp>
          <p:nvSpPr>
            <p:cNvPr id="32" name="Explosion 1 31"/>
            <p:cNvSpPr/>
            <p:nvPr/>
          </p:nvSpPr>
          <p:spPr>
            <a:xfrm>
              <a:off x="3031487" y="4224612"/>
              <a:ext cx="3556737" cy="2289029"/>
            </a:xfrm>
            <a:prstGeom prst="irregularSeal1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3" name="ZoneTexte 32"/>
            <p:cNvSpPr txBox="1"/>
            <p:nvPr/>
          </p:nvSpPr>
          <p:spPr>
            <a:xfrm>
              <a:off x="4010277" y="5085184"/>
              <a:ext cx="14423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dirty="0" smtClean="0">
                  <a:solidFill>
                    <a:schemeClr val="bg1"/>
                  </a:solidFill>
                  <a:latin typeface="Cambria" pitchFamily="18" charset="0"/>
                </a:rPr>
                <a:t>Accident</a:t>
              </a:r>
              <a:endParaRPr lang="fr-FR" sz="2400" dirty="0">
                <a:solidFill>
                  <a:schemeClr val="bg1"/>
                </a:solidFill>
                <a:latin typeface="Cambria" pitchFamily="18" charset="0"/>
              </a:endParaRPr>
            </a:p>
          </p:txBody>
        </p:sp>
      </p:grpSp>
      <p:grpSp>
        <p:nvGrpSpPr>
          <p:cNvPr id="43" name="Groupe 42"/>
          <p:cNvGrpSpPr/>
          <p:nvPr/>
        </p:nvGrpSpPr>
        <p:grpSpPr>
          <a:xfrm>
            <a:off x="1187624" y="4941324"/>
            <a:ext cx="1693540" cy="1223980"/>
            <a:chOff x="1438300" y="4941324"/>
            <a:chExt cx="1693540" cy="1223980"/>
          </a:xfrm>
        </p:grpSpPr>
        <p:sp>
          <p:nvSpPr>
            <p:cNvPr id="36" name="Rectangle 35"/>
            <p:cNvSpPr/>
            <p:nvPr/>
          </p:nvSpPr>
          <p:spPr>
            <a:xfrm>
              <a:off x="1438300" y="4941324"/>
              <a:ext cx="1693540" cy="1223980"/>
            </a:xfrm>
            <a:prstGeom prst="rect">
              <a:avLst/>
            </a:prstGeom>
            <a:solidFill>
              <a:srgbClr val="BD75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5" name="ZoneTexte 34"/>
            <p:cNvSpPr txBox="1"/>
            <p:nvPr/>
          </p:nvSpPr>
          <p:spPr>
            <a:xfrm>
              <a:off x="1547664" y="5097958"/>
              <a:ext cx="144258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dirty="0" smtClean="0">
                  <a:solidFill>
                    <a:schemeClr val="bg1"/>
                  </a:solidFill>
                  <a:latin typeface="Cambria" pitchFamily="18" charset="0"/>
                </a:rPr>
                <a:t>Dommage, atteintes à la santé</a:t>
              </a:r>
              <a:endParaRPr lang="fr-FR" dirty="0">
                <a:solidFill>
                  <a:schemeClr val="bg1"/>
                </a:solidFill>
                <a:latin typeface="Cambria" pitchFamily="18" charset="0"/>
              </a:endParaRPr>
            </a:p>
          </p:txBody>
        </p:sp>
      </p:grpSp>
      <p:grpSp>
        <p:nvGrpSpPr>
          <p:cNvPr id="57" name="Groupe 56"/>
          <p:cNvGrpSpPr/>
          <p:nvPr/>
        </p:nvGrpSpPr>
        <p:grpSpPr>
          <a:xfrm>
            <a:off x="107504" y="2276872"/>
            <a:ext cx="1489103" cy="1026696"/>
            <a:chOff x="107504" y="2276872"/>
            <a:chExt cx="1489103" cy="1026696"/>
          </a:xfrm>
        </p:grpSpPr>
        <p:grpSp>
          <p:nvGrpSpPr>
            <p:cNvPr id="11" name="Groupe 10"/>
            <p:cNvGrpSpPr/>
            <p:nvPr/>
          </p:nvGrpSpPr>
          <p:grpSpPr>
            <a:xfrm>
              <a:off x="107504" y="2564904"/>
              <a:ext cx="1489103" cy="738664"/>
              <a:chOff x="179512" y="2564904"/>
              <a:chExt cx="1489103" cy="738664"/>
            </a:xfrm>
          </p:grpSpPr>
          <p:sp>
            <p:nvSpPr>
              <p:cNvPr id="5" name="Rectangle 4"/>
              <p:cNvSpPr/>
              <p:nvPr/>
            </p:nvSpPr>
            <p:spPr>
              <a:xfrm>
                <a:off x="251520" y="2564904"/>
                <a:ext cx="1306459" cy="738664"/>
              </a:xfrm>
              <a:prstGeom prst="rect">
                <a:avLst/>
              </a:prstGeom>
              <a:solidFill>
                <a:srgbClr val="B1D4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" name="ZoneTexte 3"/>
              <p:cNvSpPr txBox="1"/>
              <p:nvPr/>
            </p:nvSpPr>
            <p:spPr>
              <a:xfrm>
                <a:off x="179512" y="2636912"/>
                <a:ext cx="148910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1400" dirty="0" smtClean="0">
                    <a:solidFill>
                      <a:schemeClr val="bg1"/>
                    </a:solidFill>
                    <a:latin typeface="Cambria" pitchFamily="18" charset="0"/>
                  </a:rPr>
                  <a:t>Etat de santé instantané</a:t>
                </a:r>
                <a:endParaRPr lang="fr-FR" sz="1400" dirty="0">
                  <a:solidFill>
                    <a:schemeClr val="bg1"/>
                  </a:solidFill>
                  <a:latin typeface="Cambria" pitchFamily="18" charset="0"/>
                </a:endParaRPr>
              </a:p>
            </p:txBody>
          </p:sp>
        </p:grpSp>
        <p:cxnSp>
          <p:nvCxnSpPr>
            <p:cNvPr id="51" name="Connecteur droit avec flèche 50"/>
            <p:cNvCxnSpPr>
              <a:stCxn id="5" idx="0"/>
            </p:cNvCxnSpPr>
            <p:nvPr/>
          </p:nvCxnSpPr>
          <p:spPr>
            <a:xfrm flipV="1">
              <a:off x="832742" y="2276872"/>
              <a:ext cx="714922" cy="288032"/>
            </a:xfrm>
            <a:prstGeom prst="straightConnector1">
              <a:avLst/>
            </a:prstGeom>
            <a:ln w="38100">
              <a:solidFill>
                <a:srgbClr val="B1D461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Groupe 57"/>
          <p:cNvGrpSpPr/>
          <p:nvPr/>
        </p:nvGrpSpPr>
        <p:grpSpPr>
          <a:xfrm>
            <a:off x="1547664" y="2276872"/>
            <a:ext cx="1306460" cy="1026696"/>
            <a:chOff x="1547664" y="2276872"/>
            <a:chExt cx="1306460" cy="1026696"/>
          </a:xfrm>
        </p:grpSpPr>
        <p:grpSp>
          <p:nvGrpSpPr>
            <p:cNvPr id="9" name="Groupe 8"/>
            <p:cNvGrpSpPr/>
            <p:nvPr/>
          </p:nvGrpSpPr>
          <p:grpSpPr>
            <a:xfrm>
              <a:off x="1547664" y="2546320"/>
              <a:ext cx="1306460" cy="757248"/>
              <a:chOff x="1681364" y="2546320"/>
              <a:chExt cx="1306460" cy="757248"/>
            </a:xfrm>
          </p:grpSpPr>
          <p:sp>
            <p:nvSpPr>
              <p:cNvPr id="13" name="Rectangle 12"/>
              <p:cNvSpPr/>
              <p:nvPr/>
            </p:nvSpPr>
            <p:spPr>
              <a:xfrm>
                <a:off x="1681365" y="2564904"/>
                <a:ext cx="1306459" cy="738664"/>
              </a:xfrm>
              <a:prstGeom prst="rect">
                <a:avLst/>
              </a:prstGeom>
              <a:solidFill>
                <a:srgbClr val="60CC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" name="ZoneTexte 5"/>
              <p:cNvSpPr txBox="1"/>
              <p:nvPr/>
            </p:nvSpPr>
            <p:spPr>
              <a:xfrm>
                <a:off x="1681364" y="2546320"/>
                <a:ext cx="1306459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1400" dirty="0" smtClean="0">
                    <a:solidFill>
                      <a:schemeClr val="bg1"/>
                    </a:solidFill>
                    <a:latin typeface="Cambria" pitchFamily="18" charset="0"/>
                  </a:rPr>
                  <a:t>Niveau de connaissance et de réflexion</a:t>
                </a:r>
                <a:endParaRPr lang="fr-FR" sz="1400" dirty="0">
                  <a:solidFill>
                    <a:schemeClr val="bg1"/>
                  </a:solidFill>
                  <a:latin typeface="Cambria" pitchFamily="18" charset="0"/>
                </a:endParaRPr>
              </a:p>
            </p:txBody>
          </p:sp>
        </p:grpSp>
        <p:cxnSp>
          <p:nvCxnSpPr>
            <p:cNvPr id="62" name="Connecteur droit avec flèche 61"/>
            <p:cNvCxnSpPr>
              <a:endCxn id="1026" idx="2"/>
            </p:cNvCxnSpPr>
            <p:nvPr/>
          </p:nvCxnSpPr>
          <p:spPr>
            <a:xfrm flipH="1" flipV="1">
              <a:off x="2158519" y="2276872"/>
              <a:ext cx="24150" cy="293685"/>
            </a:xfrm>
            <a:prstGeom prst="straightConnector1">
              <a:avLst/>
            </a:prstGeom>
            <a:ln w="38100">
              <a:solidFill>
                <a:srgbClr val="60CC72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Groupe 58"/>
          <p:cNvGrpSpPr/>
          <p:nvPr/>
        </p:nvGrpSpPr>
        <p:grpSpPr>
          <a:xfrm>
            <a:off x="2771800" y="2276872"/>
            <a:ext cx="1512168" cy="1026696"/>
            <a:chOff x="2771800" y="2276872"/>
            <a:chExt cx="1512168" cy="1026696"/>
          </a:xfrm>
        </p:grpSpPr>
        <p:grpSp>
          <p:nvGrpSpPr>
            <p:cNvPr id="8" name="Groupe 7"/>
            <p:cNvGrpSpPr/>
            <p:nvPr/>
          </p:nvGrpSpPr>
          <p:grpSpPr>
            <a:xfrm>
              <a:off x="2843808" y="2564904"/>
              <a:ext cx="1440160" cy="738664"/>
              <a:chOff x="3059832" y="2564904"/>
              <a:chExt cx="1440160" cy="738664"/>
            </a:xfrm>
          </p:grpSpPr>
          <p:sp>
            <p:nvSpPr>
              <p:cNvPr id="14" name="Rectangle 13"/>
              <p:cNvSpPr/>
              <p:nvPr/>
            </p:nvSpPr>
            <p:spPr>
              <a:xfrm>
                <a:off x="3121525" y="2564904"/>
                <a:ext cx="1306459" cy="738664"/>
              </a:xfrm>
              <a:prstGeom prst="rect">
                <a:avLst/>
              </a:prstGeom>
              <a:solidFill>
                <a:srgbClr val="67CAC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solidFill>
                    <a:schemeClr val="bg1"/>
                  </a:solidFill>
                </a:endParaRPr>
              </a:p>
            </p:txBody>
          </p:sp>
          <p:sp>
            <p:nvSpPr>
              <p:cNvPr id="7" name="ZoneTexte 6"/>
              <p:cNvSpPr txBox="1"/>
              <p:nvPr/>
            </p:nvSpPr>
            <p:spPr>
              <a:xfrm>
                <a:off x="3059832" y="2636912"/>
                <a:ext cx="144016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1400" dirty="0" smtClean="0">
                    <a:solidFill>
                      <a:schemeClr val="bg1"/>
                    </a:solidFill>
                    <a:latin typeface="Cambria" pitchFamily="18" charset="0"/>
                  </a:rPr>
                  <a:t>Ressenti psychosocial</a:t>
                </a:r>
                <a:endParaRPr lang="fr-FR" sz="1400" dirty="0">
                  <a:solidFill>
                    <a:schemeClr val="bg1"/>
                  </a:solidFill>
                  <a:latin typeface="Cambria" pitchFamily="18" charset="0"/>
                </a:endParaRPr>
              </a:p>
            </p:txBody>
          </p:sp>
        </p:grpSp>
        <p:cxnSp>
          <p:nvCxnSpPr>
            <p:cNvPr id="64" name="Connecteur droit avec flèche 63"/>
            <p:cNvCxnSpPr/>
            <p:nvPr/>
          </p:nvCxnSpPr>
          <p:spPr>
            <a:xfrm flipH="1" flipV="1">
              <a:off x="2771800" y="2276872"/>
              <a:ext cx="786930" cy="299243"/>
            </a:xfrm>
            <a:prstGeom prst="straightConnector1">
              <a:avLst/>
            </a:prstGeom>
            <a:ln w="38100">
              <a:solidFill>
                <a:srgbClr val="67CAC1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Flèche en arc 60"/>
          <p:cNvSpPr/>
          <p:nvPr/>
        </p:nvSpPr>
        <p:spPr>
          <a:xfrm rot="3409683">
            <a:off x="7605285" y="1690538"/>
            <a:ext cx="1366720" cy="1105890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1286214"/>
              <a:gd name="adj5" fmla="val 12500"/>
            </a:avLst>
          </a:prstGeom>
          <a:solidFill>
            <a:srgbClr val="B1D4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75" name="Flèche en arc 74"/>
          <p:cNvSpPr/>
          <p:nvPr/>
        </p:nvSpPr>
        <p:spPr>
          <a:xfrm rot="5577184">
            <a:off x="8358413" y="4885551"/>
            <a:ext cx="695318" cy="609720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1286214"/>
              <a:gd name="adj5" fmla="val 1250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pic>
        <p:nvPicPr>
          <p:cNvPr id="63" name="Image 6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638" y="41052"/>
            <a:ext cx="1217170" cy="977897"/>
          </a:xfrm>
          <a:prstGeom prst="rect">
            <a:avLst/>
          </a:prstGeom>
        </p:spPr>
      </p:pic>
      <p:sp>
        <p:nvSpPr>
          <p:cNvPr id="65" name="ZoneTexte 64"/>
          <p:cNvSpPr txBox="1"/>
          <p:nvPr/>
        </p:nvSpPr>
        <p:spPr>
          <a:xfrm>
            <a:off x="3023828" y="3419708"/>
            <a:ext cx="2916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latin typeface="Cambria" pitchFamily="18" charset="0"/>
              </a:rPr>
              <a:t>Du danger au dommage</a:t>
            </a:r>
            <a:endParaRPr lang="fr-FR" b="1" dirty="0">
              <a:latin typeface="Cambria" pitchFamily="18" charset="0"/>
            </a:endParaRPr>
          </a:p>
        </p:txBody>
      </p:sp>
      <p:cxnSp>
        <p:nvCxnSpPr>
          <p:cNvPr id="68" name="Connecteur droit avec flèche 67"/>
          <p:cNvCxnSpPr>
            <a:endCxn id="5" idx="2"/>
          </p:cNvCxnSpPr>
          <p:nvPr/>
        </p:nvCxnSpPr>
        <p:spPr>
          <a:xfrm flipH="1" flipV="1">
            <a:off x="832742" y="3303568"/>
            <a:ext cx="653229" cy="485472"/>
          </a:xfrm>
          <a:prstGeom prst="straightConnector1">
            <a:avLst/>
          </a:prstGeom>
          <a:ln w="38100">
            <a:solidFill>
              <a:srgbClr val="B1D461"/>
            </a:solidFill>
            <a:prstDash val="sysDash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Connecteur droit avec flèche 79"/>
          <p:cNvCxnSpPr>
            <a:endCxn id="13" idx="2"/>
          </p:cNvCxnSpPr>
          <p:nvPr/>
        </p:nvCxnSpPr>
        <p:spPr>
          <a:xfrm flipV="1">
            <a:off x="2123729" y="3303568"/>
            <a:ext cx="77166" cy="125432"/>
          </a:xfrm>
          <a:prstGeom prst="straightConnector1">
            <a:avLst/>
          </a:prstGeom>
          <a:ln w="38100">
            <a:solidFill>
              <a:srgbClr val="60CC72"/>
            </a:solidFill>
            <a:prstDash val="sysDash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Connecteur droit avec flèche 84"/>
          <p:cNvCxnSpPr/>
          <p:nvPr/>
        </p:nvCxnSpPr>
        <p:spPr>
          <a:xfrm flipV="1">
            <a:off x="2627784" y="3303568"/>
            <a:ext cx="874644" cy="485472"/>
          </a:xfrm>
          <a:prstGeom prst="straightConnector1">
            <a:avLst/>
          </a:prstGeom>
          <a:ln w="38100">
            <a:solidFill>
              <a:srgbClr val="67CAC1"/>
            </a:solidFill>
            <a:prstDash val="sysDash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5424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65649E-6 L 0.15486 0.05597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43" y="27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8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0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7.40227E-8 L 0.18577 7.40227E-8 " pathEditMode="relative" rAng="0" ptsTypes="AA">
                                      <p:cBhvr>
                                        <p:cTn id="200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8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9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6.40759E-7 L 0.14514 -0.24983 " pathEditMode="relative" rAng="0" ptsTypes="AA">
                                      <p:cBhvr>
                                        <p:cTn id="232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57" y="-12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5" grpId="0" animBg="1"/>
      <p:bldP spid="61" grpId="0" animBg="1"/>
      <p:bldP spid="75" grpId="1" animBg="1"/>
      <p:bldP spid="65" grpId="0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49</Words>
  <Application>Microsoft Office PowerPoint</Application>
  <PresentationFormat>Affichage à l'écran (4:3)</PresentationFormat>
  <Paragraphs>19</Paragraphs>
  <Slides>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Thème Office</vt:lpstr>
      <vt:lpstr>Présentation PowerPoint</vt:lpstr>
    </vt:vector>
  </TitlesOfParts>
  <Company>CNFPT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BRISSONNEAU Bénédicte</dc:creator>
  <cp:lastModifiedBy>IZAMBART Aurore</cp:lastModifiedBy>
  <cp:revision>9</cp:revision>
  <dcterms:created xsi:type="dcterms:W3CDTF">2013-08-08T10:17:00Z</dcterms:created>
  <dcterms:modified xsi:type="dcterms:W3CDTF">2015-03-17T13:08:08Z</dcterms:modified>
</cp:coreProperties>
</file>