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75AA"/>
    <a:srgbClr val="9576BC"/>
    <a:srgbClr val="6D8EC4"/>
    <a:srgbClr val="67CAC1"/>
    <a:srgbClr val="60CC72"/>
    <a:srgbClr val="B1D461"/>
    <a:srgbClr val="11D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6703" autoAdjust="0"/>
  </p:normalViewPr>
  <p:slideViewPr>
    <p:cSldViewPr>
      <p:cViewPr>
        <p:scale>
          <a:sx n="100" d="100"/>
          <a:sy n="100" d="100"/>
        </p:scale>
        <p:origin x="-150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2623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014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1109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5752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10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0728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8143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1733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53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829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4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AE355-849F-4D72-A42A-40BA4FB6FAC3}" type="datetimeFigureOut">
              <a:rPr lang="fr-FR" smtClean="0"/>
              <a:t>29/08/2013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06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wmf"/><Relationship Id="rId4" Type="http://schemas.openxmlformats.org/officeDocument/2006/relationships/image" Target="../media/image3.wmf"/><Relationship Id="rId9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611560" y="404664"/>
            <a:ext cx="7020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La méthode Q.Q.O.Q.C.P</a:t>
            </a:r>
            <a:endParaRPr lang="fr-FR" sz="2800" b="1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grpSp>
        <p:nvGrpSpPr>
          <p:cNvPr id="54" name="Groupe 53"/>
          <p:cNvGrpSpPr/>
          <p:nvPr/>
        </p:nvGrpSpPr>
        <p:grpSpPr>
          <a:xfrm>
            <a:off x="3275856" y="2562679"/>
            <a:ext cx="2664296" cy="2088232"/>
            <a:chOff x="3275856" y="2562679"/>
            <a:chExt cx="2664296" cy="2088232"/>
          </a:xfrm>
        </p:grpSpPr>
        <p:sp>
          <p:nvSpPr>
            <p:cNvPr id="2" name="Ellipse 1"/>
            <p:cNvSpPr/>
            <p:nvPr/>
          </p:nvSpPr>
          <p:spPr>
            <a:xfrm>
              <a:off x="3275856" y="2562679"/>
              <a:ext cx="2664296" cy="2088232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ZoneTexte 2"/>
            <p:cNvSpPr txBox="1"/>
            <p:nvPr/>
          </p:nvSpPr>
          <p:spPr>
            <a:xfrm>
              <a:off x="3635896" y="3212976"/>
              <a:ext cx="20162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</a:rPr>
                <a:t>Analyser la situation de travail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e 19"/>
          <p:cNvGrpSpPr/>
          <p:nvPr/>
        </p:nvGrpSpPr>
        <p:grpSpPr>
          <a:xfrm>
            <a:off x="1763688" y="4869160"/>
            <a:ext cx="1872208" cy="936104"/>
            <a:chOff x="1691680" y="4725144"/>
            <a:chExt cx="1872208" cy="936104"/>
          </a:xfrm>
        </p:grpSpPr>
        <p:sp>
          <p:nvSpPr>
            <p:cNvPr id="19" name="Rectangle à coins arrondis 18"/>
            <p:cNvSpPr/>
            <p:nvPr/>
          </p:nvSpPr>
          <p:spPr>
            <a:xfrm>
              <a:off x="1763688" y="4725144"/>
              <a:ext cx="1656184" cy="936104"/>
            </a:xfrm>
            <a:prstGeom prst="roundRect">
              <a:avLst/>
            </a:prstGeom>
            <a:solidFill>
              <a:srgbClr val="B1D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1691680" y="4797152"/>
              <a:ext cx="187220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Q</a:t>
              </a:r>
              <a:r>
                <a:rPr lang="fr-FR" dirty="0" smtClean="0">
                  <a:solidFill>
                    <a:schemeClr val="bg1"/>
                  </a:solidFill>
                </a:rPr>
                <a:t>ui est l’opérateur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Groupe 52"/>
          <p:cNvGrpSpPr/>
          <p:nvPr/>
        </p:nvGrpSpPr>
        <p:grpSpPr>
          <a:xfrm>
            <a:off x="683568" y="3138743"/>
            <a:ext cx="1800200" cy="936104"/>
            <a:chOff x="827584" y="3138743"/>
            <a:chExt cx="1800200" cy="936104"/>
          </a:xfrm>
        </p:grpSpPr>
        <p:sp>
          <p:nvSpPr>
            <p:cNvPr id="42" name="Rectangle à coins arrondis 41"/>
            <p:cNvSpPr/>
            <p:nvPr/>
          </p:nvSpPr>
          <p:spPr>
            <a:xfrm>
              <a:off x="899592" y="3138743"/>
              <a:ext cx="1656184" cy="936104"/>
            </a:xfrm>
            <a:prstGeom prst="roundRect">
              <a:avLst/>
            </a:prstGeom>
            <a:solidFill>
              <a:srgbClr val="60CC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827584" y="3212976"/>
              <a:ext cx="1800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</a:rPr>
                <a:t>Avec</a:t>
              </a:r>
              <a:r>
                <a:rPr lang="fr-FR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fr-FR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Q</a:t>
              </a:r>
              <a:r>
                <a:rPr lang="fr-FR" dirty="0" smtClean="0">
                  <a:solidFill>
                    <a:schemeClr val="bg1"/>
                  </a:solidFill>
                </a:rPr>
                <a:t>uoi travaille-t-il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e 23"/>
          <p:cNvGrpSpPr/>
          <p:nvPr/>
        </p:nvGrpSpPr>
        <p:grpSpPr>
          <a:xfrm>
            <a:off x="1835696" y="1484784"/>
            <a:ext cx="1656184" cy="936104"/>
            <a:chOff x="1444239" y="1626575"/>
            <a:chExt cx="1656184" cy="936104"/>
          </a:xfrm>
        </p:grpSpPr>
        <p:sp>
          <p:nvSpPr>
            <p:cNvPr id="45" name="Rectangle à coins arrondis 44"/>
            <p:cNvSpPr/>
            <p:nvPr/>
          </p:nvSpPr>
          <p:spPr>
            <a:xfrm>
              <a:off x="1444239" y="1626575"/>
              <a:ext cx="1656184" cy="936104"/>
            </a:xfrm>
            <a:prstGeom prst="roundRect">
              <a:avLst/>
            </a:prstGeom>
            <a:solidFill>
              <a:srgbClr val="67C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1547664" y="1698583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</a:t>
              </a:r>
              <a:r>
                <a:rPr lang="fr-FR" dirty="0" smtClean="0">
                  <a:solidFill>
                    <a:schemeClr val="bg1"/>
                  </a:solidFill>
                </a:rPr>
                <a:t>ù travaille-t-il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5652120" y="1484784"/>
            <a:ext cx="1656184" cy="936104"/>
            <a:chOff x="5436096" y="1412776"/>
            <a:chExt cx="1656184" cy="936104"/>
          </a:xfrm>
        </p:grpSpPr>
        <p:sp>
          <p:nvSpPr>
            <p:cNvPr id="47" name="Rectangle à coins arrondis 46"/>
            <p:cNvSpPr/>
            <p:nvPr/>
          </p:nvSpPr>
          <p:spPr>
            <a:xfrm>
              <a:off x="5436096" y="1412776"/>
              <a:ext cx="1656184" cy="936104"/>
            </a:xfrm>
            <a:prstGeom prst="roundRect">
              <a:avLst/>
            </a:prstGeom>
            <a:solidFill>
              <a:srgbClr val="6D8E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5539521" y="1484784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Q</a:t>
              </a:r>
              <a:r>
                <a:rPr lang="fr-FR" dirty="0" smtClean="0">
                  <a:solidFill>
                    <a:schemeClr val="bg1"/>
                  </a:solidFill>
                </a:rPr>
                <a:t>uand travaille-t-il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6660232" y="3140968"/>
            <a:ext cx="1656184" cy="936104"/>
            <a:chOff x="6588224" y="2852936"/>
            <a:chExt cx="1656184" cy="936104"/>
          </a:xfrm>
        </p:grpSpPr>
        <p:sp>
          <p:nvSpPr>
            <p:cNvPr id="49" name="Rectangle à coins arrondis 48"/>
            <p:cNvSpPr/>
            <p:nvPr/>
          </p:nvSpPr>
          <p:spPr>
            <a:xfrm>
              <a:off x="6588224" y="2852936"/>
              <a:ext cx="1656184" cy="936104"/>
            </a:xfrm>
            <a:prstGeom prst="roundRect">
              <a:avLst/>
            </a:prstGeom>
            <a:solidFill>
              <a:srgbClr val="957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6691649" y="2924944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</a:t>
              </a:r>
              <a:r>
                <a:rPr lang="fr-FR" dirty="0" smtClean="0">
                  <a:solidFill>
                    <a:schemeClr val="bg1"/>
                  </a:solidFill>
                </a:rPr>
                <a:t>omment travaille-t-il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5724128" y="4856885"/>
            <a:ext cx="1656184" cy="936104"/>
            <a:chOff x="6160764" y="4856885"/>
            <a:chExt cx="1656184" cy="936104"/>
          </a:xfrm>
        </p:grpSpPr>
        <p:sp>
          <p:nvSpPr>
            <p:cNvPr id="51" name="Rectangle à coins arrondis 50"/>
            <p:cNvSpPr/>
            <p:nvPr/>
          </p:nvSpPr>
          <p:spPr>
            <a:xfrm>
              <a:off x="6160764" y="4856885"/>
              <a:ext cx="1656184" cy="936104"/>
            </a:xfrm>
            <a:prstGeom prst="roundRect">
              <a:avLst/>
            </a:prstGeom>
            <a:solidFill>
              <a:srgbClr val="BD75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6264189" y="4941168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</a:t>
              </a:r>
              <a:r>
                <a:rPr lang="fr-FR" dirty="0" smtClean="0">
                  <a:solidFill>
                    <a:schemeClr val="bg1"/>
                  </a:solidFill>
                </a:rPr>
                <a:t>ourquoi</a:t>
              </a:r>
              <a:r>
                <a:rPr lang="fr-FR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fr-FR" dirty="0" smtClean="0">
                  <a:solidFill>
                    <a:schemeClr val="bg1"/>
                  </a:solidFill>
                </a:rPr>
                <a:t>travaille-t-il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56" name="Connecteur droit avec flèche 55"/>
          <p:cNvCxnSpPr>
            <a:stCxn id="19" idx="0"/>
            <a:endCxn id="2" idx="3"/>
          </p:cNvCxnSpPr>
          <p:nvPr/>
        </p:nvCxnSpPr>
        <p:spPr>
          <a:xfrm flipV="1">
            <a:off x="2663788" y="4345097"/>
            <a:ext cx="1002245" cy="524063"/>
          </a:xfrm>
          <a:prstGeom prst="straightConnector1">
            <a:avLst/>
          </a:prstGeom>
          <a:ln w="82550">
            <a:solidFill>
              <a:srgbClr val="B1D4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>
            <a:stCxn id="45" idx="2"/>
            <a:endCxn id="2" idx="1"/>
          </p:cNvCxnSpPr>
          <p:nvPr/>
        </p:nvCxnSpPr>
        <p:spPr>
          <a:xfrm>
            <a:off x="2663788" y="2420888"/>
            <a:ext cx="1002245" cy="447605"/>
          </a:xfrm>
          <a:prstGeom prst="straightConnector1">
            <a:avLst/>
          </a:prstGeom>
          <a:ln w="82550">
            <a:solidFill>
              <a:srgbClr val="67CAC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>
            <a:stCxn id="47" idx="2"/>
            <a:endCxn id="2" idx="7"/>
          </p:cNvCxnSpPr>
          <p:nvPr/>
        </p:nvCxnSpPr>
        <p:spPr>
          <a:xfrm flipH="1">
            <a:off x="5549975" y="2420888"/>
            <a:ext cx="930237" cy="447605"/>
          </a:xfrm>
          <a:prstGeom prst="straightConnector1">
            <a:avLst/>
          </a:prstGeom>
          <a:ln w="82550">
            <a:solidFill>
              <a:srgbClr val="6D8EC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>
            <a:stCxn id="49" idx="1"/>
            <a:endCxn id="2" idx="6"/>
          </p:cNvCxnSpPr>
          <p:nvPr/>
        </p:nvCxnSpPr>
        <p:spPr>
          <a:xfrm flipH="1" flipV="1">
            <a:off x="5940152" y="3606795"/>
            <a:ext cx="720080" cy="2225"/>
          </a:xfrm>
          <a:prstGeom prst="straightConnector1">
            <a:avLst/>
          </a:prstGeom>
          <a:ln w="82550">
            <a:solidFill>
              <a:srgbClr val="9576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avec flèche 68"/>
          <p:cNvCxnSpPr>
            <a:stCxn id="51" idx="0"/>
            <a:endCxn id="2" idx="5"/>
          </p:cNvCxnSpPr>
          <p:nvPr/>
        </p:nvCxnSpPr>
        <p:spPr>
          <a:xfrm flipH="1" flipV="1">
            <a:off x="5549975" y="4345097"/>
            <a:ext cx="1002245" cy="511788"/>
          </a:xfrm>
          <a:prstGeom prst="straightConnector1">
            <a:avLst/>
          </a:prstGeom>
          <a:ln w="82550">
            <a:solidFill>
              <a:srgbClr val="BD75A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/>
          <p:cNvCxnSpPr>
            <a:stCxn id="43" idx="3"/>
            <a:endCxn id="2" idx="2"/>
          </p:cNvCxnSpPr>
          <p:nvPr/>
        </p:nvCxnSpPr>
        <p:spPr>
          <a:xfrm>
            <a:off x="2483768" y="3582308"/>
            <a:ext cx="792088" cy="24487"/>
          </a:xfrm>
          <a:prstGeom prst="straightConnector1">
            <a:avLst/>
          </a:prstGeom>
          <a:ln w="82550">
            <a:solidFill>
              <a:srgbClr val="60CC7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0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611560" y="188640"/>
            <a:ext cx="702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B1D461"/>
                </a:solidFill>
              </a:rPr>
              <a:t>Qui </a:t>
            </a:r>
            <a:r>
              <a:rPr lang="fr-FR" sz="3600" b="1" dirty="0" smtClean="0"/>
              <a:t>Q.O.Q.C.P</a:t>
            </a:r>
            <a:endParaRPr lang="fr-FR" sz="3600" b="1" dirty="0"/>
          </a:p>
        </p:txBody>
      </p:sp>
      <p:grpSp>
        <p:nvGrpSpPr>
          <p:cNvPr id="12" name="Groupe 11"/>
          <p:cNvGrpSpPr/>
          <p:nvPr/>
        </p:nvGrpSpPr>
        <p:grpSpPr>
          <a:xfrm>
            <a:off x="2699792" y="3501008"/>
            <a:ext cx="1872208" cy="2736304"/>
            <a:chOff x="2411760" y="3717032"/>
            <a:chExt cx="1872208" cy="2736304"/>
          </a:xfrm>
        </p:grpSpPr>
        <p:grpSp>
          <p:nvGrpSpPr>
            <p:cNvPr id="19" name="Groupe 18"/>
            <p:cNvGrpSpPr/>
            <p:nvPr/>
          </p:nvGrpSpPr>
          <p:grpSpPr>
            <a:xfrm>
              <a:off x="2411760" y="5517232"/>
              <a:ext cx="1872208" cy="936104"/>
              <a:chOff x="1691680" y="4725144"/>
              <a:chExt cx="1872208" cy="936104"/>
            </a:xfrm>
          </p:grpSpPr>
          <p:sp>
            <p:nvSpPr>
              <p:cNvPr id="20" name="Rectangle à coins arrondis 19"/>
              <p:cNvSpPr/>
              <p:nvPr/>
            </p:nvSpPr>
            <p:spPr>
              <a:xfrm>
                <a:off x="1763688" y="4725144"/>
                <a:ext cx="1656184" cy="936104"/>
              </a:xfrm>
              <a:prstGeom prst="roundRect">
                <a:avLst/>
              </a:prstGeom>
              <a:solidFill>
                <a:srgbClr val="B1D4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ZoneTexte 20"/>
              <p:cNvSpPr txBox="1"/>
              <p:nvPr/>
            </p:nvSpPr>
            <p:spPr>
              <a:xfrm>
                <a:off x="1691680" y="4797152"/>
                <a:ext cx="1872208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Q</a:t>
                </a:r>
                <a:r>
                  <a:rPr lang="fr-FR" dirty="0" smtClean="0">
                    <a:solidFill>
                      <a:schemeClr val="bg1"/>
                    </a:solidFill>
                  </a:rPr>
                  <a:t>ui est l’opérateur ?</a:t>
                </a:r>
                <a:endParaRPr lang="fr-FR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7" name="Picture 2" descr="C:\Users\brissonneaub\AppData\Local\Microsoft\Windows\Temporary Internet Files\Content.IE5\9SY9OE6U\MC900441898[1].wmf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0"/>
            <a:stretch/>
          </p:blipFill>
          <p:spPr bwMode="auto">
            <a:xfrm>
              <a:off x="2646731" y="3717032"/>
              <a:ext cx="1493221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e 25"/>
          <p:cNvGrpSpPr/>
          <p:nvPr/>
        </p:nvGrpSpPr>
        <p:grpSpPr>
          <a:xfrm>
            <a:off x="665285" y="3720912"/>
            <a:ext cx="1746475" cy="1868328"/>
            <a:chOff x="290685" y="3359131"/>
            <a:chExt cx="1746475" cy="1868328"/>
          </a:xfrm>
        </p:grpSpPr>
        <p:pic>
          <p:nvPicPr>
            <p:cNvPr id="1034" name="Picture 10" descr="C:\Users\brissonneaub\AppData\Local\Microsoft\Windows\Temporary Internet Files\Content.IE5\9SY9OE6U\MC900441934[1].wm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3359131"/>
              <a:ext cx="1713632" cy="1221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ZoneTexte 15"/>
            <p:cNvSpPr txBox="1"/>
            <p:nvPr/>
          </p:nvSpPr>
          <p:spPr>
            <a:xfrm>
              <a:off x="290685" y="4581128"/>
              <a:ext cx="16890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B1D461"/>
                  </a:solidFill>
                </a:rPr>
                <a:t>Capacités physiques</a:t>
              </a:r>
              <a:endParaRPr lang="fr-FR" b="1" dirty="0">
                <a:solidFill>
                  <a:srgbClr val="B1D461"/>
                </a:solidFill>
              </a:endParaRPr>
            </a:p>
          </p:txBody>
        </p:sp>
      </p:grpSp>
      <p:grpSp>
        <p:nvGrpSpPr>
          <p:cNvPr id="25" name="Groupe 24"/>
          <p:cNvGrpSpPr/>
          <p:nvPr/>
        </p:nvGrpSpPr>
        <p:grpSpPr>
          <a:xfrm>
            <a:off x="2339752" y="1700808"/>
            <a:ext cx="2316400" cy="1800200"/>
            <a:chOff x="2339752" y="1628800"/>
            <a:chExt cx="2316400" cy="1800200"/>
          </a:xfrm>
        </p:grpSpPr>
        <p:grpSp>
          <p:nvGrpSpPr>
            <p:cNvPr id="22" name="Groupe 21"/>
            <p:cNvGrpSpPr/>
            <p:nvPr/>
          </p:nvGrpSpPr>
          <p:grpSpPr>
            <a:xfrm>
              <a:off x="2339752" y="1628800"/>
              <a:ext cx="2316400" cy="1255845"/>
              <a:chOff x="2647950" y="1838325"/>
              <a:chExt cx="2316400" cy="1255845"/>
            </a:xfrm>
          </p:grpSpPr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7950" y="1838325"/>
                <a:ext cx="1488553" cy="12306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463" r="8699"/>
              <a:stretch/>
            </p:blipFill>
            <p:spPr bwMode="auto">
              <a:xfrm>
                <a:off x="3862066" y="1844824"/>
                <a:ext cx="1102284" cy="1249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7" name="ZoneTexte 36"/>
            <p:cNvSpPr txBox="1"/>
            <p:nvPr/>
          </p:nvSpPr>
          <p:spPr>
            <a:xfrm>
              <a:off x="2709354" y="2782669"/>
              <a:ext cx="16890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B1D461"/>
                  </a:solidFill>
                </a:rPr>
                <a:t>Etat psychologique</a:t>
              </a:r>
              <a:endParaRPr lang="fr-FR" b="1" dirty="0">
                <a:solidFill>
                  <a:srgbClr val="B1D461"/>
                </a:solidFill>
              </a:endParaRPr>
            </a:p>
          </p:txBody>
        </p:sp>
      </p:grpSp>
      <p:grpSp>
        <p:nvGrpSpPr>
          <p:cNvPr id="27" name="Groupe 26"/>
          <p:cNvGrpSpPr/>
          <p:nvPr/>
        </p:nvGrpSpPr>
        <p:grpSpPr>
          <a:xfrm>
            <a:off x="4755181" y="3424657"/>
            <a:ext cx="1689027" cy="2236591"/>
            <a:chOff x="4624017" y="3284984"/>
            <a:chExt cx="1689027" cy="2236591"/>
          </a:xfrm>
        </p:grpSpPr>
        <p:pic>
          <p:nvPicPr>
            <p:cNvPr id="1033" name="Picture 9" descr="C:\Users\brissonneaub\AppData\Local\Microsoft\Windows\Temporary Internet Files\Content.IE5\11NU8DBU\MC900441880[1].wmf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3284984"/>
              <a:ext cx="1072982" cy="1496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ZoneTexte 37"/>
            <p:cNvSpPr txBox="1"/>
            <p:nvPr/>
          </p:nvSpPr>
          <p:spPr>
            <a:xfrm>
              <a:off x="4624017" y="4875244"/>
              <a:ext cx="16890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B1D461"/>
                  </a:solidFill>
                </a:rPr>
                <a:t>Capacités mentale</a:t>
              </a:r>
              <a:endParaRPr lang="fr-FR" b="1" dirty="0">
                <a:solidFill>
                  <a:srgbClr val="B1D461"/>
                </a:solidFill>
              </a:endParaRPr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98212" y="1019892"/>
            <a:ext cx="2025516" cy="1689027"/>
            <a:chOff x="11644" y="1019892"/>
            <a:chExt cx="2025516" cy="1689027"/>
          </a:xfrm>
        </p:grpSpPr>
        <p:pic>
          <p:nvPicPr>
            <p:cNvPr id="1036" name="Picture 12" descr="C:\Users\brissonneaub\AppData\Local\Microsoft\Windows\Temporary Internet Files\Content.IE5\11NU8DBU\MC900441908[1].wm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918" y="1356545"/>
              <a:ext cx="1678242" cy="919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ZoneTexte 45"/>
            <p:cNvSpPr txBox="1"/>
            <p:nvPr/>
          </p:nvSpPr>
          <p:spPr>
            <a:xfrm rot="16200000">
              <a:off x="-648204" y="1679740"/>
              <a:ext cx="1689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B1D461"/>
                  </a:solidFill>
                </a:rPr>
                <a:t>Formation</a:t>
              </a:r>
              <a:endParaRPr lang="fr-FR" b="1" dirty="0">
                <a:solidFill>
                  <a:srgbClr val="B1D461"/>
                </a:solidFill>
              </a:endParaRPr>
            </a:p>
          </p:txBody>
        </p:sp>
      </p:grpSp>
      <p:grpSp>
        <p:nvGrpSpPr>
          <p:cNvPr id="32" name="Groupe 31"/>
          <p:cNvGrpSpPr/>
          <p:nvPr/>
        </p:nvGrpSpPr>
        <p:grpSpPr>
          <a:xfrm>
            <a:off x="5436096" y="827420"/>
            <a:ext cx="1689027" cy="1521460"/>
            <a:chOff x="7000688" y="2766102"/>
            <a:chExt cx="1689027" cy="1521460"/>
          </a:xfrm>
        </p:grpSpPr>
        <p:pic>
          <p:nvPicPr>
            <p:cNvPr id="1037" name="Picture 13" descr="C:\Users\brissonneaub\AppData\Local\Microsoft\Windows\Temporary Internet Files\Content.IE5\F3DMCD7V\MC900441906[1].wmf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7677" y="3146528"/>
              <a:ext cx="1293171" cy="1141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ZoneTexte 47"/>
            <p:cNvSpPr txBox="1"/>
            <p:nvPr/>
          </p:nvSpPr>
          <p:spPr>
            <a:xfrm>
              <a:off x="7000688" y="2766102"/>
              <a:ext cx="1689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B1D461"/>
                  </a:solidFill>
                </a:rPr>
                <a:t>Qualification</a:t>
              </a:r>
              <a:endParaRPr lang="fr-FR" b="1" dirty="0">
                <a:solidFill>
                  <a:srgbClr val="B1D461"/>
                </a:solidFill>
              </a:endParaRPr>
            </a:p>
          </p:txBody>
        </p:sp>
      </p:grpSp>
      <p:grpSp>
        <p:nvGrpSpPr>
          <p:cNvPr id="33" name="Groupe 32"/>
          <p:cNvGrpSpPr/>
          <p:nvPr/>
        </p:nvGrpSpPr>
        <p:grpSpPr>
          <a:xfrm>
            <a:off x="6948264" y="3140968"/>
            <a:ext cx="1737485" cy="1689027"/>
            <a:chOff x="6948264" y="3140968"/>
            <a:chExt cx="1737485" cy="1689027"/>
          </a:xfrm>
        </p:grpSpPr>
        <p:pic>
          <p:nvPicPr>
            <p:cNvPr id="1038" name="Picture 14" descr="C:\Users\brissonneaub\AppData\Local\Microsoft\Windows\Temporary Internet Files\Content.IE5\FQQ4S1EK\MC900441924[1].wmf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3212976"/>
              <a:ext cx="1402964" cy="15920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ZoneTexte 49"/>
            <p:cNvSpPr txBox="1"/>
            <p:nvPr/>
          </p:nvSpPr>
          <p:spPr>
            <a:xfrm rot="5400000">
              <a:off x="7656569" y="3800816"/>
              <a:ext cx="1689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B1D461"/>
                  </a:solidFill>
                </a:rPr>
                <a:t>Expériences</a:t>
              </a:r>
              <a:endParaRPr lang="fr-FR" b="1" dirty="0">
                <a:solidFill>
                  <a:srgbClr val="B1D46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934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611560" y="188640"/>
            <a:ext cx="702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B1D461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ui</a:t>
            </a:r>
            <a:r>
              <a:rPr lang="fr-FR" sz="3600" b="1" dirty="0" smtClean="0">
                <a:solidFill>
                  <a:srgbClr val="B1D461"/>
                </a:solidFill>
              </a:rPr>
              <a:t> </a:t>
            </a:r>
            <a:r>
              <a:rPr lang="fr-FR" sz="3600" b="1" dirty="0" smtClean="0">
                <a:solidFill>
                  <a:srgbClr val="60CC72"/>
                </a:solidFill>
              </a:rPr>
              <a:t>Quoi</a:t>
            </a:r>
            <a:r>
              <a:rPr lang="fr-FR" sz="3600" b="1" dirty="0" smtClean="0"/>
              <a:t> O.Q.C.P</a:t>
            </a:r>
            <a:endParaRPr lang="fr-FR" sz="3600" b="1" dirty="0"/>
          </a:p>
        </p:txBody>
      </p:sp>
      <p:grpSp>
        <p:nvGrpSpPr>
          <p:cNvPr id="4" name="Groupe 3"/>
          <p:cNvGrpSpPr/>
          <p:nvPr/>
        </p:nvGrpSpPr>
        <p:grpSpPr>
          <a:xfrm>
            <a:off x="1997907" y="4256221"/>
            <a:ext cx="2511647" cy="1837075"/>
            <a:chOff x="1997907" y="4256221"/>
            <a:chExt cx="2511647" cy="1837075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66" t="22323" r="11610" b="6883"/>
            <a:stretch/>
          </p:blipFill>
          <p:spPr bwMode="auto">
            <a:xfrm>
              <a:off x="1997907" y="4256221"/>
              <a:ext cx="2124043" cy="1837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4" name="Groupe 33"/>
            <p:cNvGrpSpPr/>
            <p:nvPr/>
          </p:nvGrpSpPr>
          <p:grpSpPr>
            <a:xfrm>
              <a:off x="2709354" y="5014917"/>
              <a:ext cx="1800200" cy="936104"/>
              <a:chOff x="827584" y="3138743"/>
              <a:chExt cx="1800200" cy="936104"/>
            </a:xfrm>
          </p:grpSpPr>
          <p:sp>
            <p:nvSpPr>
              <p:cNvPr id="35" name="Rectangle à coins arrondis 34"/>
              <p:cNvSpPr/>
              <p:nvPr/>
            </p:nvSpPr>
            <p:spPr>
              <a:xfrm>
                <a:off x="899592" y="3138743"/>
                <a:ext cx="1656184" cy="936104"/>
              </a:xfrm>
              <a:prstGeom prst="roundRect">
                <a:avLst/>
              </a:prstGeom>
              <a:solidFill>
                <a:srgbClr val="60CC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ZoneTexte 35"/>
              <p:cNvSpPr txBox="1"/>
              <p:nvPr/>
            </p:nvSpPr>
            <p:spPr>
              <a:xfrm>
                <a:off x="827584" y="3212976"/>
                <a:ext cx="18002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dirty="0" smtClean="0">
                    <a:solidFill>
                      <a:schemeClr val="bg1"/>
                    </a:solidFill>
                  </a:rPr>
                  <a:t>Avec</a:t>
                </a:r>
                <a:r>
                  <a:rPr lang="fr-FR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 </a:t>
                </a:r>
                <a:r>
                  <a:rPr lang="fr-FR" sz="24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Q</a:t>
                </a:r>
                <a:r>
                  <a:rPr lang="fr-FR" dirty="0" smtClean="0">
                    <a:solidFill>
                      <a:schemeClr val="bg1"/>
                    </a:solidFill>
                  </a:rPr>
                  <a:t>uoi travaille-t-il ?</a:t>
                </a:r>
                <a:endParaRPr lang="fr-FR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Groupe 6"/>
          <p:cNvGrpSpPr/>
          <p:nvPr/>
        </p:nvGrpSpPr>
        <p:grpSpPr>
          <a:xfrm>
            <a:off x="5880392" y="2911924"/>
            <a:ext cx="1991532" cy="3037356"/>
            <a:chOff x="5880392" y="2911924"/>
            <a:chExt cx="1991532" cy="3037356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48" t="33588" r="26483" b="21573"/>
            <a:stretch/>
          </p:blipFill>
          <p:spPr bwMode="auto">
            <a:xfrm>
              <a:off x="5880392" y="2911924"/>
              <a:ext cx="1991532" cy="2101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ZoneTexte 40"/>
            <p:cNvSpPr txBox="1"/>
            <p:nvPr/>
          </p:nvSpPr>
          <p:spPr>
            <a:xfrm>
              <a:off x="6012160" y="5025950"/>
              <a:ext cx="168902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60CC72"/>
                  </a:solidFill>
                </a:rPr>
                <a:t>Niveau technologique des machines</a:t>
              </a:r>
              <a:endParaRPr lang="fr-FR" b="1" dirty="0">
                <a:solidFill>
                  <a:srgbClr val="60CC72"/>
                </a:solidFill>
              </a:endParaRPr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3419872" y="1141555"/>
            <a:ext cx="3433611" cy="1855397"/>
            <a:chOff x="3419872" y="1141555"/>
            <a:chExt cx="3433611" cy="1855397"/>
          </a:xfrm>
        </p:grpSpPr>
        <p:sp>
          <p:nvSpPr>
            <p:cNvPr id="52" name="ZoneTexte 51"/>
            <p:cNvSpPr txBox="1"/>
            <p:nvPr/>
          </p:nvSpPr>
          <p:spPr>
            <a:xfrm>
              <a:off x="3923928" y="2073622"/>
              <a:ext cx="24703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60CC72"/>
                  </a:solidFill>
                </a:rPr>
                <a:t>Caractéristiques et variabilité des matières utilisées</a:t>
              </a:r>
              <a:endParaRPr lang="fr-FR" b="1" dirty="0">
                <a:solidFill>
                  <a:srgbClr val="60CC72"/>
                </a:solidFill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75" t="51282" r="23452" b="35180"/>
            <a:stretch/>
          </p:blipFill>
          <p:spPr bwMode="auto">
            <a:xfrm>
              <a:off x="3419872" y="1141555"/>
              <a:ext cx="3433611" cy="919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Groupe 2"/>
          <p:cNvGrpSpPr/>
          <p:nvPr/>
        </p:nvGrpSpPr>
        <p:grpSpPr>
          <a:xfrm>
            <a:off x="683568" y="1298263"/>
            <a:ext cx="2160240" cy="2706801"/>
            <a:chOff x="683568" y="1298263"/>
            <a:chExt cx="2160240" cy="2706801"/>
          </a:xfrm>
        </p:grpSpPr>
        <p:sp>
          <p:nvSpPr>
            <p:cNvPr id="44" name="ZoneTexte 43"/>
            <p:cNvSpPr txBox="1"/>
            <p:nvPr/>
          </p:nvSpPr>
          <p:spPr>
            <a:xfrm>
              <a:off x="683568" y="3081734"/>
              <a:ext cx="21602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60CC72"/>
                  </a:solidFill>
                </a:rPr>
                <a:t>Nature et état des outils et des moyens de communication</a:t>
              </a:r>
              <a:endParaRPr lang="fr-FR" b="1" dirty="0">
                <a:solidFill>
                  <a:srgbClr val="60CC72"/>
                </a:solidFill>
              </a:endParaRPr>
            </a:p>
          </p:txBody>
        </p:sp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15" t="29893" r="28843" b="19324"/>
            <a:stretch/>
          </p:blipFill>
          <p:spPr bwMode="auto">
            <a:xfrm>
              <a:off x="1122344" y="1298263"/>
              <a:ext cx="1361424" cy="1842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1902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611560" y="188640"/>
            <a:ext cx="702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B1D461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ui</a:t>
            </a:r>
            <a:r>
              <a:rPr lang="fr-FR" sz="3600" b="1" dirty="0" smtClean="0">
                <a:solidFill>
                  <a:srgbClr val="B1D461"/>
                </a:solidFill>
              </a:rPr>
              <a:t> </a:t>
            </a:r>
            <a:r>
              <a:rPr lang="fr-FR" sz="3600" b="1" dirty="0" smtClean="0">
                <a:solidFill>
                  <a:srgbClr val="60CC72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uoi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67CAC1"/>
                </a:solidFill>
              </a:rPr>
              <a:t>Où</a:t>
            </a:r>
            <a:r>
              <a:rPr lang="fr-FR" sz="3600" b="1" dirty="0" smtClean="0"/>
              <a:t> Q.C.P</a:t>
            </a:r>
            <a:endParaRPr lang="fr-FR" sz="3600" b="1" dirty="0"/>
          </a:p>
        </p:txBody>
      </p:sp>
      <p:grpSp>
        <p:nvGrpSpPr>
          <p:cNvPr id="2" name="Groupe 1"/>
          <p:cNvGrpSpPr/>
          <p:nvPr/>
        </p:nvGrpSpPr>
        <p:grpSpPr>
          <a:xfrm>
            <a:off x="2644988" y="5085184"/>
            <a:ext cx="1656184" cy="936104"/>
            <a:chOff x="2644988" y="5085184"/>
            <a:chExt cx="1656184" cy="936104"/>
          </a:xfrm>
        </p:grpSpPr>
        <p:sp>
          <p:nvSpPr>
            <p:cNvPr id="21" name="Rectangle à coins arrondis 20"/>
            <p:cNvSpPr/>
            <p:nvPr/>
          </p:nvSpPr>
          <p:spPr>
            <a:xfrm>
              <a:off x="2644988" y="5085184"/>
              <a:ext cx="1656184" cy="936104"/>
            </a:xfrm>
            <a:prstGeom prst="roundRect">
              <a:avLst/>
            </a:prstGeom>
            <a:solidFill>
              <a:srgbClr val="67C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2748412" y="5183904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</a:t>
              </a:r>
              <a:r>
                <a:rPr lang="fr-FR" dirty="0" smtClean="0">
                  <a:solidFill>
                    <a:schemeClr val="bg1"/>
                  </a:solidFill>
                </a:rPr>
                <a:t>ù travaille-t-il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755576" y="1985109"/>
            <a:ext cx="2181054" cy="2740035"/>
            <a:chOff x="755576" y="1985109"/>
            <a:chExt cx="2181054" cy="2740035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10" t="25761" r="23866" b="11939"/>
            <a:stretch/>
          </p:blipFill>
          <p:spPr bwMode="auto">
            <a:xfrm>
              <a:off x="827584" y="1985109"/>
              <a:ext cx="2109046" cy="1859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ZoneTexte 37"/>
            <p:cNvSpPr txBox="1"/>
            <p:nvPr/>
          </p:nvSpPr>
          <p:spPr>
            <a:xfrm>
              <a:off x="755576" y="3801814"/>
              <a:ext cx="21602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67CAC1"/>
                  </a:solidFill>
                </a:rPr>
                <a:t>Environnement et organisation des espaces de travail</a:t>
              </a:r>
              <a:endParaRPr lang="fr-FR" b="1" dirty="0">
                <a:solidFill>
                  <a:srgbClr val="67CAC1"/>
                </a:solidFill>
              </a:endParaRPr>
            </a:p>
          </p:txBody>
        </p:sp>
      </p:grpSp>
      <p:grpSp>
        <p:nvGrpSpPr>
          <p:cNvPr id="4" name="Groupe 3"/>
          <p:cNvGrpSpPr/>
          <p:nvPr/>
        </p:nvGrpSpPr>
        <p:grpSpPr>
          <a:xfrm>
            <a:off x="4427984" y="809039"/>
            <a:ext cx="3067702" cy="5437769"/>
            <a:chOff x="4427984" y="809039"/>
            <a:chExt cx="3067702" cy="5437769"/>
          </a:xfrm>
        </p:grpSpPr>
        <p:pic>
          <p:nvPicPr>
            <p:cNvPr id="1043" name="Picture 19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986" t="25171" r="29507" b="12165"/>
            <a:stretch/>
          </p:blipFill>
          <p:spPr bwMode="auto">
            <a:xfrm>
              <a:off x="5604616" y="908720"/>
              <a:ext cx="1679803" cy="2742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09" t="24286" r="35577" b="24672"/>
            <a:stretch/>
          </p:blipFill>
          <p:spPr bwMode="auto">
            <a:xfrm>
              <a:off x="4427984" y="809039"/>
              <a:ext cx="1944216" cy="4211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9" name="Picture 15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32" t="34980" r="27884" b="27705"/>
            <a:stretch/>
          </p:blipFill>
          <p:spPr bwMode="auto">
            <a:xfrm>
              <a:off x="5724128" y="3501008"/>
              <a:ext cx="1771558" cy="1822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ZoneTexte 38"/>
            <p:cNvSpPr txBox="1"/>
            <p:nvPr/>
          </p:nvSpPr>
          <p:spPr>
            <a:xfrm>
              <a:off x="5076056" y="5323478"/>
              <a:ext cx="21602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67CAC1"/>
                  </a:solidFill>
                </a:rPr>
                <a:t>Ambiances physiques des lieux d’intervention</a:t>
              </a:r>
              <a:endParaRPr lang="fr-FR" b="1" dirty="0">
                <a:solidFill>
                  <a:srgbClr val="67CAC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523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611560" y="188640"/>
            <a:ext cx="702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B1D461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ui</a:t>
            </a:r>
            <a:r>
              <a:rPr lang="fr-FR" sz="3600" b="1" dirty="0" smtClean="0">
                <a:solidFill>
                  <a:srgbClr val="B1D461"/>
                </a:solidFill>
              </a:rPr>
              <a:t> </a:t>
            </a:r>
            <a:r>
              <a:rPr lang="fr-FR" sz="3600" b="1" dirty="0" smtClean="0">
                <a:solidFill>
                  <a:srgbClr val="60CC72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uoi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67CAC1"/>
                </a:solidFill>
              </a:rPr>
              <a:t>O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ù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6D8EC4"/>
                </a:solidFill>
              </a:rPr>
              <a:t>Quand</a:t>
            </a:r>
            <a:r>
              <a:rPr lang="fr-FR" sz="3600" b="1" dirty="0" smtClean="0"/>
              <a:t> C.P</a:t>
            </a:r>
            <a:endParaRPr lang="fr-FR" sz="3600" b="1" dirty="0"/>
          </a:p>
        </p:txBody>
      </p:sp>
      <p:grpSp>
        <p:nvGrpSpPr>
          <p:cNvPr id="12" name="Groupe 11"/>
          <p:cNvGrpSpPr/>
          <p:nvPr/>
        </p:nvGrpSpPr>
        <p:grpSpPr>
          <a:xfrm>
            <a:off x="2483768" y="4869160"/>
            <a:ext cx="1656184" cy="936104"/>
            <a:chOff x="5436096" y="1412776"/>
            <a:chExt cx="1656184" cy="936104"/>
          </a:xfrm>
        </p:grpSpPr>
        <p:sp>
          <p:nvSpPr>
            <p:cNvPr id="13" name="Rectangle à coins arrondis 12"/>
            <p:cNvSpPr/>
            <p:nvPr/>
          </p:nvSpPr>
          <p:spPr>
            <a:xfrm>
              <a:off x="5436096" y="1412776"/>
              <a:ext cx="1656184" cy="936104"/>
            </a:xfrm>
            <a:prstGeom prst="roundRect">
              <a:avLst/>
            </a:prstGeom>
            <a:solidFill>
              <a:srgbClr val="6D8E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5539521" y="1484784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Q</a:t>
              </a:r>
              <a:r>
                <a:rPr lang="fr-FR" dirty="0" smtClean="0">
                  <a:solidFill>
                    <a:schemeClr val="bg1"/>
                  </a:solidFill>
                </a:rPr>
                <a:t>uand travaille-t-il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683568" y="1482987"/>
            <a:ext cx="2379853" cy="2738101"/>
            <a:chOff x="683568" y="1482987"/>
            <a:chExt cx="2379853" cy="273810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08" t="30519" r="26731" b="15697"/>
            <a:stretch/>
          </p:blipFill>
          <p:spPr bwMode="auto">
            <a:xfrm>
              <a:off x="683568" y="1482987"/>
              <a:ext cx="2379853" cy="24500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ZoneTexte 22"/>
            <p:cNvSpPr txBox="1"/>
            <p:nvPr/>
          </p:nvSpPr>
          <p:spPr>
            <a:xfrm>
              <a:off x="755576" y="3851756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6D8EC4"/>
                  </a:solidFill>
                </a:rPr>
                <a:t>Horaires</a:t>
              </a:r>
              <a:endParaRPr lang="fr-FR" b="1" dirty="0">
                <a:solidFill>
                  <a:srgbClr val="6D8EC4"/>
                </a:solidFill>
              </a:endParaRP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3820884" y="764704"/>
            <a:ext cx="2973429" cy="3670667"/>
            <a:chOff x="3820884" y="764704"/>
            <a:chExt cx="2973429" cy="3670667"/>
          </a:xfrm>
        </p:grpSpPr>
        <p:pic>
          <p:nvPicPr>
            <p:cNvPr id="3080" name="Picture 8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4" t="26422" r="27884" b="15166"/>
            <a:stretch/>
          </p:blipFill>
          <p:spPr bwMode="auto">
            <a:xfrm>
              <a:off x="4283968" y="764704"/>
              <a:ext cx="2510345" cy="3029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ZoneTexte 24"/>
            <p:cNvSpPr txBox="1"/>
            <p:nvPr/>
          </p:nvSpPr>
          <p:spPr>
            <a:xfrm>
              <a:off x="3820884" y="3789040"/>
              <a:ext cx="1975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6D8EC4"/>
                  </a:solidFill>
                </a:rPr>
                <a:t>Cadences et rythme de travail</a:t>
              </a:r>
              <a:endParaRPr lang="fr-FR" b="1" dirty="0">
                <a:solidFill>
                  <a:srgbClr val="6D8EC4"/>
                </a:solidFill>
              </a:endParaRPr>
            </a:p>
          </p:txBody>
        </p:sp>
      </p:grpSp>
      <p:grpSp>
        <p:nvGrpSpPr>
          <p:cNvPr id="4" name="Groupe 3"/>
          <p:cNvGrpSpPr/>
          <p:nvPr/>
        </p:nvGrpSpPr>
        <p:grpSpPr>
          <a:xfrm>
            <a:off x="5724128" y="3501008"/>
            <a:ext cx="2489175" cy="1737484"/>
            <a:chOff x="5724128" y="3501008"/>
            <a:chExt cx="2489175" cy="1737484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173" t="41307" r="16250" b="20571"/>
            <a:stretch/>
          </p:blipFill>
          <p:spPr bwMode="auto">
            <a:xfrm>
              <a:off x="5724128" y="3501008"/>
              <a:ext cx="2489175" cy="1312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ZoneTexte 23"/>
            <p:cNvSpPr txBox="1"/>
            <p:nvPr/>
          </p:nvSpPr>
          <p:spPr>
            <a:xfrm>
              <a:off x="5888595" y="4869160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6D8EC4"/>
                  </a:solidFill>
                </a:rPr>
                <a:t>Délais</a:t>
              </a:r>
              <a:endParaRPr lang="fr-FR" b="1" dirty="0">
                <a:solidFill>
                  <a:srgbClr val="6D8EC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027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611560" y="188640"/>
            <a:ext cx="702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B1D461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ui</a:t>
            </a:r>
            <a:r>
              <a:rPr lang="fr-FR" sz="3600" b="1" dirty="0" smtClean="0">
                <a:solidFill>
                  <a:srgbClr val="B1D461"/>
                </a:solidFill>
              </a:rPr>
              <a:t> </a:t>
            </a:r>
            <a:r>
              <a:rPr lang="fr-FR" sz="3600" b="1" dirty="0" smtClean="0">
                <a:solidFill>
                  <a:srgbClr val="60CC72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uoi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67CAC1"/>
                </a:solidFill>
              </a:rPr>
              <a:t>O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ù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6D8EC4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uand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9576BC"/>
                </a:solidFill>
              </a:rPr>
              <a:t>Comment</a:t>
            </a:r>
            <a:r>
              <a:rPr lang="fr-FR" sz="3600" b="1" dirty="0" smtClean="0"/>
              <a:t> P</a:t>
            </a:r>
            <a:endParaRPr lang="fr-FR" sz="3600" b="1" dirty="0"/>
          </a:p>
        </p:txBody>
      </p:sp>
      <p:grpSp>
        <p:nvGrpSpPr>
          <p:cNvPr id="16" name="Groupe 15"/>
          <p:cNvGrpSpPr/>
          <p:nvPr/>
        </p:nvGrpSpPr>
        <p:grpSpPr>
          <a:xfrm>
            <a:off x="2483768" y="5157192"/>
            <a:ext cx="1656184" cy="936104"/>
            <a:chOff x="6588224" y="2852936"/>
            <a:chExt cx="1656184" cy="936104"/>
          </a:xfrm>
        </p:grpSpPr>
        <p:sp>
          <p:nvSpPr>
            <p:cNvPr id="17" name="Rectangle à coins arrondis 16"/>
            <p:cNvSpPr/>
            <p:nvPr/>
          </p:nvSpPr>
          <p:spPr>
            <a:xfrm>
              <a:off x="6588224" y="2852936"/>
              <a:ext cx="1656184" cy="936104"/>
            </a:xfrm>
            <a:prstGeom prst="roundRect">
              <a:avLst/>
            </a:prstGeom>
            <a:solidFill>
              <a:srgbClr val="957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6691649" y="2924944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</a:t>
              </a:r>
              <a:r>
                <a:rPr lang="fr-FR" dirty="0" smtClean="0">
                  <a:solidFill>
                    <a:schemeClr val="bg1"/>
                  </a:solidFill>
                </a:rPr>
                <a:t>omment travaille-t-il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827584" y="1422499"/>
            <a:ext cx="2664296" cy="3014613"/>
            <a:chOff x="827584" y="1422499"/>
            <a:chExt cx="2664296" cy="301461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64" t="34081" r="27422" b="22911"/>
            <a:stretch/>
          </p:blipFill>
          <p:spPr bwMode="auto">
            <a:xfrm>
              <a:off x="827584" y="1422499"/>
              <a:ext cx="2664296" cy="26762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ZoneTexte 10"/>
            <p:cNvSpPr txBox="1"/>
            <p:nvPr/>
          </p:nvSpPr>
          <p:spPr>
            <a:xfrm>
              <a:off x="971600" y="4067780"/>
              <a:ext cx="2340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Répartition des tâches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3779912" y="2795461"/>
            <a:ext cx="2160240" cy="2082991"/>
            <a:chOff x="3779912" y="2795461"/>
            <a:chExt cx="2160240" cy="208299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51" t="40597" r="30395" b="26830"/>
            <a:stretch/>
          </p:blipFill>
          <p:spPr bwMode="auto">
            <a:xfrm>
              <a:off x="3923929" y="2795461"/>
              <a:ext cx="1872208" cy="17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ZoneTexte 11"/>
            <p:cNvSpPr txBox="1"/>
            <p:nvPr/>
          </p:nvSpPr>
          <p:spPr>
            <a:xfrm>
              <a:off x="3779912" y="4509120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Organigramme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5868144" y="1040678"/>
            <a:ext cx="2384301" cy="2244306"/>
            <a:chOff x="5868144" y="1040678"/>
            <a:chExt cx="2384301" cy="224430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41" t="37398" r="28672" b="30793"/>
            <a:stretch/>
          </p:blipFill>
          <p:spPr bwMode="auto">
            <a:xfrm>
              <a:off x="5868144" y="1040678"/>
              <a:ext cx="2384301" cy="1931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ZoneTexte 12"/>
            <p:cNvSpPr txBox="1"/>
            <p:nvPr/>
          </p:nvSpPr>
          <p:spPr>
            <a:xfrm>
              <a:off x="5940152" y="2915652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Possibilité d’entraide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6012160" y="4005064"/>
            <a:ext cx="2160240" cy="2013781"/>
            <a:chOff x="6012160" y="4005064"/>
            <a:chExt cx="2160240" cy="2013781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94" t="48110" r="37667" b="23975"/>
            <a:stretch/>
          </p:blipFill>
          <p:spPr bwMode="auto">
            <a:xfrm>
              <a:off x="6147298" y="4295539"/>
              <a:ext cx="1825991" cy="1723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ZoneTexte 19"/>
            <p:cNvSpPr txBox="1"/>
            <p:nvPr/>
          </p:nvSpPr>
          <p:spPr>
            <a:xfrm>
              <a:off x="6012160" y="4005064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Autonomie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708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107504" y="188640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B1D461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ui</a:t>
            </a:r>
            <a:r>
              <a:rPr lang="fr-FR" sz="3600" b="1" dirty="0" smtClean="0">
                <a:solidFill>
                  <a:srgbClr val="B1D461"/>
                </a:solidFill>
              </a:rPr>
              <a:t> </a:t>
            </a:r>
            <a:r>
              <a:rPr lang="fr-FR" sz="3600" b="1" dirty="0" smtClean="0">
                <a:solidFill>
                  <a:srgbClr val="60CC72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uoi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67CAC1"/>
                </a:solidFill>
              </a:rPr>
              <a:t>O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ù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6D8EC4"/>
                </a:solidFill>
              </a:rPr>
              <a:t>Q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uand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9576BC"/>
                </a:solidFill>
              </a:rPr>
              <a:t>C</a:t>
            </a:r>
            <a:r>
              <a:rPr lang="fr-F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omment</a:t>
            </a:r>
            <a:r>
              <a:rPr lang="fr-FR" sz="3600" b="1" dirty="0" smtClean="0"/>
              <a:t> </a:t>
            </a:r>
            <a:r>
              <a:rPr lang="fr-FR" sz="3600" b="1" dirty="0" smtClean="0">
                <a:solidFill>
                  <a:srgbClr val="BD75AA"/>
                </a:solidFill>
              </a:rPr>
              <a:t>Pourquoi</a:t>
            </a:r>
            <a:endParaRPr lang="fr-FR" sz="3600" b="1" dirty="0">
              <a:solidFill>
                <a:srgbClr val="BD75AA"/>
              </a:solidFill>
            </a:endParaRPr>
          </a:p>
        </p:txBody>
      </p:sp>
      <p:grpSp>
        <p:nvGrpSpPr>
          <p:cNvPr id="14" name="Groupe 13"/>
          <p:cNvGrpSpPr/>
          <p:nvPr/>
        </p:nvGrpSpPr>
        <p:grpSpPr>
          <a:xfrm>
            <a:off x="2267744" y="5211780"/>
            <a:ext cx="1656184" cy="936104"/>
            <a:chOff x="6160764" y="4856885"/>
            <a:chExt cx="1656184" cy="936104"/>
          </a:xfrm>
        </p:grpSpPr>
        <p:sp>
          <p:nvSpPr>
            <p:cNvPr id="20" name="Rectangle à coins arrondis 19"/>
            <p:cNvSpPr/>
            <p:nvPr/>
          </p:nvSpPr>
          <p:spPr>
            <a:xfrm>
              <a:off x="6160764" y="4856885"/>
              <a:ext cx="1656184" cy="936104"/>
            </a:xfrm>
            <a:prstGeom prst="roundRect">
              <a:avLst/>
            </a:prstGeom>
            <a:solidFill>
              <a:srgbClr val="BD75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6264189" y="4941168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</a:t>
              </a:r>
              <a:r>
                <a:rPr lang="fr-FR" dirty="0" smtClean="0">
                  <a:solidFill>
                    <a:schemeClr val="bg1"/>
                  </a:solidFill>
                </a:rPr>
                <a:t>ourquoi</a:t>
              </a:r>
              <a:r>
                <a:rPr lang="fr-FR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fr-FR" dirty="0" smtClean="0">
                  <a:solidFill>
                    <a:schemeClr val="bg1"/>
                  </a:solidFill>
                </a:rPr>
                <a:t>travaille-t-il ?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359532" y="1725355"/>
            <a:ext cx="2340260" cy="2577033"/>
            <a:chOff x="359532" y="1725355"/>
            <a:chExt cx="2340260" cy="2577033"/>
          </a:xfrm>
        </p:grpSpPr>
        <p:pic>
          <p:nvPicPr>
            <p:cNvPr id="2058" name="Picture 10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789" t="38313" r="31878" b="26139"/>
            <a:stretch/>
          </p:blipFill>
          <p:spPr bwMode="auto">
            <a:xfrm>
              <a:off x="683568" y="1725355"/>
              <a:ext cx="1963308" cy="21178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ZoneTexte 28"/>
            <p:cNvSpPr txBox="1"/>
            <p:nvPr/>
          </p:nvSpPr>
          <p:spPr>
            <a:xfrm>
              <a:off x="359532" y="3933056"/>
              <a:ext cx="2340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BD75AA"/>
                  </a:solidFill>
                </a:rPr>
                <a:t>Tâche prescrite</a:t>
              </a:r>
              <a:endParaRPr lang="fr-FR" b="1" dirty="0">
                <a:solidFill>
                  <a:srgbClr val="BD75AA"/>
                </a:solidFill>
              </a:endParaRP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3059832" y="1733535"/>
            <a:ext cx="2340260" cy="3207633"/>
            <a:chOff x="3059832" y="1733535"/>
            <a:chExt cx="2340260" cy="3207633"/>
          </a:xfrm>
        </p:grpSpPr>
        <p:grpSp>
          <p:nvGrpSpPr>
            <p:cNvPr id="3" name="Groupe 2"/>
            <p:cNvGrpSpPr/>
            <p:nvPr/>
          </p:nvGrpSpPr>
          <p:grpSpPr>
            <a:xfrm>
              <a:off x="3177904" y="1733535"/>
              <a:ext cx="2114301" cy="2520280"/>
              <a:chOff x="4283968" y="764704"/>
              <a:chExt cx="2510345" cy="3029279"/>
            </a:xfrm>
          </p:grpSpPr>
          <p:pic>
            <p:nvPicPr>
              <p:cNvPr id="27" name="Picture 8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904" t="26422" r="27884" b="15166"/>
              <a:stretch/>
            </p:blipFill>
            <p:spPr bwMode="auto">
              <a:xfrm>
                <a:off x="4283968" y="764704"/>
                <a:ext cx="2510345" cy="30292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6" name="Picture 5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108" t="30519" r="26731" b="15697"/>
              <a:stretch/>
            </p:blipFill>
            <p:spPr bwMode="auto">
              <a:xfrm>
                <a:off x="4427984" y="1571205"/>
                <a:ext cx="1105110" cy="11377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0" name="ZoneTexte 29"/>
            <p:cNvSpPr txBox="1"/>
            <p:nvPr/>
          </p:nvSpPr>
          <p:spPr>
            <a:xfrm>
              <a:off x="3059832" y="4294837"/>
              <a:ext cx="23402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BD75AA"/>
                  </a:solidFill>
                </a:rPr>
                <a:t>Exigence de qualité, quantité et délais</a:t>
              </a:r>
              <a:endParaRPr lang="fr-FR" b="1" dirty="0">
                <a:solidFill>
                  <a:srgbClr val="BD75AA"/>
                </a:solidFill>
              </a:endParaRPr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5868144" y="4161185"/>
            <a:ext cx="2615177" cy="1572071"/>
            <a:chOff x="5868144" y="4161185"/>
            <a:chExt cx="2615177" cy="1572071"/>
          </a:xfrm>
        </p:grpSpPr>
        <p:sp>
          <p:nvSpPr>
            <p:cNvPr id="31" name="ZoneTexte 30"/>
            <p:cNvSpPr txBox="1"/>
            <p:nvPr/>
          </p:nvSpPr>
          <p:spPr>
            <a:xfrm>
              <a:off x="6012160" y="5363924"/>
              <a:ext cx="2340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BD75AA"/>
                  </a:solidFill>
                </a:rPr>
                <a:t>Mode opératoire</a:t>
              </a:r>
              <a:endParaRPr lang="fr-FR" b="1" dirty="0">
                <a:solidFill>
                  <a:srgbClr val="BD75AA"/>
                </a:solidFill>
              </a:endParaRPr>
            </a:p>
          </p:txBody>
        </p:sp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411"/>
            <a:stretch>
              <a:fillRect/>
            </a:stretch>
          </p:blipFill>
          <p:spPr bwMode="auto">
            <a:xfrm>
              <a:off x="5868144" y="4161185"/>
              <a:ext cx="2615177" cy="11400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3266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140</Words>
  <Application>Microsoft Office PowerPoint</Application>
  <PresentationFormat>Affichage à l'écran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CNFPT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BRISSONNEAU Bénédicte</dc:creator>
  <cp:lastModifiedBy>BRISSONNEAU Bénédicte</cp:lastModifiedBy>
  <cp:revision>26</cp:revision>
  <dcterms:created xsi:type="dcterms:W3CDTF">2013-08-08T12:46:21Z</dcterms:created>
  <dcterms:modified xsi:type="dcterms:W3CDTF">2013-08-29T13:25:21Z</dcterms:modified>
</cp:coreProperties>
</file>