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D461"/>
    <a:srgbClr val="9576BC"/>
    <a:srgbClr val="6D8EC4"/>
    <a:srgbClr val="67CAC1"/>
    <a:srgbClr val="60CC72"/>
    <a:srgbClr val="BD75AA"/>
    <a:srgbClr val="11D4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750" autoAdjust="0"/>
    <p:restoredTop sz="96703" autoAdjust="0"/>
  </p:normalViewPr>
  <p:slideViewPr>
    <p:cSldViewPr>
      <p:cViewPr varScale="1">
        <p:scale>
          <a:sx n="67" d="100"/>
          <a:sy n="67" d="100"/>
        </p:scale>
        <p:origin x="-5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19/11/2013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2623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19/11/2013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1014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19/11/2013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1109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19/11/2013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5752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19/11/2013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3104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19/11/2013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0728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19/11/2013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8143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19/11/2013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1733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19/11/2013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7535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19/11/2013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8298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19/11/2013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2446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AE355-849F-4D72-A42A-40BA4FB6FAC3}" type="datetimeFigureOut">
              <a:rPr lang="fr-FR" smtClean="0"/>
              <a:t>19/11/2013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3067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g"/><Relationship Id="rId7" Type="http://schemas.openxmlformats.org/officeDocument/2006/relationships/image" Target="../media/image6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jpe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12" Type="http://schemas.openxmlformats.org/officeDocument/2006/relationships/image" Target="../media/image1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11" Type="http://schemas.openxmlformats.org/officeDocument/2006/relationships/image" Target="../media/image16.png"/><Relationship Id="rId5" Type="http://schemas.openxmlformats.org/officeDocument/2006/relationships/image" Target="../media/image30.jpeg"/><Relationship Id="rId10" Type="http://schemas.openxmlformats.org/officeDocument/2006/relationships/image" Target="../media/image35.wmf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image" Target="../media/image6.wmf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611560" y="404664"/>
            <a:ext cx="7020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La méthode des 5 M</a:t>
            </a:r>
            <a:endParaRPr lang="fr-FR" sz="2800" b="1" dirty="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638" y="41052"/>
            <a:ext cx="1217170" cy="977897"/>
          </a:xfrm>
          <a:prstGeom prst="rect">
            <a:avLst/>
          </a:prstGeom>
        </p:spPr>
      </p:pic>
      <p:grpSp>
        <p:nvGrpSpPr>
          <p:cNvPr id="54" name="Groupe 53"/>
          <p:cNvGrpSpPr/>
          <p:nvPr/>
        </p:nvGrpSpPr>
        <p:grpSpPr>
          <a:xfrm>
            <a:off x="3275856" y="2562679"/>
            <a:ext cx="2664296" cy="2088232"/>
            <a:chOff x="3275856" y="2562679"/>
            <a:chExt cx="2664296" cy="2088232"/>
          </a:xfrm>
        </p:grpSpPr>
        <p:sp>
          <p:nvSpPr>
            <p:cNvPr id="2" name="Ellipse 1"/>
            <p:cNvSpPr/>
            <p:nvPr/>
          </p:nvSpPr>
          <p:spPr>
            <a:xfrm>
              <a:off x="3275856" y="2562679"/>
              <a:ext cx="2664296" cy="2088232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" name="ZoneTexte 2"/>
            <p:cNvSpPr txBox="1"/>
            <p:nvPr/>
          </p:nvSpPr>
          <p:spPr>
            <a:xfrm>
              <a:off x="3635896" y="3212976"/>
              <a:ext cx="20162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chemeClr val="bg1"/>
                  </a:solidFill>
                </a:rPr>
                <a:t>Analyser la situation de travail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Groupe 3"/>
          <p:cNvGrpSpPr/>
          <p:nvPr/>
        </p:nvGrpSpPr>
        <p:grpSpPr>
          <a:xfrm>
            <a:off x="1727684" y="4869160"/>
            <a:ext cx="1872208" cy="936104"/>
            <a:chOff x="1727684" y="4869160"/>
            <a:chExt cx="1872208" cy="936104"/>
          </a:xfrm>
        </p:grpSpPr>
        <p:sp>
          <p:nvSpPr>
            <p:cNvPr id="19" name="Rectangle à coins arrondis 18"/>
            <p:cNvSpPr/>
            <p:nvPr/>
          </p:nvSpPr>
          <p:spPr>
            <a:xfrm>
              <a:off x="1835696" y="4869160"/>
              <a:ext cx="1656184" cy="936104"/>
            </a:xfrm>
            <a:prstGeom prst="roundRect">
              <a:avLst/>
            </a:prstGeom>
            <a:solidFill>
              <a:srgbClr val="B1D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ZoneTexte 39"/>
            <p:cNvSpPr txBox="1"/>
            <p:nvPr/>
          </p:nvSpPr>
          <p:spPr>
            <a:xfrm>
              <a:off x="1727684" y="5055567"/>
              <a:ext cx="18722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M</a:t>
              </a:r>
              <a:r>
                <a:rPr lang="fr-FR" dirty="0" smtClean="0">
                  <a:solidFill>
                    <a:schemeClr val="bg1"/>
                  </a:solidFill>
                </a:rPr>
                <a:t>ilieu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Groupe 52"/>
          <p:cNvGrpSpPr/>
          <p:nvPr/>
        </p:nvGrpSpPr>
        <p:grpSpPr>
          <a:xfrm>
            <a:off x="683568" y="3138743"/>
            <a:ext cx="1800200" cy="936104"/>
            <a:chOff x="827584" y="3138743"/>
            <a:chExt cx="1800200" cy="936104"/>
          </a:xfrm>
        </p:grpSpPr>
        <p:sp>
          <p:nvSpPr>
            <p:cNvPr id="42" name="Rectangle à coins arrondis 41"/>
            <p:cNvSpPr/>
            <p:nvPr/>
          </p:nvSpPr>
          <p:spPr>
            <a:xfrm>
              <a:off x="899592" y="3138743"/>
              <a:ext cx="1656184" cy="936104"/>
            </a:xfrm>
            <a:prstGeom prst="roundRect">
              <a:avLst/>
            </a:prstGeom>
            <a:solidFill>
              <a:srgbClr val="60CC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827584" y="3356992"/>
              <a:ext cx="1800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M</a:t>
              </a:r>
              <a:r>
                <a:rPr lang="fr-FR" dirty="0" smtClean="0">
                  <a:solidFill>
                    <a:schemeClr val="bg1"/>
                  </a:solidFill>
                </a:rPr>
                <a:t>atériaux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e 23"/>
          <p:cNvGrpSpPr/>
          <p:nvPr/>
        </p:nvGrpSpPr>
        <p:grpSpPr>
          <a:xfrm>
            <a:off x="1835696" y="1484784"/>
            <a:ext cx="1656184" cy="936104"/>
            <a:chOff x="1444239" y="1626575"/>
            <a:chExt cx="1656184" cy="936104"/>
          </a:xfrm>
        </p:grpSpPr>
        <p:sp>
          <p:nvSpPr>
            <p:cNvPr id="45" name="Rectangle à coins arrondis 44"/>
            <p:cNvSpPr/>
            <p:nvPr/>
          </p:nvSpPr>
          <p:spPr>
            <a:xfrm>
              <a:off x="1444239" y="1626575"/>
              <a:ext cx="1656184" cy="936104"/>
            </a:xfrm>
            <a:prstGeom prst="roundRect">
              <a:avLst/>
            </a:prstGeom>
            <a:solidFill>
              <a:srgbClr val="67CA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ZoneTexte 45"/>
            <p:cNvSpPr txBox="1"/>
            <p:nvPr/>
          </p:nvSpPr>
          <p:spPr>
            <a:xfrm>
              <a:off x="1547664" y="1812982"/>
              <a:ext cx="14493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M</a:t>
              </a:r>
              <a:r>
                <a:rPr lang="fr-FR" dirty="0" smtClean="0">
                  <a:solidFill>
                    <a:schemeClr val="bg1"/>
                  </a:solidFill>
                </a:rPr>
                <a:t>éthodes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e 22"/>
          <p:cNvGrpSpPr/>
          <p:nvPr/>
        </p:nvGrpSpPr>
        <p:grpSpPr>
          <a:xfrm>
            <a:off x="5652120" y="1484784"/>
            <a:ext cx="1656184" cy="936104"/>
            <a:chOff x="5436096" y="1412776"/>
            <a:chExt cx="1656184" cy="936104"/>
          </a:xfrm>
        </p:grpSpPr>
        <p:sp>
          <p:nvSpPr>
            <p:cNvPr id="47" name="Rectangle à coins arrondis 46"/>
            <p:cNvSpPr/>
            <p:nvPr/>
          </p:nvSpPr>
          <p:spPr>
            <a:xfrm>
              <a:off x="5436096" y="1412776"/>
              <a:ext cx="1656184" cy="936104"/>
            </a:xfrm>
            <a:prstGeom prst="roundRect">
              <a:avLst/>
            </a:prstGeom>
            <a:solidFill>
              <a:srgbClr val="6D8E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" name="ZoneTexte 47"/>
            <p:cNvSpPr txBox="1"/>
            <p:nvPr/>
          </p:nvSpPr>
          <p:spPr>
            <a:xfrm>
              <a:off x="5539521" y="1599183"/>
              <a:ext cx="14493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M</a:t>
              </a:r>
              <a:r>
                <a:rPr lang="fr-FR" dirty="0" smtClean="0">
                  <a:solidFill>
                    <a:schemeClr val="bg1"/>
                  </a:solidFill>
                </a:rPr>
                <a:t>atériels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e 21"/>
          <p:cNvGrpSpPr/>
          <p:nvPr/>
        </p:nvGrpSpPr>
        <p:grpSpPr>
          <a:xfrm>
            <a:off x="6660232" y="3130575"/>
            <a:ext cx="1656184" cy="936104"/>
            <a:chOff x="6588224" y="2852936"/>
            <a:chExt cx="1656184" cy="936104"/>
          </a:xfrm>
        </p:grpSpPr>
        <p:sp>
          <p:nvSpPr>
            <p:cNvPr id="49" name="Rectangle à coins arrondis 48"/>
            <p:cNvSpPr/>
            <p:nvPr/>
          </p:nvSpPr>
          <p:spPr>
            <a:xfrm>
              <a:off x="6588224" y="2852936"/>
              <a:ext cx="1656184" cy="936104"/>
            </a:xfrm>
            <a:prstGeom prst="roundRect">
              <a:avLst/>
            </a:prstGeom>
            <a:solidFill>
              <a:srgbClr val="9576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" name="ZoneTexte 49"/>
            <p:cNvSpPr txBox="1"/>
            <p:nvPr/>
          </p:nvSpPr>
          <p:spPr>
            <a:xfrm>
              <a:off x="6691649" y="2924944"/>
              <a:ext cx="144933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M</a:t>
              </a:r>
              <a:r>
                <a:rPr lang="fr-FR" dirty="0">
                  <a:solidFill>
                    <a:schemeClr val="bg1"/>
                  </a:solidFill>
                </a:rPr>
                <a:t>ain-d'œuvre</a:t>
              </a:r>
            </a:p>
          </p:txBody>
        </p:sp>
      </p:grpSp>
      <p:cxnSp>
        <p:nvCxnSpPr>
          <p:cNvPr id="56" name="Connecteur droit avec flèche 55"/>
          <p:cNvCxnSpPr>
            <a:stCxn id="19" idx="0"/>
            <a:endCxn id="2" idx="3"/>
          </p:cNvCxnSpPr>
          <p:nvPr/>
        </p:nvCxnSpPr>
        <p:spPr>
          <a:xfrm flipV="1">
            <a:off x="2663788" y="4345097"/>
            <a:ext cx="1002245" cy="524063"/>
          </a:xfrm>
          <a:prstGeom prst="straightConnector1">
            <a:avLst/>
          </a:prstGeom>
          <a:ln w="82550">
            <a:solidFill>
              <a:srgbClr val="B1D4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avec flèche 59"/>
          <p:cNvCxnSpPr>
            <a:stCxn id="45" idx="2"/>
            <a:endCxn id="2" idx="1"/>
          </p:cNvCxnSpPr>
          <p:nvPr/>
        </p:nvCxnSpPr>
        <p:spPr>
          <a:xfrm>
            <a:off x="2663788" y="2420888"/>
            <a:ext cx="1002245" cy="447605"/>
          </a:xfrm>
          <a:prstGeom prst="straightConnector1">
            <a:avLst/>
          </a:prstGeom>
          <a:ln w="82550">
            <a:solidFill>
              <a:srgbClr val="67CAC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avec flèche 62"/>
          <p:cNvCxnSpPr>
            <a:stCxn id="47" idx="2"/>
            <a:endCxn id="2" idx="7"/>
          </p:cNvCxnSpPr>
          <p:nvPr/>
        </p:nvCxnSpPr>
        <p:spPr>
          <a:xfrm flipH="1">
            <a:off x="5549975" y="2420888"/>
            <a:ext cx="930237" cy="447605"/>
          </a:xfrm>
          <a:prstGeom prst="straightConnector1">
            <a:avLst/>
          </a:prstGeom>
          <a:ln w="82550">
            <a:solidFill>
              <a:srgbClr val="6D8EC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avec flèche 65"/>
          <p:cNvCxnSpPr>
            <a:stCxn id="49" idx="1"/>
            <a:endCxn id="2" idx="6"/>
          </p:cNvCxnSpPr>
          <p:nvPr/>
        </p:nvCxnSpPr>
        <p:spPr>
          <a:xfrm flipH="1">
            <a:off x="5940152" y="3598627"/>
            <a:ext cx="720080" cy="8168"/>
          </a:xfrm>
          <a:prstGeom prst="straightConnector1">
            <a:avLst/>
          </a:prstGeom>
          <a:ln w="82550">
            <a:solidFill>
              <a:srgbClr val="9576B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avec flèche 56"/>
          <p:cNvCxnSpPr>
            <a:stCxn id="43" idx="3"/>
            <a:endCxn id="2" idx="2"/>
          </p:cNvCxnSpPr>
          <p:nvPr/>
        </p:nvCxnSpPr>
        <p:spPr>
          <a:xfrm>
            <a:off x="2483768" y="3587825"/>
            <a:ext cx="792088" cy="18970"/>
          </a:xfrm>
          <a:prstGeom prst="straightConnector1">
            <a:avLst/>
          </a:prstGeom>
          <a:ln w="82550">
            <a:solidFill>
              <a:srgbClr val="60CC7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10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3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6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9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2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5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8" t="30183" r="15550" b="22075"/>
          <a:stretch/>
        </p:blipFill>
        <p:spPr bwMode="auto">
          <a:xfrm>
            <a:off x="247008" y="1663903"/>
            <a:ext cx="7677895" cy="4501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638" y="41052"/>
            <a:ext cx="1217170" cy="977897"/>
          </a:xfrm>
          <a:prstGeom prst="rect">
            <a:avLst/>
          </a:prstGeom>
        </p:spPr>
      </p:pic>
      <p:sp>
        <p:nvSpPr>
          <p:cNvPr id="18" name="ZoneTexte 17"/>
          <p:cNvSpPr txBox="1"/>
          <p:nvPr/>
        </p:nvSpPr>
        <p:spPr>
          <a:xfrm>
            <a:off x="611560" y="188640"/>
            <a:ext cx="70207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B1D461"/>
                </a:solidFill>
              </a:rPr>
              <a:t>Milieu </a:t>
            </a:r>
            <a:r>
              <a:rPr lang="fr-FR" sz="3200" b="1" dirty="0" smtClean="0"/>
              <a:t>M.M.M.M</a:t>
            </a:r>
            <a:endParaRPr lang="fr-FR" sz="3200" b="1" dirty="0"/>
          </a:p>
        </p:txBody>
      </p:sp>
      <p:grpSp>
        <p:nvGrpSpPr>
          <p:cNvPr id="21" name="Groupe 20"/>
          <p:cNvGrpSpPr/>
          <p:nvPr/>
        </p:nvGrpSpPr>
        <p:grpSpPr>
          <a:xfrm>
            <a:off x="1727684" y="4869160"/>
            <a:ext cx="1872208" cy="936104"/>
            <a:chOff x="1727684" y="4869160"/>
            <a:chExt cx="1872208" cy="936104"/>
          </a:xfrm>
        </p:grpSpPr>
        <p:sp>
          <p:nvSpPr>
            <p:cNvPr id="43" name="Rectangle à coins arrondis 42"/>
            <p:cNvSpPr/>
            <p:nvPr/>
          </p:nvSpPr>
          <p:spPr>
            <a:xfrm>
              <a:off x="1835696" y="4869160"/>
              <a:ext cx="1656184" cy="936104"/>
            </a:xfrm>
            <a:prstGeom prst="roundRect">
              <a:avLst/>
            </a:prstGeom>
            <a:solidFill>
              <a:srgbClr val="B1D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ZoneTexte 43"/>
            <p:cNvSpPr txBox="1"/>
            <p:nvPr/>
          </p:nvSpPr>
          <p:spPr>
            <a:xfrm>
              <a:off x="1727684" y="5055567"/>
              <a:ext cx="18722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M</a:t>
              </a:r>
              <a:r>
                <a:rPr lang="fr-FR" dirty="0" smtClean="0">
                  <a:solidFill>
                    <a:schemeClr val="bg1"/>
                  </a:solidFill>
                </a:rPr>
                <a:t>ilieu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ZoneTexte 48"/>
          <p:cNvSpPr txBox="1"/>
          <p:nvPr/>
        </p:nvSpPr>
        <p:spPr>
          <a:xfrm>
            <a:off x="286742" y="615601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B1D461"/>
                </a:solidFill>
              </a:rPr>
              <a:t>Topographie</a:t>
            </a:r>
            <a:endParaRPr lang="fr-FR" b="1" dirty="0">
              <a:solidFill>
                <a:srgbClr val="B1D461"/>
              </a:solidFill>
            </a:endParaRPr>
          </a:p>
        </p:txBody>
      </p:sp>
      <p:pic>
        <p:nvPicPr>
          <p:cNvPr id="23" name="Picture 3" descr="C:\Users\brissonneaub\AppData\Local\Microsoft\Windows\Temporary Internet Files\Content.IE5\IJ9AHD6Z\MC900432588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908720"/>
            <a:ext cx="1828572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C:\Users\brissonneaub\AppData\Local\Microsoft\Windows\Temporary Internet Files\Content.IE5\FQQ4S1EK\MC900432590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908720"/>
            <a:ext cx="1828572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5" descr="C:\Users\brissonneaub\AppData\Local\Microsoft\Windows\Temporary Internet Files\Content.IE5\5X6L96YJ\MC900432587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861016"/>
            <a:ext cx="1775896" cy="177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C:\Users\brissonneaub\AppData\Local\Microsoft\Windows\Temporary Internet Files\Content.IE5\9SY9OE6U\MC900441898[1].wmf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0"/>
          <a:stretch/>
        </p:blipFill>
        <p:spPr bwMode="auto">
          <a:xfrm>
            <a:off x="2204335" y="2316294"/>
            <a:ext cx="918906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ZoneTexte 46"/>
          <p:cNvSpPr txBox="1"/>
          <p:nvPr/>
        </p:nvSpPr>
        <p:spPr>
          <a:xfrm>
            <a:off x="1583668" y="3490149"/>
            <a:ext cx="21602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B1D461"/>
                </a:solidFill>
              </a:rPr>
              <a:t>Météo</a:t>
            </a:r>
            <a:endParaRPr lang="fr-FR" b="1" dirty="0">
              <a:solidFill>
                <a:srgbClr val="B1D461"/>
              </a:solidFill>
            </a:endParaRPr>
          </a:p>
        </p:txBody>
      </p:sp>
      <p:pic>
        <p:nvPicPr>
          <p:cNvPr id="48" name="Picture 2" descr="C:\Users\brissonneaub\AppData\Local\Microsoft\Windows\Temporary Internet Files\Content.IE5\9SY9OE6U\MC900441898[1].wmf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0"/>
          <a:stretch/>
        </p:blipFill>
        <p:spPr bwMode="auto">
          <a:xfrm flipH="1">
            <a:off x="3491880" y="3495524"/>
            <a:ext cx="918906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Connecteur droit 25"/>
          <p:cNvCxnSpPr/>
          <p:nvPr/>
        </p:nvCxnSpPr>
        <p:spPr>
          <a:xfrm>
            <a:off x="3419872" y="3501008"/>
            <a:ext cx="3528392" cy="0"/>
          </a:xfrm>
          <a:prstGeom prst="line">
            <a:avLst/>
          </a:prstGeom>
          <a:ln w="793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49"/>
          <p:cNvCxnSpPr/>
          <p:nvPr/>
        </p:nvCxnSpPr>
        <p:spPr>
          <a:xfrm>
            <a:off x="3419872" y="4653136"/>
            <a:ext cx="4212468" cy="0"/>
          </a:xfrm>
          <a:prstGeom prst="line">
            <a:avLst/>
          </a:prstGeom>
          <a:ln w="793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830" y="3833813"/>
            <a:ext cx="752475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25" y="3843511"/>
            <a:ext cx="752475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173" y="3843511"/>
            <a:ext cx="752475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Explosion 1 27"/>
          <p:cNvSpPr/>
          <p:nvPr/>
        </p:nvSpPr>
        <p:spPr>
          <a:xfrm>
            <a:off x="4085955" y="3429000"/>
            <a:ext cx="1710181" cy="1400738"/>
          </a:xfrm>
          <a:prstGeom prst="irregularSeal1">
            <a:avLst/>
          </a:prstGeom>
          <a:solidFill>
            <a:srgbClr val="B1D46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ZoneTexte 61"/>
          <p:cNvSpPr txBox="1"/>
          <p:nvPr/>
        </p:nvSpPr>
        <p:spPr>
          <a:xfrm>
            <a:off x="3923928" y="4787860"/>
            <a:ext cx="352166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B1D461"/>
                </a:solidFill>
              </a:rPr>
              <a:t>Encombrement souterrain</a:t>
            </a:r>
            <a:endParaRPr lang="fr-FR" b="1" dirty="0">
              <a:solidFill>
                <a:srgbClr val="B1D461"/>
              </a:solidFill>
            </a:endParaRPr>
          </a:p>
        </p:txBody>
      </p:sp>
      <p:cxnSp>
        <p:nvCxnSpPr>
          <p:cNvPr id="30" name="Connecteur droit 29"/>
          <p:cNvCxnSpPr/>
          <p:nvPr/>
        </p:nvCxnSpPr>
        <p:spPr>
          <a:xfrm>
            <a:off x="4410786" y="3284984"/>
            <a:ext cx="2755862" cy="0"/>
          </a:xfrm>
          <a:prstGeom prst="line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700808"/>
            <a:ext cx="752475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506" y="2475359"/>
            <a:ext cx="752475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782" y="2474071"/>
            <a:ext cx="752475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253" y="1700808"/>
            <a:ext cx="752475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487545"/>
            <a:ext cx="752475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935" y="1700808"/>
            <a:ext cx="752475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262" y="939339"/>
            <a:ext cx="752475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" name="Picture 2" descr="C:\Users\brissonneaub\AppData\Local\Microsoft\Windows\Temporary Internet Files\Content.IE5\9SY9OE6U\MC900441898[1].wmf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0"/>
          <a:stretch/>
        </p:blipFill>
        <p:spPr bwMode="auto">
          <a:xfrm flipH="1">
            <a:off x="3509078" y="3501008"/>
            <a:ext cx="918906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Explosion 1 70"/>
          <p:cNvSpPr/>
          <p:nvPr/>
        </p:nvSpPr>
        <p:spPr>
          <a:xfrm>
            <a:off x="3077843" y="2924944"/>
            <a:ext cx="1710181" cy="1400738"/>
          </a:xfrm>
          <a:prstGeom prst="irregularSeal1">
            <a:avLst/>
          </a:prstGeom>
          <a:solidFill>
            <a:srgbClr val="B1D46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ZoneTexte 71"/>
          <p:cNvSpPr txBox="1"/>
          <p:nvPr/>
        </p:nvSpPr>
        <p:spPr>
          <a:xfrm>
            <a:off x="3923928" y="4797152"/>
            <a:ext cx="352166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B1D461"/>
                </a:solidFill>
              </a:rPr>
              <a:t>Encombrement aérien</a:t>
            </a:r>
            <a:endParaRPr lang="fr-FR" b="1" dirty="0">
              <a:solidFill>
                <a:srgbClr val="B1D461"/>
              </a:solidFill>
            </a:endParaRPr>
          </a:p>
        </p:txBody>
      </p:sp>
      <p:cxnSp>
        <p:nvCxnSpPr>
          <p:cNvPr id="73" name="Connecteur droit 72"/>
          <p:cNvCxnSpPr/>
          <p:nvPr/>
        </p:nvCxnSpPr>
        <p:spPr>
          <a:xfrm>
            <a:off x="1259632" y="4797152"/>
            <a:ext cx="4212468" cy="0"/>
          </a:xfrm>
          <a:prstGeom prst="line">
            <a:avLst/>
          </a:prstGeom>
          <a:ln w="793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73"/>
          <p:cNvCxnSpPr/>
          <p:nvPr/>
        </p:nvCxnSpPr>
        <p:spPr>
          <a:xfrm>
            <a:off x="5491336" y="4653136"/>
            <a:ext cx="1124508" cy="144016"/>
          </a:xfrm>
          <a:prstGeom prst="line">
            <a:avLst/>
          </a:prstGeom>
          <a:ln w="793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74"/>
          <p:cNvCxnSpPr/>
          <p:nvPr/>
        </p:nvCxnSpPr>
        <p:spPr>
          <a:xfrm>
            <a:off x="6615844" y="4797152"/>
            <a:ext cx="1863824" cy="0"/>
          </a:xfrm>
          <a:prstGeom prst="line">
            <a:avLst/>
          </a:prstGeom>
          <a:ln w="793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" name="Picture 2" descr="C:\Users\brissonneaub\AppData\Local\Microsoft\Windows\Temporary Internet Files\Content.IE5\9SY9OE6U\MC900441898[1].wmf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0"/>
          <a:stretch/>
        </p:blipFill>
        <p:spPr bwMode="auto">
          <a:xfrm flipH="1">
            <a:off x="1403648" y="3645024"/>
            <a:ext cx="918906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Explosion 1 76"/>
          <p:cNvSpPr/>
          <p:nvPr/>
        </p:nvSpPr>
        <p:spPr>
          <a:xfrm>
            <a:off x="5167300" y="2636912"/>
            <a:ext cx="2160240" cy="1872208"/>
          </a:xfrm>
          <a:prstGeom prst="irregularSeal1">
            <a:avLst/>
          </a:prstGeom>
          <a:solidFill>
            <a:srgbClr val="B1D46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8" name="Connecteur droit 77"/>
          <p:cNvCxnSpPr/>
          <p:nvPr/>
        </p:nvCxnSpPr>
        <p:spPr>
          <a:xfrm>
            <a:off x="1259632" y="4653136"/>
            <a:ext cx="4212468" cy="0"/>
          </a:xfrm>
          <a:prstGeom prst="line">
            <a:avLst/>
          </a:prstGeom>
          <a:ln w="793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/>
          <p:cNvCxnSpPr/>
          <p:nvPr/>
        </p:nvCxnSpPr>
        <p:spPr>
          <a:xfrm>
            <a:off x="5472100" y="4653136"/>
            <a:ext cx="1143744" cy="0"/>
          </a:xfrm>
          <a:prstGeom prst="line">
            <a:avLst/>
          </a:prstGeom>
          <a:ln w="793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79"/>
          <p:cNvCxnSpPr/>
          <p:nvPr/>
        </p:nvCxnSpPr>
        <p:spPr>
          <a:xfrm>
            <a:off x="6615844" y="4653136"/>
            <a:ext cx="1863824" cy="0"/>
          </a:xfrm>
          <a:prstGeom prst="line">
            <a:avLst/>
          </a:prstGeom>
          <a:ln w="793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" name="Picture 2" descr="C:\Users\brissonneaub\AppData\Local\Microsoft\Windows\Temporary Internet Files\Content.IE5\9SY9OE6U\MC900441898[1].wmf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0"/>
          <a:stretch/>
        </p:blipFill>
        <p:spPr bwMode="auto">
          <a:xfrm flipH="1">
            <a:off x="1403648" y="3501008"/>
            <a:ext cx="918906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ZoneTexte 81"/>
          <p:cNvSpPr txBox="1"/>
          <p:nvPr/>
        </p:nvSpPr>
        <p:spPr>
          <a:xfrm>
            <a:off x="3995936" y="5147900"/>
            <a:ext cx="352166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B1D461"/>
                </a:solidFill>
              </a:rPr>
              <a:t>Etat des sols</a:t>
            </a:r>
            <a:endParaRPr lang="fr-FR" b="1" dirty="0">
              <a:solidFill>
                <a:srgbClr val="B1D461"/>
              </a:solidFill>
            </a:endParaRPr>
          </a:p>
        </p:txBody>
      </p:sp>
      <p:pic>
        <p:nvPicPr>
          <p:cNvPr id="45" name="Picture 2" descr="C:\Users\brissonneaub\AppData\Local\Microsoft\Windows\Temporary Internet Files\Content.IE5\9SY9OE6U\MC900441898[1].wmf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0"/>
          <a:stretch/>
        </p:blipFill>
        <p:spPr bwMode="auto">
          <a:xfrm>
            <a:off x="2204335" y="2564904"/>
            <a:ext cx="918906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C:\Users\brissonneaub\AppData\Local\Microsoft\Windows\Temporary Internet Files\Content.IE5\9SY9OE6U\MC900440125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789040"/>
            <a:ext cx="5310336" cy="1633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2" name="Connecteur droit 51"/>
          <p:cNvCxnSpPr/>
          <p:nvPr/>
        </p:nvCxnSpPr>
        <p:spPr>
          <a:xfrm>
            <a:off x="1907704" y="3645024"/>
            <a:ext cx="2160240" cy="0"/>
          </a:xfrm>
          <a:prstGeom prst="line">
            <a:avLst/>
          </a:prstGeom>
          <a:ln w="6350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ZoneTexte 52"/>
          <p:cNvSpPr txBox="1"/>
          <p:nvPr/>
        </p:nvSpPr>
        <p:spPr>
          <a:xfrm>
            <a:off x="4032623" y="542270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B1D461"/>
                </a:solidFill>
              </a:rPr>
              <a:t>Eau</a:t>
            </a:r>
            <a:endParaRPr lang="fr-FR" b="1" dirty="0">
              <a:solidFill>
                <a:srgbClr val="B1D461"/>
              </a:solidFill>
            </a:endParaRPr>
          </a:p>
        </p:txBody>
      </p:sp>
      <p:pic>
        <p:nvPicPr>
          <p:cNvPr id="54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405" y="1392585"/>
            <a:ext cx="4107481" cy="2972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763" y="2780928"/>
            <a:ext cx="1913909" cy="552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" name="Picture 2" descr="C:\Users\brissonneaub\AppData\Local\Microsoft\Windows\Temporary Internet Files\Content.IE5\9SY9OE6U\MC900441898[1].wmf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0"/>
          <a:stretch/>
        </p:blipFill>
        <p:spPr bwMode="auto">
          <a:xfrm>
            <a:off x="5031455" y="3933056"/>
            <a:ext cx="918906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C:\Users\brissonneaub\AppData\Local\Microsoft\Windows\Temporary Internet Files\Content.IE5\9SY9OE6U\MC900441898[1].wmf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0"/>
          <a:stretch/>
        </p:blipFill>
        <p:spPr bwMode="auto">
          <a:xfrm flipH="1">
            <a:off x="3779912" y="3933056"/>
            <a:ext cx="891503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ZoneTexte 57"/>
          <p:cNvSpPr txBox="1"/>
          <p:nvPr/>
        </p:nvSpPr>
        <p:spPr>
          <a:xfrm>
            <a:off x="3923928" y="521990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B1D461"/>
                </a:solidFill>
              </a:rPr>
              <a:t>Chantier</a:t>
            </a:r>
            <a:endParaRPr lang="fr-FR" b="1" dirty="0">
              <a:solidFill>
                <a:srgbClr val="B1D461"/>
              </a:solidFill>
            </a:endParaRPr>
          </a:p>
        </p:txBody>
      </p:sp>
      <p:sp>
        <p:nvSpPr>
          <p:cNvPr id="59" name="ZoneTexte 58"/>
          <p:cNvSpPr txBox="1"/>
          <p:nvPr/>
        </p:nvSpPr>
        <p:spPr>
          <a:xfrm>
            <a:off x="2915816" y="1988840"/>
            <a:ext cx="3874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B1D461"/>
                </a:solidFill>
              </a:rPr>
              <a:t>Assainissement</a:t>
            </a:r>
            <a:endParaRPr lang="fr-FR" sz="4000" b="1" dirty="0">
              <a:solidFill>
                <a:srgbClr val="B1D461"/>
              </a:solidFill>
            </a:endParaRPr>
          </a:p>
        </p:txBody>
      </p:sp>
      <p:sp>
        <p:nvSpPr>
          <p:cNvPr id="83" name="ZoneTexte 82"/>
          <p:cNvSpPr txBox="1"/>
          <p:nvPr/>
        </p:nvSpPr>
        <p:spPr>
          <a:xfrm>
            <a:off x="4106675" y="3258668"/>
            <a:ext cx="3874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B1D461"/>
                </a:solidFill>
              </a:rPr>
              <a:t>Accès extérieurs</a:t>
            </a:r>
            <a:endParaRPr lang="fr-FR" sz="4000" b="1" dirty="0">
              <a:solidFill>
                <a:srgbClr val="B1D461"/>
              </a:solidFill>
            </a:endParaRPr>
          </a:p>
        </p:txBody>
      </p:sp>
      <p:sp>
        <p:nvSpPr>
          <p:cNvPr id="84" name="ZoneTexte 83"/>
          <p:cNvSpPr txBox="1"/>
          <p:nvPr/>
        </p:nvSpPr>
        <p:spPr>
          <a:xfrm>
            <a:off x="396802" y="2878844"/>
            <a:ext cx="3874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B1D461"/>
                </a:solidFill>
              </a:rPr>
              <a:t>Vétusté</a:t>
            </a:r>
            <a:endParaRPr lang="fr-FR" sz="4000" b="1" dirty="0">
              <a:solidFill>
                <a:srgbClr val="B1D461"/>
              </a:solidFill>
            </a:endParaRPr>
          </a:p>
        </p:txBody>
      </p:sp>
      <p:sp>
        <p:nvSpPr>
          <p:cNvPr id="85" name="ZoneTexte 84"/>
          <p:cNvSpPr txBox="1"/>
          <p:nvPr/>
        </p:nvSpPr>
        <p:spPr>
          <a:xfrm>
            <a:off x="4271396" y="5286399"/>
            <a:ext cx="3874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B1D461"/>
                </a:solidFill>
              </a:rPr>
              <a:t>Electricité</a:t>
            </a:r>
            <a:endParaRPr lang="fr-FR" sz="4000" b="1" dirty="0">
              <a:solidFill>
                <a:srgbClr val="B1D461"/>
              </a:solidFill>
            </a:endParaRPr>
          </a:p>
        </p:txBody>
      </p:sp>
      <p:sp>
        <p:nvSpPr>
          <p:cNvPr id="86" name="ZoneTexte 85"/>
          <p:cNvSpPr txBox="1"/>
          <p:nvPr/>
        </p:nvSpPr>
        <p:spPr>
          <a:xfrm>
            <a:off x="611560" y="1280954"/>
            <a:ext cx="38745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B1D461"/>
                </a:solidFill>
              </a:rPr>
              <a:t>Encombrement des allées et circulations</a:t>
            </a:r>
            <a:endParaRPr lang="fr-FR" sz="4000" b="1" dirty="0">
              <a:solidFill>
                <a:srgbClr val="B1D4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08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1.48148E-6 L 0.18906 -1.48148E-6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7.40741E-7 L 0.18351 0.00324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.01042 L 0.18056 0.01412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8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8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1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86 -7.40056E-7 L 0.0993 -7.40056E-7 " pathEditMode="relative" rAng="0" ptsTypes="AA">
                                      <p:cBhvr>
                                        <p:cTn id="153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8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1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4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7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0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3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6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25 -0.00694 L -0.0474 0.02891 C -0.05539 0.03631 -0.0632 0.04995 -0.06893 0.06591 C -0.07535 0.08395 -0.0783 0.09991 -0.07761 0.11263 L -0.07518 0.17414 " pathEditMode="relative" rAng="6930396" ptsTypes="FffFF">
                                      <p:cBhvr>
                                        <p:cTn id="246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3" y="8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5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44218E-6 L 0.36927 2.44218E-6 " pathEditMode="relative" rAng="0" ptsTypes="AA">
                                      <p:cBhvr>
                                        <p:cTn id="323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5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146 2.44218E-6 L 0.38594 -0.06522 C 0.3908 -0.07933 0.40139 -0.09182 0.41389 -0.09875 C 0.42847 -0.10708 0.44167 -0.1087 0.45278 -0.10384 L 0.50573 -0.08303 " pathEditMode="relative" rAng="-1399693" ptsTypes="FffFF">
                                      <p:cBhvr>
                                        <p:cTn id="327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67" y="-7054"/>
                                    </p:animMotion>
                                  </p:childTnLst>
                                </p:cTn>
                              </p:par>
                              <p:par>
                                <p:cTn id="32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54209E-6 L 0.45382 -4.54209E-6 " pathEditMode="relative" rAng="0" ptsTypes="AA">
                                      <p:cBhvr>
                                        <p:cTn id="370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9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8 -4.58834E-6 L -0.00348 0.25 " pathEditMode="relative" rAng="0" ptsTypes="AA">
                                      <p:cBhvr>
                                        <p:cTn id="388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382 -4.54209E-6 L 0.45382 0.25 " pathEditMode="relative" rAng="0" ptsTypes="AA">
                                      <p:cBhvr>
                                        <p:cTn id="390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6" fill="hold">
                      <p:stCondLst>
                        <p:cond delay="indefinite"/>
                      </p:stCondLst>
                      <p:childTnLst>
                        <p:par>
                          <p:cTn id="417" fill="hold">
                            <p:stCondLst>
                              <p:cond delay="0"/>
                            </p:stCondLst>
                            <p:childTnLst>
                              <p:par>
                                <p:cTn id="41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41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0" fill="hold">
                      <p:stCondLst>
                        <p:cond delay="indefinite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-3.7037E-7 L 0.24809 0.21019 " pathEditMode="relative" rAng="0" ptsTypes="AA">
                                      <p:cBhvr>
                                        <p:cTn id="42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10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4" fill="hold">
                      <p:stCondLst>
                        <p:cond delay="indefinite"/>
                      </p:stCondLst>
                      <p:childTnLst>
                        <p:par>
                          <p:cTn id="425" fill="hold">
                            <p:stCondLst>
                              <p:cond delay="0"/>
                            </p:stCondLst>
                            <p:childTnLst>
                              <p:par>
                                <p:cTn id="4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4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5" fill="hold">
                      <p:stCondLst>
                        <p:cond delay="indefinite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5" fill="hold">
                      <p:stCondLst>
                        <p:cond delay="indefinite"/>
                      </p:stCondLst>
                      <p:childTnLst>
                        <p:par>
                          <p:cTn id="446" fill="hold">
                            <p:stCondLst>
                              <p:cond delay="0"/>
                            </p:stCondLst>
                            <p:childTnLst>
                              <p:par>
                                <p:cTn id="4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2" fill="hold">
                      <p:stCondLst>
                        <p:cond delay="indefinite"/>
                      </p:stCondLst>
                      <p:childTnLst>
                        <p:par>
                          <p:cTn id="453" fill="hold">
                            <p:stCondLst>
                              <p:cond delay="0"/>
                            </p:stCondLst>
                            <p:childTnLst>
                              <p:par>
                                <p:cTn id="4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7" fill="hold">
                      <p:stCondLst>
                        <p:cond delay="indefinite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5" fill="hold">
                      <p:stCondLst>
                        <p:cond delay="indefinite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8.60315E-7 L -0.00573 0.13807 " pathEditMode="relative" rAng="0" ptsTypes="AA">
                                      <p:cBhvr>
                                        <p:cTn id="478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68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9" fill="hold">
                      <p:stCondLst>
                        <p:cond delay="indefinite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1" fill="hold">
                      <p:stCondLst>
                        <p:cond delay="indefinite"/>
                      </p:stCondLst>
                      <p:childTnLst>
                        <p:par>
                          <p:cTn id="492" fill="hold">
                            <p:stCondLst>
                              <p:cond delay="0"/>
                            </p:stCondLst>
                            <p:childTnLst>
                              <p:par>
                                <p:cTn id="4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8" fill="hold">
                      <p:stCondLst>
                        <p:cond delay="indefinite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2" fill="hold">
                      <p:stCondLst>
                        <p:cond delay="indefinite"/>
                      </p:stCondLst>
                      <p:childTnLst>
                        <p:par>
                          <p:cTn id="503" fill="hold">
                            <p:stCondLst>
                              <p:cond delay="0"/>
                            </p:stCondLst>
                            <p:childTnLst>
                              <p:par>
                                <p:cTn id="50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9" fill="hold">
                      <p:stCondLst>
                        <p:cond delay="indefinite"/>
                      </p:stCondLst>
                      <p:childTnLst>
                        <p:par>
                          <p:cTn id="510" fill="hold">
                            <p:stCondLst>
                              <p:cond delay="0"/>
                            </p:stCondLst>
                            <p:childTnLst>
                              <p:par>
                                <p:cTn id="5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3" fill="hold">
                      <p:stCondLst>
                        <p:cond delay="indefinite"/>
                      </p:stCondLst>
                      <p:childTnLst>
                        <p:par>
                          <p:cTn id="514" fill="hold">
                            <p:stCondLst>
                              <p:cond delay="0"/>
                            </p:stCondLst>
                            <p:childTnLst>
                              <p:par>
                                <p:cTn id="5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0" fill="hold">
                      <p:stCondLst>
                        <p:cond delay="indefinite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4" fill="hold">
                      <p:stCondLst>
                        <p:cond delay="indefinite"/>
                      </p:stCondLst>
                      <p:childTnLst>
                        <p:par>
                          <p:cTn id="525" fill="hold">
                            <p:stCondLst>
                              <p:cond delay="0"/>
                            </p:stCondLst>
                            <p:childTnLst>
                              <p:par>
                                <p:cTn id="5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1" fill="hold">
                      <p:stCondLst>
                        <p:cond delay="indefinite"/>
                      </p:stCondLst>
                      <p:childTnLst>
                        <p:par>
                          <p:cTn id="532" fill="hold">
                            <p:stCondLst>
                              <p:cond delay="0"/>
                            </p:stCondLst>
                            <p:childTnLst>
                              <p:par>
                                <p:cTn id="5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5" fill="hold">
                      <p:stCondLst>
                        <p:cond delay="indefinite"/>
                      </p:stCondLst>
                      <p:childTnLst>
                        <p:par>
                          <p:cTn id="536" fill="hold">
                            <p:stCondLst>
                              <p:cond delay="0"/>
                            </p:stCondLst>
                            <p:childTnLst>
                              <p:par>
                                <p:cTn id="5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2" fill="hold">
                      <p:stCondLst>
                        <p:cond delay="indefinite"/>
                      </p:stCondLst>
                      <p:childTnLst>
                        <p:par>
                          <p:cTn id="543" fill="hold">
                            <p:stCondLst>
                              <p:cond delay="0"/>
                            </p:stCondLst>
                            <p:childTnLst>
                              <p:par>
                                <p:cTn id="5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9" grpId="0"/>
      <p:bldP spid="49" grpId="1"/>
      <p:bldP spid="47" grpId="0" animBg="1"/>
      <p:bldP spid="47" grpId="1" animBg="1"/>
      <p:bldP spid="28" grpId="0" animBg="1"/>
      <p:bldP spid="28" grpId="1" animBg="1"/>
      <p:bldP spid="28" grpId="2" animBg="1"/>
      <p:bldP spid="62" grpId="0" animBg="1"/>
      <p:bldP spid="62" grpId="1" animBg="1"/>
      <p:bldP spid="71" grpId="0" animBg="1"/>
      <p:bldP spid="71" grpId="1" animBg="1"/>
      <p:bldP spid="71" grpId="2" animBg="1"/>
      <p:bldP spid="72" grpId="0" animBg="1"/>
      <p:bldP spid="72" grpId="1" animBg="1"/>
      <p:bldP spid="77" grpId="0" animBg="1"/>
      <p:bldP spid="77" grpId="1" animBg="1"/>
      <p:bldP spid="77" grpId="3" animBg="1"/>
      <p:bldP spid="82" grpId="0" animBg="1"/>
      <p:bldP spid="82" grpId="1" animBg="1"/>
      <p:bldP spid="53" grpId="0"/>
      <p:bldP spid="53" grpId="1"/>
      <p:bldP spid="58" grpId="0"/>
      <p:bldP spid="58" grpId="1"/>
      <p:bldP spid="59" grpId="0"/>
      <p:bldP spid="59" grpId="1"/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42" t="39636" r="49898" b="30463"/>
          <a:stretch>
            <a:fillRect/>
          </a:stretch>
        </p:blipFill>
        <p:spPr bwMode="auto">
          <a:xfrm>
            <a:off x="7141344" y="2081337"/>
            <a:ext cx="1535112" cy="156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2059" name="Picture 11" descr="C:\Users\brissonneaub\AppData\Local\Microsoft\Windows\Temporary Internet Files\Content.IE5\F3DMCD7V\MP900390063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455" y="4365104"/>
            <a:ext cx="1351339" cy="1351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81" t="47115" r="34253" b="33682"/>
          <a:stretch>
            <a:fillRect/>
          </a:stretch>
        </p:blipFill>
        <p:spPr bwMode="auto">
          <a:xfrm>
            <a:off x="374056" y="3864273"/>
            <a:ext cx="1317625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4" t="38800" r="19830" b="25156"/>
          <a:stretch>
            <a:fillRect/>
          </a:stretch>
        </p:blipFill>
        <p:spPr bwMode="auto">
          <a:xfrm>
            <a:off x="1691681" y="1988840"/>
            <a:ext cx="5508612" cy="2972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638" y="41052"/>
            <a:ext cx="1217170" cy="977897"/>
          </a:xfrm>
          <a:prstGeom prst="rect">
            <a:avLst/>
          </a:prstGeom>
        </p:spPr>
      </p:pic>
      <p:sp>
        <p:nvSpPr>
          <p:cNvPr id="18" name="ZoneTexte 17"/>
          <p:cNvSpPr txBox="1"/>
          <p:nvPr/>
        </p:nvSpPr>
        <p:spPr>
          <a:xfrm>
            <a:off x="611560" y="188640"/>
            <a:ext cx="70207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B1D461"/>
                </a:solidFill>
              </a:rPr>
              <a:t>M</a:t>
            </a:r>
            <a:r>
              <a:rPr lang="fr-F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ilieu</a:t>
            </a:r>
            <a:r>
              <a:rPr lang="fr-FR" sz="3200" b="1" dirty="0" smtClean="0">
                <a:solidFill>
                  <a:srgbClr val="B1D461"/>
                </a:solidFill>
              </a:rPr>
              <a:t> </a:t>
            </a:r>
            <a:r>
              <a:rPr lang="fr-FR" sz="3200" b="1" dirty="0" smtClean="0">
                <a:solidFill>
                  <a:srgbClr val="60CC72"/>
                </a:solidFill>
              </a:rPr>
              <a:t>Matériaux</a:t>
            </a:r>
            <a:r>
              <a:rPr lang="fr-FR" sz="3200" b="1" dirty="0"/>
              <a:t> </a:t>
            </a:r>
            <a:r>
              <a:rPr lang="fr-FR" sz="3200" b="1" dirty="0" smtClean="0"/>
              <a:t>M.M.M</a:t>
            </a:r>
            <a:endParaRPr lang="fr-FR" sz="3200" b="1" dirty="0"/>
          </a:p>
        </p:txBody>
      </p:sp>
      <p:grpSp>
        <p:nvGrpSpPr>
          <p:cNvPr id="46" name="Groupe 45"/>
          <p:cNvGrpSpPr/>
          <p:nvPr/>
        </p:nvGrpSpPr>
        <p:grpSpPr>
          <a:xfrm>
            <a:off x="2174328" y="5517232"/>
            <a:ext cx="1800200" cy="936104"/>
            <a:chOff x="827584" y="3138743"/>
            <a:chExt cx="1800200" cy="936104"/>
          </a:xfrm>
        </p:grpSpPr>
        <p:sp>
          <p:nvSpPr>
            <p:cNvPr id="47" name="Rectangle à coins arrondis 46"/>
            <p:cNvSpPr/>
            <p:nvPr/>
          </p:nvSpPr>
          <p:spPr>
            <a:xfrm>
              <a:off x="899592" y="3138743"/>
              <a:ext cx="1656184" cy="936104"/>
            </a:xfrm>
            <a:prstGeom prst="roundRect">
              <a:avLst/>
            </a:prstGeom>
            <a:solidFill>
              <a:srgbClr val="60CC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" name="ZoneTexte 47"/>
            <p:cNvSpPr txBox="1"/>
            <p:nvPr/>
          </p:nvSpPr>
          <p:spPr>
            <a:xfrm>
              <a:off x="827584" y="3356992"/>
              <a:ext cx="1800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M</a:t>
              </a:r>
              <a:r>
                <a:rPr lang="fr-FR" dirty="0" smtClean="0">
                  <a:solidFill>
                    <a:schemeClr val="bg1"/>
                  </a:solidFill>
                </a:rPr>
                <a:t>atériaux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ZoneTexte 8"/>
          <p:cNvSpPr txBox="1"/>
          <p:nvPr/>
        </p:nvSpPr>
        <p:spPr>
          <a:xfrm>
            <a:off x="3228443" y="3140968"/>
            <a:ext cx="2495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60CC72"/>
                </a:solidFill>
              </a:rPr>
              <a:t>Agressivité physique et chimique des matériaux</a:t>
            </a:r>
            <a:endParaRPr lang="fr-FR" dirty="0">
              <a:solidFill>
                <a:srgbClr val="60CC72"/>
              </a:solidFill>
            </a:endParaRPr>
          </a:p>
        </p:txBody>
      </p:sp>
      <p:sp>
        <p:nvSpPr>
          <p:cNvPr id="60" name="ZoneTexte 59"/>
          <p:cNvSpPr txBox="1"/>
          <p:nvPr/>
        </p:nvSpPr>
        <p:spPr>
          <a:xfrm>
            <a:off x="1788283" y="3645024"/>
            <a:ext cx="2495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60CC72"/>
                </a:solidFill>
              </a:rPr>
              <a:t>Conditionnement</a:t>
            </a:r>
          </a:p>
          <a:p>
            <a:pPr algn="ctr"/>
            <a:r>
              <a:rPr lang="fr-FR" dirty="0">
                <a:solidFill>
                  <a:srgbClr val="60CC72"/>
                </a:solidFill>
              </a:rPr>
              <a:t>e</a:t>
            </a:r>
            <a:r>
              <a:rPr lang="fr-FR" dirty="0" smtClean="0">
                <a:solidFill>
                  <a:srgbClr val="60CC72"/>
                </a:solidFill>
              </a:rPr>
              <a:t>t stockage</a:t>
            </a:r>
            <a:endParaRPr lang="fr-FR" dirty="0">
              <a:solidFill>
                <a:srgbClr val="60CC72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4211960" y="586798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60CC72"/>
                </a:solidFill>
              </a:rPr>
              <a:t>Flux</a:t>
            </a:r>
            <a:endParaRPr lang="fr-FR" dirty="0">
              <a:solidFill>
                <a:srgbClr val="60CC72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2771800" y="1763524"/>
            <a:ext cx="2567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60CC72"/>
                </a:solidFill>
              </a:rPr>
              <a:t>Transport</a:t>
            </a:r>
            <a:endParaRPr lang="fr-FR" dirty="0">
              <a:solidFill>
                <a:srgbClr val="60CC72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107504" y="206084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60CC72"/>
                </a:solidFill>
              </a:rPr>
              <a:t>Manutention</a:t>
            </a:r>
            <a:endParaRPr lang="fr-FR" dirty="0">
              <a:solidFill>
                <a:srgbClr val="60CC72"/>
              </a:solidFill>
            </a:endParaRPr>
          </a:p>
        </p:txBody>
      </p:sp>
      <p:sp>
        <p:nvSpPr>
          <p:cNvPr id="61" name="ZoneTexte 60"/>
          <p:cNvSpPr txBox="1"/>
          <p:nvPr/>
        </p:nvSpPr>
        <p:spPr>
          <a:xfrm>
            <a:off x="5364088" y="5013176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60CC72"/>
                </a:solidFill>
              </a:rPr>
              <a:t>Méthodes de mise en œuvre</a:t>
            </a:r>
            <a:endParaRPr lang="fr-FR" dirty="0">
              <a:solidFill>
                <a:srgbClr val="60CC72"/>
              </a:solidFill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4932040" y="219557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60CC72"/>
                </a:solidFill>
              </a:rPr>
              <a:t>Contrôle qualité</a:t>
            </a:r>
            <a:endParaRPr lang="fr-FR" dirty="0">
              <a:solidFill>
                <a:srgbClr val="60CC72"/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4067944" y="5877272"/>
            <a:ext cx="4122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60CC72"/>
                </a:solidFill>
              </a:rPr>
              <a:t>Choisis en phase avec le travail à faire ?</a:t>
            </a:r>
            <a:endParaRPr lang="fr-FR" dirty="0">
              <a:solidFill>
                <a:srgbClr val="60CC72"/>
              </a:solidFill>
            </a:endParaRPr>
          </a:p>
        </p:txBody>
      </p:sp>
      <p:sp>
        <p:nvSpPr>
          <p:cNvPr id="64" name="ZoneTexte 63"/>
          <p:cNvSpPr txBox="1"/>
          <p:nvPr/>
        </p:nvSpPr>
        <p:spPr>
          <a:xfrm>
            <a:off x="4067944" y="6165304"/>
            <a:ext cx="4122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60CC72"/>
                </a:solidFill>
              </a:rPr>
              <a:t>Préfabriqués ?</a:t>
            </a:r>
            <a:endParaRPr lang="fr-FR" dirty="0">
              <a:solidFill>
                <a:srgbClr val="60CC72"/>
              </a:solidFill>
            </a:endParaRPr>
          </a:p>
        </p:txBody>
      </p:sp>
      <p:pic>
        <p:nvPicPr>
          <p:cNvPr id="65" name="Picture 11" descr="C:\Users\brissonneaub\AppData\Local\Microsoft\Windows\Temporary Internet Files\Content.IE5\F3DMCD7V\MP900390063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565" y="4381917"/>
            <a:ext cx="1351339" cy="1351339"/>
          </a:xfrm>
          <a:prstGeom prst="rect">
            <a:avLst/>
          </a:prstGeom>
          <a:noFill/>
          <a:ln w="50800">
            <a:solidFill>
              <a:schemeClr val="tx1">
                <a:lumMod val="95000"/>
                <a:lumOff val="5000"/>
              </a:schemeClr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70" t="43790" r="31401" b="25789"/>
          <a:stretch>
            <a:fillRect/>
          </a:stretch>
        </p:blipFill>
        <p:spPr bwMode="auto">
          <a:xfrm>
            <a:off x="3918519" y="3790057"/>
            <a:ext cx="1207783" cy="1281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62" name="Picture 2" descr="C:\Users\brissonneaub\AppData\Local\Microsoft\Windows\Temporary Internet Files\Content.IE5\9SY9OE6U\MC900431629[1]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636912"/>
            <a:ext cx="2169765" cy="216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57" t="33751" r="19958" b="38771"/>
          <a:stretch>
            <a:fillRect/>
          </a:stretch>
        </p:blipFill>
        <p:spPr bwMode="auto">
          <a:xfrm>
            <a:off x="4860032" y="2132856"/>
            <a:ext cx="3624932" cy="282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0658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22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514 1.48148E-6 L -0.00486 1.48148E-6 " pathEditMode="relative" rAng="0" ptsTypes="AA">
                                      <p:cBhvr>
                                        <p:cTn id="135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86 1.48148E-6 L 0.10833 -0.26875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0" y="-13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57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5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948 -0.25833 L 0.34948 -0.25833 " pathEditMode="relative" rAng="0" ptsTypes="AA">
                                      <p:cBhvr>
                                        <p:cTn id="161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0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948 -0.25833 L 0.03455 -0.25833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47" y="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941 -4.07407E-6 L 0.48941 -4.07407E-6 " pathEditMode="relative" rAng="0" ptsTypes="AA">
                                      <p:cBhvr>
                                        <p:cTn id="191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46 -0.25833 L 0.28646 -0.25833 " pathEditMode="relative" rAng="0" ptsTypes="AA">
                                      <p:cBhvr>
                                        <p:cTn id="193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9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" grpId="0"/>
      <p:bldP spid="9" grpId="1"/>
      <p:bldP spid="9" grpId="2"/>
      <p:bldP spid="60" grpId="0"/>
      <p:bldP spid="60" grpId="1"/>
      <p:bldP spid="12" grpId="0"/>
      <p:bldP spid="12" grpId="1"/>
      <p:bldP spid="14" grpId="0"/>
      <p:bldP spid="14" grpId="1"/>
      <p:bldP spid="14" grpId="2"/>
      <p:bldP spid="16" grpId="0"/>
      <p:bldP spid="16" grpId="1"/>
      <p:bldP spid="16" grpId="2"/>
      <p:bldP spid="61" grpId="0"/>
      <p:bldP spid="19" grpId="0"/>
      <p:bldP spid="19" grpId="1"/>
      <p:bldP spid="20" grpId="0"/>
      <p:bldP spid="20" grpId="1"/>
      <p:bldP spid="64" grpId="0"/>
      <p:bldP spid="6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251520" y="188640"/>
            <a:ext cx="70207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B1D461"/>
                </a:solidFill>
              </a:rPr>
              <a:t>M</a:t>
            </a:r>
            <a:r>
              <a:rPr lang="fr-F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ilieu</a:t>
            </a:r>
            <a:r>
              <a:rPr lang="fr-FR" sz="3200" b="1" dirty="0" smtClean="0">
                <a:solidFill>
                  <a:srgbClr val="B1D461"/>
                </a:solidFill>
              </a:rPr>
              <a:t> </a:t>
            </a:r>
            <a:r>
              <a:rPr lang="fr-FR" sz="3200" b="1" dirty="0" smtClean="0">
                <a:solidFill>
                  <a:srgbClr val="60CC72"/>
                </a:solidFill>
              </a:rPr>
              <a:t>M</a:t>
            </a:r>
            <a:r>
              <a:rPr lang="fr-F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atériaux</a:t>
            </a:r>
            <a:r>
              <a:rPr lang="fr-FR" sz="3200" b="1" dirty="0"/>
              <a:t> </a:t>
            </a:r>
            <a:r>
              <a:rPr lang="fr-FR" sz="3200" b="1" dirty="0" smtClean="0">
                <a:solidFill>
                  <a:srgbClr val="67CAC1"/>
                </a:solidFill>
              </a:rPr>
              <a:t>Méthodes</a:t>
            </a:r>
            <a:r>
              <a:rPr lang="fr-FR" sz="3200" b="1" dirty="0" smtClean="0"/>
              <a:t> M.M</a:t>
            </a:r>
            <a:endParaRPr lang="fr-FR" sz="3200" b="1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638" y="41052"/>
            <a:ext cx="1217170" cy="977897"/>
          </a:xfrm>
          <a:prstGeom prst="rect">
            <a:avLst/>
          </a:prstGeom>
        </p:spPr>
      </p:pic>
      <p:grpSp>
        <p:nvGrpSpPr>
          <p:cNvPr id="36" name="Groupe 35"/>
          <p:cNvGrpSpPr/>
          <p:nvPr/>
        </p:nvGrpSpPr>
        <p:grpSpPr>
          <a:xfrm>
            <a:off x="1763688" y="5198358"/>
            <a:ext cx="1656184" cy="936104"/>
            <a:chOff x="1444239" y="1626575"/>
            <a:chExt cx="1656184" cy="936104"/>
          </a:xfrm>
        </p:grpSpPr>
        <p:sp>
          <p:nvSpPr>
            <p:cNvPr id="37" name="Rectangle à coins arrondis 36"/>
            <p:cNvSpPr/>
            <p:nvPr/>
          </p:nvSpPr>
          <p:spPr>
            <a:xfrm>
              <a:off x="1444239" y="1626575"/>
              <a:ext cx="1656184" cy="936104"/>
            </a:xfrm>
            <a:prstGeom prst="roundRect">
              <a:avLst/>
            </a:prstGeom>
            <a:solidFill>
              <a:srgbClr val="67CA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ZoneTexte 37"/>
            <p:cNvSpPr txBox="1"/>
            <p:nvPr/>
          </p:nvSpPr>
          <p:spPr>
            <a:xfrm>
              <a:off x="1547664" y="1812982"/>
              <a:ext cx="14493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M</a:t>
              </a:r>
              <a:r>
                <a:rPr lang="fr-FR" dirty="0" smtClean="0">
                  <a:solidFill>
                    <a:schemeClr val="bg1"/>
                  </a:solidFill>
                </a:rPr>
                <a:t>éthodes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e 2"/>
          <p:cNvGrpSpPr/>
          <p:nvPr/>
        </p:nvGrpSpPr>
        <p:grpSpPr>
          <a:xfrm>
            <a:off x="2781219" y="1298438"/>
            <a:ext cx="1862789" cy="2058554"/>
            <a:chOff x="2781219" y="1298438"/>
            <a:chExt cx="1862789" cy="2058554"/>
          </a:xfrm>
        </p:grpSpPr>
        <p:grpSp>
          <p:nvGrpSpPr>
            <p:cNvPr id="11" name="Groupe 10"/>
            <p:cNvGrpSpPr/>
            <p:nvPr/>
          </p:nvGrpSpPr>
          <p:grpSpPr>
            <a:xfrm>
              <a:off x="3191036" y="1364576"/>
              <a:ext cx="1452972" cy="1919186"/>
              <a:chOff x="3659241" y="1061197"/>
              <a:chExt cx="1452972" cy="1919186"/>
            </a:xfrm>
          </p:grpSpPr>
          <p:pic>
            <p:nvPicPr>
              <p:cNvPr id="3076" name="Picture 4" descr="C:\Users\brissonneaub\AppData\Local\Microsoft\Windows\Temporary Internet Files\Content.IE5\FQQ4S1EK\MP900448698[1]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59241" y="1061197"/>
                <a:ext cx="1452972" cy="19191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00" name="Picture 28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011" t="42638" r="59164" b="37308"/>
              <a:stretch>
                <a:fillRect/>
              </a:stretch>
            </p:blipFill>
            <p:spPr bwMode="auto">
              <a:xfrm>
                <a:off x="4135492" y="2276872"/>
                <a:ext cx="940564" cy="6649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EEECE1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43" name="ZoneTexte 42"/>
            <p:cNvSpPr txBox="1"/>
            <p:nvPr/>
          </p:nvSpPr>
          <p:spPr>
            <a:xfrm rot="16200000">
              <a:off x="1936608" y="2143049"/>
              <a:ext cx="205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rgbClr val="67CAC1"/>
                  </a:solidFill>
                </a:rPr>
                <a:t>Plan d’exécution</a:t>
              </a:r>
              <a:endParaRPr lang="fr-FR" dirty="0">
                <a:solidFill>
                  <a:srgbClr val="67CAC1"/>
                </a:solidFill>
              </a:endParaRPr>
            </a:p>
          </p:txBody>
        </p:sp>
      </p:grpSp>
      <p:grpSp>
        <p:nvGrpSpPr>
          <p:cNvPr id="2" name="Groupe 1"/>
          <p:cNvGrpSpPr/>
          <p:nvPr/>
        </p:nvGrpSpPr>
        <p:grpSpPr>
          <a:xfrm>
            <a:off x="539552" y="1340768"/>
            <a:ext cx="2058554" cy="1665476"/>
            <a:chOff x="539552" y="1340768"/>
            <a:chExt cx="2058554" cy="1665476"/>
          </a:xfrm>
        </p:grpSpPr>
        <p:sp>
          <p:nvSpPr>
            <p:cNvPr id="9" name="ZoneTexte 8"/>
            <p:cNvSpPr txBox="1"/>
            <p:nvPr/>
          </p:nvSpPr>
          <p:spPr>
            <a:xfrm>
              <a:off x="539552" y="2636912"/>
              <a:ext cx="205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67CAC1"/>
                  </a:solidFill>
                </a:rPr>
                <a:t>Plan de prévention</a:t>
              </a:r>
              <a:endParaRPr lang="fr-FR" dirty="0">
                <a:solidFill>
                  <a:srgbClr val="67CAC1"/>
                </a:solidFill>
              </a:endParaRPr>
            </a:p>
          </p:txBody>
        </p:sp>
        <p:pic>
          <p:nvPicPr>
            <p:cNvPr id="3102" name="Picture 3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58" t="41447" r="54623" b="36653"/>
            <a:stretch>
              <a:fillRect/>
            </a:stretch>
          </p:blipFill>
          <p:spPr bwMode="auto">
            <a:xfrm>
              <a:off x="539552" y="1340768"/>
              <a:ext cx="1840093" cy="1296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</p:grpSp>
      <p:grpSp>
        <p:nvGrpSpPr>
          <p:cNvPr id="13" name="Groupe 12"/>
          <p:cNvGrpSpPr/>
          <p:nvPr/>
        </p:nvGrpSpPr>
        <p:grpSpPr>
          <a:xfrm>
            <a:off x="467544" y="3765875"/>
            <a:ext cx="2314020" cy="1103285"/>
            <a:chOff x="2113964" y="3415127"/>
            <a:chExt cx="2314020" cy="1103285"/>
          </a:xfrm>
        </p:grpSpPr>
        <p:pic>
          <p:nvPicPr>
            <p:cNvPr id="3103" name="Picture 3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47" t="38374" r="24255" b="47328"/>
            <a:stretch>
              <a:fillRect/>
            </a:stretch>
          </p:blipFill>
          <p:spPr bwMode="auto">
            <a:xfrm>
              <a:off x="2116743" y="3415127"/>
              <a:ext cx="2265362" cy="747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sp>
          <p:nvSpPr>
            <p:cNvPr id="49" name="ZoneTexte 48"/>
            <p:cNvSpPr txBox="1"/>
            <p:nvPr/>
          </p:nvSpPr>
          <p:spPr>
            <a:xfrm>
              <a:off x="2113964" y="4149080"/>
              <a:ext cx="23140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rgbClr val="67CAC1"/>
                  </a:solidFill>
                </a:rPr>
                <a:t>Outils de coordination</a:t>
              </a:r>
              <a:endParaRPr lang="fr-FR" dirty="0">
                <a:solidFill>
                  <a:srgbClr val="67CAC1"/>
                </a:solidFill>
              </a:endParaRPr>
            </a:p>
          </p:txBody>
        </p:sp>
      </p:grpSp>
      <p:grpSp>
        <p:nvGrpSpPr>
          <p:cNvPr id="5" name="Groupe 4"/>
          <p:cNvGrpSpPr/>
          <p:nvPr/>
        </p:nvGrpSpPr>
        <p:grpSpPr>
          <a:xfrm>
            <a:off x="4644008" y="1916832"/>
            <a:ext cx="2058554" cy="2304256"/>
            <a:chOff x="4644008" y="1916832"/>
            <a:chExt cx="2058554" cy="2304256"/>
          </a:xfrm>
        </p:grpSpPr>
        <p:pic>
          <p:nvPicPr>
            <p:cNvPr id="3104" name="Picture 3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30" t="26648" r="62114" b="43491"/>
            <a:stretch>
              <a:fillRect/>
            </a:stretch>
          </p:blipFill>
          <p:spPr bwMode="auto">
            <a:xfrm>
              <a:off x="4988901" y="1916832"/>
              <a:ext cx="1527315" cy="19442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sp>
          <p:nvSpPr>
            <p:cNvPr id="53" name="ZoneTexte 52"/>
            <p:cNvSpPr txBox="1"/>
            <p:nvPr/>
          </p:nvSpPr>
          <p:spPr>
            <a:xfrm>
              <a:off x="4644008" y="3851756"/>
              <a:ext cx="205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rgbClr val="67CAC1"/>
                  </a:solidFill>
                </a:rPr>
                <a:t>Gestion des aléas</a:t>
              </a:r>
              <a:endParaRPr lang="fr-FR" dirty="0">
                <a:solidFill>
                  <a:srgbClr val="67CAC1"/>
                </a:solidFill>
              </a:endParaRPr>
            </a:p>
          </p:txBody>
        </p:sp>
      </p:grpSp>
      <p:grpSp>
        <p:nvGrpSpPr>
          <p:cNvPr id="4" name="Groupe 3"/>
          <p:cNvGrpSpPr/>
          <p:nvPr/>
        </p:nvGrpSpPr>
        <p:grpSpPr>
          <a:xfrm>
            <a:off x="3059832" y="3623025"/>
            <a:ext cx="2058554" cy="1462159"/>
            <a:chOff x="3059832" y="3623025"/>
            <a:chExt cx="2058554" cy="1462159"/>
          </a:xfrm>
        </p:grpSpPr>
        <p:pic>
          <p:nvPicPr>
            <p:cNvPr id="3105" name="Picture 3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92" t="39842" r="33441" b="28865"/>
            <a:stretch>
              <a:fillRect/>
            </a:stretch>
          </p:blipFill>
          <p:spPr bwMode="auto">
            <a:xfrm>
              <a:off x="3491880" y="3623025"/>
              <a:ext cx="1188932" cy="11741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sp>
          <p:nvSpPr>
            <p:cNvPr id="55" name="ZoneTexte 54"/>
            <p:cNvSpPr txBox="1"/>
            <p:nvPr/>
          </p:nvSpPr>
          <p:spPr>
            <a:xfrm>
              <a:off x="3059832" y="4715852"/>
              <a:ext cx="205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rgbClr val="67CAC1"/>
                  </a:solidFill>
                </a:rPr>
                <a:t>Us et coutumes</a:t>
              </a:r>
              <a:endParaRPr lang="fr-FR" dirty="0">
                <a:solidFill>
                  <a:srgbClr val="67CAC1"/>
                </a:solidFill>
              </a:endParaRPr>
            </a:p>
          </p:txBody>
        </p:sp>
      </p:grpSp>
      <p:grpSp>
        <p:nvGrpSpPr>
          <p:cNvPr id="6" name="Groupe 5"/>
          <p:cNvGrpSpPr/>
          <p:nvPr/>
        </p:nvGrpSpPr>
        <p:grpSpPr>
          <a:xfrm>
            <a:off x="4457662" y="5133553"/>
            <a:ext cx="2058554" cy="1535807"/>
            <a:chOff x="4457662" y="5133553"/>
            <a:chExt cx="2058554" cy="1535807"/>
          </a:xfrm>
        </p:grpSpPr>
        <p:pic>
          <p:nvPicPr>
            <p:cNvPr id="3107" name="Picture 3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687" t="67107" r="24277" b="9023"/>
            <a:stretch>
              <a:fillRect/>
            </a:stretch>
          </p:blipFill>
          <p:spPr bwMode="auto">
            <a:xfrm>
              <a:off x="4499992" y="5133553"/>
              <a:ext cx="1908175" cy="1247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sp>
          <p:nvSpPr>
            <p:cNvPr id="58" name="ZoneTexte 57"/>
            <p:cNvSpPr txBox="1"/>
            <p:nvPr/>
          </p:nvSpPr>
          <p:spPr>
            <a:xfrm>
              <a:off x="4457662" y="6300028"/>
              <a:ext cx="2058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rgbClr val="67CAC1"/>
                  </a:solidFill>
                </a:rPr>
                <a:t>Consignes</a:t>
              </a:r>
              <a:endParaRPr lang="fr-FR" dirty="0">
                <a:solidFill>
                  <a:srgbClr val="67CAC1"/>
                </a:solidFill>
              </a:endParaRPr>
            </a:p>
          </p:txBody>
        </p:sp>
      </p:grpSp>
      <p:grpSp>
        <p:nvGrpSpPr>
          <p:cNvPr id="12" name="Groupe 11"/>
          <p:cNvGrpSpPr/>
          <p:nvPr/>
        </p:nvGrpSpPr>
        <p:grpSpPr>
          <a:xfrm>
            <a:off x="6660232" y="4287963"/>
            <a:ext cx="1944216" cy="1811515"/>
            <a:chOff x="6660232" y="4287963"/>
            <a:chExt cx="1944216" cy="1811515"/>
          </a:xfrm>
        </p:grpSpPr>
        <p:sp>
          <p:nvSpPr>
            <p:cNvPr id="44" name="ZoneTexte 43"/>
            <p:cNvSpPr txBox="1"/>
            <p:nvPr/>
          </p:nvSpPr>
          <p:spPr>
            <a:xfrm>
              <a:off x="6660232" y="5453147"/>
              <a:ext cx="19442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rgbClr val="67CAC1"/>
                  </a:solidFill>
                </a:rPr>
                <a:t>Procédures et modes opératoires</a:t>
              </a:r>
              <a:endParaRPr lang="fr-FR" dirty="0">
                <a:solidFill>
                  <a:srgbClr val="67CAC1"/>
                </a:solidFill>
              </a:endParaRPr>
            </a:p>
          </p:txBody>
        </p:sp>
        <p:pic>
          <p:nvPicPr>
            <p:cNvPr id="3109" name="Picture 37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48" t="46242" r="31647" b="23120"/>
            <a:stretch>
              <a:fillRect/>
            </a:stretch>
          </p:blipFill>
          <p:spPr bwMode="auto">
            <a:xfrm>
              <a:off x="6804248" y="4287963"/>
              <a:ext cx="1610999" cy="11572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</p:grpSp>
      <p:grpSp>
        <p:nvGrpSpPr>
          <p:cNvPr id="10" name="Groupe 9"/>
          <p:cNvGrpSpPr/>
          <p:nvPr/>
        </p:nvGrpSpPr>
        <p:grpSpPr>
          <a:xfrm>
            <a:off x="6732240" y="1196752"/>
            <a:ext cx="2058554" cy="2806571"/>
            <a:chOff x="6732240" y="1196752"/>
            <a:chExt cx="2058554" cy="2806571"/>
          </a:xfrm>
        </p:grpSpPr>
        <p:pic>
          <p:nvPicPr>
            <p:cNvPr id="3110" name="Picture 38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000" t="44226" r="42625" b="43465"/>
            <a:stretch/>
          </p:blipFill>
          <p:spPr bwMode="auto">
            <a:xfrm>
              <a:off x="7051765" y="1196752"/>
              <a:ext cx="1408667" cy="20910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sp>
          <p:nvSpPr>
            <p:cNvPr id="62" name="ZoneTexte 61"/>
            <p:cNvSpPr txBox="1"/>
            <p:nvPr/>
          </p:nvSpPr>
          <p:spPr>
            <a:xfrm>
              <a:off x="6732240" y="3356992"/>
              <a:ext cx="20585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rgbClr val="67CAC1"/>
                  </a:solidFill>
                </a:rPr>
                <a:t>Adéquation méthodes/Hommes </a:t>
              </a:r>
              <a:endParaRPr lang="fr-FR" dirty="0">
                <a:solidFill>
                  <a:srgbClr val="67CAC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103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84" t="31395" r="51288" b="48877"/>
          <a:stretch>
            <a:fillRect/>
          </a:stretch>
        </p:blipFill>
        <p:spPr bwMode="auto">
          <a:xfrm>
            <a:off x="3419872" y="5190653"/>
            <a:ext cx="1782568" cy="1124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23" name="Picture 7" descr="C:\Users\brissonneaub\AppData\Local\Microsoft\Windows\Temporary Internet Files\Content.IE5\11NU8DBU\MP900442400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35921" y="2995182"/>
            <a:ext cx="4971207" cy="331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brissonneaub\AppData\Local\Microsoft\Windows\Temporary Internet Files\Content.IE5\9SY9OE6U\MP900385244[1]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46" r="12100"/>
          <a:stretch/>
        </p:blipFill>
        <p:spPr bwMode="auto">
          <a:xfrm>
            <a:off x="971600" y="3501008"/>
            <a:ext cx="1099082" cy="15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brissonneaub\AppData\Local\Microsoft\Windows\Temporary Internet Files\Content.IE5\3I6SN7CB\MP900386978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501008"/>
            <a:ext cx="1099082" cy="15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brissonneaub\AppData\Local\Microsoft\Windows\Temporary Internet Files\Content.IE5\11NU8DBU\MP900387023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501008"/>
            <a:ext cx="1099081" cy="15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brissonneaub\AppData\Local\Microsoft\Windows\Temporary Internet Files\Content.IE5\IJ9AHD6Z\MP900387039[1]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7" r="42761"/>
          <a:stretch/>
        </p:blipFill>
        <p:spPr bwMode="auto">
          <a:xfrm>
            <a:off x="971600" y="3501008"/>
            <a:ext cx="1095783" cy="15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907704" y="2865710"/>
            <a:ext cx="746620" cy="92333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051720" y="378904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6D8EC4"/>
                </a:solidFill>
              </a:rPr>
              <a:t>Choix du matériel</a:t>
            </a:r>
            <a:endParaRPr lang="fr-FR" b="1" dirty="0">
              <a:solidFill>
                <a:srgbClr val="6D8EC4"/>
              </a:solidFill>
            </a:endParaRPr>
          </a:p>
        </p:txBody>
      </p:sp>
      <p:grpSp>
        <p:nvGrpSpPr>
          <p:cNvPr id="20" name="Groupe 19"/>
          <p:cNvGrpSpPr/>
          <p:nvPr/>
        </p:nvGrpSpPr>
        <p:grpSpPr>
          <a:xfrm>
            <a:off x="971600" y="692696"/>
            <a:ext cx="4320480" cy="1551410"/>
            <a:chOff x="971600" y="692696"/>
            <a:chExt cx="4320480" cy="1551410"/>
          </a:xfrm>
        </p:grpSpPr>
        <p:cxnSp>
          <p:nvCxnSpPr>
            <p:cNvPr id="5" name="Connecteur droit 4"/>
            <p:cNvCxnSpPr/>
            <p:nvPr/>
          </p:nvCxnSpPr>
          <p:spPr>
            <a:xfrm>
              <a:off x="971600" y="692696"/>
              <a:ext cx="4320480" cy="0"/>
            </a:xfrm>
            <a:prstGeom prst="line">
              <a:avLst/>
            </a:prstGeom>
            <a:ln w="1047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>
              <a:off x="971600" y="2244105"/>
              <a:ext cx="4320480" cy="1"/>
            </a:xfrm>
            <a:prstGeom prst="line">
              <a:avLst/>
            </a:prstGeom>
            <a:ln w="1047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 flipV="1">
              <a:off x="2051720" y="698401"/>
              <a:ext cx="0" cy="1545705"/>
            </a:xfrm>
            <a:prstGeom prst="line">
              <a:avLst/>
            </a:prstGeom>
            <a:ln w="1047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/>
            <p:cNvCxnSpPr/>
            <p:nvPr/>
          </p:nvCxnSpPr>
          <p:spPr>
            <a:xfrm flipV="1">
              <a:off x="3131840" y="692696"/>
              <a:ext cx="0" cy="1545705"/>
            </a:xfrm>
            <a:prstGeom prst="line">
              <a:avLst/>
            </a:prstGeom>
            <a:ln w="1047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/>
            <p:cNvCxnSpPr/>
            <p:nvPr/>
          </p:nvCxnSpPr>
          <p:spPr>
            <a:xfrm flipV="1">
              <a:off x="4211960" y="692696"/>
              <a:ext cx="0" cy="1545705"/>
            </a:xfrm>
            <a:prstGeom prst="line">
              <a:avLst/>
            </a:prstGeom>
            <a:ln w="1047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/>
            <p:cNvCxnSpPr/>
            <p:nvPr/>
          </p:nvCxnSpPr>
          <p:spPr>
            <a:xfrm flipV="1">
              <a:off x="971600" y="692696"/>
              <a:ext cx="0" cy="1545705"/>
            </a:xfrm>
            <a:prstGeom prst="line">
              <a:avLst/>
            </a:prstGeom>
            <a:ln w="1047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/>
            <p:cNvCxnSpPr/>
            <p:nvPr/>
          </p:nvCxnSpPr>
          <p:spPr>
            <a:xfrm flipV="1">
              <a:off x="5292080" y="692696"/>
              <a:ext cx="0" cy="1545705"/>
            </a:xfrm>
            <a:prstGeom prst="line">
              <a:avLst/>
            </a:prstGeom>
            <a:ln w="1047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ZoneTexte 30"/>
          <p:cNvSpPr txBox="1"/>
          <p:nvPr/>
        </p:nvSpPr>
        <p:spPr>
          <a:xfrm>
            <a:off x="3245582" y="2348880"/>
            <a:ext cx="2478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6D8EC4"/>
                </a:solidFill>
              </a:rPr>
              <a:t>Stockage du matériel</a:t>
            </a:r>
            <a:endParaRPr lang="fr-FR" b="1" dirty="0">
              <a:solidFill>
                <a:srgbClr val="6D8EC4"/>
              </a:solidFill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02" t="42857" r="33813" b="33835"/>
          <a:stretch>
            <a:fillRect/>
          </a:stretch>
        </p:blipFill>
        <p:spPr bwMode="auto">
          <a:xfrm>
            <a:off x="395536" y="2857872"/>
            <a:ext cx="1420812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34" name="ZoneTexte 33"/>
          <p:cNvSpPr txBox="1"/>
          <p:nvPr/>
        </p:nvSpPr>
        <p:spPr>
          <a:xfrm>
            <a:off x="4613734" y="4067780"/>
            <a:ext cx="3054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6D8EC4"/>
                </a:solidFill>
              </a:rPr>
              <a:t>Manutention du matériel</a:t>
            </a:r>
            <a:endParaRPr lang="fr-FR" b="1" dirty="0">
              <a:solidFill>
                <a:srgbClr val="6D8EC4"/>
              </a:solidFill>
            </a:endParaRPr>
          </a:p>
        </p:txBody>
      </p:sp>
      <p:pic>
        <p:nvPicPr>
          <p:cNvPr id="1033" name="Picture 9" descr="C:\Users\brissonneaub\AppData\Local\Microsoft\Windows\Temporary Internet Files\Content.IE5\11NU8DBU\MP900387022[1]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196752"/>
            <a:ext cx="2609088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ZoneTexte 21"/>
          <p:cNvSpPr txBox="1"/>
          <p:nvPr/>
        </p:nvSpPr>
        <p:spPr>
          <a:xfrm>
            <a:off x="5622503" y="1628800"/>
            <a:ext cx="461665" cy="312770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fr-FR" b="1" dirty="0" smtClean="0">
                <a:solidFill>
                  <a:srgbClr val="6D8EC4"/>
                </a:solidFill>
              </a:rPr>
              <a:t>Utilisation du matériel</a:t>
            </a:r>
            <a:endParaRPr lang="fr-FR" b="1" dirty="0">
              <a:solidFill>
                <a:srgbClr val="6D8EC4"/>
              </a:solidFill>
            </a:endParaRPr>
          </a:p>
        </p:txBody>
      </p:sp>
      <p:pic>
        <p:nvPicPr>
          <p:cNvPr id="1035" name="Picture 11" descr="C:\Users\brissonneaub\AppData\Local\Microsoft\Windows\Temporary Internet Files\Content.IE5\11NU8DBU\MC900348939[1].wm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805380" y="3395610"/>
            <a:ext cx="1832458" cy="250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ZoneTexte 38"/>
          <p:cNvSpPr txBox="1"/>
          <p:nvPr/>
        </p:nvSpPr>
        <p:spPr>
          <a:xfrm>
            <a:off x="7884368" y="2245514"/>
            <a:ext cx="461665" cy="3127702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fr-FR" b="1" dirty="0" smtClean="0">
                <a:solidFill>
                  <a:srgbClr val="6D8EC4"/>
                </a:solidFill>
              </a:rPr>
              <a:t>Entretien du matériel</a:t>
            </a:r>
            <a:endParaRPr lang="fr-FR" b="1" dirty="0">
              <a:solidFill>
                <a:srgbClr val="6D8EC4"/>
              </a:solidFill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5677408" y="5867980"/>
            <a:ext cx="2783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6D8EC4"/>
                </a:solidFill>
              </a:rPr>
              <a:t>Transport du matériel</a:t>
            </a:r>
            <a:endParaRPr lang="fr-FR" b="1" dirty="0">
              <a:solidFill>
                <a:srgbClr val="6D8EC4"/>
              </a:solidFill>
            </a:endParaRPr>
          </a:p>
        </p:txBody>
      </p:sp>
      <p:pic>
        <p:nvPicPr>
          <p:cNvPr id="1026" name="Picture 2" descr="C:\Users\brissonneaub\AppData\Local\Microsoft\Windows\Temporary Internet Files\Content.IE5\F3DMCD7V\MC900431629[1]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576" y="3789040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ZoneTexte 28"/>
          <p:cNvSpPr txBox="1"/>
          <p:nvPr/>
        </p:nvSpPr>
        <p:spPr>
          <a:xfrm>
            <a:off x="3635896" y="3192651"/>
            <a:ext cx="2783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6D8EC4"/>
                </a:solidFill>
              </a:rPr>
              <a:t>Conformité du matériel</a:t>
            </a:r>
            <a:endParaRPr lang="fr-FR" b="1" dirty="0">
              <a:solidFill>
                <a:srgbClr val="6D8EC4"/>
              </a:solidFill>
            </a:endParaRPr>
          </a:p>
        </p:txBody>
      </p:sp>
      <p:sp>
        <p:nvSpPr>
          <p:cNvPr id="30" name="ZoneTexte 29"/>
          <p:cNvSpPr txBox="1"/>
          <p:nvPr/>
        </p:nvSpPr>
        <p:spPr>
          <a:xfrm>
            <a:off x="35496" y="44624"/>
            <a:ext cx="8657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rgbClr val="B1D461"/>
                </a:solidFill>
              </a:rPr>
              <a:t>M</a:t>
            </a:r>
            <a:r>
              <a:rPr lang="fr-F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ilieu</a:t>
            </a:r>
            <a:r>
              <a:rPr lang="fr-FR" sz="3200" b="1" dirty="0" smtClean="0">
                <a:solidFill>
                  <a:srgbClr val="B1D461"/>
                </a:solidFill>
              </a:rPr>
              <a:t> </a:t>
            </a:r>
            <a:r>
              <a:rPr lang="fr-FR" sz="3200" b="1" dirty="0" smtClean="0">
                <a:solidFill>
                  <a:srgbClr val="60CC72"/>
                </a:solidFill>
              </a:rPr>
              <a:t>M</a:t>
            </a:r>
            <a:r>
              <a:rPr lang="fr-F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atériaux</a:t>
            </a:r>
            <a:r>
              <a:rPr lang="fr-FR" sz="3200" b="1" dirty="0"/>
              <a:t> </a:t>
            </a:r>
            <a:r>
              <a:rPr lang="fr-FR" sz="3200" b="1" dirty="0" smtClean="0">
                <a:solidFill>
                  <a:srgbClr val="67CAC1"/>
                </a:solidFill>
              </a:rPr>
              <a:t>M</a:t>
            </a:r>
            <a:r>
              <a:rPr lang="fr-F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éthodes</a:t>
            </a:r>
            <a:r>
              <a:rPr lang="fr-FR" sz="3200" b="1" dirty="0" smtClean="0"/>
              <a:t> </a:t>
            </a:r>
            <a:r>
              <a:rPr lang="fr-FR" sz="3200" b="1" dirty="0" smtClean="0">
                <a:solidFill>
                  <a:srgbClr val="6D8EC4"/>
                </a:solidFill>
              </a:rPr>
              <a:t>Matériels</a:t>
            </a:r>
            <a:r>
              <a:rPr lang="fr-FR" sz="3200" b="1" dirty="0" smtClean="0"/>
              <a:t> M</a:t>
            </a:r>
            <a:endParaRPr lang="fr-FR" sz="3200" b="1" dirty="0"/>
          </a:p>
        </p:txBody>
      </p:sp>
      <p:pic>
        <p:nvPicPr>
          <p:cNvPr id="32" name="Image 3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638" y="41052"/>
            <a:ext cx="1217170" cy="977897"/>
          </a:xfrm>
          <a:prstGeom prst="rect">
            <a:avLst/>
          </a:prstGeom>
        </p:spPr>
      </p:pic>
      <p:grpSp>
        <p:nvGrpSpPr>
          <p:cNvPr id="33" name="Groupe 32"/>
          <p:cNvGrpSpPr/>
          <p:nvPr/>
        </p:nvGrpSpPr>
        <p:grpSpPr>
          <a:xfrm>
            <a:off x="1439652" y="5417418"/>
            <a:ext cx="1656184" cy="936104"/>
            <a:chOff x="5436096" y="1412776"/>
            <a:chExt cx="1656184" cy="936104"/>
          </a:xfrm>
        </p:grpSpPr>
        <p:sp>
          <p:nvSpPr>
            <p:cNvPr id="35" name="Rectangle à coins arrondis 34"/>
            <p:cNvSpPr/>
            <p:nvPr/>
          </p:nvSpPr>
          <p:spPr>
            <a:xfrm>
              <a:off x="5436096" y="1412776"/>
              <a:ext cx="1656184" cy="936104"/>
            </a:xfrm>
            <a:prstGeom prst="roundRect">
              <a:avLst/>
            </a:prstGeom>
            <a:solidFill>
              <a:srgbClr val="6D8E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ZoneTexte 35"/>
            <p:cNvSpPr txBox="1"/>
            <p:nvPr/>
          </p:nvSpPr>
          <p:spPr>
            <a:xfrm>
              <a:off x="5539521" y="1599183"/>
              <a:ext cx="14493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M</a:t>
              </a:r>
              <a:r>
                <a:rPr lang="fr-FR" dirty="0" smtClean="0">
                  <a:solidFill>
                    <a:schemeClr val="bg1"/>
                  </a:solidFill>
                </a:rPr>
                <a:t>atériels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53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0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1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7" presetClass="emph" presetSubtype="0" fill="remove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3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4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5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xit" presetSubtype="3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4.81481E-6 L -0.00486 -0.40625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2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L 0.11319 -0.40625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0" y="-2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L 0.23924 -0.40625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62" y="-2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81481E-6 L 0.35746 -0.40625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65" y="-20324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0.40278 -0.00486 " pathEditMode="relative" rAng="0" ptsTypes="AA">
                                      <p:cBhvr>
                                        <p:cTn id="158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39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746 -0.40625 L 0.35746 -0.30116 " pathEditMode="relative" rAng="0" ptsTypes="AA">
                                      <p:cBhvr>
                                        <p:cTn id="162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55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746 -0.30116 L 0.60746 -0.30116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497 -0.00556 L 0.64497 -0.00556 " pathEditMode="relative" rAng="0" ptsTypes="AA">
                                      <p:cBhvr>
                                        <p:cTn id="176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 tmFilter="0, 0; .2, .5; .8, .5; 1, 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1" dur="250" autoRev="1" fill="hold"/>
                                        <p:tgtEl>
                                          <p:spTgt spid="10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25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0.24444 L -3.05556E-6 0.00556 " pathEditMode="relative" rAng="0" ptsTypes="AA">
                                      <p:cBhvr>
                                        <p:cTn id="236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40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0746 -0.30116 L 0.60954 0.0243 " pathEditMode="relative" rAng="0" ptsTypes="AA">
                                      <p:cBhvr>
                                        <p:cTn id="262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0955 0.0243 L 0.35955 0.0243 " pathEditMode="relative" rAng="0" ptsTypes="AA">
                                      <p:cBhvr>
                                        <p:cTn id="266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6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7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2" grpId="3" animBg="1"/>
      <p:bldP spid="2" grpId="4" animBg="1"/>
      <p:bldP spid="3" grpId="0"/>
      <p:bldP spid="3" grpId="1"/>
      <p:bldP spid="31" grpId="0"/>
      <p:bldP spid="31" grpId="1"/>
      <p:bldP spid="34" grpId="0"/>
      <p:bldP spid="34" grpId="1"/>
      <p:bldP spid="22" grpId="0"/>
      <p:bldP spid="22" grpId="1"/>
      <p:bldP spid="39" grpId="0"/>
      <p:bldP spid="39" grpId="1"/>
      <p:bldP spid="28" grpId="0"/>
      <p:bldP spid="28" grpId="1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638" y="41052"/>
            <a:ext cx="1217170" cy="977897"/>
          </a:xfrm>
          <a:prstGeom prst="rect">
            <a:avLst/>
          </a:prstGeom>
        </p:spPr>
      </p:pic>
      <p:pic>
        <p:nvPicPr>
          <p:cNvPr id="17" name="Picture 2" descr="C:\Users\brissonneaub\AppData\Local\Microsoft\Windows\Temporary Internet Files\Content.IE5\9SY9OE6U\MC900441898[1].wm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0"/>
          <a:stretch/>
        </p:blipFill>
        <p:spPr bwMode="auto">
          <a:xfrm>
            <a:off x="2987824" y="4172816"/>
            <a:ext cx="718817" cy="90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Groupe 28"/>
          <p:cNvGrpSpPr/>
          <p:nvPr/>
        </p:nvGrpSpPr>
        <p:grpSpPr>
          <a:xfrm>
            <a:off x="1988260" y="5561241"/>
            <a:ext cx="1656184" cy="936104"/>
            <a:chOff x="6588224" y="2852936"/>
            <a:chExt cx="1656184" cy="936104"/>
          </a:xfrm>
        </p:grpSpPr>
        <p:sp>
          <p:nvSpPr>
            <p:cNvPr id="30" name="Rectangle à coins arrondis 29"/>
            <p:cNvSpPr/>
            <p:nvPr/>
          </p:nvSpPr>
          <p:spPr>
            <a:xfrm>
              <a:off x="6588224" y="2852936"/>
              <a:ext cx="1656184" cy="936104"/>
            </a:xfrm>
            <a:prstGeom prst="roundRect">
              <a:avLst/>
            </a:prstGeom>
            <a:solidFill>
              <a:srgbClr val="9576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ZoneTexte 33"/>
            <p:cNvSpPr txBox="1"/>
            <p:nvPr/>
          </p:nvSpPr>
          <p:spPr>
            <a:xfrm>
              <a:off x="6691649" y="2924944"/>
              <a:ext cx="144933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M</a:t>
              </a:r>
              <a:r>
                <a:rPr lang="fr-FR" dirty="0">
                  <a:solidFill>
                    <a:schemeClr val="bg1"/>
                  </a:solidFill>
                </a:rPr>
                <a:t>ain-d'œuvre</a:t>
              </a:r>
            </a:p>
          </p:txBody>
        </p:sp>
      </p:grpSp>
      <p:pic>
        <p:nvPicPr>
          <p:cNvPr id="35" name="Picture 2" descr="C:\Users\brissonneaub\AppData\Local\Microsoft\Windows\Temporary Internet Files\Content.IE5\9SY9OE6U\MC900441898[1].wm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0"/>
          <a:stretch/>
        </p:blipFill>
        <p:spPr bwMode="auto">
          <a:xfrm>
            <a:off x="2973974" y="4183928"/>
            <a:ext cx="718817" cy="90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C:\Users\brissonneaub\AppData\Local\Microsoft\Windows\Temporary Internet Files\Content.IE5\9SY9OE6U\MC900441898[1].wm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0"/>
          <a:stretch/>
        </p:blipFill>
        <p:spPr bwMode="auto">
          <a:xfrm>
            <a:off x="2987824" y="4183928"/>
            <a:ext cx="718817" cy="90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ZoneTexte 38"/>
          <p:cNvSpPr txBox="1"/>
          <p:nvPr/>
        </p:nvSpPr>
        <p:spPr>
          <a:xfrm>
            <a:off x="2771800" y="5157192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9576BC"/>
                </a:solidFill>
              </a:rPr>
              <a:t>Nombre d’opérateurs</a:t>
            </a:r>
            <a:endParaRPr lang="fr-FR" b="1" dirty="0">
              <a:solidFill>
                <a:srgbClr val="9576BC"/>
              </a:solidFill>
            </a:endParaRPr>
          </a:p>
        </p:txBody>
      </p:sp>
      <p:grpSp>
        <p:nvGrpSpPr>
          <p:cNvPr id="13" name="Groupe 12"/>
          <p:cNvGrpSpPr/>
          <p:nvPr/>
        </p:nvGrpSpPr>
        <p:grpSpPr>
          <a:xfrm>
            <a:off x="6735281" y="4244748"/>
            <a:ext cx="1771862" cy="1824887"/>
            <a:chOff x="6991707" y="337011"/>
            <a:chExt cx="1771862" cy="1824887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351" t="40597" r="30395" b="26830"/>
            <a:stretch/>
          </p:blipFill>
          <p:spPr bwMode="auto">
            <a:xfrm>
              <a:off x="7056954" y="337011"/>
              <a:ext cx="1547494" cy="14789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4" name="ZoneTexte 43"/>
            <p:cNvSpPr txBox="1"/>
            <p:nvPr/>
          </p:nvSpPr>
          <p:spPr>
            <a:xfrm>
              <a:off x="6991707" y="1792566"/>
              <a:ext cx="17718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9576BC"/>
                  </a:solidFill>
                </a:rPr>
                <a:t>Organigramme</a:t>
              </a:r>
              <a:endParaRPr lang="fr-FR" b="1" dirty="0">
                <a:solidFill>
                  <a:srgbClr val="9576BC"/>
                </a:solidFill>
              </a:endParaRPr>
            </a:p>
          </p:txBody>
        </p:sp>
      </p:grpSp>
      <p:grpSp>
        <p:nvGrpSpPr>
          <p:cNvPr id="11" name="Groupe 10"/>
          <p:cNvGrpSpPr/>
          <p:nvPr/>
        </p:nvGrpSpPr>
        <p:grpSpPr>
          <a:xfrm>
            <a:off x="3020694" y="620688"/>
            <a:ext cx="1983354" cy="2905735"/>
            <a:chOff x="7132032" y="2070193"/>
            <a:chExt cx="1983354" cy="2905735"/>
          </a:xfrm>
        </p:grpSpPr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3151" y="2070193"/>
              <a:ext cx="1668300" cy="22229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9" name="ZoneTexte 48"/>
            <p:cNvSpPr txBox="1"/>
            <p:nvPr/>
          </p:nvSpPr>
          <p:spPr>
            <a:xfrm>
              <a:off x="7132032" y="4329597"/>
              <a:ext cx="19833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9576BC"/>
                  </a:solidFill>
                </a:rPr>
                <a:t>Organisation des secours</a:t>
              </a:r>
              <a:endParaRPr lang="fr-FR" b="1" dirty="0">
                <a:solidFill>
                  <a:srgbClr val="9576BC"/>
                </a:solidFill>
              </a:endParaRPr>
            </a:p>
          </p:txBody>
        </p:sp>
      </p:grpSp>
      <p:grpSp>
        <p:nvGrpSpPr>
          <p:cNvPr id="9" name="Groupe 8"/>
          <p:cNvGrpSpPr/>
          <p:nvPr/>
        </p:nvGrpSpPr>
        <p:grpSpPr>
          <a:xfrm>
            <a:off x="559768" y="3538896"/>
            <a:ext cx="2592288" cy="1750198"/>
            <a:chOff x="5436096" y="701468"/>
            <a:chExt cx="2592288" cy="1750198"/>
          </a:xfrm>
        </p:grpSpPr>
        <p:sp>
          <p:nvSpPr>
            <p:cNvPr id="41" name="ZoneTexte 40"/>
            <p:cNvSpPr txBox="1"/>
            <p:nvPr/>
          </p:nvSpPr>
          <p:spPr>
            <a:xfrm>
              <a:off x="5436096" y="2082334"/>
              <a:ext cx="25922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9576BC"/>
                  </a:solidFill>
                </a:rPr>
                <a:t>Communication</a:t>
              </a:r>
              <a:endParaRPr lang="fr-FR" b="1" dirty="0">
                <a:solidFill>
                  <a:srgbClr val="9576BC"/>
                </a:solidFill>
              </a:endParaRPr>
            </a:p>
          </p:txBody>
        </p:sp>
        <p:pic>
          <p:nvPicPr>
            <p:cNvPr id="2061" name="Picture 1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85" t="37500" r="40100" b="38065"/>
            <a:stretch>
              <a:fillRect/>
            </a:stretch>
          </p:blipFill>
          <p:spPr bwMode="auto">
            <a:xfrm>
              <a:off x="6183540" y="701468"/>
              <a:ext cx="1349876" cy="1456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</p:grpSp>
      <p:sp>
        <p:nvSpPr>
          <p:cNvPr id="56" name="ZoneTexte 55"/>
          <p:cNvSpPr txBox="1"/>
          <p:nvPr/>
        </p:nvSpPr>
        <p:spPr>
          <a:xfrm>
            <a:off x="35496" y="44624"/>
            <a:ext cx="8657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rgbClr val="B1D461"/>
                </a:solidFill>
              </a:rPr>
              <a:t>M</a:t>
            </a:r>
            <a:r>
              <a:rPr lang="fr-F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ilieu</a:t>
            </a:r>
            <a:r>
              <a:rPr lang="fr-FR" sz="2800" b="1" dirty="0" smtClean="0">
                <a:solidFill>
                  <a:srgbClr val="B1D461"/>
                </a:solidFill>
              </a:rPr>
              <a:t> </a:t>
            </a:r>
            <a:r>
              <a:rPr lang="fr-FR" sz="2800" b="1" dirty="0" smtClean="0">
                <a:solidFill>
                  <a:srgbClr val="60CC72"/>
                </a:solidFill>
              </a:rPr>
              <a:t>M</a:t>
            </a:r>
            <a:r>
              <a:rPr lang="fr-F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atériaux</a:t>
            </a:r>
            <a:r>
              <a:rPr lang="fr-FR" sz="2800" b="1" dirty="0"/>
              <a:t> </a:t>
            </a:r>
            <a:r>
              <a:rPr lang="fr-FR" sz="2800" b="1" dirty="0" smtClean="0">
                <a:solidFill>
                  <a:srgbClr val="67CAC1"/>
                </a:solidFill>
              </a:rPr>
              <a:t>M</a:t>
            </a:r>
            <a:r>
              <a:rPr lang="fr-F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éthodes</a:t>
            </a:r>
            <a:r>
              <a:rPr lang="fr-FR" sz="2800" b="1" dirty="0" smtClean="0"/>
              <a:t> </a:t>
            </a:r>
            <a:r>
              <a:rPr lang="fr-FR" sz="2800" b="1" dirty="0" smtClean="0">
                <a:solidFill>
                  <a:srgbClr val="6D8EC4"/>
                </a:solidFill>
              </a:rPr>
              <a:t>M</a:t>
            </a:r>
            <a:r>
              <a:rPr lang="fr-FR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atériels</a:t>
            </a:r>
            <a:r>
              <a:rPr lang="fr-FR" sz="2800" b="1" dirty="0" smtClean="0"/>
              <a:t> </a:t>
            </a:r>
            <a:r>
              <a:rPr lang="fr-FR" sz="2800" b="1" dirty="0" smtClean="0">
                <a:solidFill>
                  <a:srgbClr val="9576BC"/>
                </a:solidFill>
              </a:rPr>
              <a:t>Main d’œuvre </a:t>
            </a:r>
            <a:endParaRPr lang="fr-FR" sz="2800" b="1" dirty="0">
              <a:solidFill>
                <a:srgbClr val="9576BC"/>
              </a:solidFill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179512" y="4869160"/>
            <a:ext cx="1676400" cy="1491924"/>
            <a:chOff x="179512" y="4869160"/>
            <a:chExt cx="1676400" cy="1491924"/>
          </a:xfrm>
        </p:grpSpPr>
        <p:sp>
          <p:nvSpPr>
            <p:cNvPr id="16" name="ZoneTexte 15"/>
            <p:cNvSpPr txBox="1"/>
            <p:nvPr/>
          </p:nvSpPr>
          <p:spPr>
            <a:xfrm>
              <a:off x="241785" y="5960974"/>
              <a:ext cx="14718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 smtClean="0">
                  <a:solidFill>
                    <a:srgbClr val="9576BC"/>
                  </a:solidFill>
                </a:rPr>
                <a:t>Aptitudes</a:t>
              </a:r>
              <a:endParaRPr lang="fr-FR" sz="2000" b="1" dirty="0">
                <a:solidFill>
                  <a:srgbClr val="9576BC"/>
                </a:solidFill>
              </a:endParaRPr>
            </a:p>
          </p:txBody>
        </p:sp>
        <p:pic>
          <p:nvPicPr>
            <p:cNvPr id="2062" name="Picture 1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4869160"/>
              <a:ext cx="1676400" cy="1162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" name="Groupe 4"/>
          <p:cNvGrpSpPr/>
          <p:nvPr/>
        </p:nvGrpSpPr>
        <p:grpSpPr>
          <a:xfrm>
            <a:off x="1187624" y="1196752"/>
            <a:ext cx="2671237" cy="1427753"/>
            <a:chOff x="2987824" y="2355018"/>
            <a:chExt cx="2671237" cy="1427753"/>
          </a:xfrm>
        </p:grpSpPr>
        <p:sp>
          <p:nvSpPr>
            <p:cNvPr id="46" name="ZoneTexte 45"/>
            <p:cNvSpPr txBox="1"/>
            <p:nvPr/>
          </p:nvSpPr>
          <p:spPr>
            <a:xfrm rot="16200000">
              <a:off x="2441525" y="2901317"/>
              <a:ext cx="1396280" cy="303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9576BC"/>
                  </a:solidFill>
                </a:rPr>
                <a:t>Formation</a:t>
              </a:r>
              <a:endParaRPr lang="fr-FR" b="1" dirty="0">
                <a:solidFill>
                  <a:srgbClr val="9576BC"/>
                </a:solidFill>
              </a:endParaRPr>
            </a:p>
          </p:txBody>
        </p:sp>
        <p:pic>
          <p:nvPicPr>
            <p:cNvPr id="2063" name="Picture 1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4612" y="2420888"/>
              <a:ext cx="2284449" cy="13618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" name="Groupe 6"/>
          <p:cNvGrpSpPr/>
          <p:nvPr/>
        </p:nvGrpSpPr>
        <p:grpSpPr>
          <a:xfrm>
            <a:off x="4067944" y="2204864"/>
            <a:ext cx="1832265" cy="1823442"/>
            <a:chOff x="4107887" y="2469654"/>
            <a:chExt cx="1832265" cy="1823442"/>
          </a:xfrm>
        </p:grpSpPr>
        <p:sp>
          <p:nvSpPr>
            <p:cNvPr id="50" name="ZoneTexte 49"/>
            <p:cNvSpPr txBox="1"/>
            <p:nvPr/>
          </p:nvSpPr>
          <p:spPr>
            <a:xfrm rot="5400000">
              <a:off x="5105137" y="3213352"/>
              <a:ext cx="1371805" cy="2982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9576BC"/>
                  </a:solidFill>
                </a:rPr>
                <a:t>Expériences</a:t>
              </a:r>
              <a:endParaRPr lang="fr-FR" b="1" dirty="0">
                <a:solidFill>
                  <a:srgbClr val="9576BC"/>
                </a:solidFill>
              </a:endParaRPr>
            </a:p>
          </p:txBody>
        </p:sp>
        <p:pic>
          <p:nvPicPr>
            <p:cNvPr id="2064" name="Picture 1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7887" y="2469654"/>
              <a:ext cx="1493820" cy="1823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Groupe 7"/>
          <p:cNvGrpSpPr/>
          <p:nvPr/>
        </p:nvGrpSpPr>
        <p:grpSpPr>
          <a:xfrm>
            <a:off x="766578" y="2676561"/>
            <a:ext cx="1789198" cy="2022368"/>
            <a:chOff x="766578" y="2676561"/>
            <a:chExt cx="1789198" cy="2022368"/>
          </a:xfrm>
        </p:grpSpPr>
        <p:sp>
          <p:nvSpPr>
            <p:cNvPr id="48" name="ZoneTexte 47"/>
            <p:cNvSpPr txBox="1"/>
            <p:nvPr/>
          </p:nvSpPr>
          <p:spPr>
            <a:xfrm>
              <a:off x="766578" y="4329597"/>
              <a:ext cx="16451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9576BC"/>
                  </a:solidFill>
                </a:rPr>
                <a:t>Qualification</a:t>
              </a:r>
              <a:endParaRPr lang="fr-FR" b="1" dirty="0">
                <a:solidFill>
                  <a:srgbClr val="9576BC"/>
                </a:solidFill>
              </a:endParaRPr>
            </a:p>
          </p:txBody>
        </p:sp>
        <p:pic>
          <p:nvPicPr>
            <p:cNvPr id="2065" name="Picture 17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969" b="7801"/>
            <a:stretch/>
          </p:blipFill>
          <p:spPr bwMode="auto">
            <a:xfrm>
              <a:off x="814110" y="2676561"/>
              <a:ext cx="1741666" cy="17430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0" name="Groupe 9"/>
          <p:cNvGrpSpPr/>
          <p:nvPr/>
        </p:nvGrpSpPr>
        <p:grpSpPr>
          <a:xfrm>
            <a:off x="5905505" y="1006822"/>
            <a:ext cx="2266895" cy="2247784"/>
            <a:chOff x="5436096" y="474943"/>
            <a:chExt cx="2266895" cy="2247784"/>
          </a:xfrm>
        </p:grpSpPr>
        <p:grpSp>
          <p:nvGrpSpPr>
            <p:cNvPr id="3" name="Groupe 2"/>
            <p:cNvGrpSpPr/>
            <p:nvPr/>
          </p:nvGrpSpPr>
          <p:grpSpPr>
            <a:xfrm>
              <a:off x="5966820" y="474943"/>
              <a:ext cx="1736171" cy="1795174"/>
              <a:chOff x="4016392" y="3474676"/>
              <a:chExt cx="2363787" cy="2443162"/>
            </a:xfrm>
          </p:grpSpPr>
          <p:pic>
            <p:nvPicPr>
              <p:cNvPr id="2059" name="Picture 1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997" t="22275" r="34247" b="31015"/>
              <a:stretch>
                <a:fillRect/>
              </a:stretch>
            </p:blipFill>
            <p:spPr bwMode="auto">
              <a:xfrm>
                <a:off x="4016392" y="3474676"/>
                <a:ext cx="2363787" cy="24431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EEECE1"/>
                      </a:outerShdw>
                    </a:effectLst>
                  </a14:hiddenEffects>
                </a:ext>
              </a:extLst>
            </p:spPr>
          </p:pic>
          <p:pic>
            <p:nvPicPr>
              <p:cNvPr id="53" name="Picture 4"/>
              <p:cNvPicPr>
                <a:picLocks noChangeAspect="1" noChangeArrowheads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191" t="31395" r="54788" b="48877"/>
              <a:stretch/>
            </p:blipFill>
            <p:spPr bwMode="auto">
              <a:xfrm>
                <a:off x="5236815" y="3888371"/>
                <a:ext cx="758388" cy="6380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EEECE1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67" name="ZoneTexte 66"/>
            <p:cNvSpPr txBox="1"/>
            <p:nvPr/>
          </p:nvSpPr>
          <p:spPr>
            <a:xfrm>
              <a:off x="5436096" y="2353395"/>
              <a:ext cx="19833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9576BC"/>
                  </a:solidFill>
                </a:rPr>
                <a:t>Habilitations</a:t>
              </a:r>
              <a:endParaRPr lang="fr-FR" b="1" dirty="0">
                <a:solidFill>
                  <a:srgbClr val="9576BC"/>
                </a:solidFill>
              </a:endParaRPr>
            </a:p>
          </p:txBody>
        </p:sp>
      </p:grpSp>
      <p:grpSp>
        <p:nvGrpSpPr>
          <p:cNvPr id="14" name="Groupe 13"/>
          <p:cNvGrpSpPr/>
          <p:nvPr/>
        </p:nvGrpSpPr>
        <p:grpSpPr>
          <a:xfrm>
            <a:off x="323528" y="917787"/>
            <a:ext cx="1695812" cy="1784566"/>
            <a:chOff x="323528" y="917787"/>
            <a:chExt cx="1695812" cy="1784566"/>
          </a:xfrm>
        </p:grpSpPr>
        <p:sp>
          <p:nvSpPr>
            <p:cNvPr id="45" name="ZoneTexte 44"/>
            <p:cNvSpPr txBox="1"/>
            <p:nvPr/>
          </p:nvSpPr>
          <p:spPr>
            <a:xfrm>
              <a:off x="330313" y="2333021"/>
              <a:ext cx="16890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9576BC"/>
                  </a:solidFill>
                </a:rPr>
                <a:t>Accueil</a:t>
              </a:r>
              <a:endParaRPr lang="fr-FR" b="1" dirty="0">
                <a:solidFill>
                  <a:srgbClr val="9576BC"/>
                </a:solidFill>
              </a:endParaRPr>
            </a:p>
          </p:txBody>
        </p:sp>
        <p:pic>
          <p:nvPicPr>
            <p:cNvPr id="2066" name="Picture 18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050" t="35524" r="29044" b="29886"/>
            <a:stretch>
              <a:fillRect/>
            </a:stretch>
          </p:blipFill>
          <p:spPr bwMode="auto">
            <a:xfrm>
              <a:off x="323528" y="917787"/>
              <a:ext cx="1635068" cy="15031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Groupe 22"/>
          <p:cNvGrpSpPr/>
          <p:nvPr/>
        </p:nvGrpSpPr>
        <p:grpSpPr>
          <a:xfrm>
            <a:off x="3897268" y="3535380"/>
            <a:ext cx="2592288" cy="2485908"/>
            <a:chOff x="3897268" y="3535380"/>
            <a:chExt cx="2592288" cy="2485908"/>
          </a:xfrm>
        </p:grpSpPr>
        <p:sp>
          <p:nvSpPr>
            <p:cNvPr id="40" name="ZoneTexte 39"/>
            <p:cNvSpPr txBox="1"/>
            <p:nvPr/>
          </p:nvSpPr>
          <p:spPr>
            <a:xfrm>
              <a:off x="3897268" y="5651956"/>
              <a:ext cx="25922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rgbClr val="9576BC"/>
                  </a:solidFill>
                </a:rPr>
                <a:t>Relations</a:t>
              </a:r>
              <a:endParaRPr lang="fr-FR" b="1" dirty="0">
                <a:solidFill>
                  <a:srgbClr val="9576BC"/>
                </a:solidFill>
              </a:endParaRPr>
            </a:p>
          </p:txBody>
        </p:sp>
        <p:pic>
          <p:nvPicPr>
            <p:cNvPr id="2067" name="Picture 19"/>
            <p:cNvPicPr>
              <a:picLocks noChangeAspect="1" noChangeArrowheads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568" t="29388" r="27745" b="34680"/>
            <a:stretch/>
          </p:blipFill>
          <p:spPr bwMode="auto">
            <a:xfrm>
              <a:off x="3995936" y="3535380"/>
              <a:ext cx="2282447" cy="21978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4641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85185E-6 L 0.09462 -0.0025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2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85185E-6 L 0.18281 -0.00254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32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  <p:bldP spid="56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</TotalTime>
  <Words>148</Words>
  <Application>Microsoft Office PowerPoint</Application>
  <PresentationFormat>Affichage à l'écran (4:3)</PresentationFormat>
  <Paragraphs>66</Paragraphs>
  <Slides>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CNFPT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BRISSONNEAU Bénédicte</dc:creator>
  <cp:lastModifiedBy>BRISSONNEAU Bénédicte</cp:lastModifiedBy>
  <cp:revision>79</cp:revision>
  <dcterms:created xsi:type="dcterms:W3CDTF">2013-08-08T12:46:21Z</dcterms:created>
  <dcterms:modified xsi:type="dcterms:W3CDTF">2013-11-19T10:51:00Z</dcterms:modified>
</cp:coreProperties>
</file>